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EF0_9A1949F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EF3_682A583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EFE_3929A465.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97" r:id="rId4"/>
  </p:sldMasterIdLst>
  <p:notesMasterIdLst>
    <p:notesMasterId r:id="rId42"/>
  </p:notesMasterIdLst>
  <p:handoutMasterIdLst>
    <p:handoutMasterId r:id="rId43"/>
  </p:handoutMasterIdLst>
  <p:sldIdLst>
    <p:sldId id="3791" r:id="rId5"/>
    <p:sldId id="3823" r:id="rId6"/>
    <p:sldId id="3826" r:id="rId7"/>
    <p:sldId id="3824" r:id="rId8"/>
    <p:sldId id="3825" r:id="rId9"/>
    <p:sldId id="3827" r:id="rId10"/>
    <p:sldId id="3829" r:id="rId11"/>
    <p:sldId id="3828" r:id="rId12"/>
    <p:sldId id="3830" r:id="rId13"/>
    <p:sldId id="3831" r:id="rId14"/>
    <p:sldId id="3798" r:id="rId15"/>
    <p:sldId id="3833" r:id="rId16"/>
    <p:sldId id="3820" r:id="rId17"/>
    <p:sldId id="3832" r:id="rId18"/>
    <p:sldId id="3836" r:id="rId19"/>
    <p:sldId id="3838" r:id="rId20"/>
    <p:sldId id="3802" r:id="rId21"/>
    <p:sldId id="3835" r:id="rId22"/>
    <p:sldId id="3839" r:id="rId23"/>
    <p:sldId id="3840" r:id="rId24"/>
    <p:sldId id="3841" r:id="rId25"/>
    <p:sldId id="3847" r:id="rId26"/>
    <p:sldId id="3797" r:id="rId27"/>
    <p:sldId id="4015" r:id="rId28"/>
    <p:sldId id="3808" r:id="rId29"/>
    <p:sldId id="3809" r:id="rId30"/>
    <p:sldId id="3810" r:id="rId31"/>
    <p:sldId id="3842" r:id="rId32"/>
    <p:sldId id="3843" r:id="rId33"/>
    <p:sldId id="4010" r:id="rId34"/>
    <p:sldId id="4008" r:id="rId35"/>
    <p:sldId id="4011" r:id="rId36"/>
    <p:sldId id="3887" r:id="rId37"/>
    <p:sldId id="4013" r:id="rId38"/>
    <p:sldId id="4012" r:id="rId39"/>
    <p:sldId id="4016" r:id="rId40"/>
    <p:sldId id="4017" r:id="rId41"/>
  </p:sldIdLst>
  <p:sldSz cx="9144000" cy="5143500" type="screen16x9"/>
  <p:notesSz cx="7010400" cy="92964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id="{57DC69AD-A26E-47D6-B65E-46E672F711FE}">
          <p14:sldIdLst>
            <p14:sldId id="3791"/>
            <p14:sldId id="3823"/>
            <p14:sldId id="3826"/>
            <p14:sldId id="3824"/>
            <p14:sldId id="3825"/>
            <p14:sldId id="3827"/>
            <p14:sldId id="3829"/>
            <p14:sldId id="3828"/>
            <p14:sldId id="3830"/>
            <p14:sldId id="3831"/>
            <p14:sldId id="3798"/>
            <p14:sldId id="3833"/>
            <p14:sldId id="3820"/>
            <p14:sldId id="3832"/>
            <p14:sldId id="3836"/>
            <p14:sldId id="3838"/>
            <p14:sldId id="3802"/>
            <p14:sldId id="3835"/>
            <p14:sldId id="3839"/>
            <p14:sldId id="3840"/>
            <p14:sldId id="3841"/>
            <p14:sldId id="3847"/>
            <p14:sldId id="3797"/>
            <p14:sldId id="4015"/>
            <p14:sldId id="3808"/>
            <p14:sldId id="3809"/>
            <p14:sldId id="3810"/>
            <p14:sldId id="3842"/>
            <p14:sldId id="3843"/>
            <p14:sldId id="4010"/>
            <p14:sldId id="4008"/>
            <p14:sldId id="4011"/>
            <p14:sldId id="3887"/>
            <p14:sldId id="4013"/>
            <p14:sldId id="4012"/>
            <p14:sldId id="4016"/>
            <p14:sldId id="4017"/>
          </p14:sldIdLst>
        </p14:section>
      </p14:sectionLst>
    </p:ext>
    <p:ext uri="{EFAFB233-063F-42B5-8137-9DF3F51BA10A}">
      <p15:sldGuideLst xmlns:p15="http://schemas.microsoft.com/office/powerpoint/2012/main">
        <p15:guide id="2" orient="horz" pos="1620">
          <p15:clr>
            <a:srgbClr val="A4A3A4"/>
          </p15:clr>
        </p15:guide>
        <p15:guide id="3"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00"/>
    <a:srgbClr val="DFEDFD"/>
    <a:srgbClr val="A9CDF9"/>
    <a:srgbClr val="72C059"/>
    <a:srgbClr val="275D38"/>
    <a:srgbClr val="FFFC00"/>
    <a:srgbClr val="A6192E"/>
    <a:srgbClr val="9618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E3CA8-5E63-4D2B-AF11-64137C738938}" v="863" dt="2020-11-04T20:28:13.101"/>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88283" autoAdjust="0"/>
  </p:normalViewPr>
  <p:slideViewPr>
    <p:cSldViewPr snapToGrid="0" snapToObjects="1" showGuides="1">
      <p:cViewPr varScale="1">
        <p:scale>
          <a:sx n="99" d="100"/>
          <a:sy n="99" d="100"/>
        </p:scale>
        <p:origin x="96" y="150"/>
      </p:cViewPr>
      <p:guideLst>
        <p:guide orient="horz" pos="1620"/>
        <p:guide pos="2880"/>
      </p:guideLst>
    </p:cSldViewPr>
  </p:slideViewPr>
  <p:outlineViewPr>
    <p:cViewPr>
      <p:scale>
        <a:sx n="33" d="100"/>
        <a:sy n="33" d="100"/>
      </p:scale>
      <p:origin x="0" y="-19411"/>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4" d="100"/>
          <a:sy n="84"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EF0_9A1949FB.xml><?xml version="1.0" encoding="utf-8"?>
<p188:cmLst xmlns:a="http://schemas.openxmlformats.org/drawingml/2006/main" xmlns:r="http://schemas.openxmlformats.org/officeDocument/2006/relationships" xmlns:p188="http://schemas.microsoft.com/office/powerpoint/2018/8/main">
  <p188:cm id="{10244588-3895-4396-9612-EA3EB4677536}" authorId="{00000000-0000-0000-0000-000000000000}" created="2020-11-03T19:25:14.409">
    <pc:sldMkLst xmlns:pc="http://schemas.microsoft.com/office/powerpoint/2013/main/command">
      <pc:docMk/>
      <pc:sldMk cId="2585348603" sldId="3824"/>
    </pc:sldMkLst>
    <p188:replyLst>
      <p188:reply id="{352AF48E-1E1B-4B93-A78E-14AF98A4251D}" authorId="{00000000-0000-0000-0000-000000000000}" created="2020-11-03T19:48:43.422">
        <p188:txBody>
          <a:bodyPr/>
          <a:lstStyle/>
          <a:p>
            <a:r>
              <a:rPr lang="en-US"/>
              <a:t>I don't intend to talk to this slide.  Its just a copy of the abstract for the talk anyway</a:t>
            </a:r>
          </a:p>
        </p188:txBody>
      </p188:reply>
    </p188:replyLst>
    <p188:txBody>
      <a:bodyPr/>
      <a:lstStyle/>
      <a:p>
        <a:r>
          <a:rPr lang="en-US"/>
          <a:t>Lots of text, maybe more of a voice track than slides?</a:t>
        </a:r>
      </a:p>
    </p188:txBody>
  </p188:cm>
</p188:cmLst>
</file>

<file path=ppt/comments/modernComment_EF3_682A5838.xml><?xml version="1.0" encoding="utf-8"?>
<p188:cmLst xmlns:a="http://schemas.openxmlformats.org/drawingml/2006/main" xmlns:r="http://schemas.openxmlformats.org/officeDocument/2006/relationships" xmlns:p188="http://schemas.microsoft.com/office/powerpoint/2018/8/main">
  <p188:cm id="{B9B423AB-7A43-4750-86F1-B4B6DA3BD436}" authorId="{00000000-0000-0000-0000-000000000000}" created="2020-11-03T19:27:03.021">
    <ac:deMkLst xmlns:ac="http://schemas.microsoft.com/office/drawing/2013/main/command">
      <pc:docMk xmlns:pc="http://schemas.microsoft.com/office/powerpoint/2013/main/command"/>
      <pc:sldMk xmlns:pc="http://schemas.microsoft.com/office/powerpoint/2013/main/command" cId="1747605560" sldId="3827"/>
      <ac:spMk id="3" creationId="{233F18BE-8DF6-AF45-A97D-F38194E4A9FE}"/>
    </ac:deMkLst>
    <p188:txBody>
      <a:bodyPr/>
      <a:lstStyle/>
      <a:p>
        <a:r>
          <a:rPr lang="en-US"/>
          <a:t>Identity. Isn't that more Identity Document? Difference to certificate? and SVID</a:t>
        </a:r>
      </a:p>
    </p188:txBody>
  </p188:cm>
</p188:cmLst>
</file>

<file path=ppt/comments/modernComment_EFE_3929A465.xml><?xml version="1.0" encoding="utf-8"?>
<p188:cmLst xmlns:a="http://schemas.openxmlformats.org/drawingml/2006/main" xmlns:r="http://schemas.openxmlformats.org/officeDocument/2006/relationships" xmlns:p188="http://schemas.microsoft.com/office/powerpoint/2018/8/main">
  <p188:cm id="{CF9E3886-75D8-4923-8DDB-BFC5DE47E51B}" authorId="{00000000-0000-0000-0000-000000000000}" created="2020-11-03T19:31:20.388">
    <pc:sldMkLst xmlns:pc="http://schemas.microsoft.com/office/powerpoint/2013/main/command">
      <pc:docMk/>
      <pc:sldMk cId="959030373" sldId="3838"/>
    </pc:sldMkLst>
    <p188:txBody>
      <a:bodyPr/>
      <a:lstStyle/>
      <a:p>
        <a:r>
          <a:rPr lang="en-US"/>
          <a:t>You could highlight the difference between Authorization as provided by service meshes and authorization as provided by apps. Service mesh can only determine "is this workload allowed to talk to that workload" but not much of "app authorization"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latin typeface="CiscoSansTT Light" panose="020B0503020201020303"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latin typeface="CiscoSansTT Light" panose="020B0503020201020303" pitchFamily="34" charset="0"/>
              </a:rPr>
              <a:pPr>
                <a:defRPr/>
              </a:pPr>
              <a:t>11/4/2020</a:t>
            </a:fld>
            <a:endParaRPr lang="en-US" dirty="0">
              <a:latin typeface="CiscoSansTT Light" panose="020B0503020201020303"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latin typeface="CiscoSansTT Light" panose="020B0503020201020303"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latin typeface="CiscoSansTT Light" panose="020B0503020201020303" pitchFamily="34" charset="0"/>
              </a:rPr>
              <a:pPr>
                <a:defRPr/>
              </a:pPr>
              <a:t>‹#›</a:t>
            </a:fld>
            <a:endParaRPr lang="en-US" dirty="0">
              <a:latin typeface="CiscoSansTT Light" panose="020B0503020201020303" pitchFamily="34" charset="0"/>
            </a:endParaRPr>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CiscoSansTT Light" panose="020B0503020201020303"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CiscoSansTT Light" panose="020B0503020201020303" pitchFamily="34" charset="0"/>
                <a:ea typeface="+mn-ea"/>
                <a:cs typeface="+mn-cs"/>
              </a:defRPr>
            </a:lvl1pPr>
          </a:lstStyle>
          <a:p>
            <a:pPr>
              <a:defRPr/>
            </a:pPr>
            <a:fld id="{2A637A29-4E7E-A24B-BAB1-D48C888F91E4}" type="datetimeFigureOut">
              <a:rPr lang="en-US" smtClean="0"/>
              <a:pPr>
                <a:defRPr/>
              </a:pPr>
              <a:t>11/4/2020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CiscoSansTT Light" panose="020B0503020201020303"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CiscoSansTT Light" panose="020B0503020201020303" pitchFamily="34" charset="0"/>
                <a:ea typeface="+mn-ea"/>
                <a:cs typeface="+mn-cs"/>
              </a:defRPr>
            </a:lvl1pPr>
          </a:lstStyle>
          <a:p>
            <a:pPr>
              <a:defRPr/>
            </a:pPr>
            <a:fld id="{F97A1FA6-25DE-9E4E-A34D-CF67DE7DBDC7}" type="slidenum">
              <a:rPr lang="en-US" smtClean="0"/>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iscoSansTT Light" panose="020B0503020201020303"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iscoSansTT Light" panose="020B0503020201020303"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iscoSansTT Light" panose="020B0503020201020303"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iscoSansTT Light" panose="020B0503020201020303"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iscoSansTT Light" panose="020B0503020201020303"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dirty="0"/>
          </a:p>
        </p:txBody>
      </p:sp>
    </p:spTree>
    <p:extLst>
      <p:ext uri="{BB962C8B-B14F-4D97-AF65-F5344CB8AC3E}">
        <p14:creationId xmlns:p14="http://schemas.microsoft.com/office/powerpoint/2010/main" val="126132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10</a:t>
            </a:fld>
            <a:endParaRPr lang="en-US" dirty="0"/>
          </a:p>
        </p:txBody>
      </p:sp>
    </p:spTree>
    <p:extLst>
      <p:ext uri="{BB962C8B-B14F-4D97-AF65-F5344CB8AC3E}">
        <p14:creationId xmlns:p14="http://schemas.microsoft.com/office/powerpoint/2010/main" val="317558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11</a:t>
            </a:fld>
            <a:endParaRPr lang="en-US" dirty="0"/>
          </a:p>
        </p:txBody>
      </p:sp>
    </p:spTree>
    <p:extLst>
      <p:ext uri="{BB962C8B-B14F-4D97-AF65-F5344CB8AC3E}">
        <p14:creationId xmlns:p14="http://schemas.microsoft.com/office/powerpoint/2010/main" val="373963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12</a:t>
            </a:fld>
            <a:endParaRPr lang="en-US" dirty="0"/>
          </a:p>
        </p:txBody>
      </p:sp>
    </p:spTree>
    <p:extLst>
      <p:ext uri="{BB962C8B-B14F-4D97-AF65-F5344CB8AC3E}">
        <p14:creationId xmlns:p14="http://schemas.microsoft.com/office/powerpoint/2010/main" val="23481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13</a:t>
            </a:fld>
            <a:endParaRPr lang="en-US" dirty="0"/>
          </a:p>
        </p:txBody>
      </p:sp>
    </p:spTree>
    <p:extLst>
      <p:ext uri="{BB962C8B-B14F-4D97-AF65-F5344CB8AC3E}">
        <p14:creationId xmlns:p14="http://schemas.microsoft.com/office/powerpoint/2010/main" val="373589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14</a:t>
            </a:fld>
            <a:endParaRPr lang="en-US" dirty="0"/>
          </a:p>
        </p:txBody>
      </p:sp>
    </p:spTree>
    <p:extLst>
      <p:ext uri="{BB962C8B-B14F-4D97-AF65-F5344CB8AC3E}">
        <p14:creationId xmlns:p14="http://schemas.microsoft.com/office/powerpoint/2010/main" val="201001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15</a:t>
            </a:fld>
            <a:endParaRPr lang="en-US" dirty="0"/>
          </a:p>
        </p:txBody>
      </p:sp>
    </p:spTree>
    <p:extLst>
      <p:ext uri="{BB962C8B-B14F-4D97-AF65-F5344CB8AC3E}">
        <p14:creationId xmlns:p14="http://schemas.microsoft.com/office/powerpoint/2010/main" val="278278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16</a:t>
            </a:fld>
            <a:endParaRPr lang="en-US" dirty="0"/>
          </a:p>
        </p:txBody>
      </p:sp>
    </p:spTree>
    <p:extLst>
      <p:ext uri="{BB962C8B-B14F-4D97-AF65-F5344CB8AC3E}">
        <p14:creationId xmlns:p14="http://schemas.microsoft.com/office/powerpoint/2010/main" val="278194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17</a:t>
            </a:fld>
            <a:endParaRPr lang="en-US" dirty="0"/>
          </a:p>
        </p:txBody>
      </p:sp>
    </p:spTree>
    <p:extLst>
      <p:ext uri="{BB962C8B-B14F-4D97-AF65-F5344CB8AC3E}">
        <p14:creationId xmlns:p14="http://schemas.microsoft.com/office/powerpoint/2010/main" val="378388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18</a:t>
            </a:fld>
            <a:endParaRPr lang="en-US" dirty="0"/>
          </a:p>
        </p:txBody>
      </p:sp>
    </p:spTree>
    <p:extLst>
      <p:ext uri="{BB962C8B-B14F-4D97-AF65-F5344CB8AC3E}">
        <p14:creationId xmlns:p14="http://schemas.microsoft.com/office/powerpoint/2010/main" val="225708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19</a:t>
            </a:fld>
            <a:endParaRPr lang="en-US" dirty="0"/>
          </a:p>
        </p:txBody>
      </p:sp>
    </p:spTree>
    <p:extLst>
      <p:ext uri="{BB962C8B-B14F-4D97-AF65-F5344CB8AC3E}">
        <p14:creationId xmlns:p14="http://schemas.microsoft.com/office/powerpoint/2010/main" val="383617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dirty="0"/>
          </a:p>
        </p:txBody>
      </p:sp>
    </p:spTree>
    <p:extLst>
      <p:ext uri="{BB962C8B-B14F-4D97-AF65-F5344CB8AC3E}">
        <p14:creationId xmlns:p14="http://schemas.microsoft.com/office/powerpoint/2010/main" val="158472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20</a:t>
            </a:fld>
            <a:endParaRPr lang="en-US" dirty="0"/>
          </a:p>
        </p:txBody>
      </p:sp>
    </p:spTree>
    <p:extLst>
      <p:ext uri="{BB962C8B-B14F-4D97-AF65-F5344CB8AC3E}">
        <p14:creationId xmlns:p14="http://schemas.microsoft.com/office/powerpoint/2010/main" val="122980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21</a:t>
            </a:fld>
            <a:endParaRPr lang="en-US" dirty="0"/>
          </a:p>
        </p:txBody>
      </p:sp>
    </p:spTree>
    <p:extLst>
      <p:ext uri="{BB962C8B-B14F-4D97-AF65-F5344CB8AC3E}">
        <p14:creationId xmlns:p14="http://schemas.microsoft.com/office/powerpoint/2010/main" val="897228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22</a:t>
            </a:fld>
            <a:endParaRPr lang="en-US" dirty="0"/>
          </a:p>
        </p:txBody>
      </p:sp>
    </p:spTree>
    <p:extLst>
      <p:ext uri="{BB962C8B-B14F-4D97-AF65-F5344CB8AC3E}">
        <p14:creationId xmlns:p14="http://schemas.microsoft.com/office/powerpoint/2010/main" val="1359668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23</a:t>
            </a:fld>
            <a:endParaRPr lang="en-US" dirty="0"/>
          </a:p>
        </p:txBody>
      </p:sp>
    </p:spTree>
    <p:extLst>
      <p:ext uri="{BB962C8B-B14F-4D97-AF65-F5344CB8AC3E}">
        <p14:creationId xmlns:p14="http://schemas.microsoft.com/office/powerpoint/2010/main" val="2462032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25</a:t>
            </a:fld>
            <a:endParaRPr lang="en-US" dirty="0"/>
          </a:p>
        </p:txBody>
      </p:sp>
    </p:spTree>
    <p:extLst>
      <p:ext uri="{BB962C8B-B14F-4D97-AF65-F5344CB8AC3E}">
        <p14:creationId xmlns:p14="http://schemas.microsoft.com/office/powerpoint/2010/main" val="379840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26</a:t>
            </a:fld>
            <a:endParaRPr lang="en-US" dirty="0"/>
          </a:p>
        </p:txBody>
      </p:sp>
    </p:spTree>
    <p:extLst>
      <p:ext uri="{BB962C8B-B14F-4D97-AF65-F5344CB8AC3E}">
        <p14:creationId xmlns:p14="http://schemas.microsoft.com/office/powerpoint/2010/main" val="151042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27</a:t>
            </a:fld>
            <a:endParaRPr lang="en-US" dirty="0"/>
          </a:p>
        </p:txBody>
      </p:sp>
    </p:spTree>
    <p:extLst>
      <p:ext uri="{BB962C8B-B14F-4D97-AF65-F5344CB8AC3E}">
        <p14:creationId xmlns:p14="http://schemas.microsoft.com/office/powerpoint/2010/main" val="257500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28</a:t>
            </a:fld>
            <a:endParaRPr lang="en-US" dirty="0"/>
          </a:p>
        </p:txBody>
      </p:sp>
    </p:spTree>
    <p:extLst>
      <p:ext uri="{BB962C8B-B14F-4D97-AF65-F5344CB8AC3E}">
        <p14:creationId xmlns:p14="http://schemas.microsoft.com/office/powerpoint/2010/main" val="4280594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29</a:t>
            </a:fld>
            <a:endParaRPr lang="en-US" dirty="0"/>
          </a:p>
        </p:txBody>
      </p:sp>
    </p:spTree>
    <p:extLst>
      <p:ext uri="{BB962C8B-B14F-4D97-AF65-F5344CB8AC3E}">
        <p14:creationId xmlns:p14="http://schemas.microsoft.com/office/powerpoint/2010/main" val="405563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30</a:t>
            </a:fld>
            <a:endParaRPr lang="en-US" dirty="0"/>
          </a:p>
        </p:txBody>
      </p:sp>
    </p:spTree>
    <p:extLst>
      <p:ext uri="{BB962C8B-B14F-4D97-AF65-F5344CB8AC3E}">
        <p14:creationId xmlns:p14="http://schemas.microsoft.com/office/powerpoint/2010/main" val="366557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a:t>
            </a:fld>
            <a:endParaRPr lang="en-US" dirty="0"/>
          </a:p>
        </p:txBody>
      </p:sp>
    </p:spTree>
    <p:extLst>
      <p:ext uri="{BB962C8B-B14F-4D97-AF65-F5344CB8AC3E}">
        <p14:creationId xmlns:p14="http://schemas.microsoft.com/office/powerpoint/2010/main" val="401648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31</a:t>
            </a:fld>
            <a:endParaRPr lang="en-US" dirty="0"/>
          </a:p>
        </p:txBody>
      </p:sp>
    </p:spTree>
    <p:extLst>
      <p:ext uri="{BB962C8B-B14F-4D97-AF65-F5344CB8AC3E}">
        <p14:creationId xmlns:p14="http://schemas.microsoft.com/office/powerpoint/2010/main" val="350506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32</a:t>
            </a:fld>
            <a:endParaRPr lang="en-US" dirty="0"/>
          </a:p>
        </p:txBody>
      </p:sp>
    </p:spTree>
    <p:extLst>
      <p:ext uri="{BB962C8B-B14F-4D97-AF65-F5344CB8AC3E}">
        <p14:creationId xmlns:p14="http://schemas.microsoft.com/office/powerpoint/2010/main" val="2248827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33</a:t>
            </a:fld>
            <a:endParaRPr lang="en-US" dirty="0"/>
          </a:p>
        </p:txBody>
      </p:sp>
    </p:spTree>
    <p:extLst>
      <p:ext uri="{BB962C8B-B14F-4D97-AF65-F5344CB8AC3E}">
        <p14:creationId xmlns:p14="http://schemas.microsoft.com/office/powerpoint/2010/main" val="213813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34</a:t>
            </a:fld>
            <a:endParaRPr lang="en-US" dirty="0"/>
          </a:p>
        </p:txBody>
      </p:sp>
    </p:spTree>
    <p:extLst>
      <p:ext uri="{BB962C8B-B14F-4D97-AF65-F5344CB8AC3E}">
        <p14:creationId xmlns:p14="http://schemas.microsoft.com/office/powerpoint/2010/main" val="285422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35</a:t>
            </a:fld>
            <a:endParaRPr lang="en-US" dirty="0"/>
          </a:p>
        </p:txBody>
      </p:sp>
    </p:spTree>
    <p:extLst>
      <p:ext uri="{BB962C8B-B14F-4D97-AF65-F5344CB8AC3E}">
        <p14:creationId xmlns:p14="http://schemas.microsoft.com/office/powerpoint/2010/main" val="1270364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37</a:t>
            </a:fld>
            <a:endParaRPr lang="en-US" dirty="0"/>
          </a:p>
        </p:txBody>
      </p:sp>
    </p:spTree>
    <p:extLst>
      <p:ext uri="{BB962C8B-B14F-4D97-AF65-F5344CB8AC3E}">
        <p14:creationId xmlns:p14="http://schemas.microsoft.com/office/powerpoint/2010/main" val="329833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324713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a:t>
            </a:fld>
            <a:endParaRPr lang="en-US" dirty="0"/>
          </a:p>
        </p:txBody>
      </p:sp>
    </p:spTree>
    <p:extLst>
      <p:ext uri="{BB962C8B-B14F-4D97-AF65-F5344CB8AC3E}">
        <p14:creationId xmlns:p14="http://schemas.microsoft.com/office/powerpoint/2010/main" val="321017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180667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7</a:t>
            </a:fld>
            <a:endParaRPr lang="en-US" dirty="0"/>
          </a:p>
        </p:txBody>
      </p:sp>
    </p:spTree>
    <p:extLst>
      <p:ext uri="{BB962C8B-B14F-4D97-AF65-F5344CB8AC3E}">
        <p14:creationId xmlns:p14="http://schemas.microsoft.com/office/powerpoint/2010/main" val="31137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8</a:t>
            </a:fld>
            <a:endParaRPr lang="en-US" dirty="0"/>
          </a:p>
        </p:txBody>
      </p:sp>
    </p:spTree>
    <p:extLst>
      <p:ext uri="{BB962C8B-B14F-4D97-AF65-F5344CB8AC3E}">
        <p14:creationId xmlns:p14="http://schemas.microsoft.com/office/powerpoint/2010/main" val="345703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9</a:t>
            </a:fld>
            <a:endParaRPr lang="en-US" dirty="0"/>
          </a:p>
        </p:txBody>
      </p:sp>
    </p:spTree>
    <p:extLst>
      <p:ext uri="{BB962C8B-B14F-4D97-AF65-F5344CB8AC3E}">
        <p14:creationId xmlns:p14="http://schemas.microsoft.com/office/powerpoint/2010/main" val="343899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1" y="0"/>
            <a:ext cx="9143919" cy="5143500"/>
          </a:xfrm>
          <a:prstGeom prst="rect">
            <a:avLst/>
          </a:prstGeom>
          <a:solidFill>
            <a:srgbClr val="00BCEB"/>
          </a:solidFill>
          <a:ln w="12700" cap="flat">
            <a:noFill/>
            <a:miter lim="800000"/>
            <a:headEnd type="none" w="med" len="med"/>
            <a:tailEnd type="none" w="med" len="med"/>
          </a:ln>
        </p:spPr>
        <p:txBody>
          <a:bodyPr lIns="91440" tIns="45720" rIns="91440" bIns="45720" rtlCol="0" anchor="ctr"/>
          <a:lstStyle/>
          <a:p>
            <a:pPr algn="ctr" defTabSz="514350"/>
            <a:endParaRPr lang="en-US" sz="1400" dirty="0" err="1">
              <a:solidFill>
                <a:srgbClr val="00BCEB"/>
              </a:solidFill>
              <a:latin typeface="CiscoSansTT Light" panose="020B0503020201020303" pitchFamily="34" charset="0"/>
              <a:ea typeface="Arial" pitchFamily="-107" charset="0"/>
              <a:cs typeface="CiscoSansTT Light" panose="020B0503020201020303" pitchFamily="34" charset="0"/>
              <a:sym typeface="Arial" pitchFamily="-107" charset="0"/>
            </a:endParaRPr>
          </a:p>
        </p:txBody>
      </p:sp>
      <p:sp>
        <p:nvSpPr>
          <p:cNvPr id="8" name="Title 7"/>
          <p:cNvSpPr>
            <a:spLocks noGrp="1"/>
          </p:cNvSpPr>
          <p:nvPr>
            <p:ph type="title" hasCustomPrompt="1"/>
          </p:nvPr>
        </p:nvSpPr>
        <p:spPr bwMode="white">
          <a:xfrm>
            <a:off x="420011" y="1291590"/>
            <a:ext cx="4754880" cy="2560320"/>
          </a:xfrm>
        </p:spPr>
        <p:txBody>
          <a:bodyPr anchor="ctr"/>
          <a:lstStyle>
            <a:lvl1pPr marL="6251" indent="-6251" algn="l" defTabSz="914400" rtl="0" eaLnBrk="0" fontAlgn="base" latinLnBrk="0" hangingPunct="0">
              <a:lnSpc>
                <a:spcPct val="90000"/>
              </a:lnSpc>
              <a:spcBef>
                <a:spcPct val="0"/>
              </a:spcBef>
              <a:spcAft>
                <a:spcPct val="0"/>
              </a:spcAft>
              <a:defRPr lang="en-US" sz="3200" b="0" i="0" u="none" kern="1200" dirty="0">
                <a:solidFill>
                  <a:schemeClr val="bg1">
                    <a:lumMod val="75000"/>
                  </a:schemeClr>
                </a:solidFill>
                <a:latin typeface="CiscoSansTT Light" panose="020B0503020201020303" pitchFamily="34" charset="0"/>
                <a:ea typeface="ＭＳ Ｐゴシック" charset="0"/>
                <a:cs typeface="CiscoSansTT Light" panose="020B0503020201020303" pitchFamily="34" charset="0"/>
              </a:defRPr>
            </a:lvl1pPr>
          </a:lstStyle>
          <a:p>
            <a:r>
              <a:rPr lang="en-US" dirty="0"/>
              <a:t>Segue</a:t>
            </a:r>
          </a:p>
        </p:txBody>
      </p:sp>
      <p:sp>
        <p:nvSpPr>
          <p:cNvPr id="7" name="Freeform 1">
            <a:extLst>
              <a:ext uri="{FF2B5EF4-FFF2-40B4-BE49-F238E27FC236}">
                <a16:creationId xmlns:a16="http://schemas.microsoft.com/office/drawing/2014/main" id="{2EA5CB29-0449-412E-B1B0-9FE49BE1DBE1}"/>
              </a:ext>
            </a:extLst>
          </p:cNvPr>
          <p:cNvSpPr>
            <a:spLocks noChangeAspect="1" noChangeArrowheads="1"/>
          </p:cNvSpPr>
          <p:nvPr userDrawn="1"/>
        </p:nvSpPr>
        <p:spPr bwMode="auto">
          <a:xfrm>
            <a:off x="5309738" y="0"/>
            <a:ext cx="3834263" cy="5148072"/>
          </a:xfrm>
          <a:custGeom>
            <a:avLst/>
            <a:gdLst>
              <a:gd name="T0" fmla="*/ 2946 w 8521"/>
              <a:gd name="T1" fmla="*/ 559 h 11440"/>
              <a:gd name="T2" fmla="*/ 3494 w 8521"/>
              <a:gd name="T3" fmla="*/ 2444 h 11440"/>
              <a:gd name="T4" fmla="*/ 2941 w 8521"/>
              <a:gd name="T5" fmla="*/ 3982 h 11440"/>
              <a:gd name="T6" fmla="*/ 3514 w 8521"/>
              <a:gd name="T7" fmla="*/ 4605 h 11440"/>
              <a:gd name="T8" fmla="*/ 2405 w 8521"/>
              <a:gd name="T9" fmla="*/ 5489 h 11440"/>
              <a:gd name="T10" fmla="*/ 3505 w 8521"/>
              <a:gd name="T11" fmla="*/ 6721 h 11440"/>
              <a:gd name="T12" fmla="*/ 3262 w 8521"/>
              <a:gd name="T13" fmla="*/ 8645 h 11440"/>
              <a:gd name="T14" fmla="*/ 2424 w 8521"/>
              <a:gd name="T15" fmla="*/ 10000 h 11440"/>
              <a:gd name="T16" fmla="*/ 3525 w 8521"/>
              <a:gd name="T17" fmla="*/ 11439 h 11440"/>
              <a:gd name="T18" fmla="*/ 138 w 8521"/>
              <a:gd name="T19" fmla="*/ 11078 h 11440"/>
              <a:gd name="T20" fmla="*/ 260 w 8521"/>
              <a:gd name="T21" fmla="*/ 9596 h 11440"/>
              <a:gd name="T22" fmla="*/ 581 w 8521"/>
              <a:gd name="T23" fmla="*/ 8549 h 11440"/>
              <a:gd name="T24" fmla="*/ 136 w 8521"/>
              <a:gd name="T25" fmla="*/ 6472 h 11440"/>
              <a:gd name="T26" fmla="*/ 51 w 8521"/>
              <a:gd name="T27" fmla="*/ 4783 h 11440"/>
              <a:gd name="T28" fmla="*/ 138 w 8521"/>
              <a:gd name="T29" fmla="*/ 4191 h 11440"/>
              <a:gd name="T30" fmla="*/ 1152 w 8521"/>
              <a:gd name="T31" fmla="*/ 3355 h 11440"/>
              <a:gd name="T32" fmla="*/ 3 w 8521"/>
              <a:gd name="T33" fmla="*/ 2274 h 11440"/>
              <a:gd name="T34" fmla="*/ 26 w 8521"/>
              <a:gd name="T35" fmla="*/ 158 h 11440"/>
              <a:gd name="T36" fmla="*/ 6852 w 8521"/>
              <a:gd name="T37" fmla="*/ 703 h 11440"/>
              <a:gd name="T38" fmla="*/ 6406 w 8521"/>
              <a:gd name="T39" fmla="*/ 2780 h 11440"/>
              <a:gd name="T40" fmla="*/ 5833 w 8521"/>
              <a:gd name="T41" fmla="*/ 4416 h 11440"/>
              <a:gd name="T42" fmla="*/ 6973 w 8521"/>
              <a:gd name="T43" fmla="*/ 5633 h 11440"/>
              <a:gd name="T44" fmla="*/ 6722 w 8521"/>
              <a:gd name="T45" fmla="*/ 6111 h 11440"/>
              <a:gd name="T46" fmla="*/ 5895 w 8521"/>
              <a:gd name="T47" fmla="*/ 7051 h 11440"/>
              <a:gd name="T48" fmla="*/ 6401 w 8521"/>
              <a:gd name="T49" fmla="*/ 8484 h 11440"/>
              <a:gd name="T50" fmla="*/ 6951 w 8521"/>
              <a:gd name="T51" fmla="*/ 10423 h 11440"/>
              <a:gd name="T52" fmla="*/ 4629 w 8521"/>
              <a:gd name="T53" fmla="*/ 11439 h 11440"/>
              <a:gd name="T54" fmla="*/ 3480 w 8521"/>
              <a:gd name="T55" fmla="*/ 10200 h 11440"/>
              <a:gd name="T56" fmla="*/ 4055 w 8521"/>
              <a:gd name="T57" fmla="*/ 8484 h 11440"/>
              <a:gd name="T58" fmla="*/ 4572 w 8521"/>
              <a:gd name="T59" fmla="*/ 6518 h 11440"/>
              <a:gd name="T60" fmla="*/ 3483 w 8521"/>
              <a:gd name="T61" fmla="*/ 5638 h 11440"/>
              <a:gd name="T62" fmla="*/ 4171 w 8521"/>
              <a:gd name="T63" fmla="*/ 5054 h 11440"/>
              <a:gd name="T64" fmla="*/ 4561 w 8521"/>
              <a:gd name="T65" fmla="*/ 4213 h 11440"/>
              <a:gd name="T66" fmla="*/ 4050 w 8521"/>
              <a:gd name="T67" fmla="*/ 2780 h 11440"/>
              <a:gd name="T68" fmla="*/ 3604 w 8521"/>
              <a:gd name="T69" fmla="*/ 703 h 11440"/>
              <a:gd name="T70" fmla="*/ 8520 w 8521"/>
              <a:gd name="T71" fmla="*/ 545 h 11440"/>
              <a:gd name="T72" fmla="*/ 8520 w 8521"/>
              <a:gd name="T73" fmla="*/ 6283 h 11440"/>
              <a:gd name="T74" fmla="*/ 8102 w 8521"/>
              <a:gd name="T75" fmla="*/ 11425 h 11440"/>
              <a:gd name="T76" fmla="*/ 8071 w 8521"/>
              <a:gd name="T77" fmla="*/ 10172 h 11440"/>
              <a:gd name="T78" fmla="*/ 7095 w 8521"/>
              <a:gd name="T79" fmla="*/ 8702 h 11440"/>
              <a:gd name="T80" fmla="*/ 6954 w 8521"/>
              <a:gd name="T81" fmla="*/ 6989 h 11440"/>
              <a:gd name="T82" fmla="*/ 7524 w 8521"/>
              <a:gd name="T83" fmla="*/ 5113 h 11440"/>
              <a:gd name="T84" fmla="*/ 6931 w 8521"/>
              <a:gd name="T85" fmla="*/ 4540 h 11440"/>
              <a:gd name="T86" fmla="*/ 8037 w 8521"/>
              <a:gd name="T87" fmla="*/ 3615 h 11440"/>
              <a:gd name="T88" fmla="*/ 7535 w 8521"/>
              <a:gd name="T89" fmla="*/ 2828 h 11440"/>
              <a:gd name="T90" fmla="*/ 8009 w 8521"/>
              <a:gd name="T91" fmla="*/ 832 h 11440"/>
              <a:gd name="T92" fmla="*/ 1764 w 8521"/>
              <a:gd name="T93" fmla="*/ 8552 h 11440"/>
              <a:gd name="T94" fmla="*/ 1764 w 8521"/>
              <a:gd name="T95" fmla="*/ 6269 h 11440"/>
              <a:gd name="T96" fmla="*/ 1764 w 8521"/>
              <a:gd name="T97" fmla="*/ 5127 h 11440"/>
              <a:gd name="T98" fmla="*/ 1764 w 8521"/>
              <a:gd name="T99" fmla="*/ 1710 h 11440"/>
              <a:gd name="T100" fmla="*/ 5224 w 8521"/>
              <a:gd name="T101" fmla="*/ 9627 h 11440"/>
              <a:gd name="T102" fmla="*/ 5224 w 8521"/>
              <a:gd name="T103" fmla="*/ 7344 h 11440"/>
              <a:gd name="T104" fmla="*/ 5224 w 8521"/>
              <a:gd name="T105" fmla="*/ 6202 h 11440"/>
              <a:gd name="T106" fmla="*/ 5224 w 8521"/>
              <a:gd name="T107" fmla="*/ 2785 h 11440"/>
              <a:gd name="T108" fmla="*/ 5224 w 8521"/>
              <a:gd name="T109" fmla="*/ 502 h 1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21" h="11440">
                <a:moveTo>
                  <a:pt x="1174" y="0"/>
                </a:moveTo>
                <a:cubicBezTo>
                  <a:pt x="1179" y="309"/>
                  <a:pt x="1437" y="559"/>
                  <a:pt x="1750" y="559"/>
                </a:cubicBezTo>
                <a:lnTo>
                  <a:pt x="1764" y="559"/>
                </a:lnTo>
                <a:cubicBezTo>
                  <a:pt x="2078" y="559"/>
                  <a:pt x="2336" y="309"/>
                  <a:pt x="2340" y="0"/>
                </a:cubicBezTo>
                <a:lnTo>
                  <a:pt x="3522" y="0"/>
                </a:lnTo>
                <a:cubicBezTo>
                  <a:pt x="3521" y="53"/>
                  <a:pt x="3513" y="107"/>
                  <a:pt x="3497" y="158"/>
                </a:cubicBezTo>
                <a:cubicBezTo>
                  <a:pt x="3423" y="389"/>
                  <a:pt x="3206" y="559"/>
                  <a:pt x="2946" y="559"/>
                </a:cubicBezTo>
                <a:cubicBezTo>
                  <a:pt x="2537" y="559"/>
                  <a:pt x="2230" y="982"/>
                  <a:pt x="2438" y="1411"/>
                </a:cubicBezTo>
                <a:cubicBezTo>
                  <a:pt x="2529" y="1592"/>
                  <a:pt x="2715" y="1702"/>
                  <a:pt x="2915" y="1702"/>
                </a:cubicBezTo>
                <a:lnTo>
                  <a:pt x="2946" y="1702"/>
                </a:lnTo>
                <a:cubicBezTo>
                  <a:pt x="3124" y="1702"/>
                  <a:pt x="3285" y="1783"/>
                  <a:pt x="3389" y="1910"/>
                </a:cubicBezTo>
                <a:cubicBezTo>
                  <a:pt x="3446" y="1981"/>
                  <a:pt x="3488" y="2066"/>
                  <a:pt x="3508" y="2159"/>
                </a:cubicBezTo>
                <a:cubicBezTo>
                  <a:pt x="3516" y="2195"/>
                  <a:pt x="3519" y="2235"/>
                  <a:pt x="3519" y="2274"/>
                </a:cubicBezTo>
                <a:cubicBezTo>
                  <a:pt x="3519" y="2334"/>
                  <a:pt x="3511" y="2390"/>
                  <a:pt x="3494" y="2444"/>
                </a:cubicBezTo>
                <a:cubicBezTo>
                  <a:pt x="3420" y="2675"/>
                  <a:pt x="3203" y="2844"/>
                  <a:pt x="2944" y="2844"/>
                </a:cubicBezTo>
                <a:cubicBezTo>
                  <a:pt x="2659" y="2844"/>
                  <a:pt x="2424" y="3050"/>
                  <a:pt x="2376" y="3319"/>
                </a:cubicBezTo>
                <a:cubicBezTo>
                  <a:pt x="2376" y="3324"/>
                  <a:pt x="2374" y="3333"/>
                  <a:pt x="2374" y="3338"/>
                </a:cubicBezTo>
                <a:cubicBezTo>
                  <a:pt x="2371" y="3344"/>
                  <a:pt x="2371" y="3350"/>
                  <a:pt x="2371" y="3355"/>
                </a:cubicBezTo>
                <a:cubicBezTo>
                  <a:pt x="2359" y="3468"/>
                  <a:pt x="2379" y="3592"/>
                  <a:pt x="2447" y="3716"/>
                </a:cubicBezTo>
                <a:cubicBezTo>
                  <a:pt x="2534" y="3883"/>
                  <a:pt x="2715" y="3982"/>
                  <a:pt x="2907" y="3982"/>
                </a:cubicBezTo>
                <a:lnTo>
                  <a:pt x="2941" y="3982"/>
                </a:lnTo>
                <a:cubicBezTo>
                  <a:pt x="3119" y="3982"/>
                  <a:pt x="3279" y="4064"/>
                  <a:pt x="3384" y="4191"/>
                </a:cubicBezTo>
                <a:cubicBezTo>
                  <a:pt x="3440" y="4261"/>
                  <a:pt x="3483" y="4346"/>
                  <a:pt x="3502" y="4439"/>
                </a:cubicBezTo>
                <a:cubicBezTo>
                  <a:pt x="3511" y="4476"/>
                  <a:pt x="3514" y="4515"/>
                  <a:pt x="3514" y="4555"/>
                </a:cubicBezTo>
                <a:lnTo>
                  <a:pt x="3514" y="4557"/>
                </a:lnTo>
                <a:lnTo>
                  <a:pt x="3514" y="4560"/>
                </a:lnTo>
                <a:lnTo>
                  <a:pt x="3514" y="4577"/>
                </a:lnTo>
                <a:lnTo>
                  <a:pt x="3514" y="4605"/>
                </a:lnTo>
                <a:cubicBezTo>
                  <a:pt x="3511" y="4667"/>
                  <a:pt x="3494" y="4727"/>
                  <a:pt x="3471" y="4783"/>
                </a:cubicBezTo>
                <a:cubicBezTo>
                  <a:pt x="3440" y="4851"/>
                  <a:pt x="3398" y="4913"/>
                  <a:pt x="3347" y="4964"/>
                </a:cubicBezTo>
                <a:cubicBezTo>
                  <a:pt x="3322" y="4989"/>
                  <a:pt x="3294" y="5015"/>
                  <a:pt x="3262" y="5034"/>
                </a:cubicBezTo>
                <a:cubicBezTo>
                  <a:pt x="3167" y="5099"/>
                  <a:pt x="3048" y="5136"/>
                  <a:pt x="2921" y="5130"/>
                </a:cubicBezTo>
                <a:cubicBezTo>
                  <a:pt x="2896" y="5130"/>
                  <a:pt x="2870" y="5130"/>
                  <a:pt x="2845" y="5133"/>
                </a:cubicBezTo>
                <a:cubicBezTo>
                  <a:pt x="2644" y="5167"/>
                  <a:pt x="2481" y="5300"/>
                  <a:pt x="2407" y="5480"/>
                </a:cubicBezTo>
                <a:cubicBezTo>
                  <a:pt x="2407" y="5483"/>
                  <a:pt x="2405" y="5486"/>
                  <a:pt x="2405" y="5489"/>
                </a:cubicBezTo>
                <a:cubicBezTo>
                  <a:pt x="2402" y="5494"/>
                  <a:pt x="2402" y="5497"/>
                  <a:pt x="2399" y="5503"/>
                </a:cubicBezTo>
                <a:cubicBezTo>
                  <a:pt x="2382" y="5556"/>
                  <a:pt x="2371" y="5613"/>
                  <a:pt x="2368" y="5666"/>
                </a:cubicBezTo>
                <a:cubicBezTo>
                  <a:pt x="2365" y="5764"/>
                  <a:pt x="2385" y="5869"/>
                  <a:pt x="2436" y="5973"/>
                </a:cubicBezTo>
                <a:cubicBezTo>
                  <a:pt x="2526" y="6154"/>
                  <a:pt x="2712" y="6264"/>
                  <a:pt x="2913" y="6264"/>
                </a:cubicBezTo>
                <a:lnTo>
                  <a:pt x="2944" y="6264"/>
                </a:lnTo>
                <a:cubicBezTo>
                  <a:pt x="3121" y="6264"/>
                  <a:pt x="3282" y="6345"/>
                  <a:pt x="3387" y="6472"/>
                </a:cubicBezTo>
                <a:cubicBezTo>
                  <a:pt x="3443" y="6543"/>
                  <a:pt x="3485" y="6628"/>
                  <a:pt x="3505" y="6721"/>
                </a:cubicBezTo>
                <a:cubicBezTo>
                  <a:pt x="3514" y="6757"/>
                  <a:pt x="3516" y="6797"/>
                  <a:pt x="3516" y="6836"/>
                </a:cubicBezTo>
                <a:cubicBezTo>
                  <a:pt x="3516" y="6896"/>
                  <a:pt x="3508" y="6952"/>
                  <a:pt x="3491" y="7006"/>
                </a:cubicBezTo>
                <a:cubicBezTo>
                  <a:pt x="3418" y="7237"/>
                  <a:pt x="3200" y="7406"/>
                  <a:pt x="2941" y="7406"/>
                </a:cubicBezTo>
                <a:cubicBezTo>
                  <a:pt x="2523" y="7406"/>
                  <a:pt x="2210" y="7847"/>
                  <a:pt x="2447" y="8284"/>
                </a:cubicBezTo>
                <a:cubicBezTo>
                  <a:pt x="2537" y="8453"/>
                  <a:pt x="2723" y="8555"/>
                  <a:pt x="2918" y="8547"/>
                </a:cubicBezTo>
                <a:cubicBezTo>
                  <a:pt x="3006" y="8544"/>
                  <a:pt x="3087" y="8561"/>
                  <a:pt x="3164" y="8592"/>
                </a:cubicBezTo>
                <a:cubicBezTo>
                  <a:pt x="3200" y="8606"/>
                  <a:pt x="3231" y="8626"/>
                  <a:pt x="3262" y="8645"/>
                </a:cubicBezTo>
                <a:cubicBezTo>
                  <a:pt x="3294" y="8668"/>
                  <a:pt x="3322" y="8690"/>
                  <a:pt x="3347" y="8716"/>
                </a:cubicBezTo>
                <a:cubicBezTo>
                  <a:pt x="3452" y="8820"/>
                  <a:pt x="3516" y="8961"/>
                  <a:pt x="3516" y="9119"/>
                </a:cubicBezTo>
                <a:cubicBezTo>
                  <a:pt x="3516" y="9198"/>
                  <a:pt x="3500" y="9275"/>
                  <a:pt x="3471" y="9342"/>
                </a:cubicBezTo>
                <a:cubicBezTo>
                  <a:pt x="3440" y="9410"/>
                  <a:pt x="3398" y="9472"/>
                  <a:pt x="3347" y="9523"/>
                </a:cubicBezTo>
                <a:cubicBezTo>
                  <a:pt x="3322" y="9548"/>
                  <a:pt x="3294" y="9574"/>
                  <a:pt x="3262" y="9593"/>
                </a:cubicBezTo>
                <a:cubicBezTo>
                  <a:pt x="3167" y="9658"/>
                  <a:pt x="3048" y="9695"/>
                  <a:pt x="2921" y="9689"/>
                </a:cubicBezTo>
                <a:cubicBezTo>
                  <a:pt x="2709" y="9681"/>
                  <a:pt x="2512" y="9808"/>
                  <a:pt x="2424" y="10000"/>
                </a:cubicBezTo>
                <a:cubicBezTo>
                  <a:pt x="2396" y="10065"/>
                  <a:pt x="2379" y="10127"/>
                  <a:pt x="2371" y="10186"/>
                </a:cubicBezTo>
                <a:cubicBezTo>
                  <a:pt x="2348" y="10316"/>
                  <a:pt x="2371" y="10457"/>
                  <a:pt x="2447" y="10601"/>
                </a:cubicBezTo>
                <a:cubicBezTo>
                  <a:pt x="2534" y="10767"/>
                  <a:pt x="2715" y="10866"/>
                  <a:pt x="2907" y="10866"/>
                </a:cubicBezTo>
                <a:lnTo>
                  <a:pt x="2941" y="10866"/>
                </a:lnTo>
                <a:cubicBezTo>
                  <a:pt x="3119" y="10866"/>
                  <a:pt x="3279" y="10948"/>
                  <a:pt x="3384" y="11075"/>
                </a:cubicBezTo>
                <a:cubicBezTo>
                  <a:pt x="3443" y="11146"/>
                  <a:pt x="3483" y="11230"/>
                  <a:pt x="3514" y="11326"/>
                </a:cubicBezTo>
                <a:cubicBezTo>
                  <a:pt x="3522" y="11362"/>
                  <a:pt x="3525" y="11400"/>
                  <a:pt x="3525" y="11439"/>
                </a:cubicBezTo>
                <a:lnTo>
                  <a:pt x="2348" y="11439"/>
                </a:lnTo>
                <a:cubicBezTo>
                  <a:pt x="2347" y="11127"/>
                  <a:pt x="2090" y="10872"/>
                  <a:pt x="1772" y="10872"/>
                </a:cubicBezTo>
                <a:lnTo>
                  <a:pt x="1758" y="10872"/>
                </a:lnTo>
                <a:cubicBezTo>
                  <a:pt x="1440" y="10872"/>
                  <a:pt x="1185" y="11124"/>
                  <a:pt x="1183" y="11439"/>
                </a:cubicBezTo>
                <a:lnTo>
                  <a:pt x="9" y="11439"/>
                </a:lnTo>
                <a:cubicBezTo>
                  <a:pt x="10" y="11400"/>
                  <a:pt x="12" y="11362"/>
                  <a:pt x="20" y="11326"/>
                </a:cubicBezTo>
                <a:cubicBezTo>
                  <a:pt x="37" y="11233"/>
                  <a:pt x="79" y="11148"/>
                  <a:pt x="138" y="11078"/>
                </a:cubicBezTo>
                <a:cubicBezTo>
                  <a:pt x="243" y="10951"/>
                  <a:pt x="404" y="10869"/>
                  <a:pt x="581" y="10869"/>
                </a:cubicBezTo>
                <a:lnTo>
                  <a:pt x="615" y="10869"/>
                </a:lnTo>
                <a:cubicBezTo>
                  <a:pt x="804" y="10869"/>
                  <a:pt x="985" y="10770"/>
                  <a:pt x="1075" y="10604"/>
                </a:cubicBezTo>
                <a:cubicBezTo>
                  <a:pt x="1154" y="10460"/>
                  <a:pt x="1177" y="10316"/>
                  <a:pt x="1152" y="10189"/>
                </a:cubicBezTo>
                <a:cubicBezTo>
                  <a:pt x="1143" y="10127"/>
                  <a:pt x="1126" y="10065"/>
                  <a:pt x="1098" y="10003"/>
                </a:cubicBezTo>
                <a:cubicBezTo>
                  <a:pt x="1010" y="9811"/>
                  <a:pt x="813" y="9684"/>
                  <a:pt x="601" y="9692"/>
                </a:cubicBezTo>
                <a:cubicBezTo>
                  <a:pt x="474" y="9698"/>
                  <a:pt x="356" y="9661"/>
                  <a:pt x="260" y="9596"/>
                </a:cubicBezTo>
                <a:cubicBezTo>
                  <a:pt x="229" y="9574"/>
                  <a:pt x="200" y="9551"/>
                  <a:pt x="175" y="9526"/>
                </a:cubicBezTo>
                <a:cubicBezTo>
                  <a:pt x="121" y="9475"/>
                  <a:pt x="79" y="9413"/>
                  <a:pt x="51" y="9345"/>
                </a:cubicBezTo>
                <a:cubicBezTo>
                  <a:pt x="23" y="9277"/>
                  <a:pt x="6" y="9201"/>
                  <a:pt x="6" y="9122"/>
                </a:cubicBezTo>
                <a:cubicBezTo>
                  <a:pt x="6" y="8964"/>
                  <a:pt x="72" y="8824"/>
                  <a:pt x="175" y="8719"/>
                </a:cubicBezTo>
                <a:cubicBezTo>
                  <a:pt x="201" y="8694"/>
                  <a:pt x="229" y="8668"/>
                  <a:pt x="260" y="8648"/>
                </a:cubicBezTo>
                <a:cubicBezTo>
                  <a:pt x="291" y="8626"/>
                  <a:pt x="326" y="8610"/>
                  <a:pt x="359" y="8595"/>
                </a:cubicBezTo>
                <a:cubicBezTo>
                  <a:pt x="427" y="8567"/>
                  <a:pt x="502" y="8549"/>
                  <a:pt x="581" y="8549"/>
                </a:cubicBezTo>
                <a:cubicBezTo>
                  <a:pt x="991" y="8549"/>
                  <a:pt x="1301" y="8126"/>
                  <a:pt x="1089" y="7697"/>
                </a:cubicBezTo>
                <a:cubicBezTo>
                  <a:pt x="1002" y="7517"/>
                  <a:pt x="816" y="7406"/>
                  <a:pt x="615" y="7406"/>
                </a:cubicBezTo>
                <a:lnTo>
                  <a:pt x="581" y="7406"/>
                </a:lnTo>
                <a:cubicBezTo>
                  <a:pt x="322" y="7406"/>
                  <a:pt x="105" y="7237"/>
                  <a:pt x="31" y="7006"/>
                </a:cubicBezTo>
                <a:cubicBezTo>
                  <a:pt x="14" y="6952"/>
                  <a:pt x="6" y="6896"/>
                  <a:pt x="6" y="6836"/>
                </a:cubicBezTo>
                <a:cubicBezTo>
                  <a:pt x="6" y="6797"/>
                  <a:pt x="9" y="6757"/>
                  <a:pt x="17" y="6721"/>
                </a:cubicBezTo>
                <a:cubicBezTo>
                  <a:pt x="34" y="6628"/>
                  <a:pt x="76" y="6543"/>
                  <a:pt x="136" y="6472"/>
                </a:cubicBezTo>
                <a:cubicBezTo>
                  <a:pt x="240" y="6345"/>
                  <a:pt x="401" y="6264"/>
                  <a:pt x="579" y="6264"/>
                </a:cubicBezTo>
                <a:cubicBezTo>
                  <a:pt x="906" y="6264"/>
                  <a:pt x="1171" y="5993"/>
                  <a:pt x="1154" y="5666"/>
                </a:cubicBezTo>
                <a:cubicBezTo>
                  <a:pt x="1152" y="5593"/>
                  <a:pt x="1132" y="5517"/>
                  <a:pt x="1098" y="5441"/>
                </a:cubicBezTo>
                <a:cubicBezTo>
                  <a:pt x="1010" y="5249"/>
                  <a:pt x="813" y="5122"/>
                  <a:pt x="601" y="5130"/>
                </a:cubicBezTo>
                <a:cubicBezTo>
                  <a:pt x="474" y="5136"/>
                  <a:pt x="356" y="5099"/>
                  <a:pt x="260" y="5034"/>
                </a:cubicBezTo>
                <a:cubicBezTo>
                  <a:pt x="229" y="5012"/>
                  <a:pt x="200" y="4989"/>
                  <a:pt x="175" y="4964"/>
                </a:cubicBezTo>
                <a:cubicBezTo>
                  <a:pt x="121" y="4913"/>
                  <a:pt x="79" y="4851"/>
                  <a:pt x="51" y="4783"/>
                </a:cubicBezTo>
                <a:cubicBezTo>
                  <a:pt x="28" y="4730"/>
                  <a:pt x="14" y="4667"/>
                  <a:pt x="9" y="4605"/>
                </a:cubicBezTo>
                <a:lnTo>
                  <a:pt x="9" y="4577"/>
                </a:lnTo>
                <a:lnTo>
                  <a:pt x="9" y="4560"/>
                </a:lnTo>
                <a:lnTo>
                  <a:pt x="9" y="4557"/>
                </a:lnTo>
                <a:lnTo>
                  <a:pt x="9" y="4555"/>
                </a:lnTo>
                <a:cubicBezTo>
                  <a:pt x="9" y="4515"/>
                  <a:pt x="11" y="4476"/>
                  <a:pt x="20" y="4439"/>
                </a:cubicBezTo>
                <a:cubicBezTo>
                  <a:pt x="37" y="4346"/>
                  <a:pt x="79" y="4261"/>
                  <a:pt x="138" y="4191"/>
                </a:cubicBezTo>
                <a:cubicBezTo>
                  <a:pt x="243" y="4064"/>
                  <a:pt x="404" y="3982"/>
                  <a:pt x="581" y="3982"/>
                </a:cubicBezTo>
                <a:lnTo>
                  <a:pt x="615" y="3982"/>
                </a:lnTo>
                <a:cubicBezTo>
                  <a:pt x="644" y="3982"/>
                  <a:pt x="672" y="3979"/>
                  <a:pt x="697" y="3976"/>
                </a:cubicBezTo>
                <a:cubicBezTo>
                  <a:pt x="886" y="3939"/>
                  <a:pt x="1044" y="3807"/>
                  <a:pt x="1115" y="3632"/>
                </a:cubicBezTo>
                <a:cubicBezTo>
                  <a:pt x="1115" y="3626"/>
                  <a:pt x="1118" y="3623"/>
                  <a:pt x="1118" y="3621"/>
                </a:cubicBezTo>
                <a:cubicBezTo>
                  <a:pt x="1120" y="3615"/>
                  <a:pt x="1120" y="3612"/>
                  <a:pt x="1123" y="3606"/>
                </a:cubicBezTo>
                <a:cubicBezTo>
                  <a:pt x="1152" y="3519"/>
                  <a:pt x="1160" y="3434"/>
                  <a:pt x="1152" y="3355"/>
                </a:cubicBezTo>
                <a:lnTo>
                  <a:pt x="1152" y="3347"/>
                </a:lnTo>
                <a:cubicBezTo>
                  <a:pt x="1149" y="3335"/>
                  <a:pt x="1149" y="3324"/>
                  <a:pt x="1146" y="3313"/>
                </a:cubicBezTo>
                <a:cubicBezTo>
                  <a:pt x="1135" y="3254"/>
                  <a:pt x="1115" y="3194"/>
                  <a:pt x="1087" y="3135"/>
                </a:cubicBezTo>
                <a:cubicBezTo>
                  <a:pt x="999" y="2955"/>
                  <a:pt x="813" y="2844"/>
                  <a:pt x="613" y="2844"/>
                </a:cubicBezTo>
                <a:lnTo>
                  <a:pt x="579" y="2844"/>
                </a:lnTo>
                <a:cubicBezTo>
                  <a:pt x="319" y="2844"/>
                  <a:pt x="102" y="2675"/>
                  <a:pt x="28" y="2444"/>
                </a:cubicBezTo>
                <a:cubicBezTo>
                  <a:pt x="11" y="2390"/>
                  <a:pt x="3" y="2334"/>
                  <a:pt x="3" y="2274"/>
                </a:cubicBezTo>
                <a:cubicBezTo>
                  <a:pt x="3" y="2235"/>
                  <a:pt x="6" y="2195"/>
                  <a:pt x="14" y="2159"/>
                </a:cubicBezTo>
                <a:cubicBezTo>
                  <a:pt x="31" y="2066"/>
                  <a:pt x="74" y="1981"/>
                  <a:pt x="133" y="1910"/>
                </a:cubicBezTo>
                <a:cubicBezTo>
                  <a:pt x="237" y="1783"/>
                  <a:pt x="398" y="1702"/>
                  <a:pt x="576" y="1702"/>
                </a:cubicBezTo>
                <a:cubicBezTo>
                  <a:pt x="985" y="1702"/>
                  <a:pt x="1295" y="1278"/>
                  <a:pt x="1084" y="849"/>
                </a:cubicBezTo>
                <a:cubicBezTo>
                  <a:pt x="996" y="669"/>
                  <a:pt x="810" y="559"/>
                  <a:pt x="610" y="559"/>
                </a:cubicBezTo>
                <a:lnTo>
                  <a:pt x="576" y="559"/>
                </a:lnTo>
                <a:cubicBezTo>
                  <a:pt x="316" y="559"/>
                  <a:pt x="99" y="389"/>
                  <a:pt x="26" y="158"/>
                </a:cubicBezTo>
                <a:cubicBezTo>
                  <a:pt x="10" y="109"/>
                  <a:pt x="1" y="56"/>
                  <a:pt x="0" y="0"/>
                </a:cubicBezTo>
                <a:lnTo>
                  <a:pt x="1174" y="0"/>
                </a:lnTo>
                <a:close/>
                <a:moveTo>
                  <a:pt x="5840" y="0"/>
                </a:moveTo>
                <a:cubicBezTo>
                  <a:pt x="5849" y="74"/>
                  <a:pt x="5875" y="153"/>
                  <a:pt x="5915" y="229"/>
                </a:cubicBezTo>
                <a:cubicBezTo>
                  <a:pt x="6003" y="395"/>
                  <a:pt x="6183" y="494"/>
                  <a:pt x="6375" y="494"/>
                </a:cubicBezTo>
                <a:lnTo>
                  <a:pt x="6409" y="494"/>
                </a:lnTo>
                <a:cubicBezTo>
                  <a:pt x="6587" y="494"/>
                  <a:pt x="6748" y="576"/>
                  <a:pt x="6852" y="703"/>
                </a:cubicBezTo>
                <a:cubicBezTo>
                  <a:pt x="6909" y="773"/>
                  <a:pt x="6951" y="858"/>
                  <a:pt x="6971" y="951"/>
                </a:cubicBezTo>
                <a:cubicBezTo>
                  <a:pt x="6979" y="988"/>
                  <a:pt x="6982" y="1027"/>
                  <a:pt x="6982" y="1067"/>
                </a:cubicBezTo>
                <a:cubicBezTo>
                  <a:pt x="6982" y="1126"/>
                  <a:pt x="6973" y="1182"/>
                  <a:pt x="6957" y="1236"/>
                </a:cubicBezTo>
                <a:cubicBezTo>
                  <a:pt x="6883" y="1467"/>
                  <a:pt x="6666" y="1637"/>
                  <a:pt x="6406" y="1637"/>
                </a:cubicBezTo>
                <a:cubicBezTo>
                  <a:pt x="5997" y="1637"/>
                  <a:pt x="5689" y="2060"/>
                  <a:pt x="5898" y="2489"/>
                </a:cubicBezTo>
                <a:cubicBezTo>
                  <a:pt x="5989" y="2670"/>
                  <a:pt x="6175" y="2780"/>
                  <a:pt x="6375" y="2780"/>
                </a:cubicBezTo>
                <a:lnTo>
                  <a:pt x="6406" y="2780"/>
                </a:lnTo>
                <a:cubicBezTo>
                  <a:pt x="6584" y="2780"/>
                  <a:pt x="6745" y="2861"/>
                  <a:pt x="6849" y="2988"/>
                </a:cubicBezTo>
                <a:cubicBezTo>
                  <a:pt x="6906" y="3059"/>
                  <a:pt x="6948" y="3144"/>
                  <a:pt x="6968" y="3237"/>
                </a:cubicBezTo>
                <a:cubicBezTo>
                  <a:pt x="6976" y="3273"/>
                  <a:pt x="6979" y="3313"/>
                  <a:pt x="6979" y="3352"/>
                </a:cubicBezTo>
                <a:cubicBezTo>
                  <a:pt x="6979" y="3412"/>
                  <a:pt x="6971" y="3468"/>
                  <a:pt x="6954" y="3522"/>
                </a:cubicBezTo>
                <a:cubicBezTo>
                  <a:pt x="6880" y="3753"/>
                  <a:pt x="6663" y="3922"/>
                  <a:pt x="6403" y="3922"/>
                </a:cubicBezTo>
                <a:cubicBezTo>
                  <a:pt x="6118" y="3922"/>
                  <a:pt x="5884" y="4128"/>
                  <a:pt x="5836" y="4397"/>
                </a:cubicBezTo>
                <a:cubicBezTo>
                  <a:pt x="5836" y="4402"/>
                  <a:pt x="5833" y="4411"/>
                  <a:pt x="5833" y="4416"/>
                </a:cubicBezTo>
                <a:cubicBezTo>
                  <a:pt x="5831" y="4422"/>
                  <a:pt x="5831" y="4428"/>
                  <a:pt x="5831" y="4433"/>
                </a:cubicBezTo>
                <a:cubicBezTo>
                  <a:pt x="5819" y="4546"/>
                  <a:pt x="5839" y="4670"/>
                  <a:pt x="5907" y="4794"/>
                </a:cubicBezTo>
                <a:cubicBezTo>
                  <a:pt x="5994" y="4961"/>
                  <a:pt x="6175" y="5060"/>
                  <a:pt x="6367" y="5060"/>
                </a:cubicBezTo>
                <a:lnTo>
                  <a:pt x="6401" y="5060"/>
                </a:lnTo>
                <a:cubicBezTo>
                  <a:pt x="6578" y="5060"/>
                  <a:pt x="6739" y="5142"/>
                  <a:pt x="6844" y="5268"/>
                </a:cubicBezTo>
                <a:cubicBezTo>
                  <a:pt x="6900" y="5339"/>
                  <a:pt x="6942" y="5424"/>
                  <a:pt x="6962" y="5517"/>
                </a:cubicBezTo>
                <a:cubicBezTo>
                  <a:pt x="6971" y="5554"/>
                  <a:pt x="6973" y="5593"/>
                  <a:pt x="6973" y="5633"/>
                </a:cubicBezTo>
                <a:lnTo>
                  <a:pt x="6973" y="5635"/>
                </a:lnTo>
                <a:lnTo>
                  <a:pt x="6973" y="5638"/>
                </a:lnTo>
                <a:lnTo>
                  <a:pt x="6973" y="5655"/>
                </a:lnTo>
                <a:lnTo>
                  <a:pt x="6973" y="5683"/>
                </a:lnTo>
                <a:cubicBezTo>
                  <a:pt x="6971" y="5744"/>
                  <a:pt x="6954" y="5804"/>
                  <a:pt x="6931" y="5860"/>
                </a:cubicBezTo>
                <a:cubicBezTo>
                  <a:pt x="6900" y="5928"/>
                  <a:pt x="6858" y="5990"/>
                  <a:pt x="6807" y="6041"/>
                </a:cubicBezTo>
                <a:cubicBezTo>
                  <a:pt x="6782" y="6066"/>
                  <a:pt x="6753" y="6091"/>
                  <a:pt x="6722" y="6111"/>
                </a:cubicBezTo>
                <a:cubicBezTo>
                  <a:pt x="6626" y="6176"/>
                  <a:pt x="6508" y="6213"/>
                  <a:pt x="6381" y="6207"/>
                </a:cubicBezTo>
                <a:cubicBezTo>
                  <a:pt x="6355" y="6207"/>
                  <a:pt x="6330" y="6207"/>
                  <a:pt x="6305" y="6210"/>
                </a:cubicBezTo>
                <a:cubicBezTo>
                  <a:pt x="6104" y="6244"/>
                  <a:pt x="5941" y="6377"/>
                  <a:pt x="5867" y="6557"/>
                </a:cubicBezTo>
                <a:cubicBezTo>
                  <a:pt x="5867" y="6560"/>
                  <a:pt x="5864" y="6563"/>
                  <a:pt x="5864" y="6566"/>
                </a:cubicBezTo>
                <a:cubicBezTo>
                  <a:pt x="5862" y="6571"/>
                  <a:pt x="5862" y="6574"/>
                  <a:pt x="5859" y="6580"/>
                </a:cubicBezTo>
                <a:cubicBezTo>
                  <a:pt x="5842" y="6633"/>
                  <a:pt x="5831" y="6690"/>
                  <a:pt x="5828" y="6743"/>
                </a:cubicBezTo>
                <a:cubicBezTo>
                  <a:pt x="5825" y="6842"/>
                  <a:pt x="5845" y="6947"/>
                  <a:pt x="5895" y="7051"/>
                </a:cubicBezTo>
                <a:cubicBezTo>
                  <a:pt x="5986" y="7232"/>
                  <a:pt x="6172" y="7342"/>
                  <a:pt x="6372" y="7342"/>
                </a:cubicBezTo>
                <a:lnTo>
                  <a:pt x="6403" y="7342"/>
                </a:lnTo>
                <a:cubicBezTo>
                  <a:pt x="6581" y="7342"/>
                  <a:pt x="6742" y="7423"/>
                  <a:pt x="6847" y="7550"/>
                </a:cubicBezTo>
                <a:cubicBezTo>
                  <a:pt x="6903" y="7621"/>
                  <a:pt x="6945" y="7706"/>
                  <a:pt x="6965" y="7799"/>
                </a:cubicBezTo>
                <a:cubicBezTo>
                  <a:pt x="6973" y="7835"/>
                  <a:pt x="6976" y="7875"/>
                  <a:pt x="6976" y="7914"/>
                </a:cubicBezTo>
                <a:cubicBezTo>
                  <a:pt x="6976" y="7974"/>
                  <a:pt x="6968" y="8030"/>
                  <a:pt x="6951" y="8084"/>
                </a:cubicBezTo>
                <a:cubicBezTo>
                  <a:pt x="6878" y="8315"/>
                  <a:pt x="6660" y="8484"/>
                  <a:pt x="6401" y="8484"/>
                </a:cubicBezTo>
                <a:cubicBezTo>
                  <a:pt x="5983" y="8484"/>
                  <a:pt x="5670" y="8925"/>
                  <a:pt x="5907" y="9362"/>
                </a:cubicBezTo>
                <a:cubicBezTo>
                  <a:pt x="5997" y="9531"/>
                  <a:pt x="6183" y="9633"/>
                  <a:pt x="6378" y="9625"/>
                </a:cubicBezTo>
                <a:cubicBezTo>
                  <a:pt x="6466" y="9622"/>
                  <a:pt x="6547" y="9639"/>
                  <a:pt x="6624" y="9670"/>
                </a:cubicBezTo>
                <a:cubicBezTo>
                  <a:pt x="6660" y="9684"/>
                  <a:pt x="6691" y="9704"/>
                  <a:pt x="6722" y="9723"/>
                </a:cubicBezTo>
                <a:cubicBezTo>
                  <a:pt x="6753" y="9746"/>
                  <a:pt x="6782" y="9768"/>
                  <a:pt x="6807" y="9794"/>
                </a:cubicBezTo>
                <a:cubicBezTo>
                  <a:pt x="6911" y="9898"/>
                  <a:pt x="6976" y="10039"/>
                  <a:pt x="6976" y="10197"/>
                </a:cubicBezTo>
                <a:cubicBezTo>
                  <a:pt x="6976" y="10276"/>
                  <a:pt x="6959" y="10350"/>
                  <a:pt x="6951" y="10423"/>
                </a:cubicBezTo>
                <a:cubicBezTo>
                  <a:pt x="6920" y="10491"/>
                  <a:pt x="6878" y="10553"/>
                  <a:pt x="6827" y="10604"/>
                </a:cubicBezTo>
                <a:cubicBezTo>
                  <a:pt x="6801" y="10629"/>
                  <a:pt x="6773" y="10655"/>
                  <a:pt x="6742" y="10674"/>
                </a:cubicBezTo>
                <a:cubicBezTo>
                  <a:pt x="6646" y="10739"/>
                  <a:pt x="6528" y="10776"/>
                  <a:pt x="6401" y="10770"/>
                </a:cubicBezTo>
                <a:cubicBezTo>
                  <a:pt x="6189" y="10762"/>
                  <a:pt x="5991" y="10889"/>
                  <a:pt x="5904" y="11081"/>
                </a:cubicBezTo>
                <a:cubicBezTo>
                  <a:pt x="5876" y="11146"/>
                  <a:pt x="5859" y="11208"/>
                  <a:pt x="5850" y="11267"/>
                </a:cubicBezTo>
                <a:cubicBezTo>
                  <a:pt x="5839" y="11322"/>
                  <a:pt x="5836" y="11381"/>
                  <a:pt x="5845" y="11439"/>
                </a:cubicBezTo>
                <a:lnTo>
                  <a:pt x="4629" y="11439"/>
                </a:lnTo>
                <a:cubicBezTo>
                  <a:pt x="4637" y="11378"/>
                  <a:pt x="4637" y="11322"/>
                  <a:pt x="4626" y="11267"/>
                </a:cubicBezTo>
                <a:cubicBezTo>
                  <a:pt x="4617" y="11205"/>
                  <a:pt x="4600" y="11143"/>
                  <a:pt x="4572" y="11081"/>
                </a:cubicBezTo>
                <a:cubicBezTo>
                  <a:pt x="4484" y="10889"/>
                  <a:pt x="4287" y="10762"/>
                  <a:pt x="4075" y="10770"/>
                </a:cubicBezTo>
                <a:cubicBezTo>
                  <a:pt x="3948" y="10776"/>
                  <a:pt x="3830" y="10739"/>
                  <a:pt x="3734" y="10674"/>
                </a:cubicBezTo>
                <a:cubicBezTo>
                  <a:pt x="3703" y="10652"/>
                  <a:pt x="3674" y="10629"/>
                  <a:pt x="3649" y="10604"/>
                </a:cubicBezTo>
                <a:cubicBezTo>
                  <a:pt x="3595" y="10553"/>
                  <a:pt x="3553" y="10491"/>
                  <a:pt x="3525" y="10423"/>
                </a:cubicBezTo>
                <a:cubicBezTo>
                  <a:pt x="3497" y="10355"/>
                  <a:pt x="3480" y="10279"/>
                  <a:pt x="3480" y="10200"/>
                </a:cubicBezTo>
                <a:cubicBezTo>
                  <a:pt x="3480" y="10042"/>
                  <a:pt x="3545" y="9901"/>
                  <a:pt x="3649" y="9797"/>
                </a:cubicBezTo>
                <a:cubicBezTo>
                  <a:pt x="3674" y="9771"/>
                  <a:pt x="3703" y="9746"/>
                  <a:pt x="3734" y="9726"/>
                </a:cubicBezTo>
                <a:cubicBezTo>
                  <a:pt x="3765" y="9704"/>
                  <a:pt x="3799" y="9687"/>
                  <a:pt x="3833" y="9672"/>
                </a:cubicBezTo>
                <a:cubicBezTo>
                  <a:pt x="3900" y="9644"/>
                  <a:pt x="3976" y="9627"/>
                  <a:pt x="4055" y="9627"/>
                </a:cubicBezTo>
                <a:cubicBezTo>
                  <a:pt x="4465" y="9627"/>
                  <a:pt x="4775" y="9204"/>
                  <a:pt x="4563" y="8775"/>
                </a:cubicBezTo>
                <a:cubicBezTo>
                  <a:pt x="4476" y="8595"/>
                  <a:pt x="4290" y="8484"/>
                  <a:pt x="4089" y="8484"/>
                </a:cubicBezTo>
                <a:lnTo>
                  <a:pt x="4055" y="8484"/>
                </a:lnTo>
                <a:cubicBezTo>
                  <a:pt x="3796" y="8484"/>
                  <a:pt x="3579" y="8315"/>
                  <a:pt x="3505" y="8084"/>
                </a:cubicBezTo>
                <a:cubicBezTo>
                  <a:pt x="3488" y="8030"/>
                  <a:pt x="3480" y="7974"/>
                  <a:pt x="3480" y="7914"/>
                </a:cubicBezTo>
                <a:cubicBezTo>
                  <a:pt x="3480" y="7875"/>
                  <a:pt x="3483" y="7835"/>
                  <a:pt x="3491" y="7799"/>
                </a:cubicBezTo>
                <a:cubicBezTo>
                  <a:pt x="3508" y="7706"/>
                  <a:pt x="3550" y="7621"/>
                  <a:pt x="3610" y="7550"/>
                </a:cubicBezTo>
                <a:cubicBezTo>
                  <a:pt x="3714" y="7423"/>
                  <a:pt x="3875" y="7342"/>
                  <a:pt x="4053" y="7342"/>
                </a:cubicBezTo>
                <a:cubicBezTo>
                  <a:pt x="4380" y="7342"/>
                  <a:pt x="4645" y="7071"/>
                  <a:pt x="4628" y="6743"/>
                </a:cubicBezTo>
                <a:cubicBezTo>
                  <a:pt x="4626" y="6670"/>
                  <a:pt x="4606" y="6594"/>
                  <a:pt x="4572" y="6518"/>
                </a:cubicBezTo>
                <a:cubicBezTo>
                  <a:pt x="4484" y="6326"/>
                  <a:pt x="4287" y="6199"/>
                  <a:pt x="4075" y="6207"/>
                </a:cubicBezTo>
                <a:cubicBezTo>
                  <a:pt x="3948" y="6213"/>
                  <a:pt x="3830" y="6176"/>
                  <a:pt x="3734" y="6111"/>
                </a:cubicBezTo>
                <a:cubicBezTo>
                  <a:pt x="3703" y="6089"/>
                  <a:pt x="3674" y="6066"/>
                  <a:pt x="3649" y="6041"/>
                </a:cubicBezTo>
                <a:cubicBezTo>
                  <a:pt x="3595" y="5990"/>
                  <a:pt x="3553" y="5928"/>
                  <a:pt x="3525" y="5860"/>
                </a:cubicBezTo>
                <a:cubicBezTo>
                  <a:pt x="3502" y="5806"/>
                  <a:pt x="3488" y="5744"/>
                  <a:pt x="3483" y="5683"/>
                </a:cubicBezTo>
                <a:lnTo>
                  <a:pt x="3483" y="5655"/>
                </a:lnTo>
                <a:lnTo>
                  <a:pt x="3483" y="5638"/>
                </a:lnTo>
                <a:lnTo>
                  <a:pt x="3483" y="5635"/>
                </a:lnTo>
                <a:lnTo>
                  <a:pt x="3483" y="5633"/>
                </a:lnTo>
                <a:cubicBezTo>
                  <a:pt x="3483" y="5593"/>
                  <a:pt x="3485" y="5554"/>
                  <a:pt x="3494" y="5517"/>
                </a:cubicBezTo>
                <a:cubicBezTo>
                  <a:pt x="3511" y="5424"/>
                  <a:pt x="3553" y="5339"/>
                  <a:pt x="3612" y="5268"/>
                </a:cubicBezTo>
                <a:cubicBezTo>
                  <a:pt x="3717" y="5142"/>
                  <a:pt x="3878" y="5060"/>
                  <a:pt x="4055" y="5060"/>
                </a:cubicBezTo>
                <a:lnTo>
                  <a:pt x="4089" y="5060"/>
                </a:lnTo>
                <a:cubicBezTo>
                  <a:pt x="4118" y="5060"/>
                  <a:pt x="4146" y="5057"/>
                  <a:pt x="4171" y="5054"/>
                </a:cubicBezTo>
                <a:cubicBezTo>
                  <a:pt x="4360" y="5017"/>
                  <a:pt x="4518" y="4885"/>
                  <a:pt x="4589" y="4710"/>
                </a:cubicBezTo>
                <a:cubicBezTo>
                  <a:pt x="4589" y="4704"/>
                  <a:pt x="4592" y="4701"/>
                  <a:pt x="4592" y="4698"/>
                </a:cubicBezTo>
                <a:cubicBezTo>
                  <a:pt x="4594" y="4693"/>
                  <a:pt x="4594" y="4690"/>
                  <a:pt x="4597" y="4684"/>
                </a:cubicBezTo>
                <a:cubicBezTo>
                  <a:pt x="4626" y="4597"/>
                  <a:pt x="4634" y="4512"/>
                  <a:pt x="4626" y="4433"/>
                </a:cubicBezTo>
                <a:lnTo>
                  <a:pt x="4626" y="4425"/>
                </a:lnTo>
                <a:cubicBezTo>
                  <a:pt x="4623" y="4413"/>
                  <a:pt x="4623" y="4402"/>
                  <a:pt x="4620" y="4391"/>
                </a:cubicBezTo>
                <a:cubicBezTo>
                  <a:pt x="4609" y="4332"/>
                  <a:pt x="4589" y="4272"/>
                  <a:pt x="4561" y="4213"/>
                </a:cubicBezTo>
                <a:cubicBezTo>
                  <a:pt x="4473" y="4033"/>
                  <a:pt x="4287" y="3922"/>
                  <a:pt x="4087" y="3922"/>
                </a:cubicBezTo>
                <a:lnTo>
                  <a:pt x="4053" y="3922"/>
                </a:lnTo>
                <a:cubicBezTo>
                  <a:pt x="3793" y="3922"/>
                  <a:pt x="3576" y="3753"/>
                  <a:pt x="3502" y="3522"/>
                </a:cubicBezTo>
                <a:cubicBezTo>
                  <a:pt x="3485" y="3468"/>
                  <a:pt x="3477" y="3412"/>
                  <a:pt x="3477" y="3352"/>
                </a:cubicBezTo>
                <a:cubicBezTo>
                  <a:pt x="3477" y="3313"/>
                  <a:pt x="3480" y="3273"/>
                  <a:pt x="3488" y="3237"/>
                </a:cubicBezTo>
                <a:cubicBezTo>
                  <a:pt x="3505" y="3144"/>
                  <a:pt x="3547" y="3059"/>
                  <a:pt x="3607" y="2988"/>
                </a:cubicBezTo>
                <a:cubicBezTo>
                  <a:pt x="3711" y="2861"/>
                  <a:pt x="3872" y="2780"/>
                  <a:pt x="4050" y="2780"/>
                </a:cubicBezTo>
                <a:cubicBezTo>
                  <a:pt x="4459" y="2780"/>
                  <a:pt x="4769" y="2356"/>
                  <a:pt x="4558" y="1927"/>
                </a:cubicBezTo>
                <a:cubicBezTo>
                  <a:pt x="4470" y="1747"/>
                  <a:pt x="4284" y="1637"/>
                  <a:pt x="4084" y="1637"/>
                </a:cubicBezTo>
                <a:lnTo>
                  <a:pt x="4050" y="1637"/>
                </a:lnTo>
                <a:cubicBezTo>
                  <a:pt x="3790" y="1637"/>
                  <a:pt x="3573" y="1467"/>
                  <a:pt x="3500" y="1236"/>
                </a:cubicBezTo>
                <a:cubicBezTo>
                  <a:pt x="3483" y="1182"/>
                  <a:pt x="3474" y="1126"/>
                  <a:pt x="3474" y="1067"/>
                </a:cubicBezTo>
                <a:cubicBezTo>
                  <a:pt x="3474" y="1027"/>
                  <a:pt x="3477" y="988"/>
                  <a:pt x="3485" y="951"/>
                </a:cubicBezTo>
                <a:cubicBezTo>
                  <a:pt x="3502" y="858"/>
                  <a:pt x="3545" y="773"/>
                  <a:pt x="3604" y="703"/>
                </a:cubicBezTo>
                <a:cubicBezTo>
                  <a:pt x="3708" y="576"/>
                  <a:pt x="3869" y="494"/>
                  <a:pt x="4047" y="494"/>
                </a:cubicBezTo>
                <a:lnTo>
                  <a:pt x="4081" y="494"/>
                </a:lnTo>
                <a:cubicBezTo>
                  <a:pt x="4270" y="494"/>
                  <a:pt x="4451" y="395"/>
                  <a:pt x="4541" y="229"/>
                </a:cubicBezTo>
                <a:cubicBezTo>
                  <a:pt x="4582" y="153"/>
                  <a:pt x="4607" y="74"/>
                  <a:pt x="4616" y="0"/>
                </a:cubicBezTo>
                <a:lnTo>
                  <a:pt x="5840" y="0"/>
                </a:lnTo>
                <a:close/>
                <a:moveTo>
                  <a:pt x="8103" y="0"/>
                </a:moveTo>
                <a:cubicBezTo>
                  <a:pt x="8115" y="273"/>
                  <a:pt x="8287" y="479"/>
                  <a:pt x="8520" y="545"/>
                </a:cubicBezTo>
                <a:lnTo>
                  <a:pt x="8520" y="1730"/>
                </a:lnTo>
                <a:cubicBezTo>
                  <a:pt x="8280" y="1798"/>
                  <a:pt x="8102" y="2018"/>
                  <a:pt x="8102" y="2277"/>
                </a:cubicBezTo>
                <a:cubicBezTo>
                  <a:pt x="8102" y="2537"/>
                  <a:pt x="8277" y="2757"/>
                  <a:pt x="8520" y="2825"/>
                </a:cubicBezTo>
                <a:lnTo>
                  <a:pt x="8520" y="4010"/>
                </a:lnTo>
                <a:cubicBezTo>
                  <a:pt x="8280" y="4078"/>
                  <a:pt x="8105" y="4295"/>
                  <a:pt x="8102" y="4555"/>
                </a:cubicBezTo>
                <a:cubicBezTo>
                  <a:pt x="8102" y="4814"/>
                  <a:pt x="8280" y="5031"/>
                  <a:pt x="8520" y="5099"/>
                </a:cubicBezTo>
                <a:lnTo>
                  <a:pt x="8520" y="6283"/>
                </a:lnTo>
                <a:cubicBezTo>
                  <a:pt x="8280" y="6351"/>
                  <a:pt x="8102" y="6571"/>
                  <a:pt x="8102" y="6831"/>
                </a:cubicBezTo>
                <a:cubicBezTo>
                  <a:pt x="8102" y="7090"/>
                  <a:pt x="8277" y="7311"/>
                  <a:pt x="8520" y="7378"/>
                </a:cubicBezTo>
                <a:lnTo>
                  <a:pt x="8520" y="8563"/>
                </a:lnTo>
                <a:cubicBezTo>
                  <a:pt x="8280" y="8631"/>
                  <a:pt x="8102" y="8851"/>
                  <a:pt x="8102" y="9111"/>
                </a:cubicBezTo>
                <a:cubicBezTo>
                  <a:pt x="8102" y="9371"/>
                  <a:pt x="8277" y="9591"/>
                  <a:pt x="8520" y="9658"/>
                </a:cubicBezTo>
                <a:lnTo>
                  <a:pt x="8520" y="10877"/>
                </a:lnTo>
                <a:cubicBezTo>
                  <a:pt x="8280" y="10945"/>
                  <a:pt x="8102" y="11165"/>
                  <a:pt x="8102" y="11425"/>
                </a:cubicBezTo>
                <a:lnTo>
                  <a:pt x="6928" y="11425"/>
                </a:lnTo>
                <a:cubicBezTo>
                  <a:pt x="6928" y="11385"/>
                  <a:pt x="6931" y="11346"/>
                  <a:pt x="6940" y="11309"/>
                </a:cubicBezTo>
                <a:cubicBezTo>
                  <a:pt x="6959" y="11216"/>
                  <a:pt x="7002" y="11131"/>
                  <a:pt x="7058" y="11061"/>
                </a:cubicBezTo>
                <a:cubicBezTo>
                  <a:pt x="7163" y="10934"/>
                  <a:pt x="7323" y="10852"/>
                  <a:pt x="7501" y="10852"/>
                </a:cubicBezTo>
                <a:lnTo>
                  <a:pt x="7535" y="10852"/>
                </a:lnTo>
                <a:cubicBezTo>
                  <a:pt x="7724" y="10852"/>
                  <a:pt x="7905" y="10753"/>
                  <a:pt x="7995" y="10587"/>
                </a:cubicBezTo>
                <a:cubicBezTo>
                  <a:pt x="8071" y="10443"/>
                  <a:pt x="8097" y="10302"/>
                  <a:pt x="8071" y="10172"/>
                </a:cubicBezTo>
                <a:cubicBezTo>
                  <a:pt x="8063" y="10110"/>
                  <a:pt x="8046" y="10048"/>
                  <a:pt x="8018" y="9986"/>
                </a:cubicBezTo>
                <a:cubicBezTo>
                  <a:pt x="7930" y="9794"/>
                  <a:pt x="7733" y="9667"/>
                  <a:pt x="7521" y="9675"/>
                </a:cubicBezTo>
                <a:cubicBezTo>
                  <a:pt x="7394" y="9681"/>
                  <a:pt x="7275" y="9644"/>
                  <a:pt x="7180" y="9579"/>
                </a:cubicBezTo>
                <a:cubicBezTo>
                  <a:pt x="7148" y="9560"/>
                  <a:pt x="7120" y="9534"/>
                  <a:pt x="7095" y="9509"/>
                </a:cubicBezTo>
                <a:cubicBezTo>
                  <a:pt x="7044" y="9458"/>
                  <a:pt x="7002" y="9396"/>
                  <a:pt x="6971" y="9328"/>
                </a:cubicBezTo>
                <a:cubicBezTo>
                  <a:pt x="6942" y="9260"/>
                  <a:pt x="6926" y="9184"/>
                  <a:pt x="6926" y="9105"/>
                </a:cubicBezTo>
                <a:cubicBezTo>
                  <a:pt x="6926" y="8947"/>
                  <a:pt x="6990" y="8806"/>
                  <a:pt x="7095" y="8702"/>
                </a:cubicBezTo>
                <a:cubicBezTo>
                  <a:pt x="7120" y="8676"/>
                  <a:pt x="7148" y="8654"/>
                  <a:pt x="7180" y="8631"/>
                </a:cubicBezTo>
                <a:cubicBezTo>
                  <a:pt x="7211" y="8611"/>
                  <a:pt x="7242" y="8592"/>
                  <a:pt x="7278" y="8578"/>
                </a:cubicBezTo>
                <a:cubicBezTo>
                  <a:pt x="7346" y="8549"/>
                  <a:pt x="7422" y="8532"/>
                  <a:pt x="7501" y="8532"/>
                </a:cubicBezTo>
                <a:cubicBezTo>
                  <a:pt x="7910" y="8532"/>
                  <a:pt x="8221" y="8109"/>
                  <a:pt x="8009" y="7680"/>
                </a:cubicBezTo>
                <a:cubicBezTo>
                  <a:pt x="7922" y="7502"/>
                  <a:pt x="7735" y="7390"/>
                  <a:pt x="7535" y="7390"/>
                </a:cubicBezTo>
                <a:lnTo>
                  <a:pt x="7504" y="7390"/>
                </a:lnTo>
                <a:cubicBezTo>
                  <a:pt x="7244" y="7390"/>
                  <a:pt x="7027" y="7220"/>
                  <a:pt x="6954" y="6989"/>
                </a:cubicBezTo>
                <a:cubicBezTo>
                  <a:pt x="6937" y="6935"/>
                  <a:pt x="6928" y="6879"/>
                  <a:pt x="6928" y="6820"/>
                </a:cubicBezTo>
                <a:cubicBezTo>
                  <a:pt x="6928" y="6780"/>
                  <a:pt x="6931" y="6741"/>
                  <a:pt x="6940" y="6704"/>
                </a:cubicBezTo>
                <a:cubicBezTo>
                  <a:pt x="6959" y="6611"/>
                  <a:pt x="7002" y="6526"/>
                  <a:pt x="7058" y="6456"/>
                </a:cubicBezTo>
                <a:cubicBezTo>
                  <a:pt x="7163" y="6329"/>
                  <a:pt x="7323" y="6247"/>
                  <a:pt x="7501" y="6247"/>
                </a:cubicBezTo>
                <a:cubicBezTo>
                  <a:pt x="7829" y="6247"/>
                  <a:pt x="8091" y="5976"/>
                  <a:pt x="8077" y="5649"/>
                </a:cubicBezTo>
                <a:cubicBezTo>
                  <a:pt x="8071" y="5576"/>
                  <a:pt x="8054" y="5500"/>
                  <a:pt x="8020" y="5424"/>
                </a:cubicBezTo>
                <a:cubicBezTo>
                  <a:pt x="7933" y="5232"/>
                  <a:pt x="7735" y="5105"/>
                  <a:pt x="7524" y="5113"/>
                </a:cubicBezTo>
                <a:cubicBezTo>
                  <a:pt x="7397" y="5119"/>
                  <a:pt x="7278" y="5082"/>
                  <a:pt x="7182" y="5017"/>
                </a:cubicBezTo>
                <a:cubicBezTo>
                  <a:pt x="7151" y="4998"/>
                  <a:pt x="7123" y="4972"/>
                  <a:pt x="7098" y="4947"/>
                </a:cubicBezTo>
                <a:cubicBezTo>
                  <a:pt x="7047" y="4896"/>
                  <a:pt x="7005" y="4834"/>
                  <a:pt x="6973" y="4766"/>
                </a:cubicBezTo>
                <a:cubicBezTo>
                  <a:pt x="6951" y="4710"/>
                  <a:pt x="6934" y="4650"/>
                  <a:pt x="6931" y="4588"/>
                </a:cubicBezTo>
                <a:lnTo>
                  <a:pt x="6931" y="4560"/>
                </a:lnTo>
                <a:lnTo>
                  <a:pt x="6931" y="4543"/>
                </a:lnTo>
                <a:lnTo>
                  <a:pt x="6931" y="4540"/>
                </a:lnTo>
                <a:lnTo>
                  <a:pt x="6931" y="4538"/>
                </a:lnTo>
                <a:cubicBezTo>
                  <a:pt x="6931" y="4498"/>
                  <a:pt x="6934" y="4459"/>
                  <a:pt x="6942" y="4422"/>
                </a:cubicBezTo>
                <a:cubicBezTo>
                  <a:pt x="6962" y="4329"/>
                  <a:pt x="7005" y="4244"/>
                  <a:pt x="7061" y="4174"/>
                </a:cubicBezTo>
                <a:cubicBezTo>
                  <a:pt x="7165" y="4047"/>
                  <a:pt x="7326" y="3965"/>
                  <a:pt x="7504" y="3965"/>
                </a:cubicBezTo>
                <a:lnTo>
                  <a:pt x="7538" y="3965"/>
                </a:lnTo>
                <a:cubicBezTo>
                  <a:pt x="7566" y="3965"/>
                  <a:pt x="7592" y="3962"/>
                  <a:pt x="7620" y="3959"/>
                </a:cubicBezTo>
                <a:cubicBezTo>
                  <a:pt x="7812" y="3920"/>
                  <a:pt x="7967" y="3790"/>
                  <a:pt x="8037" y="3615"/>
                </a:cubicBezTo>
                <a:cubicBezTo>
                  <a:pt x="8037" y="3612"/>
                  <a:pt x="8040" y="3609"/>
                  <a:pt x="8040" y="3604"/>
                </a:cubicBezTo>
                <a:cubicBezTo>
                  <a:pt x="8043" y="3598"/>
                  <a:pt x="8043" y="3595"/>
                  <a:pt x="8046" y="3589"/>
                </a:cubicBezTo>
                <a:cubicBezTo>
                  <a:pt x="8074" y="3505"/>
                  <a:pt x="8083" y="3420"/>
                  <a:pt x="8074" y="3338"/>
                </a:cubicBezTo>
                <a:lnTo>
                  <a:pt x="8074" y="3330"/>
                </a:lnTo>
                <a:cubicBezTo>
                  <a:pt x="8074" y="3319"/>
                  <a:pt x="8071" y="3307"/>
                  <a:pt x="8068" y="3296"/>
                </a:cubicBezTo>
                <a:cubicBezTo>
                  <a:pt x="8057" y="3237"/>
                  <a:pt x="8040" y="3177"/>
                  <a:pt x="8009" y="3118"/>
                </a:cubicBezTo>
                <a:cubicBezTo>
                  <a:pt x="7922" y="2940"/>
                  <a:pt x="7735" y="2828"/>
                  <a:pt x="7535" y="2828"/>
                </a:cubicBezTo>
                <a:lnTo>
                  <a:pt x="7504" y="2828"/>
                </a:lnTo>
                <a:cubicBezTo>
                  <a:pt x="7244" y="2828"/>
                  <a:pt x="7027" y="2658"/>
                  <a:pt x="6954" y="2427"/>
                </a:cubicBezTo>
                <a:cubicBezTo>
                  <a:pt x="6937" y="2373"/>
                  <a:pt x="6928" y="2317"/>
                  <a:pt x="6928" y="2258"/>
                </a:cubicBezTo>
                <a:cubicBezTo>
                  <a:pt x="6928" y="2218"/>
                  <a:pt x="6931" y="2179"/>
                  <a:pt x="6940" y="2142"/>
                </a:cubicBezTo>
                <a:cubicBezTo>
                  <a:pt x="6959" y="2049"/>
                  <a:pt x="7002" y="1964"/>
                  <a:pt x="7058" y="1893"/>
                </a:cubicBezTo>
                <a:cubicBezTo>
                  <a:pt x="7163" y="1767"/>
                  <a:pt x="7323" y="1685"/>
                  <a:pt x="7501" y="1685"/>
                </a:cubicBezTo>
                <a:cubicBezTo>
                  <a:pt x="7910" y="1685"/>
                  <a:pt x="8221" y="1261"/>
                  <a:pt x="8009" y="832"/>
                </a:cubicBezTo>
                <a:cubicBezTo>
                  <a:pt x="7922" y="655"/>
                  <a:pt x="7735" y="542"/>
                  <a:pt x="7535" y="542"/>
                </a:cubicBezTo>
                <a:lnTo>
                  <a:pt x="7504" y="542"/>
                </a:lnTo>
                <a:cubicBezTo>
                  <a:pt x="7244" y="542"/>
                  <a:pt x="7027" y="372"/>
                  <a:pt x="6954" y="141"/>
                </a:cubicBezTo>
                <a:cubicBezTo>
                  <a:pt x="6940" y="95"/>
                  <a:pt x="6931" y="48"/>
                  <a:pt x="6929" y="0"/>
                </a:cubicBezTo>
                <a:lnTo>
                  <a:pt x="8103" y="0"/>
                </a:lnTo>
                <a:close/>
                <a:moveTo>
                  <a:pt x="2340" y="9122"/>
                </a:moveTo>
                <a:cubicBezTo>
                  <a:pt x="2340" y="8806"/>
                  <a:pt x="2083" y="8552"/>
                  <a:pt x="1764" y="8552"/>
                </a:cubicBezTo>
                <a:lnTo>
                  <a:pt x="1750" y="8552"/>
                </a:lnTo>
                <a:cubicBezTo>
                  <a:pt x="1431" y="8552"/>
                  <a:pt x="1174" y="8806"/>
                  <a:pt x="1174" y="9122"/>
                </a:cubicBezTo>
                <a:cubicBezTo>
                  <a:pt x="1174" y="9435"/>
                  <a:pt x="1431" y="9692"/>
                  <a:pt x="1750" y="9692"/>
                </a:cubicBezTo>
                <a:lnTo>
                  <a:pt x="1764" y="9692"/>
                </a:lnTo>
                <a:cubicBezTo>
                  <a:pt x="2083" y="9692"/>
                  <a:pt x="2340" y="9438"/>
                  <a:pt x="2340" y="9122"/>
                </a:cubicBezTo>
                <a:close/>
                <a:moveTo>
                  <a:pt x="2340" y="6839"/>
                </a:moveTo>
                <a:cubicBezTo>
                  <a:pt x="2340" y="6523"/>
                  <a:pt x="2083" y="6269"/>
                  <a:pt x="1764" y="6269"/>
                </a:cubicBezTo>
                <a:lnTo>
                  <a:pt x="1750" y="6269"/>
                </a:lnTo>
                <a:cubicBezTo>
                  <a:pt x="1431" y="6269"/>
                  <a:pt x="1174" y="6523"/>
                  <a:pt x="1174" y="6839"/>
                </a:cubicBezTo>
                <a:cubicBezTo>
                  <a:pt x="1174" y="7153"/>
                  <a:pt x="1431" y="7409"/>
                  <a:pt x="1750" y="7409"/>
                </a:cubicBezTo>
                <a:lnTo>
                  <a:pt x="1764" y="7409"/>
                </a:lnTo>
                <a:cubicBezTo>
                  <a:pt x="2083" y="7409"/>
                  <a:pt x="2340" y="7155"/>
                  <a:pt x="2340" y="6839"/>
                </a:cubicBezTo>
                <a:close/>
                <a:moveTo>
                  <a:pt x="1750" y="5127"/>
                </a:moveTo>
                <a:lnTo>
                  <a:pt x="1764" y="5127"/>
                </a:lnTo>
                <a:cubicBezTo>
                  <a:pt x="2080" y="5127"/>
                  <a:pt x="2337" y="4873"/>
                  <a:pt x="2340" y="4560"/>
                </a:cubicBezTo>
                <a:cubicBezTo>
                  <a:pt x="2337" y="4247"/>
                  <a:pt x="2080" y="3993"/>
                  <a:pt x="1764" y="3993"/>
                </a:cubicBezTo>
                <a:lnTo>
                  <a:pt x="1750" y="3993"/>
                </a:lnTo>
                <a:cubicBezTo>
                  <a:pt x="1434" y="3993"/>
                  <a:pt x="1177" y="4247"/>
                  <a:pt x="1174" y="4560"/>
                </a:cubicBezTo>
                <a:cubicBezTo>
                  <a:pt x="1177" y="4873"/>
                  <a:pt x="1434" y="5127"/>
                  <a:pt x="1750" y="5127"/>
                </a:cubicBezTo>
                <a:close/>
                <a:moveTo>
                  <a:pt x="2340" y="2280"/>
                </a:moveTo>
                <a:cubicBezTo>
                  <a:pt x="2340" y="1964"/>
                  <a:pt x="2083" y="1710"/>
                  <a:pt x="1764" y="1710"/>
                </a:cubicBezTo>
                <a:lnTo>
                  <a:pt x="1750" y="1710"/>
                </a:lnTo>
                <a:cubicBezTo>
                  <a:pt x="1431" y="1710"/>
                  <a:pt x="1174" y="1964"/>
                  <a:pt x="1174" y="2280"/>
                </a:cubicBezTo>
                <a:cubicBezTo>
                  <a:pt x="1174" y="2593"/>
                  <a:pt x="1431" y="2850"/>
                  <a:pt x="1750" y="2850"/>
                </a:cubicBezTo>
                <a:lnTo>
                  <a:pt x="1764" y="2850"/>
                </a:lnTo>
                <a:cubicBezTo>
                  <a:pt x="2083" y="2850"/>
                  <a:pt x="2340" y="2596"/>
                  <a:pt x="2340" y="2280"/>
                </a:cubicBezTo>
                <a:close/>
                <a:moveTo>
                  <a:pt x="5800" y="10197"/>
                </a:moveTo>
                <a:cubicBezTo>
                  <a:pt x="5800" y="9881"/>
                  <a:pt x="5543" y="9627"/>
                  <a:pt x="5224" y="9627"/>
                </a:cubicBezTo>
                <a:lnTo>
                  <a:pt x="5210" y="9627"/>
                </a:lnTo>
                <a:cubicBezTo>
                  <a:pt x="4891" y="9627"/>
                  <a:pt x="4634" y="9881"/>
                  <a:pt x="4634" y="10197"/>
                </a:cubicBezTo>
                <a:cubicBezTo>
                  <a:pt x="4634" y="10511"/>
                  <a:pt x="4891" y="10767"/>
                  <a:pt x="5210" y="10767"/>
                </a:cubicBezTo>
                <a:lnTo>
                  <a:pt x="5224" y="10767"/>
                </a:lnTo>
                <a:cubicBezTo>
                  <a:pt x="5543" y="10767"/>
                  <a:pt x="5800" y="10513"/>
                  <a:pt x="5800" y="10197"/>
                </a:cubicBezTo>
                <a:close/>
                <a:moveTo>
                  <a:pt x="5800" y="7914"/>
                </a:moveTo>
                <a:cubicBezTo>
                  <a:pt x="5800" y="7598"/>
                  <a:pt x="5543" y="7344"/>
                  <a:pt x="5224" y="7344"/>
                </a:cubicBezTo>
                <a:lnTo>
                  <a:pt x="5210" y="7344"/>
                </a:lnTo>
                <a:cubicBezTo>
                  <a:pt x="4891" y="7344"/>
                  <a:pt x="4634" y="7598"/>
                  <a:pt x="4634" y="7914"/>
                </a:cubicBezTo>
                <a:cubicBezTo>
                  <a:pt x="4634" y="8228"/>
                  <a:pt x="4891" y="8484"/>
                  <a:pt x="5210" y="8484"/>
                </a:cubicBezTo>
                <a:lnTo>
                  <a:pt x="5224" y="8484"/>
                </a:lnTo>
                <a:cubicBezTo>
                  <a:pt x="5543" y="8484"/>
                  <a:pt x="5800" y="8230"/>
                  <a:pt x="5800" y="7914"/>
                </a:cubicBezTo>
                <a:close/>
                <a:moveTo>
                  <a:pt x="5210" y="6202"/>
                </a:moveTo>
                <a:lnTo>
                  <a:pt x="5224" y="6202"/>
                </a:lnTo>
                <a:cubicBezTo>
                  <a:pt x="5540" y="6202"/>
                  <a:pt x="5797" y="5948"/>
                  <a:pt x="5800" y="5635"/>
                </a:cubicBezTo>
                <a:cubicBezTo>
                  <a:pt x="5797" y="5322"/>
                  <a:pt x="5540" y="5068"/>
                  <a:pt x="5224" y="5068"/>
                </a:cubicBezTo>
                <a:lnTo>
                  <a:pt x="5210" y="5068"/>
                </a:lnTo>
                <a:cubicBezTo>
                  <a:pt x="4894" y="5068"/>
                  <a:pt x="4637" y="5322"/>
                  <a:pt x="4634" y="5635"/>
                </a:cubicBezTo>
                <a:cubicBezTo>
                  <a:pt x="4637" y="5948"/>
                  <a:pt x="4894" y="6202"/>
                  <a:pt x="5210" y="6202"/>
                </a:cubicBezTo>
                <a:close/>
                <a:moveTo>
                  <a:pt x="5800" y="3355"/>
                </a:moveTo>
                <a:cubicBezTo>
                  <a:pt x="5800" y="3039"/>
                  <a:pt x="5543" y="2785"/>
                  <a:pt x="5224" y="2785"/>
                </a:cubicBezTo>
                <a:lnTo>
                  <a:pt x="5210" y="2785"/>
                </a:lnTo>
                <a:cubicBezTo>
                  <a:pt x="4891" y="2785"/>
                  <a:pt x="4634" y="3039"/>
                  <a:pt x="4634" y="3355"/>
                </a:cubicBezTo>
                <a:cubicBezTo>
                  <a:pt x="4634" y="3668"/>
                  <a:pt x="4891" y="3925"/>
                  <a:pt x="5210" y="3925"/>
                </a:cubicBezTo>
                <a:lnTo>
                  <a:pt x="5224" y="3925"/>
                </a:lnTo>
                <a:cubicBezTo>
                  <a:pt x="5543" y="3925"/>
                  <a:pt x="5800" y="3671"/>
                  <a:pt x="5800" y="3355"/>
                </a:cubicBezTo>
                <a:close/>
                <a:moveTo>
                  <a:pt x="5800" y="1072"/>
                </a:moveTo>
                <a:cubicBezTo>
                  <a:pt x="5800" y="759"/>
                  <a:pt x="5543" y="502"/>
                  <a:pt x="5224" y="502"/>
                </a:cubicBezTo>
                <a:lnTo>
                  <a:pt x="5210" y="502"/>
                </a:lnTo>
                <a:cubicBezTo>
                  <a:pt x="4891" y="502"/>
                  <a:pt x="4634" y="756"/>
                  <a:pt x="4634" y="1072"/>
                </a:cubicBezTo>
                <a:cubicBezTo>
                  <a:pt x="4634" y="1386"/>
                  <a:pt x="4891" y="1642"/>
                  <a:pt x="5210" y="1642"/>
                </a:cubicBezTo>
                <a:lnTo>
                  <a:pt x="5224" y="1642"/>
                </a:lnTo>
                <a:cubicBezTo>
                  <a:pt x="5543" y="1642"/>
                  <a:pt x="5800" y="1388"/>
                  <a:pt x="5800" y="1072"/>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23558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706835"/>
            <a:ext cx="7791859"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bg1">
                    <a:lumMod val="75000"/>
                  </a:schemeClr>
                </a:solidFill>
                <a:latin typeface="CiscoSansTT Light" panose="020B0503020201020303" pitchFamily="34" charset="0"/>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18183" y="1331330"/>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CiscoSansTT Light" panose="020B0503020201020303" pitchFamily="34" charset="0"/>
                <a:cs typeface="CiscoSans Thin"/>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392998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3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itle 1"/>
          <p:cNvSpPr>
            <a:spLocks noGrp="1"/>
          </p:cNvSpPr>
          <p:nvPr>
            <p:ph type="title"/>
          </p:nvPr>
        </p:nvSpPr>
        <p:spPr>
          <a:xfrm>
            <a:off x="443997"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a:t>Click to edit Master title style</a:t>
            </a:r>
            <a:endParaRPr lang="en-US" dirty="0"/>
          </a:p>
        </p:txBody>
      </p:sp>
      <p:sp>
        <p:nvSpPr>
          <p:cNvPr id="9" name="Content Placeholder 4"/>
          <p:cNvSpPr>
            <a:spLocks noGrp="1"/>
          </p:cNvSpPr>
          <p:nvPr>
            <p:ph sz="quarter" idx="11" hasCustomPrompt="1"/>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101"/>
              </a:spcBef>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1pPr>
            <a:lvl2pPr marL="341313" indent="-171450"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2pPr>
            <a:lvl3pPr marL="511175" indent="-169863" algn="l" defTabSz="684213" rtl="0" eaLnBrk="1" fontAlgn="base" hangingPunct="1">
              <a:lnSpc>
                <a:spcPct val="95000"/>
              </a:lnSpc>
              <a:spcBef>
                <a:spcPts val="600"/>
              </a:spcBef>
              <a:spcAft>
                <a:spcPct val="0"/>
              </a:spcAft>
              <a:buClr>
                <a:schemeClr val="tx1"/>
              </a:buClr>
              <a:buSzPct val="80000"/>
              <a:buFont typeface="Arial"/>
              <a:buChar char="•"/>
              <a:defRPr lang="en-US" sz="1600" b="0" i="0" kern="1200" dirty="0">
                <a:solidFill>
                  <a:schemeClr val="tx1"/>
                </a:solidFill>
                <a:latin typeface="CiscoSansTT Light" panose="020B0503020201020303" pitchFamily="34" charset="0"/>
                <a:ea typeface="CiscoSansTT Thin" charset="0"/>
                <a:cs typeface="CiscoSansTT Thin" charset="0"/>
              </a:defRPr>
            </a:lvl3pPr>
            <a:lvl4pPr marL="503238" indent="-169863"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4pPr>
          </a:lstStyle>
          <a:p>
            <a:pPr marL="171450" lvl="0" indent="-171450" algn="l" defTabSz="684213" rtl="0" eaLnBrk="1" fontAlgn="base" hangingPunct="1">
              <a:lnSpc>
                <a:spcPct val="95000"/>
              </a:lnSpc>
              <a:spcBef>
                <a:spcPts val="111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
        <p:nvSpPr>
          <p:cNvPr id="49"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13499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and Bullet">
    <p:spTree>
      <p:nvGrpSpPr>
        <p:cNvPr id="1" name=""/>
        <p:cNvGrpSpPr/>
        <p:nvPr/>
      </p:nvGrpSpPr>
      <p:grpSpPr>
        <a:xfrm>
          <a:off x="0" y="0"/>
          <a:ext cx="0" cy="0"/>
          <a:chOff x="0" y="0"/>
          <a:chExt cx="0" cy="0"/>
        </a:xfrm>
      </p:grpSpPr>
      <p:sp>
        <p:nvSpPr>
          <p:cNvPr id="6" name="Title 1"/>
          <p:cNvSpPr>
            <a:spLocks noGrp="1"/>
          </p:cNvSpPr>
          <p:nvPr>
            <p:ph type="title"/>
          </p:nvPr>
        </p:nvSpPr>
        <p:spPr>
          <a:xfrm>
            <a:off x="443997"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a:t>Click to edit Master title style</a:t>
            </a:r>
            <a:endParaRPr lang="en-US" dirty="0"/>
          </a:p>
        </p:txBody>
      </p:sp>
      <p:sp>
        <p:nvSpPr>
          <p:cNvPr id="9" name="Content Placeholder 4"/>
          <p:cNvSpPr>
            <a:spLocks noGrp="1"/>
          </p:cNvSpPr>
          <p:nvPr>
            <p:ph sz="quarter" idx="11" hasCustomPrompt="1"/>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101"/>
              </a:spcBef>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1pPr>
            <a:lvl2pPr marL="341313" indent="-171450" algn="l" defTabSz="684213" rtl="0" eaLnBrk="1" fontAlgn="base" hangingPunct="1">
              <a:lnSpc>
                <a:spcPct val="95000"/>
              </a:lnSpc>
              <a:spcBef>
                <a:spcPts val="600"/>
              </a:spcBef>
              <a:spcAft>
                <a:spcPct val="0"/>
              </a:spcAft>
              <a:buClr>
                <a:schemeClr val="tx1"/>
              </a:buClr>
              <a:buSzPct val="80000"/>
              <a:buFont typeface="Arial"/>
              <a:buChar char="•"/>
              <a:defRPr lang="en-US" sz="1800" b="0" i="0" kern="1200" dirty="0">
                <a:solidFill>
                  <a:schemeClr val="tx1"/>
                </a:solidFill>
                <a:latin typeface="CiscoSansTT Light" panose="020B0503020201020303" pitchFamily="34" charset="0"/>
                <a:ea typeface="CiscoSansTT Thin" charset="0"/>
                <a:cs typeface="CiscoSansTT Thin" charset="0"/>
              </a:defRPr>
            </a:lvl2pPr>
            <a:lvl3pPr marL="511175" indent="-169863" algn="l" defTabSz="684213" rtl="0" eaLnBrk="1" fontAlgn="base" hangingPunct="1">
              <a:lnSpc>
                <a:spcPct val="95000"/>
              </a:lnSpc>
              <a:spcBef>
                <a:spcPts val="600"/>
              </a:spcBef>
              <a:spcAft>
                <a:spcPct val="0"/>
              </a:spcAft>
              <a:buClr>
                <a:schemeClr val="tx1"/>
              </a:buClr>
              <a:buSzPct val="80000"/>
              <a:buFont typeface="Arial"/>
              <a:buChar char="•"/>
              <a:defRPr lang="en-US" sz="1600" b="0" i="0" kern="1200" dirty="0">
                <a:solidFill>
                  <a:schemeClr val="tx1"/>
                </a:solidFill>
                <a:latin typeface="CiscoSansTT Light" panose="020B0503020201020303" pitchFamily="34" charset="0"/>
                <a:ea typeface="CiscoSansTT Thin" charset="0"/>
                <a:cs typeface="CiscoSansTT Thin" charset="0"/>
              </a:defRPr>
            </a:lvl3pPr>
            <a:lvl4pPr marL="503238" indent="-169863" algn="l" defTabSz="684213" rtl="0" eaLnBrk="1" fontAlgn="base" hangingPunct="1">
              <a:lnSpc>
                <a:spcPct val="95000"/>
              </a:lnSpc>
              <a:spcAft>
                <a:spcPct val="0"/>
              </a:spcAft>
              <a:buClr>
                <a:schemeClr val="tx1"/>
              </a:buClr>
              <a:buSzPct val="80000"/>
              <a:buFont typeface="Arial"/>
              <a:buChar char="•"/>
              <a:defRPr lang="en-US" sz="2000" b="0" i="0" kern="1200" dirty="0">
                <a:solidFill>
                  <a:schemeClr val="tx1"/>
                </a:solidFill>
                <a:latin typeface="CiscoSansTT Light" panose="020B0503020201020303" pitchFamily="34" charset="0"/>
                <a:ea typeface="CiscoSansTT Thin" charset="0"/>
                <a:cs typeface="CiscoSansTT Thin" charset="0"/>
              </a:defRPr>
            </a:lvl4pPr>
          </a:lstStyle>
          <a:p>
            <a:pPr marL="171450" lvl="0" indent="-171450" algn="l" defTabSz="684213" rtl="0" eaLnBrk="1" fontAlgn="base" hangingPunct="1">
              <a:lnSpc>
                <a:spcPct val="95000"/>
              </a:lnSpc>
              <a:spcBef>
                <a:spcPts val="111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2"/>
          </p:nvPr>
        </p:nvSpPr>
        <p:spPr>
          <a:xfrm>
            <a:off x="443997" y="858908"/>
            <a:ext cx="8266112" cy="381000"/>
          </a:xfrm>
          <a:prstGeom prst="rect">
            <a:avLst/>
          </a:prstGeom>
        </p:spPr>
        <p:txBody>
          <a:bodyPr/>
          <a:lstStyle>
            <a:lvl1pPr marL="1785" indent="0">
              <a:buNone/>
              <a:defRPr lang="en-US" sz="1800" kern="1200" dirty="0" smtClean="0">
                <a:solidFill>
                  <a:schemeClr val="tx2"/>
                </a:solidFill>
                <a:latin typeface="CiscoSansTT Light" panose="020B0503020201020303" pitchFamily="34" charset="0"/>
                <a:ea typeface="+mn-ea"/>
                <a:cs typeface="+mn-cs"/>
                <a:sym typeface="Arial" pitchFamily="34" charset="0"/>
              </a:defRPr>
            </a:lvl1pPr>
          </a:lstStyle>
          <a:p>
            <a:pPr lvl="0"/>
            <a:r>
              <a:rPr lang="en-US"/>
              <a:t>Click to edit Master text styles</a:t>
            </a:r>
          </a:p>
        </p:txBody>
      </p:sp>
      <p:sp>
        <p:nvSpPr>
          <p:cNvPr id="49"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207943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45200" y="1205898"/>
            <a:ext cx="3886200" cy="3083094"/>
          </a:xfrm>
          <a:prstGeom prst="rect">
            <a:avLst/>
          </a:prstGeom>
        </p:spPr>
        <p:txBody>
          <a:bodyPr lIns="91440" tIns="45710" rIns="0" bIns="45710">
            <a:noAutofit/>
          </a:bodyPr>
          <a:lstStyle>
            <a:lvl1pPr marL="115888" indent="-115888">
              <a:lnSpc>
                <a:spcPct val="95000"/>
              </a:lnSpc>
              <a:spcBef>
                <a:spcPts val="1075"/>
              </a:spcBef>
              <a:buClr>
                <a:schemeClr val="tx1"/>
              </a:buClr>
              <a:buSzPct val="60000"/>
              <a:buFont typeface="Arial"/>
              <a:buChar char="•"/>
              <a:defRPr sz="2000" b="0" i="0">
                <a:solidFill>
                  <a:schemeClr val="tx1"/>
                </a:solidFill>
                <a:latin typeface="CiscoSansTT Light" panose="020B0503020201020303" pitchFamily="34" charset="0"/>
                <a:cs typeface="CiscoSans ExtraLight"/>
              </a:defRPr>
            </a:lvl1pPr>
            <a:lvl2pPr marL="231775" indent="-111125">
              <a:lnSpc>
                <a:spcPct val="95000"/>
              </a:lnSpc>
              <a:spcBef>
                <a:spcPts val="600"/>
              </a:spcBef>
              <a:buClr>
                <a:schemeClr val="tx1"/>
              </a:buClr>
              <a:buSzPct val="60000"/>
              <a:buFont typeface="Arial"/>
              <a:buChar char="•"/>
              <a:defRPr sz="1800" b="0" i="0">
                <a:solidFill>
                  <a:schemeClr val="tx1"/>
                </a:solidFill>
                <a:latin typeface="CiscoSansTT Light" panose="020B0503020201020303" pitchFamily="34" charset="0"/>
                <a:cs typeface="CiscoSans ExtraLight"/>
              </a:defRPr>
            </a:lvl2pPr>
            <a:lvl3pPr marL="341313" indent="-114300">
              <a:spcBef>
                <a:spcPts val="600"/>
              </a:spcBef>
              <a:buClr>
                <a:schemeClr val="tx1"/>
              </a:buClr>
              <a:buSzPct val="60000"/>
              <a:buFont typeface="Arial"/>
              <a:buChar char="•"/>
              <a:tabLst/>
              <a:defRPr sz="1600" b="0" i="0">
                <a:solidFill>
                  <a:schemeClr val="tx1"/>
                </a:solidFill>
                <a:latin typeface="CiscoSansTT Light" panose="020B0503020201020303" pitchFamily="34" charset="0"/>
                <a:cs typeface="CiscoSans ExtraLight"/>
              </a:defRPr>
            </a:lvl3pPr>
            <a:lvl4pPr marL="517525" indent="-114300">
              <a:buClr>
                <a:schemeClr val="tx1"/>
              </a:buClr>
              <a:buSzPct val="60000"/>
              <a:buFont typeface="Arial"/>
              <a:buChar char="•"/>
              <a:defRPr sz="1400" b="0" i="0">
                <a:solidFill>
                  <a:schemeClr val="tx1"/>
                </a:solidFill>
                <a:latin typeface="CiscoSansTT Light" panose="020B0503020201020303" pitchFamily="34" charset="0"/>
                <a:cs typeface="CiscoSans ExtraLight"/>
              </a:defRPr>
            </a:lvl4pPr>
            <a:lvl5pPr marL="631825" indent="-114300">
              <a:buClr>
                <a:schemeClr val="tx1"/>
              </a:buClr>
              <a:buSzPct val="60000"/>
              <a:buFont typeface="Arial"/>
              <a:buChar char="•"/>
              <a:defRPr sz="1200" b="0" i="0">
                <a:solidFill>
                  <a:schemeClr val="tx1"/>
                </a:solidFill>
                <a:latin typeface="CiscoSansTT Light" panose="020B0503020201020303" pitchFamily="34" charset="0"/>
                <a:cs typeface="CiscoSans ExtraLight"/>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5"/>
          <p:cNvSpPr>
            <a:spLocks noGrp="1"/>
          </p:cNvSpPr>
          <p:nvPr>
            <p:ph type="title"/>
          </p:nvPr>
        </p:nvSpPr>
        <p:spPr bwMode="auto">
          <a:xfrm>
            <a:off x="445201" y="192026"/>
            <a:ext cx="825747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latin typeface="CiscoSansTT Light" panose="020B0503020201020303" pitchFamily="34" charset="0"/>
              </a:defRPr>
            </a:lvl1pPr>
          </a:lstStyle>
          <a:p>
            <a:pPr lvl="0"/>
            <a:r>
              <a:rPr lang="en-US"/>
              <a:t>Click to edit Master title style</a:t>
            </a:r>
            <a:endParaRPr lang="en-GB" dirty="0"/>
          </a:p>
        </p:txBody>
      </p:sp>
      <p:sp>
        <p:nvSpPr>
          <p:cNvPr id="6"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11" name="Text Placeholder 3"/>
          <p:cNvSpPr>
            <a:spLocks noGrp="1"/>
          </p:cNvSpPr>
          <p:nvPr>
            <p:ph type="body" sz="quarter" idx="12" hasCustomPrompt="1"/>
          </p:nvPr>
        </p:nvSpPr>
        <p:spPr>
          <a:xfrm>
            <a:off x="4843616" y="1205898"/>
            <a:ext cx="3886200" cy="3083094"/>
          </a:xfrm>
          <a:prstGeom prst="rect">
            <a:avLst/>
          </a:prstGeom>
        </p:spPr>
        <p:txBody>
          <a:bodyPr lIns="91440" tIns="45710" rIns="0" bIns="45710">
            <a:noAutofit/>
          </a:bodyPr>
          <a:lstStyle>
            <a:lvl1pPr marL="115888" indent="-115888">
              <a:lnSpc>
                <a:spcPct val="95000"/>
              </a:lnSpc>
              <a:spcBef>
                <a:spcPts val="1075"/>
              </a:spcBef>
              <a:buClr>
                <a:schemeClr val="tx1"/>
              </a:buClr>
              <a:buSzPct val="60000"/>
              <a:buFont typeface="Arial"/>
              <a:buChar char="•"/>
              <a:defRPr sz="2000" b="0" i="0">
                <a:solidFill>
                  <a:schemeClr val="tx1"/>
                </a:solidFill>
                <a:latin typeface="CiscoSansTT Light" panose="020B0503020201020303" pitchFamily="34" charset="0"/>
                <a:cs typeface="CiscoSans ExtraLight"/>
              </a:defRPr>
            </a:lvl1pPr>
            <a:lvl2pPr marL="231775" indent="-111125">
              <a:lnSpc>
                <a:spcPct val="95000"/>
              </a:lnSpc>
              <a:spcBef>
                <a:spcPts val="600"/>
              </a:spcBef>
              <a:buClr>
                <a:schemeClr val="tx1"/>
              </a:buClr>
              <a:buSzPct val="60000"/>
              <a:buFont typeface="Arial"/>
              <a:buChar char="•"/>
              <a:defRPr sz="1800" b="0" i="0">
                <a:solidFill>
                  <a:schemeClr val="tx1"/>
                </a:solidFill>
                <a:latin typeface="CiscoSansTT Light" panose="020B0503020201020303" pitchFamily="34" charset="0"/>
                <a:cs typeface="CiscoSans ExtraLight"/>
              </a:defRPr>
            </a:lvl2pPr>
            <a:lvl3pPr marL="341313" indent="-114300">
              <a:spcBef>
                <a:spcPts val="600"/>
              </a:spcBef>
              <a:buClr>
                <a:schemeClr val="tx1"/>
              </a:buClr>
              <a:buSzPct val="60000"/>
              <a:buFont typeface="Arial"/>
              <a:buChar char="•"/>
              <a:tabLst/>
              <a:defRPr sz="1600" b="0" i="0">
                <a:solidFill>
                  <a:schemeClr val="tx1"/>
                </a:solidFill>
                <a:latin typeface="CiscoSansTT Light" panose="020B0503020201020303" pitchFamily="34" charset="0"/>
                <a:cs typeface="CiscoSans ExtraLight"/>
              </a:defRPr>
            </a:lvl3pPr>
            <a:lvl4pPr marL="517525" indent="-114300">
              <a:buClr>
                <a:schemeClr val="tx1"/>
              </a:buClr>
              <a:buSzPct val="60000"/>
              <a:buFont typeface="Arial"/>
              <a:buChar char="•"/>
              <a:defRPr sz="1400" b="0" i="0">
                <a:solidFill>
                  <a:schemeClr val="tx1"/>
                </a:solidFill>
                <a:latin typeface="CiscoSansTT Light" panose="020B0503020201020303" pitchFamily="34" charset="0"/>
                <a:cs typeface="CiscoSans ExtraLight"/>
              </a:defRPr>
            </a:lvl4pPr>
            <a:lvl5pPr marL="631825" indent="-114300">
              <a:buClr>
                <a:schemeClr val="tx1"/>
              </a:buClr>
              <a:buSzPct val="60000"/>
              <a:buFont typeface="Arial"/>
              <a:buChar char="•"/>
              <a:defRPr sz="1200" b="0" i="0">
                <a:solidFill>
                  <a:schemeClr val="tx1"/>
                </a:solidFill>
                <a:latin typeface="CiscoSansTT Light" panose="020B0503020201020303" pitchFamily="34" charset="0"/>
                <a:cs typeface="CiscoSans ExtraLigh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0667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45200" y="192024"/>
            <a:ext cx="825703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bodyPr>
          <a:lstStyle>
            <a:lvl1pPr>
              <a:defRPr sz="2800">
                <a:solidFill>
                  <a:schemeClr val="tx2"/>
                </a:solidFill>
                <a:latin typeface="CiscoSansTT Light" panose="020B0503020201020303" pitchFamily="34" charset="0"/>
              </a:defRPr>
            </a:lvl1pPr>
          </a:lstStyle>
          <a:p>
            <a:pPr lvl="0"/>
            <a:r>
              <a:rPr lang="en-US"/>
              <a:t>Click to edit Master title style</a:t>
            </a:r>
            <a:endParaRPr lang="en-GB" dirty="0"/>
          </a:p>
        </p:txBody>
      </p:sp>
      <p:sp>
        <p:nvSpPr>
          <p:cNvPr id="20"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27993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itle 1"/>
          <p:cNvSpPr>
            <a:spLocks noGrp="1"/>
          </p:cNvSpPr>
          <p:nvPr>
            <p:ph type="title"/>
          </p:nvPr>
        </p:nvSpPr>
        <p:spPr>
          <a:xfrm>
            <a:off x="443996" y="192024"/>
            <a:ext cx="8257032" cy="731520"/>
          </a:xfrm>
        </p:spPr>
        <p:txBody>
          <a:bodyPr anchor="b" anchorCtr="0"/>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a:t>Click to edit Master title style</a:t>
            </a:r>
            <a:endParaRPr lang="en-US" dirty="0"/>
          </a:p>
        </p:txBody>
      </p:sp>
      <p:sp>
        <p:nvSpPr>
          <p:cNvPr id="6" name="Text Placeholder 5"/>
          <p:cNvSpPr>
            <a:spLocks noGrp="1"/>
          </p:cNvSpPr>
          <p:nvPr>
            <p:ph type="body" sz="quarter" idx="12"/>
          </p:nvPr>
        </p:nvSpPr>
        <p:spPr>
          <a:xfrm>
            <a:off x="443997" y="858908"/>
            <a:ext cx="8266113" cy="381000"/>
          </a:xfrm>
          <a:prstGeom prst="rect">
            <a:avLst/>
          </a:prstGeom>
        </p:spPr>
        <p:txBody>
          <a:bodyPr/>
          <a:lstStyle>
            <a:lvl1pPr marL="1785" indent="0">
              <a:spcBef>
                <a:spcPts val="0"/>
              </a:spcBef>
              <a:buNone/>
              <a:defRPr sz="1800">
                <a:solidFill>
                  <a:schemeClr val="tx2"/>
                </a:solidFill>
                <a:latin typeface="CiscoSansTT Light" panose="020B0503020201020303" pitchFamily="34" charset="0"/>
              </a:defRPr>
            </a:lvl1pPr>
          </a:lstStyle>
          <a:p>
            <a:pPr lvl="0"/>
            <a:r>
              <a:rPr lang="en-US"/>
              <a:t>Click to edit Master text styles</a:t>
            </a:r>
          </a:p>
        </p:txBody>
      </p:sp>
      <p:sp>
        <p:nvSpPr>
          <p:cNvPr id="25"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359524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with Title and Subtitle">
    <p:spTree>
      <p:nvGrpSpPr>
        <p:cNvPr id="1" name=""/>
        <p:cNvGrpSpPr/>
        <p:nvPr/>
      </p:nvGrpSpPr>
      <p:grpSpPr>
        <a:xfrm>
          <a:off x="0" y="0"/>
          <a:ext cx="0" cy="0"/>
          <a:chOff x="0" y="0"/>
          <a:chExt cx="0" cy="0"/>
        </a:xfrm>
      </p:grpSpPr>
      <p:sp>
        <p:nvSpPr>
          <p:cNvPr id="12" name="Title 1"/>
          <p:cNvSpPr>
            <a:spLocks noGrp="1"/>
          </p:cNvSpPr>
          <p:nvPr>
            <p:ph type="title"/>
          </p:nvPr>
        </p:nvSpPr>
        <p:spPr>
          <a:xfrm>
            <a:off x="443997" y="192024"/>
            <a:ext cx="8257032" cy="731520"/>
          </a:xfrm>
        </p:spPr>
        <p:txBody>
          <a:bodyPr/>
          <a:lstStyle>
            <a:lvl1pPr>
              <a:defRPr lang="en-US" sz="2800"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a:t>Click to edit Master title style</a:t>
            </a:r>
            <a:endParaRPr lang="en-US" dirty="0"/>
          </a:p>
        </p:txBody>
      </p:sp>
      <p:sp>
        <p:nvSpPr>
          <p:cNvPr id="13" name="Content Placeholder 4"/>
          <p:cNvSpPr>
            <a:spLocks noGrp="1"/>
          </p:cNvSpPr>
          <p:nvPr>
            <p:ph sz="quarter" idx="11" hasCustomPrompt="1"/>
          </p:nvPr>
        </p:nvSpPr>
        <p:spPr>
          <a:xfrm>
            <a:off x="443997" y="1256414"/>
            <a:ext cx="3886200" cy="3097819"/>
          </a:xfrm>
          <a:prstGeom prst="rect">
            <a:avLst/>
          </a:prstGeom>
        </p:spPr>
        <p:txBody>
          <a:bodyPr/>
          <a:lstStyle>
            <a:lvl1pPr marL="115888" indent="-115888">
              <a:buClr>
                <a:schemeClr val="tx1"/>
              </a:buClr>
              <a:buSzPct val="60000"/>
              <a:defRPr sz="1800">
                <a:solidFill>
                  <a:schemeClr val="tx1"/>
                </a:solidFill>
                <a:latin typeface="CiscoSansTT Light" panose="020B0503020201020303" pitchFamily="34" charset="0"/>
              </a:defRPr>
            </a:lvl1pPr>
            <a:lvl2pPr marL="231775" indent="-115888">
              <a:spcBef>
                <a:spcPts val="600"/>
              </a:spcBef>
              <a:buClr>
                <a:schemeClr val="tx1"/>
              </a:buClr>
              <a:buSzPct val="60000"/>
              <a:defRPr sz="1600">
                <a:solidFill>
                  <a:schemeClr val="tx1"/>
                </a:solidFill>
                <a:latin typeface="CiscoSansTT Light" panose="020B0503020201020303" pitchFamily="34" charset="0"/>
              </a:defRPr>
            </a:lvl2pPr>
            <a:lvl3pPr marL="341313" indent="-109538">
              <a:spcBef>
                <a:spcPts val="600"/>
              </a:spcBef>
              <a:buClr>
                <a:schemeClr val="tx1"/>
              </a:buClr>
              <a:buSzPct val="60000"/>
              <a:defRPr sz="1400">
                <a:solidFill>
                  <a:schemeClr val="tx1"/>
                </a:solidFill>
                <a:latin typeface="CiscoSansTT Light" panose="020B0503020201020303" pitchFamily="34" charset="0"/>
              </a:defRPr>
            </a:lvl3pPr>
            <a:lvl4pPr>
              <a:defRPr>
                <a:solidFill>
                  <a:schemeClr val="tx1"/>
                </a:solidFill>
                <a:latin typeface="CiscoSansTT Light" panose="020B0503020201020303"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14" name="Text Placeholder 5"/>
          <p:cNvSpPr>
            <a:spLocks noGrp="1"/>
          </p:cNvSpPr>
          <p:nvPr>
            <p:ph type="body" sz="quarter" idx="12"/>
          </p:nvPr>
        </p:nvSpPr>
        <p:spPr>
          <a:xfrm>
            <a:off x="443997" y="858908"/>
            <a:ext cx="8266112" cy="381000"/>
          </a:xfrm>
          <a:prstGeom prst="rect">
            <a:avLst/>
          </a:prstGeom>
        </p:spPr>
        <p:txBody>
          <a:bodyPr/>
          <a:lstStyle>
            <a:lvl1pPr marL="1785" indent="0">
              <a:buNone/>
              <a:defRPr sz="1800">
                <a:solidFill>
                  <a:schemeClr val="tx2"/>
                </a:solidFill>
                <a:latin typeface="CiscoSansTT Light" panose="020B0503020201020303" pitchFamily="34" charset="0"/>
              </a:defRPr>
            </a:lvl1pPr>
          </a:lstStyle>
          <a:p>
            <a:pPr lvl="0"/>
            <a:r>
              <a:rPr lang="en-US"/>
              <a:t>Click to edit Master text styles</a:t>
            </a:r>
          </a:p>
        </p:txBody>
      </p:sp>
      <p:sp>
        <p:nvSpPr>
          <p:cNvPr id="29" name="Slide Number Placeholder 1"/>
          <p:cNvSpPr>
            <a:spLocks noGrp="1"/>
          </p:cNvSpPr>
          <p:nvPr>
            <p:ph type="sldNum" sz="quarter" idx="4"/>
          </p:nvPr>
        </p:nvSpPr>
        <p:spPr>
          <a:xfrm>
            <a:off x="8370149" y="4880894"/>
            <a:ext cx="359667" cy="274637"/>
          </a:xfrm>
          <a:prstGeom prst="rect">
            <a:avLst/>
          </a:prstGeom>
        </p:spPr>
        <p:txBody>
          <a:bodyPr vert="horz" lIns="91440" tIns="45720" rIns="91440" bIns="45720" rtlCol="0" anchor="ctr"/>
          <a:lstStyle>
            <a:lvl1pPr algn="r">
              <a:defRPr lang="en-US" sz="600" kern="1200" smtClean="0">
                <a:solidFill>
                  <a:schemeClr val="tx1"/>
                </a:solidFill>
                <a:latin typeface="CiscoSansTT Light" panose="020B0503020201020303" pitchFamily="34" charset="0"/>
                <a:ea typeface="+mn-ea"/>
                <a:cs typeface="CiscoSans Thin"/>
              </a:defRPr>
            </a:lvl1pPr>
          </a:lstStyle>
          <a:p>
            <a:fld id="{96A97DD0-5BE7-4856-A2A9-C42C6688E607}" type="slidenum">
              <a:rPr lang="en-US" smtClean="0"/>
              <a:pPr/>
              <a:t>‹#›</a:t>
            </a:fld>
            <a:endParaRPr lang="en-US" dirty="0"/>
          </a:p>
        </p:txBody>
      </p:sp>
      <p:sp>
        <p:nvSpPr>
          <p:cNvPr id="16" name="Content Placeholder 4"/>
          <p:cNvSpPr>
            <a:spLocks noGrp="1"/>
          </p:cNvSpPr>
          <p:nvPr>
            <p:ph sz="quarter" idx="13" hasCustomPrompt="1"/>
          </p:nvPr>
        </p:nvSpPr>
        <p:spPr>
          <a:xfrm>
            <a:off x="4798825" y="1256414"/>
            <a:ext cx="3886200" cy="3097819"/>
          </a:xfrm>
          <a:prstGeom prst="rect">
            <a:avLst/>
          </a:prstGeom>
        </p:spPr>
        <p:txBody>
          <a:bodyPr/>
          <a:lstStyle>
            <a:lvl1pPr marL="115888" indent="-115888">
              <a:buClr>
                <a:schemeClr val="tx1"/>
              </a:buClr>
              <a:buSzPct val="60000"/>
              <a:defRPr sz="1800">
                <a:solidFill>
                  <a:schemeClr val="tx1"/>
                </a:solidFill>
                <a:latin typeface="CiscoSansTT Light" panose="020B0503020201020303" pitchFamily="34" charset="0"/>
              </a:defRPr>
            </a:lvl1pPr>
            <a:lvl2pPr marL="231775" indent="-115888">
              <a:spcBef>
                <a:spcPts val="600"/>
              </a:spcBef>
              <a:buClr>
                <a:schemeClr val="tx1"/>
              </a:buClr>
              <a:buSzPct val="60000"/>
              <a:defRPr sz="1600">
                <a:solidFill>
                  <a:schemeClr val="tx1"/>
                </a:solidFill>
                <a:latin typeface="CiscoSansTT Light" panose="020B0503020201020303" pitchFamily="34" charset="0"/>
              </a:defRPr>
            </a:lvl2pPr>
            <a:lvl3pPr marL="341313" indent="-109538">
              <a:spcBef>
                <a:spcPts val="600"/>
              </a:spcBef>
              <a:buClr>
                <a:schemeClr val="tx1"/>
              </a:buClr>
              <a:buSzPct val="60000"/>
              <a:defRPr sz="1400">
                <a:solidFill>
                  <a:schemeClr val="tx1"/>
                </a:solidFill>
                <a:latin typeface="CiscoSansTT Light" panose="020B0503020201020303" pitchFamily="34" charset="0"/>
              </a:defRPr>
            </a:lvl3pPr>
            <a:lvl4pPr>
              <a:defRPr>
                <a:solidFill>
                  <a:schemeClr val="tx1"/>
                </a:solidFill>
                <a:latin typeface="CiscoSansTT Light" panose="020B0503020201020303"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393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gue Dem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1B17C4-5237-4800-A374-9C16C4CBD8A3}"/>
              </a:ext>
            </a:extLst>
          </p:cNvPr>
          <p:cNvGrpSpPr/>
          <p:nvPr userDrawn="1"/>
        </p:nvGrpSpPr>
        <p:grpSpPr>
          <a:xfrm>
            <a:off x="0" y="2583180"/>
            <a:ext cx="9144000" cy="2560320"/>
            <a:chOff x="0" y="2583180"/>
            <a:chExt cx="9144000" cy="2560320"/>
          </a:xfrm>
        </p:grpSpPr>
        <p:sp>
          <p:nvSpPr>
            <p:cNvPr id="38" name="Rectangle 37">
              <a:extLst>
                <a:ext uri="{FF2B5EF4-FFF2-40B4-BE49-F238E27FC236}">
                  <a16:creationId xmlns:a16="http://schemas.microsoft.com/office/drawing/2014/main" id="{40104446-07F5-448F-B80C-0012E6CA6002}"/>
                </a:ext>
              </a:extLst>
            </p:cNvPr>
            <p:cNvSpPr/>
            <p:nvPr userDrawn="1"/>
          </p:nvSpPr>
          <p:spPr>
            <a:xfrm>
              <a:off x="0" y="2583180"/>
              <a:ext cx="9144000" cy="256032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
              <a:extLst>
                <a:ext uri="{FF2B5EF4-FFF2-40B4-BE49-F238E27FC236}">
                  <a16:creationId xmlns:a16="http://schemas.microsoft.com/office/drawing/2014/main" id="{D8A5D291-B253-4B80-99AA-90B4BD9FECE9}"/>
                </a:ext>
              </a:extLst>
            </p:cNvPr>
            <p:cNvSpPr>
              <a:spLocks noChangeAspect="1" noChangeArrowheads="1"/>
            </p:cNvSpPr>
            <p:nvPr userDrawn="1"/>
          </p:nvSpPr>
          <p:spPr bwMode="auto">
            <a:xfrm>
              <a:off x="0" y="2583180"/>
              <a:ext cx="9144000" cy="2560320"/>
            </a:xfrm>
            <a:custGeom>
              <a:avLst/>
              <a:gdLst>
                <a:gd name="T0" fmla="*/ 5804 w 27999"/>
                <a:gd name="T1" fmla="*/ 1021 h 7816"/>
                <a:gd name="T2" fmla="*/ 7845 w 27999"/>
                <a:gd name="T3" fmla="*/ 2042 h 7816"/>
                <a:gd name="T4" fmla="*/ 16041 w 27999"/>
                <a:gd name="T5" fmla="*/ 2042 h 7816"/>
                <a:gd name="T6" fmla="*/ 3762 w 27999"/>
                <a:gd name="T7" fmla="*/ 0 h 7816"/>
                <a:gd name="T8" fmla="*/ 14000 w 27999"/>
                <a:gd name="T9" fmla="*/ 2042 h 7816"/>
                <a:gd name="T10" fmla="*/ 9916 w 27999"/>
                <a:gd name="T11" fmla="*/ 2042 h 7816"/>
                <a:gd name="T12" fmla="*/ 9916 w 27999"/>
                <a:gd name="T13" fmla="*/ 1021 h 7816"/>
                <a:gd name="T14" fmla="*/ 700 w 27999"/>
                <a:gd name="T15" fmla="*/ 5103 h 7816"/>
                <a:gd name="T16" fmla="*/ 4783 w 27999"/>
                <a:gd name="T17" fmla="*/ 3062 h 7816"/>
                <a:gd name="T18" fmla="*/ 5804 w 27999"/>
                <a:gd name="T19" fmla="*/ 4082 h 7816"/>
                <a:gd name="T20" fmla="*/ 5804 w 27999"/>
                <a:gd name="T21" fmla="*/ 6124 h 7816"/>
                <a:gd name="T22" fmla="*/ 1721 w 27999"/>
                <a:gd name="T23" fmla="*/ 2042 h 7816"/>
                <a:gd name="T24" fmla="*/ 1721 w 27999"/>
                <a:gd name="T25" fmla="*/ 3062 h 7816"/>
                <a:gd name="T26" fmla="*/ 20153 w 27999"/>
                <a:gd name="T27" fmla="*/ 1021 h 7816"/>
                <a:gd name="T28" fmla="*/ 18082 w 27999"/>
                <a:gd name="T29" fmla="*/ 2042 h 7816"/>
                <a:gd name="T30" fmla="*/ 26277 w 27999"/>
                <a:gd name="T31" fmla="*/ 2042 h 7816"/>
                <a:gd name="T32" fmla="*/ 24236 w 27999"/>
                <a:gd name="T33" fmla="*/ 2042 h 7816"/>
                <a:gd name="T34" fmla="*/ 9916 w 27999"/>
                <a:gd name="T35" fmla="*/ 2042 h 7816"/>
                <a:gd name="T36" fmla="*/ 9916 w 27999"/>
                <a:gd name="T37" fmla="*/ 4082 h 7816"/>
                <a:gd name="T38" fmla="*/ 27298 w 27999"/>
                <a:gd name="T39" fmla="*/ 1021 h 7816"/>
                <a:gd name="T40" fmla="*/ 20153 w 27999"/>
                <a:gd name="T41" fmla="*/ 2042 h 7816"/>
                <a:gd name="T42" fmla="*/ 17061 w 27999"/>
                <a:gd name="T43" fmla="*/ 3062 h 7816"/>
                <a:gd name="T44" fmla="*/ 18082 w 27999"/>
                <a:gd name="T45" fmla="*/ 3062 h 7816"/>
                <a:gd name="T46" fmla="*/ 22194 w 27999"/>
                <a:gd name="T47" fmla="*/ 3062 h 7816"/>
                <a:gd name="T48" fmla="*/ 14000 w 27999"/>
                <a:gd name="T49" fmla="*/ 4082 h 7816"/>
                <a:gd name="T50" fmla="*/ 11958 w 27999"/>
                <a:gd name="T51" fmla="*/ 4082 h 7816"/>
                <a:gd name="T52" fmla="*/ 21174 w 27999"/>
                <a:gd name="T53" fmla="*/ 1021 h 7816"/>
                <a:gd name="T54" fmla="*/ 20153 w 27999"/>
                <a:gd name="T55" fmla="*/ 7815 h 7816"/>
                <a:gd name="T56" fmla="*/ 21174 w 27999"/>
                <a:gd name="T57" fmla="*/ 7174 h 7816"/>
                <a:gd name="T58" fmla="*/ 18169 w 27999"/>
                <a:gd name="T59" fmla="*/ 6153 h 7816"/>
                <a:gd name="T60" fmla="*/ 18082 w 27999"/>
                <a:gd name="T61" fmla="*/ 6124 h 7816"/>
                <a:gd name="T62" fmla="*/ 16827 w 27999"/>
                <a:gd name="T63" fmla="*/ 7815 h 7816"/>
                <a:gd name="T64" fmla="*/ 24236 w 27999"/>
                <a:gd name="T65" fmla="*/ 6124 h 7816"/>
                <a:gd name="T66" fmla="*/ 27298 w 27999"/>
                <a:gd name="T67" fmla="*/ 5103 h 7816"/>
                <a:gd name="T68" fmla="*/ 14000 w 27999"/>
                <a:gd name="T69" fmla="*/ 6124 h 7816"/>
                <a:gd name="T70" fmla="*/ 27998 w 27999"/>
                <a:gd name="T71" fmla="*/ 6094 h 7816"/>
                <a:gd name="T72" fmla="*/ 25257 w 27999"/>
                <a:gd name="T73" fmla="*/ 7174 h 7816"/>
                <a:gd name="T74" fmla="*/ 25519 w 27999"/>
                <a:gd name="T75" fmla="*/ 7815 h 7816"/>
                <a:gd name="T76" fmla="*/ 27998 w 27999"/>
                <a:gd name="T77" fmla="*/ 1983 h 7816"/>
                <a:gd name="T78" fmla="*/ 27298 w 27999"/>
                <a:gd name="T79" fmla="*/ 3062 h 7816"/>
                <a:gd name="T80" fmla="*/ 11958 w 27999"/>
                <a:gd name="T81" fmla="*/ 6124 h 7816"/>
                <a:gd name="T82" fmla="*/ 7845 w 27999"/>
                <a:gd name="T83" fmla="*/ 4082 h 7816"/>
                <a:gd name="T84" fmla="*/ 5804 w 27999"/>
                <a:gd name="T85" fmla="*/ 6124 h 7816"/>
                <a:gd name="T86" fmla="*/ 5804 w 27999"/>
                <a:gd name="T87" fmla="*/ 6124 h 7816"/>
                <a:gd name="T88" fmla="*/ 3762 w 27999"/>
                <a:gd name="T89" fmla="*/ 6124 h 7816"/>
                <a:gd name="T90" fmla="*/ 9916 w 27999"/>
                <a:gd name="T91" fmla="*/ 6124 h 7816"/>
                <a:gd name="T92" fmla="*/ 6825 w 27999"/>
                <a:gd name="T93" fmla="*/ 7174 h 7816"/>
                <a:gd name="T94" fmla="*/ 10937 w 27999"/>
                <a:gd name="T95" fmla="*/ 7174 h 7816"/>
                <a:gd name="T96" fmla="*/ 4521 w 27999"/>
                <a:gd name="T97" fmla="*/ 7815 h 7816"/>
                <a:gd name="T98" fmla="*/ 22194 w 27999"/>
                <a:gd name="T99" fmla="*/ 4082 h 7816"/>
                <a:gd name="T100" fmla="*/ 1721 w 27999"/>
                <a:gd name="T101" fmla="*/ 4082 h 7816"/>
                <a:gd name="T102" fmla="*/ 700 w 27999"/>
                <a:gd name="T103" fmla="*/ 7174 h 7816"/>
                <a:gd name="T104" fmla="*/ 1721 w 27999"/>
                <a:gd name="T105" fmla="*/ 7174 h 7816"/>
                <a:gd name="T106" fmla="*/ 11958 w 27999"/>
                <a:gd name="T107" fmla="*/ 5103 h 7816"/>
                <a:gd name="T108" fmla="*/ 14000 w 27999"/>
                <a:gd name="T109" fmla="*/ 4082 h 7816"/>
                <a:gd name="T110" fmla="*/ 16041 w 27999"/>
                <a:gd name="T111" fmla="*/ 4082 h 7816"/>
                <a:gd name="T112" fmla="*/ 20153 w 27999"/>
                <a:gd name="T113" fmla="*/ 5103 h 7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99" h="7816">
                  <a:moveTo>
                    <a:pt x="5804" y="1021"/>
                  </a:moveTo>
                  <a:lnTo>
                    <a:pt x="5804" y="1021"/>
                  </a:lnTo>
                  <a:cubicBezTo>
                    <a:pt x="4783" y="1021"/>
                    <a:pt x="4783" y="1021"/>
                    <a:pt x="4783" y="1021"/>
                  </a:cubicBezTo>
                  <a:cubicBezTo>
                    <a:pt x="4783" y="467"/>
                    <a:pt x="5250" y="0"/>
                    <a:pt x="5804" y="0"/>
                  </a:cubicBezTo>
                  <a:cubicBezTo>
                    <a:pt x="6388" y="0"/>
                    <a:pt x="6825" y="467"/>
                    <a:pt x="6825" y="1021"/>
                  </a:cubicBezTo>
                  <a:cubicBezTo>
                    <a:pt x="6825" y="1575"/>
                    <a:pt x="6388" y="2042"/>
                    <a:pt x="5804" y="2042"/>
                  </a:cubicBezTo>
                  <a:lnTo>
                    <a:pt x="5804" y="1021"/>
                  </a:lnTo>
                  <a:close/>
                  <a:moveTo>
                    <a:pt x="7845" y="2042"/>
                  </a:moveTo>
                  <a:lnTo>
                    <a:pt x="7845" y="2042"/>
                  </a:lnTo>
                  <a:cubicBezTo>
                    <a:pt x="8429" y="2042"/>
                    <a:pt x="8866" y="1575"/>
                    <a:pt x="8866" y="1021"/>
                  </a:cubicBezTo>
                  <a:cubicBezTo>
                    <a:pt x="8866" y="467"/>
                    <a:pt x="8429" y="0"/>
                    <a:pt x="7845" y="0"/>
                  </a:cubicBezTo>
                  <a:cubicBezTo>
                    <a:pt x="7845" y="1021"/>
                    <a:pt x="7845" y="1021"/>
                    <a:pt x="7845" y="1021"/>
                  </a:cubicBezTo>
                  <a:cubicBezTo>
                    <a:pt x="6825" y="1021"/>
                    <a:pt x="6825" y="1021"/>
                    <a:pt x="6825" y="1021"/>
                  </a:cubicBezTo>
                  <a:cubicBezTo>
                    <a:pt x="6825" y="1575"/>
                    <a:pt x="7292" y="2042"/>
                    <a:pt x="7845" y="2042"/>
                  </a:cubicBezTo>
                  <a:close/>
                  <a:moveTo>
                    <a:pt x="16041" y="2042"/>
                  </a:moveTo>
                  <a:lnTo>
                    <a:pt x="16041" y="2042"/>
                  </a:lnTo>
                  <a:cubicBezTo>
                    <a:pt x="16624" y="2042"/>
                    <a:pt x="17061" y="1575"/>
                    <a:pt x="17061" y="1021"/>
                  </a:cubicBezTo>
                  <a:cubicBezTo>
                    <a:pt x="17061" y="467"/>
                    <a:pt x="16624" y="0"/>
                    <a:pt x="16041" y="0"/>
                  </a:cubicBezTo>
                  <a:cubicBezTo>
                    <a:pt x="16041" y="1021"/>
                    <a:pt x="16041" y="1021"/>
                    <a:pt x="16041" y="1021"/>
                  </a:cubicBezTo>
                  <a:cubicBezTo>
                    <a:pt x="15020" y="1021"/>
                    <a:pt x="15020" y="1021"/>
                    <a:pt x="15020" y="1021"/>
                  </a:cubicBezTo>
                  <a:cubicBezTo>
                    <a:pt x="15020" y="1575"/>
                    <a:pt x="15486" y="2042"/>
                    <a:pt x="16041" y="2042"/>
                  </a:cubicBezTo>
                  <a:close/>
                  <a:moveTo>
                    <a:pt x="1721" y="2042"/>
                  </a:moveTo>
                  <a:lnTo>
                    <a:pt x="1721" y="2042"/>
                  </a:lnTo>
                  <a:cubicBezTo>
                    <a:pt x="2275" y="2042"/>
                    <a:pt x="2742" y="1575"/>
                    <a:pt x="2742" y="1021"/>
                  </a:cubicBezTo>
                  <a:cubicBezTo>
                    <a:pt x="2742" y="1575"/>
                    <a:pt x="3209" y="2042"/>
                    <a:pt x="3762" y="2042"/>
                  </a:cubicBezTo>
                  <a:cubicBezTo>
                    <a:pt x="3762" y="1021"/>
                    <a:pt x="3762" y="1021"/>
                    <a:pt x="3762" y="1021"/>
                  </a:cubicBezTo>
                  <a:cubicBezTo>
                    <a:pt x="4783" y="1021"/>
                    <a:pt x="4783" y="1021"/>
                    <a:pt x="4783" y="1021"/>
                  </a:cubicBezTo>
                  <a:cubicBezTo>
                    <a:pt x="4783" y="467"/>
                    <a:pt x="4317" y="0"/>
                    <a:pt x="3762" y="0"/>
                  </a:cubicBezTo>
                  <a:cubicBezTo>
                    <a:pt x="3209" y="0"/>
                    <a:pt x="2742" y="467"/>
                    <a:pt x="2742" y="1021"/>
                  </a:cubicBezTo>
                  <a:cubicBezTo>
                    <a:pt x="1721" y="1021"/>
                    <a:pt x="1721" y="1021"/>
                    <a:pt x="1721" y="1021"/>
                  </a:cubicBezTo>
                  <a:cubicBezTo>
                    <a:pt x="1721" y="0"/>
                    <a:pt x="1721" y="0"/>
                    <a:pt x="1721" y="0"/>
                  </a:cubicBezTo>
                  <a:cubicBezTo>
                    <a:pt x="1138" y="0"/>
                    <a:pt x="700" y="467"/>
                    <a:pt x="700" y="1021"/>
                  </a:cubicBezTo>
                  <a:cubicBezTo>
                    <a:pt x="700" y="1575"/>
                    <a:pt x="1138" y="2042"/>
                    <a:pt x="1721" y="2042"/>
                  </a:cubicBezTo>
                  <a:close/>
                  <a:moveTo>
                    <a:pt x="14000" y="2042"/>
                  </a:moveTo>
                  <a:lnTo>
                    <a:pt x="14000" y="2042"/>
                  </a:lnTo>
                  <a:cubicBezTo>
                    <a:pt x="14553" y="2042"/>
                    <a:pt x="15020" y="1575"/>
                    <a:pt x="15020" y="1021"/>
                  </a:cubicBezTo>
                  <a:cubicBezTo>
                    <a:pt x="15020" y="467"/>
                    <a:pt x="14553" y="0"/>
                    <a:pt x="14000" y="0"/>
                  </a:cubicBezTo>
                  <a:cubicBezTo>
                    <a:pt x="13445" y="0"/>
                    <a:pt x="12979" y="467"/>
                    <a:pt x="12979" y="1021"/>
                  </a:cubicBezTo>
                  <a:cubicBezTo>
                    <a:pt x="14000" y="1021"/>
                    <a:pt x="14000" y="1021"/>
                    <a:pt x="14000" y="1021"/>
                  </a:cubicBezTo>
                  <a:lnTo>
                    <a:pt x="14000" y="2042"/>
                  </a:lnTo>
                  <a:close/>
                  <a:moveTo>
                    <a:pt x="9916" y="2042"/>
                  </a:moveTo>
                  <a:lnTo>
                    <a:pt x="9916" y="2042"/>
                  </a:lnTo>
                  <a:cubicBezTo>
                    <a:pt x="10471" y="2042"/>
                    <a:pt x="10937" y="1575"/>
                    <a:pt x="10937" y="1021"/>
                  </a:cubicBezTo>
                  <a:cubicBezTo>
                    <a:pt x="10937" y="1575"/>
                    <a:pt x="11375" y="2042"/>
                    <a:pt x="11958" y="2042"/>
                  </a:cubicBezTo>
                  <a:cubicBezTo>
                    <a:pt x="11958" y="1021"/>
                    <a:pt x="11958" y="1021"/>
                    <a:pt x="11958" y="1021"/>
                  </a:cubicBezTo>
                  <a:cubicBezTo>
                    <a:pt x="12979" y="1021"/>
                    <a:pt x="12979" y="1021"/>
                    <a:pt x="12979" y="1021"/>
                  </a:cubicBezTo>
                  <a:cubicBezTo>
                    <a:pt x="12979" y="467"/>
                    <a:pt x="12512" y="0"/>
                    <a:pt x="11958" y="0"/>
                  </a:cubicBezTo>
                  <a:cubicBezTo>
                    <a:pt x="11375" y="0"/>
                    <a:pt x="10937" y="467"/>
                    <a:pt x="10937" y="1021"/>
                  </a:cubicBezTo>
                  <a:cubicBezTo>
                    <a:pt x="9916" y="1021"/>
                    <a:pt x="9916" y="1021"/>
                    <a:pt x="9916" y="1021"/>
                  </a:cubicBezTo>
                  <a:cubicBezTo>
                    <a:pt x="9916" y="0"/>
                    <a:pt x="9916" y="0"/>
                    <a:pt x="9916" y="0"/>
                  </a:cubicBezTo>
                  <a:cubicBezTo>
                    <a:pt x="9333" y="0"/>
                    <a:pt x="8866" y="467"/>
                    <a:pt x="8866" y="1021"/>
                  </a:cubicBezTo>
                  <a:cubicBezTo>
                    <a:pt x="8866" y="1575"/>
                    <a:pt x="9333" y="2042"/>
                    <a:pt x="9916" y="2042"/>
                  </a:cubicBezTo>
                  <a:close/>
                  <a:moveTo>
                    <a:pt x="0" y="4141"/>
                  </a:moveTo>
                  <a:lnTo>
                    <a:pt x="0" y="4141"/>
                  </a:lnTo>
                  <a:cubicBezTo>
                    <a:pt x="0" y="5103"/>
                    <a:pt x="0" y="5103"/>
                    <a:pt x="0" y="5103"/>
                  </a:cubicBezTo>
                  <a:cubicBezTo>
                    <a:pt x="700" y="5103"/>
                    <a:pt x="700" y="5103"/>
                    <a:pt x="700" y="5103"/>
                  </a:cubicBezTo>
                  <a:cubicBezTo>
                    <a:pt x="700" y="4665"/>
                    <a:pt x="409" y="4286"/>
                    <a:pt x="0" y="4141"/>
                  </a:cubicBezTo>
                  <a:close/>
                  <a:moveTo>
                    <a:pt x="0" y="1983"/>
                  </a:moveTo>
                  <a:lnTo>
                    <a:pt x="0" y="1983"/>
                  </a:lnTo>
                  <a:cubicBezTo>
                    <a:pt x="409" y="1838"/>
                    <a:pt x="700" y="1459"/>
                    <a:pt x="700" y="1021"/>
                  </a:cubicBezTo>
                  <a:cubicBezTo>
                    <a:pt x="700" y="583"/>
                    <a:pt x="409" y="204"/>
                    <a:pt x="0" y="59"/>
                  </a:cubicBezTo>
                  <a:lnTo>
                    <a:pt x="0" y="1983"/>
                  </a:lnTo>
                  <a:close/>
                  <a:moveTo>
                    <a:pt x="4783" y="3062"/>
                  </a:moveTo>
                  <a:lnTo>
                    <a:pt x="4783" y="3062"/>
                  </a:lnTo>
                  <a:cubicBezTo>
                    <a:pt x="4783" y="2509"/>
                    <a:pt x="4317" y="2042"/>
                    <a:pt x="3762" y="2042"/>
                  </a:cubicBezTo>
                  <a:cubicBezTo>
                    <a:pt x="3209" y="2042"/>
                    <a:pt x="2742" y="2509"/>
                    <a:pt x="2742" y="3062"/>
                  </a:cubicBezTo>
                  <a:cubicBezTo>
                    <a:pt x="3762" y="3062"/>
                    <a:pt x="3762" y="3062"/>
                    <a:pt x="3762" y="3062"/>
                  </a:cubicBezTo>
                  <a:cubicBezTo>
                    <a:pt x="3762" y="4082"/>
                    <a:pt x="3762" y="4082"/>
                    <a:pt x="3762" y="4082"/>
                  </a:cubicBezTo>
                  <a:cubicBezTo>
                    <a:pt x="4317" y="4082"/>
                    <a:pt x="4783" y="3645"/>
                    <a:pt x="4783" y="3062"/>
                  </a:cubicBezTo>
                  <a:close/>
                  <a:moveTo>
                    <a:pt x="5804" y="4082"/>
                  </a:moveTo>
                  <a:lnTo>
                    <a:pt x="5804" y="4082"/>
                  </a:lnTo>
                  <a:cubicBezTo>
                    <a:pt x="6388" y="4082"/>
                    <a:pt x="6825" y="3645"/>
                    <a:pt x="6825" y="3062"/>
                  </a:cubicBezTo>
                  <a:cubicBezTo>
                    <a:pt x="6825" y="2509"/>
                    <a:pt x="6388" y="2042"/>
                    <a:pt x="5804" y="2042"/>
                  </a:cubicBezTo>
                  <a:cubicBezTo>
                    <a:pt x="5804" y="3062"/>
                    <a:pt x="5804" y="3062"/>
                    <a:pt x="5804" y="3062"/>
                  </a:cubicBezTo>
                  <a:cubicBezTo>
                    <a:pt x="4783" y="3062"/>
                    <a:pt x="4783" y="3062"/>
                    <a:pt x="4783" y="3062"/>
                  </a:cubicBezTo>
                  <a:cubicBezTo>
                    <a:pt x="4783" y="3645"/>
                    <a:pt x="5250" y="4082"/>
                    <a:pt x="5804" y="4082"/>
                  </a:cubicBezTo>
                  <a:close/>
                  <a:moveTo>
                    <a:pt x="5804" y="6124"/>
                  </a:moveTo>
                  <a:lnTo>
                    <a:pt x="5804" y="6124"/>
                  </a:lnTo>
                  <a:cubicBezTo>
                    <a:pt x="6388" y="6124"/>
                    <a:pt x="6825" y="5686"/>
                    <a:pt x="6825" y="5103"/>
                  </a:cubicBezTo>
                  <a:cubicBezTo>
                    <a:pt x="5804" y="5103"/>
                    <a:pt x="5804" y="5103"/>
                    <a:pt x="5804" y="5103"/>
                  </a:cubicBezTo>
                  <a:cubicBezTo>
                    <a:pt x="5804" y="4082"/>
                    <a:pt x="5804" y="4082"/>
                    <a:pt x="5804" y="4082"/>
                  </a:cubicBezTo>
                  <a:cubicBezTo>
                    <a:pt x="5250" y="4082"/>
                    <a:pt x="4783" y="4549"/>
                    <a:pt x="4783" y="5103"/>
                  </a:cubicBezTo>
                  <a:cubicBezTo>
                    <a:pt x="4783" y="5686"/>
                    <a:pt x="5250" y="6124"/>
                    <a:pt x="5804" y="6124"/>
                  </a:cubicBezTo>
                  <a:close/>
                  <a:moveTo>
                    <a:pt x="1721" y="2042"/>
                  </a:moveTo>
                  <a:lnTo>
                    <a:pt x="1721" y="2042"/>
                  </a:lnTo>
                  <a:cubicBezTo>
                    <a:pt x="1138" y="2042"/>
                    <a:pt x="700" y="2509"/>
                    <a:pt x="700" y="3062"/>
                  </a:cubicBezTo>
                  <a:cubicBezTo>
                    <a:pt x="0" y="3062"/>
                    <a:pt x="0" y="3062"/>
                    <a:pt x="0" y="3062"/>
                  </a:cubicBezTo>
                  <a:cubicBezTo>
                    <a:pt x="0" y="4024"/>
                    <a:pt x="0" y="4024"/>
                    <a:pt x="0" y="4024"/>
                  </a:cubicBezTo>
                  <a:cubicBezTo>
                    <a:pt x="409" y="3908"/>
                    <a:pt x="700" y="3500"/>
                    <a:pt x="700" y="3062"/>
                  </a:cubicBezTo>
                  <a:cubicBezTo>
                    <a:pt x="700" y="3645"/>
                    <a:pt x="1138" y="4082"/>
                    <a:pt x="1721" y="4082"/>
                  </a:cubicBezTo>
                  <a:cubicBezTo>
                    <a:pt x="1721" y="3062"/>
                    <a:pt x="1721" y="3062"/>
                    <a:pt x="1721" y="3062"/>
                  </a:cubicBezTo>
                  <a:cubicBezTo>
                    <a:pt x="2742" y="3062"/>
                    <a:pt x="2742" y="3062"/>
                    <a:pt x="2742" y="3062"/>
                  </a:cubicBezTo>
                  <a:cubicBezTo>
                    <a:pt x="2742" y="2509"/>
                    <a:pt x="2275" y="2042"/>
                    <a:pt x="1721" y="2042"/>
                  </a:cubicBezTo>
                  <a:close/>
                  <a:moveTo>
                    <a:pt x="18082" y="2042"/>
                  </a:moveTo>
                  <a:lnTo>
                    <a:pt x="18082" y="2042"/>
                  </a:lnTo>
                  <a:cubicBezTo>
                    <a:pt x="18665" y="2042"/>
                    <a:pt x="19132" y="1575"/>
                    <a:pt x="19132" y="1021"/>
                  </a:cubicBezTo>
                  <a:cubicBezTo>
                    <a:pt x="19132" y="1575"/>
                    <a:pt x="19569" y="2042"/>
                    <a:pt x="20153" y="2042"/>
                  </a:cubicBezTo>
                  <a:cubicBezTo>
                    <a:pt x="20153" y="1021"/>
                    <a:pt x="20153" y="1021"/>
                    <a:pt x="20153" y="1021"/>
                  </a:cubicBezTo>
                  <a:cubicBezTo>
                    <a:pt x="21174" y="1021"/>
                    <a:pt x="21174" y="1021"/>
                    <a:pt x="21174" y="1021"/>
                  </a:cubicBezTo>
                  <a:cubicBezTo>
                    <a:pt x="21174" y="467"/>
                    <a:pt x="20707" y="0"/>
                    <a:pt x="20153" y="0"/>
                  </a:cubicBezTo>
                  <a:cubicBezTo>
                    <a:pt x="19569" y="0"/>
                    <a:pt x="19132" y="467"/>
                    <a:pt x="19132" y="1021"/>
                  </a:cubicBezTo>
                  <a:cubicBezTo>
                    <a:pt x="18082" y="1021"/>
                    <a:pt x="18082" y="1021"/>
                    <a:pt x="18082" y="1021"/>
                  </a:cubicBezTo>
                  <a:cubicBezTo>
                    <a:pt x="18082" y="0"/>
                    <a:pt x="18082" y="0"/>
                    <a:pt x="18082" y="0"/>
                  </a:cubicBezTo>
                  <a:cubicBezTo>
                    <a:pt x="17527" y="0"/>
                    <a:pt x="17061" y="467"/>
                    <a:pt x="17061" y="1021"/>
                  </a:cubicBezTo>
                  <a:cubicBezTo>
                    <a:pt x="17061" y="1575"/>
                    <a:pt x="17527" y="2042"/>
                    <a:pt x="18082" y="2042"/>
                  </a:cubicBezTo>
                  <a:close/>
                  <a:moveTo>
                    <a:pt x="24236" y="4082"/>
                  </a:moveTo>
                  <a:lnTo>
                    <a:pt x="24236" y="4082"/>
                  </a:lnTo>
                  <a:cubicBezTo>
                    <a:pt x="24790" y="4082"/>
                    <a:pt x="25257" y="3645"/>
                    <a:pt x="25257" y="3062"/>
                  </a:cubicBezTo>
                  <a:cubicBezTo>
                    <a:pt x="25257" y="3645"/>
                    <a:pt x="25724" y="4082"/>
                    <a:pt x="26277" y="4082"/>
                  </a:cubicBezTo>
                  <a:cubicBezTo>
                    <a:pt x="26277" y="3062"/>
                    <a:pt x="26277" y="3062"/>
                    <a:pt x="26277" y="3062"/>
                  </a:cubicBezTo>
                  <a:cubicBezTo>
                    <a:pt x="27298" y="3062"/>
                    <a:pt x="27298" y="3062"/>
                    <a:pt x="27298" y="3062"/>
                  </a:cubicBezTo>
                  <a:cubicBezTo>
                    <a:pt x="27298" y="2509"/>
                    <a:pt x="26860" y="2042"/>
                    <a:pt x="26277" y="2042"/>
                  </a:cubicBezTo>
                  <a:cubicBezTo>
                    <a:pt x="25724" y="2042"/>
                    <a:pt x="25257" y="2509"/>
                    <a:pt x="25257" y="3062"/>
                  </a:cubicBezTo>
                  <a:cubicBezTo>
                    <a:pt x="24236" y="3062"/>
                    <a:pt x="24236" y="3062"/>
                    <a:pt x="24236" y="3062"/>
                  </a:cubicBezTo>
                  <a:cubicBezTo>
                    <a:pt x="24236" y="2042"/>
                    <a:pt x="24236" y="2042"/>
                    <a:pt x="24236" y="2042"/>
                  </a:cubicBezTo>
                  <a:cubicBezTo>
                    <a:pt x="23682" y="2042"/>
                    <a:pt x="23215" y="2509"/>
                    <a:pt x="23215" y="3062"/>
                  </a:cubicBezTo>
                  <a:cubicBezTo>
                    <a:pt x="23215" y="3645"/>
                    <a:pt x="23682" y="4082"/>
                    <a:pt x="24236" y="4082"/>
                  </a:cubicBezTo>
                  <a:close/>
                  <a:moveTo>
                    <a:pt x="24236" y="2042"/>
                  </a:moveTo>
                  <a:lnTo>
                    <a:pt x="24236" y="2042"/>
                  </a:lnTo>
                  <a:cubicBezTo>
                    <a:pt x="24790" y="2042"/>
                    <a:pt x="25257" y="1575"/>
                    <a:pt x="25257" y="1021"/>
                  </a:cubicBezTo>
                  <a:cubicBezTo>
                    <a:pt x="25257" y="467"/>
                    <a:pt x="24790" y="0"/>
                    <a:pt x="24236" y="0"/>
                  </a:cubicBezTo>
                  <a:cubicBezTo>
                    <a:pt x="24236" y="1021"/>
                    <a:pt x="24236" y="1021"/>
                    <a:pt x="24236" y="1021"/>
                  </a:cubicBezTo>
                  <a:cubicBezTo>
                    <a:pt x="23215" y="1021"/>
                    <a:pt x="23215" y="1021"/>
                    <a:pt x="23215" y="1021"/>
                  </a:cubicBezTo>
                  <a:cubicBezTo>
                    <a:pt x="23215" y="1575"/>
                    <a:pt x="23682" y="2042"/>
                    <a:pt x="24236" y="2042"/>
                  </a:cubicBezTo>
                  <a:close/>
                  <a:moveTo>
                    <a:pt x="9916" y="2042"/>
                  </a:moveTo>
                  <a:lnTo>
                    <a:pt x="9916" y="2042"/>
                  </a:lnTo>
                  <a:cubicBezTo>
                    <a:pt x="9333" y="2042"/>
                    <a:pt x="8866" y="2509"/>
                    <a:pt x="8866" y="3062"/>
                  </a:cubicBezTo>
                  <a:cubicBezTo>
                    <a:pt x="7845" y="3062"/>
                    <a:pt x="7845" y="3062"/>
                    <a:pt x="7845" y="3062"/>
                  </a:cubicBezTo>
                  <a:cubicBezTo>
                    <a:pt x="7845" y="2042"/>
                    <a:pt x="7845" y="2042"/>
                    <a:pt x="7845" y="2042"/>
                  </a:cubicBezTo>
                  <a:cubicBezTo>
                    <a:pt x="7292" y="2042"/>
                    <a:pt x="6825" y="2509"/>
                    <a:pt x="6825" y="3062"/>
                  </a:cubicBezTo>
                  <a:cubicBezTo>
                    <a:pt x="6825" y="3645"/>
                    <a:pt x="7292" y="4082"/>
                    <a:pt x="7845" y="4082"/>
                  </a:cubicBezTo>
                  <a:cubicBezTo>
                    <a:pt x="8429" y="4082"/>
                    <a:pt x="8866" y="3645"/>
                    <a:pt x="8866" y="3062"/>
                  </a:cubicBezTo>
                  <a:cubicBezTo>
                    <a:pt x="8866" y="3645"/>
                    <a:pt x="9333" y="4082"/>
                    <a:pt x="9916" y="4082"/>
                  </a:cubicBezTo>
                  <a:cubicBezTo>
                    <a:pt x="9916" y="3062"/>
                    <a:pt x="9916" y="3062"/>
                    <a:pt x="9916" y="3062"/>
                  </a:cubicBezTo>
                  <a:cubicBezTo>
                    <a:pt x="10937" y="3062"/>
                    <a:pt x="10937" y="3062"/>
                    <a:pt x="10937" y="3062"/>
                  </a:cubicBezTo>
                  <a:cubicBezTo>
                    <a:pt x="10937" y="2509"/>
                    <a:pt x="10471" y="2042"/>
                    <a:pt x="9916" y="2042"/>
                  </a:cubicBezTo>
                  <a:close/>
                  <a:moveTo>
                    <a:pt x="26277" y="2042"/>
                  </a:moveTo>
                  <a:lnTo>
                    <a:pt x="26277" y="2042"/>
                  </a:lnTo>
                  <a:cubicBezTo>
                    <a:pt x="26860" y="2042"/>
                    <a:pt x="27298" y="1575"/>
                    <a:pt x="27298" y="1021"/>
                  </a:cubicBezTo>
                  <a:lnTo>
                    <a:pt x="27298" y="1021"/>
                  </a:lnTo>
                  <a:cubicBezTo>
                    <a:pt x="26277" y="1021"/>
                    <a:pt x="26277" y="1021"/>
                    <a:pt x="26277" y="1021"/>
                  </a:cubicBezTo>
                  <a:cubicBezTo>
                    <a:pt x="26277" y="0"/>
                    <a:pt x="26277" y="0"/>
                    <a:pt x="26277" y="0"/>
                  </a:cubicBezTo>
                  <a:cubicBezTo>
                    <a:pt x="25724" y="0"/>
                    <a:pt x="25257" y="467"/>
                    <a:pt x="25257" y="1021"/>
                  </a:cubicBezTo>
                  <a:cubicBezTo>
                    <a:pt x="25257" y="1575"/>
                    <a:pt x="25724" y="2042"/>
                    <a:pt x="26277" y="2042"/>
                  </a:cubicBezTo>
                  <a:close/>
                  <a:moveTo>
                    <a:pt x="21174" y="3062"/>
                  </a:moveTo>
                  <a:lnTo>
                    <a:pt x="21174" y="3062"/>
                  </a:lnTo>
                  <a:cubicBezTo>
                    <a:pt x="21174" y="2509"/>
                    <a:pt x="20707" y="2042"/>
                    <a:pt x="20153" y="2042"/>
                  </a:cubicBezTo>
                  <a:cubicBezTo>
                    <a:pt x="19569" y="2042"/>
                    <a:pt x="19132" y="2509"/>
                    <a:pt x="19132" y="3062"/>
                  </a:cubicBezTo>
                  <a:cubicBezTo>
                    <a:pt x="20153" y="3062"/>
                    <a:pt x="20153" y="3062"/>
                    <a:pt x="20153" y="3062"/>
                  </a:cubicBezTo>
                  <a:cubicBezTo>
                    <a:pt x="20153" y="4082"/>
                    <a:pt x="20153" y="4082"/>
                    <a:pt x="20153" y="4082"/>
                  </a:cubicBezTo>
                  <a:cubicBezTo>
                    <a:pt x="20707" y="4082"/>
                    <a:pt x="21174" y="3645"/>
                    <a:pt x="21174" y="3062"/>
                  </a:cubicBezTo>
                  <a:close/>
                  <a:moveTo>
                    <a:pt x="18082" y="2042"/>
                  </a:moveTo>
                  <a:lnTo>
                    <a:pt x="18082" y="2042"/>
                  </a:lnTo>
                  <a:cubicBezTo>
                    <a:pt x="17527" y="2042"/>
                    <a:pt x="17061" y="2509"/>
                    <a:pt x="17061" y="3062"/>
                  </a:cubicBezTo>
                  <a:cubicBezTo>
                    <a:pt x="16041" y="3062"/>
                    <a:pt x="16041" y="3062"/>
                    <a:pt x="16041" y="3062"/>
                  </a:cubicBezTo>
                  <a:cubicBezTo>
                    <a:pt x="16041" y="2042"/>
                    <a:pt x="16041" y="2042"/>
                    <a:pt x="16041" y="2042"/>
                  </a:cubicBezTo>
                  <a:cubicBezTo>
                    <a:pt x="15486" y="2042"/>
                    <a:pt x="15020" y="2509"/>
                    <a:pt x="15020" y="3062"/>
                  </a:cubicBezTo>
                  <a:cubicBezTo>
                    <a:pt x="15020" y="3645"/>
                    <a:pt x="15486" y="4082"/>
                    <a:pt x="16041" y="4082"/>
                  </a:cubicBezTo>
                  <a:cubicBezTo>
                    <a:pt x="16624" y="4082"/>
                    <a:pt x="17061" y="3645"/>
                    <a:pt x="17061" y="3062"/>
                  </a:cubicBezTo>
                  <a:cubicBezTo>
                    <a:pt x="17061" y="3645"/>
                    <a:pt x="17527" y="4082"/>
                    <a:pt x="18082" y="4082"/>
                  </a:cubicBezTo>
                  <a:cubicBezTo>
                    <a:pt x="18082" y="3062"/>
                    <a:pt x="18082" y="3062"/>
                    <a:pt x="18082" y="3062"/>
                  </a:cubicBezTo>
                  <a:cubicBezTo>
                    <a:pt x="19132" y="3062"/>
                    <a:pt x="19132" y="3062"/>
                    <a:pt x="19132" y="3062"/>
                  </a:cubicBezTo>
                  <a:cubicBezTo>
                    <a:pt x="19132" y="2509"/>
                    <a:pt x="18665" y="2042"/>
                    <a:pt x="18082" y="2042"/>
                  </a:cubicBezTo>
                  <a:close/>
                  <a:moveTo>
                    <a:pt x="22194" y="4082"/>
                  </a:moveTo>
                  <a:lnTo>
                    <a:pt x="22194" y="4082"/>
                  </a:lnTo>
                  <a:cubicBezTo>
                    <a:pt x="22748" y="4082"/>
                    <a:pt x="23215" y="3645"/>
                    <a:pt x="23215" y="3062"/>
                  </a:cubicBezTo>
                  <a:cubicBezTo>
                    <a:pt x="23215" y="2509"/>
                    <a:pt x="22748" y="2042"/>
                    <a:pt x="22194" y="2042"/>
                  </a:cubicBezTo>
                  <a:cubicBezTo>
                    <a:pt x="22194" y="3062"/>
                    <a:pt x="22194" y="3062"/>
                    <a:pt x="22194" y="3062"/>
                  </a:cubicBezTo>
                  <a:cubicBezTo>
                    <a:pt x="21174" y="3062"/>
                    <a:pt x="21174" y="3062"/>
                    <a:pt x="21174" y="3062"/>
                  </a:cubicBezTo>
                  <a:cubicBezTo>
                    <a:pt x="21174" y="3645"/>
                    <a:pt x="21611" y="4082"/>
                    <a:pt x="22194" y="4082"/>
                  </a:cubicBezTo>
                  <a:close/>
                  <a:moveTo>
                    <a:pt x="14000" y="2042"/>
                  </a:moveTo>
                  <a:lnTo>
                    <a:pt x="14000" y="2042"/>
                  </a:lnTo>
                  <a:cubicBezTo>
                    <a:pt x="14000" y="3062"/>
                    <a:pt x="14000" y="3062"/>
                    <a:pt x="14000" y="3062"/>
                  </a:cubicBezTo>
                  <a:cubicBezTo>
                    <a:pt x="12979" y="3062"/>
                    <a:pt x="12979" y="3062"/>
                    <a:pt x="12979" y="3062"/>
                  </a:cubicBezTo>
                  <a:cubicBezTo>
                    <a:pt x="12979" y="3645"/>
                    <a:pt x="13445" y="4082"/>
                    <a:pt x="14000" y="4082"/>
                  </a:cubicBezTo>
                  <a:cubicBezTo>
                    <a:pt x="14553" y="4082"/>
                    <a:pt x="15020" y="3645"/>
                    <a:pt x="15020" y="3062"/>
                  </a:cubicBezTo>
                  <a:cubicBezTo>
                    <a:pt x="15020" y="2509"/>
                    <a:pt x="14553" y="2042"/>
                    <a:pt x="14000" y="2042"/>
                  </a:cubicBezTo>
                  <a:close/>
                  <a:moveTo>
                    <a:pt x="11958" y="2042"/>
                  </a:moveTo>
                  <a:lnTo>
                    <a:pt x="11958" y="2042"/>
                  </a:lnTo>
                  <a:cubicBezTo>
                    <a:pt x="11375" y="2042"/>
                    <a:pt x="10937" y="2509"/>
                    <a:pt x="10937" y="3062"/>
                  </a:cubicBezTo>
                  <a:cubicBezTo>
                    <a:pt x="11958" y="3062"/>
                    <a:pt x="11958" y="3062"/>
                    <a:pt x="11958" y="3062"/>
                  </a:cubicBezTo>
                  <a:cubicBezTo>
                    <a:pt x="11958" y="4082"/>
                    <a:pt x="11958" y="4082"/>
                    <a:pt x="11958" y="4082"/>
                  </a:cubicBezTo>
                  <a:cubicBezTo>
                    <a:pt x="12512" y="4082"/>
                    <a:pt x="12979" y="3645"/>
                    <a:pt x="12979" y="3062"/>
                  </a:cubicBezTo>
                  <a:cubicBezTo>
                    <a:pt x="12979" y="2509"/>
                    <a:pt x="12512" y="2042"/>
                    <a:pt x="11958" y="2042"/>
                  </a:cubicBezTo>
                  <a:close/>
                  <a:moveTo>
                    <a:pt x="22194" y="2042"/>
                  </a:moveTo>
                  <a:lnTo>
                    <a:pt x="22194" y="2042"/>
                  </a:lnTo>
                  <a:cubicBezTo>
                    <a:pt x="22748" y="2042"/>
                    <a:pt x="23215" y="1575"/>
                    <a:pt x="23215" y="1021"/>
                  </a:cubicBezTo>
                  <a:cubicBezTo>
                    <a:pt x="23215" y="467"/>
                    <a:pt x="22748" y="0"/>
                    <a:pt x="22194" y="0"/>
                  </a:cubicBezTo>
                  <a:cubicBezTo>
                    <a:pt x="21611" y="0"/>
                    <a:pt x="21174" y="467"/>
                    <a:pt x="21174" y="1021"/>
                  </a:cubicBezTo>
                  <a:cubicBezTo>
                    <a:pt x="22194" y="1021"/>
                    <a:pt x="22194" y="1021"/>
                    <a:pt x="22194" y="1021"/>
                  </a:cubicBezTo>
                  <a:lnTo>
                    <a:pt x="22194" y="2042"/>
                  </a:lnTo>
                  <a:close/>
                  <a:moveTo>
                    <a:pt x="20153" y="6124"/>
                  </a:moveTo>
                  <a:lnTo>
                    <a:pt x="20153" y="6124"/>
                  </a:lnTo>
                  <a:cubicBezTo>
                    <a:pt x="19569" y="6124"/>
                    <a:pt x="19132" y="6591"/>
                    <a:pt x="19132" y="7174"/>
                  </a:cubicBezTo>
                  <a:cubicBezTo>
                    <a:pt x="20153" y="7174"/>
                    <a:pt x="20153" y="7174"/>
                    <a:pt x="20153" y="7174"/>
                  </a:cubicBezTo>
                  <a:cubicBezTo>
                    <a:pt x="20153" y="7815"/>
                    <a:pt x="20153" y="7815"/>
                    <a:pt x="20153" y="7815"/>
                  </a:cubicBezTo>
                  <a:cubicBezTo>
                    <a:pt x="20911" y="7815"/>
                    <a:pt x="20911" y="7815"/>
                    <a:pt x="20911" y="7815"/>
                  </a:cubicBezTo>
                  <a:cubicBezTo>
                    <a:pt x="21086" y="7641"/>
                    <a:pt x="21174" y="7407"/>
                    <a:pt x="21174" y="7174"/>
                  </a:cubicBezTo>
                  <a:cubicBezTo>
                    <a:pt x="21174" y="6591"/>
                    <a:pt x="20707" y="6124"/>
                    <a:pt x="20153" y="6124"/>
                  </a:cubicBezTo>
                  <a:close/>
                  <a:moveTo>
                    <a:pt x="22194" y="6124"/>
                  </a:moveTo>
                  <a:lnTo>
                    <a:pt x="22194" y="6124"/>
                  </a:lnTo>
                  <a:cubicBezTo>
                    <a:pt x="22194" y="7174"/>
                    <a:pt x="22194" y="7174"/>
                    <a:pt x="22194" y="7174"/>
                  </a:cubicBezTo>
                  <a:cubicBezTo>
                    <a:pt x="21174" y="7174"/>
                    <a:pt x="21174" y="7174"/>
                    <a:pt x="21174" y="7174"/>
                  </a:cubicBezTo>
                  <a:cubicBezTo>
                    <a:pt x="21174" y="7407"/>
                    <a:pt x="21261" y="7641"/>
                    <a:pt x="21407" y="7815"/>
                  </a:cubicBezTo>
                  <a:cubicBezTo>
                    <a:pt x="22953" y="7815"/>
                    <a:pt x="22953" y="7815"/>
                    <a:pt x="22953" y="7815"/>
                  </a:cubicBezTo>
                  <a:cubicBezTo>
                    <a:pt x="23127" y="7641"/>
                    <a:pt x="23215" y="7407"/>
                    <a:pt x="23215" y="7174"/>
                  </a:cubicBezTo>
                  <a:cubicBezTo>
                    <a:pt x="23215" y="6591"/>
                    <a:pt x="22748" y="6124"/>
                    <a:pt x="22194" y="6124"/>
                  </a:cubicBezTo>
                  <a:close/>
                  <a:moveTo>
                    <a:pt x="18169" y="6153"/>
                  </a:moveTo>
                  <a:lnTo>
                    <a:pt x="18169" y="6153"/>
                  </a:lnTo>
                  <a:lnTo>
                    <a:pt x="18169" y="6153"/>
                  </a:lnTo>
                  <a:cubicBezTo>
                    <a:pt x="18665" y="6153"/>
                    <a:pt x="19074" y="5744"/>
                    <a:pt x="19132" y="5103"/>
                  </a:cubicBezTo>
                  <a:cubicBezTo>
                    <a:pt x="19161" y="4549"/>
                    <a:pt x="18665" y="4082"/>
                    <a:pt x="18082" y="4082"/>
                  </a:cubicBezTo>
                  <a:cubicBezTo>
                    <a:pt x="17527" y="4082"/>
                    <a:pt x="17061" y="4549"/>
                    <a:pt x="17061" y="5103"/>
                  </a:cubicBezTo>
                  <a:cubicBezTo>
                    <a:pt x="18082" y="5103"/>
                    <a:pt x="18082" y="5103"/>
                    <a:pt x="18082" y="5103"/>
                  </a:cubicBezTo>
                  <a:cubicBezTo>
                    <a:pt x="18082" y="6124"/>
                    <a:pt x="18082" y="6124"/>
                    <a:pt x="18082" y="6124"/>
                  </a:cubicBezTo>
                  <a:lnTo>
                    <a:pt x="18082" y="6124"/>
                  </a:lnTo>
                  <a:lnTo>
                    <a:pt x="18082" y="6124"/>
                  </a:lnTo>
                  <a:lnTo>
                    <a:pt x="18082" y="6124"/>
                  </a:lnTo>
                  <a:cubicBezTo>
                    <a:pt x="17527" y="6124"/>
                    <a:pt x="17061" y="6591"/>
                    <a:pt x="17061" y="7174"/>
                  </a:cubicBezTo>
                  <a:cubicBezTo>
                    <a:pt x="16041" y="7174"/>
                    <a:pt x="16041" y="7174"/>
                    <a:pt x="16041" y="7174"/>
                  </a:cubicBezTo>
                  <a:cubicBezTo>
                    <a:pt x="16041" y="6124"/>
                    <a:pt x="16041" y="6124"/>
                    <a:pt x="16041" y="6124"/>
                  </a:cubicBezTo>
                  <a:cubicBezTo>
                    <a:pt x="15486" y="6124"/>
                    <a:pt x="15020" y="6591"/>
                    <a:pt x="15020" y="7174"/>
                  </a:cubicBezTo>
                  <a:cubicBezTo>
                    <a:pt x="15020" y="7407"/>
                    <a:pt x="15107" y="7641"/>
                    <a:pt x="15282" y="7815"/>
                  </a:cubicBezTo>
                  <a:cubicBezTo>
                    <a:pt x="16827" y="7815"/>
                    <a:pt x="16827" y="7815"/>
                    <a:pt x="16827" y="7815"/>
                  </a:cubicBezTo>
                  <a:cubicBezTo>
                    <a:pt x="16974" y="7641"/>
                    <a:pt x="17061" y="7407"/>
                    <a:pt x="17061" y="7174"/>
                  </a:cubicBezTo>
                  <a:cubicBezTo>
                    <a:pt x="17061" y="7407"/>
                    <a:pt x="17177" y="7641"/>
                    <a:pt x="17324" y="7815"/>
                  </a:cubicBezTo>
                  <a:cubicBezTo>
                    <a:pt x="18082" y="7815"/>
                    <a:pt x="18082" y="7815"/>
                    <a:pt x="18082" y="7815"/>
                  </a:cubicBezTo>
                  <a:cubicBezTo>
                    <a:pt x="18082" y="7174"/>
                    <a:pt x="18082" y="7174"/>
                    <a:pt x="18082" y="7174"/>
                  </a:cubicBezTo>
                  <a:cubicBezTo>
                    <a:pt x="19132" y="7174"/>
                    <a:pt x="19132" y="7174"/>
                    <a:pt x="19132" y="7174"/>
                  </a:cubicBezTo>
                  <a:cubicBezTo>
                    <a:pt x="19132" y="6620"/>
                    <a:pt x="18694" y="6182"/>
                    <a:pt x="18169" y="6153"/>
                  </a:cubicBezTo>
                  <a:close/>
                  <a:moveTo>
                    <a:pt x="24236" y="6124"/>
                  </a:moveTo>
                  <a:lnTo>
                    <a:pt x="24236" y="6124"/>
                  </a:lnTo>
                  <a:cubicBezTo>
                    <a:pt x="24236" y="5103"/>
                    <a:pt x="24236" y="5103"/>
                    <a:pt x="24236" y="5103"/>
                  </a:cubicBezTo>
                  <a:cubicBezTo>
                    <a:pt x="25257" y="5103"/>
                    <a:pt x="25257" y="5103"/>
                    <a:pt x="25257" y="5103"/>
                  </a:cubicBezTo>
                  <a:lnTo>
                    <a:pt x="25257" y="5103"/>
                  </a:lnTo>
                  <a:cubicBezTo>
                    <a:pt x="26277" y="5103"/>
                    <a:pt x="26277" y="5103"/>
                    <a:pt x="26277" y="5103"/>
                  </a:cubicBezTo>
                  <a:cubicBezTo>
                    <a:pt x="26277" y="6124"/>
                    <a:pt x="26277" y="6124"/>
                    <a:pt x="26277" y="6124"/>
                  </a:cubicBezTo>
                  <a:cubicBezTo>
                    <a:pt x="26860" y="6124"/>
                    <a:pt x="27298" y="5686"/>
                    <a:pt x="27298" y="5103"/>
                  </a:cubicBezTo>
                  <a:cubicBezTo>
                    <a:pt x="27298" y="4549"/>
                    <a:pt x="26860" y="4082"/>
                    <a:pt x="26277" y="4082"/>
                  </a:cubicBezTo>
                  <a:cubicBezTo>
                    <a:pt x="25724" y="4082"/>
                    <a:pt x="25257" y="4549"/>
                    <a:pt x="25257" y="5103"/>
                  </a:cubicBezTo>
                  <a:cubicBezTo>
                    <a:pt x="25257" y="4549"/>
                    <a:pt x="24790" y="4082"/>
                    <a:pt x="24236" y="4082"/>
                  </a:cubicBezTo>
                  <a:cubicBezTo>
                    <a:pt x="23682" y="4082"/>
                    <a:pt x="23215" y="4549"/>
                    <a:pt x="23215" y="5103"/>
                  </a:cubicBezTo>
                  <a:cubicBezTo>
                    <a:pt x="23215" y="5686"/>
                    <a:pt x="23682" y="6124"/>
                    <a:pt x="24236" y="6124"/>
                  </a:cubicBezTo>
                  <a:close/>
                  <a:moveTo>
                    <a:pt x="14000" y="6124"/>
                  </a:moveTo>
                  <a:lnTo>
                    <a:pt x="14000" y="6124"/>
                  </a:lnTo>
                  <a:cubicBezTo>
                    <a:pt x="14000" y="7174"/>
                    <a:pt x="14000" y="7174"/>
                    <a:pt x="14000" y="7174"/>
                  </a:cubicBezTo>
                  <a:cubicBezTo>
                    <a:pt x="12979" y="7174"/>
                    <a:pt x="12979" y="7174"/>
                    <a:pt x="12979" y="7174"/>
                  </a:cubicBezTo>
                  <a:cubicBezTo>
                    <a:pt x="12979" y="7407"/>
                    <a:pt x="13066" y="7641"/>
                    <a:pt x="13212" y="7815"/>
                  </a:cubicBezTo>
                  <a:cubicBezTo>
                    <a:pt x="14786" y="7815"/>
                    <a:pt x="14786" y="7815"/>
                    <a:pt x="14786" y="7815"/>
                  </a:cubicBezTo>
                  <a:cubicBezTo>
                    <a:pt x="14932" y="7641"/>
                    <a:pt x="15020" y="7407"/>
                    <a:pt x="15020" y="7174"/>
                  </a:cubicBezTo>
                  <a:cubicBezTo>
                    <a:pt x="15020" y="6591"/>
                    <a:pt x="14553" y="6124"/>
                    <a:pt x="14000" y="6124"/>
                  </a:cubicBezTo>
                  <a:close/>
                  <a:moveTo>
                    <a:pt x="27998" y="6094"/>
                  </a:moveTo>
                  <a:lnTo>
                    <a:pt x="27998" y="6094"/>
                  </a:lnTo>
                  <a:cubicBezTo>
                    <a:pt x="27998" y="5103"/>
                    <a:pt x="27998" y="5103"/>
                    <a:pt x="27998" y="5103"/>
                  </a:cubicBezTo>
                  <a:cubicBezTo>
                    <a:pt x="27298" y="5103"/>
                    <a:pt x="27298" y="5103"/>
                    <a:pt x="27298" y="5103"/>
                  </a:cubicBezTo>
                  <a:cubicBezTo>
                    <a:pt x="27298" y="5570"/>
                    <a:pt x="27590" y="5949"/>
                    <a:pt x="27998" y="6094"/>
                  </a:cubicBezTo>
                  <a:close/>
                  <a:moveTo>
                    <a:pt x="26277" y="6124"/>
                  </a:moveTo>
                  <a:lnTo>
                    <a:pt x="26277" y="6124"/>
                  </a:lnTo>
                  <a:cubicBezTo>
                    <a:pt x="25724" y="6124"/>
                    <a:pt x="25257" y="6591"/>
                    <a:pt x="25257" y="7174"/>
                  </a:cubicBezTo>
                  <a:cubicBezTo>
                    <a:pt x="24236" y="7174"/>
                    <a:pt x="24236" y="7174"/>
                    <a:pt x="24236" y="7174"/>
                  </a:cubicBezTo>
                  <a:cubicBezTo>
                    <a:pt x="24236" y="6124"/>
                    <a:pt x="24236" y="6124"/>
                    <a:pt x="24236" y="6124"/>
                  </a:cubicBezTo>
                  <a:cubicBezTo>
                    <a:pt x="23682" y="6124"/>
                    <a:pt x="23215" y="6591"/>
                    <a:pt x="23215" y="7174"/>
                  </a:cubicBezTo>
                  <a:cubicBezTo>
                    <a:pt x="23215" y="7407"/>
                    <a:pt x="23303" y="7641"/>
                    <a:pt x="23477" y="7815"/>
                  </a:cubicBezTo>
                  <a:cubicBezTo>
                    <a:pt x="25024" y="7815"/>
                    <a:pt x="25024" y="7815"/>
                    <a:pt x="25024" y="7815"/>
                  </a:cubicBezTo>
                  <a:cubicBezTo>
                    <a:pt x="25169" y="7641"/>
                    <a:pt x="25257" y="7407"/>
                    <a:pt x="25257" y="7174"/>
                  </a:cubicBezTo>
                  <a:cubicBezTo>
                    <a:pt x="25257" y="7407"/>
                    <a:pt x="25344" y="7641"/>
                    <a:pt x="25519" y="7815"/>
                  </a:cubicBezTo>
                  <a:cubicBezTo>
                    <a:pt x="26277" y="7815"/>
                    <a:pt x="26277" y="7815"/>
                    <a:pt x="26277" y="7815"/>
                  </a:cubicBezTo>
                  <a:cubicBezTo>
                    <a:pt x="26277" y="7174"/>
                    <a:pt x="26277" y="7174"/>
                    <a:pt x="26277" y="7174"/>
                  </a:cubicBezTo>
                  <a:cubicBezTo>
                    <a:pt x="27298" y="7174"/>
                    <a:pt x="27298" y="7174"/>
                    <a:pt x="27298" y="7174"/>
                  </a:cubicBezTo>
                  <a:cubicBezTo>
                    <a:pt x="27298" y="6591"/>
                    <a:pt x="26860" y="6124"/>
                    <a:pt x="26277" y="6124"/>
                  </a:cubicBezTo>
                  <a:close/>
                  <a:moveTo>
                    <a:pt x="27298" y="1021"/>
                  </a:moveTo>
                  <a:lnTo>
                    <a:pt x="27298" y="1021"/>
                  </a:lnTo>
                  <a:cubicBezTo>
                    <a:pt x="27298" y="1459"/>
                    <a:pt x="27590" y="1838"/>
                    <a:pt x="27998" y="1983"/>
                  </a:cubicBezTo>
                  <a:cubicBezTo>
                    <a:pt x="27998" y="59"/>
                    <a:pt x="27998" y="59"/>
                    <a:pt x="27998" y="59"/>
                  </a:cubicBezTo>
                  <a:cubicBezTo>
                    <a:pt x="27590" y="204"/>
                    <a:pt x="27298" y="583"/>
                    <a:pt x="27298" y="1021"/>
                  </a:cubicBezTo>
                  <a:close/>
                  <a:moveTo>
                    <a:pt x="27298" y="3062"/>
                  </a:moveTo>
                  <a:lnTo>
                    <a:pt x="27298" y="3062"/>
                  </a:lnTo>
                  <a:cubicBezTo>
                    <a:pt x="27998" y="3062"/>
                    <a:pt x="27998" y="3062"/>
                    <a:pt x="27998" y="3062"/>
                  </a:cubicBezTo>
                  <a:cubicBezTo>
                    <a:pt x="27998" y="2100"/>
                    <a:pt x="27998" y="2100"/>
                    <a:pt x="27998" y="2100"/>
                  </a:cubicBezTo>
                  <a:cubicBezTo>
                    <a:pt x="27590" y="2245"/>
                    <a:pt x="27298" y="2625"/>
                    <a:pt x="27298" y="3062"/>
                  </a:cubicBezTo>
                  <a:close/>
                  <a:moveTo>
                    <a:pt x="27298" y="7174"/>
                  </a:moveTo>
                  <a:lnTo>
                    <a:pt x="27298" y="7174"/>
                  </a:lnTo>
                  <a:cubicBezTo>
                    <a:pt x="27998" y="7174"/>
                    <a:pt x="27998" y="7174"/>
                    <a:pt x="27998" y="7174"/>
                  </a:cubicBezTo>
                  <a:cubicBezTo>
                    <a:pt x="27998" y="6182"/>
                    <a:pt x="27998" y="6182"/>
                    <a:pt x="27998" y="6182"/>
                  </a:cubicBezTo>
                  <a:cubicBezTo>
                    <a:pt x="27590" y="6327"/>
                    <a:pt x="27298" y="6707"/>
                    <a:pt x="27298" y="7174"/>
                  </a:cubicBezTo>
                  <a:close/>
                  <a:moveTo>
                    <a:pt x="11958" y="6124"/>
                  </a:moveTo>
                  <a:lnTo>
                    <a:pt x="11958" y="6124"/>
                  </a:lnTo>
                  <a:cubicBezTo>
                    <a:pt x="11375" y="6124"/>
                    <a:pt x="10937" y="6591"/>
                    <a:pt x="10937" y="7174"/>
                  </a:cubicBezTo>
                  <a:cubicBezTo>
                    <a:pt x="11958" y="7174"/>
                    <a:pt x="11958" y="7174"/>
                    <a:pt x="11958" y="7174"/>
                  </a:cubicBezTo>
                  <a:cubicBezTo>
                    <a:pt x="11958" y="7815"/>
                    <a:pt x="11958" y="7815"/>
                    <a:pt x="11958" y="7815"/>
                  </a:cubicBezTo>
                  <a:cubicBezTo>
                    <a:pt x="12716" y="7815"/>
                    <a:pt x="12716" y="7815"/>
                    <a:pt x="12716" y="7815"/>
                  </a:cubicBezTo>
                  <a:cubicBezTo>
                    <a:pt x="12892" y="7641"/>
                    <a:pt x="12979" y="7407"/>
                    <a:pt x="12979" y="7174"/>
                  </a:cubicBezTo>
                  <a:cubicBezTo>
                    <a:pt x="12979" y="6591"/>
                    <a:pt x="12512" y="6124"/>
                    <a:pt x="11958" y="6124"/>
                  </a:cubicBezTo>
                  <a:close/>
                  <a:moveTo>
                    <a:pt x="7845" y="4082"/>
                  </a:moveTo>
                  <a:lnTo>
                    <a:pt x="7845" y="4082"/>
                  </a:lnTo>
                  <a:cubicBezTo>
                    <a:pt x="7292" y="4082"/>
                    <a:pt x="6825" y="4549"/>
                    <a:pt x="6825" y="5103"/>
                  </a:cubicBezTo>
                  <a:cubicBezTo>
                    <a:pt x="6825" y="5686"/>
                    <a:pt x="7292" y="6124"/>
                    <a:pt x="7845" y="6124"/>
                  </a:cubicBezTo>
                  <a:cubicBezTo>
                    <a:pt x="7845" y="5103"/>
                    <a:pt x="7845" y="5103"/>
                    <a:pt x="7845" y="5103"/>
                  </a:cubicBezTo>
                  <a:cubicBezTo>
                    <a:pt x="8866" y="5103"/>
                    <a:pt x="8866" y="5103"/>
                    <a:pt x="8866" y="5103"/>
                  </a:cubicBezTo>
                  <a:cubicBezTo>
                    <a:pt x="8866" y="4549"/>
                    <a:pt x="8429" y="4082"/>
                    <a:pt x="7845" y="4082"/>
                  </a:cubicBezTo>
                  <a:close/>
                  <a:moveTo>
                    <a:pt x="5804" y="6124"/>
                  </a:moveTo>
                  <a:lnTo>
                    <a:pt x="5804" y="6124"/>
                  </a:lnTo>
                  <a:cubicBezTo>
                    <a:pt x="5804" y="7174"/>
                    <a:pt x="5804" y="7174"/>
                    <a:pt x="5804" y="7174"/>
                  </a:cubicBezTo>
                  <a:cubicBezTo>
                    <a:pt x="4783" y="7174"/>
                    <a:pt x="4783" y="7174"/>
                    <a:pt x="4783" y="7174"/>
                  </a:cubicBezTo>
                  <a:cubicBezTo>
                    <a:pt x="4783" y="7407"/>
                    <a:pt x="4871" y="7641"/>
                    <a:pt x="5045" y="7815"/>
                  </a:cubicBezTo>
                  <a:cubicBezTo>
                    <a:pt x="6592" y="7815"/>
                    <a:pt x="6592" y="7815"/>
                    <a:pt x="6592" y="7815"/>
                  </a:cubicBezTo>
                  <a:cubicBezTo>
                    <a:pt x="6738" y="7641"/>
                    <a:pt x="6825" y="7407"/>
                    <a:pt x="6825" y="7174"/>
                  </a:cubicBezTo>
                  <a:cubicBezTo>
                    <a:pt x="6825" y="6591"/>
                    <a:pt x="6388" y="6124"/>
                    <a:pt x="5804" y="6124"/>
                  </a:cubicBezTo>
                  <a:close/>
                  <a:moveTo>
                    <a:pt x="3762" y="6124"/>
                  </a:moveTo>
                  <a:lnTo>
                    <a:pt x="3762" y="6124"/>
                  </a:lnTo>
                  <a:cubicBezTo>
                    <a:pt x="4317" y="6124"/>
                    <a:pt x="4783" y="5686"/>
                    <a:pt x="4783" y="5103"/>
                  </a:cubicBezTo>
                  <a:cubicBezTo>
                    <a:pt x="4783" y="4549"/>
                    <a:pt x="4317" y="4082"/>
                    <a:pt x="3762" y="4082"/>
                  </a:cubicBezTo>
                  <a:cubicBezTo>
                    <a:pt x="3762" y="5103"/>
                    <a:pt x="3762" y="5103"/>
                    <a:pt x="3762" y="5103"/>
                  </a:cubicBezTo>
                  <a:cubicBezTo>
                    <a:pt x="2742" y="5103"/>
                    <a:pt x="2742" y="5103"/>
                    <a:pt x="2742" y="5103"/>
                  </a:cubicBezTo>
                  <a:cubicBezTo>
                    <a:pt x="2742" y="5686"/>
                    <a:pt x="3209" y="6124"/>
                    <a:pt x="3762" y="6124"/>
                  </a:cubicBezTo>
                  <a:close/>
                  <a:moveTo>
                    <a:pt x="9975" y="6153"/>
                  </a:moveTo>
                  <a:lnTo>
                    <a:pt x="9975" y="6153"/>
                  </a:lnTo>
                  <a:cubicBezTo>
                    <a:pt x="10471" y="6153"/>
                    <a:pt x="10879" y="5744"/>
                    <a:pt x="10937" y="5103"/>
                  </a:cubicBezTo>
                  <a:cubicBezTo>
                    <a:pt x="10966" y="4549"/>
                    <a:pt x="10471" y="4082"/>
                    <a:pt x="9916" y="4082"/>
                  </a:cubicBezTo>
                  <a:cubicBezTo>
                    <a:pt x="9333" y="4082"/>
                    <a:pt x="8866" y="4549"/>
                    <a:pt x="8866" y="5103"/>
                  </a:cubicBezTo>
                  <a:cubicBezTo>
                    <a:pt x="9916" y="5103"/>
                    <a:pt x="9916" y="5103"/>
                    <a:pt x="9916" y="5103"/>
                  </a:cubicBezTo>
                  <a:cubicBezTo>
                    <a:pt x="9916" y="6124"/>
                    <a:pt x="9916" y="6124"/>
                    <a:pt x="9916" y="6124"/>
                  </a:cubicBezTo>
                  <a:lnTo>
                    <a:pt x="9916" y="6124"/>
                  </a:lnTo>
                  <a:lnTo>
                    <a:pt x="9916" y="6124"/>
                  </a:lnTo>
                  <a:lnTo>
                    <a:pt x="9916" y="6124"/>
                  </a:lnTo>
                  <a:cubicBezTo>
                    <a:pt x="9333" y="6124"/>
                    <a:pt x="8866" y="6591"/>
                    <a:pt x="8866" y="7174"/>
                  </a:cubicBezTo>
                  <a:cubicBezTo>
                    <a:pt x="7845" y="7174"/>
                    <a:pt x="7845" y="7174"/>
                    <a:pt x="7845" y="7174"/>
                  </a:cubicBezTo>
                  <a:cubicBezTo>
                    <a:pt x="7845" y="6124"/>
                    <a:pt x="7845" y="6124"/>
                    <a:pt x="7845" y="6124"/>
                  </a:cubicBezTo>
                  <a:cubicBezTo>
                    <a:pt x="7292" y="6124"/>
                    <a:pt x="6825" y="6591"/>
                    <a:pt x="6825" y="7174"/>
                  </a:cubicBezTo>
                  <a:cubicBezTo>
                    <a:pt x="6825" y="7407"/>
                    <a:pt x="6912" y="7641"/>
                    <a:pt x="7087" y="7815"/>
                  </a:cubicBezTo>
                  <a:cubicBezTo>
                    <a:pt x="8633" y="7815"/>
                    <a:pt x="8633" y="7815"/>
                    <a:pt x="8633" y="7815"/>
                  </a:cubicBezTo>
                  <a:cubicBezTo>
                    <a:pt x="8779" y="7641"/>
                    <a:pt x="8866" y="7407"/>
                    <a:pt x="8866" y="7174"/>
                  </a:cubicBezTo>
                  <a:cubicBezTo>
                    <a:pt x="8866" y="7407"/>
                    <a:pt x="8983" y="7641"/>
                    <a:pt x="9129" y="7815"/>
                  </a:cubicBezTo>
                  <a:cubicBezTo>
                    <a:pt x="9916" y="7815"/>
                    <a:pt x="9916" y="7815"/>
                    <a:pt x="9916" y="7815"/>
                  </a:cubicBezTo>
                  <a:cubicBezTo>
                    <a:pt x="9916" y="7174"/>
                    <a:pt x="9916" y="7174"/>
                    <a:pt x="9916" y="7174"/>
                  </a:cubicBezTo>
                  <a:cubicBezTo>
                    <a:pt x="10937" y="7174"/>
                    <a:pt x="10937" y="7174"/>
                    <a:pt x="10937" y="7174"/>
                  </a:cubicBezTo>
                  <a:cubicBezTo>
                    <a:pt x="10937" y="6620"/>
                    <a:pt x="10500" y="6182"/>
                    <a:pt x="9975" y="6153"/>
                  </a:cubicBezTo>
                  <a:close/>
                  <a:moveTo>
                    <a:pt x="3762" y="6124"/>
                  </a:moveTo>
                  <a:lnTo>
                    <a:pt x="3762" y="6124"/>
                  </a:lnTo>
                  <a:cubicBezTo>
                    <a:pt x="3209" y="6124"/>
                    <a:pt x="2742" y="6591"/>
                    <a:pt x="2742" y="7174"/>
                  </a:cubicBezTo>
                  <a:cubicBezTo>
                    <a:pt x="3762" y="7174"/>
                    <a:pt x="3762" y="7174"/>
                    <a:pt x="3762" y="7174"/>
                  </a:cubicBezTo>
                  <a:cubicBezTo>
                    <a:pt x="3762" y="7815"/>
                    <a:pt x="3762" y="7815"/>
                    <a:pt x="3762" y="7815"/>
                  </a:cubicBezTo>
                  <a:cubicBezTo>
                    <a:pt x="4521" y="7815"/>
                    <a:pt x="4521" y="7815"/>
                    <a:pt x="4521" y="7815"/>
                  </a:cubicBezTo>
                  <a:cubicBezTo>
                    <a:pt x="4695" y="7641"/>
                    <a:pt x="4783" y="7407"/>
                    <a:pt x="4783" y="7174"/>
                  </a:cubicBezTo>
                  <a:cubicBezTo>
                    <a:pt x="4783" y="6591"/>
                    <a:pt x="4317" y="6124"/>
                    <a:pt x="3762" y="6124"/>
                  </a:cubicBezTo>
                  <a:close/>
                  <a:moveTo>
                    <a:pt x="22194" y="6124"/>
                  </a:moveTo>
                  <a:lnTo>
                    <a:pt x="22194" y="6124"/>
                  </a:lnTo>
                  <a:cubicBezTo>
                    <a:pt x="22748" y="6124"/>
                    <a:pt x="23215" y="5686"/>
                    <a:pt x="23215" y="5103"/>
                  </a:cubicBezTo>
                  <a:cubicBezTo>
                    <a:pt x="22194" y="5103"/>
                    <a:pt x="22194" y="5103"/>
                    <a:pt x="22194" y="5103"/>
                  </a:cubicBezTo>
                  <a:cubicBezTo>
                    <a:pt x="22194" y="4082"/>
                    <a:pt x="22194" y="4082"/>
                    <a:pt x="22194" y="4082"/>
                  </a:cubicBezTo>
                  <a:cubicBezTo>
                    <a:pt x="21611" y="4082"/>
                    <a:pt x="21174" y="4549"/>
                    <a:pt x="21174" y="5103"/>
                  </a:cubicBezTo>
                  <a:cubicBezTo>
                    <a:pt x="21174" y="5686"/>
                    <a:pt x="21611" y="6124"/>
                    <a:pt x="22194" y="6124"/>
                  </a:cubicBezTo>
                  <a:close/>
                  <a:moveTo>
                    <a:pt x="1779" y="6153"/>
                  </a:moveTo>
                  <a:lnTo>
                    <a:pt x="1779" y="6153"/>
                  </a:lnTo>
                  <a:lnTo>
                    <a:pt x="1779" y="6153"/>
                  </a:lnTo>
                  <a:cubicBezTo>
                    <a:pt x="2275" y="6153"/>
                    <a:pt x="2683" y="5744"/>
                    <a:pt x="2742" y="5103"/>
                  </a:cubicBezTo>
                  <a:cubicBezTo>
                    <a:pt x="2771" y="4549"/>
                    <a:pt x="2275" y="4082"/>
                    <a:pt x="1721" y="4082"/>
                  </a:cubicBezTo>
                  <a:cubicBezTo>
                    <a:pt x="1138" y="4082"/>
                    <a:pt x="700" y="4549"/>
                    <a:pt x="700" y="5103"/>
                  </a:cubicBezTo>
                  <a:cubicBezTo>
                    <a:pt x="1721" y="5103"/>
                    <a:pt x="1721" y="5103"/>
                    <a:pt x="1721" y="5103"/>
                  </a:cubicBezTo>
                  <a:cubicBezTo>
                    <a:pt x="1721" y="6124"/>
                    <a:pt x="1721" y="6124"/>
                    <a:pt x="1721" y="6124"/>
                  </a:cubicBezTo>
                  <a:lnTo>
                    <a:pt x="1721" y="6124"/>
                  </a:lnTo>
                  <a:lnTo>
                    <a:pt x="1721" y="6124"/>
                  </a:lnTo>
                  <a:cubicBezTo>
                    <a:pt x="1138" y="6124"/>
                    <a:pt x="700" y="6591"/>
                    <a:pt x="700" y="7174"/>
                  </a:cubicBezTo>
                  <a:lnTo>
                    <a:pt x="700" y="7174"/>
                  </a:lnTo>
                  <a:cubicBezTo>
                    <a:pt x="0" y="7174"/>
                    <a:pt x="0" y="7174"/>
                    <a:pt x="0" y="7174"/>
                  </a:cubicBezTo>
                  <a:cubicBezTo>
                    <a:pt x="0" y="7815"/>
                    <a:pt x="0" y="7815"/>
                    <a:pt x="0" y="7815"/>
                  </a:cubicBezTo>
                  <a:cubicBezTo>
                    <a:pt x="438" y="7815"/>
                    <a:pt x="438" y="7815"/>
                    <a:pt x="438" y="7815"/>
                  </a:cubicBezTo>
                  <a:cubicBezTo>
                    <a:pt x="583" y="7641"/>
                    <a:pt x="700" y="7407"/>
                    <a:pt x="700" y="7174"/>
                  </a:cubicBezTo>
                  <a:cubicBezTo>
                    <a:pt x="700" y="7407"/>
                    <a:pt x="788" y="7641"/>
                    <a:pt x="933" y="7815"/>
                  </a:cubicBezTo>
                  <a:cubicBezTo>
                    <a:pt x="1721" y="7815"/>
                    <a:pt x="1721" y="7815"/>
                    <a:pt x="1721" y="7815"/>
                  </a:cubicBezTo>
                  <a:cubicBezTo>
                    <a:pt x="1721" y="7174"/>
                    <a:pt x="1721" y="7174"/>
                    <a:pt x="1721" y="7174"/>
                  </a:cubicBezTo>
                  <a:cubicBezTo>
                    <a:pt x="2742" y="7174"/>
                    <a:pt x="2742" y="7174"/>
                    <a:pt x="2742" y="7174"/>
                  </a:cubicBezTo>
                  <a:cubicBezTo>
                    <a:pt x="2742" y="6620"/>
                    <a:pt x="2304" y="6182"/>
                    <a:pt x="1779" y="6153"/>
                  </a:cubicBezTo>
                  <a:close/>
                  <a:moveTo>
                    <a:pt x="11958" y="6124"/>
                  </a:moveTo>
                  <a:lnTo>
                    <a:pt x="11958" y="6124"/>
                  </a:lnTo>
                  <a:cubicBezTo>
                    <a:pt x="12512" y="6124"/>
                    <a:pt x="12979" y="5686"/>
                    <a:pt x="12979" y="5103"/>
                  </a:cubicBezTo>
                  <a:cubicBezTo>
                    <a:pt x="12979" y="4549"/>
                    <a:pt x="12512" y="4082"/>
                    <a:pt x="11958" y="4082"/>
                  </a:cubicBezTo>
                  <a:cubicBezTo>
                    <a:pt x="11958" y="5103"/>
                    <a:pt x="11958" y="5103"/>
                    <a:pt x="11958" y="5103"/>
                  </a:cubicBezTo>
                  <a:cubicBezTo>
                    <a:pt x="10937" y="5103"/>
                    <a:pt x="10937" y="5103"/>
                    <a:pt x="10937" y="5103"/>
                  </a:cubicBezTo>
                  <a:cubicBezTo>
                    <a:pt x="10937" y="5686"/>
                    <a:pt x="11375" y="6124"/>
                    <a:pt x="11958" y="6124"/>
                  </a:cubicBezTo>
                  <a:close/>
                  <a:moveTo>
                    <a:pt x="14000" y="6124"/>
                  </a:moveTo>
                  <a:lnTo>
                    <a:pt x="14000" y="6124"/>
                  </a:lnTo>
                  <a:cubicBezTo>
                    <a:pt x="14553" y="6124"/>
                    <a:pt x="15020" y="5686"/>
                    <a:pt x="15020" y="5103"/>
                  </a:cubicBezTo>
                  <a:cubicBezTo>
                    <a:pt x="14000" y="5103"/>
                    <a:pt x="14000" y="5103"/>
                    <a:pt x="14000" y="5103"/>
                  </a:cubicBezTo>
                  <a:cubicBezTo>
                    <a:pt x="14000" y="4082"/>
                    <a:pt x="14000" y="4082"/>
                    <a:pt x="14000" y="4082"/>
                  </a:cubicBezTo>
                  <a:cubicBezTo>
                    <a:pt x="13445" y="4082"/>
                    <a:pt x="12979" y="4549"/>
                    <a:pt x="12979" y="5103"/>
                  </a:cubicBezTo>
                  <a:cubicBezTo>
                    <a:pt x="12979" y="5686"/>
                    <a:pt x="13445" y="6124"/>
                    <a:pt x="14000" y="6124"/>
                  </a:cubicBezTo>
                  <a:close/>
                  <a:moveTo>
                    <a:pt x="16041" y="6124"/>
                  </a:moveTo>
                  <a:lnTo>
                    <a:pt x="16041" y="6124"/>
                  </a:lnTo>
                  <a:cubicBezTo>
                    <a:pt x="16041" y="5103"/>
                    <a:pt x="16041" y="5103"/>
                    <a:pt x="16041" y="5103"/>
                  </a:cubicBezTo>
                  <a:cubicBezTo>
                    <a:pt x="17061" y="5103"/>
                    <a:pt x="17061" y="5103"/>
                    <a:pt x="17061" y="5103"/>
                  </a:cubicBezTo>
                  <a:cubicBezTo>
                    <a:pt x="17061" y="4549"/>
                    <a:pt x="16624" y="4082"/>
                    <a:pt x="16041" y="4082"/>
                  </a:cubicBezTo>
                  <a:cubicBezTo>
                    <a:pt x="15486" y="4082"/>
                    <a:pt x="15020" y="4549"/>
                    <a:pt x="15020" y="5103"/>
                  </a:cubicBezTo>
                  <a:cubicBezTo>
                    <a:pt x="15020" y="5686"/>
                    <a:pt x="15486" y="6124"/>
                    <a:pt x="16041" y="6124"/>
                  </a:cubicBezTo>
                  <a:close/>
                  <a:moveTo>
                    <a:pt x="20153" y="6124"/>
                  </a:moveTo>
                  <a:lnTo>
                    <a:pt x="20153" y="6124"/>
                  </a:lnTo>
                  <a:cubicBezTo>
                    <a:pt x="20707" y="6124"/>
                    <a:pt x="21174" y="5686"/>
                    <a:pt x="21174" y="5103"/>
                  </a:cubicBezTo>
                  <a:cubicBezTo>
                    <a:pt x="21174" y="4549"/>
                    <a:pt x="20707" y="4082"/>
                    <a:pt x="20153" y="4082"/>
                  </a:cubicBezTo>
                  <a:cubicBezTo>
                    <a:pt x="20153" y="5103"/>
                    <a:pt x="20153" y="5103"/>
                    <a:pt x="20153" y="5103"/>
                  </a:cubicBezTo>
                  <a:cubicBezTo>
                    <a:pt x="19132" y="5103"/>
                    <a:pt x="19132" y="5103"/>
                    <a:pt x="19132" y="5103"/>
                  </a:cubicBezTo>
                  <a:cubicBezTo>
                    <a:pt x="19132" y="5686"/>
                    <a:pt x="19569" y="6124"/>
                    <a:pt x="20153" y="6124"/>
                  </a:cubicBezTo>
                  <a:close/>
                </a:path>
              </a:pathLst>
            </a:custGeom>
            <a:solidFill>
              <a:srgbClr val="961825"/>
            </a:solidFill>
            <a:ln>
              <a:noFill/>
            </a:ln>
            <a:effectLst/>
          </p:spPr>
          <p:txBody>
            <a:bodyPr wrap="none" anchor="ctr"/>
            <a:lstStyle/>
            <a:p>
              <a:endParaRPr lang="en-US" dirty="0">
                <a:latin typeface="CiscoSansTT Light" panose="020B0503020201020303" pitchFamily="34" charset="0"/>
              </a:endParaRPr>
            </a:p>
          </p:txBody>
        </p:sp>
      </p:grpSp>
      <p:sp>
        <p:nvSpPr>
          <p:cNvPr id="45" name="Title 7"/>
          <p:cNvSpPr>
            <a:spLocks noGrp="1"/>
          </p:cNvSpPr>
          <p:nvPr>
            <p:ph type="title" hasCustomPrompt="1"/>
          </p:nvPr>
        </p:nvSpPr>
        <p:spPr bwMode="black">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1"/>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Demo</a:t>
            </a:r>
          </a:p>
        </p:txBody>
      </p:sp>
    </p:spTree>
    <p:extLst>
      <p:ext uri="{BB962C8B-B14F-4D97-AF65-F5344CB8AC3E}">
        <p14:creationId xmlns:p14="http://schemas.microsoft.com/office/powerpoint/2010/main" val="422764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gue Demo 2">
    <p:bg>
      <p:bgPr>
        <a:solidFill>
          <a:srgbClr val="275D38"/>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F1D7314-F89D-4B86-9166-E30C9D598753}"/>
              </a:ext>
            </a:extLst>
          </p:cNvPr>
          <p:cNvSpPr/>
          <p:nvPr userDrawn="1"/>
        </p:nvSpPr>
        <p:spPr>
          <a:xfrm>
            <a:off x="0" y="0"/>
            <a:ext cx="9144000" cy="5143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7"/>
          <p:cNvSpPr>
            <a:spLocks noGrp="1"/>
          </p:cNvSpPr>
          <p:nvPr>
            <p:ph type="title" hasCustomPrompt="1"/>
          </p:nvPr>
        </p:nvSpPr>
        <p:spPr bwMode="white">
          <a:xfrm>
            <a:off x="443997" y="192024"/>
            <a:ext cx="8257032" cy="731520"/>
          </a:xfrm>
        </p:spPr>
        <p:txBody>
          <a:bodyPr anchor="b" anchorCtr="0"/>
          <a:lstStyle>
            <a:lvl1pPr marL="0" indent="0" algn="l" defTabSz="684213" rtl="0" eaLnBrk="1" fontAlgn="base" latinLnBrk="0" hangingPunct="1">
              <a:lnSpc>
                <a:spcPct val="90000"/>
              </a:lnSpc>
              <a:spcBef>
                <a:spcPct val="0"/>
              </a:spcBef>
              <a:spcAft>
                <a:spcPct val="0"/>
              </a:spcAft>
              <a:buFont typeface="Arial" panose="020B0604020202020204" pitchFamily="34" charset="0"/>
              <a:buNone/>
              <a:defRPr lang="en-US" sz="3200" b="0" i="0" u="none" kern="1200" spc="0" baseline="0" dirty="0">
                <a:solidFill>
                  <a:schemeClr val="bg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Demo</a:t>
            </a:r>
          </a:p>
        </p:txBody>
      </p:sp>
      <p:grpSp>
        <p:nvGrpSpPr>
          <p:cNvPr id="2" name="Group 1">
            <a:extLst>
              <a:ext uri="{FF2B5EF4-FFF2-40B4-BE49-F238E27FC236}">
                <a16:creationId xmlns:a16="http://schemas.microsoft.com/office/drawing/2014/main" id="{8D391776-6D77-4220-8274-28AC10D4C7C1}"/>
              </a:ext>
            </a:extLst>
          </p:cNvPr>
          <p:cNvGrpSpPr>
            <a:grpSpLocks noChangeAspect="1"/>
          </p:cNvGrpSpPr>
          <p:nvPr userDrawn="1"/>
        </p:nvGrpSpPr>
        <p:grpSpPr>
          <a:xfrm>
            <a:off x="0" y="2583180"/>
            <a:ext cx="9144000" cy="2560320"/>
            <a:chOff x="0" y="2583180"/>
            <a:chExt cx="9144000" cy="2560320"/>
          </a:xfrm>
        </p:grpSpPr>
        <p:sp>
          <p:nvSpPr>
            <p:cNvPr id="6" name="Rectangle 5">
              <a:extLst>
                <a:ext uri="{FF2B5EF4-FFF2-40B4-BE49-F238E27FC236}">
                  <a16:creationId xmlns:a16="http://schemas.microsoft.com/office/drawing/2014/main" id="{710503FB-A0E8-413A-979C-4A18C0817F2C}"/>
                </a:ext>
              </a:extLst>
            </p:cNvPr>
            <p:cNvSpPr/>
            <p:nvPr userDrawn="1"/>
          </p:nvSpPr>
          <p:spPr>
            <a:xfrm>
              <a:off x="0" y="2583180"/>
              <a:ext cx="9144000" cy="2560320"/>
            </a:xfrm>
            <a:prstGeom prst="rect">
              <a:avLst/>
            </a:prstGeom>
            <a:solidFill>
              <a:srgbClr val="275D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1">
              <a:extLst>
                <a:ext uri="{FF2B5EF4-FFF2-40B4-BE49-F238E27FC236}">
                  <a16:creationId xmlns:a16="http://schemas.microsoft.com/office/drawing/2014/main" id="{B39A01F4-EAB1-45E2-85FC-7C0ACD7F2E75}"/>
                </a:ext>
              </a:extLst>
            </p:cNvPr>
            <p:cNvSpPr>
              <a:spLocks noChangeAspect="1" noChangeArrowheads="1"/>
            </p:cNvSpPr>
            <p:nvPr userDrawn="1"/>
          </p:nvSpPr>
          <p:spPr bwMode="auto">
            <a:xfrm>
              <a:off x="4572" y="2755035"/>
              <a:ext cx="9134856" cy="2379552"/>
            </a:xfrm>
            <a:custGeom>
              <a:avLst/>
              <a:gdLst>
                <a:gd name="T0" fmla="*/ 291 w 20279"/>
                <a:gd name="T1" fmla="*/ 1191 h 5284"/>
                <a:gd name="T2" fmla="*/ 703 w 20279"/>
                <a:gd name="T3" fmla="*/ 291 h 5284"/>
                <a:gd name="T4" fmla="*/ 993 w 20279"/>
                <a:gd name="T5" fmla="*/ 2932 h 5284"/>
                <a:gd name="T6" fmla="*/ 1284 w 20279"/>
                <a:gd name="T7" fmla="*/ 4992 h 5284"/>
                <a:gd name="T8" fmla="*/ 1696 w 20279"/>
                <a:gd name="T9" fmla="*/ 3525 h 5284"/>
                <a:gd name="T10" fmla="*/ 2401 w 20279"/>
                <a:gd name="T11" fmla="*/ 0 h 5284"/>
                <a:gd name="T12" fmla="*/ 2111 w 20279"/>
                <a:gd name="T13" fmla="*/ 2642 h 5284"/>
                <a:gd name="T14" fmla="*/ 2401 w 20279"/>
                <a:gd name="T15" fmla="*/ 5283 h 5284"/>
                <a:gd name="T16" fmla="*/ 3395 w 20279"/>
                <a:gd name="T17" fmla="*/ 3816 h 5284"/>
                <a:gd name="T18" fmla="*/ 3104 w 20279"/>
                <a:gd name="T19" fmla="*/ 1191 h 5284"/>
                <a:gd name="T20" fmla="*/ 3807 w 20279"/>
                <a:gd name="T21" fmla="*/ 2351 h 5284"/>
                <a:gd name="T22" fmla="*/ 3516 w 20279"/>
                <a:gd name="T23" fmla="*/ 4992 h 5284"/>
                <a:gd name="T24" fmla="*/ 4510 w 20279"/>
                <a:gd name="T25" fmla="*/ 4106 h 5284"/>
                <a:gd name="T26" fmla="*/ 4800 w 20279"/>
                <a:gd name="T27" fmla="*/ 1482 h 5284"/>
                <a:gd name="T28" fmla="*/ 5212 w 20279"/>
                <a:gd name="T29" fmla="*/ 0 h 5284"/>
                <a:gd name="T30" fmla="*/ 5212 w 20279"/>
                <a:gd name="T31" fmla="*/ 4702 h 5284"/>
                <a:gd name="T32" fmla="*/ 5627 w 20279"/>
                <a:gd name="T33" fmla="*/ 3816 h 5284"/>
                <a:gd name="T34" fmla="*/ 5918 w 20279"/>
                <a:gd name="T35" fmla="*/ 1772 h 5284"/>
                <a:gd name="T36" fmla="*/ 6925 w 20279"/>
                <a:gd name="T37" fmla="*/ 291 h 5284"/>
                <a:gd name="T38" fmla="*/ 6635 w 20279"/>
                <a:gd name="T39" fmla="*/ 2351 h 5284"/>
                <a:gd name="T40" fmla="*/ 7337 w 20279"/>
                <a:gd name="T41" fmla="*/ 3525 h 5284"/>
                <a:gd name="T42" fmla="*/ 7047 w 20279"/>
                <a:gd name="T43" fmla="*/ 1482 h 5284"/>
                <a:gd name="T44" fmla="*/ 8040 w 20279"/>
                <a:gd name="T45" fmla="*/ 581 h 5284"/>
                <a:gd name="T46" fmla="*/ 8331 w 20279"/>
                <a:gd name="T47" fmla="*/ 2642 h 5284"/>
                <a:gd name="T48" fmla="*/ 8040 w 20279"/>
                <a:gd name="T49" fmla="*/ 4702 h 5284"/>
                <a:gd name="T50" fmla="*/ 8743 w 20279"/>
                <a:gd name="T51" fmla="*/ 1191 h 5284"/>
                <a:gd name="T52" fmla="*/ 9155 w 20279"/>
                <a:gd name="T53" fmla="*/ 291 h 5284"/>
                <a:gd name="T54" fmla="*/ 9445 w 20279"/>
                <a:gd name="T55" fmla="*/ 2932 h 5284"/>
                <a:gd name="T56" fmla="*/ 9736 w 20279"/>
                <a:gd name="T57" fmla="*/ 4992 h 5284"/>
                <a:gd name="T58" fmla="*/ 10150 w 20279"/>
                <a:gd name="T59" fmla="*/ 3525 h 5284"/>
                <a:gd name="T60" fmla="*/ 10852 w 20279"/>
                <a:gd name="T61" fmla="*/ 0 h 5284"/>
                <a:gd name="T62" fmla="*/ 10562 w 20279"/>
                <a:gd name="T63" fmla="*/ 2642 h 5284"/>
                <a:gd name="T64" fmla="*/ 10852 w 20279"/>
                <a:gd name="T65" fmla="*/ 5283 h 5284"/>
                <a:gd name="T66" fmla="*/ 11846 w 20279"/>
                <a:gd name="T67" fmla="*/ 3816 h 5284"/>
                <a:gd name="T68" fmla="*/ 11555 w 20279"/>
                <a:gd name="T69" fmla="*/ 1191 h 5284"/>
                <a:gd name="T70" fmla="*/ 12258 w 20279"/>
                <a:gd name="T71" fmla="*/ 2351 h 5284"/>
                <a:gd name="T72" fmla="*/ 11967 w 20279"/>
                <a:gd name="T73" fmla="*/ 4992 h 5284"/>
                <a:gd name="T74" fmla="*/ 12961 w 20279"/>
                <a:gd name="T75" fmla="*/ 4106 h 5284"/>
                <a:gd name="T76" fmla="*/ 13251 w 20279"/>
                <a:gd name="T77" fmla="*/ 1482 h 5284"/>
                <a:gd name="T78" fmla="*/ 13658 w 20279"/>
                <a:gd name="T79" fmla="*/ 0 h 5284"/>
                <a:gd name="T80" fmla="*/ 13658 w 20279"/>
                <a:gd name="T81" fmla="*/ 4702 h 5284"/>
                <a:gd name="T82" fmla="*/ 14070 w 20279"/>
                <a:gd name="T83" fmla="*/ 3816 h 5284"/>
                <a:gd name="T84" fmla="*/ 14360 w 20279"/>
                <a:gd name="T85" fmla="*/ 1772 h 5284"/>
                <a:gd name="T86" fmla="*/ 15356 w 20279"/>
                <a:gd name="T87" fmla="*/ 291 h 5284"/>
                <a:gd name="T88" fmla="*/ 15066 w 20279"/>
                <a:gd name="T89" fmla="*/ 2351 h 5284"/>
                <a:gd name="T90" fmla="*/ 15768 w 20279"/>
                <a:gd name="T91" fmla="*/ 3525 h 5284"/>
                <a:gd name="T92" fmla="*/ 15478 w 20279"/>
                <a:gd name="T93" fmla="*/ 1482 h 5284"/>
                <a:gd name="T94" fmla="*/ 16471 w 20279"/>
                <a:gd name="T95" fmla="*/ 581 h 5284"/>
                <a:gd name="T96" fmla="*/ 16762 w 20279"/>
                <a:gd name="T97" fmla="*/ 2642 h 5284"/>
                <a:gd name="T98" fmla="*/ 16471 w 20279"/>
                <a:gd name="T99" fmla="*/ 4702 h 5284"/>
                <a:gd name="T100" fmla="*/ 17174 w 20279"/>
                <a:gd name="T101" fmla="*/ 1191 h 5284"/>
                <a:gd name="T102" fmla="*/ 17586 w 20279"/>
                <a:gd name="T103" fmla="*/ 291 h 5284"/>
                <a:gd name="T104" fmla="*/ 17877 w 20279"/>
                <a:gd name="T105" fmla="*/ 2932 h 5284"/>
                <a:gd name="T106" fmla="*/ 18167 w 20279"/>
                <a:gd name="T107" fmla="*/ 4992 h 5284"/>
                <a:gd name="T108" fmla="*/ 18582 w 20279"/>
                <a:gd name="T109" fmla="*/ 3525 h 5284"/>
                <a:gd name="T110" fmla="*/ 19285 w 20279"/>
                <a:gd name="T111" fmla="*/ 0 h 5284"/>
                <a:gd name="T112" fmla="*/ 18994 w 20279"/>
                <a:gd name="T113" fmla="*/ 2642 h 5284"/>
                <a:gd name="T114" fmla="*/ 19285 w 20279"/>
                <a:gd name="T115" fmla="*/ 5283 h 5284"/>
                <a:gd name="T116" fmla="*/ 20278 w 20279"/>
                <a:gd name="T117" fmla="*/ 3816 h 5284"/>
                <a:gd name="T118" fmla="*/ 19987 w 20279"/>
                <a:gd name="T119" fmla="*/ 1191 h 5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279" h="5284">
                  <a:moveTo>
                    <a:pt x="581" y="3816"/>
                  </a:moveTo>
                  <a:cubicBezTo>
                    <a:pt x="581" y="3976"/>
                    <a:pt x="451" y="4106"/>
                    <a:pt x="291" y="4106"/>
                  </a:cubicBezTo>
                  <a:cubicBezTo>
                    <a:pt x="130" y="4106"/>
                    <a:pt x="0" y="3977"/>
                    <a:pt x="0" y="3816"/>
                  </a:cubicBezTo>
                  <a:cubicBezTo>
                    <a:pt x="0" y="3656"/>
                    <a:pt x="130" y="3525"/>
                    <a:pt x="291" y="3525"/>
                  </a:cubicBezTo>
                  <a:cubicBezTo>
                    <a:pt x="451" y="3525"/>
                    <a:pt x="581" y="3655"/>
                    <a:pt x="581" y="3816"/>
                  </a:cubicBezTo>
                  <a:close/>
                  <a:moveTo>
                    <a:pt x="291" y="1191"/>
                  </a:moveTo>
                  <a:cubicBezTo>
                    <a:pt x="130" y="1191"/>
                    <a:pt x="0" y="1321"/>
                    <a:pt x="0" y="1482"/>
                  </a:cubicBezTo>
                  <a:cubicBezTo>
                    <a:pt x="0" y="1643"/>
                    <a:pt x="130" y="1772"/>
                    <a:pt x="291" y="1772"/>
                  </a:cubicBezTo>
                  <a:cubicBezTo>
                    <a:pt x="451" y="1772"/>
                    <a:pt x="581" y="1643"/>
                    <a:pt x="581" y="1482"/>
                  </a:cubicBezTo>
                  <a:cubicBezTo>
                    <a:pt x="581" y="1321"/>
                    <a:pt x="451" y="1191"/>
                    <a:pt x="291" y="1191"/>
                  </a:cubicBezTo>
                  <a:close/>
                  <a:moveTo>
                    <a:pt x="993" y="0"/>
                  </a:moveTo>
                  <a:cubicBezTo>
                    <a:pt x="832" y="0"/>
                    <a:pt x="703" y="130"/>
                    <a:pt x="703" y="291"/>
                  </a:cubicBezTo>
                  <a:cubicBezTo>
                    <a:pt x="703" y="452"/>
                    <a:pt x="832" y="581"/>
                    <a:pt x="993" y="581"/>
                  </a:cubicBezTo>
                  <a:cubicBezTo>
                    <a:pt x="1154" y="581"/>
                    <a:pt x="1284" y="452"/>
                    <a:pt x="1284" y="291"/>
                  </a:cubicBezTo>
                  <a:cubicBezTo>
                    <a:pt x="1284" y="130"/>
                    <a:pt x="1154" y="0"/>
                    <a:pt x="993" y="0"/>
                  </a:cubicBezTo>
                  <a:close/>
                  <a:moveTo>
                    <a:pt x="993" y="2351"/>
                  </a:moveTo>
                  <a:cubicBezTo>
                    <a:pt x="832" y="2351"/>
                    <a:pt x="703" y="2482"/>
                    <a:pt x="703" y="2642"/>
                  </a:cubicBezTo>
                  <a:cubicBezTo>
                    <a:pt x="703" y="2803"/>
                    <a:pt x="832" y="2932"/>
                    <a:pt x="993" y="2932"/>
                  </a:cubicBezTo>
                  <a:cubicBezTo>
                    <a:pt x="1154" y="2932"/>
                    <a:pt x="1284" y="2802"/>
                    <a:pt x="1284" y="2642"/>
                  </a:cubicBezTo>
                  <a:cubicBezTo>
                    <a:pt x="1284" y="2481"/>
                    <a:pt x="1154" y="2351"/>
                    <a:pt x="993" y="2351"/>
                  </a:cubicBezTo>
                  <a:close/>
                  <a:moveTo>
                    <a:pt x="993" y="4702"/>
                  </a:moveTo>
                  <a:cubicBezTo>
                    <a:pt x="832" y="4702"/>
                    <a:pt x="703" y="4831"/>
                    <a:pt x="703" y="4992"/>
                  </a:cubicBezTo>
                  <a:cubicBezTo>
                    <a:pt x="703" y="5153"/>
                    <a:pt x="832" y="5283"/>
                    <a:pt x="993" y="5283"/>
                  </a:cubicBezTo>
                  <a:cubicBezTo>
                    <a:pt x="1154" y="5283"/>
                    <a:pt x="1284" y="5153"/>
                    <a:pt x="1284" y="4992"/>
                  </a:cubicBezTo>
                  <a:cubicBezTo>
                    <a:pt x="1284" y="4831"/>
                    <a:pt x="1154" y="4702"/>
                    <a:pt x="993" y="4702"/>
                  </a:cubicBezTo>
                  <a:close/>
                  <a:moveTo>
                    <a:pt x="1696" y="3525"/>
                  </a:moveTo>
                  <a:cubicBezTo>
                    <a:pt x="1535" y="3525"/>
                    <a:pt x="1405" y="3656"/>
                    <a:pt x="1405" y="3816"/>
                  </a:cubicBezTo>
                  <a:cubicBezTo>
                    <a:pt x="1405" y="3977"/>
                    <a:pt x="1535" y="4106"/>
                    <a:pt x="1696" y="4106"/>
                  </a:cubicBezTo>
                  <a:cubicBezTo>
                    <a:pt x="1857" y="4106"/>
                    <a:pt x="1987" y="3977"/>
                    <a:pt x="1987" y="3816"/>
                  </a:cubicBezTo>
                  <a:cubicBezTo>
                    <a:pt x="1987" y="3656"/>
                    <a:pt x="1857" y="3525"/>
                    <a:pt x="1696" y="3525"/>
                  </a:cubicBezTo>
                  <a:close/>
                  <a:moveTo>
                    <a:pt x="1696" y="1191"/>
                  </a:moveTo>
                  <a:cubicBezTo>
                    <a:pt x="1535" y="1191"/>
                    <a:pt x="1405" y="1321"/>
                    <a:pt x="1405" y="1482"/>
                  </a:cubicBezTo>
                  <a:cubicBezTo>
                    <a:pt x="1405" y="1643"/>
                    <a:pt x="1535" y="1772"/>
                    <a:pt x="1696" y="1772"/>
                  </a:cubicBezTo>
                  <a:cubicBezTo>
                    <a:pt x="1857" y="1772"/>
                    <a:pt x="1987" y="1643"/>
                    <a:pt x="1987" y="1482"/>
                  </a:cubicBezTo>
                  <a:cubicBezTo>
                    <a:pt x="1987" y="1321"/>
                    <a:pt x="1857" y="1191"/>
                    <a:pt x="1696" y="1191"/>
                  </a:cubicBezTo>
                  <a:close/>
                  <a:moveTo>
                    <a:pt x="2401" y="0"/>
                  </a:moveTo>
                  <a:cubicBezTo>
                    <a:pt x="2241" y="0"/>
                    <a:pt x="2111" y="130"/>
                    <a:pt x="2111" y="291"/>
                  </a:cubicBezTo>
                  <a:cubicBezTo>
                    <a:pt x="2111" y="452"/>
                    <a:pt x="2240" y="581"/>
                    <a:pt x="2401" y="581"/>
                  </a:cubicBezTo>
                  <a:cubicBezTo>
                    <a:pt x="2561" y="581"/>
                    <a:pt x="2689" y="452"/>
                    <a:pt x="2689" y="291"/>
                  </a:cubicBezTo>
                  <a:cubicBezTo>
                    <a:pt x="2689" y="130"/>
                    <a:pt x="2559" y="0"/>
                    <a:pt x="2401" y="0"/>
                  </a:cubicBezTo>
                  <a:close/>
                  <a:moveTo>
                    <a:pt x="2401" y="2351"/>
                  </a:moveTo>
                  <a:cubicBezTo>
                    <a:pt x="2241" y="2351"/>
                    <a:pt x="2111" y="2482"/>
                    <a:pt x="2111" y="2642"/>
                  </a:cubicBezTo>
                  <a:cubicBezTo>
                    <a:pt x="2111" y="2803"/>
                    <a:pt x="2240" y="2932"/>
                    <a:pt x="2401" y="2932"/>
                  </a:cubicBezTo>
                  <a:cubicBezTo>
                    <a:pt x="2561" y="2932"/>
                    <a:pt x="2689" y="2802"/>
                    <a:pt x="2689" y="2642"/>
                  </a:cubicBezTo>
                  <a:cubicBezTo>
                    <a:pt x="2689" y="2481"/>
                    <a:pt x="2559" y="2351"/>
                    <a:pt x="2401" y="2351"/>
                  </a:cubicBezTo>
                  <a:close/>
                  <a:moveTo>
                    <a:pt x="2401" y="4702"/>
                  </a:moveTo>
                  <a:cubicBezTo>
                    <a:pt x="2241" y="4702"/>
                    <a:pt x="2111" y="4831"/>
                    <a:pt x="2111" y="4992"/>
                  </a:cubicBezTo>
                  <a:cubicBezTo>
                    <a:pt x="2111" y="5153"/>
                    <a:pt x="2240" y="5283"/>
                    <a:pt x="2401" y="5283"/>
                  </a:cubicBezTo>
                  <a:cubicBezTo>
                    <a:pt x="2561" y="5283"/>
                    <a:pt x="2689" y="5150"/>
                    <a:pt x="2689" y="4990"/>
                  </a:cubicBezTo>
                  <a:cubicBezTo>
                    <a:pt x="2689" y="4831"/>
                    <a:pt x="2559" y="4702"/>
                    <a:pt x="2401" y="4702"/>
                  </a:cubicBezTo>
                  <a:close/>
                  <a:moveTo>
                    <a:pt x="3104" y="3525"/>
                  </a:moveTo>
                  <a:cubicBezTo>
                    <a:pt x="2943" y="3525"/>
                    <a:pt x="2813" y="3656"/>
                    <a:pt x="2813" y="3816"/>
                  </a:cubicBezTo>
                  <a:cubicBezTo>
                    <a:pt x="2813" y="3977"/>
                    <a:pt x="2943" y="4106"/>
                    <a:pt x="3104" y="4106"/>
                  </a:cubicBezTo>
                  <a:cubicBezTo>
                    <a:pt x="3265" y="4106"/>
                    <a:pt x="3395" y="3976"/>
                    <a:pt x="3395" y="3816"/>
                  </a:cubicBezTo>
                  <a:cubicBezTo>
                    <a:pt x="3392" y="3655"/>
                    <a:pt x="3262" y="3525"/>
                    <a:pt x="3104" y="3525"/>
                  </a:cubicBezTo>
                  <a:close/>
                  <a:moveTo>
                    <a:pt x="3104" y="1191"/>
                  </a:moveTo>
                  <a:cubicBezTo>
                    <a:pt x="2943" y="1191"/>
                    <a:pt x="2813" y="1321"/>
                    <a:pt x="2813" y="1482"/>
                  </a:cubicBezTo>
                  <a:cubicBezTo>
                    <a:pt x="2813" y="1643"/>
                    <a:pt x="2943" y="1772"/>
                    <a:pt x="3104" y="1772"/>
                  </a:cubicBezTo>
                  <a:cubicBezTo>
                    <a:pt x="3265" y="1772"/>
                    <a:pt x="3395" y="1643"/>
                    <a:pt x="3395" y="1482"/>
                  </a:cubicBezTo>
                  <a:cubicBezTo>
                    <a:pt x="3392" y="1321"/>
                    <a:pt x="3262" y="1191"/>
                    <a:pt x="3104" y="1191"/>
                  </a:cubicBezTo>
                  <a:close/>
                  <a:moveTo>
                    <a:pt x="3807" y="0"/>
                  </a:moveTo>
                  <a:cubicBezTo>
                    <a:pt x="3646" y="0"/>
                    <a:pt x="3516" y="130"/>
                    <a:pt x="3516" y="291"/>
                  </a:cubicBezTo>
                  <a:cubicBezTo>
                    <a:pt x="3516" y="452"/>
                    <a:pt x="3646" y="581"/>
                    <a:pt x="3807" y="581"/>
                  </a:cubicBezTo>
                  <a:cubicBezTo>
                    <a:pt x="3968" y="581"/>
                    <a:pt x="4097" y="452"/>
                    <a:pt x="4097" y="291"/>
                  </a:cubicBezTo>
                  <a:cubicBezTo>
                    <a:pt x="4097" y="130"/>
                    <a:pt x="3968" y="0"/>
                    <a:pt x="3807" y="0"/>
                  </a:cubicBezTo>
                  <a:close/>
                  <a:moveTo>
                    <a:pt x="3807" y="2351"/>
                  </a:moveTo>
                  <a:cubicBezTo>
                    <a:pt x="3646" y="2351"/>
                    <a:pt x="3516" y="2482"/>
                    <a:pt x="3516" y="2642"/>
                  </a:cubicBezTo>
                  <a:cubicBezTo>
                    <a:pt x="3516" y="2803"/>
                    <a:pt x="3646" y="2932"/>
                    <a:pt x="3807" y="2932"/>
                  </a:cubicBezTo>
                  <a:cubicBezTo>
                    <a:pt x="3968" y="2932"/>
                    <a:pt x="4097" y="2802"/>
                    <a:pt x="4097" y="2642"/>
                  </a:cubicBezTo>
                  <a:cubicBezTo>
                    <a:pt x="4097" y="2481"/>
                    <a:pt x="3968" y="2351"/>
                    <a:pt x="3807" y="2351"/>
                  </a:cubicBezTo>
                  <a:close/>
                  <a:moveTo>
                    <a:pt x="3807" y="4702"/>
                  </a:moveTo>
                  <a:cubicBezTo>
                    <a:pt x="3646" y="4702"/>
                    <a:pt x="3516" y="4831"/>
                    <a:pt x="3516" y="4992"/>
                  </a:cubicBezTo>
                  <a:cubicBezTo>
                    <a:pt x="3516" y="5153"/>
                    <a:pt x="3646" y="5283"/>
                    <a:pt x="3807" y="5283"/>
                  </a:cubicBezTo>
                  <a:cubicBezTo>
                    <a:pt x="3968" y="5283"/>
                    <a:pt x="4097" y="5153"/>
                    <a:pt x="4097" y="4992"/>
                  </a:cubicBezTo>
                  <a:cubicBezTo>
                    <a:pt x="4097" y="4831"/>
                    <a:pt x="3968" y="4702"/>
                    <a:pt x="3807" y="4702"/>
                  </a:cubicBezTo>
                  <a:close/>
                  <a:moveTo>
                    <a:pt x="4510" y="3525"/>
                  </a:moveTo>
                  <a:cubicBezTo>
                    <a:pt x="4349" y="3525"/>
                    <a:pt x="4219" y="3656"/>
                    <a:pt x="4219" y="3816"/>
                  </a:cubicBezTo>
                  <a:cubicBezTo>
                    <a:pt x="4219" y="3977"/>
                    <a:pt x="4349" y="4106"/>
                    <a:pt x="4510" y="4106"/>
                  </a:cubicBezTo>
                  <a:cubicBezTo>
                    <a:pt x="4670" y="4106"/>
                    <a:pt x="4800" y="3977"/>
                    <a:pt x="4800" y="3816"/>
                  </a:cubicBezTo>
                  <a:cubicBezTo>
                    <a:pt x="4800" y="3656"/>
                    <a:pt x="4670" y="3525"/>
                    <a:pt x="4510" y="3525"/>
                  </a:cubicBezTo>
                  <a:close/>
                  <a:moveTo>
                    <a:pt x="4510" y="1191"/>
                  </a:moveTo>
                  <a:cubicBezTo>
                    <a:pt x="4349" y="1191"/>
                    <a:pt x="4219" y="1321"/>
                    <a:pt x="4219" y="1482"/>
                  </a:cubicBezTo>
                  <a:cubicBezTo>
                    <a:pt x="4219" y="1643"/>
                    <a:pt x="4349" y="1772"/>
                    <a:pt x="4510" y="1772"/>
                  </a:cubicBezTo>
                  <a:cubicBezTo>
                    <a:pt x="4670" y="1772"/>
                    <a:pt x="4800" y="1643"/>
                    <a:pt x="4800" y="1482"/>
                  </a:cubicBezTo>
                  <a:cubicBezTo>
                    <a:pt x="4800" y="1321"/>
                    <a:pt x="4670" y="1191"/>
                    <a:pt x="4510" y="1191"/>
                  </a:cubicBezTo>
                  <a:close/>
                  <a:moveTo>
                    <a:pt x="5212" y="0"/>
                  </a:moveTo>
                  <a:cubicBezTo>
                    <a:pt x="5051" y="0"/>
                    <a:pt x="4922" y="130"/>
                    <a:pt x="4922" y="291"/>
                  </a:cubicBezTo>
                  <a:cubicBezTo>
                    <a:pt x="4922" y="452"/>
                    <a:pt x="5051" y="581"/>
                    <a:pt x="5212" y="581"/>
                  </a:cubicBezTo>
                  <a:cubicBezTo>
                    <a:pt x="5373" y="581"/>
                    <a:pt x="5503" y="452"/>
                    <a:pt x="5503" y="291"/>
                  </a:cubicBezTo>
                  <a:cubicBezTo>
                    <a:pt x="5503" y="130"/>
                    <a:pt x="5373" y="0"/>
                    <a:pt x="5212" y="0"/>
                  </a:cubicBezTo>
                  <a:close/>
                  <a:moveTo>
                    <a:pt x="5212" y="2351"/>
                  </a:moveTo>
                  <a:cubicBezTo>
                    <a:pt x="5051" y="2351"/>
                    <a:pt x="4922" y="2482"/>
                    <a:pt x="4922" y="2642"/>
                  </a:cubicBezTo>
                  <a:cubicBezTo>
                    <a:pt x="4922" y="2803"/>
                    <a:pt x="5051" y="2932"/>
                    <a:pt x="5212" y="2932"/>
                  </a:cubicBezTo>
                  <a:cubicBezTo>
                    <a:pt x="5373" y="2932"/>
                    <a:pt x="5503" y="2802"/>
                    <a:pt x="5503" y="2642"/>
                  </a:cubicBezTo>
                  <a:cubicBezTo>
                    <a:pt x="5503" y="2481"/>
                    <a:pt x="5373" y="2351"/>
                    <a:pt x="5212" y="2351"/>
                  </a:cubicBezTo>
                  <a:close/>
                  <a:moveTo>
                    <a:pt x="5212" y="4702"/>
                  </a:moveTo>
                  <a:cubicBezTo>
                    <a:pt x="5051" y="4702"/>
                    <a:pt x="4922" y="4831"/>
                    <a:pt x="4922" y="4992"/>
                  </a:cubicBezTo>
                  <a:cubicBezTo>
                    <a:pt x="4922" y="5153"/>
                    <a:pt x="5051" y="5283"/>
                    <a:pt x="5212" y="5283"/>
                  </a:cubicBezTo>
                  <a:cubicBezTo>
                    <a:pt x="5373" y="5283"/>
                    <a:pt x="5503" y="5153"/>
                    <a:pt x="5503" y="4992"/>
                  </a:cubicBezTo>
                  <a:cubicBezTo>
                    <a:pt x="5503" y="4831"/>
                    <a:pt x="5373" y="4702"/>
                    <a:pt x="5212" y="4702"/>
                  </a:cubicBezTo>
                  <a:close/>
                  <a:moveTo>
                    <a:pt x="5918" y="3525"/>
                  </a:moveTo>
                  <a:cubicBezTo>
                    <a:pt x="5757" y="3525"/>
                    <a:pt x="5627" y="3656"/>
                    <a:pt x="5627" y="3816"/>
                  </a:cubicBezTo>
                  <a:cubicBezTo>
                    <a:pt x="5627" y="3977"/>
                    <a:pt x="5757" y="4106"/>
                    <a:pt x="5918" y="4106"/>
                  </a:cubicBezTo>
                  <a:cubicBezTo>
                    <a:pt x="6079" y="4106"/>
                    <a:pt x="6208" y="3976"/>
                    <a:pt x="6208" y="3816"/>
                  </a:cubicBezTo>
                  <a:cubicBezTo>
                    <a:pt x="6206" y="3655"/>
                    <a:pt x="6076" y="3525"/>
                    <a:pt x="5918" y="3525"/>
                  </a:cubicBezTo>
                  <a:close/>
                  <a:moveTo>
                    <a:pt x="5918" y="1191"/>
                  </a:moveTo>
                  <a:cubicBezTo>
                    <a:pt x="5757" y="1191"/>
                    <a:pt x="5627" y="1321"/>
                    <a:pt x="5627" y="1482"/>
                  </a:cubicBezTo>
                  <a:cubicBezTo>
                    <a:pt x="5627" y="1643"/>
                    <a:pt x="5757" y="1772"/>
                    <a:pt x="5918" y="1772"/>
                  </a:cubicBezTo>
                  <a:cubicBezTo>
                    <a:pt x="6079" y="1772"/>
                    <a:pt x="6208" y="1643"/>
                    <a:pt x="6208" y="1482"/>
                  </a:cubicBezTo>
                  <a:cubicBezTo>
                    <a:pt x="6206" y="1321"/>
                    <a:pt x="6076" y="1191"/>
                    <a:pt x="5918" y="1191"/>
                  </a:cubicBezTo>
                  <a:close/>
                  <a:moveTo>
                    <a:pt x="6635" y="0"/>
                  </a:moveTo>
                  <a:cubicBezTo>
                    <a:pt x="6474" y="0"/>
                    <a:pt x="6344" y="130"/>
                    <a:pt x="6344" y="291"/>
                  </a:cubicBezTo>
                  <a:cubicBezTo>
                    <a:pt x="6344" y="452"/>
                    <a:pt x="6474" y="581"/>
                    <a:pt x="6635" y="581"/>
                  </a:cubicBezTo>
                  <a:cubicBezTo>
                    <a:pt x="6795" y="581"/>
                    <a:pt x="6925" y="452"/>
                    <a:pt x="6925" y="291"/>
                  </a:cubicBezTo>
                  <a:cubicBezTo>
                    <a:pt x="6922" y="130"/>
                    <a:pt x="6793" y="0"/>
                    <a:pt x="6635" y="0"/>
                  </a:cubicBezTo>
                  <a:close/>
                  <a:moveTo>
                    <a:pt x="6635" y="2351"/>
                  </a:moveTo>
                  <a:cubicBezTo>
                    <a:pt x="6474" y="2351"/>
                    <a:pt x="6344" y="2482"/>
                    <a:pt x="6344" y="2642"/>
                  </a:cubicBezTo>
                  <a:cubicBezTo>
                    <a:pt x="6344" y="2803"/>
                    <a:pt x="6474" y="2932"/>
                    <a:pt x="6635" y="2932"/>
                  </a:cubicBezTo>
                  <a:cubicBezTo>
                    <a:pt x="6795" y="2932"/>
                    <a:pt x="6925" y="2802"/>
                    <a:pt x="6925" y="2642"/>
                  </a:cubicBezTo>
                  <a:cubicBezTo>
                    <a:pt x="6922" y="2481"/>
                    <a:pt x="6793" y="2351"/>
                    <a:pt x="6635" y="2351"/>
                  </a:cubicBezTo>
                  <a:close/>
                  <a:moveTo>
                    <a:pt x="6635" y="4702"/>
                  </a:moveTo>
                  <a:cubicBezTo>
                    <a:pt x="6474" y="4702"/>
                    <a:pt x="6344" y="4831"/>
                    <a:pt x="6344" y="4992"/>
                  </a:cubicBezTo>
                  <a:cubicBezTo>
                    <a:pt x="6344" y="5153"/>
                    <a:pt x="6474" y="5283"/>
                    <a:pt x="6635" y="5283"/>
                  </a:cubicBezTo>
                  <a:cubicBezTo>
                    <a:pt x="6795" y="5283"/>
                    <a:pt x="6925" y="5153"/>
                    <a:pt x="6925" y="4992"/>
                  </a:cubicBezTo>
                  <a:cubicBezTo>
                    <a:pt x="6922" y="4831"/>
                    <a:pt x="6793" y="4702"/>
                    <a:pt x="6635" y="4702"/>
                  </a:cubicBezTo>
                  <a:close/>
                  <a:moveTo>
                    <a:pt x="7337" y="3525"/>
                  </a:moveTo>
                  <a:cubicBezTo>
                    <a:pt x="7176" y="3525"/>
                    <a:pt x="7047" y="3656"/>
                    <a:pt x="7047" y="3816"/>
                  </a:cubicBezTo>
                  <a:cubicBezTo>
                    <a:pt x="7047" y="3977"/>
                    <a:pt x="7176" y="4106"/>
                    <a:pt x="7337" y="4106"/>
                  </a:cubicBezTo>
                  <a:cubicBezTo>
                    <a:pt x="7498" y="4106"/>
                    <a:pt x="7628" y="3976"/>
                    <a:pt x="7628" y="3816"/>
                  </a:cubicBezTo>
                  <a:cubicBezTo>
                    <a:pt x="7625" y="3655"/>
                    <a:pt x="7495" y="3525"/>
                    <a:pt x="7337" y="3525"/>
                  </a:cubicBezTo>
                  <a:close/>
                  <a:moveTo>
                    <a:pt x="7337" y="1191"/>
                  </a:moveTo>
                  <a:cubicBezTo>
                    <a:pt x="7176" y="1191"/>
                    <a:pt x="7047" y="1321"/>
                    <a:pt x="7047" y="1482"/>
                  </a:cubicBezTo>
                  <a:cubicBezTo>
                    <a:pt x="7047" y="1643"/>
                    <a:pt x="7176" y="1772"/>
                    <a:pt x="7337" y="1772"/>
                  </a:cubicBezTo>
                  <a:cubicBezTo>
                    <a:pt x="7498" y="1772"/>
                    <a:pt x="7628" y="1643"/>
                    <a:pt x="7628" y="1482"/>
                  </a:cubicBezTo>
                  <a:cubicBezTo>
                    <a:pt x="7625" y="1321"/>
                    <a:pt x="7495" y="1191"/>
                    <a:pt x="7337" y="1191"/>
                  </a:cubicBezTo>
                  <a:close/>
                  <a:moveTo>
                    <a:pt x="8040" y="0"/>
                  </a:moveTo>
                  <a:cubicBezTo>
                    <a:pt x="7879" y="0"/>
                    <a:pt x="7749" y="130"/>
                    <a:pt x="7749" y="291"/>
                  </a:cubicBezTo>
                  <a:cubicBezTo>
                    <a:pt x="7749" y="452"/>
                    <a:pt x="7879" y="581"/>
                    <a:pt x="8040" y="581"/>
                  </a:cubicBezTo>
                  <a:cubicBezTo>
                    <a:pt x="8201" y="581"/>
                    <a:pt x="8331" y="452"/>
                    <a:pt x="8331" y="291"/>
                  </a:cubicBezTo>
                  <a:cubicBezTo>
                    <a:pt x="8331" y="130"/>
                    <a:pt x="8201" y="0"/>
                    <a:pt x="8040" y="0"/>
                  </a:cubicBezTo>
                  <a:close/>
                  <a:moveTo>
                    <a:pt x="8040" y="2351"/>
                  </a:moveTo>
                  <a:cubicBezTo>
                    <a:pt x="7879" y="2351"/>
                    <a:pt x="7749" y="2482"/>
                    <a:pt x="7749" y="2642"/>
                  </a:cubicBezTo>
                  <a:cubicBezTo>
                    <a:pt x="7749" y="2803"/>
                    <a:pt x="7879" y="2932"/>
                    <a:pt x="8040" y="2932"/>
                  </a:cubicBezTo>
                  <a:cubicBezTo>
                    <a:pt x="8201" y="2932"/>
                    <a:pt x="8331" y="2802"/>
                    <a:pt x="8331" y="2642"/>
                  </a:cubicBezTo>
                  <a:cubicBezTo>
                    <a:pt x="8331" y="2481"/>
                    <a:pt x="8201" y="2351"/>
                    <a:pt x="8040" y="2351"/>
                  </a:cubicBezTo>
                  <a:close/>
                  <a:moveTo>
                    <a:pt x="8040" y="4702"/>
                  </a:moveTo>
                  <a:cubicBezTo>
                    <a:pt x="7879" y="4702"/>
                    <a:pt x="7749" y="4831"/>
                    <a:pt x="7749" y="4992"/>
                  </a:cubicBezTo>
                  <a:cubicBezTo>
                    <a:pt x="7749" y="5153"/>
                    <a:pt x="7879" y="5283"/>
                    <a:pt x="8040" y="5283"/>
                  </a:cubicBezTo>
                  <a:cubicBezTo>
                    <a:pt x="8201" y="5283"/>
                    <a:pt x="8331" y="5153"/>
                    <a:pt x="8331" y="4992"/>
                  </a:cubicBezTo>
                  <a:cubicBezTo>
                    <a:pt x="8331" y="4831"/>
                    <a:pt x="8201" y="4702"/>
                    <a:pt x="8040" y="4702"/>
                  </a:cubicBezTo>
                  <a:close/>
                  <a:moveTo>
                    <a:pt x="8743" y="3525"/>
                  </a:moveTo>
                  <a:cubicBezTo>
                    <a:pt x="8582" y="3525"/>
                    <a:pt x="8452" y="3656"/>
                    <a:pt x="8452" y="3816"/>
                  </a:cubicBezTo>
                  <a:cubicBezTo>
                    <a:pt x="8452" y="3977"/>
                    <a:pt x="8582" y="4106"/>
                    <a:pt x="8743" y="4106"/>
                  </a:cubicBezTo>
                  <a:cubicBezTo>
                    <a:pt x="8903" y="4106"/>
                    <a:pt x="9033" y="3977"/>
                    <a:pt x="9033" y="3816"/>
                  </a:cubicBezTo>
                  <a:cubicBezTo>
                    <a:pt x="9033" y="3656"/>
                    <a:pt x="8903" y="3525"/>
                    <a:pt x="8743" y="3525"/>
                  </a:cubicBezTo>
                  <a:close/>
                  <a:moveTo>
                    <a:pt x="8743" y="1191"/>
                  </a:moveTo>
                  <a:cubicBezTo>
                    <a:pt x="8582" y="1191"/>
                    <a:pt x="8452" y="1321"/>
                    <a:pt x="8452" y="1482"/>
                  </a:cubicBezTo>
                  <a:cubicBezTo>
                    <a:pt x="8452" y="1643"/>
                    <a:pt x="8582" y="1772"/>
                    <a:pt x="8743" y="1772"/>
                  </a:cubicBezTo>
                  <a:cubicBezTo>
                    <a:pt x="8903" y="1772"/>
                    <a:pt x="9033" y="1643"/>
                    <a:pt x="9033" y="1482"/>
                  </a:cubicBezTo>
                  <a:cubicBezTo>
                    <a:pt x="9033" y="1321"/>
                    <a:pt x="8903" y="1191"/>
                    <a:pt x="8743" y="1191"/>
                  </a:cubicBezTo>
                  <a:close/>
                  <a:moveTo>
                    <a:pt x="9445" y="0"/>
                  </a:moveTo>
                  <a:cubicBezTo>
                    <a:pt x="9284" y="0"/>
                    <a:pt x="9155" y="130"/>
                    <a:pt x="9155" y="291"/>
                  </a:cubicBezTo>
                  <a:cubicBezTo>
                    <a:pt x="9155" y="452"/>
                    <a:pt x="9284" y="581"/>
                    <a:pt x="9445" y="581"/>
                  </a:cubicBezTo>
                  <a:cubicBezTo>
                    <a:pt x="9606" y="581"/>
                    <a:pt x="9736" y="452"/>
                    <a:pt x="9736" y="291"/>
                  </a:cubicBezTo>
                  <a:cubicBezTo>
                    <a:pt x="9736" y="130"/>
                    <a:pt x="9606" y="0"/>
                    <a:pt x="9445" y="0"/>
                  </a:cubicBezTo>
                  <a:close/>
                  <a:moveTo>
                    <a:pt x="9445" y="2351"/>
                  </a:moveTo>
                  <a:cubicBezTo>
                    <a:pt x="9284" y="2351"/>
                    <a:pt x="9155" y="2482"/>
                    <a:pt x="9155" y="2642"/>
                  </a:cubicBezTo>
                  <a:cubicBezTo>
                    <a:pt x="9155" y="2803"/>
                    <a:pt x="9284" y="2932"/>
                    <a:pt x="9445" y="2932"/>
                  </a:cubicBezTo>
                  <a:cubicBezTo>
                    <a:pt x="9606" y="2932"/>
                    <a:pt x="9736" y="2802"/>
                    <a:pt x="9736" y="2642"/>
                  </a:cubicBezTo>
                  <a:cubicBezTo>
                    <a:pt x="9736" y="2481"/>
                    <a:pt x="9606" y="2351"/>
                    <a:pt x="9445" y="2351"/>
                  </a:cubicBezTo>
                  <a:close/>
                  <a:moveTo>
                    <a:pt x="9445" y="4702"/>
                  </a:moveTo>
                  <a:cubicBezTo>
                    <a:pt x="9284" y="4702"/>
                    <a:pt x="9155" y="4831"/>
                    <a:pt x="9155" y="4992"/>
                  </a:cubicBezTo>
                  <a:cubicBezTo>
                    <a:pt x="9155" y="5153"/>
                    <a:pt x="9284" y="5283"/>
                    <a:pt x="9445" y="5283"/>
                  </a:cubicBezTo>
                  <a:cubicBezTo>
                    <a:pt x="9606" y="5283"/>
                    <a:pt x="9736" y="5153"/>
                    <a:pt x="9736" y="4992"/>
                  </a:cubicBezTo>
                  <a:cubicBezTo>
                    <a:pt x="9736" y="4831"/>
                    <a:pt x="9606" y="4702"/>
                    <a:pt x="9445" y="4702"/>
                  </a:cubicBezTo>
                  <a:close/>
                  <a:moveTo>
                    <a:pt x="10150" y="3525"/>
                  </a:moveTo>
                  <a:cubicBezTo>
                    <a:pt x="9990" y="3525"/>
                    <a:pt x="9860" y="3656"/>
                    <a:pt x="9860" y="3816"/>
                  </a:cubicBezTo>
                  <a:cubicBezTo>
                    <a:pt x="9860" y="3977"/>
                    <a:pt x="9990" y="4106"/>
                    <a:pt x="10150" y="4106"/>
                  </a:cubicBezTo>
                  <a:cubicBezTo>
                    <a:pt x="10311" y="4106"/>
                    <a:pt x="10440" y="3976"/>
                    <a:pt x="10440" y="3816"/>
                  </a:cubicBezTo>
                  <a:cubicBezTo>
                    <a:pt x="10438" y="3655"/>
                    <a:pt x="10308" y="3525"/>
                    <a:pt x="10150" y="3525"/>
                  </a:cubicBezTo>
                  <a:close/>
                  <a:moveTo>
                    <a:pt x="10150" y="1191"/>
                  </a:moveTo>
                  <a:cubicBezTo>
                    <a:pt x="9990" y="1191"/>
                    <a:pt x="9860" y="1321"/>
                    <a:pt x="9860" y="1482"/>
                  </a:cubicBezTo>
                  <a:cubicBezTo>
                    <a:pt x="9860" y="1643"/>
                    <a:pt x="9990" y="1772"/>
                    <a:pt x="10150" y="1772"/>
                  </a:cubicBezTo>
                  <a:cubicBezTo>
                    <a:pt x="10311" y="1772"/>
                    <a:pt x="10440" y="1643"/>
                    <a:pt x="10440" y="1482"/>
                  </a:cubicBezTo>
                  <a:cubicBezTo>
                    <a:pt x="10438" y="1321"/>
                    <a:pt x="10308" y="1191"/>
                    <a:pt x="10150" y="1191"/>
                  </a:cubicBezTo>
                  <a:close/>
                  <a:moveTo>
                    <a:pt x="10852" y="0"/>
                  </a:moveTo>
                  <a:cubicBezTo>
                    <a:pt x="10692" y="0"/>
                    <a:pt x="10562" y="130"/>
                    <a:pt x="10562" y="291"/>
                  </a:cubicBezTo>
                  <a:cubicBezTo>
                    <a:pt x="10562" y="452"/>
                    <a:pt x="10692" y="581"/>
                    <a:pt x="10852" y="581"/>
                  </a:cubicBezTo>
                  <a:cubicBezTo>
                    <a:pt x="11013" y="581"/>
                    <a:pt x="11143" y="452"/>
                    <a:pt x="11143" y="291"/>
                  </a:cubicBezTo>
                  <a:cubicBezTo>
                    <a:pt x="11140" y="130"/>
                    <a:pt x="11011" y="0"/>
                    <a:pt x="10852" y="0"/>
                  </a:cubicBezTo>
                  <a:close/>
                  <a:moveTo>
                    <a:pt x="10852" y="2351"/>
                  </a:moveTo>
                  <a:cubicBezTo>
                    <a:pt x="10692" y="2351"/>
                    <a:pt x="10562" y="2482"/>
                    <a:pt x="10562" y="2642"/>
                  </a:cubicBezTo>
                  <a:cubicBezTo>
                    <a:pt x="10562" y="2803"/>
                    <a:pt x="10692" y="2932"/>
                    <a:pt x="10852" y="2932"/>
                  </a:cubicBezTo>
                  <a:cubicBezTo>
                    <a:pt x="11013" y="2932"/>
                    <a:pt x="11143" y="2802"/>
                    <a:pt x="11143" y="2642"/>
                  </a:cubicBezTo>
                  <a:cubicBezTo>
                    <a:pt x="11140" y="2481"/>
                    <a:pt x="11011" y="2351"/>
                    <a:pt x="10852" y="2351"/>
                  </a:cubicBezTo>
                  <a:close/>
                  <a:moveTo>
                    <a:pt x="10852" y="4702"/>
                  </a:moveTo>
                  <a:cubicBezTo>
                    <a:pt x="10692" y="4702"/>
                    <a:pt x="10562" y="4831"/>
                    <a:pt x="10562" y="4992"/>
                  </a:cubicBezTo>
                  <a:cubicBezTo>
                    <a:pt x="10562" y="5153"/>
                    <a:pt x="10692" y="5283"/>
                    <a:pt x="10852" y="5283"/>
                  </a:cubicBezTo>
                  <a:cubicBezTo>
                    <a:pt x="11013" y="5283"/>
                    <a:pt x="11143" y="5153"/>
                    <a:pt x="11143" y="4992"/>
                  </a:cubicBezTo>
                  <a:cubicBezTo>
                    <a:pt x="11140" y="4831"/>
                    <a:pt x="11011" y="4702"/>
                    <a:pt x="10852" y="4702"/>
                  </a:cubicBezTo>
                  <a:close/>
                  <a:moveTo>
                    <a:pt x="11555" y="3525"/>
                  </a:moveTo>
                  <a:cubicBezTo>
                    <a:pt x="11394" y="3525"/>
                    <a:pt x="11264" y="3656"/>
                    <a:pt x="11264" y="3816"/>
                  </a:cubicBezTo>
                  <a:cubicBezTo>
                    <a:pt x="11264" y="3977"/>
                    <a:pt x="11394" y="4106"/>
                    <a:pt x="11555" y="4106"/>
                  </a:cubicBezTo>
                  <a:cubicBezTo>
                    <a:pt x="11716" y="4106"/>
                    <a:pt x="11846" y="3977"/>
                    <a:pt x="11846" y="3816"/>
                  </a:cubicBezTo>
                  <a:cubicBezTo>
                    <a:pt x="11846" y="3656"/>
                    <a:pt x="11716" y="3525"/>
                    <a:pt x="11555" y="3525"/>
                  </a:cubicBezTo>
                  <a:close/>
                  <a:moveTo>
                    <a:pt x="11555" y="1191"/>
                  </a:moveTo>
                  <a:cubicBezTo>
                    <a:pt x="11394" y="1191"/>
                    <a:pt x="11264" y="1321"/>
                    <a:pt x="11264" y="1482"/>
                  </a:cubicBezTo>
                  <a:cubicBezTo>
                    <a:pt x="11264" y="1643"/>
                    <a:pt x="11394" y="1772"/>
                    <a:pt x="11555" y="1772"/>
                  </a:cubicBezTo>
                  <a:cubicBezTo>
                    <a:pt x="11716" y="1772"/>
                    <a:pt x="11846" y="1643"/>
                    <a:pt x="11846" y="1482"/>
                  </a:cubicBezTo>
                  <a:cubicBezTo>
                    <a:pt x="11846" y="1321"/>
                    <a:pt x="11716" y="1191"/>
                    <a:pt x="11555" y="1191"/>
                  </a:cubicBezTo>
                  <a:close/>
                  <a:moveTo>
                    <a:pt x="12258" y="0"/>
                  </a:moveTo>
                  <a:cubicBezTo>
                    <a:pt x="12097" y="0"/>
                    <a:pt x="11967" y="130"/>
                    <a:pt x="11967" y="291"/>
                  </a:cubicBezTo>
                  <a:cubicBezTo>
                    <a:pt x="11967" y="452"/>
                    <a:pt x="12097" y="581"/>
                    <a:pt x="12258" y="581"/>
                  </a:cubicBezTo>
                  <a:cubicBezTo>
                    <a:pt x="12419" y="581"/>
                    <a:pt x="12549" y="452"/>
                    <a:pt x="12549" y="291"/>
                  </a:cubicBezTo>
                  <a:cubicBezTo>
                    <a:pt x="12549" y="130"/>
                    <a:pt x="12419" y="0"/>
                    <a:pt x="12258" y="0"/>
                  </a:cubicBezTo>
                  <a:close/>
                  <a:moveTo>
                    <a:pt x="12258" y="2351"/>
                  </a:moveTo>
                  <a:cubicBezTo>
                    <a:pt x="12097" y="2351"/>
                    <a:pt x="11967" y="2482"/>
                    <a:pt x="11967" y="2642"/>
                  </a:cubicBezTo>
                  <a:cubicBezTo>
                    <a:pt x="11967" y="2803"/>
                    <a:pt x="12097" y="2932"/>
                    <a:pt x="12258" y="2932"/>
                  </a:cubicBezTo>
                  <a:cubicBezTo>
                    <a:pt x="12419" y="2932"/>
                    <a:pt x="12549" y="2802"/>
                    <a:pt x="12549" y="2642"/>
                  </a:cubicBezTo>
                  <a:cubicBezTo>
                    <a:pt x="12549" y="2481"/>
                    <a:pt x="12419" y="2351"/>
                    <a:pt x="12258" y="2351"/>
                  </a:cubicBezTo>
                  <a:close/>
                  <a:moveTo>
                    <a:pt x="12258" y="4702"/>
                  </a:moveTo>
                  <a:cubicBezTo>
                    <a:pt x="12097" y="4702"/>
                    <a:pt x="11967" y="4831"/>
                    <a:pt x="11967" y="4992"/>
                  </a:cubicBezTo>
                  <a:cubicBezTo>
                    <a:pt x="11967" y="5153"/>
                    <a:pt x="12097" y="5283"/>
                    <a:pt x="12258" y="5283"/>
                  </a:cubicBezTo>
                  <a:cubicBezTo>
                    <a:pt x="12419" y="5283"/>
                    <a:pt x="12549" y="5153"/>
                    <a:pt x="12549" y="4992"/>
                  </a:cubicBezTo>
                  <a:cubicBezTo>
                    <a:pt x="12549" y="4831"/>
                    <a:pt x="12419" y="4702"/>
                    <a:pt x="12258" y="4702"/>
                  </a:cubicBezTo>
                  <a:close/>
                  <a:moveTo>
                    <a:pt x="12961" y="3525"/>
                  </a:moveTo>
                  <a:cubicBezTo>
                    <a:pt x="12800" y="3525"/>
                    <a:pt x="12670" y="3656"/>
                    <a:pt x="12670" y="3816"/>
                  </a:cubicBezTo>
                  <a:cubicBezTo>
                    <a:pt x="12670" y="3977"/>
                    <a:pt x="12801" y="4106"/>
                    <a:pt x="12961" y="4106"/>
                  </a:cubicBezTo>
                  <a:cubicBezTo>
                    <a:pt x="13122" y="4106"/>
                    <a:pt x="13251" y="3977"/>
                    <a:pt x="13251" y="3816"/>
                  </a:cubicBezTo>
                  <a:cubicBezTo>
                    <a:pt x="13251" y="3656"/>
                    <a:pt x="13121" y="3525"/>
                    <a:pt x="12961" y="3525"/>
                  </a:cubicBezTo>
                  <a:close/>
                  <a:moveTo>
                    <a:pt x="12961" y="1191"/>
                  </a:moveTo>
                  <a:cubicBezTo>
                    <a:pt x="12800" y="1191"/>
                    <a:pt x="12670" y="1321"/>
                    <a:pt x="12670" y="1482"/>
                  </a:cubicBezTo>
                  <a:cubicBezTo>
                    <a:pt x="12670" y="1643"/>
                    <a:pt x="12801" y="1772"/>
                    <a:pt x="12961" y="1772"/>
                  </a:cubicBezTo>
                  <a:cubicBezTo>
                    <a:pt x="13122" y="1772"/>
                    <a:pt x="13251" y="1643"/>
                    <a:pt x="13251" y="1482"/>
                  </a:cubicBezTo>
                  <a:cubicBezTo>
                    <a:pt x="13251" y="1321"/>
                    <a:pt x="13121" y="1191"/>
                    <a:pt x="12961" y="1191"/>
                  </a:cubicBezTo>
                  <a:close/>
                  <a:moveTo>
                    <a:pt x="13658" y="0"/>
                  </a:moveTo>
                  <a:cubicBezTo>
                    <a:pt x="13497" y="0"/>
                    <a:pt x="13367" y="130"/>
                    <a:pt x="13367" y="291"/>
                  </a:cubicBezTo>
                  <a:cubicBezTo>
                    <a:pt x="13367" y="452"/>
                    <a:pt x="13498" y="581"/>
                    <a:pt x="13658" y="581"/>
                  </a:cubicBezTo>
                  <a:cubicBezTo>
                    <a:pt x="13819" y="581"/>
                    <a:pt x="13948" y="452"/>
                    <a:pt x="13948" y="291"/>
                  </a:cubicBezTo>
                  <a:cubicBezTo>
                    <a:pt x="13948" y="130"/>
                    <a:pt x="13818" y="0"/>
                    <a:pt x="13658" y="0"/>
                  </a:cubicBezTo>
                  <a:close/>
                  <a:moveTo>
                    <a:pt x="13658" y="2351"/>
                  </a:moveTo>
                  <a:cubicBezTo>
                    <a:pt x="13497" y="2351"/>
                    <a:pt x="13367" y="2482"/>
                    <a:pt x="13367" y="2642"/>
                  </a:cubicBezTo>
                  <a:cubicBezTo>
                    <a:pt x="13367" y="2803"/>
                    <a:pt x="13498" y="2932"/>
                    <a:pt x="13658" y="2932"/>
                  </a:cubicBezTo>
                  <a:cubicBezTo>
                    <a:pt x="13819" y="2932"/>
                    <a:pt x="13948" y="2802"/>
                    <a:pt x="13948" y="2642"/>
                  </a:cubicBezTo>
                  <a:cubicBezTo>
                    <a:pt x="13948" y="2481"/>
                    <a:pt x="13818" y="2351"/>
                    <a:pt x="13658" y="2351"/>
                  </a:cubicBezTo>
                  <a:close/>
                  <a:moveTo>
                    <a:pt x="13658" y="4702"/>
                  </a:moveTo>
                  <a:cubicBezTo>
                    <a:pt x="13497" y="4702"/>
                    <a:pt x="13367" y="4831"/>
                    <a:pt x="13367" y="4992"/>
                  </a:cubicBezTo>
                  <a:cubicBezTo>
                    <a:pt x="13367" y="5153"/>
                    <a:pt x="13498" y="5283"/>
                    <a:pt x="13658" y="5283"/>
                  </a:cubicBezTo>
                  <a:cubicBezTo>
                    <a:pt x="13819" y="5283"/>
                    <a:pt x="13948" y="5153"/>
                    <a:pt x="13948" y="4992"/>
                  </a:cubicBezTo>
                  <a:cubicBezTo>
                    <a:pt x="13948" y="4831"/>
                    <a:pt x="13818" y="4702"/>
                    <a:pt x="13658" y="4702"/>
                  </a:cubicBezTo>
                  <a:close/>
                  <a:moveTo>
                    <a:pt x="14360" y="3525"/>
                  </a:moveTo>
                  <a:cubicBezTo>
                    <a:pt x="14199" y="3525"/>
                    <a:pt x="14070" y="3656"/>
                    <a:pt x="14070" y="3816"/>
                  </a:cubicBezTo>
                  <a:cubicBezTo>
                    <a:pt x="14070" y="3977"/>
                    <a:pt x="14199" y="4106"/>
                    <a:pt x="14360" y="4106"/>
                  </a:cubicBezTo>
                  <a:cubicBezTo>
                    <a:pt x="14521" y="4106"/>
                    <a:pt x="14651" y="3977"/>
                    <a:pt x="14651" y="3816"/>
                  </a:cubicBezTo>
                  <a:cubicBezTo>
                    <a:pt x="14651" y="3656"/>
                    <a:pt x="14521" y="3525"/>
                    <a:pt x="14360" y="3525"/>
                  </a:cubicBezTo>
                  <a:close/>
                  <a:moveTo>
                    <a:pt x="14360" y="1191"/>
                  </a:moveTo>
                  <a:cubicBezTo>
                    <a:pt x="14199" y="1191"/>
                    <a:pt x="14070" y="1321"/>
                    <a:pt x="14070" y="1482"/>
                  </a:cubicBezTo>
                  <a:cubicBezTo>
                    <a:pt x="14070" y="1643"/>
                    <a:pt x="14199" y="1772"/>
                    <a:pt x="14360" y="1772"/>
                  </a:cubicBezTo>
                  <a:cubicBezTo>
                    <a:pt x="14521" y="1772"/>
                    <a:pt x="14651" y="1643"/>
                    <a:pt x="14651" y="1482"/>
                  </a:cubicBezTo>
                  <a:cubicBezTo>
                    <a:pt x="14651" y="1321"/>
                    <a:pt x="14521" y="1191"/>
                    <a:pt x="14360" y="1191"/>
                  </a:cubicBezTo>
                  <a:close/>
                  <a:moveTo>
                    <a:pt x="15066" y="0"/>
                  </a:moveTo>
                  <a:cubicBezTo>
                    <a:pt x="14905" y="0"/>
                    <a:pt x="14775" y="130"/>
                    <a:pt x="14775" y="291"/>
                  </a:cubicBezTo>
                  <a:cubicBezTo>
                    <a:pt x="14775" y="452"/>
                    <a:pt x="14905" y="581"/>
                    <a:pt x="15066" y="581"/>
                  </a:cubicBezTo>
                  <a:cubicBezTo>
                    <a:pt x="15227" y="581"/>
                    <a:pt x="15356" y="452"/>
                    <a:pt x="15356" y="291"/>
                  </a:cubicBezTo>
                  <a:cubicBezTo>
                    <a:pt x="15354" y="130"/>
                    <a:pt x="15224" y="0"/>
                    <a:pt x="15066" y="0"/>
                  </a:cubicBezTo>
                  <a:close/>
                  <a:moveTo>
                    <a:pt x="15066" y="2351"/>
                  </a:moveTo>
                  <a:cubicBezTo>
                    <a:pt x="14905" y="2351"/>
                    <a:pt x="14775" y="2482"/>
                    <a:pt x="14775" y="2642"/>
                  </a:cubicBezTo>
                  <a:cubicBezTo>
                    <a:pt x="14775" y="2803"/>
                    <a:pt x="14905" y="2932"/>
                    <a:pt x="15066" y="2932"/>
                  </a:cubicBezTo>
                  <a:cubicBezTo>
                    <a:pt x="15227" y="2932"/>
                    <a:pt x="15356" y="2802"/>
                    <a:pt x="15356" y="2642"/>
                  </a:cubicBezTo>
                  <a:cubicBezTo>
                    <a:pt x="15354" y="2481"/>
                    <a:pt x="15224" y="2351"/>
                    <a:pt x="15066" y="2351"/>
                  </a:cubicBezTo>
                  <a:close/>
                  <a:moveTo>
                    <a:pt x="15066" y="4702"/>
                  </a:moveTo>
                  <a:cubicBezTo>
                    <a:pt x="14905" y="4702"/>
                    <a:pt x="14775" y="4831"/>
                    <a:pt x="14775" y="4992"/>
                  </a:cubicBezTo>
                  <a:cubicBezTo>
                    <a:pt x="14775" y="5153"/>
                    <a:pt x="14905" y="5283"/>
                    <a:pt x="15066" y="5283"/>
                  </a:cubicBezTo>
                  <a:cubicBezTo>
                    <a:pt x="15227" y="5283"/>
                    <a:pt x="15356" y="5153"/>
                    <a:pt x="15356" y="4992"/>
                  </a:cubicBezTo>
                  <a:cubicBezTo>
                    <a:pt x="15354" y="4831"/>
                    <a:pt x="15224" y="4702"/>
                    <a:pt x="15066" y="4702"/>
                  </a:cubicBezTo>
                  <a:close/>
                  <a:moveTo>
                    <a:pt x="15768" y="3525"/>
                  </a:moveTo>
                  <a:cubicBezTo>
                    <a:pt x="15608" y="3525"/>
                    <a:pt x="15478" y="3656"/>
                    <a:pt x="15478" y="3816"/>
                  </a:cubicBezTo>
                  <a:cubicBezTo>
                    <a:pt x="15478" y="3977"/>
                    <a:pt x="15608" y="4106"/>
                    <a:pt x="15768" y="4106"/>
                  </a:cubicBezTo>
                  <a:cubicBezTo>
                    <a:pt x="15929" y="4106"/>
                    <a:pt x="16059" y="3977"/>
                    <a:pt x="16059" y="3816"/>
                  </a:cubicBezTo>
                  <a:cubicBezTo>
                    <a:pt x="16059" y="3656"/>
                    <a:pt x="15929" y="3525"/>
                    <a:pt x="15768" y="3525"/>
                  </a:cubicBezTo>
                  <a:close/>
                  <a:moveTo>
                    <a:pt x="15768" y="1191"/>
                  </a:moveTo>
                  <a:cubicBezTo>
                    <a:pt x="15608" y="1191"/>
                    <a:pt x="15478" y="1321"/>
                    <a:pt x="15478" y="1482"/>
                  </a:cubicBezTo>
                  <a:cubicBezTo>
                    <a:pt x="15478" y="1643"/>
                    <a:pt x="15608" y="1772"/>
                    <a:pt x="15768" y="1772"/>
                  </a:cubicBezTo>
                  <a:cubicBezTo>
                    <a:pt x="15929" y="1772"/>
                    <a:pt x="16059" y="1643"/>
                    <a:pt x="16059" y="1482"/>
                  </a:cubicBezTo>
                  <a:cubicBezTo>
                    <a:pt x="16059" y="1321"/>
                    <a:pt x="15929" y="1191"/>
                    <a:pt x="15768" y="1191"/>
                  </a:cubicBezTo>
                  <a:close/>
                  <a:moveTo>
                    <a:pt x="16471" y="0"/>
                  </a:moveTo>
                  <a:cubicBezTo>
                    <a:pt x="16310" y="0"/>
                    <a:pt x="16181" y="130"/>
                    <a:pt x="16181" y="291"/>
                  </a:cubicBezTo>
                  <a:cubicBezTo>
                    <a:pt x="16181" y="452"/>
                    <a:pt x="16310" y="581"/>
                    <a:pt x="16471" y="581"/>
                  </a:cubicBezTo>
                  <a:cubicBezTo>
                    <a:pt x="16632" y="581"/>
                    <a:pt x="16762" y="452"/>
                    <a:pt x="16762" y="291"/>
                  </a:cubicBezTo>
                  <a:cubicBezTo>
                    <a:pt x="16762" y="130"/>
                    <a:pt x="16632" y="0"/>
                    <a:pt x="16471" y="0"/>
                  </a:cubicBezTo>
                  <a:close/>
                  <a:moveTo>
                    <a:pt x="16471" y="2351"/>
                  </a:moveTo>
                  <a:cubicBezTo>
                    <a:pt x="16310" y="2351"/>
                    <a:pt x="16181" y="2482"/>
                    <a:pt x="16181" y="2642"/>
                  </a:cubicBezTo>
                  <a:cubicBezTo>
                    <a:pt x="16181" y="2803"/>
                    <a:pt x="16310" y="2932"/>
                    <a:pt x="16471" y="2932"/>
                  </a:cubicBezTo>
                  <a:cubicBezTo>
                    <a:pt x="16632" y="2932"/>
                    <a:pt x="16762" y="2802"/>
                    <a:pt x="16762" y="2642"/>
                  </a:cubicBezTo>
                  <a:cubicBezTo>
                    <a:pt x="16762" y="2481"/>
                    <a:pt x="16632" y="2351"/>
                    <a:pt x="16471" y="2351"/>
                  </a:cubicBezTo>
                  <a:close/>
                  <a:moveTo>
                    <a:pt x="16471" y="4702"/>
                  </a:moveTo>
                  <a:cubicBezTo>
                    <a:pt x="16310" y="4702"/>
                    <a:pt x="16181" y="4831"/>
                    <a:pt x="16181" y="4992"/>
                  </a:cubicBezTo>
                  <a:cubicBezTo>
                    <a:pt x="16181" y="5153"/>
                    <a:pt x="16310" y="5283"/>
                    <a:pt x="16471" y="5283"/>
                  </a:cubicBezTo>
                  <a:cubicBezTo>
                    <a:pt x="16632" y="5283"/>
                    <a:pt x="16762" y="5153"/>
                    <a:pt x="16762" y="4992"/>
                  </a:cubicBezTo>
                  <a:cubicBezTo>
                    <a:pt x="16762" y="4831"/>
                    <a:pt x="16632" y="4702"/>
                    <a:pt x="16471" y="4702"/>
                  </a:cubicBezTo>
                  <a:close/>
                  <a:moveTo>
                    <a:pt x="17174" y="3525"/>
                  </a:moveTo>
                  <a:cubicBezTo>
                    <a:pt x="17013" y="3525"/>
                    <a:pt x="16883" y="3656"/>
                    <a:pt x="16883" y="3816"/>
                  </a:cubicBezTo>
                  <a:cubicBezTo>
                    <a:pt x="16883" y="3977"/>
                    <a:pt x="17013" y="4106"/>
                    <a:pt x="17174" y="4106"/>
                  </a:cubicBezTo>
                  <a:cubicBezTo>
                    <a:pt x="17335" y="4106"/>
                    <a:pt x="17465" y="3976"/>
                    <a:pt x="17465" y="3816"/>
                  </a:cubicBezTo>
                  <a:cubicBezTo>
                    <a:pt x="17465" y="3655"/>
                    <a:pt x="17335" y="3525"/>
                    <a:pt x="17174" y="3525"/>
                  </a:cubicBezTo>
                  <a:close/>
                  <a:moveTo>
                    <a:pt x="17174" y="1191"/>
                  </a:moveTo>
                  <a:cubicBezTo>
                    <a:pt x="17013" y="1191"/>
                    <a:pt x="16883" y="1321"/>
                    <a:pt x="16883" y="1482"/>
                  </a:cubicBezTo>
                  <a:cubicBezTo>
                    <a:pt x="16883" y="1643"/>
                    <a:pt x="17013" y="1772"/>
                    <a:pt x="17174" y="1772"/>
                  </a:cubicBezTo>
                  <a:cubicBezTo>
                    <a:pt x="17335" y="1772"/>
                    <a:pt x="17465" y="1643"/>
                    <a:pt x="17465" y="1482"/>
                  </a:cubicBezTo>
                  <a:cubicBezTo>
                    <a:pt x="17465" y="1321"/>
                    <a:pt x="17335" y="1191"/>
                    <a:pt x="17174" y="1191"/>
                  </a:cubicBezTo>
                  <a:close/>
                  <a:moveTo>
                    <a:pt x="17877" y="0"/>
                  </a:moveTo>
                  <a:cubicBezTo>
                    <a:pt x="17716" y="0"/>
                    <a:pt x="17586" y="130"/>
                    <a:pt x="17586" y="291"/>
                  </a:cubicBezTo>
                  <a:cubicBezTo>
                    <a:pt x="17586" y="452"/>
                    <a:pt x="17717" y="581"/>
                    <a:pt x="17877" y="581"/>
                  </a:cubicBezTo>
                  <a:cubicBezTo>
                    <a:pt x="18038" y="581"/>
                    <a:pt x="18167" y="452"/>
                    <a:pt x="18167" y="291"/>
                  </a:cubicBezTo>
                  <a:cubicBezTo>
                    <a:pt x="18167" y="130"/>
                    <a:pt x="18037" y="0"/>
                    <a:pt x="17877" y="0"/>
                  </a:cubicBezTo>
                  <a:close/>
                  <a:moveTo>
                    <a:pt x="17877" y="2351"/>
                  </a:moveTo>
                  <a:cubicBezTo>
                    <a:pt x="17716" y="2351"/>
                    <a:pt x="17586" y="2482"/>
                    <a:pt x="17586" y="2642"/>
                  </a:cubicBezTo>
                  <a:cubicBezTo>
                    <a:pt x="17586" y="2803"/>
                    <a:pt x="17717" y="2932"/>
                    <a:pt x="17877" y="2932"/>
                  </a:cubicBezTo>
                  <a:cubicBezTo>
                    <a:pt x="18038" y="2932"/>
                    <a:pt x="18167" y="2802"/>
                    <a:pt x="18167" y="2642"/>
                  </a:cubicBezTo>
                  <a:cubicBezTo>
                    <a:pt x="18167" y="2481"/>
                    <a:pt x="18037" y="2351"/>
                    <a:pt x="17877" y="2351"/>
                  </a:cubicBezTo>
                  <a:close/>
                  <a:moveTo>
                    <a:pt x="17877" y="4702"/>
                  </a:moveTo>
                  <a:cubicBezTo>
                    <a:pt x="17716" y="4702"/>
                    <a:pt x="17586" y="4831"/>
                    <a:pt x="17586" y="4992"/>
                  </a:cubicBezTo>
                  <a:cubicBezTo>
                    <a:pt x="17586" y="5153"/>
                    <a:pt x="17717" y="5283"/>
                    <a:pt x="17877" y="5283"/>
                  </a:cubicBezTo>
                  <a:cubicBezTo>
                    <a:pt x="18038" y="5283"/>
                    <a:pt x="18167" y="5153"/>
                    <a:pt x="18167" y="4992"/>
                  </a:cubicBezTo>
                  <a:cubicBezTo>
                    <a:pt x="18167" y="4831"/>
                    <a:pt x="18037" y="4702"/>
                    <a:pt x="17877" y="4702"/>
                  </a:cubicBezTo>
                  <a:close/>
                  <a:moveTo>
                    <a:pt x="18582" y="3525"/>
                  </a:moveTo>
                  <a:cubicBezTo>
                    <a:pt x="18421" y="3525"/>
                    <a:pt x="18291" y="3656"/>
                    <a:pt x="18291" y="3816"/>
                  </a:cubicBezTo>
                  <a:cubicBezTo>
                    <a:pt x="18291" y="3977"/>
                    <a:pt x="18421" y="4106"/>
                    <a:pt x="18582" y="4106"/>
                  </a:cubicBezTo>
                  <a:cubicBezTo>
                    <a:pt x="18743" y="4106"/>
                    <a:pt x="18873" y="3976"/>
                    <a:pt x="18873" y="3816"/>
                  </a:cubicBezTo>
                  <a:cubicBezTo>
                    <a:pt x="18870" y="3655"/>
                    <a:pt x="18740" y="3525"/>
                    <a:pt x="18582" y="3525"/>
                  </a:cubicBezTo>
                  <a:close/>
                  <a:moveTo>
                    <a:pt x="18582" y="1191"/>
                  </a:moveTo>
                  <a:cubicBezTo>
                    <a:pt x="18421" y="1191"/>
                    <a:pt x="18291" y="1321"/>
                    <a:pt x="18291" y="1482"/>
                  </a:cubicBezTo>
                  <a:cubicBezTo>
                    <a:pt x="18291" y="1643"/>
                    <a:pt x="18421" y="1772"/>
                    <a:pt x="18582" y="1772"/>
                  </a:cubicBezTo>
                  <a:cubicBezTo>
                    <a:pt x="18743" y="1772"/>
                    <a:pt x="18873" y="1643"/>
                    <a:pt x="18873" y="1482"/>
                  </a:cubicBezTo>
                  <a:cubicBezTo>
                    <a:pt x="18870" y="1321"/>
                    <a:pt x="18740" y="1191"/>
                    <a:pt x="18582" y="1191"/>
                  </a:cubicBezTo>
                  <a:close/>
                  <a:moveTo>
                    <a:pt x="19285" y="0"/>
                  </a:moveTo>
                  <a:cubicBezTo>
                    <a:pt x="19124" y="0"/>
                    <a:pt x="18994" y="130"/>
                    <a:pt x="18994" y="291"/>
                  </a:cubicBezTo>
                  <a:cubicBezTo>
                    <a:pt x="18994" y="452"/>
                    <a:pt x="19124" y="581"/>
                    <a:pt x="19285" y="581"/>
                  </a:cubicBezTo>
                  <a:cubicBezTo>
                    <a:pt x="19446" y="581"/>
                    <a:pt x="19575" y="452"/>
                    <a:pt x="19575" y="291"/>
                  </a:cubicBezTo>
                  <a:cubicBezTo>
                    <a:pt x="19575" y="130"/>
                    <a:pt x="19446" y="0"/>
                    <a:pt x="19285" y="0"/>
                  </a:cubicBezTo>
                  <a:close/>
                  <a:moveTo>
                    <a:pt x="19285" y="2351"/>
                  </a:moveTo>
                  <a:cubicBezTo>
                    <a:pt x="19124" y="2351"/>
                    <a:pt x="18994" y="2482"/>
                    <a:pt x="18994" y="2642"/>
                  </a:cubicBezTo>
                  <a:cubicBezTo>
                    <a:pt x="18994" y="2803"/>
                    <a:pt x="19124" y="2932"/>
                    <a:pt x="19285" y="2932"/>
                  </a:cubicBezTo>
                  <a:cubicBezTo>
                    <a:pt x="19446" y="2932"/>
                    <a:pt x="19575" y="2802"/>
                    <a:pt x="19575" y="2642"/>
                  </a:cubicBezTo>
                  <a:cubicBezTo>
                    <a:pt x="19575" y="2481"/>
                    <a:pt x="19446" y="2351"/>
                    <a:pt x="19285" y="2351"/>
                  </a:cubicBezTo>
                  <a:close/>
                  <a:moveTo>
                    <a:pt x="19285" y="4702"/>
                  </a:moveTo>
                  <a:cubicBezTo>
                    <a:pt x="19124" y="4702"/>
                    <a:pt x="18994" y="4831"/>
                    <a:pt x="18994" y="4992"/>
                  </a:cubicBezTo>
                  <a:cubicBezTo>
                    <a:pt x="18994" y="5153"/>
                    <a:pt x="19124" y="5283"/>
                    <a:pt x="19285" y="5283"/>
                  </a:cubicBezTo>
                  <a:cubicBezTo>
                    <a:pt x="19446" y="5283"/>
                    <a:pt x="19575" y="5153"/>
                    <a:pt x="19575" y="4992"/>
                  </a:cubicBezTo>
                  <a:cubicBezTo>
                    <a:pt x="19575" y="4831"/>
                    <a:pt x="19446" y="4702"/>
                    <a:pt x="19285" y="4702"/>
                  </a:cubicBezTo>
                  <a:close/>
                  <a:moveTo>
                    <a:pt x="19987" y="3525"/>
                  </a:moveTo>
                  <a:cubicBezTo>
                    <a:pt x="19827" y="3525"/>
                    <a:pt x="19697" y="3656"/>
                    <a:pt x="19697" y="3816"/>
                  </a:cubicBezTo>
                  <a:cubicBezTo>
                    <a:pt x="19697" y="3977"/>
                    <a:pt x="19827" y="4106"/>
                    <a:pt x="19987" y="4106"/>
                  </a:cubicBezTo>
                  <a:cubicBezTo>
                    <a:pt x="20148" y="4106"/>
                    <a:pt x="20278" y="3977"/>
                    <a:pt x="20278" y="3816"/>
                  </a:cubicBezTo>
                  <a:cubicBezTo>
                    <a:pt x="20278" y="3656"/>
                    <a:pt x="20148" y="3525"/>
                    <a:pt x="19987" y="3525"/>
                  </a:cubicBezTo>
                  <a:close/>
                  <a:moveTo>
                    <a:pt x="19987" y="1191"/>
                  </a:moveTo>
                  <a:cubicBezTo>
                    <a:pt x="19827" y="1191"/>
                    <a:pt x="19697" y="1321"/>
                    <a:pt x="19697" y="1482"/>
                  </a:cubicBezTo>
                  <a:cubicBezTo>
                    <a:pt x="19697" y="1643"/>
                    <a:pt x="19827" y="1772"/>
                    <a:pt x="19987" y="1772"/>
                  </a:cubicBezTo>
                  <a:cubicBezTo>
                    <a:pt x="20148" y="1772"/>
                    <a:pt x="20278" y="1643"/>
                    <a:pt x="20278" y="1482"/>
                  </a:cubicBezTo>
                  <a:cubicBezTo>
                    <a:pt x="20278" y="1321"/>
                    <a:pt x="20148" y="1191"/>
                    <a:pt x="19987" y="1191"/>
                  </a:cubicBezTo>
                  <a:close/>
                </a:path>
              </a:pathLst>
            </a:custGeom>
            <a:solidFill>
              <a:schemeClr val="accent2"/>
            </a:solidFill>
            <a:ln w="9525" cap="flat">
              <a:noFill/>
              <a:bevel/>
              <a:headEnd/>
              <a:tailEnd/>
            </a:ln>
            <a:effectLst/>
          </p:spPr>
          <p:txBody>
            <a:bodyPr wrap="none" anchor="ctr"/>
            <a:lstStyle/>
            <a:p>
              <a:endParaRPr lang="en-US"/>
            </a:p>
          </p:txBody>
        </p:sp>
      </p:grpSp>
    </p:spTree>
    <p:extLst>
      <p:ext uri="{BB962C8B-B14F-4D97-AF65-F5344CB8AC3E}">
        <p14:creationId xmlns:p14="http://schemas.microsoft.com/office/powerpoint/2010/main" val="28252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7" y="188916"/>
            <a:ext cx="825703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2252718131"/>
      </p:ext>
    </p:extLst>
  </p:cSld>
  <p:clrMap bg1="lt1" tx1="dk1" bg2="lt2" tx2="dk2" accent1="accent1" accent2="accent2" accent3="accent3" accent4="accent4" accent5="accent5" accent6="accent6" hlink="hlink" folHlink="folHlink"/>
  <p:sldLayoutIdLst>
    <p:sldLayoutId id="2147484102" r:id="rId1"/>
    <p:sldLayoutId id="2147484106" r:id="rId2"/>
    <p:sldLayoutId id="2147484107" r:id="rId3"/>
    <p:sldLayoutId id="2147484108" r:id="rId4"/>
    <p:sldLayoutId id="2147484109" r:id="rId5"/>
    <p:sldLayoutId id="2147484110" r:id="rId6"/>
    <p:sldLayoutId id="2147484111" r:id="rId7"/>
    <p:sldLayoutId id="2147484120" r:id="rId8"/>
    <p:sldLayoutId id="2147484121" r:id="rId9"/>
    <p:sldLayoutId id="2147484122" r:id="rId10"/>
    <p:sldLayoutId id="2147484123" r:id="rId11"/>
  </p:sldLayoutIdLst>
  <p:hf hdr="0" dt="0"/>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CiscoSansTT Light" panose="020B0503020201020303" pitchFamily="34" charset="0"/>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24">
          <p15:clr>
            <a:srgbClr val="F26B43"/>
          </p15:clr>
        </p15:guide>
        <p15:guide id="4" orient="horz" pos="757">
          <p15:clr>
            <a:srgbClr val="F26B43"/>
          </p15:clr>
        </p15:guide>
        <p15:guide id="5" orient="horz" pos="324">
          <p15:clr>
            <a:srgbClr val="F26B43"/>
          </p15:clr>
        </p15:guide>
        <p15:guide id="6" pos="2876">
          <p15:clr>
            <a:srgbClr val="F26B43"/>
          </p15:clr>
        </p15:guide>
        <p15:guide id="7" orient="horz" pos="1620">
          <p15:clr>
            <a:srgbClr val="F26B43"/>
          </p15:clr>
        </p15:guide>
        <p15:guide id="9" orient="horz" pos="50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stio.io/docs/concepts/security/#istio-identit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EFE_3929A46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piffe.io/docs/latest/spiffe/over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EF0_9A1949FB.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EF3_682A583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itu.int/rec/T-REC-X.509" TargetMode="External"/><Relationship Id="rId3" Type="http://schemas.openxmlformats.org/officeDocument/2006/relationships/hyperlink" Target="https://networkservicemesh.io/" TargetMode="External"/><Relationship Id="rId7" Type="http://schemas.openxmlformats.org/officeDocument/2006/relationships/hyperlink" Target="https://github.com/spiffe/spi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spiffe.io/" TargetMode="External"/><Relationship Id="rId5" Type="http://schemas.openxmlformats.org/officeDocument/2006/relationships/hyperlink" Target="https://istio.io/" TargetMode="External"/><Relationship Id="rId4" Type="http://schemas.openxmlformats.org/officeDocument/2006/relationships/hyperlink" Target="https://linkerd.io/" TargetMode="External"/><Relationship Id="rId9" Type="http://schemas.openxmlformats.org/officeDocument/2006/relationships/hyperlink" Target="https://tools.ietf.org/html/rfc844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92298E5-4D88-4340-863B-FD3A3939C8D9}"/>
              </a:ext>
            </a:extLst>
          </p:cNvPr>
          <p:cNvSpPr txBox="1">
            <a:spLocks/>
          </p:cNvSpPr>
          <p:nvPr/>
        </p:nvSpPr>
        <p:spPr>
          <a:xfrm>
            <a:off x="205805" y="3708077"/>
            <a:ext cx="8552162" cy="458478"/>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4213" rtl="0" eaLnBrk="1" fontAlgn="base" latinLnBrk="0" hangingPunct="1">
              <a:lnSpc>
                <a:spcPct val="95000"/>
              </a:lnSpc>
              <a:spcBef>
                <a:spcPts val="1075"/>
              </a:spcBef>
              <a:spcAft>
                <a:spcPct val="0"/>
              </a:spcAft>
              <a:buClr>
                <a:srgbClr val="00BCEB"/>
              </a:buClr>
              <a:buSzPct val="90000"/>
              <a:buFont typeface="Arial" charset="0"/>
              <a:buNone/>
              <a:tabLst/>
              <a:defRPr/>
            </a:pPr>
            <a:r>
              <a:rPr kumimoji="0" lang="en-US" sz="2000" b="1" i="0" u="none" strike="noStrike" kern="1200" cap="none" spc="0" normalizeH="0" baseline="0" noProof="0" dirty="0">
                <a:ln>
                  <a:noFill/>
                </a:ln>
                <a:solidFill>
                  <a:schemeClr val="bg2"/>
                </a:solidFill>
                <a:effectLst/>
                <a:uLnTx/>
                <a:uFillTx/>
                <a:latin typeface="Arial" panose="020B0604020202020204" pitchFamily="34" charset="0"/>
                <a:ea typeface="ＭＳ Ｐゴシック" charset="0"/>
                <a:cs typeface="Arial" panose="020B0604020202020204" pitchFamily="34" charset="0"/>
                <a:sym typeface="Arial"/>
              </a:rPr>
              <a:t>John A. </a:t>
            </a:r>
            <a:r>
              <a:rPr lang="en-US" sz="2000" b="1" dirty="0">
                <a:solidFill>
                  <a:schemeClr val="bg2"/>
                </a:solidFill>
                <a:latin typeface="Arial" panose="020B0604020202020204" pitchFamily="34" charset="0"/>
                <a:cs typeface="Arial" panose="020B0604020202020204" pitchFamily="34" charset="0"/>
                <a:sym typeface="Arial"/>
              </a:rPr>
              <a:t>Joyce</a:t>
            </a:r>
          </a:p>
          <a:p>
            <a:pPr marL="0" marR="0" lvl="0" indent="0" algn="l" defTabSz="684213" rtl="0" eaLnBrk="1" fontAlgn="base" latinLnBrk="0" hangingPunct="1">
              <a:lnSpc>
                <a:spcPct val="95000"/>
              </a:lnSpc>
              <a:spcBef>
                <a:spcPts val="1075"/>
              </a:spcBef>
              <a:spcAft>
                <a:spcPct val="0"/>
              </a:spcAft>
              <a:buClr>
                <a:srgbClr val="00BCEB"/>
              </a:buClr>
              <a:buSzPct val="90000"/>
              <a:buFont typeface="Arial" charset="0"/>
              <a:buNone/>
              <a:tabLst/>
              <a:defRPr/>
            </a:pPr>
            <a:r>
              <a:rPr lang="en-US" sz="2000" b="1" dirty="0">
                <a:solidFill>
                  <a:schemeClr val="bg2"/>
                </a:solidFill>
                <a:latin typeface="Arial" panose="020B0604020202020204" pitchFamily="34" charset="0"/>
                <a:cs typeface="Arial" panose="020B0604020202020204" pitchFamily="34" charset="0"/>
                <a:sym typeface="Arial"/>
              </a:rPr>
              <a:t>Principal Engineer – Cisco Systems</a:t>
            </a:r>
            <a:endParaRPr kumimoji="0" lang="en-US" sz="2000" b="1" i="0"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Arial"/>
            </a:endParaRPr>
          </a:p>
        </p:txBody>
      </p:sp>
      <p:sp>
        <p:nvSpPr>
          <p:cNvPr id="6" name="Text Placeholder 6">
            <a:extLst>
              <a:ext uri="{FF2B5EF4-FFF2-40B4-BE49-F238E27FC236}">
                <a16:creationId xmlns:a16="http://schemas.microsoft.com/office/drawing/2014/main" id="{F061DBD8-9150-8049-8FBA-E01506007A2A}"/>
              </a:ext>
            </a:extLst>
          </p:cNvPr>
          <p:cNvSpPr txBox="1">
            <a:spLocks/>
          </p:cNvSpPr>
          <p:nvPr/>
        </p:nvSpPr>
        <p:spPr>
          <a:xfrm>
            <a:off x="212040" y="4586283"/>
            <a:ext cx="8296421" cy="28813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4213" rtl="0" eaLnBrk="1" fontAlgn="base" latinLnBrk="0" hangingPunct="1">
              <a:lnSpc>
                <a:spcPct val="95000"/>
              </a:lnSpc>
              <a:spcBef>
                <a:spcPts val="1075"/>
              </a:spcBef>
              <a:spcAft>
                <a:spcPct val="0"/>
              </a:spcAft>
              <a:buClr>
                <a:srgbClr val="00BCEB"/>
              </a:buClr>
              <a:buSzPct val="90000"/>
              <a:buFont typeface="Arial" charset="0"/>
              <a:buNone/>
              <a:tabLst/>
              <a:defRPr/>
            </a:pPr>
            <a:r>
              <a:rPr kumimoji="0" lang="en-US" sz="1400" b="0" i="0" u="none" strike="noStrike" kern="1200" cap="none" spc="0" normalizeH="0" baseline="0" noProof="0" dirty="0">
                <a:ln>
                  <a:noFill/>
                </a:ln>
                <a:solidFill>
                  <a:schemeClr val="bg2"/>
                </a:solidFill>
                <a:effectLst/>
                <a:uLnTx/>
                <a:uFillTx/>
                <a:latin typeface="CiscoSansTT ExtraLight"/>
                <a:ea typeface="ＭＳ Ｐゴシック" charset="0"/>
                <a:sym typeface="Arial"/>
              </a:rPr>
              <a:t>November 2020</a:t>
            </a:r>
          </a:p>
        </p:txBody>
      </p:sp>
      <p:sp>
        <p:nvSpPr>
          <p:cNvPr id="7" name="Title 2">
            <a:extLst>
              <a:ext uri="{FF2B5EF4-FFF2-40B4-BE49-F238E27FC236}">
                <a16:creationId xmlns:a16="http://schemas.microsoft.com/office/drawing/2014/main" id="{3A66D8A8-41E7-2347-A581-31FA0BEA48BE}"/>
              </a:ext>
            </a:extLst>
          </p:cNvPr>
          <p:cNvSpPr txBox="1">
            <a:spLocks/>
          </p:cNvSpPr>
          <p:nvPr/>
        </p:nvSpPr>
        <p:spPr bwMode="auto">
          <a:xfrm>
            <a:off x="168678" y="1960605"/>
            <a:ext cx="5548728" cy="89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u="none" kern="1200" spc="0" baseline="0">
                <a:solidFill>
                  <a:schemeClr val="bg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lvl="0">
              <a:defRPr/>
            </a:pPr>
            <a:r>
              <a:rPr lang="en-US" dirty="0"/>
              <a:t>Security in the World of Service Meshes</a:t>
            </a:r>
            <a:endParaRPr kumimoji="0" lang="en-US" sz="6600" b="1" i="0" u="none" strike="noStrike" kern="1200" cap="none" spc="0" normalizeH="0" baseline="0" noProof="0" dirty="0">
              <a:ln>
                <a:noFill/>
              </a:ln>
              <a:solidFill>
                <a:schemeClr val="tx1"/>
              </a:solidFill>
              <a:effectLst/>
              <a:uLnTx/>
              <a:uFillTx/>
              <a:latin typeface="Avenir Next" panose="020B0503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97057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26C-9E69-F74E-9B72-5B740E3D5488}"/>
              </a:ext>
            </a:extLst>
          </p:cNvPr>
          <p:cNvSpPr>
            <a:spLocks noGrp="1"/>
          </p:cNvSpPr>
          <p:nvPr>
            <p:ph type="title"/>
          </p:nvPr>
        </p:nvSpPr>
        <p:spPr/>
        <p:txBody>
          <a:bodyPr/>
          <a:lstStyle/>
          <a:p>
            <a:r>
              <a:rPr lang="en-US" dirty="0"/>
              <a:t>Service Identities – The starting point </a:t>
            </a:r>
          </a:p>
        </p:txBody>
      </p:sp>
      <p:sp>
        <p:nvSpPr>
          <p:cNvPr id="3" name="Content Placeholder 2">
            <a:extLst>
              <a:ext uri="{FF2B5EF4-FFF2-40B4-BE49-F238E27FC236}">
                <a16:creationId xmlns:a16="http://schemas.microsoft.com/office/drawing/2014/main" id="{233F18BE-8DF6-AF45-A97D-F38194E4A9FE}"/>
              </a:ext>
            </a:extLst>
          </p:cNvPr>
          <p:cNvSpPr>
            <a:spLocks noGrp="1"/>
          </p:cNvSpPr>
          <p:nvPr>
            <p:ph sz="quarter" idx="11"/>
          </p:nvPr>
        </p:nvSpPr>
        <p:spPr>
          <a:xfrm>
            <a:off x="289659" y="1093863"/>
            <a:ext cx="8257032" cy="3270320"/>
          </a:xfrm>
        </p:spPr>
        <p:txBody>
          <a:bodyPr/>
          <a:lstStyle/>
          <a:p>
            <a:r>
              <a:rPr lang="en-US" dirty="0">
                <a:solidFill>
                  <a:srgbClr val="0070C0"/>
                </a:solidFill>
              </a:rPr>
              <a:t>In a service mesh world, establishing the identity of the workload providing a service is critical.  Examples:</a:t>
            </a:r>
            <a:endParaRPr lang="en-US" b="1" dirty="0">
              <a:solidFill>
                <a:srgbClr val="0070C0"/>
              </a:solidFill>
            </a:endParaRPr>
          </a:p>
          <a:p>
            <a:pPr lvl="1"/>
            <a:r>
              <a:rPr lang="en-US" b="1" dirty="0"/>
              <a:t>Kubernetes</a:t>
            </a:r>
            <a:r>
              <a:rPr lang="en-US" dirty="0"/>
              <a:t>: Kubernetes service account</a:t>
            </a:r>
          </a:p>
          <a:p>
            <a:pPr lvl="1"/>
            <a:r>
              <a:rPr lang="en-US" b="1" dirty="0"/>
              <a:t>GKE/GCE</a:t>
            </a:r>
            <a:r>
              <a:rPr lang="en-US" dirty="0"/>
              <a:t>: may use GCP service account</a:t>
            </a:r>
          </a:p>
          <a:p>
            <a:pPr lvl="1"/>
            <a:r>
              <a:rPr lang="en-US" b="1" dirty="0"/>
              <a:t>GCP</a:t>
            </a:r>
            <a:r>
              <a:rPr lang="en-US" dirty="0"/>
              <a:t>: GCP service account</a:t>
            </a:r>
          </a:p>
          <a:p>
            <a:pPr lvl="1"/>
            <a:r>
              <a:rPr lang="en-US" b="1" dirty="0"/>
              <a:t>AWS</a:t>
            </a:r>
            <a:r>
              <a:rPr lang="en-US" dirty="0"/>
              <a:t>: AWS IAM user/role account</a:t>
            </a:r>
          </a:p>
          <a:p>
            <a:pPr lvl="1"/>
            <a:r>
              <a:rPr lang="en-US" b="1" dirty="0"/>
              <a:t>On-premises (non-Kubernetes)</a:t>
            </a:r>
            <a:r>
              <a:rPr lang="en-US" dirty="0"/>
              <a:t>: user account, custom service account, service name, </a:t>
            </a:r>
            <a:r>
              <a:rPr lang="en-US" dirty="0" err="1"/>
              <a:t>Istio</a:t>
            </a:r>
            <a:r>
              <a:rPr lang="en-US" dirty="0"/>
              <a:t> service account, or GCP service account. The custom service account refers to the existing service account just like the identities that the customer’s Identity Directory manages.</a:t>
            </a:r>
          </a:p>
        </p:txBody>
      </p:sp>
      <p:sp>
        <p:nvSpPr>
          <p:cNvPr id="5" name="Slide Number Placeholder 4">
            <a:extLst>
              <a:ext uri="{FF2B5EF4-FFF2-40B4-BE49-F238E27FC236}">
                <a16:creationId xmlns:a16="http://schemas.microsoft.com/office/drawing/2014/main" id="{D79C7481-7254-6347-9114-92C316720777}"/>
              </a:ext>
            </a:extLst>
          </p:cNvPr>
          <p:cNvSpPr>
            <a:spLocks noGrp="1"/>
          </p:cNvSpPr>
          <p:nvPr>
            <p:ph type="sldNum" sz="quarter" idx="4"/>
          </p:nvPr>
        </p:nvSpPr>
        <p:spPr/>
        <p:txBody>
          <a:bodyPr/>
          <a:lstStyle/>
          <a:p>
            <a:fld id="{96A97DD0-5BE7-4856-A2A9-C42C6688E607}" type="slidenum">
              <a:rPr lang="en-US" smtClean="0"/>
              <a:pPr/>
              <a:t>10</a:t>
            </a:fld>
            <a:endParaRPr lang="en-US" dirty="0"/>
          </a:p>
        </p:txBody>
      </p:sp>
      <p:sp>
        <p:nvSpPr>
          <p:cNvPr id="6" name="TextBox 5">
            <a:extLst>
              <a:ext uri="{FF2B5EF4-FFF2-40B4-BE49-F238E27FC236}">
                <a16:creationId xmlns:a16="http://schemas.microsoft.com/office/drawing/2014/main" id="{0B34771F-6C6B-9845-95EE-7F68EAC4D4A6}"/>
              </a:ext>
            </a:extLst>
          </p:cNvPr>
          <p:cNvSpPr txBox="1"/>
          <p:nvPr/>
        </p:nvSpPr>
        <p:spPr>
          <a:xfrm>
            <a:off x="289659" y="4162875"/>
            <a:ext cx="2648482" cy="215444"/>
          </a:xfrm>
          <a:prstGeom prst="rect">
            <a:avLst/>
          </a:prstGeom>
          <a:noFill/>
        </p:spPr>
        <p:txBody>
          <a:bodyPr wrap="none" rtlCol="0">
            <a:spAutoFit/>
          </a:bodyPr>
          <a:lstStyle/>
          <a:p>
            <a:r>
              <a:rPr lang="en-US" sz="800" dirty="0">
                <a:latin typeface="+mn-lt"/>
                <a:hlinkClick r:id="rId3"/>
              </a:rPr>
              <a:t>https://</a:t>
            </a:r>
            <a:r>
              <a:rPr lang="en-US" sz="800" dirty="0" err="1">
                <a:latin typeface="+mn-lt"/>
                <a:hlinkClick r:id="rId3"/>
              </a:rPr>
              <a:t>istio.io</a:t>
            </a:r>
            <a:r>
              <a:rPr lang="en-US" sz="800" dirty="0">
                <a:latin typeface="+mn-lt"/>
                <a:hlinkClick r:id="rId3"/>
              </a:rPr>
              <a:t>/docs/concepts/security/#</a:t>
            </a:r>
            <a:r>
              <a:rPr lang="en-US" sz="800" dirty="0" err="1">
                <a:latin typeface="+mn-lt"/>
                <a:hlinkClick r:id="rId3"/>
              </a:rPr>
              <a:t>istio</a:t>
            </a:r>
            <a:r>
              <a:rPr lang="en-US" sz="800" dirty="0">
                <a:latin typeface="+mn-lt"/>
                <a:hlinkClick r:id="rId3"/>
              </a:rPr>
              <a:t>-identity</a:t>
            </a:r>
            <a:endParaRPr lang="en-US" sz="800" dirty="0">
              <a:latin typeface="+mn-lt"/>
            </a:endParaRPr>
          </a:p>
        </p:txBody>
      </p:sp>
      <p:sp>
        <p:nvSpPr>
          <p:cNvPr id="8" name="TextBox 7">
            <a:extLst>
              <a:ext uri="{FF2B5EF4-FFF2-40B4-BE49-F238E27FC236}">
                <a16:creationId xmlns:a16="http://schemas.microsoft.com/office/drawing/2014/main" id="{7EBF1DA7-10FA-4C49-8E5F-CC9E2F6C6609}"/>
              </a:ext>
            </a:extLst>
          </p:cNvPr>
          <p:cNvSpPr txBox="1"/>
          <p:nvPr/>
        </p:nvSpPr>
        <p:spPr>
          <a:xfrm>
            <a:off x="400218" y="4380689"/>
            <a:ext cx="8146473" cy="646331"/>
          </a:xfrm>
          <a:prstGeom prst="rect">
            <a:avLst/>
          </a:prstGeom>
          <a:noFill/>
        </p:spPr>
        <p:txBody>
          <a:bodyPr wrap="square" rtlCol="0">
            <a:spAutoFit/>
          </a:bodyPr>
          <a:lstStyle/>
          <a:p>
            <a:r>
              <a:rPr lang="en-US" dirty="0">
                <a:solidFill>
                  <a:srgbClr val="FF0000"/>
                </a:solidFill>
                <a:latin typeface="+mn-lt"/>
              </a:rPr>
              <a:t>The new kid on the block for establishing identity is SPIFFE (specification) and SPIRE (implementation) – more on that below</a:t>
            </a:r>
          </a:p>
        </p:txBody>
      </p:sp>
    </p:spTree>
    <p:extLst>
      <p:ext uri="{BB962C8B-B14F-4D97-AF65-F5344CB8AC3E}">
        <p14:creationId xmlns:p14="http://schemas.microsoft.com/office/powerpoint/2010/main" val="262334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26C-9E69-F74E-9B72-5B740E3D5488}"/>
              </a:ext>
            </a:extLst>
          </p:cNvPr>
          <p:cNvSpPr>
            <a:spLocks noGrp="1"/>
          </p:cNvSpPr>
          <p:nvPr>
            <p:ph type="title"/>
          </p:nvPr>
        </p:nvSpPr>
        <p:spPr/>
        <p:txBody>
          <a:bodyPr/>
          <a:lstStyle/>
          <a:p>
            <a:r>
              <a:rPr lang="en-US" dirty="0"/>
              <a:t>Conversion of that identity into a certificate</a:t>
            </a:r>
          </a:p>
        </p:txBody>
      </p:sp>
      <p:sp>
        <p:nvSpPr>
          <p:cNvPr id="3" name="Content Placeholder 2">
            <a:extLst>
              <a:ext uri="{FF2B5EF4-FFF2-40B4-BE49-F238E27FC236}">
                <a16:creationId xmlns:a16="http://schemas.microsoft.com/office/drawing/2014/main" id="{233F18BE-8DF6-AF45-A97D-F38194E4A9FE}"/>
              </a:ext>
            </a:extLst>
          </p:cNvPr>
          <p:cNvSpPr>
            <a:spLocks noGrp="1"/>
          </p:cNvSpPr>
          <p:nvPr>
            <p:ph sz="quarter" idx="11"/>
          </p:nvPr>
        </p:nvSpPr>
        <p:spPr>
          <a:xfrm>
            <a:off x="443484" y="1067792"/>
            <a:ext cx="8257032" cy="3675123"/>
          </a:xfrm>
        </p:spPr>
        <p:txBody>
          <a:bodyPr/>
          <a:lstStyle/>
          <a:p>
            <a:r>
              <a:rPr lang="en-US" dirty="0"/>
              <a:t>A private key within the workload pod is generated and made available to the proxy. </a:t>
            </a:r>
          </a:p>
          <a:p>
            <a:r>
              <a:rPr lang="en-US" dirty="0"/>
              <a:t>A certificate signing request is sent to the control plane. </a:t>
            </a:r>
          </a:p>
          <a:p>
            <a:r>
              <a:rPr lang="en-US" dirty="0"/>
              <a:t>The control plane signs either with a self-signed root certificate or an external source (e.g. vault).</a:t>
            </a:r>
          </a:p>
          <a:p>
            <a:r>
              <a:rPr lang="en-US" dirty="0"/>
              <a:t>The control plane provides the proxy a certificate scoped to the identity of the POD (e.g. K8s service-account).</a:t>
            </a:r>
          </a:p>
          <a:p>
            <a:r>
              <a:rPr lang="en-US" dirty="0"/>
              <a:t>Control plane will manage rotation.  </a:t>
            </a:r>
          </a:p>
          <a:p>
            <a:r>
              <a:rPr lang="en-US" dirty="0"/>
              <a:t>Some meshes may use certificates mounted to the proxies via other means.  </a:t>
            </a:r>
          </a:p>
        </p:txBody>
      </p:sp>
      <p:sp>
        <p:nvSpPr>
          <p:cNvPr id="5" name="Slide Number Placeholder 4">
            <a:extLst>
              <a:ext uri="{FF2B5EF4-FFF2-40B4-BE49-F238E27FC236}">
                <a16:creationId xmlns:a16="http://schemas.microsoft.com/office/drawing/2014/main" id="{D79C7481-7254-6347-9114-92C316720777}"/>
              </a:ext>
            </a:extLst>
          </p:cNvPr>
          <p:cNvSpPr>
            <a:spLocks noGrp="1"/>
          </p:cNvSpPr>
          <p:nvPr>
            <p:ph type="sldNum" sz="quarter" idx="4"/>
          </p:nvPr>
        </p:nvSpPr>
        <p:spPr/>
        <p:txBody>
          <a:bodyPr/>
          <a:lstStyle/>
          <a:p>
            <a:fld id="{96A97DD0-5BE7-4856-A2A9-C42C6688E607}" type="slidenum">
              <a:rPr lang="en-US" smtClean="0"/>
              <a:pPr/>
              <a:t>11</a:t>
            </a:fld>
            <a:endParaRPr lang="en-US" dirty="0"/>
          </a:p>
        </p:txBody>
      </p:sp>
    </p:spTree>
    <p:extLst>
      <p:ext uri="{BB962C8B-B14F-4D97-AF65-F5344CB8AC3E}">
        <p14:creationId xmlns:p14="http://schemas.microsoft.com/office/powerpoint/2010/main" val="288425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4640D-61CA-40E1-820C-471EECA76673}"/>
              </a:ext>
            </a:extLst>
          </p:cNvPr>
          <p:cNvSpPr>
            <a:spLocks noGrp="1"/>
          </p:cNvSpPr>
          <p:nvPr>
            <p:ph type="title"/>
          </p:nvPr>
        </p:nvSpPr>
        <p:spPr/>
        <p:txBody>
          <a:bodyPr/>
          <a:lstStyle/>
          <a:p>
            <a:r>
              <a:rPr lang="en-US" dirty="0" err="1"/>
              <a:t>Authn</a:t>
            </a:r>
            <a:r>
              <a:rPr lang="en-US" dirty="0"/>
              <a:t> - Authentication</a:t>
            </a:r>
          </a:p>
        </p:txBody>
      </p:sp>
      <p:sp>
        <p:nvSpPr>
          <p:cNvPr id="4" name="Slide Number Placeholder 3">
            <a:extLst>
              <a:ext uri="{FF2B5EF4-FFF2-40B4-BE49-F238E27FC236}">
                <a16:creationId xmlns:a16="http://schemas.microsoft.com/office/drawing/2014/main" id="{CCF29960-3109-40F6-85A9-AEF1138070A3}"/>
              </a:ext>
            </a:extLst>
          </p:cNvPr>
          <p:cNvSpPr>
            <a:spLocks noGrp="1"/>
          </p:cNvSpPr>
          <p:nvPr>
            <p:ph type="sldNum" sz="quarter" idx="4294967295"/>
          </p:nvPr>
        </p:nvSpPr>
        <p:spPr>
          <a:xfrm>
            <a:off x="8785225" y="4881563"/>
            <a:ext cx="358775" cy="274637"/>
          </a:xfrm>
          <a:prstGeom prst="rect">
            <a:avLst/>
          </a:prstGeom>
        </p:spPr>
        <p:txBody>
          <a:bodyPr/>
          <a:lstStyle/>
          <a:p>
            <a:fld id="{96A97DD0-5BE7-4856-A2A9-C42C6688E607}" type="slidenum">
              <a:rPr lang="en-US" smtClean="0"/>
              <a:pPr/>
              <a:t>12</a:t>
            </a:fld>
            <a:endParaRPr lang="en-US" dirty="0"/>
          </a:p>
        </p:txBody>
      </p:sp>
    </p:spTree>
    <p:extLst>
      <p:ext uri="{BB962C8B-B14F-4D97-AF65-F5344CB8AC3E}">
        <p14:creationId xmlns:p14="http://schemas.microsoft.com/office/powerpoint/2010/main" val="379069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51F7-0108-FB41-A52A-CB6951A815B3}"/>
              </a:ext>
            </a:extLst>
          </p:cNvPr>
          <p:cNvSpPr>
            <a:spLocks noGrp="1"/>
          </p:cNvSpPr>
          <p:nvPr>
            <p:ph type="title"/>
          </p:nvPr>
        </p:nvSpPr>
        <p:spPr>
          <a:xfrm>
            <a:off x="445200" y="192024"/>
            <a:ext cx="8257032" cy="565263"/>
          </a:xfrm>
        </p:spPr>
        <p:txBody>
          <a:bodyPr/>
          <a:lstStyle/>
          <a:p>
            <a:r>
              <a:rPr lang="en-US" dirty="0"/>
              <a:t>Authentication Layers</a:t>
            </a:r>
          </a:p>
        </p:txBody>
      </p:sp>
      <p:sp>
        <p:nvSpPr>
          <p:cNvPr id="3" name="Slide Number Placeholder 2">
            <a:extLst>
              <a:ext uri="{FF2B5EF4-FFF2-40B4-BE49-F238E27FC236}">
                <a16:creationId xmlns:a16="http://schemas.microsoft.com/office/drawing/2014/main" id="{13F0FA70-93F0-794F-8F1D-4104309B957B}"/>
              </a:ext>
            </a:extLst>
          </p:cNvPr>
          <p:cNvSpPr>
            <a:spLocks noGrp="1"/>
          </p:cNvSpPr>
          <p:nvPr>
            <p:ph type="sldNum" sz="quarter" idx="4"/>
          </p:nvPr>
        </p:nvSpPr>
        <p:spPr/>
        <p:txBody>
          <a:bodyPr/>
          <a:lstStyle/>
          <a:p>
            <a:fld id="{96A97DD0-5BE7-4856-A2A9-C42C6688E607}" type="slidenum">
              <a:rPr lang="en-US" smtClean="0"/>
              <a:pPr/>
              <a:t>13</a:t>
            </a:fld>
            <a:endParaRPr lang="en-US" dirty="0"/>
          </a:p>
        </p:txBody>
      </p:sp>
      <p:sp>
        <p:nvSpPr>
          <p:cNvPr id="4" name="Rounded Rectangle 3">
            <a:extLst>
              <a:ext uri="{FF2B5EF4-FFF2-40B4-BE49-F238E27FC236}">
                <a16:creationId xmlns:a16="http://schemas.microsoft.com/office/drawing/2014/main" id="{14E46AC6-397D-7749-B110-F956AA696EC8}"/>
              </a:ext>
            </a:extLst>
          </p:cNvPr>
          <p:cNvSpPr/>
          <p:nvPr/>
        </p:nvSpPr>
        <p:spPr>
          <a:xfrm>
            <a:off x="696686" y="1861966"/>
            <a:ext cx="1802674" cy="1639822"/>
          </a:xfrm>
          <a:prstGeom prst="round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63BE299-88E2-C443-89AB-BFBC66D510FD}"/>
              </a:ext>
            </a:extLst>
          </p:cNvPr>
          <p:cNvSpPr/>
          <p:nvPr/>
        </p:nvSpPr>
        <p:spPr>
          <a:xfrm>
            <a:off x="1092811" y="2130062"/>
            <a:ext cx="625669" cy="38381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Workload A_1</a:t>
            </a:r>
          </a:p>
        </p:txBody>
      </p:sp>
      <p:sp>
        <p:nvSpPr>
          <p:cNvPr id="22" name="Rounded Rectangle 21">
            <a:extLst>
              <a:ext uri="{FF2B5EF4-FFF2-40B4-BE49-F238E27FC236}">
                <a16:creationId xmlns:a16="http://schemas.microsoft.com/office/drawing/2014/main" id="{7CB991FB-301D-0245-8923-4D0B5EE60547}"/>
              </a:ext>
            </a:extLst>
          </p:cNvPr>
          <p:cNvSpPr/>
          <p:nvPr/>
        </p:nvSpPr>
        <p:spPr>
          <a:xfrm>
            <a:off x="3408365" y="1908677"/>
            <a:ext cx="1802674" cy="1789958"/>
          </a:xfrm>
          <a:prstGeom prst="roundRect">
            <a:avLst/>
          </a:prstGeom>
          <a:solidFill>
            <a:schemeClr val="tx1">
              <a:lumMod val="25000"/>
              <a:lumOff val="7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58A95AB-C151-3149-B312-7806F574A190}"/>
              </a:ext>
            </a:extLst>
          </p:cNvPr>
          <p:cNvSpPr/>
          <p:nvPr/>
        </p:nvSpPr>
        <p:spPr>
          <a:xfrm>
            <a:off x="3620218" y="2965576"/>
            <a:ext cx="625669" cy="38381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Workload A</a:t>
            </a:r>
          </a:p>
        </p:txBody>
      </p:sp>
      <p:sp>
        <p:nvSpPr>
          <p:cNvPr id="25" name="Rectangle 24">
            <a:extLst>
              <a:ext uri="{FF2B5EF4-FFF2-40B4-BE49-F238E27FC236}">
                <a16:creationId xmlns:a16="http://schemas.microsoft.com/office/drawing/2014/main" id="{4D226537-F88A-C84E-8F8A-6BAF63DA1361}"/>
              </a:ext>
            </a:extLst>
          </p:cNvPr>
          <p:cNvSpPr/>
          <p:nvPr/>
        </p:nvSpPr>
        <p:spPr>
          <a:xfrm rot="5400000">
            <a:off x="4149934" y="3061529"/>
            <a:ext cx="383812" cy="191906"/>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Envoy</a:t>
            </a:r>
          </a:p>
        </p:txBody>
      </p:sp>
      <p:cxnSp>
        <p:nvCxnSpPr>
          <p:cNvPr id="26" name="Straight Arrow Connector 25">
            <a:extLst>
              <a:ext uri="{FF2B5EF4-FFF2-40B4-BE49-F238E27FC236}">
                <a16:creationId xmlns:a16="http://schemas.microsoft.com/office/drawing/2014/main" id="{D210908F-14FD-CE47-BEEC-2A40362549DF}"/>
              </a:ext>
            </a:extLst>
          </p:cNvPr>
          <p:cNvCxnSpPr/>
          <p:nvPr/>
        </p:nvCxnSpPr>
        <p:spPr>
          <a:xfrm flipV="1">
            <a:off x="4340694" y="2269961"/>
            <a:ext cx="0" cy="6956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243591-761A-3D48-AB5C-0E9C14F07371}"/>
              </a:ext>
            </a:extLst>
          </p:cNvPr>
          <p:cNvSpPr txBox="1"/>
          <p:nvPr/>
        </p:nvSpPr>
        <p:spPr>
          <a:xfrm rot="16200000">
            <a:off x="4062798" y="2519203"/>
            <a:ext cx="441146" cy="246221"/>
          </a:xfrm>
          <a:prstGeom prst="rect">
            <a:avLst/>
          </a:prstGeom>
          <a:noFill/>
        </p:spPr>
        <p:txBody>
          <a:bodyPr wrap="none" rtlCol="0">
            <a:spAutoFit/>
          </a:bodyPr>
          <a:lstStyle/>
          <a:p>
            <a:r>
              <a:rPr lang="en-US" sz="1000" dirty="0">
                <a:latin typeface="+mn-lt"/>
              </a:rPr>
              <a:t>SDS</a:t>
            </a:r>
          </a:p>
        </p:txBody>
      </p:sp>
      <p:sp>
        <p:nvSpPr>
          <p:cNvPr id="35" name="Rounded Rectangle 34">
            <a:extLst>
              <a:ext uri="{FF2B5EF4-FFF2-40B4-BE49-F238E27FC236}">
                <a16:creationId xmlns:a16="http://schemas.microsoft.com/office/drawing/2014/main" id="{F15EC3B0-01EA-7847-B1FE-CBD5A965723D}"/>
              </a:ext>
            </a:extLst>
          </p:cNvPr>
          <p:cNvSpPr/>
          <p:nvPr/>
        </p:nvSpPr>
        <p:spPr>
          <a:xfrm>
            <a:off x="6567475" y="1995277"/>
            <a:ext cx="1802674" cy="1703358"/>
          </a:xfrm>
          <a:prstGeom prst="round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707ABD7-5CE1-904E-82F0-4FAF2F26BC46}"/>
              </a:ext>
            </a:extLst>
          </p:cNvPr>
          <p:cNvSpPr/>
          <p:nvPr/>
        </p:nvSpPr>
        <p:spPr>
          <a:xfrm>
            <a:off x="7297121" y="2198558"/>
            <a:ext cx="625669" cy="38381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Workload C_1</a:t>
            </a:r>
          </a:p>
        </p:txBody>
      </p:sp>
      <p:sp>
        <p:nvSpPr>
          <p:cNvPr id="44" name="Rounded Rectangle 43">
            <a:extLst>
              <a:ext uri="{FF2B5EF4-FFF2-40B4-BE49-F238E27FC236}">
                <a16:creationId xmlns:a16="http://schemas.microsoft.com/office/drawing/2014/main" id="{49E76045-4680-5748-A310-896849C4CD16}"/>
              </a:ext>
            </a:extLst>
          </p:cNvPr>
          <p:cNvSpPr/>
          <p:nvPr/>
        </p:nvSpPr>
        <p:spPr>
          <a:xfrm>
            <a:off x="3560765" y="2092509"/>
            <a:ext cx="1802674" cy="1833149"/>
          </a:xfrm>
          <a:prstGeom prst="roundRect">
            <a:avLst/>
          </a:prstGeom>
          <a:solidFill>
            <a:schemeClr val="tx1">
              <a:lumMod val="25000"/>
              <a:lumOff val="7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B6BC16D-D4C0-C44A-B17C-DCBDD155D845}"/>
              </a:ext>
            </a:extLst>
          </p:cNvPr>
          <p:cNvSpPr/>
          <p:nvPr/>
        </p:nvSpPr>
        <p:spPr>
          <a:xfrm>
            <a:off x="3772618" y="3117976"/>
            <a:ext cx="625669" cy="38381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Workload A</a:t>
            </a:r>
          </a:p>
        </p:txBody>
      </p:sp>
      <p:sp>
        <p:nvSpPr>
          <p:cNvPr id="49" name="TextBox 48">
            <a:extLst>
              <a:ext uri="{FF2B5EF4-FFF2-40B4-BE49-F238E27FC236}">
                <a16:creationId xmlns:a16="http://schemas.microsoft.com/office/drawing/2014/main" id="{6DBCF80C-18F5-064F-9086-81D3FC336BDA}"/>
              </a:ext>
            </a:extLst>
          </p:cNvPr>
          <p:cNvSpPr txBox="1"/>
          <p:nvPr/>
        </p:nvSpPr>
        <p:spPr>
          <a:xfrm rot="16200000">
            <a:off x="4215198" y="2671603"/>
            <a:ext cx="441146" cy="246221"/>
          </a:xfrm>
          <a:prstGeom prst="rect">
            <a:avLst/>
          </a:prstGeom>
          <a:noFill/>
        </p:spPr>
        <p:txBody>
          <a:bodyPr wrap="none" rtlCol="0">
            <a:spAutoFit/>
          </a:bodyPr>
          <a:lstStyle/>
          <a:p>
            <a:r>
              <a:rPr lang="en-US" sz="1000" dirty="0">
                <a:latin typeface="+mn-lt"/>
              </a:rPr>
              <a:t>SDS</a:t>
            </a:r>
          </a:p>
        </p:txBody>
      </p:sp>
      <p:sp>
        <p:nvSpPr>
          <p:cNvPr id="53" name="Rounded Rectangle 52">
            <a:extLst>
              <a:ext uri="{FF2B5EF4-FFF2-40B4-BE49-F238E27FC236}">
                <a16:creationId xmlns:a16="http://schemas.microsoft.com/office/drawing/2014/main" id="{8F772ADA-38FE-4046-8B62-04DEA0D3F5B7}"/>
              </a:ext>
            </a:extLst>
          </p:cNvPr>
          <p:cNvSpPr/>
          <p:nvPr/>
        </p:nvSpPr>
        <p:spPr>
          <a:xfrm>
            <a:off x="3713165" y="2421740"/>
            <a:ext cx="1802674" cy="1562498"/>
          </a:xfrm>
          <a:prstGeom prst="roundRect">
            <a:avLst/>
          </a:prstGeom>
          <a:solidFill>
            <a:schemeClr val="tx1">
              <a:lumMod val="25000"/>
              <a:lumOff val="7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1356E5D-6607-4B45-8EC4-51B37F700645}"/>
              </a:ext>
            </a:extLst>
          </p:cNvPr>
          <p:cNvSpPr/>
          <p:nvPr/>
        </p:nvSpPr>
        <p:spPr>
          <a:xfrm>
            <a:off x="3985601" y="3020286"/>
            <a:ext cx="625669" cy="38381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Workload A2</a:t>
            </a:r>
          </a:p>
        </p:txBody>
      </p:sp>
      <p:cxnSp>
        <p:nvCxnSpPr>
          <p:cNvPr id="33" name="Straight Connector 32">
            <a:extLst>
              <a:ext uri="{FF2B5EF4-FFF2-40B4-BE49-F238E27FC236}">
                <a16:creationId xmlns:a16="http://schemas.microsoft.com/office/drawing/2014/main" id="{0344DC9C-11B0-444E-A494-42D1FD068C19}"/>
              </a:ext>
            </a:extLst>
          </p:cNvPr>
          <p:cNvCxnSpPr>
            <a:cxnSpLocks/>
            <a:endCxn id="31" idx="1"/>
          </p:cNvCxnSpPr>
          <p:nvPr/>
        </p:nvCxnSpPr>
        <p:spPr>
          <a:xfrm>
            <a:off x="1566080" y="2878258"/>
            <a:ext cx="2417979" cy="7101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1930BBF-201F-0340-8062-165B14D55EC5}"/>
              </a:ext>
            </a:extLst>
          </p:cNvPr>
          <p:cNvCxnSpPr>
            <a:cxnSpLocks/>
            <a:stCxn id="31" idx="3"/>
          </p:cNvCxnSpPr>
          <p:nvPr/>
        </p:nvCxnSpPr>
        <p:spPr>
          <a:xfrm flipV="1">
            <a:off x="4609728" y="2995300"/>
            <a:ext cx="2697558" cy="593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C961C1C-7BFA-4547-96D6-9C38F1A47576}"/>
              </a:ext>
            </a:extLst>
          </p:cNvPr>
          <p:cNvSpPr txBox="1"/>
          <p:nvPr/>
        </p:nvSpPr>
        <p:spPr>
          <a:xfrm rot="1012960">
            <a:off x="1768204" y="3183476"/>
            <a:ext cx="1644772" cy="246221"/>
          </a:xfrm>
          <a:prstGeom prst="rect">
            <a:avLst/>
          </a:prstGeom>
          <a:noFill/>
        </p:spPr>
        <p:txBody>
          <a:bodyPr wrap="square" rtlCol="0">
            <a:spAutoFit/>
          </a:bodyPr>
          <a:lstStyle/>
          <a:p>
            <a:r>
              <a:rPr lang="en-US" sz="1000" dirty="0">
                <a:latin typeface="+mn-lt"/>
              </a:rPr>
              <a:t>Transport </a:t>
            </a:r>
            <a:r>
              <a:rPr lang="en-US" sz="1000" dirty="0" err="1">
                <a:latin typeface="+mn-lt"/>
              </a:rPr>
              <a:t>Authn</a:t>
            </a:r>
            <a:r>
              <a:rPr lang="en-US" sz="1000" dirty="0">
                <a:latin typeface="+mn-lt"/>
              </a:rPr>
              <a:t> (</a:t>
            </a:r>
            <a:r>
              <a:rPr lang="en-US" sz="1000" dirty="0" err="1">
                <a:latin typeface="+mn-lt"/>
              </a:rPr>
              <a:t>mTLS</a:t>
            </a:r>
            <a:r>
              <a:rPr lang="en-US" sz="1000" dirty="0">
                <a:latin typeface="+mn-lt"/>
              </a:rPr>
              <a:t>)</a:t>
            </a:r>
          </a:p>
        </p:txBody>
      </p:sp>
      <p:sp>
        <p:nvSpPr>
          <p:cNvPr id="122" name="TextBox 121">
            <a:extLst>
              <a:ext uri="{FF2B5EF4-FFF2-40B4-BE49-F238E27FC236}">
                <a16:creationId xmlns:a16="http://schemas.microsoft.com/office/drawing/2014/main" id="{A0AADF2A-8546-3D44-B66D-331F8D3D932D}"/>
              </a:ext>
            </a:extLst>
          </p:cNvPr>
          <p:cNvSpPr txBox="1"/>
          <p:nvPr/>
        </p:nvSpPr>
        <p:spPr>
          <a:xfrm rot="20898816">
            <a:off x="5136121" y="3288387"/>
            <a:ext cx="1644772" cy="246221"/>
          </a:xfrm>
          <a:prstGeom prst="rect">
            <a:avLst/>
          </a:prstGeom>
          <a:noFill/>
        </p:spPr>
        <p:txBody>
          <a:bodyPr wrap="square" rtlCol="0">
            <a:spAutoFit/>
          </a:bodyPr>
          <a:lstStyle/>
          <a:p>
            <a:r>
              <a:rPr lang="en-US" sz="1000" dirty="0">
                <a:latin typeface="+mn-lt"/>
              </a:rPr>
              <a:t>Transport </a:t>
            </a:r>
            <a:r>
              <a:rPr lang="en-US" sz="1000" dirty="0" err="1">
                <a:latin typeface="+mn-lt"/>
              </a:rPr>
              <a:t>Authn</a:t>
            </a:r>
            <a:r>
              <a:rPr lang="en-US" sz="1000" dirty="0">
                <a:latin typeface="+mn-lt"/>
              </a:rPr>
              <a:t> (</a:t>
            </a:r>
            <a:r>
              <a:rPr lang="en-US" sz="1000" dirty="0" err="1">
                <a:latin typeface="+mn-lt"/>
              </a:rPr>
              <a:t>mTLS</a:t>
            </a:r>
            <a:r>
              <a:rPr lang="en-US" sz="1000" dirty="0">
                <a:latin typeface="+mn-lt"/>
              </a:rPr>
              <a:t>)</a:t>
            </a:r>
          </a:p>
        </p:txBody>
      </p:sp>
      <p:cxnSp>
        <p:nvCxnSpPr>
          <p:cNvPr id="124" name="Straight Connector 123">
            <a:extLst>
              <a:ext uri="{FF2B5EF4-FFF2-40B4-BE49-F238E27FC236}">
                <a16:creationId xmlns:a16="http://schemas.microsoft.com/office/drawing/2014/main" id="{9AD50043-9053-5C4A-AD07-162283935136}"/>
              </a:ext>
            </a:extLst>
          </p:cNvPr>
          <p:cNvCxnSpPr>
            <a:cxnSpLocks/>
          </p:cNvCxnSpPr>
          <p:nvPr/>
        </p:nvCxnSpPr>
        <p:spPr>
          <a:xfrm>
            <a:off x="1591499" y="2747523"/>
            <a:ext cx="5741206" cy="726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37EE58B1-50BE-884B-9A16-1117525921F4}"/>
              </a:ext>
            </a:extLst>
          </p:cNvPr>
          <p:cNvSpPr txBox="1"/>
          <p:nvPr/>
        </p:nvSpPr>
        <p:spPr>
          <a:xfrm>
            <a:off x="5198119" y="2784318"/>
            <a:ext cx="1644772" cy="246221"/>
          </a:xfrm>
          <a:prstGeom prst="rect">
            <a:avLst/>
          </a:prstGeom>
          <a:noFill/>
        </p:spPr>
        <p:txBody>
          <a:bodyPr wrap="square" rtlCol="0">
            <a:spAutoFit/>
          </a:bodyPr>
          <a:lstStyle/>
          <a:p>
            <a:r>
              <a:rPr lang="en-US" sz="1000" dirty="0">
                <a:solidFill>
                  <a:schemeClr val="bg1"/>
                </a:solidFill>
                <a:latin typeface="+mn-lt"/>
              </a:rPr>
              <a:t>Origin </a:t>
            </a:r>
            <a:r>
              <a:rPr lang="en-US" sz="1000" dirty="0" err="1">
                <a:solidFill>
                  <a:schemeClr val="bg1"/>
                </a:solidFill>
                <a:latin typeface="+mn-lt"/>
              </a:rPr>
              <a:t>Authn</a:t>
            </a:r>
            <a:r>
              <a:rPr lang="en-US" sz="1000" dirty="0">
                <a:solidFill>
                  <a:schemeClr val="bg1"/>
                </a:solidFill>
                <a:latin typeface="+mn-lt"/>
              </a:rPr>
              <a:t> (JWT)</a:t>
            </a:r>
          </a:p>
        </p:txBody>
      </p:sp>
      <p:cxnSp>
        <p:nvCxnSpPr>
          <p:cNvPr id="132" name="Straight Connector 131">
            <a:extLst>
              <a:ext uri="{FF2B5EF4-FFF2-40B4-BE49-F238E27FC236}">
                <a16:creationId xmlns:a16="http://schemas.microsoft.com/office/drawing/2014/main" id="{EA012336-2E4E-BF4D-B2B0-D42CE54D3DAC}"/>
              </a:ext>
            </a:extLst>
          </p:cNvPr>
          <p:cNvCxnSpPr>
            <a:cxnSpLocks/>
          </p:cNvCxnSpPr>
          <p:nvPr/>
        </p:nvCxnSpPr>
        <p:spPr>
          <a:xfrm flipV="1">
            <a:off x="445200" y="2421740"/>
            <a:ext cx="524665" cy="1738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2E12018A-5B61-1B46-AFB7-4ED2BA93BCCC}"/>
              </a:ext>
            </a:extLst>
          </p:cNvPr>
          <p:cNvSpPr txBox="1"/>
          <p:nvPr/>
        </p:nvSpPr>
        <p:spPr>
          <a:xfrm rot="17343392">
            <a:off x="-60839" y="2321320"/>
            <a:ext cx="747320" cy="369332"/>
          </a:xfrm>
          <a:prstGeom prst="rect">
            <a:avLst/>
          </a:prstGeom>
          <a:noFill/>
        </p:spPr>
        <p:txBody>
          <a:bodyPr wrap="none" rtlCol="0">
            <a:spAutoFit/>
          </a:bodyPr>
          <a:lstStyle/>
          <a:p>
            <a:r>
              <a:rPr lang="en-US" dirty="0">
                <a:latin typeface="+mn-lt"/>
              </a:rPr>
              <a:t>client</a:t>
            </a:r>
          </a:p>
        </p:txBody>
      </p:sp>
      <p:sp>
        <p:nvSpPr>
          <p:cNvPr id="14" name="TextBox 13">
            <a:extLst>
              <a:ext uri="{FF2B5EF4-FFF2-40B4-BE49-F238E27FC236}">
                <a16:creationId xmlns:a16="http://schemas.microsoft.com/office/drawing/2014/main" id="{F3148040-9B47-9540-B26D-60C3B26500B4}"/>
              </a:ext>
            </a:extLst>
          </p:cNvPr>
          <p:cNvSpPr txBox="1"/>
          <p:nvPr/>
        </p:nvSpPr>
        <p:spPr>
          <a:xfrm>
            <a:off x="445200" y="929544"/>
            <a:ext cx="7924949" cy="948968"/>
          </a:xfrm>
          <a:prstGeom prst="rect">
            <a:avLst/>
          </a:prstGeom>
          <a:noFill/>
        </p:spPr>
        <p:txBody>
          <a:bodyPr wrap="square" rtlCol="0">
            <a:normAutofit lnSpcReduction="10000"/>
          </a:bodyPr>
          <a:lstStyle/>
          <a:p>
            <a:r>
              <a:rPr lang="en-US" sz="1600" dirty="0">
                <a:latin typeface="+mn-lt"/>
              </a:rPr>
              <a:t>Peer or Transport </a:t>
            </a:r>
            <a:r>
              <a:rPr lang="en-US" sz="1600" dirty="0" err="1">
                <a:latin typeface="+mn-lt"/>
              </a:rPr>
              <a:t>Authn</a:t>
            </a:r>
            <a:r>
              <a:rPr lang="en-US" sz="1600" dirty="0">
                <a:latin typeface="+mn-lt"/>
              </a:rPr>
              <a:t>—tied explicitly to the network layer parameters/proto</a:t>
            </a:r>
          </a:p>
          <a:p>
            <a:pPr lvl="1"/>
            <a:r>
              <a:rPr lang="en-US" sz="1200" dirty="0">
                <a:latin typeface="+mn-lt"/>
              </a:rPr>
              <a:t>e.g. </a:t>
            </a:r>
            <a:r>
              <a:rPr lang="en-US" sz="1200" dirty="0" err="1">
                <a:latin typeface="+mn-lt"/>
              </a:rPr>
              <a:t>mTLS</a:t>
            </a:r>
            <a:r>
              <a:rPr lang="en-US" sz="1200" dirty="0">
                <a:latin typeface="+mn-lt"/>
              </a:rPr>
              <a:t> handshake certificate content</a:t>
            </a:r>
          </a:p>
          <a:p>
            <a:r>
              <a:rPr lang="en-US" sz="1600" dirty="0">
                <a:latin typeface="+mn-lt"/>
              </a:rPr>
              <a:t>Request or Origin </a:t>
            </a:r>
            <a:r>
              <a:rPr lang="en-US" sz="1600" dirty="0" err="1">
                <a:latin typeface="+mn-lt"/>
              </a:rPr>
              <a:t>Authn</a:t>
            </a:r>
            <a:r>
              <a:rPr lang="en-US" sz="1600" dirty="0">
                <a:latin typeface="+mn-lt"/>
              </a:rPr>
              <a:t>—ability to correlate the origin of the flow (</a:t>
            </a:r>
            <a:r>
              <a:rPr lang="en-US" sz="1600" dirty="0" err="1">
                <a:latin typeface="+mn-lt"/>
              </a:rPr>
              <a:t>ie</a:t>
            </a:r>
            <a:r>
              <a:rPr lang="en-US" sz="1600" dirty="0">
                <a:latin typeface="+mn-lt"/>
              </a:rPr>
              <a:t>. request) regardless of intermediaries</a:t>
            </a:r>
          </a:p>
        </p:txBody>
      </p:sp>
      <p:sp>
        <p:nvSpPr>
          <p:cNvPr id="30" name="Rectangle 29">
            <a:extLst>
              <a:ext uri="{FF2B5EF4-FFF2-40B4-BE49-F238E27FC236}">
                <a16:creationId xmlns:a16="http://schemas.microsoft.com/office/drawing/2014/main" id="{D3542198-667A-4F9A-B531-E43A38BF7302}"/>
              </a:ext>
            </a:extLst>
          </p:cNvPr>
          <p:cNvSpPr/>
          <p:nvPr/>
        </p:nvSpPr>
        <p:spPr>
          <a:xfrm>
            <a:off x="1092811" y="2517648"/>
            <a:ext cx="625669" cy="383812"/>
          </a:xfrm>
          <a:prstGeom prst="rect">
            <a:avLst/>
          </a:prstGeom>
          <a:solidFill>
            <a:schemeClr val="accent5">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Proxy</a:t>
            </a:r>
          </a:p>
        </p:txBody>
      </p:sp>
      <p:sp>
        <p:nvSpPr>
          <p:cNvPr id="31" name="Rectangle 30">
            <a:extLst>
              <a:ext uri="{FF2B5EF4-FFF2-40B4-BE49-F238E27FC236}">
                <a16:creationId xmlns:a16="http://schemas.microsoft.com/office/drawing/2014/main" id="{A4DA0FF7-71EC-4FB7-A733-8A717723826D}"/>
              </a:ext>
            </a:extLst>
          </p:cNvPr>
          <p:cNvSpPr/>
          <p:nvPr/>
        </p:nvSpPr>
        <p:spPr>
          <a:xfrm>
            <a:off x="3984059" y="3396482"/>
            <a:ext cx="625669" cy="383812"/>
          </a:xfrm>
          <a:prstGeom prst="rect">
            <a:avLst/>
          </a:prstGeom>
          <a:solidFill>
            <a:schemeClr val="accent5">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Proxy</a:t>
            </a:r>
          </a:p>
        </p:txBody>
      </p:sp>
      <p:sp>
        <p:nvSpPr>
          <p:cNvPr id="32" name="Rectangle 31">
            <a:extLst>
              <a:ext uri="{FF2B5EF4-FFF2-40B4-BE49-F238E27FC236}">
                <a16:creationId xmlns:a16="http://schemas.microsoft.com/office/drawing/2014/main" id="{122E5EB0-6130-4BD9-8906-3CC367329BA2}"/>
              </a:ext>
            </a:extLst>
          </p:cNvPr>
          <p:cNvSpPr/>
          <p:nvPr/>
        </p:nvSpPr>
        <p:spPr>
          <a:xfrm>
            <a:off x="7297120" y="2587067"/>
            <a:ext cx="625669" cy="383812"/>
          </a:xfrm>
          <a:prstGeom prst="rect">
            <a:avLst/>
          </a:prstGeom>
          <a:solidFill>
            <a:schemeClr val="accent5">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Proxy</a:t>
            </a:r>
          </a:p>
        </p:txBody>
      </p:sp>
      <p:sp>
        <p:nvSpPr>
          <p:cNvPr id="39" name="TextBox 38">
            <a:extLst>
              <a:ext uri="{FF2B5EF4-FFF2-40B4-BE49-F238E27FC236}">
                <a16:creationId xmlns:a16="http://schemas.microsoft.com/office/drawing/2014/main" id="{88F5B673-7B34-4A9F-8935-C3E99B238149}"/>
              </a:ext>
            </a:extLst>
          </p:cNvPr>
          <p:cNvSpPr txBox="1"/>
          <p:nvPr/>
        </p:nvSpPr>
        <p:spPr>
          <a:xfrm>
            <a:off x="378219" y="4155533"/>
            <a:ext cx="7924949" cy="948968"/>
          </a:xfrm>
          <a:prstGeom prst="rect">
            <a:avLst/>
          </a:prstGeom>
          <a:noFill/>
        </p:spPr>
        <p:txBody>
          <a:bodyPr wrap="square" rtlCol="0">
            <a:normAutofit/>
          </a:bodyPr>
          <a:lstStyle/>
          <a:p>
            <a:r>
              <a:rPr lang="en-US" sz="1600" dirty="0">
                <a:latin typeface="+mn-lt"/>
              </a:rPr>
              <a:t>All meshes offer some form of Peer/Transport Authentication.  Some meshes additionally support Request/Origin Auth in the proxy.  Request/Origin auth can still be done by the workload without participation by the mesh or proxy.     </a:t>
            </a:r>
          </a:p>
        </p:txBody>
      </p:sp>
    </p:spTree>
    <p:extLst>
      <p:ext uri="{BB962C8B-B14F-4D97-AF65-F5344CB8AC3E}">
        <p14:creationId xmlns:p14="http://schemas.microsoft.com/office/powerpoint/2010/main" val="274447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AFFC-9CE2-493F-AE82-479CA194EB35}"/>
              </a:ext>
            </a:extLst>
          </p:cNvPr>
          <p:cNvSpPr>
            <a:spLocks noGrp="1"/>
          </p:cNvSpPr>
          <p:nvPr>
            <p:ph type="title"/>
          </p:nvPr>
        </p:nvSpPr>
        <p:spPr/>
        <p:txBody>
          <a:bodyPr/>
          <a:lstStyle/>
          <a:p>
            <a:r>
              <a:rPr lang="en-US" dirty="0" err="1"/>
              <a:t>Authn</a:t>
            </a:r>
            <a:r>
              <a:rPr lang="en-US" dirty="0"/>
              <a:t> sequence for </a:t>
            </a:r>
            <a:r>
              <a:rPr lang="en-US" dirty="0" err="1"/>
              <a:t>mTLS</a:t>
            </a:r>
            <a:r>
              <a:rPr lang="en-US" dirty="0"/>
              <a:t> </a:t>
            </a:r>
          </a:p>
        </p:txBody>
      </p:sp>
      <p:sp>
        <p:nvSpPr>
          <p:cNvPr id="4" name="Slide Number Placeholder 3">
            <a:extLst>
              <a:ext uri="{FF2B5EF4-FFF2-40B4-BE49-F238E27FC236}">
                <a16:creationId xmlns:a16="http://schemas.microsoft.com/office/drawing/2014/main" id="{870CCE1E-6A9F-425E-A487-C157D6A4A7AC}"/>
              </a:ext>
            </a:extLst>
          </p:cNvPr>
          <p:cNvSpPr>
            <a:spLocks noGrp="1"/>
          </p:cNvSpPr>
          <p:nvPr>
            <p:ph type="sldNum" sz="quarter" idx="4"/>
          </p:nvPr>
        </p:nvSpPr>
        <p:spPr/>
        <p:txBody>
          <a:bodyPr/>
          <a:lstStyle/>
          <a:p>
            <a:fld id="{96A97DD0-5BE7-4856-A2A9-C42C6688E607}" type="slidenum">
              <a:rPr lang="en-US" smtClean="0"/>
              <a:pPr/>
              <a:t>14</a:t>
            </a:fld>
            <a:endParaRPr lang="en-US" dirty="0"/>
          </a:p>
        </p:txBody>
      </p:sp>
      <p:pic>
        <p:nvPicPr>
          <p:cNvPr id="5" name="Picture 4">
            <a:extLst>
              <a:ext uri="{FF2B5EF4-FFF2-40B4-BE49-F238E27FC236}">
                <a16:creationId xmlns:a16="http://schemas.microsoft.com/office/drawing/2014/main" id="{3B08F5E3-7C29-4CEC-B555-DB9B25E10574}"/>
              </a:ext>
            </a:extLst>
          </p:cNvPr>
          <p:cNvPicPr>
            <a:picLocks noChangeAspect="1"/>
          </p:cNvPicPr>
          <p:nvPr/>
        </p:nvPicPr>
        <p:blipFill>
          <a:blip r:embed="rId3"/>
          <a:stretch>
            <a:fillRect/>
          </a:stretch>
        </p:blipFill>
        <p:spPr>
          <a:xfrm>
            <a:off x="1237338" y="988415"/>
            <a:ext cx="6669323" cy="3643656"/>
          </a:xfrm>
          <a:prstGeom prst="rect">
            <a:avLst/>
          </a:prstGeom>
        </p:spPr>
      </p:pic>
      <p:sp>
        <p:nvSpPr>
          <p:cNvPr id="6" name="TextBox 5">
            <a:extLst>
              <a:ext uri="{FF2B5EF4-FFF2-40B4-BE49-F238E27FC236}">
                <a16:creationId xmlns:a16="http://schemas.microsoft.com/office/drawing/2014/main" id="{B6799223-701E-4A02-95F4-36C8005542D0}"/>
              </a:ext>
            </a:extLst>
          </p:cNvPr>
          <p:cNvSpPr txBox="1"/>
          <p:nvPr/>
        </p:nvSpPr>
        <p:spPr>
          <a:xfrm>
            <a:off x="270164" y="4750089"/>
            <a:ext cx="6316153" cy="261610"/>
          </a:xfrm>
          <a:prstGeom prst="rect">
            <a:avLst/>
          </a:prstGeom>
          <a:noFill/>
        </p:spPr>
        <p:txBody>
          <a:bodyPr wrap="none" rtlCol="0">
            <a:spAutoFit/>
          </a:bodyPr>
          <a:lstStyle/>
          <a:p>
            <a:r>
              <a:rPr lang="en-US" sz="1100" dirty="0">
                <a:solidFill>
                  <a:srgbClr val="FF0000"/>
                </a:solidFill>
                <a:latin typeface="+mn-lt"/>
              </a:rPr>
              <a:t>https://www.codeproject.com/Articles/326574/An-Introduction-to-Mutual-SSL-Authentication</a:t>
            </a:r>
          </a:p>
        </p:txBody>
      </p:sp>
    </p:spTree>
    <p:extLst>
      <p:ext uri="{BB962C8B-B14F-4D97-AF65-F5344CB8AC3E}">
        <p14:creationId xmlns:p14="http://schemas.microsoft.com/office/powerpoint/2010/main" val="144411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FE243-10DC-41D8-96D2-36E64E0D1BF0}"/>
              </a:ext>
            </a:extLst>
          </p:cNvPr>
          <p:cNvSpPr>
            <a:spLocks noGrp="1"/>
          </p:cNvSpPr>
          <p:nvPr>
            <p:ph type="title"/>
          </p:nvPr>
        </p:nvSpPr>
        <p:spPr/>
        <p:txBody>
          <a:bodyPr/>
          <a:lstStyle/>
          <a:p>
            <a:r>
              <a:rPr lang="en-US" dirty="0"/>
              <a:t>Single-sided TLS vs. </a:t>
            </a:r>
            <a:r>
              <a:rPr lang="en-US" dirty="0" err="1"/>
              <a:t>mTLS</a:t>
            </a:r>
            <a:endParaRPr lang="en-US" dirty="0"/>
          </a:p>
        </p:txBody>
      </p:sp>
      <p:sp>
        <p:nvSpPr>
          <p:cNvPr id="5" name="Content Placeholder 4">
            <a:extLst>
              <a:ext uri="{FF2B5EF4-FFF2-40B4-BE49-F238E27FC236}">
                <a16:creationId xmlns:a16="http://schemas.microsoft.com/office/drawing/2014/main" id="{C73E7AAB-D375-4118-A881-42C3AE26D21C}"/>
              </a:ext>
            </a:extLst>
          </p:cNvPr>
          <p:cNvSpPr>
            <a:spLocks noGrp="1"/>
          </p:cNvSpPr>
          <p:nvPr>
            <p:ph sz="quarter" idx="11"/>
          </p:nvPr>
        </p:nvSpPr>
        <p:spPr/>
        <p:txBody>
          <a:bodyPr>
            <a:normAutofit fontScale="85000" lnSpcReduction="20000"/>
          </a:bodyPr>
          <a:lstStyle/>
          <a:p>
            <a:r>
              <a:rPr lang="en-US" dirty="0"/>
              <a:t>Although mutual TLS is the gold standard other options must be supported for several reasons:</a:t>
            </a:r>
          </a:p>
          <a:p>
            <a:pPr lvl="1"/>
            <a:r>
              <a:rPr lang="en-US" dirty="0"/>
              <a:t>It is necessary to accept traffic into the mesh from clients that can’t be authenticated (e.g. clients not within the same administrative or security domain).</a:t>
            </a:r>
          </a:p>
          <a:p>
            <a:pPr lvl="1"/>
            <a:r>
              <a:rPr lang="en-US" dirty="0"/>
              <a:t>Similarly, it is necessary to send to clients or servers that can’t be authenticated. </a:t>
            </a:r>
          </a:p>
          <a:p>
            <a:pPr lvl="1"/>
            <a:r>
              <a:rPr lang="en-US" dirty="0"/>
              <a:t>Multiple meshes without a common identity framework may need to share traffic.</a:t>
            </a:r>
          </a:p>
          <a:p>
            <a:r>
              <a:rPr lang="en-US" dirty="0"/>
              <a:t>For these cases one sided TLS authentication is useful. </a:t>
            </a:r>
          </a:p>
          <a:p>
            <a:pPr lvl="1"/>
            <a:r>
              <a:rPr lang="en-US" dirty="0"/>
              <a:t>Server side is available as an option in most service meshes.  The server side presents its identity via a certificate that is tracible back to a well know issuer. </a:t>
            </a:r>
          </a:p>
          <a:p>
            <a:pPr lvl="1"/>
            <a:r>
              <a:rPr lang="en-US" dirty="0"/>
              <a:t>Client side is also possible but not widely supported.  The client side presents its identity, and the server is configured with a means to authenticate the client.  Often this requires some amount of direct certificate population.     </a:t>
            </a:r>
          </a:p>
          <a:p>
            <a:r>
              <a:rPr lang="en-US" dirty="0"/>
              <a:t>Clear text is a final fall back – but diminishes one of the key benefits of using a service mesh in the first place.  </a:t>
            </a:r>
          </a:p>
          <a:p>
            <a:endParaRPr lang="en-US" dirty="0"/>
          </a:p>
        </p:txBody>
      </p:sp>
      <p:sp>
        <p:nvSpPr>
          <p:cNvPr id="3" name="Slide Number Placeholder 2">
            <a:extLst>
              <a:ext uri="{FF2B5EF4-FFF2-40B4-BE49-F238E27FC236}">
                <a16:creationId xmlns:a16="http://schemas.microsoft.com/office/drawing/2014/main" id="{36DBCFE5-0E3B-4673-97AA-32684DEA25C1}"/>
              </a:ext>
            </a:extLst>
          </p:cNvPr>
          <p:cNvSpPr>
            <a:spLocks noGrp="1"/>
          </p:cNvSpPr>
          <p:nvPr>
            <p:ph type="sldNum" sz="quarter" idx="4"/>
          </p:nvPr>
        </p:nvSpPr>
        <p:spPr/>
        <p:txBody>
          <a:bodyPr/>
          <a:lstStyle/>
          <a:p>
            <a:fld id="{96A97DD0-5BE7-4856-A2A9-C42C6688E607}" type="slidenum">
              <a:rPr lang="en-US" smtClean="0"/>
              <a:pPr/>
              <a:t>15</a:t>
            </a:fld>
            <a:endParaRPr lang="en-US" dirty="0"/>
          </a:p>
        </p:txBody>
      </p:sp>
    </p:spTree>
    <p:extLst>
      <p:ext uri="{BB962C8B-B14F-4D97-AF65-F5344CB8AC3E}">
        <p14:creationId xmlns:p14="http://schemas.microsoft.com/office/powerpoint/2010/main" val="25461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FE243-10DC-41D8-96D2-36E64E0D1BF0}"/>
              </a:ext>
            </a:extLst>
          </p:cNvPr>
          <p:cNvSpPr>
            <a:spLocks noGrp="1"/>
          </p:cNvSpPr>
          <p:nvPr>
            <p:ph type="title"/>
          </p:nvPr>
        </p:nvSpPr>
        <p:spPr/>
        <p:txBody>
          <a:bodyPr/>
          <a:lstStyle/>
          <a:p>
            <a:r>
              <a:rPr lang="en-US" dirty="0"/>
              <a:t>Authorization</a:t>
            </a:r>
          </a:p>
        </p:txBody>
      </p:sp>
      <p:sp>
        <p:nvSpPr>
          <p:cNvPr id="5" name="Content Placeholder 4">
            <a:extLst>
              <a:ext uri="{FF2B5EF4-FFF2-40B4-BE49-F238E27FC236}">
                <a16:creationId xmlns:a16="http://schemas.microsoft.com/office/drawing/2014/main" id="{C73E7AAB-D375-4118-A881-42C3AE26D21C}"/>
              </a:ext>
            </a:extLst>
          </p:cNvPr>
          <p:cNvSpPr>
            <a:spLocks noGrp="1"/>
          </p:cNvSpPr>
          <p:nvPr>
            <p:ph sz="quarter" idx="11"/>
          </p:nvPr>
        </p:nvSpPr>
        <p:spPr/>
        <p:txBody>
          <a:bodyPr>
            <a:normAutofit fontScale="77500" lnSpcReduction="20000"/>
          </a:bodyPr>
          <a:lstStyle/>
          <a:p>
            <a:r>
              <a:rPr lang="en-US" dirty="0"/>
              <a:t>Once a peer has been authenticated, the next step is to decide if it is authorized.   </a:t>
            </a:r>
          </a:p>
          <a:p>
            <a:r>
              <a:rPr lang="en-US" dirty="0"/>
              <a:t>Authorization determines whether a sender and receiver have the necessary permissions or privileges to talk to one another.</a:t>
            </a:r>
          </a:p>
          <a:p>
            <a:r>
              <a:rPr lang="en-US" dirty="0"/>
              <a:t>The authorization is often expressed in a policy and sometimes referred to as access control. </a:t>
            </a:r>
          </a:p>
          <a:p>
            <a:r>
              <a:rPr lang="en-US" dirty="0"/>
              <a:t>To be effective there must be some means of coupling the authorization with the identities determined with </a:t>
            </a:r>
            <a:r>
              <a:rPr lang="en-US" dirty="0" err="1"/>
              <a:t>Authn</a:t>
            </a:r>
            <a:r>
              <a:rPr lang="en-US" dirty="0"/>
              <a:t>.  </a:t>
            </a:r>
          </a:p>
          <a:p>
            <a:r>
              <a:rPr lang="en-US" dirty="0"/>
              <a:t>Although common in service meshes, it is not universally supported in all service meshes.  </a:t>
            </a:r>
          </a:p>
          <a:p>
            <a:r>
              <a:rPr lang="en-US" dirty="0"/>
              <a:t>The authorization may be implemented in either the client-side proxy or server-side proxy or both.</a:t>
            </a:r>
          </a:p>
          <a:p>
            <a:r>
              <a:rPr lang="en-US" dirty="0"/>
              <a:t>NOTE – Authorization here only covers Service Mesh authorization.  The application may have its own authorization functionality independent of the service mesh.   </a:t>
            </a:r>
          </a:p>
          <a:p>
            <a:endParaRPr lang="en-US" dirty="0"/>
          </a:p>
        </p:txBody>
      </p:sp>
      <p:sp>
        <p:nvSpPr>
          <p:cNvPr id="3" name="Slide Number Placeholder 2">
            <a:extLst>
              <a:ext uri="{FF2B5EF4-FFF2-40B4-BE49-F238E27FC236}">
                <a16:creationId xmlns:a16="http://schemas.microsoft.com/office/drawing/2014/main" id="{36DBCFE5-0E3B-4673-97AA-32684DEA25C1}"/>
              </a:ext>
            </a:extLst>
          </p:cNvPr>
          <p:cNvSpPr>
            <a:spLocks noGrp="1"/>
          </p:cNvSpPr>
          <p:nvPr>
            <p:ph type="sldNum" sz="quarter" idx="4"/>
          </p:nvPr>
        </p:nvSpPr>
        <p:spPr/>
        <p:txBody>
          <a:bodyPr/>
          <a:lstStyle/>
          <a:p>
            <a:fld id="{96A97DD0-5BE7-4856-A2A9-C42C6688E607}" type="slidenum">
              <a:rPr lang="en-US" smtClean="0"/>
              <a:pPr/>
              <a:t>16</a:t>
            </a:fld>
            <a:endParaRPr lang="en-US" dirty="0"/>
          </a:p>
        </p:txBody>
      </p:sp>
    </p:spTree>
    <p:extLst>
      <p:ext uri="{BB962C8B-B14F-4D97-AF65-F5344CB8AC3E}">
        <p14:creationId xmlns:p14="http://schemas.microsoft.com/office/powerpoint/2010/main" val="95903037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954-B4A7-424C-826D-CE24DA3506A6}"/>
              </a:ext>
            </a:extLst>
          </p:cNvPr>
          <p:cNvSpPr>
            <a:spLocks noGrp="1"/>
          </p:cNvSpPr>
          <p:nvPr>
            <p:ph type="title"/>
          </p:nvPr>
        </p:nvSpPr>
        <p:spPr/>
        <p:txBody>
          <a:bodyPr/>
          <a:lstStyle/>
          <a:p>
            <a:r>
              <a:rPr lang="en-US" dirty="0"/>
              <a:t>Components </a:t>
            </a:r>
          </a:p>
        </p:txBody>
      </p:sp>
    </p:spTree>
    <p:extLst>
      <p:ext uri="{BB962C8B-B14F-4D97-AF65-F5344CB8AC3E}">
        <p14:creationId xmlns:p14="http://schemas.microsoft.com/office/powerpoint/2010/main" val="97047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E9F-385B-614B-97D6-57D339CF084E}"/>
              </a:ext>
            </a:extLst>
          </p:cNvPr>
          <p:cNvSpPr>
            <a:spLocks noGrp="1"/>
          </p:cNvSpPr>
          <p:nvPr>
            <p:ph type="title"/>
          </p:nvPr>
        </p:nvSpPr>
        <p:spPr/>
        <p:txBody>
          <a:bodyPr/>
          <a:lstStyle/>
          <a:p>
            <a:r>
              <a:rPr lang="en-US" dirty="0" err="1"/>
              <a:t>Authn</a:t>
            </a:r>
            <a:r>
              <a:rPr lang="en-US" dirty="0"/>
              <a:t> Architecture (with </a:t>
            </a:r>
            <a:r>
              <a:rPr lang="en-US" dirty="0" err="1"/>
              <a:t>Linkerd</a:t>
            </a:r>
            <a:r>
              <a:rPr lang="en-US" dirty="0"/>
              <a:t>)</a:t>
            </a:r>
          </a:p>
        </p:txBody>
      </p:sp>
      <p:sp>
        <p:nvSpPr>
          <p:cNvPr id="4" name="Slide Number Placeholder 3">
            <a:extLst>
              <a:ext uri="{FF2B5EF4-FFF2-40B4-BE49-F238E27FC236}">
                <a16:creationId xmlns:a16="http://schemas.microsoft.com/office/drawing/2014/main" id="{537CC67B-8CA6-B94A-A7E7-66F841366CD9}"/>
              </a:ext>
            </a:extLst>
          </p:cNvPr>
          <p:cNvSpPr>
            <a:spLocks noGrp="1"/>
          </p:cNvSpPr>
          <p:nvPr>
            <p:ph type="sldNum" sz="quarter" idx="4"/>
          </p:nvPr>
        </p:nvSpPr>
        <p:spPr/>
        <p:txBody>
          <a:bodyPr/>
          <a:lstStyle/>
          <a:p>
            <a:fld id="{96A97DD0-5BE7-4856-A2A9-C42C6688E607}" type="slidenum">
              <a:rPr lang="en-US" smtClean="0"/>
              <a:pPr/>
              <a:t>18</a:t>
            </a:fld>
            <a:endParaRPr lang="en-US" dirty="0"/>
          </a:p>
        </p:txBody>
      </p:sp>
      <p:sp>
        <p:nvSpPr>
          <p:cNvPr id="6" name="Rectangle 5">
            <a:extLst>
              <a:ext uri="{FF2B5EF4-FFF2-40B4-BE49-F238E27FC236}">
                <a16:creationId xmlns:a16="http://schemas.microsoft.com/office/drawing/2014/main" id="{2032FBE2-FA86-4D33-B4A5-411050AE3B90}"/>
              </a:ext>
            </a:extLst>
          </p:cNvPr>
          <p:cNvSpPr/>
          <p:nvPr/>
        </p:nvSpPr>
        <p:spPr>
          <a:xfrm>
            <a:off x="4739711" y="1195493"/>
            <a:ext cx="2403165" cy="1558636"/>
          </a:xfrm>
          <a:prstGeom prst="rect">
            <a:avLst/>
          </a:prstGeom>
          <a:solidFill>
            <a:srgbClr val="A9CDF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DD17D1-63D0-4F93-948C-F117CC515418}"/>
              </a:ext>
            </a:extLst>
          </p:cNvPr>
          <p:cNvSpPr/>
          <p:nvPr/>
        </p:nvSpPr>
        <p:spPr>
          <a:xfrm>
            <a:off x="4893988" y="1667129"/>
            <a:ext cx="997527" cy="482383"/>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Identity</a:t>
            </a:r>
          </a:p>
        </p:txBody>
      </p:sp>
      <p:sp>
        <p:nvSpPr>
          <p:cNvPr id="8" name="TextBox 7">
            <a:extLst>
              <a:ext uri="{FF2B5EF4-FFF2-40B4-BE49-F238E27FC236}">
                <a16:creationId xmlns:a16="http://schemas.microsoft.com/office/drawing/2014/main" id="{ADC238A3-300E-4268-8F42-27A27D8793CE}"/>
              </a:ext>
            </a:extLst>
          </p:cNvPr>
          <p:cNvSpPr txBox="1"/>
          <p:nvPr/>
        </p:nvSpPr>
        <p:spPr>
          <a:xfrm>
            <a:off x="4880349" y="1226424"/>
            <a:ext cx="2060179" cy="369332"/>
          </a:xfrm>
          <a:prstGeom prst="rect">
            <a:avLst/>
          </a:prstGeom>
          <a:noFill/>
        </p:spPr>
        <p:txBody>
          <a:bodyPr wrap="none" rtlCol="0">
            <a:spAutoFit/>
          </a:bodyPr>
          <a:lstStyle/>
          <a:p>
            <a:r>
              <a:rPr lang="en-US" dirty="0" err="1">
                <a:latin typeface="+mn-lt"/>
              </a:rPr>
              <a:t>Linkerd</a:t>
            </a:r>
            <a:r>
              <a:rPr lang="en-US" dirty="0">
                <a:latin typeface="+mn-lt"/>
              </a:rPr>
              <a:t> Controller</a:t>
            </a:r>
          </a:p>
        </p:txBody>
      </p:sp>
      <p:sp>
        <p:nvSpPr>
          <p:cNvPr id="16" name="Rectangle 15">
            <a:extLst>
              <a:ext uri="{FF2B5EF4-FFF2-40B4-BE49-F238E27FC236}">
                <a16:creationId xmlns:a16="http://schemas.microsoft.com/office/drawing/2014/main" id="{222C547B-EEB4-449D-9976-E52C8EC1583D}"/>
              </a:ext>
            </a:extLst>
          </p:cNvPr>
          <p:cNvSpPr/>
          <p:nvPr/>
        </p:nvSpPr>
        <p:spPr>
          <a:xfrm>
            <a:off x="3567479" y="3258657"/>
            <a:ext cx="2036619" cy="1558636"/>
          </a:xfrm>
          <a:prstGeom prst="rect">
            <a:avLst/>
          </a:prstGeom>
          <a:solidFill>
            <a:srgbClr val="DFEDF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6437F9-FDF3-45BE-8F8F-6502CB3FC29C}"/>
              </a:ext>
            </a:extLst>
          </p:cNvPr>
          <p:cNvSpPr/>
          <p:nvPr/>
        </p:nvSpPr>
        <p:spPr>
          <a:xfrm>
            <a:off x="3917308" y="3361788"/>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Linkerd</a:t>
            </a:r>
            <a:r>
              <a:rPr lang="en-US" sz="1200" dirty="0"/>
              <a:t>-proxy</a:t>
            </a:r>
          </a:p>
        </p:txBody>
      </p:sp>
      <p:sp>
        <p:nvSpPr>
          <p:cNvPr id="17" name="Rectangle 16">
            <a:extLst>
              <a:ext uri="{FF2B5EF4-FFF2-40B4-BE49-F238E27FC236}">
                <a16:creationId xmlns:a16="http://schemas.microsoft.com/office/drawing/2014/main" id="{DB372827-3CCF-4111-B641-D23631822C2F}"/>
              </a:ext>
            </a:extLst>
          </p:cNvPr>
          <p:cNvSpPr/>
          <p:nvPr/>
        </p:nvSpPr>
        <p:spPr>
          <a:xfrm>
            <a:off x="3931161" y="4178781"/>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a:t>
            </a:r>
          </a:p>
        </p:txBody>
      </p:sp>
      <p:cxnSp>
        <p:nvCxnSpPr>
          <p:cNvPr id="19" name="Straight Arrow Connector 18">
            <a:extLst>
              <a:ext uri="{FF2B5EF4-FFF2-40B4-BE49-F238E27FC236}">
                <a16:creationId xmlns:a16="http://schemas.microsoft.com/office/drawing/2014/main" id="{7A71E981-99F6-40A4-84BE-C87EA53B8D9E}"/>
              </a:ext>
            </a:extLst>
          </p:cNvPr>
          <p:cNvCxnSpPr/>
          <p:nvPr/>
        </p:nvCxnSpPr>
        <p:spPr>
          <a:xfrm>
            <a:off x="4208252" y="3957607"/>
            <a:ext cx="0"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673ED0-7709-4AAD-9C5C-EABF5388E129}"/>
              </a:ext>
            </a:extLst>
          </p:cNvPr>
          <p:cNvCxnSpPr>
            <a:cxnSpLocks/>
          </p:cNvCxnSpPr>
          <p:nvPr/>
        </p:nvCxnSpPr>
        <p:spPr>
          <a:xfrm flipV="1">
            <a:off x="4846160" y="3957607"/>
            <a:ext cx="2866"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18900A-8EDE-4E01-8D67-802BC3E76883}"/>
              </a:ext>
            </a:extLst>
          </p:cNvPr>
          <p:cNvCxnSpPr>
            <a:cxnSpLocks/>
            <a:stCxn id="12" idx="0"/>
            <a:endCxn id="7" idx="2"/>
          </p:cNvCxnSpPr>
          <p:nvPr/>
        </p:nvCxnSpPr>
        <p:spPr>
          <a:xfrm flipV="1">
            <a:off x="4571935" y="2149512"/>
            <a:ext cx="820817" cy="12122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D9E3E5D-4836-41B1-A62F-E2DB80DF8A78}"/>
              </a:ext>
            </a:extLst>
          </p:cNvPr>
          <p:cNvSpPr/>
          <p:nvPr/>
        </p:nvSpPr>
        <p:spPr>
          <a:xfrm>
            <a:off x="539244" y="1470174"/>
            <a:ext cx="2036619" cy="1261893"/>
          </a:xfrm>
          <a:prstGeom prst="rect">
            <a:avLst/>
          </a:prstGeom>
          <a:solidFill>
            <a:srgbClr val="A9CDF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89A8DE1-D716-43D9-96FE-817912083D4B}"/>
              </a:ext>
            </a:extLst>
          </p:cNvPr>
          <p:cNvSpPr txBox="1"/>
          <p:nvPr/>
        </p:nvSpPr>
        <p:spPr>
          <a:xfrm>
            <a:off x="631146" y="1505132"/>
            <a:ext cx="580608" cy="369332"/>
          </a:xfrm>
          <a:prstGeom prst="rect">
            <a:avLst/>
          </a:prstGeom>
          <a:noFill/>
        </p:spPr>
        <p:txBody>
          <a:bodyPr wrap="none" rtlCol="0">
            <a:spAutoFit/>
          </a:bodyPr>
          <a:lstStyle/>
          <a:p>
            <a:r>
              <a:rPr lang="en-US" dirty="0">
                <a:latin typeface="+mn-lt"/>
              </a:rPr>
              <a:t>K8s</a:t>
            </a:r>
          </a:p>
        </p:txBody>
      </p:sp>
      <p:cxnSp>
        <p:nvCxnSpPr>
          <p:cNvPr id="28" name="Straight Arrow Connector 27">
            <a:extLst>
              <a:ext uri="{FF2B5EF4-FFF2-40B4-BE49-F238E27FC236}">
                <a16:creationId xmlns:a16="http://schemas.microsoft.com/office/drawing/2014/main" id="{1D6EC556-8E19-4489-BFE2-EC9C14E7DA40}"/>
              </a:ext>
            </a:extLst>
          </p:cNvPr>
          <p:cNvCxnSpPr>
            <a:cxnSpLocks/>
          </p:cNvCxnSpPr>
          <p:nvPr/>
        </p:nvCxnSpPr>
        <p:spPr>
          <a:xfrm>
            <a:off x="2575863" y="2386871"/>
            <a:ext cx="1164914" cy="964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D67D0CC-CC78-4662-B950-24CEB9BE9EC5}"/>
              </a:ext>
            </a:extLst>
          </p:cNvPr>
          <p:cNvSpPr/>
          <p:nvPr/>
        </p:nvSpPr>
        <p:spPr>
          <a:xfrm>
            <a:off x="6940528" y="3226386"/>
            <a:ext cx="2036619" cy="1558636"/>
          </a:xfrm>
          <a:prstGeom prst="rect">
            <a:avLst/>
          </a:prstGeom>
          <a:solidFill>
            <a:srgbClr val="DFEDF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4756BAF-C1C7-4D05-B2B6-A7755C7D31F2}"/>
              </a:ext>
            </a:extLst>
          </p:cNvPr>
          <p:cNvSpPr/>
          <p:nvPr/>
        </p:nvSpPr>
        <p:spPr>
          <a:xfrm>
            <a:off x="7290357" y="3329517"/>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Linkerd</a:t>
            </a:r>
            <a:r>
              <a:rPr lang="en-US" sz="1200" dirty="0"/>
              <a:t>-proxy</a:t>
            </a:r>
          </a:p>
        </p:txBody>
      </p:sp>
      <p:sp>
        <p:nvSpPr>
          <p:cNvPr id="34" name="Rectangle 33">
            <a:extLst>
              <a:ext uri="{FF2B5EF4-FFF2-40B4-BE49-F238E27FC236}">
                <a16:creationId xmlns:a16="http://schemas.microsoft.com/office/drawing/2014/main" id="{5F4D09A7-69D9-4CDA-B552-19067003D2D6}"/>
              </a:ext>
            </a:extLst>
          </p:cNvPr>
          <p:cNvSpPr/>
          <p:nvPr/>
        </p:nvSpPr>
        <p:spPr>
          <a:xfrm>
            <a:off x="7304210" y="4146510"/>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a:t>
            </a:r>
          </a:p>
        </p:txBody>
      </p:sp>
      <p:cxnSp>
        <p:nvCxnSpPr>
          <p:cNvPr id="35" name="Straight Arrow Connector 34">
            <a:extLst>
              <a:ext uri="{FF2B5EF4-FFF2-40B4-BE49-F238E27FC236}">
                <a16:creationId xmlns:a16="http://schemas.microsoft.com/office/drawing/2014/main" id="{A1B57257-373F-4C9B-A329-ECF7301ED9BD}"/>
              </a:ext>
            </a:extLst>
          </p:cNvPr>
          <p:cNvCxnSpPr/>
          <p:nvPr/>
        </p:nvCxnSpPr>
        <p:spPr>
          <a:xfrm>
            <a:off x="7581301" y="3925336"/>
            <a:ext cx="0"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8639C42-C644-4718-ABD4-89189864DFE0}"/>
              </a:ext>
            </a:extLst>
          </p:cNvPr>
          <p:cNvCxnSpPr>
            <a:cxnSpLocks/>
          </p:cNvCxnSpPr>
          <p:nvPr/>
        </p:nvCxnSpPr>
        <p:spPr>
          <a:xfrm flipV="1">
            <a:off x="8219209" y="3925336"/>
            <a:ext cx="2866"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35706A4-ACA9-4560-B4BE-72C3402D911F}"/>
              </a:ext>
            </a:extLst>
          </p:cNvPr>
          <p:cNvCxnSpPr>
            <a:cxnSpLocks/>
            <a:stCxn id="33" idx="1"/>
          </p:cNvCxnSpPr>
          <p:nvPr/>
        </p:nvCxnSpPr>
        <p:spPr>
          <a:xfrm flipH="1">
            <a:off x="5216705" y="3627427"/>
            <a:ext cx="2073652" cy="132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AFD3E16-74E8-426E-A68C-3245F35A5014}"/>
              </a:ext>
            </a:extLst>
          </p:cNvPr>
          <p:cNvSpPr txBox="1"/>
          <p:nvPr/>
        </p:nvSpPr>
        <p:spPr>
          <a:xfrm rot="2296497">
            <a:off x="2457637" y="2616518"/>
            <a:ext cx="1566454" cy="261610"/>
          </a:xfrm>
          <a:prstGeom prst="rect">
            <a:avLst/>
          </a:prstGeom>
          <a:noFill/>
        </p:spPr>
        <p:txBody>
          <a:bodyPr wrap="none" rtlCol="0">
            <a:spAutoFit/>
          </a:bodyPr>
          <a:lstStyle/>
          <a:p>
            <a:r>
              <a:rPr lang="en-US" sz="1100" dirty="0">
                <a:latin typeface="+mn-lt"/>
              </a:rPr>
              <a:t>Service Account (SA)</a:t>
            </a:r>
          </a:p>
        </p:txBody>
      </p:sp>
      <p:sp>
        <p:nvSpPr>
          <p:cNvPr id="47" name="TextBox 46">
            <a:extLst>
              <a:ext uri="{FF2B5EF4-FFF2-40B4-BE49-F238E27FC236}">
                <a16:creationId xmlns:a16="http://schemas.microsoft.com/office/drawing/2014/main" id="{0901A2C4-5850-461F-AF2F-AE9746F6F6F4}"/>
              </a:ext>
            </a:extLst>
          </p:cNvPr>
          <p:cNvSpPr txBox="1"/>
          <p:nvPr/>
        </p:nvSpPr>
        <p:spPr>
          <a:xfrm>
            <a:off x="5642240" y="3349971"/>
            <a:ext cx="1309974" cy="261610"/>
          </a:xfrm>
          <a:prstGeom prst="rect">
            <a:avLst/>
          </a:prstGeom>
          <a:noFill/>
        </p:spPr>
        <p:txBody>
          <a:bodyPr wrap="none" rtlCol="0">
            <a:spAutoFit/>
          </a:bodyPr>
          <a:lstStyle/>
          <a:p>
            <a:r>
              <a:rPr lang="en-US" sz="1100" dirty="0" err="1">
                <a:latin typeface="+mn-lt"/>
              </a:rPr>
              <a:t>mTLS</a:t>
            </a:r>
            <a:r>
              <a:rPr lang="en-US" sz="1100" dirty="0">
                <a:latin typeface="+mn-lt"/>
              </a:rPr>
              <a:t> Handshake</a:t>
            </a:r>
          </a:p>
        </p:txBody>
      </p:sp>
      <p:sp>
        <p:nvSpPr>
          <p:cNvPr id="49" name="TextBox 48">
            <a:extLst>
              <a:ext uri="{FF2B5EF4-FFF2-40B4-BE49-F238E27FC236}">
                <a16:creationId xmlns:a16="http://schemas.microsoft.com/office/drawing/2014/main" id="{8CE644B1-3D4A-4CAE-ADD1-2B93F1E6C43C}"/>
              </a:ext>
            </a:extLst>
          </p:cNvPr>
          <p:cNvSpPr txBox="1"/>
          <p:nvPr/>
        </p:nvSpPr>
        <p:spPr>
          <a:xfrm>
            <a:off x="3854222" y="2159476"/>
            <a:ext cx="1261884" cy="430887"/>
          </a:xfrm>
          <a:prstGeom prst="rect">
            <a:avLst/>
          </a:prstGeom>
          <a:noFill/>
        </p:spPr>
        <p:txBody>
          <a:bodyPr wrap="none" rtlCol="0">
            <a:spAutoFit/>
          </a:bodyPr>
          <a:lstStyle/>
          <a:p>
            <a:r>
              <a:rPr lang="en-US" sz="1100" dirty="0">
                <a:latin typeface="+mn-lt"/>
              </a:rPr>
              <a:t>Certificates &amp;</a:t>
            </a:r>
          </a:p>
          <a:p>
            <a:r>
              <a:rPr lang="en-US" sz="1100" dirty="0">
                <a:latin typeface="+mn-lt"/>
              </a:rPr>
              <a:t>Signing requests</a:t>
            </a:r>
          </a:p>
        </p:txBody>
      </p:sp>
      <p:sp>
        <p:nvSpPr>
          <p:cNvPr id="50" name="Rectangle 49">
            <a:extLst>
              <a:ext uri="{FF2B5EF4-FFF2-40B4-BE49-F238E27FC236}">
                <a16:creationId xmlns:a16="http://schemas.microsoft.com/office/drawing/2014/main" id="{7ED1881A-C526-4538-A90A-E94945A4DB95}"/>
              </a:ext>
            </a:extLst>
          </p:cNvPr>
          <p:cNvSpPr/>
          <p:nvPr/>
        </p:nvSpPr>
        <p:spPr>
          <a:xfrm>
            <a:off x="6057238" y="1669011"/>
            <a:ext cx="997527" cy="482383"/>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Proxy-injector</a:t>
            </a:r>
          </a:p>
        </p:txBody>
      </p:sp>
      <p:cxnSp>
        <p:nvCxnSpPr>
          <p:cNvPr id="55" name="Straight Arrow Connector 54">
            <a:extLst>
              <a:ext uri="{FF2B5EF4-FFF2-40B4-BE49-F238E27FC236}">
                <a16:creationId xmlns:a16="http://schemas.microsoft.com/office/drawing/2014/main" id="{90A1C4D4-4A6D-4417-8411-4A616FD27047}"/>
              </a:ext>
            </a:extLst>
          </p:cNvPr>
          <p:cNvCxnSpPr>
            <a:cxnSpLocks/>
          </p:cNvCxnSpPr>
          <p:nvPr/>
        </p:nvCxnSpPr>
        <p:spPr>
          <a:xfrm flipV="1">
            <a:off x="5249988" y="2182033"/>
            <a:ext cx="1159968" cy="12677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6BD8199-2908-44DD-BE27-FCF64FF81210}"/>
              </a:ext>
            </a:extLst>
          </p:cNvPr>
          <p:cNvSpPr txBox="1"/>
          <p:nvPr/>
        </p:nvSpPr>
        <p:spPr>
          <a:xfrm>
            <a:off x="6671746" y="2167360"/>
            <a:ext cx="1083951" cy="261610"/>
          </a:xfrm>
          <a:prstGeom prst="rect">
            <a:avLst/>
          </a:prstGeom>
          <a:noFill/>
        </p:spPr>
        <p:txBody>
          <a:bodyPr wrap="none" rtlCol="0">
            <a:spAutoFit/>
          </a:bodyPr>
          <a:lstStyle/>
          <a:p>
            <a:r>
              <a:rPr lang="en-US" sz="1100" dirty="0">
                <a:latin typeface="+mn-lt"/>
              </a:rPr>
              <a:t>Trust Anchors</a:t>
            </a:r>
          </a:p>
        </p:txBody>
      </p:sp>
      <p:cxnSp>
        <p:nvCxnSpPr>
          <p:cNvPr id="60" name="Straight Arrow Connector 59">
            <a:extLst>
              <a:ext uri="{FF2B5EF4-FFF2-40B4-BE49-F238E27FC236}">
                <a16:creationId xmlns:a16="http://schemas.microsoft.com/office/drawing/2014/main" id="{5F4C5A23-55DF-4B3F-B1E5-5AAE5D7E9079}"/>
              </a:ext>
            </a:extLst>
          </p:cNvPr>
          <p:cNvCxnSpPr>
            <a:cxnSpLocks/>
          </p:cNvCxnSpPr>
          <p:nvPr/>
        </p:nvCxnSpPr>
        <p:spPr>
          <a:xfrm flipH="1" flipV="1">
            <a:off x="5465432" y="2183914"/>
            <a:ext cx="1824925" cy="12569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ECE298A-490B-4A47-9FBF-53961482C5DC}"/>
              </a:ext>
            </a:extLst>
          </p:cNvPr>
          <p:cNvCxnSpPr>
            <a:cxnSpLocks/>
          </p:cNvCxnSpPr>
          <p:nvPr/>
        </p:nvCxnSpPr>
        <p:spPr>
          <a:xfrm flipH="1" flipV="1">
            <a:off x="6539129" y="2190413"/>
            <a:ext cx="1281800" cy="11492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72441E2-4675-41A7-ADB3-FB1C9D7E2BBC}"/>
              </a:ext>
            </a:extLst>
          </p:cNvPr>
          <p:cNvSpPr txBox="1"/>
          <p:nvPr/>
        </p:nvSpPr>
        <p:spPr>
          <a:xfrm>
            <a:off x="264797" y="3093149"/>
            <a:ext cx="2964539"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mn-lt"/>
              </a:rPr>
              <a:t>Service Account provides the workload an Identity.</a:t>
            </a:r>
          </a:p>
          <a:p>
            <a:pPr marL="285750" indent="-285750">
              <a:buFont typeface="Arial" panose="020B0604020202020204" pitchFamily="34" charset="0"/>
              <a:buChar char="•"/>
            </a:pPr>
            <a:r>
              <a:rPr lang="en-US" sz="1200" dirty="0">
                <a:latin typeface="+mn-lt"/>
              </a:rPr>
              <a:t>The </a:t>
            </a:r>
            <a:r>
              <a:rPr lang="en-US" sz="1200" dirty="0" err="1">
                <a:latin typeface="+mn-lt"/>
              </a:rPr>
              <a:t>Linkerd</a:t>
            </a:r>
            <a:r>
              <a:rPr lang="en-US" sz="1200" dirty="0">
                <a:latin typeface="+mn-lt"/>
              </a:rPr>
              <a:t> Controller will sign the  certificate and provide it to the proxy so the identity is verifiable with PKI techniques.</a:t>
            </a:r>
          </a:p>
          <a:p>
            <a:pPr marL="285750" indent="-285750">
              <a:buFont typeface="Arial" panose="020B0604020202020204" pitchFamily="34" charset="0"/>
              <a:buChar char="•"/>
            </a:pPr>
            <a:r>
              <a:rPr lang="en-US" sz="1200" dirty="0">
                <a:latin typeface="+mn-lt"/>
              </a:rPr>
              <a:t>The verifiable certificate is presented by both sides during the handshake.</a:t>
            </a:r>
          </a:p>
          <a:p>
            <a:r>
              <a:rPr lang="en-US" sz="1200" dirty="0">
                <a:latin typeface="+mn-lt"/>
              </a:rPr>
              <a:t> </a:t>
            </a:r>
          </a:p>
        </p:txBody>
      </p:sp>
    </p:spTree>
    <p:extLst>
      <p:ext uri="{BB962C8B-B14F-4D97-AF65-F5344CB8AC3E}">
        <p14:creationId xmlns:p14="http://schemas.microsoft.com/office/powerpoint/2010/main" val="343075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E9F-385B-614B-97D6-57D339CF084E}"/>
              </a:ext>
            </a:extLst>
          </p:cNvPr>
          <p:cNvSpPr>
            <a:spLocks noGrp="1"/>
          </p:cNvSpPr>
          <p:nvPr>
            <p:ph type="title"/>
          </p:nvPr>
        </p:nvSpPr>
        <p:spPr/>
        <p:txBody>
          <a:bodyPr/>
          <a:lstStyle/>
          <a:p>
            <a:r>
              <a:rPr lang="en-US" dirty="0"/>
              <a:t>Authorization Architecture</a:t>
            </a:r>
          </a:p>
        </p:txBody>
      </p:sp>
      <p:sp>
        <p:nvSpPr>
          <p:cNvPr id="4" name="Slide Number Placeholder 3">
            <a:extLst>
              <a:ext uri="{FF2B5EF4-FFF2-40B4-BE49-F238E27FC236}">
                <a16:creationId xmlns:a16="http://schemas.microsoft.com/office/drawing/2014/main" id="{537CC67B-8CA6-B94A-A7E7-66F841366CD9}"/>
              </a:ext>
            </a:extLst>
          </p:cNvPr>
          <p:cNvSpPr>
            <a:spLocks noGrp="1"/>
          </p:cNvSpPr>
          <p:nvPr>
            <p:ph type="sldNum" sz="quarter" idx="4"/>
          </p:nvPr>
        </p:nvSpPr>
        <p:spPr/>
        <p:txBody>
          <a:bodyPr/>
          <a:lstStyle/>
          <a:p>
            <a:fld id="{96A97DD0-5BE7-4856-A2A9-C42C6688E607}" type="slidenum">
              <a:rPr lang="en-US" smtClean="0"/>
              <a:pPr/>
              <a:t>19</a:t>
            </a:fld>
            <a:endParaRPr lang="en-US" dirty="0"/>
          </a:p>
        </p:txBody>
      </p:sp>
      <p:sp>
        <p:nvSpPr>
          <p:cNvPr id="6" name="Rectangle 5">
            <a:extLst>
              <a:ext uri="{FF2B5EF4-FFF2-40B4-BE49-F238E27FC236}">
                <a16:creationId xmlns:a16="http://schemas.microsoft.com/office/drawing/2014/main" id="{2032FBE2-FA86-4D33-B4A5-411050AE3B90}"/>
              </a:ext>
            </a:extLst>
          </p:cNvPr>
          <p:cNvSpPr/>
          <p:nvPr/>
        </p:nvSpPr>
        <p:spPr>
          <a:xfrm>
            <a:off x="4739711" y="1195493"/>
            <a:ext cx="2403165" cy="1558636"/>
          </a:xfrm>
          <a:prstGeom prst="rect">
            <a:avLst/>
          </a:prstGeom>
          <a:solidFill>
            <a:srgbClr val="A9CDF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DD17D1-63D0-4F93-948C-F117CC515418}"/>
              </a:ext>
            </a:extLst>
          </p:cNvPr>
          <p:cNvSpPr/>
          <p:nvPr/>
        </p:nvSpPr>
        <p:spPr>
          <a:xfrm>
            <a:off x="4971600" y="2035262"/>
            <a:ext cx="1438356" cy="482383"/>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Authz</a:t>
            </a:r>
            <a:r>
              <a:rPr lang="en-US" sz="1400" dirty="0"/>
              <a:t> Policy</a:t>
            </a:r>
          </a:p>
          <a:p>
            <a:pPr algn="ctr"/>
            <a:r>
              <a:rPr lang="en-US" sz="1400" dirty="0"/>
              <a:t>Module</a:t>
            </a:r>
          </a:p>
        </p:txBody>
      </p:sp>
      <p:sp>
        <p:nvSpPr>
          <p:cNvPr id="8" name="TextBox 7">
            <a:extLst>
              <a:ext uri="{FF2B5EF4-FFF2-40B4-BE49-F238E27FC236}">
                <a16:creationId xmlns:a16="http://schemas.microsoft.com/office/drawing/2014/main" id="{ADC238A3-300E-4268-8F42-27A27D8793CE}"/>
              </a:ext>
            </a:extLst>
          </p:cNvPr>
          <p:cNvSpPr txBox="1"/>
          <p:nvPr/>
        </p:nvSpPr>
        <p:spPr>
          <a:xfrm>
            <a:off x="4880349" y="1226424"/>
            <a:ext cx="1923222" cy="646331"/>
          </a:xfrm>
          <a:prstGeom prst="rect">
            <a:avLst/>
          </a:prstGeom>
          <a:noFill/>
        </p:spPr>
        <p:txBody>
          <a:bodyPr wrap="square" rtlCol="0">
            <a:spAutoFit/>
          </a:bodyPr>
          <a:lstStyle/>
          <a:p>
            <a:pPr algn="ctr"/>
            <a:r>
              <a:rPr lang="en-US" dirty="0">
                <a:latin typeface="+mn-lt"/>
              </a:rPr>
              <a:t>Service Mesh Controller</a:t>
            </a:r>
          </a:p>
        </p:txBody>
      </p:sp>
      <p:sp>
        <p:nvSpPr>
          <p:cNvPr id="16" name="Rectangle 15">
            <a:extLst>
              <a:ext uri="{FF2B5EF4-FFF2-40B4-BE49-F238E27FC236}">
                <a16:creationId xmlns:a16="http://schemas.microsoft.com/office/drawing/2014/main" id="{222C547B-EEB4-449D-9976-E52C8EC1583D}"/>
              </a:ext>
            </a:extLst>
          </p:cNvPr>
          <p:cNvSpPr/>
          <p:nvPr/>
        </p:nvSpPr>
        <p:spPr>
          <a:xfrm>
            <a:off x="2171632" y="3322258"/>
            <a:ext cx="2036619" cy="1558636"/>
          </a:xfrm>
          <a:prstGeom prst="rect">
            <a:avLst/>
          </a:prstGeom>
          <a:solidFill>
            <a:srgbClr val="DFEDF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6437F9-FDF3-45BE-8F8F-6502CB3FC29C}"/>
              </a:ext>
            </a:extLst>
          </p:cNvPr>
          <p:cNvSpPr/>
          <p:nvPr/>
        </p:nvSpPr>
        <p:spPr>
          <a:xfrm>
            <a:off x="2521461" y="3425389"/>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Sidecar-proxy</a:t>
            </a:r>
          </a:p>
        </p:txBody>
      </p:sp>
      <p:sp>
        <p:nvSpPr>
          <p:cNvPr id="17" name="Rectangle 16">
            <a:extLst>
              <a:ext uri="{FF2B5EF4-FFF2-40B4-BE49-F238E27FC236}">
                <a16:creationId xmlns:a16="http://schemas.microsoft.com/office/drawing/2014/main" id="{DB372827-3CCF-4111-B641-D23631822C2F}"/>
              </a:ext>
            </a:extLst>
          </p:cNvPr>
          <p:cNvSpPr/>
          <p:nvPr/>
        </p:nvSpPr>
        <p:spPr>
          <a:xfrm>
            <a:off x="2535314" y="4242382"/>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a:t>
            </a:r>
          </a:p>
        </p:txBody>
      </p:sp>
      <p:cxnSp>
        <p:nvCxnSpPr>
          <p:cNvPr id="19" name="Straight Arrow Connector 18">
            <a:extLst>
              <a:ext uri="{FF2B5EF4-FFF2-40B4-BE49-F238E27FC236}">
                <a16:creationId xmlns:a16="http://schemas.microsoft.com/office/drawing/2014/main" id="{7A71E981-99F6-40A4-84BE-C87EA53B8D9E}"/>
              </a:ext>
            </a:extLst>
          </p:cNvPr>
          <p:cNvCxnSpPr/>
          <p:nvPr/>
        </p:nvCxnSpPr>
        <p:spPr>
          <a:xfrm>
            <a:off x="2812405" y="4021208"/>
            <a:ext cx="0"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673ED0-7709-4AAD-9C5C-EABF5388E129}"/>
              </a:ext>
            </a:extLst>
          </p:cNvPr>
          <p:cNvCxnSpPr>
            <a:cxnSpLocks/>
          </p:cNvCxnSpPr>
          <p:nvPr/>
        </p:nvCxnSpPr>
        <p:spPr>
          <a:xfrm flipV="1">
            <a:off x="3450313" y="4021208"/>
            <a:ext cx="2866"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18900A-8EDE-4E01-8D67-802BC3E76883}"/>
              </a:ext>
            </a:extLst>
          </p:cNvPr>
          <p:cNvCxnSpPr>
            <a:cxnSpLocks/>
            <a:stCxn id="7" idx="2"/>
            <a:endCxn id="12" idx="0"/>
          </p:cNvCxnSpPr>
          <p:nvPr/>
        </p:nvCxnSpPr>
        <p:spPr>
          <a:xfrm flipH="1">
            <a:off x="3176088" y="2517645"/>
            <a:ext cx="2514690" cy="9077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D9E3E5D-4836-41B1-A62F-E2DB80DF8A78}"/>
              </a:ext>
            </a:extLst>
          </p:cNvPr>
          <p:cNvSpPr/>
          <p:nvPr/>
        </p:nvSpPr>
        <p:spPr>
          <a:xfrm>
            <a:off x="1828801" y="1549589"/>
            <a:ext cx="1581052" cy="1261893"/>
          </a:xfrm>
          <a:prstGeom prst="rect">
            <a:avLst/>
          </a:prstGeom>
          <a:solidFill>
            <a:srgbClr val="A9CDF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89A8DE1-D716-43D9-96FE-817912083D4B}"/>
              </a:ext>
            </a:extLst>
          </p:cNvPr>
          <p:cNvSpPr txBox="1"/>
          <p:nvPr/>
        </p:nvSpPr>
        <p:spPr>
          <a:xfrm>
            <a:off x="2186273" y="1643274"/>
            <a:ext cx="1005403" cy="646331"/>
          </a:xfrm>
          <a:prstGeom prst="rect">
            <a:avLst/>
          </a:prstGeom>
          <a:noFill/>
        </p:spPr>
        <p:txBody>
          <a:bodyPr wrap="none" rtlCol="0">
            <a:spAutoFit/>
          </a:bodyPr>
          <a:lstStyle/>
          <a:p>
            <a:r>
              <a:rPr lang="en-US" dirty="0">
                <a:latin typeface="+mn-lt"/>
              </a:rPr>
              <a:t>K8s API</a:t>
            </a:r>
          </a:p>
          <a:p>
            <a:r>
              <a:rPr lang="en-US" dirty="0">
                <a:latin typeface="+mn-lt"/>
              </a:rPr>
              <a:t>server</a:t>
            </a:r>
          </a:p>
        </p:txBody>
      </p:sp>
      <p:cxnSp>
        <p:nvCxnSpPr>
          <p:cNvPr id="28" name="Straight Arrow Connector 27">
            <a:extLst>
              <a:ext uri="{FF2B5EF4-FFF2-40B4-BE49-F238E27FC236}">
                <a16:creationId xmlns:a16="http://schemas.microsoft.com/office/drawing/2014/main" id="{1D6EC556-8E19-4489-BFE2-EC9C14E7DA40}"/>
              </a:ext>
            </a:extLst>
          </p:cNvPr>
          <p:cNvCxnSpPr>
            <a:cxnSpLocks/>
          </p:cNvCxnSpPr>
          <p:nvPr/>
        </p:nvCxnSpPr>
        <p:spPr>
          <a:xfrm>
            <a:off x="455319" y="2352602"/>
            <a:ext cx="13128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D67D0CC-CC78-4662-B950-24CEB9BE9EC5}"/>
              </a:ext>
            </a:extLst>
          </p:cNvPr>
          <p:cNvSpPr/>
          <p:nvPr/>
        </p:nvSpPr>
        <p:spPr>
          <a:xfrm>
            <a:off x="5544681" y="3289987"/>
            <a:ext cx="2036619" cy="1558636"/>
          </a:xfrm>
          <a:prstGeom prst="rect">
            <a:avLst/>
          </a:prstGeom>
          <a:solidFill>
            <a:srgbClr val="DFEDFD"/>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4756BAF-C1C7-4D05-B2B6-A7755C7D31F2}"/>
              </a:ext>
            </a:extLst>
          </p:cNvPr>
          <p:cNvSpPr/>
          <p:nvPr/>
        </p:nvSpPr>
        <p:spPr>
          <a:xfrm>
            <a:off x="5894510" y="3393118"/>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sidecar-proxy</a:t>
            </a:r>
          </a:p>
        </p:txBody>
      </p:sp>
      <p:sp>
        <p:nvSpPr>
          <p:cNvPr id="34" name="Rectangle 33">
            <a:extLst>
              <a:ext uri="{FF2B5EF4-FFF2-40B4-BE49-F238E27FC236}">
                <a16:creationId xmlns:a16="http://schemas.microsoft.com/office/drawing/2014/main" id="{5F4D09A7-69D9-4CDA-B552-19067003D2D6}"/>
              </a:ext>
            </a:extLst>
          </p:cNvPr>
          <p:cNvSpPr/>
          <p:nvPr/>
        </p:nvSpPr>
        <p:spPr>
          <a:xfrm>
            <a:off x="5908363" y="4210111"/>
            <a:ext cx="1309254" cy="595819"/>
          </a:xfrm>
          <a:prstGeom prst="rect">
            <a:avLst/>
          </a:prstGeom>
          <a:solidFill>
            <a:schemeClr val="bg2">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a:t>
            </a:r>
          </a:p>
        </p:txBody>
      </p:sp>
      <p:cxnSp>
        <p:nvCxnSpPr>
          <p:cNvPr id="35" name="Straight Arrow Connector 34">
            <a:extLst>
              <a:ext uri="{FF2B5EF4-FFF2-40B4-BE49-F238E27FC236}">
                <a16:creationId xmlns:a16="http://schemas.microsoft.com/office/drawing/2014/main" id="{A1B57257-373F-4C9B-A329-ECF7301ED9BD}"/>
              </a:ext>
            </a:extLst>
          </p:cNvPr>
          <p:cNvCxnSpPr/>
          <p:nvPr/>
        </p:nvCxnSpPr>
        <p:spPr>
          <a:xfrm>
            <a:off x="6185454" y="3988937"/>
            <a:ext cx="0"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8639C42-C644-4718-ABD4-89189864DFE0}"/>
              </a:ext>
            </a:extLst>
          </p:cNvPr>
          <p:cNvCxnSpPr>
            <a:cxnSpLocks/>
          </p:cNvCxnSpPr>
          <p:nvPr/>
        </p:nvCxnSpPr>
        <p:spPr>
          <a:xfrm flipV="1">
            <a:off x="6823362" y="3988937"/>
            <a:ext cx="2866" cy="22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35706A4-ACA9-4560-B4BE-72C3402D911F}"/>
              </a:ext>
            </a:extLst>
          </p:cNvPr>
          <p:cNvCxnSpPr>
            <a:cxnSpLocks/>
          </p:cNvCxnSpPr>
          <p:nvPr/>
        </p:nvCxnSpPr>
        <p:spPr>
          <a:xfrm flipH="1">
            <a:off x="3820858" y="3746882"/>
            <a:ext cx="2073652" cy="13229"/>
          </a:xfrm>
          <a:prstGeom prst="straightConnector1">
            <a:avLst/>
          </a:prstGeom>
          <a:ln w="381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AFD3E16-74E8-426E-A68C-3245F35A5014}"/>
              </a:ext>
            </a:extLst>
          </p:cNvPr>
          <p:cNvSpPr txBox="1"/>
          <p:nvPr/>
        </p:nvSpPr>
        <p:spPr>
          <a:xfrm>
            <a:off x="489325" y="2027363"/>
            <a:ext cx="1372492" cy="261610"/>
          </a:xfrm>
          <a:prstGeom prst="rect">
            <a:avLst/>
          </a:prstGeom>
          <a:noFill/>
        </p:spPr>
        <p:txBody>
          <a:bodyPr wrap="none" rtlCol="0">
            <a:spAutoFit/>
          </a:bodyPr>
          <a:lstStyle/>
          <a:p>
            <a:r>
              <a:rPr lang="en-US" sz="1100" dirty="0" err="1">
                <a:latin typeface="+mn-lt"/>
              </a:rPr>
              <a:t>Authz</a:t>
            </a:r>
            <a:r>
              <a:rPr lang="en-US" sz="1100" dirty="0">
                <a:latin typeface="+mn-lt"/>
              </a:rPr>
              <a:t> Policy CRDs</a:t>
            </a:r>
          </a:p>
        </p:txBody>
      </p:sp>
      <p:sp>
        <p:nvSpPr>
          <p:cNvPr id="47" name="TextBox 46">
            <a:extLst>
              <a:ext uri="{FF2B5EF4-FFF2-40B4-BE49-F238E27FC236}">
                <a16:creationId xmlns:a16="http://schemas.microsoft.com/office/drawing/2014/main" id="{0901A2C4-5850-461F-AF2F-AE9746F6F6F4}"/>
              </a:ext>
            </a:extLst>
          </p:cNvPr>
          <p:cNvSpPr txBox="1"/>
          <p:nvPr/>
        </p:nvSpPr>
        <p:spPr>
          <a:xfrm>
            <a:off x="4686646" y="3442647"/>
            <a:ext cx="558166" cy="261610"/>
          </a:xfrm>
          <a:prstGeom prst="rect">
            <a:avLst/>
          </a:prstGeom>
          <a:noFill/>
        </p:spPr>
        <p:txBody>
          <a:bodyPr wrap="none" rtlCol="0">
            <a:spAutoFit/>
          </a:bodyPr>
          <a:lstStyle/>
          <a:p>
            <a:r>
              <a:rPr lang="en-US" sz="1100" dirty="0" err="1">
                <a:latin typeface="+mn-lt"/>
              </a:rPr>
              <a:t>mTLS</a:t>
            </a:r>
            <a:endParaRPr lang="en-US" sz="1100" dirty="0">
              <a:latin typeface="+mn-lt"/>
            </a:endParaRPr>
          </a:p>
        </p:txBody>
      </p:sp>
      <p:sp>
        <p:nvSpPr>
          <p:cNvPr id="49" name="TextBox 48">
            <a:extLst>
              <a:ext uri="{FF2B5EF4-FFF2-40B4-BE49-F238E27FC236}">
                <a16:creationId xmlns:a16="http://schemas.microsoft.com/office/drawing/2014/main" id="{8CE644B1-3D4A-4CAE-ADD1-2B93F1E6C43C}"/>
              </a:ext>
            </a:extLst>
          </p:cNvPr>
          <p:cNvSpPr txBox="1"/>
          <p:nvPr/>
        </p:nvSpPr>
        <p:spPr>
          <a:xfrm>
            <a:off x="5327827" y="2652814"/>
            <a:ext cx="783042" cy="600164"/>
          </a:xfrm>
          <a:prstGeom prst="rect">
            <a:avLst/>
          </a:prstGeom>
          <a:noFill/>
        </p:spPr>
        <p:txBody>
          <a:bodyPr wrap="square" rtlCol="0">
            <a:spAutoFit/>
          </a:bodyPr>
          <a:lstStyle/>
          <a:p>
            <a:r>
              <a:rPr lang="en-US" sz="1100" dirty="0" err="1">
                <a:latin typeface="+mn-lt"/>
              </a:rPr>
              <a:t>Authz</a:t>
            </a:r>
            <a:endParaRPr lang="en-US" sz="1100" dirty="0">
              <a:latin typeface="+mn-lt"/>
            </a:endParaRPr>
          </a:p>
          <a:p>
            <a:r>
              <a:rPr lang="en-US" sz="1100" dirty="0">
                <a:latin typeface="+mn-lt"/>
              </a:rPr>
              <a:t>Proxy config</a:t>
            </a:r>
          </a:p>
        </p:txBody>
      </p:sp>
      <p:pic>
        <p:nvPicPr>
          <p:cNvPr id="11" name="Graphic 10" descr="Person eating">
            <a:extLst>
              <a:ext uri="{FF2B5EF4-FFF2-40B4-BE49-F238E27FC236}">
                <a16:creationId xmlns:a16="http://schemas.microsoft.com/office/drawing/2014/main" id="{B79E732F-47A3-49B2-9982-8142B9071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862" y="1380717"/>
            <a:ext cx="533726" cy="576287"/>
          </a:xfrm>
          <a:prstGeom prst="rect">
            <a:avLst/>
          </a:prstGeom>
        </p:spPr>
      </p:pic>
      <p:cxnSp>
        <p:nvCxnSpPr>
          <p:cNvPr id="41" name="Straight Arrow Connector 40">
            <a:extLst>
              <a:ext uri="{FF2B5EF4-FFF2-40B4-BE49-F238E27FC236}">
                <a16:creationId xmlns:a16="http://schemas.microsoft.com/office/drawing/2014/main" id="{A36D4D0B-2200-4304-A2A8-991733B3F356}"/>
              </a:ext>
            </a:extLst>
          </p:cNvPr>
          <p:cNvCxnSpPr>
            <a:cxnSpLocks/>
          </p:cNvCxnSpPr>
          <p:nvPr/>
        </p:nvCxnSpPr>
        <p:spPr>
          <a:xfrm>
            <a:off x="3409853" y="2309761"/>
            <a:ext cx="15617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84F1D5C-1880-4D37-BA9B-4EEE17F747D7}"/>
              </a:ext>
            </a:extLst>
          </p:cNvPr>
          <p:cNvSpPr txBox="1"/>
          <p:nvPr/>
        </p:nvSpPr>
        <p:spPr>
          <a:xfrm>
            <a:off x="3381533" y="1984522"/>
            <a:ext cx="1479892" cy="261610"/>
          </a:xfrm>
          <a:prstGeom prst="rect">
            <a:avLst/>
          </a:prstGeom>
          <a:noFill/>
        </p:spPr>
        <p:txBody>
          <a:bodyPr wrap="none" rtlCol="0">
            <a:spAutoFit/>
          </a:bodyPr>
          <a:lstStyle/>
          <a:p>
            <a:r>
              <a:rPr lang="en-US" sz="1100" dirty="0" err="1">
                <a:latin typeface="+mn-lt"/>
              </a:rPr>
              <a:t>Authz</a:t>
            </a:r>
            <a:r>
              <a:rPr lang="en-US" sz="1100" dirty="0">
                <a:latin typeface="+mn-lt"/>
              </a:rPr>
              <a:t> Policy objects</a:t>
            </a:r>
          </a:p>
        </p:txBody>
      </p:sp>
      <p:cxnSp>
        <p:nvCxnSpPr>
          <p:cNvPr id="51" name="Straight Arrow Connector 50">
            <a:extLst>
              <a:ext uri="{FF2B5EF4-FFF2-40B4-BE49-F238E27FC236}">
                <a16:creationId xmlns:a16="http://schemas.microsoft.com/office/drawing/2014/main" id="{2F7AC452-E5ED-4B11-87EE-C015CC6E8CB9}"/>
              </a:ext>
            </a:extLst>
          </p:cNvPr>
          <p:cNvCxnSpPr>
            <a:cxnSpLocks/>
            <a:stCxn id="7" idx="2"/>
            <a:endCxn id="33" idx="0"/>
          </p:cNvCxnSpPr>
          <p:nvPr/>
        </p:nvCxnSpPr>
        <p:spPr>
          <a:xfrm>
            <a:off x="5690778" y="2517645"/>
            <a:ext cx="858359" cy="8754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7AB761-8228-421C-AB29-2AE50B2AE633}"/>
              </a:ext>
            </a:extLst>
          </p:cNvPr>
          <p:cNvCxnSpPr>
            <a:cxnSpLocks/>
          </p:cNvCxnSpPr>
          <p:nvPr/>
        </p:nvCxnSpPr>
        <p:spPr>
          <a:xfrm flipH="1">
            <a:off x="1451263" y="3722905"/>
            <a:ext cx="1084051" cy="0"/>
          </a:xfrm>
          <a:prstGeom prst="straightConnector1">
            <a:avLst/>
          </a:prstGeom>
          <a:ln w="381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336D983-7F3F-4F0E-80D9-2E1178A7381A}"/>
              </a:ext>
            </a:extLst>
          </p:cNvPr>
          <p:cNvCxnSpPr>
            <a:cxnSpLocks/>
          </p:cNvCxnSpPr>
          <p:nvPr/>
        </p:nvCxnSpPr>
        <p:spPr>
          <a:xfrm flipH="1">
            <a:off x="7217617" y="3687786"/>
            <a:ext cx="1084051" cy="0"/>
          </a:xfrm>
          <a:prstGeom prst="straightConnector1">
            <a:avLst/>
          </a:prstGeom>
          <a:ln w="381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Callout: Double Bent Line 64">
            <a:extLst>
              <a:ext uri="{FF2B5EF4-FFF2-40B4-BE49-F238E27FC236}">
                <a16:creationId xmlns:a16="http://schemas.microsoft.com/office/drawing/2014/main" id="{AABDE0D4-35AB-4E8F-B09C-C22CFAF13917}"/>
              </a:ext>
            </a:extLst>
          </p:cNvPr>
          <p:cNvSpPr/>
          <p:nvPr/>
        </p:nvSpPr>
        <p:spPr>
          <a:xfrm>
            <a:off x="336141" y="4131795"/>
            <a:ext cx="1357096" cy="716828"/>
          </a:xfrm>
          <a:prstGeom prst="borderCallout3">
            <a:avLst>
              <a:gd name="adj1" fmla="val 31195"/>
              <a:gd name="adj2" fmla="val 105061"/>
              <a:gd name="adj3" fmla="val 17194"/>
              <a:gd name="adj4" fmla="val 120556"/>
              <a:gd name="adj5" fmla="val -19784"/>
              <a:gd name="adj6" fmla="val 126308"/>
              <a:gd name="adj7" fmla="val -47267"/>
              <a:gd name="adj8" fmla="val 15847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t>Src</a:t>
            </a:r>
            <a:r>
              <a:rPr lang="en-US" sz="1000" dirty="0"/>
              <a:t> Identity: outside of mesh</a:t>
            </a:r>
          </a:p>
          <a:p>
            <a:pPr algn="ctr"/>
            <a:r>
              <a:rPr lang="en-US" sz="1000" dirty="0" err="1"/>
              <a:t>Dest</a:t>
            </a:r>
            <a:r>
              <a:rPr lang="en-US" sz="1000" dirty="0"/>
              <a:t> Identity: within Mesh </a:t>
            </a:r>
          </a:p>
        </p:txBody>
      </p:sp>
      <p:sp>
        <p:nvSpPr>
          <p:cNvPr id="66" name="Callout: Double Bent Line 65">
            <a:extLst>
              <a:ext uri="{FF2B5EF4-FFF2-40B4-BE49-F238E27FC236}">
                <a16:creationId xmlns:a16="http://schemas.microsoft.com/office/drawing/2014/main" id="{D16A5A49-39DC-44B1-B3CC-0EB4D0B8EAFA}"/>
              </a:ext>
            </a:extLst>
          </p:cNvPr>
          <p:cNvSpPr/>
          <p:nvPr/>
        </p:nvSpPr>
        <p:spPr>
          <a:xfrm>
            <a:off x="4362173" y="4117969"/>
            <a:ext cx="942375" cy="716828"/>
          </a:xfrm>
          <a:prstGeom prst="borderCallout3">
            <a:avLst>
              <a:gd name="adj1" fmla="val 31195"/>
              <a:gd name="adj2" fmla="val 105061"/>
              <a:gd name="adj3" fmla="val 17194"/>
              <a:gd name="adj4" fmla="val 120556"/>
              <a:gd name="adj5" fmla="val -19784"/>
              <a:gd name="adj6" fmla="val 126308"/>
              <a:gd name="adj7" fmla="val -47267"/>
              <a:gd name="adj8" fmla="val 15847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t>Src</a:t>
            </a:r>
            <a:r>
              <a:rPr lang="en-US" sz="1000" dirty="0"/>
              <a:t> &amp; </a:t>
            </a:r>
            <a:r>
              <a:rPr lang="en-US" sz="1000" dirty="0" err="1"/>
              <a:t>Dest</a:t>
            </a:r>
            <a:r>
              <a:rPr lang="en-US" sz="1000" dirty="0"/>
              <a:t> Identity: within Mesh </a:t>
            </a:r>
          </a:p>
        </p:txBody>
      </p:sp>
      <p:cxnSp>
        <p:nvCxnSpPr>
          <p:cNvPr id="74" name="Straight Connector 73">
            <a:extLst>
              <a:ext uri="{FF2B5EF4-FFF2-40B4-BE49-F238E27FC236}">
                <a16:creationId xmlns:a16="http://schemas.microsoft.com/office/drawing/2014/main" id="{00331092-E7E0-4E94-9A46-7DBDB8E7016E}"/>
              </a:ext>
            </a:extLst>
          </p:cNvPr>
          <p:cNvCxnSpPr>
            <a:stCxn id="66" idx="2"/>
          </p:cNvCxnSpPr>
          <p:nvPr/>
        </p:nvCxnSpPr>
        <p:spPr>
          <a:xfrm flipH="1" flipV="1">
            <a:off x="4091086" y="4242382"/>
            <a:ext cx="271087" cy="234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123F08-768D-480C-B93F-946F33AF640D}"/>
              </a:ext>
            </a:extLst>
          </p:cNvPr>
          <p:cNvCxnSpPr>
            <a:cxnSpLocks/>
          </p:cNvCxnSpPr>
          <p:nvPr/>
        </p:nvCxnSpPr>
        <p:spPr>
          <a:xfrm flipH="1" flipV="1">
            <a:off x="4103371" y="4014795"/>
            <a:ext cx="8995" cy="2404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0BD294-08C8-44DA-8198-8D3A60F38625}"/>
              </a:ext>
            </a:extLst>
          </p:cNvPr>
          <p:cNvCxnSpPr>
            <a:cxnSpLocks/>
          </p:cNvCxnSpPr>
          <p:nvPr/>
        </p:nvCxnSpPr>
        <p:spPr>
          <a:xfrm>
            <a:off x="3863238" y="3865573"/>
            <a:ext cx="225707" cy="149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Callout: Double Bent Line 81">
            <a:extLst>
              <a:ext uri="{FF2B5EF4-FFF2-40B4-BE49-F238E27FC236}">
                <a16:creationId xmlns:a16="http://schemas.microsoft.com/office/drawing/2014/main" id="{D727A694-9100-439C-B06F-99D59360EDB5}"/>
              </a:ext>
            </a:extLst>
          </p:cNvPr>
          <p:cNvSpPr/>
          <p:nvPr/>
        </p:nvSpPr>
        <p:spPr>
          <a:xfrm>
            <a:off x="7691601" y="3940184"/>
            <a:ext cx="1357096" cy="716828"/>
          </a:xfrm>
          <a:prstGeom prst="borderCallout3">
            <a:avLst>
              <a:gd name="adj1" fmla="val 42791"/>
              <a:gd name="adj2" fmla="val -3154"/>
              <a:gd name="adj3" fmla="val 15261"/>
              <a:gd name="adj4" fmla="val -16244"/>
              <a:gd name="adj5" fmla="val -12053"/>
              <a:gd name="adj6" fmla="val -18659"/>
              <a:gd name="adj7" fmla="val -31805"/>
              <a:gd name="adj8" fmla="val -34477"/>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t>Dest</a:t>
            </a:r>
            <a:r>
              <a:rPr lang="en-US" sz="1000" dirty="0"/>
              <a:t> Identity: outside of mesh</a:t>
            </a:r>
          </a:p>
          <a:p>
            <a:pPr algn="ctr"/>
            <a:r>
              <a:rPr lang="en-US" sz="1000" dirty="0" err="1"/>
              <a:t>Src</a:t>
            </a:r>
            <a:r>
              <a:rPr lang="en-US" sz="1000" dirty="0"/>
              <a:t> Identity: within Mesh </a:t>
            </a:r>
          </a:p>
        </p:txBody>
      </p:sp>
    </p:spTree>
    <p:extLst>
      <p:ext uri="{BB962C8B-B14F-4D97-AF65-F5344CB8AC3E}">
        <p14:creationId xmlns:p14="http://schemas.microsoft.com/office/powerpoint/2010/main" val="23973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A5521-DF30-4005-98F0-7D7534B23EED}"/>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4CAEE7B9-4C8B-436A-9D72-02F429372CCA}"/>
              </a:ext>
            </a:extLst>
          </p:cNvPr>
          <p:cNvSpPr>
            <a:spLocks noGrp="1"/>
          </p:cNvSpPr>
          <p:nvPr>
            <p:ph sz="quarter" idx="11"/>
          </p:nvPr>
        </p:nvSpPr>
        <p:spPr/>
        <p:txBody>
          <a:bodyPr>
            <a:normAutofit fontScale="92500" lnSpcReduction="10000"/>
          </a:bodyPr>
          <a:lstStyle/>
          <a:p>
            <a:r>
              <a:rPr lang="en-US" dirty="0"/>
              <a:t>Purpose </a:t>
            </a:r>
          </a:p>
          <a:p>
            <a:r>
              <a:rPr lang="en-US" dirty="0"/>
              <a:t>Mesh Security 101 Definitions &amp; Concepts</a:t>
            </a:r>
          </a:p>
          <a:p>
            <a:pPr lvl="2"/>
            <a:r>
              <a:rPr lang="en-US" dirty="0"/>
              <a:t>Identity</a:t>
            </a:r>
          </a:p>
          <a:p>
            <a:pPr lvl="2"/>
            <a:r>
              <a:rPr lang="en-US" dirty="0" err="1"/>
              <a:t>Authn</a:t>
            </a:r>
            <a:endParaRPr lang="en-US" dirty="0"/>
          </a:p>
          <a:p>
            <a:pPr lvl="2"/>
            <a:r>
              <a:rPr lang="en-US" dirty="0"/>
              <a:t>Transport Auth vs. Origin Auth</a:t>
            </a:r>
          </a:p>
          <a:p>
            <a:pPr lvl="2"/>
            <a:r>
              <a:rPr lang="en-US" dirty="0"/>
              <a:t>TLS (Client side vs. Server side) vs. Mutual TLS</a:t>
            </a:r>
          </a:p>
          <a:p>
            <a:pPr lvl="2"/>
            <a:r>
              <a:rPr lang="en-US" dirty="0" err="1"/>
              <a:t>Authz</a:t>
            </a:r>
            <a:endParaRPr lang="en-US" dirty="0"/>
          </a:p>
          <a:p>
            <a:r>
              <a:rPr lang="en-US" dirty="0"/>
              <a:t>System components and options</a:t>
            </a:r>
          </a:p>
          <a:p>
            <a:r>
              <a:rPr lang="en-US" dirty="0"/>
              <a:t>System architectural patterns </a:t>
            </a:r>
          </a:p>
          <a:p>
            <a:r>
              <a:rPr lang="en-US" dirty="0"/>
              <a:t>Demo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7689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E9F-385B-614B-97D6-57D339CF084E}"/>
              </a:ext>
            </a:extLst>
          </p:cNvPr>
          <p:cNvSpPr>
            <a:spLocks noGrp="1"/>
          </p:cNvSpPr>
          <p:nvPr>
            <p:ph type="title"/>
          </p:nvPr>
        </p:nvSpPr>
        <p:spPr/>
        <p:txBody>
          <a:bodyPr/>
          <a:lstStyle/>
          <a:p>
            <a:r>
              <a:rPr lang="en-US" dirty="0"/>
              <a:t>Authorization Example (From SMI)</a:t>
            </a:r>
          </a:p>
        </p:txBody>
      </p:sp>
      <p:sp>
        <p:nvSpPr>
          <p:cNvPr id="4" name="Slide Number Placeholder 3">
            <a:extLst>
              <a:ext uri="{FF2B5EF4-FFF2-40B4-BE49-F238E27FC236}">
                <a16:creationId xmlns:a16="http://schemas.microsoft.com/office/drawing/2014/main" id="{537CC67B-8CA6-B94A-A7E7-66F841366CD9}"/>
              </a:ext>
            </a:extLst>
          </p:cNvPr>
          <p:cNvSpPr>
            <a:spLocks noGrp="1"/>
          </p:cNvSpPr>
          <p:nvPr>
            <p:ph type="sldNum" sz="quarter" idx="4"/>
          </p:nvPr>
        </p:nvSpPr>
        <p:spPr/>
        <p:txBody>
          <a:bodyPr/>
          <a:lstStyle/>
          <a:p>
            <a:fld id="{96A97DD0-5BE7-4856-A2A9-C42C6688E607}" type="slidenum">
              <a:rPr lang="en-US" smtClean="0"/>
              <a:pPr/>
              <a:t>20</a:t>
            </a:fld>
            <a:endParaRPr lang="en-US" dirty="0"/>
          </a:p>
        </p:txBody>
      </p:sp>
      <p:sp>
        <p:nvSpPr>
          <p:cNvPr id="5" name="TextBox 4">
            <a:extLst>
              <a:ext uri="{FF2B5EF4-FFF2-40B4-BE49-F238E27FC236}">
                <a16:creationId xmlns:a16="http://schemas.microsoft.com/office/drawing/2014/main" id="{39065E9C-3EE5-4F62-B6DF-F447AF83457B}"/>
              </a:ext>
            </a:extLst>
          </p:cNvPr>
          <p:cNvSpPr txBox="1"/>
          <p:nvPr/>
        </p:nvSpPr>
        <p:spPr>
          <a:xfrm>
            <a:off x="1326995" y="1101726"/>
            <a:ext cx="4572000" cy="3600986"/>
          </a:xfrm>
          <a:prstGeom prst="rect">
            <a:avLst/>
          </a:prstGeom>
          <a:noFill/>
        </p:spPr>
        <p:txBody>
          <a:bodyPr wrap="square">
            <a:spAutoFit/>
          </a:bodyPr>
          <a:lstStyle/>
          <a:p>
            <a:r>
              <a:rPr lang="en-US" sz="1200" dirty="0"/>
              <a:t>kind: </a:t>
            </a:r>
            <a:r>
              <a:rPr lang="en-US" sz="1200" dirty="0" err="1"/>
              <a:t>TrafficTarget</a:t>
            </a:r>
            <a:endParaRPr lang="en-US" sz="1200" dirty="0"/>
          </a:p>
          <a:p>
            <a:r>
              <a:rPr lang="en-US" sz="1200" dirty="0"/>
              <a:t>metadata:</a:t>
            </a:r>
          </a:p>
          <a:p>
            <a:r>
              <a:rPr lang="en-US" sz="1200" dirty="0"/>
              <a:t>  name: path-specific</a:t>
            </a:r>
          </a:p>
          <a:p>
            <a:r>
              <a:rPr lang="en-US" sz="1200" dirty="0"/>
              <a:t>  namespace: default</a:t>
            </a:r>
          </a:p>
          <a:p>
            <a:r>
              <a:rPr lang="en-US" sz="1200" dirty="0"/>
              <a:t>spec:</a:t>
            </a:r>
          </a:p>
          <a:p>
            <a:r>
              <a:rPr lang="en-US" sz="1200" dirty="0"/>
              <a:t>  destination:</a:t>
            </a:r>
          </a:p>
          <a:p>
            <a:r>
              <a:rPr lang="en-US" sz="1200" dirty="0"/>
              <a:t>    kind: </a:t>
            </a:r>
            <a:r>
              <a:rPr lang="en-US" sz="1200" dirty="0" err="1"/>
              <a:t>ServiceAccount</a:t>
            </a:r>
            <a:endParaRPr lang="en-US" sz="1200" dirty="0"/>
          </a:p>
          <a:p>
            <a:r>
              <a:rPr lang="en-US" sz="1200" dirty="0"/>
              <a:t>    name: service-a</a:t>
            </a:r>
          </a:p>
          <a:p>
            <a:r>
              <a:rPr lang="en-US" sz="1200" dirty="0"/>
              <a:t>    namespace: default</a:t>
            </a:r>
          </a:p>
          <a:p>
            <a:r>
              <a:rPr lang="en-US" sz="1200" dirty="0"/>
              <a:t>    port: 8080</a:t>
            </a:r>
          </a:p>
          <a:p>
            <a:r>
              <a:rPr lang="en-US" sz="1200" dirty="0"/>
              <a:t>  rules:</a:t>
            </a:r>
          </a:p>
          <a:p>
            <a:r>
              <a:rPr lang="en-US" sz="1200" dirty="0"/>
              <a:t>  - kind: </a:t>
            </a:r>
            <a:r>
              <a:rPr lang="en-US" sz="1200" dirty="0" err="1"/>
              <a:t>HTTPRouteGroup</a:t>
            </a:r>
            <a:endParaRPr lang="en-US" sz="1200" dirty="0"/>
          </a:p>
          <a:p>
            <a:r>
              <a:rPr lang="en-US" sz="1200" dirty="0"/>
              <a:t>    name: the-routes</a:t>
            </a:r>
          </a:p>
          <a:p>
            <a:r>
              <a:rPr lang="en-US" sz="1200" dirty="0"/>
              <a:t>    matches:</a:t>
            </a:r>
          </a:p>
          <a:p>
            <a:r>
              <a:rPr lang="en-US" sz="1200" dirty="0"/>
              <a:t>    - metrics</a:t>
            </a:r>
          </a:p>
          <a:p>
            <a:r>
              <a:rPr lang="en-US" sz="1200" dirty="0"/>
              <a:t>  sources:</a:t>
            </a:r>
          </a:p>
          <a:p>
            <a:r>
              <a:rPr lang="en-US" sz="1200" dirty="0"/>
              <a:t>  - kind: </a:t>
            </a:r>
            <a:r>
              <a:rPr lang="en-US" sz="1200" dirty="0" err="1"/>
              <a:t>ServiceAccount</a:t>
            </a:r>
            <a:endParaRPr lang="en-US" sz="1200" dirty="0"/>
          </a:p>
          <a:p>
            <a:r>
              <a:rPr lang="en-US" sz="1200" dirty="0"/>
              <a:t>    name: </a:t>
            </a:r>
            <a:r>
              <a:rPr lang="en-US" sz="1200" dirty="0" err="1"/>
              <a:t>prometheus</a:t>
            </a:r>
            <a:endParaRPr lang="en-US" sz="1200" dirty="0"/>
          </a:p>
          <a:p>
            <a:r>
              <a:rPr lang="en-US" sz="1200" dirty="0"/>
              <a:t>    namespace: default</a:t>
            </a:r>
          </a:p>
        </p:txBody>
      </p:sp>
      <p:sp>
        <p:nvSpPr>
          <p:cNvPr id="6" name="TextBox 5">
            <a:extLst>
              <a:ext uri="{FF2B5EF4-FFF2-40B4-BE49-F238E27FC236}">
                <a16:creationId xmlns:a16="http://schemas.microsoft.com/office/drawing/2014/main" id="{E9144C92-7021-4773-B08F-0C6FB3F1E2E2}"/>
              </a:ext>
            </a:extLst>
          </p:cNvPr>
          <p:cNvSpPr txBox="1"/>
          <p:nvPr/>
        </p:nvSpPr>
        <p:spPr>
          <a:xfrm>
            <a:off x="3545973" y="4041774"/>
            <a:ext cx="5107488" cy="369332"/>
          </a:xfrm>
          <a:prstGeom prst="rect">
            <a:avLst/>
          </a:prstGeom>
          <a:noFill/>
        </p:spPr>
        <p:txBody>
          <a:bodyPr wrap="none" rtlCol="0">
            <a:spAutoFit/>
          </a:bodyPr>
          <a:lstStyle/>
          <a:p>
            <a:r>
              <a:rPr lang="en-US" dirty="0">
                <a:solidFill>
                  <a:srgbClr val="FF0000"/>
                </a:solidFill>
                <a:latin typeface="+mn-lt"/>
              </a:rPr>
              <a:t>Source identity specified with service account </a:t>
            </a:r>
          </a:p>
        </p:txBody>
      </p:sp>
      <p:sp>
        <p:nvSpPr>
          <p:cNvPr id="8" name="TextBox 7">
            <a:extLst>
              <a:ext uri="{FF2B5EF4-FFF2-40B4-BE49-F238E27FC236}">
                <a16:creationId xmlns:a16="http://schemas.microsoft.com/office/drawing/2014/main" id="{91338139-C5A3-4EE4-A724-CEC61F5244B6}"/>
              </a:ext>
            </a:extLst>
          </p:cNvPr>
          <p:cNvSpPr txBox="1"/>
          <p:nvPr/>
        </p:nvSpPr>
        <p:spPr>
          <a:xfrm>
            <a:off x="3622328" y="2197404"/>
            <a:ext cx="5524269" cy="369332"/>
          </a:xfrm>
          <a:prstGeom prst="rect">
            <a:avLst/>
          </a:prstGeom>
          <a:noFill/>
        </p:spPr>
        <p:txBody>
          <a:bodyPr wrap="none" rtlCol="0">
            <a:spAutoFit/>
          </a:bodyPr>
          <a:lstStyle/>
          <a:p>
            <a:r>
              <a:rPr lang="en-US" dirty="0">
                <a:solidFill>
                  <a:srgbClr val="FF0000"/>
                </a:solidFill>
                <a:latin typeface="+mn-lt"/>
              </a:rPr>
              <a:t>Destination identity specified with service account </a:t>
            </a:r>
          </a:p>
        </p:txBody>
      </p:sp>
      <p:sp>
        <p:nvSpPr>
          <p:cNvPr id="10" name="TextBox 9">
            <a:extLst>
              <a:ext uri="{FF2B5EF4-FFF2-40B4-BE49-F238E27FC236}">
                <a16:creationId xmlns:a16="http://schemas.microsoft.com/office/drawing/2014/main" id="{898389A2-3707-4C41-8A82-104DC2823A0F}"/>
              </a:ext>
            </a:extLst>
          </p:cNvPr>
          <p:cNvSpPr txBox="1"/>
          <p:nvPr/>
        </p:nvSpPr>
        <p:spPr>
          <a:xfrm>
            <a:off x="3698373" y="2934923"/>
            <a:ext cx="1620957" cy="369332"/>
          </a:xfrm>
          <a:prstGeom prst="rect">
            <a:avLst/>
          </a:prstGeom>
          <a:noFill/>
        </p:spPr>
        <p:txBody>
          <a:bodyPr wrap="none" rtlCol="0">
            <a:spAutoFit/>
          </a:bodyPr>
          <a:lstStyle/>
          <a:p>
            <a:r>
              <a:rPr lang="en-US" dirty="0">
                <a:solidFill>
                  <a:srgbClr val="FF0000"/>
                </a:solidFill>
                <a:latin typeface="+mn-lt"/>
              </a:rPr>
              <a:t>Match criteria</a:t>
            </a:r>
          </a:p>
        </p:txBody>
      </p:sp>
      <p:cxnSp>
        <p:nvCxnSpPr>
          <p:cNvPr id="12" name="Straight Arrow Connector 11">
            <a:extLst>
              <a:ext uri="{FF2B5EF4-FFF2-40B4-BE49-F238E27FC236}">
                <a16:creationId xmlns:a16="http://schemas.microsoft.com/office/drawing/2014/main" id="{228E79C1-5485-4217-8949-9219128AC99D}"/>
              </a:ext>
            </a:extLst>
          </p:cNvPr>
          <p:cNvCxnSpPr/>
          <p:nvPr/>
        </p:nvCxnSpPr>
        <p:spPr>
          <a:xfrm flipH="1">
            <a:off x="3155795" y="2382070"/>
            <a:ext cx="3901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856D90-4D7F-470B-8727-94DA1230DC31}"/>
              </a:ext>
            </a:extLst>
          </p:cNvPr>
          <p:cNvCxnSpPr/>
          <p:nvPr/>
        </p:nvCxnSpPr>
        <p:spPr>
          <a:xfrm flipH="1">
            <a:off x="3222817" y="3119589"/>
            <a:ext cx="3901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507548-C8BB-4CE4-9BBD-83B0A5D67A2E}"/>
              </a:ext>
            </a:extLst>
          </p:cNvPr>
          <p:cNvCxnSpPr/>
          <p:nvPr/>
        </p:nvCxnSpPr>
        <p:spPr>
          <a:xfrm flipH="1">
            <a:off x="3040566" y="4226440"/>
            <a:ext cx="3901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56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954-B4A7-424C-826D-CE24DA3506A6}"/>
              </a:ext>
            </a:extLst>
          </p:cNvPr>
          <p:cNvSpPr>
            <a:spLocks noGrp="1"/>
          </p:cNvSpPr>
          <p:nvPr>
            <p:ph type="title"/>
          </p:nvPr>
        </p:nvSpPr>
        <p:spPr/>
        <p:txBody>
          <a:bodyPr/>
          <a:lstStyle/>
          <a:p>
            <a:r>
              <a:rPr lang="en-US" dirty="0"/>
              <a:t>SPIFFE/SPIRE: </a:t>
            </a:r>
            <a:br>
              <a:rPr lang="en-US" dirty="0"/>
            </a:br>
            <a:r>
              <a:rPr lang="en-US" dirty="0"/>
              <a:t>A new way to establish Identity</a:t>
            </a:r>
          </a:p>
        </p:txBody>
      </p:sp>
    </p:spTree>
    <p:extLst>
      <p:ext uri="{BB962C8B-B14F-4D97-AF65-F5344CB8AC3E}">
        <p14:creationId xmlns:p14="http://schemas.microsoft.com/office/powerpoint/2010/main" val="358202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7DFB-46CD-413C-AA0A-C8C387299D23}"/>
              </a:ext>
            </a:extLst>
          </p:cNvPr>
          <p:cNvSpPr>
            <a:spLocks noGrp="1"/>
          </p:cNvSpPr>
          <p:nvPr>
            <p:ph type="title"/>
          </p:nvPr>
        </p:nvSpPr>
        <p:spPr/>
        <p:txBody>
          <a:bodyPr/>
          <a:lstStyle/>
          <a:p>
            <a:r>
              <a:rPr lang="en-US" dirty="0"/>
              <a:t>SPIFFE &amp; SPIRE</a:t>
            </a:r>
          </a:p>
        </p:txBody>
      </p:sp>
      <p:sp>
        <p:nvSpPr>
          <p:cNvPr id="3" name="Content Placeholder 2">
            <a:extLst>
              <a:ext uri="{FF2B5EF4-FFF2-40B4-BE49-F238E27FC236}">
                <a16:creationId xmlns:a16="http://schemas.microsoft.com/office/drawing/2014/main" id="{0937309B-3F4A-4408-8267-C33E13390B2A}"/>
              </a:ext>
            </a:extLst>
          </p:cNvPr>
          <p:cNvSpPr>
            <a:spLocks noGrp="1"/>
          </p:cNvSpPr>
          <p:nvPr>
            <p:ph sz="quarter" idx="11"/>
          </p:nvPr>
        </p:nvSpPr>
        <p:spPr/>
        <p:txBody>
          <a:bodyPr>
            <a:normAutofit fontScale="85000" lnSpcReduction="10000"/>
          </a:bodyPr>
          <a:lstStyle/>
          <a:p>
            <a:r>
              <a:rPr lang="en-US" dirty="0"/>
              <a:t>SPIFFE is the specification. </a:t>
            </a:r>
          </a:p>
          <a:p>
            <a:r>
              <a:rPr lang="en-US" dirty="0"/>
              <a:t>SPIRE is an implementation of the specification.</a:t>
            </a:r>
          </a:p>
          <a:p>
            <a:r>
              <a:rPr lang="en-US" dirty="0"/>
              <a:t>SPIFFE is a set of open-source specifications for a framework capable of bootstrapping and issuing identity to services across heterogeneous environments and organizational boundaries.</a:t>
            </a:r>
            <a:r>
              <a:rPr lang="en-US" sz="1100" dirty="0"/>
              <a:t> ( </a:t>
            </a:r>
            <a:r>
              <a:rPr lang="en-US" sz="1100" dirty="0">
                <a:hlinkClick r:id="rId3"/>
              </a:rPr>
              <a:t>https://spiffe.io/docs/latest/spiffe/overview/</a:t>
            </a:r>
            <a:r>
              <a:rPr lang="en-US" sz="1100" dirty="0"/>
              <a:t> ) </a:t>
            </a:r>
          </a:p>
          <a:p>
            <a:r>
              <a:rPr lang="en-US" dirty="0"/>
              <a:t>Provides an identity framework suitable for today’s cloud native applications.  </a:t>
            </a:r>
          </a:p>
          <a:p>
            <a:r>
              <a:rPr lang="en-US" dirty="0"/>
              <a:t>Service meshes are moving toward supporting SPIFFE.  The extent of support varies based on service mesh.</a:t>
            </a:r>
          </a:p>
          <a:p>
            <a:r>
              <a:rPr lang="en-US" dirty="0"/>
              <a:t>As an example, Network Service Mesh has adopted SPIFFE and uses SPIRE to provide the implementation.</a:t>
            </a:r>
          </a:p>
          <a:p>
            <a:r>
              <a:rPr lang="en-US" dirty="0"/>
              <a:t>Kuma, Consul Connect and Istio all support parts of the SPIFFE specification.  </a:t>
            </a:r>
          </a:p>
          <a:p>
            <a:endParaRPr lang="en-US" dirty="0"/>
          </a:p>
        </p:txBody>
      </p:sp>
      <p:sp>
        <p:nvSpPr>
          <p:cNvPr id="4" name="Slide Number Placeholder 3">
            <a:extLst>
              <a:ext uri="{FF2B5EF4-FFF2-40B4-BE49-F238E27FC236}">
                <a16:creationId xmlns:a16="http://schemas.microsoft.com/office/drawing/2014/main" id="{F5B0EBE5-F836-4CDA-B039-6D71925FEEC7}"/>
              </a:ext>
            </a:extLst>
          </p:cNvPr>
          <p:cNvSpPr>
            <a:spLocks noGrp="1"/>
          </p:cNvSpPr>
          <p:nvPr>
            <p:ph type="sldNum" sz="quarter" idx="4"/>
          </p:nvPr>
        </p:nvSpPr>
        <p:spPr/>
        <p:txBody>
          <a:bodyPr/>
          <a:lstStyle/>
          <a:p>
            <a:fld id="{96A97DD0-5BE7-4856-A2A9-C42C6688E607}" type="slidenum">
              <a:rPr lang="en-US" smtClean="0"/>
              <a:pPr/>
              <a:t>22</a:t>
            </a:fld>
            <a:endParaRPr lang="en-US" dirty="0"/>
          </a:p>
        </p:txBody>
      </p:sp>
    </p:spTree>
    <p:extLst>
      <p:ext uri="{BB962C8B-B14F-4D97-AF65-F5344CB8AC3E}">
        <p14:creationId xmlns:p14="http://schemas.microsoft.com/office/powerpoint/2010/main" val="3754668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466A-E86A-AF45-8591-818FC0BE6434}"/>
              </a:ext>
            </a:extLst>
          </p:cNvPr>
          <p:cNvSpPr>
            <a:spLocks noGrp="1"/>
          </p:cNvSpPr>
          <p:nvPr>
            <p:ph type="title"/>
          </p:nvPr>
        </p:nvSpPr>
        <p:spPr/>
        <p:txBody>
          <a:bodyPr/>
          <a:lstStyle/>
          <a:p>
            <a:r>
              <a:rPr lang="en-US" dirty="0"/>
              <a:t>SVID as defined by SPIFFE</a:t>
            </a:r>
          </a:p>
        </p:txBody>
      </p:sp>
      <p:sp>
        <p:nvSpPr>
          <p:cNvPr id="4" name="Slide Number Placeholder 3">
            <a:extLst>
              <a:ext uri="{FF2B5EF4-FFF2-40B4-BE49-F238E27FC236}">
                <a16:creationId xmlns:a16="http://schemas.microsoft.com/office/drawing/2014/main" id="{B611CFDD-29BD-1F42-8B2E-250A6204B7D4}"/>
              </a:ext>
            </a:extLst>
          </p:cNvPr>
          <p:cNvSpPr>
            <a:spLocks noGrp="1"/>
          </p:cNvSpPr>
          <p:nvPr>
            <p:ph type="sldNum" sz="quarter" idx="4"/>
          </p:nvPr>
        </p:nvSpPr>
        <p:spPr/>
        <p:txBody>
          <a:bodyPr/>
          <a:lstStyle/>
          <a:p>
            <a:fld id="{96A97DD0-5BE7-4856-A2A9-C42C6688E607}" type="slidenum">
              <a:rPr lang="en-US" smtClean="0"/>
              <a:pPr/>
              <a:t>23</a:t>
            </a:fld>
            <a:endParaRPr lang="en-US" dirty="0"/>
          </a:p>
        </p:txBody>
      </p:sp>
      <p:sp>
        <p:nvSpPr>
          <p:cNvPr id="5" name="TextBox 4">
            <a:extLst>
              <a:ext uri="{FF2B5EF4-FFF2-40B4-BE49-F238E27FC236}">
                <a16:creationId xmlns:a16="http://schemas.microsoft.com/office/drawing/2014/main" id="{A49CF2B2-0C98-C341-95F7-A967B929BA08}"/>
              </a:ext>
            </a:extLst>
          </p:cNvPr>
          <p:cNvSpPr txBox="1"/>
          <p:nvPr/>
        </p:nvSpPr>
        <p:spPr>
          <a:xfrm>
            <a:off x="2359000" y="2042871"/>
            <a:ext cx="6178250" cy="369332"/>
          </a:xfrm>
          <a:prstGeom prst="rect">
            <a:avLst/>
          </a:prstGeom>
          <a:noFill/>
        </p:spPr>
        <p:txBody>
          <a:bodyPr wrap="square" rtlCol="0">
            <a:spAutoFit/>
          </a:bodyPr>
          <a:lstStyle/>
          <a:p>
            <a:r>
              <a:rPr lang="en-US" dirty="0" err="1">
                <a:solidFill>
                  <a:schemeClr val="bg1"/>
                </a:solidFill>
              </a:rPr>
              <a:t>spiffe</a:t>
            </a:r>
            <a:r>
              <a:rPr lang="en-US" dirty="0">
                <a:solidFill>
                  <a:schemeClr val="bg1"/>
                </a:solidFill>
              </a:rPr>
              <a:t>://&lt;</a:t>
            </a:r>
            <a:r>
              <a:rPr lang="en-US" i="1" dirty="0">
                <a:solidFill>
                  <a:schemeClr val="bg1"/>
                </a:solidFill>
              </a:rPr>
              <a:t>domain</a:t>
            </a:r>
            <a:r>
              <a:rPr lang="en-US" dirty="0">
                <a:solidFill>
                  <a:schemeClr val="bg1"/>
                </a:solidFill>
              </a:rPr>
              <a:t>&gt;/ns/&lt;</a:t>
            </a:r>
            <a:r>
              <a:rPr lang="en-US" i="1" dirty="0">
                <a:solidFill>
                  <a:schemeClr val="bg1"/>
                </a:solidFill>
              </a:rPr>
              <a:t>namespace</a:t>
            </a:r>
            <a:r>
              <a:rPr lang="en-US" dirty="0">
                <a:solidFill>
                  <a:schemeClr val="bg1"/>
                </a:solidFill>
              </a:rPr>
              <a:t>&gt;/</a:t>
            </a:r>
            <a:r>
              <a:rPr lang="en-US" dirty="0" err="1">
                <a:solidFill>
                  <a:schemeClr val="bg1"/>
                </a:solidFill>
              </a:rPr>
              <a:t>sa</a:t>
            </a:r>
            <a:r>
              <a:rPr lang="en-US" dirty="0">
                <a:solidFill>
                  <a:schemeClr val="bg1"/>
                </a:solidFill>
              </a:rPr>
              <a:t>/&lt;</a:t>
            </a:r>
            <a:r>
              <a:rPr lang="en-US" i="1" dirty="0" err="1">
                <a:solidFill>
                  <a:schemeClr val="bg1"/>
                </a:solidFill>
              </a:rPr>
              <a:t>serviceaccount</a:t>
            </a:r>
            <a:r>
              <a:rPr lang="en-US" dirty="0">
                <a:solidFill>
                  <a:schemeClr val="bg1"/>
                </a:solidFill>
              </a:rPr>
              <a:t>&gt;</a:t>
            </a:r>
            <a:endParaRPr lang="en-US" dirty="0">
              <a:solidFill>
                <a:schemeClr val="bg1"/>
              </a:solidFill>
              <a:latin typeface="+mn-lt"/>
            </a:endParaRPr>
          </a:p>
        </p:txBody>
      </p:sp>
      <p:sp>
        <p:nvSpPr>
          <p:cNvPr id="6" name="Rectangle 5">
            <a:extLst>
              <a:ext uri="{FF2B5EF4-FFF2-40B4-BE49-F238E27FC236}">
                <a16:creationId xmlns:a16="http://schemas.microsoft.com/office/drawing/2014/main" id="{0118894D-D5B9-9846-857D-AD16910C1CDC}"/>
              </a:ext>
            </a:extLst>
          </p:cNvPr>
          <p:cNvSpPr/>
          <p:nvPr/>
        </p:nvSpPr>
        <p:spPr>
          <a:xfrm>
            <a:off x="443996" y="2788222"/>
            <a:ext cx="7516663" cy="676195"/>
          </a:xfrm>
          <a:prstGeom prst="rect">
            <a:avLst/>
          </a:prstGeom>
          <a:solidFill>
            <a:schemeClr val="tx1">
              <a:lumMod val="10000"/>
              <a:lumOff val="9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x.509 Certificate</a:t>
            </a:r>
          </a:p>
        </p:txBody>
      </p:sp>
      <p:sp>
        <p:nvSpPr>
          <p:cNvPr id="7" name="TextBox 6">
            <a:extLst>
              <a:ext uri="{FF2B5EF4-FFF2-40B4-BE49-F238E27FC236}">
                <a16:creationId xmlns:a16="http://schemas.microsoft.com/office/drawing/2014/main" id="{BE5A1279-A4BD-C64C-97F8-E75C020286BD}"/>
              </a:ext>
            </a:extLst>
          </p:cNvPr>
          <p:cNvSpPr txBox="1"/>
          <p:nvPr/>
        </p:nvSpPr>
        <p:spPr>
          <a:xfrm>
            <a:off x="6108807" y="2788222"/>
            <a:ext cx="548548" cy="676195"/>
          </a:xfrm>
          <a:prstGeom prst="rect">
            <a:avLst/>
          </a:prstGeom>
          <a:noFill/>
          <a:ln w="12700">
            <a:solidFill>
              <a:schemeClr val="tx1"/>
            </a:solidFill>
          </a:ln>
        </p:spPr>
        <p:txBody>
          <a:bodyPr wrap="none" rtlCol="0" anchor="ctr">
            <a:noAutofit/>
          </a:bodyPr>
          <a:lstStyle/>
          <a:p>
            <a:pPr algn="ctr"/>
            <a:r>
              <a:rPr lang="en-US" dirty="0">
                <a:latin typeface="+mn-lt"/>
              </a:rPr>
              <a:t>URI</a:t>
            </a:r>
          </a:p>
        </p:txBody>
      </p:sp>
      <p:cxnSp>
        <p:nvCxnSpPr>
          <p:cNvPr id="9" name="Straight Connector 8">
            <a:extLst>
              <a:ext uri="{FF2B5EF4-FFF2-40B4-BE49-F238E27FC236}">
                <a16:creationId xmlns:a16="http://schemas.microsoft.com/office/drawing/2014/main" id="{FA99BFED-C766-BF4E-AF72-F0720060F8CC}"/>
              </a:ext>
            </a:extLst>
          </p:cNvPr>
          <p:cNvCxnSpPr>
            <a:cxnSpLocks/>
          </p:cNvCxnSpPr>
          <p:nvPr/>
        </p:nvCxnSpPr>
        <p:spPr>
          <a:xfrm>
            <a:off x="3319503" y="2412203"/>
            <a:ext cx="2789304" cy="3529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841D8-E6E3-A84F-8919-EF4D36A052A4}"/>
              </a:ext>
            </a:extLst>
          </p:cNvPr>
          <p:cNvCxnSpPr>
            <a:cxnSpLocks/>
          </p:cNvCxnSpPr>
          <p:nvPr/>
        </p:nvCxnSpPr>
        <p:spPr>
          <a:xfrm flipH="1">
            <a:off x="6600585" y="2435255"/>
            <a:ext cx="875980" cy="3529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90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25724-94BE-49BB-AD87-6EEDAC571974}"/>
              </a:ext>
            </a:extLst>
          </p:cNvPr>
          <p:cNvSpPr>
            <a:spLocks noGrp="1"/>
          </p:cNvSpPr>
          <p:nvPr>
            <p:ph type="title"/>
          </p:nvPr>
        </p:nvSpPr>
        <p:spPr/>
        <p:txBody>
          <a:bodyPr/>
          <a:lstStyle/>
          <a:p>
            <a:r>
              <a:rPr lang="en-US" dirty="0"/>
              <a:t>Spire server and Agent </a:t>
            </a:r>
          </a:p>
        </p:txBody>
      </p:sp>
      <p:sp>
        <p:nvSpPr>
          <p:cNvPr id="4" name="Slide Number Placeholder 3">
            <a:extLst>
              <a:ext uri="{FF2B5EF4-FFF2-40B4-BE49-F238E27FC236}">
                <a16:creationId xmlns:a16="http://schemas.microsoft.com/office/drawing/2014/main" id="{9AEF3E3E-5631-445D-82AD-4861669AD754}"/>
              </a:ext>
            </a:extLst>
          </p:cNvPr>
          <p:cNvSpPr>
            <a:spLocks noGrp="1"/>
          </p:cNvSpPr>
          <p:nvPr>
            <p:ph type="sldNum" sz="quarter" idx="4"/>
          </p:nvPr>
        </p:nvSpPr>
        <p:spPr/>
        <p:txBody>
          <a:bodyPr/>
          <a:lstStyle/>
          <a:p>
            <a:fld id="{96A97DD0-5BE7-4856-A2A9-C42C6688E607}" type="slidenum">
              <a:rPr lang="en-US" smtClean="0"/>
              <a:pPr/>
              <a:t>24</a:t>
            </a:fld>
            <a:endParaRPr lang="en-US" dirty="0"/>
          </a:p>
        </p:txBody>
      </p:sp>
      <p:pic>
        <p:nvPicPr>
          <p:cNvPr id="6" name="Picture 5">
            <a:extLst>
              <a:ext uri="{FF2B5EF4-FFF2-40B4-BE49-F238E27FC236}">
                <a16:creationId xmlns:a16="http://schemas.microsoft.com/office/drawing/2014/main" id="{E8E0A8C2-C441-4FE8-90BF-D4334FEA0E38}"/>
              </a:ext>
            </a:extLst>
          </p:cNvPr>
          <p:cNvPicPr>
            <a:picLocks noChangeAspect="1"/>
          </p:cNvPicPr>
          <p:nvPr/>
        </p:nvPicPr>
        <p:blipFill>
          <a:blip r:embed="rId2"/>
          <a:stretch>
            <a:fillRect/>
          </a:stretch>
        </p:blipFill>
        <p:spPr>
          <a:xfrm>
            <a:off x="1912888" y="1155233"/>
            <a:ext cx="4798460" cy="3493971"/>
          </a:xfrm>
          <a:prstGeom prst="rect">
            <a:avLst/>
          </a:prstGeom>
        </p:spPr>
      </p:pic>
    </p:spTree>
    <p:extLst>
      <p:ext uri="{BB962C8B-B14F-4D97-AF65-F5344CB8AC3E}">
        <p14:creationId xmlns:p14="http://schemas.microsoft.com/office/powerpoint/2010/main" val="87130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A1E-D176-E642-83F2-798B08358FED}"/>
              </a:ext>
            </a:extLst>
          </p:cNvPr>
          <p:cNvSpPr>
            <a:spLocks noGrp="1"/>
          </p:cNvSpPr>
          <p:nvPr>
            <p:ph type="title"/>
          </p:nvPr>
        </p:nvSpPr>
        <p:spPr/>
        <p:txBody>
          <a:bodyPr/>
          <a:lstStyle/>
          <a:p>
            <a:r>
              <a:rPr lang="en-US" dirty="0"/>
              <a:t>SPIRE Server Design Details</a:t>
            </a:r>
          </a:p>
        </p:txBody>
      </p:sp>
      <p:sp>
        <p:nvSpPr>
          <p:cNvPr id="4" name="Slide Number Placeholder 3">
            <a:extLst>
              <a:ext uri="{FF2B5EF4-FFF2-40B4-BE49-F238E27FC236}">
                <a16:creationId xmlns:a16="http://schemas.microsoft.com/office/drawing/2014/main" id="{CB3420A6-D3AE-2644-AE03-C651D4ABA8F0}"/>
              </a:ext>
            </a:extLst>
          </p:cNvPr>
          <p:cNvSpPr>
            <a:spLocks noGrp="1"/>
          </p:cNvSpPr>
          <p:nvPr>
            <p:ph type="sldNum" sz="quarter" idx="4"/>
          </p:nvPr>
        </p:nvSpPr>
        <p:spPr/>
        <p:txBody>
          <a:bodyPr/>
          <a:lstStyle/>
          <a:p>
            <a:fld id="{96A97DD0-5BE7-4856-A2A9-C42C6688E607}" type="slidenum">
              <a:rPr lang="en-US" smtClean="0"/>
              <a:pPr/>
              <a:t>25</a:t>
            </a:fld>
            <a:endParaRPr lang="en-US" dirty="0"/>
          </a:p>
        </p:txBody>
      </p:sp>
      <p:pic>
        <p:nvPicPr>
          <p:cNvPr id="2050" name="Picture 2">
            <a:extLst>
              <a:ext uri="{FF2B5EF4-FFF2-40B4-BE49-F238E27FC236}">
                <a16:creationId xmlns:a16="http://schemas.microsoft.com/office/drawing/2014/main" id="{DF946486-9A29-AC48-9759-A65E34ADC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032" y="1098555"/>
            <a:ext cx="4420156" cy="385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6DE4-C8ED-654E-BB80-6BA31D3A907B}"/>
              </a:ext>
            </a:extLst>
          </p:cNvPr>
          <p:cNvSpPr>
            <a:spLocks noGrp="1"/>
          </p:cNvSpPr>
          <p:nvPr>
            <p:ph type="title"/>
          </p:nvPr>
        </p:nvSpPr>
        <p:spPr/>
        <p:txBody>
          <a:bodyPr/>
          <a:lstStyle/>
          <a:p>
            <a:r>
              <a:rPr lang="en-US" dirty="0"/>
              <a:t>SPIRE Node Agent Design Details</a:t>
            </a:r>
          </a:p>
        </p:txBody>
      </p:sp>
      <p:sp>
        <p:nvSpPr>
          <p:cNvPr id="3" name="Slide Number Placeholder 2">
            <a:extLst>
              <a:ext uri="{FF2B5EF4-FFF2-40B4-BE49-F238E27FC236}">
                <a16:creationId xmlns:a16="http://schemas.microsoft.com/office/drawing/2014/main" id="{38B13BF6-9FCF-6C4D-9515-EF4AE9C93E88}"/>
              </a:ext>
            </a:extLst>
          </p:cNvPr>
          <p:cNvSpPr>
            <a:spLocks noGrp="1"/>
          </p:cNvSpPr>
          <p:nvPr>
            <p:ph type="sldNum" sz="quarter" idx="4"/>
          </p:nvPr>
        </p:nvSpPr>
        <p:spPr/>
        <p:txBody>
          <a:bodyPr/>
          <a:lstStyle/>
          <a:p>
            <a:fld id="{96A97DD0-5BE7-4856-A2A9-C42C6688E607}" type="slidenum">
              <a:rPr lang="en-US" smtClean="0"/>
              <a:pPr/>
              <a:t>26</a:t>
            </a:fld>
            <a:endParaRPr lang="en-US" dirty="0"/>
          </a:p>
        </p:txBody>
      </p:sp>
      <p:pic>
        <p:nvPicPr>
          <p:cNvPr id="3074" name="Picture 2">
            <a:extLst>
              <a:ext uri="{FF2B5EF4-FFF2-40B4-BE49-F238E27FC236}">
                <a16:creationId xmlns:a16="http://schemas.microsoft.com/office/drawing/2014/main" id="{8636166A-C684-4446-8578-21131F5FD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471" y="1278800"/>
            <a:ext cx="4479270" cy="360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9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E9F-385B-614B-97D6-57D339CF084E}"/>
              </a:ext>
            </a:extLst>
          </p:cNvPr>
          <p:cNvSpPr>
            <a:spLocks noGrp="1"/>
          </p:cNvSpPr>
          <p:nvPr>
            <p:ph type="title"/>
          </p:nvPr>
        </p:nvSpPr>
        <p:spPr/>
        <p:txBody>
          <a:bodyPr/>
          <a:lstStyle/>
          <a:p>
            <a:r>
              <a:rPr lang="en-US" dirty="0"/>
              <a:t>Workload Attestation</a:t>
            </a:r>
          </a:p>
        </p:txBody>
      </p:sp>
      <p:sp>
        <p:nvSpPr>
          <p:cNvPr id="4" name="Slide Number Placeholder 3">
            <a:extLst>
              <a:ext uri="{FF2B5EF4-FFF2-40B4-BE49-F238E27FC236}">
                <a16:creationId xmlns:a16="http://schemas.microsoft.com/office/drawing/2014/main" id="{537CC67B-8CA6-B94A-A7E7-66F841366CD9}"/>
              </a:ext>
            </a:extLst>
          </p:cNvPr>
          <p:cNvSpPr>
            <a:spLocks noGrp="1"/>
          </p:cNvSpPr>
          <p:nvPr>
            <p:ph type="sldNum" sz="quarter" idx="4"/>
          </p:nvPr>
        </p:nvSpPr>
        <p:spPr/>
        <p:txBody>
          <a:bodyPr/>
          <a:lstStyle/>
          <a:p>
            <a:fld id="{96A97DD0-5BE7-4856-A2A9-C42C6688E607}" type="slidenum">
              <a:rPr lang="en-US" smtClean="0"/>
              <a:pPr/>
              <a:t>27</a:t>
            </a:fld>
            <a:endParaRPr lang="en-US" dirty="0"/>
          </a:p>
        </p:txBody>
      </p:sp>
      <p:pic>
        <p:nvPicPr>
          <p:cNvPr id="5122" name="Picture 2">
            <a:extLst>
              <a:ext uri="{FF2B5EF4-FFF2-40B4-BE49-F238E27FC236}">
                <a16:creationId xmlns:a16="http://schemas.microsoft.com/office/drawing/2014/main" id="{C6709715-C0E8-2C49-A115-A3E7C0CAB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86" y="1169866"/>
            <a:ext cx="4389028" cy="358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9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954-B4A7-424C-826D-CE24DA3506A6}"/>
              </a:ext>
            </a:extLst>
          </p:cNvPr>
          <p:cNvSpPr>
            <a:spLocks noGrp="1"/>
          </p:cNvSpPr>
          <p:nvPr>
            <p:ph type="title"/>
          </p:nvPr>
        </p:nvSpPr>
        <p:spPr/>
        <p:txBody>
          <a:bodyPr/>
          <a:lstStyle/>
          <a:p>
            <a:r>
              <a:rPr lang="en-US" dirty="0"/>
              <a:t>Service Mesh Multi-cluster Identity and Trust Models</a:t>
            </a:r>
          </a:p>
        </p:txBody>
      </p:sp>
    </p:spTree>
    <p:extLst>
      <p:ext uri="{BB962C8B-B14F-4D97-AF65-F5344CB8AC3E}">
        <p14:creationId xmlns:p14="http://schemas.microsoft.com/office/powerpoint/2010/main" val="405024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21B1-AED3-4F19-8C7E-0D608EDC9637}"/>
              </a:ext>
            </a:extLst>
          </p:cNvPr>
          <p:cNvSpPr>
            <a:spLocks noGrp="1"/>
          </p:cNvSpPr>
          <p:nvPr>
            <p:ph type="title"/>
          </p:nvPr>
        </p:nvSpPr>
        <p:spPr/>
        <p:txBody>
          <a:bodyPr/>
          <a:lstStyle/>
          <a:p>
            <a:r>
              <a:rPr lang="en-US" dirty="0"/>
              <a:t>Shared Root Trust</a:t>
            </a:r>
          </a:p>
        </p:txBody>
      </p:sp>
      <p:sp>
        <p:nvSpPr>
          <p:cNvPr id="3" name="Content Placeholder 2">
            <a:extLst>
              <a:ext uri="{FF2B5EF4-FFF2-40B4-BE49-F238E27FC236}">
                <a16:creationId xmlns:a16="http://schemas.microsoft.com/office/drawing/2014/main" id="{D45182A8-9E02-445E-851C-749CF7BA3EFD}"/>
              </a:ext>
            </a:extLst>
          </p:cNvPr>
          <p:cNvSpPr>
            <a:spLocks noGrp="1"/>
          </p:cNvSpPr>
          <p:nvPr>
            <p:ph sz="quarter" idx="11"/>
          </p:nvPr>
        </p:nvSpPr>
        <p:spPr/>
        <p:txBody>
          <a:bodyPr/>
          <a:lstStyle/>
          <a:p>
            <a:r>
              <a:rPr lang="en-US" dirty="0"/>
              <a:t>The most common identity model used for Inter-cluster traffic in service mesh offerings when </a:t>
            </a:r>
            <a:r>
              <a:rPr lang="en-US" dirty="0" err="1"/>
              <a:t>mTLS</a:t>
            </a:r>
            <a:r>
              <a:rPr lang="en-US" dirty="0"/>
              <a:t> is supported between clusters.  </a:t>
            </a:r>
          </a:p>
          <a:p>
            <a:r>
              <a:rPr lang="en-US" dirty="0"/>
              <a:t>Nearly all service mesh implementations provide examples of how-to config this model.</a:t>
            </a:r>
          </a:p>
          <a:p>
            <a:r>
              <a:rPr lang="en-US" dirty="0"/>
              <a:t>Relies on all certificates being traceable back to a common root so all parties can authenticate one another.   </a:t>
            </a:r>
          </a:p>
        </p:txBody>
      </p:sp>
      <p:sp>
        <p:nvSpPr>
          <p:cNvPr id="4" name="Slide Number Placeholder 3">
            <a:extLst>
              <a:ext uri="{FF2B5EF4-FFF2-40B4-BE49-F238E27FC236}">
                <a16:creationId xmlns:a16="http://schemas.microsoft.com/office/drawing/2014/main" id="{8598382C-5992-4A1B-8300-A8E9F5183131}"/>
              </a:ext>
            </a:extLst>
          </p:cNvPr>
          <p:cNvSpPr>
            <a:spLocks noGrp="1"/>
          </p:cNvSpPr>
          <p:nvPr>
            <p:ph type="sldNum" sz="quarter" idx="4"/>
          </p:nvPr>
        </p:nvSpPr>
        <p:spPr/>
        <p:txBody>
          <a:bodyPr/>
          <a:lstStyle/>
          <a:p>
            <a:fld id="{96A97DD0-5BE7-4856-A2A9-C42C6688E607}" type="slidenum">
              <a:rPr lang="en-US" smtClean="0"/>
              <a:pPr/>
              <a:t>29</a:t>
            </a:fld>
            <a:endParaRPr lang="en-US" dirty="0"/>
          </a:p>
        </p:txBody>
      </p:sp>
    </p:spTree>
    <p:extLst>
      <p:ext uri="{BB962C8B-B14F-4D97-AF65-F5344CB8AC3E}">
        <p14:creationId xmlns:p14="http://schemas.microsoft.com/office/powerpoint/2010/main" val="235120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4640D-61CA-40E1-820C-471EECA76673}"/>
              </a:ext>
            </a:extLst>
          </p:cNvPr>
          <p:cNvSpPr>
            <a:spLocks noGrp="1"/>
          </p:cNvSpPr>
          <p:nvPr>
            <p:ph type="title"/>
          </p:nvPr>
        </p:nvSpPr>
        <p:spPr/>
        <p:txBody>
          <a:bodyPr/>
          <a:lstStyle/>
          <a:p>
            <a:r>
              <a:rPr lang="en-US" dirty="0"/>
              <a:t>Purpose</a:t>
            </a:r>
          </a:p>
        </p:txBody>
      </p:sp>
      <p:sp>
        <p:nvSpPr>
          <p:cNvPr id="4" name="Slide Number Placeholder 3">
            <a:extLst>
              <a:ext uri="{FF2B5EF4-FFF2-40B4-BE49-F238E27FC236}">
                <a16:creationId xmlns:a16="http://schemas.microsoft.com/office/drawing/2014/main" id="{CCF29960-3109-40F6-85A9-AEF1138070A3}"/>
              </a:ext>
            </a:extLst>
          </p:cNvPr>
          <p:cNvSpPr>
            <a:spLocks noGrp="1"/>
          </p:cNvSpPr>
          <p:nvPr>
            <p:ph type="sldNum" sz="quarter" idx="4294967295"/>
          </p:nvPr>
        </p:nvSpPr>
        <p:spPr>
          <a:xfrm>
            <a:off x="8785225" y="4881563"/>
            <a:ext cx="358775" cy="274637"/>
          </a:xfrm>
          <a:prstGeom prst="rect">
            <a:avLst/>
          </a:prstGeom>
        </p:spPr>
        <p:txBody>
          <a:bodyPr/>
          <a:lstStyle/>
          <a:p>
            <a:fld id="{96A97DD0-5BE7-4856-A2A9-C42C6688E607}" type="slidenum">
              <a:rPr lang="en-US" smtClean="0"/>
              <a:pPr/>
              <a:t>3</a:t>
            </a:fld>
            <a:endParaRPr lang="en-US" dirty="0"/>
          </a:p>
        </p:txBody>
      </p:sp>
    </p:spTree>
    <p:extLst>
      <p:ext uri="{BB962C8B-B14F-4D97-AF65-F5344CB8AC3E}">
        <p14:creationId xmlns:p14="http://schemas.microsoft.com/office/powerpoint/2010/main" val="161937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3DCF-A75E-4404-9D30-0A7DD8FA0C28}"/>
              </a:ext>
            </a:extLst>
          </p:cNvPr>
          <p:cNvSpPr>
            <a:spLocks noGrp="1"/>
          </p:cNvSpPr>
          <p:nvPr>
            <p:ph type="title"/>
          </p:nvPr>
        </p:nvSpPr>
        <p:spPr>
          <a:xfrm>
            <a:off x="433890" y="127388"/>
            <a:ext cx="8257032" cy="731520"/>
          </a:xfrm>
        </p:spPr>
        <p:txBody>
          <a:bodyPr/>
          <a:lstStyle/>
          <a:p>
            <a:r>
              <a:rPr lang="en-US" dirty="0"/>
              <a:t>Bridged trust via an intermediary </a:t>
            </a:r>
          </a:p>
        </p:txBody>
      </p:sp>
      <p:pic>
        <p:nvPicPr>
          <p:cNvPr id="5" name="Picture 4" descr="A close up of a map&#10;&#10;Description automatically generated">
            <a:extLst>
              <a:ext uri="{FF2B5EF4-FFF2-40B4-BE49-F238E27FC236}">
                <a16:creationId xmlns:a16="http://schemas.microsoft.com/office/drawing/2014/main" id="{4AAD9CD7-66EE-445F-AD70-B7A7FA6636CB}"/>
              </a:ext>
            </a:extLst>
          </p:cNvPr>
          <p:cNvPicPr>
            <a:picLocks noChangeAspect="1"/>
          </p:cNvPicPr>
          <p:nvPr/>
        </p:nvPicPr>
        <p:blipFill>
          <a:blip r:embed="rId3"/>
          <a:stretch>
            <a:fillRect/>
          </a:stretch>
        </p:blipFill>
        <p:spPr>
          <a:xfrm>
            <a:off x="0" y="1073149"/>
            <a:ext cx="7748954" cy="4061639"/>
          </a:xfrm>
          <a:prstGeom prst="rect">
            <a:avLst/>
          </a:prstGeom>
        </p:spPr>
      </p:pic>
      <p:sp>
        <p:nvSpPr>
          <p:cNvPr id="3" name="Text Placeholder 2">
            <a:extLst>
              <a:ext uri="{FF2B5EF4-FFF2-40B4-BE49-F238E27FC236}">
                <a16:creationId xmlns:a16="http://schemas.microsoft.com/office/drawing/2014/main" id="{D7214D14-4DD9-424A-9AEF-7B3191F1AEA2}"/>
              </a:ext>
            </a:extLst>
          </p:cNvPr>
          <p:cNvSpPr>
            <a:spLocks noGrp="1"/>
          </p:cNvSpPr>
          <p:nvPr>
            <p:ph type="body" sz="quarter" idx="12"/>
          </p:nvPr>
        </p:nvSpPr>
        <p:spPr>
          <a:xfrm>
            <a:off x="443998" y="858908"/>
            <a:ext cx="4832338" cy="381000"/>
          </a:xfrm>
        </p:spPr>
        <p:txBody>
          <a:bodyPr/>
          <a:lstStyle/>
          <a:p>
            <a:r>
              <a:rPr lang="en-US" sz="1600" dirty="0"/>
              <a:t>Via </a:t>
            </a:r>
            <a:r>
              <a:rPr lang="en-US" sz="1600" dirty="0" err="1"/>
              <a:t>ServiceMeshHub</a:t>
            </a:r>
            <a:r>
              <a:rPr lang="en-US" sz="1600" dirty="0"/>
              <a:t> and Istio</a:t>
            </a:r>
          </a:p>
        </p:txBody>
      </p:sp>
      <p:sp>
        <p:nvSpPr>
          <p:cNvPr id="4" name="Oval 3">
            <a:extLst>
              <a:ext uri="{FF2B5EF4-FFF2-40B4-BE49-F238E27FC236}">
                <a16:creationId xmlns:a16="http://schemas.microsoft.com/office/drawing/2014/main" id="{500E769A-1EBE-4A32-8ED9-80D3CE90B7E3}"/>
              </a:ext>
            </a:extLst>
          </p:cNvPr>
          <p:cNvSpPr/>
          <p:nvPr/>
        </p:nvSpPr>
        <p:spPr>
          <a:xfrm>
            <a:off x="163629" y="2704699"/>
            <a:ext cx="2252312" cy="2117559"/>
          </a:xfrm>
          <a:prstGeom prst="ellipse">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Cluster 1 Trust Domain</a:t>
            </a:r>
          </a:p>
        </p:txBody>
      </p:sp>
      <p:sp>
        <p:nvSpPr>
          <p:cNvPr id="7" name="Oval 6">
            <a:extLst>
              <a:ext uri="{FF2B5EF4-FFF2-40B4-BE49-F238E27FC236}">
                <a16:creationId xmlns:a16="http://schemas.microsoft.com/office/drawing/2014/main" id="{C08F4189-2911-49FE-AA2B-82203583587C}"/>
              </a:ext>
            </a:extLst>
          </p:cNvPr>
          <p:cNvSpPr/>
          <p:nvPr/>
        </p:nvSpPr>
        <p:spPr>
          <a:xfrm>
            <a:off x="4377890" y="2723695"/>
            <a:ext cx="2252312" cy="2117559"/>
          </a:xfrm>
          <a:prstGeom prst="ellipse">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Cluster 2 Trust Domain</a:t>
            </a:r>
          </a:p>
        </p:txBody>
      </p:sp>
      <p:sp>
        <p:nvSpPr>
          <p:cNvPr id="9" name="Oval 8">
            <a:extLst>
              <a:ext uri="{FF2B5EF4-FFF2-40B4-BE49-F238E27FC236}">
                <a16:creationId xmlns:a16="http://schemas.microsoft.com/office/drawing/2014/main" id="{D9A8E729-931C-4308-BFE2-67DC16BA29BE}"/>
              </a:ext>
            </a:extLst>
          </p:cNvPr>
          <p:cNvSpPr/>
          <p:nvPr/>
        </p:nvSpPr>
        <p:spPr>
          <a:xfrm>
            <a:off x="2415941" y="3001898"/>
            <a:ext cx="1961949" cy="1561151"/>
          </a:xfrm>
          <a:prstGeom prst="ellipse">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 Domain</a:t>
            </a:r>
          </a:p>
          <a:p>
            <a:pPr algn="ctr"/>
            <a:r>
              <a:rPr lang="en-US" dirty="0"/>
              <a:t>to bridge</a:t>
            </a:r>
          </a:p>
        </p:txBody>
      </p:sp>
    </p:spTree>
    <p:extLst>
      <p:ext uri="{BB962C8B-B14F-4D97-AF65-F5344CB8AC3E}">
        <p14:creationId xmlns:p14="http://schemas.microsoft.com/office/powerpoint/2010/main" val="10211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0F5D-6A1F-42CC-AF0E-05E7E509DF20}"/>
              </a:ext>
            </a:extLst>
          </p:cNvPr>
          <p:cNvSpPr>
            <a:spLocks noGrp="1"/>
          </p:cNvSpPr>
          <p:nvPr>
            <p:ph type="title"/>
          </p:nvPr>
        </p:nvSpPr>
        <p:spPr/>
        <p:txBody>
          <a:bodyPr/>
          <a:lstStyle/>
          <a:p>
            <a:r>
              <a:rPr lang="en-US" dirty="0"/>
              <a:t>Federated Identity – with SPIFFE and SPIRE</a:t>
            </a:r>
          </a:p>
        </p:txBody>
      </p:sp>
      <p:pic>
        <p:nvPicPr>
          <p:cNvPr id="6" name="Picture 5" descr="A close up of a map&#10;&#10;Description automatically generated">
            <a:extLst>
              <a:ext uri="{FF2B5EF4-FFF2-40B4-BE49-F238E27FC236}">
                <a16:creationId xmlns:a16="http://schemas.microsoft.com/office/drawing/2014/main" id="{5253C211-39FB-4716-A65D-1D8E810137E3}"/>
              </a:ext>
            </a:extLst>
          </p:cNvPr>
          <p:cNvPicPr>
            <a:picLocks noChangeAspect="1"/>
          </p:cNvPicPr>
          <p:nvPr/>
        </p:nvPicPr>
        <p:blipFill>
          <a:blip r:embed="rId3"/>
          <a:stretch>
            <a:fillRect/>
          </a:stretch>
        </p:blipFill>
        <p:spPr>
          <a:xfrm>
            <a:off x="67912" y="1073150"/>
            <a:ext cx="8149965" cy="4070350"/>
          </a:xfrm>
          <a:prstGeom prst="rect">
            <a:avLst/>
          </a:prstGeom>
        </p:spPr>
      </p:pic>
    </p:spTree>
    <p:extLst>
      <p:ext uri="{BB962C8B-B14F-4D97-AF65-F5344CB8AC3E}">
        <p14:creationId xmlns:p14="http://schemas.microsoft.com/office/powerpoint/2010/main" val="155337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B1937-0591-4731-A733-6844DD97228B}"/>
              </a:ext>
            </a:extLst>
          </p:cNvPr>
          <p:cNvSpPr>
            <a:spLocks noGrp="1"/>
          </p:cNvSpPr>
          <p:nvPr>
            <p:ph type="title"/>
          </p:nvPr>
        </p:nvSpPr>
        <p:spPr/>
        <p:txBody>
          <a:bodyPr/>
          <a:lstStyle/>
          <a:p>
            <a:r>
              <a:rPr lang="en-US" dirty="0"/>
              <a:t>NSM’s use of SPIFFE/SPIRE</a:t>
            </a:r>
          </a:p>
        </p:txBody>
      </p:sp>
      <p:sp>
        <p:nvSpPr>
          <p:cNvPr id="5" name="Content Placeholder 4">
            <a:extLst>
              <a:ext uri="{FF2B5EF4-FFF2-40B4-BE49-F238E27FC236}">
                <a16:creationId xmlns:a16="http://schemas.microsoft.com/office/drawing/2014/main" id="{5E7304AC-9083-4EB8-B148-272D59A24F69}"/>
              </a:ext>
            </a:extLst>
          </p:cNvPr>
          <p:cNvSpPr>
            <a:spLocks noGrp="1"/>
          </p:cNvSpPr>
          <p:nvPr>
            <p:ph sz="quarter" idx="11"/>
          </p:nvPr>
        </p:nvSpPr>
        <p:spPr/>
        <p:txBody>
          <a:bodyPr>
            <a:normAutofit fontScale="92500" lnSpcReduction="10000"/>
          </a:bodyPr>
          <a:lstStyle/>
          <a:p>
            <a:r>
              <a:rPr lang="en-US" dirty="0"/>
              <a:t>The Network Service Mesh project use SPIRE servers to provide identity within its implementation. </a:t>
            </a:r>
          </a:p>
          <a:p>
            <a:r>
              <a:rPr lang="en-US" dirty="0"/>
              <a:t>It is used to secure API communication between all clients and servers of the API.  </a:t>
            </a:r>
          </a:p>
          <a:p>
            <a:r>
              <a:rPr lang="en-US" dirty="0"/>
              <a:t>For those familiar with NSM these include NSCs, NSEs, NSRs, NSMs, etc.</a:t>
            </a:r>
          </a:p>
          <a:p>
            <a:r>
              <a:rPr lang="en-US" dirty="0"/>
              <a:t>In the floating Interdomain use case the API communication crosses multiple cluster boundaries and potentially multiple security domains. </a:t>
            </a:r>
          </a:p>
          <a:p>
            <a:r>
              <a:rPr lang="en-US" dirty="0"/>
              <a:t>As such, it is a great use case to display SPIFFE’s and SPIRE’s capabilities in a multi-cluster environment. </a:t>
            </a:r>
          </a:p>
        </p:txBody>
      </p:sp>
      <p:sp>
        <p:nvSpPr>
          <p:cNvPr id="3" name="Slide Number Placeholder 2">
            <a:extLst>
              <a:ext uri="{FF2B5EF4-FFF2-40B4-BE49-F238E27FC236}">
                <a16:creationId xmlns:a16="http://schemas.microsoft.com/office/drawing/2014/main" id="{F0BFEC25-5F67-4824-9147-8EC8C2E0ADA7}"/>
              </a:ext>
            </a:extLst>
          </p:cNvPr>
          <p:cNvSpPr>
            <a:spLocks noGrp="1"/>
          </p:cNvSpPr>
          <p:nvPr>
            <p:ph type="sldNum" sz="quarter" idx="4"/>
          </p:nvPr>
        </p:nvSpPr>
        <p:spPr/>
        <p:txBody>
          <a:bodyPr/>
          <a:lstStyle/>
          <a:p>
            <a:fld id="{96A97DD0-5BE7-4856-A2A9-C42C6688E607}" type="slidenum">
              <a:rPr lang="en-US" smtClean="0"/>
              <a:pPr/>
              <a:t>32</a:t>
            </a:fld>
            <a:endParaRPr lang="en-US" dirty="0"/>
          </a:p>
        </p:txBody>
      </p:sp>
    </p:spTree>
    <p:extLst>
      <p:ext uri="{BB962C8B-B14F-4D97-AF65-F5344CB8AC3E}">
        <p14:creationId xmlns:p14="http://schemas.microsoft.com/office/powerpoint/2010/main" val="308287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3F3E6AE-FA3E-5047-A3EC-F088E17C39EB}"/>
              </a:ext>
            </a:extLst>
          </p:cNvPr>
          <p:cNvCxnSpPr>
            <a:cxnSpLocks/>
          </p:cNvCxnSpPr>
          <p:nvPr/>
        </p:nvCxnSpPr>
        <p:spPr>
          <a:xfrm>
            <a:off x="3954984" y="2150451"/>
            <a:ext cx="16292" cy="26490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Google Shape;825;p58">
            <a:extLst>
              <a:ext uri="{FF2B5EF4-FFF2-40B4-BE49-F238E27FC236}">
                <a16:creationId xmlns:a16="http://schemas.microsoft.com/office/drawing/2014/main" id="{7E75DD16-F1F9-5A49-9D19-557D729F24FA}"/>
              </a:ext>
            </a:extLst>
          </p:cNvPr>
          <p:cNvSpPr/>
          <p:nvPr/>
        </p:nvSpPr>
        <p:spPr>
          <a:xfrm>
            <a:off x="1624433" y="2701781"/>
            <a:ext cx="502220"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NSMgr1</a:t>
            </a:r>
            <a:endParaRPr sz="825">
              <a:solidFill>
                <a:srgbClr val="FFFFFF"/>
              </a:solidFill>
            </a:endParaRPr>
          </a:p>
        </p:txBody>
      </p:sp>
      <p:sp>
        <p:nvSpPr>
          <p:cNvPr id="4" name="Google Shape;593;p47">
            <a:extLst>
              <a:ext uri="{FF2B5EF4-FFF2-40B4-BE49-F238E27FC236}">
                <a16:creationId xmlns:a16="http://schemas.microsoft.com/office/drawing/2014/main" id="{19A6CBCC-0DF7-FB47-91EA-2D127EFF7C18}"/>
              </a:ext>
            </a:extLst>
          </p:cNvPr>
          <p:cNvSpPr/>
          <p:nvPr/>
        </p:nvSpPr>
        <p:spPr>
          <a:xfrm>
            <a:off x="361747" y="2834193"/>
            <a:ext cx="659730" cy="646832"/>
          </a:xfrm>
          <a:prstGeom prst="heptagon">
            <a:avLst>
              <a:gd name="hf" fmla="val 102572"/>
              <a:gd name="vf" fmla="val 105210"/>
            </a:avLst>
          </a:prstGeom>
          <a:solidFill>
            <a:srgbClr val="336EE6"/>
          </a:solidFill>
          <a:ln w="12700" cap="flat" cmpd="sng">
            <a:solidFill>
              <a:srgbClr val="31538F"/>
            </a:solidFill>
            <a:prstDash val="solid"/>
            <a:miter lim="800000"/>
            <a:headEnd type="none" w="sm" len="sm"/>
            <a:tailEnd type="none" w="sm" len="sm"/>
          </a:ln>
        </p:spPr>
        <p:txBody>
          <a:bodyPr spcFirstLastPara="1" wrap="square" lIns="51431" tIns="25706" rIns="51431" bIns="25706" anchor="ctr" anchorCtr="0">
            <a:noAutofit/>
          </a:bodyPr>
          <a:lstStyle/>
          <a:p>
            <a:pPr algn="ctr">
              <a:spcBef>
                <a:spcPts val="0"/>
              </a:spcBef>
              <a:spcAft>
                <a:spcPts val="0"/>
              </a:spcAft>
            </a:pPr>
            <a:r>
              <a:rPr lang="en-US" sz="750" dirty="0">
                <a:solidFill>
                  <a:schemeClr val="bg2"/>
                </a:solidFill>
                <a:latin typeface="Roboto Light"/>
                <a:ea typeface="Roboto Light"/>
                <a:cs typeface="Roboto Light"/>
                <a:sym typeface="Roboto Light"/>
              </a:rPr>
              <a:t>foo NSE</a:t>
            </a:r>
          </a:p>
        </p:txBody>
      </p:sp>
      <p:sp>
        <p:nvSpPr>
          <p:cNvPr id="5" name="Google Shape;825;p58">
            <a:extLst>
              <a:ext uri="{FF2B5EF4-FFF2-40B4-BE49-F238E27FC236}">
                <a16:creationId xmlns:a16="http://schemas.microsoft.com/office/drawing/2014/main" id="{00ABCD2B-1B40-484E-BBD1-F7B97A2966B0}"/>
              </a:ext>
            </a:extLst>
          </p:cNvPr>
          <p:cNvSpPr/>
          <p:nvPr/>
        </p:nvSpPr>
        <p:spPr>
          <a:xfrm>
            <a:off x="3031436" y="2701781"/>
            <a:ext cx="502702"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Proxy-nsmgr1</a:t>
            </a:r>
            <a:endParaRPr sz="825">
              <a:solidFill>
                <a:srgbClr val="FFFFFF"/>
              </a:solidFill>
            </a:endParaRPr>
          </a:p>
        </p:txBody>
      </p:sp>
      <p:sp>
        <p:nvSpPr>
          <p:cNvPr id="6" name="Google Shape;593;p47">
            <a:extLst>
              <a:ext uri="{FF2B5EF4-FFF2-40B4-BE49-F238E27FC236}">
                <a16:creationId xmlns:a16="http://schemas.microsoft.com/office/drawing/2014/main" id="{75564D23-7008-A340-88D7-569CBD8DD5FD}"/>
              </a:ext>
            </a:extLst>
          </p:cNvPr>
          <p:cNvSpPr/>
          <p:nvPr/>
        </p:nvSpPr>
        <p:spPr>
          <a:xfrm>
            <a:off x="6675847" y="2834193"/>
            <a:ext cx="659730" cy="646832"/>
          </a:xfrm>
          <a:prstGeom prst="heptagon">
            <a:avLst>
              <a:gd name="hf" fmla="val 102572"/>
              <a:gd name="vf" fmla="val 105210"/>
            </a:avLst>
          </a:prstGeom>
          <a:solidFill>
            <a:srgbClr val="336EE6"/>
          </a:solidFill>
          <a:ln w="12700" cap="flat" cmpd="sng">
            <a:solidFill>
              <a:srgbClr val="31538F"/>
            </a:solidFill>
            <a:prstDash val="solid"/>
            <a:miter lim="800000"/>
            <a:headEnd type="none" w="sm" len="sm"/>
            <a:tailEnd type="none" w="sm" len="sm"/>
          </a:ln>
        </p:spPr>
        <p:txBody>
          <a:bodyPr spcFirstLastPara="1" wrap="square" lIns="51431" tIns="25706" rIns="51431" bIns="25706" anchor="ctr" anchorCtr="0">
            <a:noAutofit/>
          </a:bodyPr>
          <a:lstStyle/>
          <a:p>
            <a:pPr algn="ctr">
              <a:spcBef>
                <a:spcPts val="0"/>
              </a:spcBef>
              <a:spcAft>
                <a:spcPts val="0"/>
              </a:spcAft>
            </a:pPr>
            <a:r>
              <a:rPr lang="en-US" sz="750" dirty="0">
                <a:solidFill>
                  <a:schemeClr val="bg2"/>
                </a:solidFill>
                <a:latin typeface="Roboto Light"/>
                <a:ea typeface="Roboto Light"/>
                <a:cs typeface="Roboto Light"/>
                <a:sym typeface="Roboto Light"/>
              </a:rPr>
              <a:t>bar  NSE</a:t>
            </a:r>
            <a:endParaRPr sz="750" dirty="0">
              <a:solidFill>
                <a:schemeClr val="bg2"/>
              </a:solidFill>
            </a:endParaRPr>
          </a:p>
        </p:txBody>
      </p:sp>
      <p:sp>
        <p:nvSpPr>
          <p:cNvPr id="7" name="Rectangle 6">
            <a:extLst>
              <a:ext uri="{FF2B5EF4-FFF2-40B4-BE49-F238E27FC236}">
                <a16:creationId xmlns:a16="http://schemas.microsoft.com/office/drawing/2014/main" id="{AFC4738B-739E-1548-88CB-431997CC014F}"/>
              </a:ext>
            </a:extLst>
          </p:cNvPr>
          <p:cNvSpPr/>
          <p:nvPr/>
        </p:nvSpPr>
        <p:spPr>
          <a:xfrm>
            <a:off x="1653666" y="3036584"/>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8" name="Rectangle 7">
            <a:extLst>
              <a:ext uri="{FF2B5EF4-FFF2-40B4-BE49-F238E27FC236}">
                <a16:creationId xmlns:a16="http://schemas.microsoft.com/office/drawing/2014/main" id="{59AC4E19-7815-8E4C-BFAD-8219A210F08A}"/>
              </a:ext>
            </a:extLst>
          </p:cNvPr>
          <p:cNvSpPr/>
          <p:nvPr/>
        </p:nvSpPr>
        <p:spPr>
          <a:xfrm>
            <a:off x="1653666" y="3520430"/>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sp>
        <p:nvSpPr>
          <p:cNvPr id="9" name="Rectangle 8">
            <a:extLst>
              <a:ext uri="{FF2B5EF4-FFF2-40B4-BE49-F238E27FC236}">
                <a16:creationId xmlns:a16="http://schemas.microsoft.com/office/drawing/2014/main" id="{ADCBCA9A-BFA5-B24D-A8DD-7337D75CF544}"/>
              </a:ext>
            </a:extLst>
          </p:cNvPr>
          <p:cNvSpPr/>
          <p:nvPr/>
        </p:nvSpPr>
        <p:spPr>
          <a:xfrm>
            <a:off x="3059878" y="3055382"/>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10" name="Rectangle 9">
            <a:extLst>
              <a:ext uri="{FF2B5EF4-FFF2-40B4-BE49-F238E27FC236}">
                <a16:creationId xmlns:a16="http://schemas.microsoft.com/office/drawing/2014/main" id="{D52E75E4-A700-2B4E-A463-1C93F8564F10}"/>
              </a:ext>
            </a:extLst>
          </p:cNvPr>
          <p:cNvSpPr/>
          <p:nvPr/>
        </p:nvSpPr>
        <p:spPr>
          <a:xfrm>
            <a:off x="3059878" y="3520430"/>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cxnSp>
        <p:nvCxnSpPr>
          <p:cNvPr id="11" name="Straight Arrow Connector 10">
            <a:extLst>
              <a:ext uri="{FF2B5EF4-FFF2-40B4-BE49-F238E27FC236}">
                <a16:creationId xmlns:a16="http://schemas.microsoft.com/office/drawing/2014/main" id="{1889F920-E785-4E48-9D8B-E04D7C56FCAF}"/>
              </a:ext>
            </a:extLst>
          </p:cNvPr>
          <p:cNvCxnSpPr>
            <a:stCxn id="4" idx="1"/>
            <a:endCxn id="8" idx="1"/>
          </p:cNvCxnSpPr>
          <p:nvPr/>
        </p:nvCxnSpPr>
        <p:spPr>
          <a:xfrm>
            <a:off x="1021479" y="3250175"/>
            <a:ext cx="632188" cy="39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100DE1-6F43-8A43-ABEC-E0AFA222C29B}"/>
              </a:ext>
            </a:extLst>
          </p:cNvPr>
          <p:cNvSpPr txBox="1"/>
          <p:nvPr/>
        </p:nvSpPr>
        <p:spPr>
          <a:xfrm rot="1938847">
            <a:off x="883606" y="3467880"/>
            <a:ext cx="806631" cy="230832"/>
          </a:xfrm>
          <a:prstGeom prst="rect">
            <a:avLst/>
          </a:prstGeom>
          <a:noFill/>
        </p:spPr>
        <p:txBody>
          <a:bodyPr wrap="none" rtlCol="0">
            <a:spAutoFit/>
          </a:bodyPr>
          <a:lstStyle/>
          <a:p>
            <a:r>
              <a:rPr lang="en-US" sz="900" dirty="0"/>
              <a:t>NS Request</a:t>
            </a:r>
          </a:p>
        </p:txBody>
      </p:sp>
      <p:cxnSp>
        <p:nvCxnSpPr>
          <p:cNvPr id="13" name="Straight Arrow Connector 12">
            <a:extLst>
              <a:ext uri="{FF2B5EF4-FFF2-40B4-BE49-F238E27FC236}">
                <a16:creationId xmlns:a16="http://schemas.microsoft.com/office/drawing/2014/main" id="{4C779AD8-6538-6F41-BC46-0DA4BEB18108}"/>
              </a:ext>
            </a:extLst>
          </p:cNvPr>
          <p:cNvCxnSpPr>
            <a:cxnSpLocks/>
            <a:endCxn id="7" idx="2"/>
          </p:cNvCxnSpPr>
          <p:nvPr/>
        </p:nvCxnSpPr>
        <p:spPr>
          <a:xfrm flipV="1">
            <a:off x="1875543" y="3278631"/>
            <a:ext cx="0" cy="241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F4725A5-4958-6F41-B4A6-42F9DF2FA814}"/>
              </a:ext>
            </a:extLst>
          </p:cNvPr>
          <p:cNvCxnSpPr>
            <a:cxnSpLocks/>
            <a:stCxn id="7" idx="3"/>
            <a:endCxn id="9" idx="1"/>
          </p:cNvCxnSpPr>
          <p:nvPr/>
        </p:nvCxnSpPr>
        <p:spPr>
          <a:xfrm>
            <a:off x="2097420" y="3157608"/>
            <a:ext cx="962459" cy="18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FF1F445-A423-EB4E-8764-D15959D144E7}"/>
              </a:ext>
            </a:extLst>
          </p:cNvPr>
          <p:cNvSpPr/>
          <p:nvPr/>
        </p:nvSpPr>
        <p:spPr>
          <a:xfrm>
            <a:off x="1256979" y="3217218"/>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1</a:t>
            </a:r>
          </a:p>
        </p:txBody>
      </p:sp>
      <p:sp>
        <p:nvSpPr>
          <p:cNvPr id="17" name="Oval 16">
            <a:extLst>
              <a:ext uri="{FF2B5EF4-FFF2-40B4-BE49-F238E27FC236}">
                <a16:creationId xmlns:a16="http://schemas.microsoft.com/office/drawing/2014/main" id="{5DC9D6AA-F162-2E47-8730-A2D4175825FB}"/>
              </a:ext>
            </a:extLst>
          </p:cNvPr>
          <p:cNvSpPr/>
          <p:nvPr/>
        </p:nvSpPr>
        <p:spPr>
          <a:xfrm>
            <a:off x="1859934" y="3300154"/>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2</a:t>
            </a:r>
          </a:p>
        </p:txBody>
      </p:sp>
      <p:sp>
        <p:nvSpPr>
          <p:cNvPr id="18" name="Oval 17">
            <a:extLst>
              <a:ext uri="{FF2B5EF4-FFF2-40B4-BE49-F238E27FC236}">
                <a16:creationId xmlns:a16="http://schemas.microsoft.com/office/drawing/2014/main" id="{CF4741B8-C8EE-BB42-A1D3-F22AE85F3F4A}"/>
              </a:ext>
            </a:extLst>
          </p:cNvPr>
          <p:cNvSpPr/>
          <p:nvPr/>
        </p:nvSpPr>
        <p:spPr>
          <a:xfrm>
            <a:off x="2442240" y="2964226"/>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3</a:t>
            </a:r>
          </a:p>
        </p:txBody>
      </p:sp>
      <p:sp>
        <p:nvSpPr>
          <p:cNvPr id="19" name="Oval 18">
            <a:extLst>
              <a:ext uri="{FF2B5EF4-FFF2-40B4-BE49-F238E27FC236}">
                <a16:creationId xmlns:a16="http://schemas.microsoft.com/office/drawing/2014/main" id="{3FB70F04-FD4F-664B-8AD5-1CEE72333DA5}"/>
              </a:ext>
            </a:extLst>
          </p:cNvPr>
          <p:cNvSpPr/>
          <p:nvPr/>
        </p:nvSpPr>
        <p:spPr>
          <a:xfrm>
            <a:off x="3665988" y="3103193"/>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4</a:t>
            </a:r>
          </a:p>
        </p:txBody>
      </p:sp>
      <p:sp>
        <p:nvSpPr>
          <p:cNvPr id="20" name="Google Shape;825;p58">
            <a:extLst>
              <a:ext uri="{FF2B5EF4-FFF2-40B4-BE49-F238E27FC236}">
                <a16:creationId xmlns:a16="http://schemas.microsoft.com/office/drawing/2014/main" id="{B3523A24-ABC8-9349-BC3E-44A9C48197FF}"/>
              </a:ext>
            </a:extLst>
          </p:cNvPr>
          <p:cNvSpPr/>
          <p:nvPr/>
        </p:nvSpPr>
        <p:spPr>
          <a:xfrm>
            <a:off x="4426207" y="2701781"/>
            <a:ext cx="502702"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Proxy-nsmgr2</a:t>
            </a:r>
            <a:endParaRPr sz="825">
              <a:solidFill>
                <a:srgbClr val="FFFFFF"/>
              </a:solidFill>
            </a:endParaRPr>
          </a:p>
        </p:txBody>
      </p:sp>
      <p:sp>
        <p:nvSpPr>
          <p:cNvPr id="21" name="Rectangle 20">
            <a:extLst>
              <a:ext uri="{FF2B5EF4-FFF2-40B4-BE49-F238E27FC236}">
                <a16:creationId xmlns:a16="http://schemas.microsoft.com/office/drawing/2014/main" id="{47F4D87E-32AE-CB43-8CE6-07C51B28AD09}"/>
              </a:ext>
            </a:extLst>
          </p:cNvPr>
          <p:cNvSpPr/>
          <p:nvPr/>
        </p:nvSpPr>
        <p:spPr>
          <a:xfrm>
            <a:off x="4454649" y="3055382"/>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22" name="Rectangle 21">
            <a:extLst>
              <a:ext uri="{FF2B5EF4-FFF2-40B4-BE49-F238E27FC236}">
                <a16:creationId xmlns:a16="http://schemas.microsoft.com/office/drawing/2014/main" id="{00432DD8-BEAA-7149-81A9-5202496FC9B3}"/>
              </a:ext>
            </a:extLst>
          </p:cNvPr>
          <p:cNvSpPr/>
          <p:nvPr/>
        </p:nvSpPr>
        <p:spPr>
          <a:xfrm>
            <a:off x="4454649" y="3520430"/>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sp>
        <p:nvSpPr>
          <p:cNvPr id="23" name="Google Shape;825;p58">
            <a:extLst>
              <a:ext uri="{FF2B5EF4-FFF2-40B4-BE49-F238E27FC236}">
                <a16:creationId xmlns:a16="http://schemas.microsoft.com/office/drawing/2014/main" id="{8EB22AAA-1776-1644-B1ED-6590B07E9C2E}"/>
              </a:ext>
            </a:extLst>
          </p:cNvPr>
          <p:cNvSpPr/>
          <p:nvPr/>
        </p:nvSpPr>
        <p:spPr>
          <a:xfrm>
            <a:off x="5569868" y="2701781"/>
            <a:ext cx="502220"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NSMgr2</a:t>
            </a:r>
            <a:endParaRPr sz="825">
              <a:solidFill>
                <a:srgbClr val="FFFFFF"/>
              </a:solidFill>
            </a:endParaRPr>
          </a:p>
        </p:txBody>
      </p:sp>
      <p:sp>
        <p:nvSpPr>
          <p:cNvPr id="24" name="Rectangle 23">
            <a:extLst>
              <a:ext uri="{FF2B5EF4-FFF2-40B4-BE49-F238E27FC236}">
                <a16:creationId xmlns:a16="http://schemas.microsoft.com/office/drawing/2014/main" id="{15CC27E9-3072-7B43-AB1C-52532AB310C5}"/>
              </a:ext>
            </a:extLst>
          </p:cNvPr>
          <p:cNvSpPr/>
          <p:nvPr/>
        </p:nvSpPr>
        <p:spPr>
          <a:xfrm>
            <a:off x="5599101" y="3036584"/>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25" name="Rectangle 24">
            <a:extLst>
              <a:ext uri="{FF2B5EF4-FFF2-40B4-BE49-F238E27FC236}">
                <a16:creationId xmlns:a16="http://schemas.microsoft.com/office/drawing/2014/main" id="{F4D8FCEA-2024-7040-800F-57578765CDFF}"/>
              </a:ext>
            </a:extLst>
          </p:cNvPr>
          <p:cNvSpPr/>
          <p:nvPr/>
        </p:nvSpPr>
        <p:spPr>
          <a:xfrm>
            <a:off x="5599101" y="3520430"/>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cxnSp>
        <p:nvCxnSpPr>
          <p:cNvPr id="26" name="Straight Arrow Connector 25">
            <a:extLst>
              <a:ext uri="{FF2B5EF4-FFF2-40B4-BE49-F238E27FC236}">
                <a16:creationId xmlns:a16="http://schemas.microsoft.com/office/drawing/2014/main" id="{A977D5E2-607F-0A47-AFEC-2B051B84F8B5}"/>
              </a:ext>
            </a:extLst>
          </p:cNvPr>
          <p:cNvCxnSpPr>
            <a:cxnSpLocks/>
          </p:cNvCxnSpPr>
          <p:nvPr/>
        </p:nvCxnSpPr>
        <p:spPr>
          <a:xfrm flipV="1">
            <a:off x="6048448" y="3346319"/>
            <a:ext cx="664599" cy="305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A9A8903-AE0A-034C-AD3B-C72F594EDAA6}"/>
              </a:ext>
            </a:extLst>
          </p:cNvPr>
          <p:cNvSpPr/>
          <p:nvPr/>
        </p:nvSpPr>
        <p:spPr>
          <a:xfrm>
            <a:off x="6383813" y="3526078"/>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7</a:t>
            </a:r>
          </a:p>
        </p:txBody>
      </p:sp>
      <p:sp>
        <p:nvSpPr>
          <p:cNvPr id="28" name="Oval 27">
            <a:extLst>
              <a:ext uri="{FF2B5EF4-FFF2-40B4-BE49-F238E27FC236}">
                <a16:creationId xmlns:a16="http://schemas.microsoft.com/office/drawing/2014/main" id="{384A3701-54E3-2C4F-A8A7-D65AC7564E52}"/>
              </a:ext>
            </a:extLst>
          </p:cNvPr>
          <p:cNvSpPr/>
          <p:nvPr/>
        </p:nvSpPr>
        <p:spPr>
          <a:xfrm>
            <a:off x="2452955" y="3423669"/>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5</a:t>
            </a:r>
          </a:p>
        </p:txBody>
      </p:sp>
      <p:cxnSp>
        <p:nvCxnSpPr>
          <p:cNvPr id="29" name="Straight Arrow Connector 28">
            <a:extLst>
              <a:ext uri="{FF2B5EF4-FFF2-40B4-BE49-F238E27FC236}">
                <a16:creationId xmlns:a16="http://schemas.microsoft.com/office/drawing/2014/main" id="{8BA88EBF-2560-A14E-AA15-3377715B33E2}"/>
              </a:ext>
            </a:extLst>
          </p:cNvPr>
          <p:cNvCxnSpPr>
            <a:cxnSpLocks/>
          </p:cNvCxnSpPr>
          <p:nvPr/>
        </p:nvCxnSpPr>
        <p:spPr>
          <a:xfrm>
            <a:off x="2097420" y="3632920"/>
            <a:ext cx="962459" cy="18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34856F3-9D5C-AC49-B637-68C0E103435E}"/>
              </a:ext>
            </a:extLst>
          </p:cNvPr>
          <p:cNvSpPr/>
          <p:nvPr/>
        </p:nvSpPr>
        <p:spPr>
          <a:xfrm>
            <a:off x="4493353" y="3945713"/>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6</a:t>
            </a:r>
          </a:p>
        </p:txBody>
      </p:sp>
      <p:sp>
        <p:nvSpPr>
          <p:cNvPr id="31" name="Freeform 30">
            <a:extLst>
              <a:ext uri="{FF2B5EF4-FFF2-40B4-BE49-F238E27FC236}">
                <a16:creationId xmlns:a16="http://schemas.microsoft.com/office/drawing/2014/main" id="{12710F43-39A7-D448-A088-9D0A55B33D5F}"/>
              </a:ext>
            </a:extLst>
          </p:cNvPr>
          <p:cNvSpPr/>
          <p:nvPr/>
        </p:nvSpPr>
        <p:spPr>
          <a:xfrm>
            <a:off x="3509214" y="3636351"/>
            <a:ext cx="2084294" cy="618725"/>
          </a:xfrm>
          <a:custGeom>
            <a:avLst/>
            <a:gdLst>
              <a:gd name="connsiteX0" fmla="*/ 0 w 2779059"/>
              <a:gd name="connsiteY0" fmla="*/ 0 h 824966"/>
              <a:gd name="connsiteX1" fmla="*/ 1497106 w 2779059"/>
              <a:gd name="connsiteY1" fmla="*/ 824753 h 824966"/>
              <a:gd name="connsiteX2" fmla="*/ 2779059 w 2779059"/>
              <a:gd name="connsiteY2" fmla="*/ 80683 h 824966"/>
            </a:gdLst>
            <a:ahLst/>
            <a:cxnLst>
              <a:cxn ang="0">
                <a:pos x="connsiteX0" y="connsiteY0"/>
              </a:cxn>
              <a:cxn ang="0">
                <a:pos x="connsiteX1" y="connsiteY1"/>
              </a:cxn>
              <a:cxn ang="0">
                <a:pos x="connsiteX2" y="connsiteY2"/>
              </a:cxn>
            </a:cxnLst>
            <a:rect l="l" t="t" r="r" b="b"/>
            <a:pathLst>
              <a:path w="2779059" h="824966">
                <a:moveTo>
                  <a:pt x="0" y="0"/>
                </a:moveTo>
                <a:cubicBezTo>
                  <a:pt x="516965" y="405653"/>
                  <a:pt x="1033930" y="811306"/>
                  <a:pt x="1497106" y="824753"/>
                </a:cubicBezTo>
                <a:cubicBezTo>
                  <a:pt x="1960282" y="838200"/>
                  <a:pt x="2559424" y="212165"/>
                  <a:pt x="2779059" y="8068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805;p68">
            <a:extLst>
              <a:ext uri="{FF2B5EF4-FFF2-40B4-BE49-F238E27FC236}">
                <a16:creationId xmlns:a16="http://schemas.microsoft.com/office/drawing/2014/main" id="{6CD61A63-FDF7-A54F-9A4B-D665918B579B}"/>
              </a:ext>
            </a:extLst>
          </p:cNvPr>
          <p:cNvSpPr/>
          <p:nvPr/>
        </p:nvSpPr>
        <p:spPr>
          <a:xfrm>
            <a:off x="774727" y="4116079"/>
            <a:ext cx="1351925" cy="447548"/>
          </a:xfrm>
          <a:prstGeom prst="rect">
            <a:avLst/>
          </a:prstGeom>
          <a:solidFill>
            <a:srgbClr val="8E7CC3"/>
          </a:solid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750">
                <a:solidFill>
                  <a:srgbClr val="FFFFFF"/>
                </a:solidFill>
              </a:rPr>
              <a:t>NSM Forwarder</a:t>
            </a:r>
            <a:endParaRPr sz="750">
              <a:solidFill>
                <a:srgbClr val="FFFFFF"/>
              </a:solidFill>
            </a:endParaRPr>
          </a:p>
        </p:txBody>
      </p:sp>
      <p:sp>
        <p:nvSpPr>
          <p:cNvPr id="33" name="Google Shape;805;p68">
            <a:extLst>
              <a:ext uri="{FF2B5EF4-FFF2-40B4-BE49-F238E27FC236}">
                <a16:creationId xmlns:a16="http://schemas.microsoft.com/office/drawing/2014/main" id="{B801E158-59D2-DF4F-AA2E-7BD99A5CF098}"/>
              </a:ext>
            </a:extLst>
          </p:cNvPr>
          <p:cNvSpPr/>
          <p:nvPr/>
        </p:nvSpPr>
        <p:spPr>
          <a:xfrm>
            <a:off x="5599101" y="4116079"/>
            <a:ext cx="1351925" cy="447548"/>
          </a:xfrm>
          <a:prstGeom prst="rect">
            <a:avLst/>
          </a:prstGeom>
          <a:solidFill>
            <a:srgbClr val="8E7CC3"/>
          </a:solid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750">
                <a:solidFill>
                  <a:srgbClr val="FFFFFF"/>
                </a:solidFill>
              </a:rPr>
              <a:t>NSM Forwarder</a:t>
            </a:r>
            <a:endParaRPr sz="750">
              <a:solidFill>
                <a:srgbClr val="FFFFFF"/>
              </a:solidFill>
            </a:endParaRPr>
          </a:p>
        </p:txBody>
      </p:sp>
      <p:sp>
        <p:nvSpPr>
          <p:cNvPr id="38" name="Google Shape;925;p73">
            <a:extLst>
              <a:ext uri="{FF2B5EF4-FFF2-40B4-BE49-F238E27FC236}">
                <a16:creationId xmlns:a16="http://schemas.microsoft.com/office/drawing/2014/main" id="{57E0276D-5A91-3342-8377-5DCDED554CBB}"/>
              </a:ext>
            </a:extLst>
          </p:cNvPr>
          <p:cNvSpPr/>
          <p:nvPr/>
        </p:nvSpPr>
        <p:spPr>
          <a:xfrm rot="989">
            <a:off x="794236" y="4359894"/>
            <a:ext cx="6252329" cy="121377"/>
          </a:xfrm>
          <a:prstGeom prst="rect">
            <a:avLst/>
          </a:prstGeom>
          <a:solidFill>
            <a:srgbClr val="C27BA0"/>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pPr>
            <a:r>
              <a:rPr lang="en-US" sz="750" err="1">
                <a:solidFill>
                  <a:srgbClr val="FFFFFF"/>
                </a:solidFill>
              </a:rPr>
              <a:t>vWire</a:t>
            </a:r>
            <a:endParaRPr sz="750">
              <a:solidFill>
                <a:srgbClr val="FFFFFF"/>
              </a:solidFill>
            </a:endParaRPr>
          </a:p>
        </p:txBody>
      </p:sp>
      <p:sp>
        <p:nvSpPr>
          <p:cNvPr id="39" name="Google Shape;921;p73">
            <a:extLst>
              <a:ext uri="{FF2B5EF4-FFF2-40B4-BE49-F238E27FC236}">
                <a16:creationId xmlns:a16="http://schemas.microsoft.com/office/drawing/2014/main" id="{A9CCA9B6-0D8A-DB47-B92B-60D8EFE61A47}"/>
              </a:ext>
            </a:extLst>
          </p:cNvPr>
          <p:cNvSpPr/>
          <p:nvPr/>
        </p:nvSpPr>
        <p:spPr>
          <a:xfrm rot="16200000">
            <a:off x="312614" y="3924809"/>
            <a:ext cx="1005374" cy="74630"/>
          </a:xfrm>
          <a:prstGeom prst="rect">
            <a:avLst/>
          </a:prstGeom>
          <a:solidFill>
            <a:srgbClr val="C27BA0"/>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pPr>
            <a:endParaRPr sz="750">
              <a:solidFill>
                <a:srgbClr val="FFFFFF"/>
              </a:solidFill>
            </a:endParaRPr>
          </a:p>
        </p:txBody>
      </p:sp>
      <p:sp>
        <p:nvSpPr>
          <p:cNvPr id="40" name="Google Shape;921;p73">
            <a:extLst>
              <a:ext uri="{FF2B5EF4-FFF2-40B4-BE49-F238E27FC236}">
                <a16:creationId xmlns:a16="http://schemas.microsoft.com/office/drawing/2014/main" id="{AED3F0CF-D7EF-E74B-8558-745DD554E440}"/>
              </a:ext>
            </a:extLst>
          </p:cNvPr>
          <p:cNvSpPr/>
          <p:nvPr/>
        </p:nvSpPr>
        <p:spPr>
          <a:xfrm rot="16200000">
            <a:off x="6482100" y="3917651"/>
            <a:ext cx="1022696" cy="106269"/>
          </a:xfrm>
          <a:prstGeom prst="rect">
            <a:avLst/>
          </a:prstGeom>
          <a:solidFill>
            <a:srgbClr val="C27BA0"/>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pPr>
            <a:endParaRPr sz="750">
              <a:solidFill>
                <a:srgbClr val="FFFFFF"/>
              </a:solidFill>
            </a:endParaRPr>
          </a:p>
        </p:txBody>
      </p:sp>
      <p:sp>
        <p:nvSpPr>
          <p:cNvPr id="44" name="Google Shape;815;p58">
            <a:extLst>
              <a:ext uri="{FF2B5EF4-FFF2-40B4-BE49-F238E27FC236}">
                <a16:creationId xmlns:a16="http://schemas.microsoft.com/office/drawing/2014/main" id="{728E1E53-F506-AF42-8BA4-5A82111BFD7B}"/>
              </a:ext>
            </a:extLst>
          </p:cNvPr>
          <p:cNvSpPr/>
          <p:nvPr/>
        </p:nvSpPr>
        <p:spPr>
          <a:xfrm>
            <a:off x="220377" y="2308831"/>
            <a:ext cx="3422882" cy="2490682"/>
          </a:xfrm>
          <a:prstGeom prst="roundRect">
            <a:avLst>
              <a:gd name="adj" fmla="val 16667"/>
            </a:avLst>
          </a:prstGeom>
          <a:noFill/>
          <a:ln w="12700" cap="flat" cmpd="sng">
            <a:solidFill>
              <a:srgbClr val="000000"/>
            </a:solidFill>
            <a:prstDash val="solid"/>
            <a:miter lim="800000"/>
            <a:headEnd type="none" w="sm" len="sm"/>
            <a:tailEnd type="none" w="sm" len="sm"/>
          </a:ln>
        </p:spPr>
        <p:txBody>
          <a:bodyPr spcFirstLastPara="1" wrap="square" lIns="51431" tIns="25706" rIns="51431" bIns="25706" anchor="t" anchorCtr="0">
            <a:noAutofit/>
          </a:bodyPr>
          <a:lstStyle/>
          <a:p>
            <a:pPr algn="ctr">
              <a:spcBef>
                <a:spcPts val="0"/>
              </a:spcBef>
              <a:spcAft>
                <a:spcPts val="0"/>
              </a:spcAft>
            </a:pPr>
            <a:endParaRPr dirty="0">
              <a:latin typeface="Calibri"/>
              <a:ea typeface="Calibri"/>
              <a:cs typeface="Calibri"/>
              <a:sym typeface="Calibri"/>
            </a:endParaRPr>
          </a:p>
        </p:txBody>
      </p:sp>
      <p:sp>
        <p:nvSpPr>
          <p:cNvPr id="45" name="Google Shape;815;p58">
            <a:extLst>
              <a:ext uri="{FF2B5EF4-FFF2-40B4-BE49-F238E27FC236}">
                <a16:creationId xmlns:a16="http://schemas.microsoft.com/office/drawing/2014/main" id="{56E6A335-48CA-1340-91AE-AB003B5C1212}"/>
              </a:ext>
            </a:extLst>
          </p:cNvPr>
          <p:cNvSpPr/>
          <p:nvPr/>
        </p:nvSpPr>
        <p:spPr>
          <a:xfrm>
            <a:off x="4283001" y="2308831"/>
            <a:ext cx="3177810" cy="2490682"/>
          </a:xfrm>
          <a:prstGeom prst="roundRect">
            <a:avLst>
              <a:gd name="adj" fmla="val 16667"/>
            </a:avLst>
          </a:prstGeom>
          <a:noFill/>
          <a:ln w="12700" cap="flat" cmpd="sng">
            <a:solidFill>
              <a:srgbClr val="000000"/>
            </a:solidFill>
            <a:prstDash val="solid"/>
            <a:miter lim="800000"/>
            <a:headEnd type="none" w="sm" len="sm"/>
            <a:tailEnd type="none" w="sm" len="sm"/>
          </a:ln>
        </p:spPr>
        <p:txBody>
          <a:bodyPr spcFirstLastPara="1" wrap="square" lIns="51431" tIns="25706" rIns="51431" bIns="25706" anchor="t" anchorCtr="0">
            <a:noAutofit/>
          </a:bodyPr>
          <a:lstStyle/>
          <a:p>
            <a:pPr algn="ctr">
              <a:spcBef>
                <a:spcPts val="0"/>
              </a:spcBef>
              <a:spcAft>
                <a:spcPts val="0"/>
              </a:spcAft>
            </a:pPr>
            <a:endParaRPr dirty="0">
              <a:latin typeface="Calibri"/>
              <a:ea typeface="Calibri"/>
              <a:cs typeface="Calibri"/>
              <a:sym typeface="Calibri"/>
            </a:endParaRPr>
          </a:p>
        </p:txBody>
      </p:sp>
      <p:sp>
        <p:nvSpPr>
          <p:cNvPr id="46" name="TextBox 45">
            <a:extLst>
              <a:ext uri="{FF2B5EF4-FFF2-40B4-BE49-F238E27FC236}">
                <a16:creationId xmlns:a16="http://schemas.microsoft.com/office/drawing/2014/main" id="{3C54331E-8BA5-FC4B-85D4-7C9AC408512C}"/>
              </a:ext>
            </a:extLst>
          </p:cNvPr>
          <p:cNvSpPr txBox="1"/>
          <p:nvPr/>
        </p:nvSpPr>
        <p:spPr>
          <a:xfrm>
            <a:off x="429874" y="1885506"/>
            <a:ext cx="1043876" cy="369332"/>
          </a:xfrm>
          <a:prstGeom prst="rect">
            <a:avLst/>
          </a:prstGeom>
          <a:noFill/>
        </p:spPr>
        <p:txBody>
          <a:bodyPr wrap="none" rtlCol="0">
            <a:spAutoFit/>
          </a:bodyPr>
          <a:lstStyle/>
          <a:p>
            <a:r>
              <a:rPr lang="en-US" dirty="0">
                <a:ea typeface="Calibri"/>
                <a:cs typeface="Calibri"/>
                <a:sym typeface="Calibri"/>
              </a:rPr>
              <a:t>Cluster1</a:t>
            </a:r>
          </a:p>
        </p:txBody>
      </p:sp>
      <p:sp>
        <p:nvSpPr>
          <p:cNvPr id="47" name="TextBox 46">
            <a:extLst>
              <a:ext uri="{FF2B5EF4-FFF2-40B4-BE49-F238E27FC236}">
                <a16:creationId xmlns:a16="http://schemas.microsoft.com/office/drawing/2014/main" id="{2A138D08-04D8-404C-96A7-ED384DE9E59C}"/>
              </a:ext>
            </a:extLst>
          </p:cNvPr>
          <p:cNvSpPr txBox="1"/>
          <p:nvPr/>
        </p:nvSpPr>
        <p:spPr>
          <a:xfrm>
            <a:off x="6245830" y="1875085"/>
            <a:ext cx="1043876" cy="369332"/>
          </a:xfrm>
          <a:prstGeom prst="rect">
            <a:avLst/>
          </a:prstGeom>
          <a:noFill/>
        </p:spPr>
        <p:txBody>
          <a:bodyPr wrap="none" rtlCol="0">
            <a:spAutoFit/>
          </a:bodyPr>
          <a:lstStyle/>
          <a:p>
            <a:r>
              <a:rPr lang="en-US" dirty="0">
                <a:ea typeface="Calibri"/>
                <a:cs typeface="Calibri"/>
                <a:sym typeface="Calibri"/>
              </a:rPr>
              <a:t>Cluster2</a:t>
            </a:r>
          </a:p>
        </p:txBody>
      </p:sp>
      <p:sp>
        <p:nvSpPr>
          <p:cNvPr id="48" name="Title 1">
            <a:extLst>
              <a:ext uri="{FF2B5EF4-FFF2-40B4-BE49-F238E27FC236}">
                <a16:creationId xmlns:a16="http://schemas.microsoft.com/office/drawing/2014/main" id="{0D814CA3-328D-3D45-99D7-FD9532E12139}"/>
              </a:ext>
            </a:extLst>
          </p:cNvPr>
          <p:cNvSpPr txBox="1">
            <a:spLocks/>
          </p:cNvSpPr>
          <p:nvPr/>
        </p:nvSpPr>
        <p:spPr>
          <a:xfrm>
            <a:off x="450682" y="253639"/>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NSM Interdomain Flow</a:t>
            </a:r>
          </a:p>
        </p:txBody>
      </p:sp>
      <p:sp>
        <p:nvSpPr>
          <p:cNvPr id="54" name="Rectangle 53">
            <a:extLst>
              <a:ext uri="{FF2B5EF4-FFF2-40B4-BE49-F238E27FC236}">
                <a16:creationId xmlns:a16="http://schemas.microsoft.com/office/drawing/2014/main" id="{46C9075D-A6AA-CC43-B24E-5ED7B17B2964}"/>
              </a:ext>
            </a:extLst>
          </p:cNvPr>
          <p:cNvSpPr/>
          <p:nvPr/>
        </p:nvSpPr>
        <p:spPr>
          <a:xfrm>
            <a:off x="3028497" y="1226808"/>
            <a:ext cx="759860" cy="535666"/>
          </a:xfrm>
          <a:prstGeom prst="rect">
            <a:avLst/>
          </a:prstGeom>
          <a:solidFill>
            <a:schemeClr val="bg1">
              <a:lumMod val="20000"/>
              <a:lumOff val="8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Floating Interdomain NSR</a:t>
            </a:r>
          </a:p>
        </p:txBody>
      </p:sp>
      <p:sp>
        <p:nvSpPr>
          <p:cNvPr id="55" name="Rounded Rectangle 54">
            <a:extLst>
              <a:ext uri="{FF2B5EF4-FFF2-40B4-BE49-F238E27FC236}">
                <a16:creationId xmlns:a16="http://schemas.microsoft.com/office/drawing/2014/main" id="{65082DC2-058A-CF4D-8067-29DD5CAFA3DB}"/>
              </a:ext>
            </a:extLst>
          </p:cNvPr>
          <p:cNvSpPr/>
          <p:nvPr/>
        </p:nvSpPr>
        <p:spPr>
          <a:xfrm>
            <a:off x="2703622" y="1088937"/>
            <a:ext cx="1461791" cy="791363"/>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6F308623-39E2-D440-84A0-9180226243B3}"/>
              </a:ext>
            </a:extLst>
          </p:cNvPr>
          <p:cNvSpPr/>
          <p:nvPr/>
        </p:nvSpPr>
        <p:spPr>
          <a:xfrm>
            <a:off x="3483194" y="1738152"/>
            <a:ext cx="304831" cy="1427356"/>
          </a:xfrm>
          <a:custGeom>
            <a:avLst/>
            <a:gdLst>
              <a:gd name="connsiteX0" fmla="*/ 14868 w 304831"/>
              <a:gd name="connsiteY0" fmla="*/ 1427356 h 1427356"/>
              <a:gd name="connsiteX1" fmla="*/ 304800 w 304831"/>
              <a:gd name="connsiteY1" fmla="*/ 1152292 h 1427356"/>
              <a:gd name="connsiteX2" fmla="*/ 0 w 304831"/>
              <a:gd name="connsiteY2" fmla="*/ 0 h 1427356"/>
            </a:gdLst>
            <a:ahLst/>
            <a:cxnLst>
              <a:cxn ang="0">
                <a:pos x="connsiteX0" y="connsiteY0"/>
              </a:cxn>
              <a:cxn ang="0">
                <a:pos x="connsiteX1" y="connsiteY1"/>
              </a:cxn>
              <a:cxn ang="0">
                <a:pos x="connsiteX2" y="connsiteY2"/>
              </a:cxn>
            </a:cxnLst>
            <a:rect l="l" t="t" r="r" b="b"/>
            <a:pathLst>
              <a:path w="304831" h="1427356">
                <a:moveTo>
                  <a:pt x="14868" y="1427356"/>
                </a:moveTo>
                <a:cubicBezTo>
                  <a:pt x="161073" y="1408770"/>
                  <a:pt x="307278" y="1390185"/>
                  <a:pt x="304800" y="1152292"/>
                </a:cubicBezTo>
                <a:cubicBezTo>
                  <a:pt x="302322" y="914399"/>
                  <a:pt x="151161" y="457199"/>
                  <a:pt x="0" y="0"/>
                </a:cubicBezTo>
              </a:path>
            </a:pathLst>
          </a:custGeom>
          <a:noFill/>
          <a:ln>
            <a:solidFill>
              <a:schemeClr val="tx1"/>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F3904FE-4689-405E-BB14-3BB9E5B34C68}"/>
              </a:ext>
            </a:extLst>
          </p:cNvPr>
          <p:cNvSpPr txBox="1"/>
          <p:nvPr/>
        </p:nvSpPr>
        <p:spPr>
          <a:xfrm>
            <a:off x="4598847" y="483886"/>
            <a:ext cx="4451860" cy="1323439"/>
          </a:xfrm>
          <a:prstGeom prst="rect">
            <a:avLst/>
          </a:prstGeom>
          <a:noFill/>
        </p:spPr>
        <p:txBody>
          <a:bodyPr wrap="none" rtlCol="0">
            <a:spAutoFit/>
          </a:bodyPr>
          <a:lstStyle/>
          <a:p>
            <a:r>
              <a:rPr lang="en-US" sz="1600" dirty="0">
                <a:latin typeface="+mn-lt"/>
              </a:rPr>
              <a:t>The flow below exemplifies an NSM floating</a:t>
            </a:r>
          </a:p>
          <a:p>
            <a:r>
              <a:rPr lang="en-US" sz="1600" dirty="0">
                <a:latin typeface="+mn-lt"/>
              </a:rPr>
              <a:t>Interdomain API flow. </a:t>
            </a:r>
          </a:p>
          <a:p>
            <a:r>
              <a:rPr lang="en-US" sz="1600" dirty="0">
                <a:latin typeface="+mn-lt"/>
              </a:rPr>
              <a:t>They all require </a:t>
            </a:r>
            <a:r>
              <a:rPr lang="en-US" sz="1600" dirty="0" err="1">
                <a:latin typeface="+mn-lt"/>
              </a:rPr>
              <a:t>mTLS</a:t>
            </a:r>
            <a:r>
              <a:rPr lang="en-US" sz="1600" dirty="0">
                <a:latin typeface="+mn-lt"/>
              </a:rPr>
              <a:t> and certifiable identity.</a:t>
            </a:r>
          </a:p>
          <a:p>
            <a:r>
              <a:rPr lang="en-US" sz="1600" dirty="0">
                <a:latin typeface="+mn-lt"/>
              </a:rPr>
              <a:t>A good example use case for SPIFFE</a:t>
            </a:r>
            <a:r>
              <a:rPr lang="en-US" sz="1600">
                <a:latin typeface="+mn-lt"/>
              </a:rPr>
              <a:t>/SPIRE.</a:t>
            </a:r>
            <a:endParaRPr lang="en-US" sz="1600" dirty="0">
              <a:latin typeface="+mn-lt"/>
            </a:endParaRPr>
          </a:p>
          <a:p>
            <a:r>
              <a:rPr lang="en-US" sz="1600" dirty="0">
                <a:latin typeface="+mn-lt"/>
              </a:rPr>
              <a:t>NSM uses SPIRE for identity and attestation   </a:t>
            </a:r>
          </a:p>
        </p:txBody>
      </p:sp>
      <p:sp>
        <p:nvSpPr>
          <p:cNvPr id="50" name="TextBox 49">
            <a:extLst>
              <a:ext uri="{FF2B5EF4-FFF2-40B4-BE49-F238E27FC236}">
                <a16:creationId xmlns:a16="http://schemas.microsoft.com/office/drawing/2014/main" id="{64BE5563-0CCF-4CD8-9677-BEA015403C24}"/>
              </a:ext>
            </a:extLst>
          </p:cNvPr>
          <p:cNvSpPr txBox="1"/>
          <p:nvPr/>
        </p:nvSpPr>
        <p:spPr>
          <a:xfrm>
            <a:off x="2876524" y="753558"/>
            <a:ext cx="1043876" cy="369332"/>
          </a:xfrm>
          <a:prstGeom prst="rect">
            <a:avLst/>
          </a:prstGeom>
          <a:noFill/>
        </p:spPr>
        <p:txBody>
          <a:bodyPr wrap="none" rtlCol="0">
            <a:spAutoFit/>
          </a:bodyPr>
          <a:lstStyle/>
          <a:p>
            <a:r>
              <a:rPr lang="en-US" dirty="0">
                <a:ea typeface="Calibri"/>
                <a:cs typeface="Calibri"/>
                <a:sym typeface="Calibri"/>
              </a:rPr>
              <a:t>Cluster3</a:t>
            </a:r>
          </a:p>
        </p:txBody>
      </p:sp>
    </p:spTree>
    <p:extLst>
      <p:ext uri="{BB962C8B-B14F-4D97-AF65-F5344CB8AC3E}">
        <p14:creationId xmlns:p14="http://schemas.microsoft.com/office/powerpoint/2010/main" val="1237777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3F3E6AE-FA3E-5047-A3EC-F088E17C39EB}"/>
              </a:ext>
            </a:extLst>
          </p:cNvPr>
          <p:cNvCxnSpPr>
            <a:cxnSpLocks/>
          </p:cNvCxnSpPr>
          <p:nvPr/>
        </p:nvCxnSpPr>
        <p:spPr>
          <a:xfrm>
            <a:off x="3954984" y="2150451"/>
            <a:ext cx="16292" cy="26490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Google Shape;825;p58">
            <a:extLst>
              <a:ext uri="{FF2B5EF4-FFF2-40B4-BE49-F238E27FC236}">
                <a16:creationId xmlns:a16="http://schemas.microsoft.com/office/drawing/2014/main" id="{7E75DD16-F1F9-5A49-9D19-557D729F24FA}"/>
              </a:ext>
            </a:extLst>
          </p:cNvPr>
          <p:cNvSpPr/>
          <p:nvPr/>
        </p:nvSpPr>
        <p:spPr>
          <a:xfrm>
            <a:off x="1652875" y="3400378"/>
            <a:ext cx="502220"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NSMgr1</a:t>
            </a:r>
            <a:endParaRPr sz="825">
              <a:solidFill>
                <a:srgbClr val="FFFFFF"/>
              </a:solidFill>
            </a:endParaRPr>
          </a:p>
        </p:txBody>
      </p:sp>
      <p:sp>
        <p:nvSpPr>
          <p:cNvPr id="4" name="Google Shape;593;p47">
            <a:extLst>
              <a:ext uri="{FF2B5EF4-FFF2-40B4-BE49-F238E27FC236}">
                <a16:creationId xmlns:a16="http://schemas.microsoft.com/office/drawing/2014/main" id="{19A6CBCC-0DF7-FB47-91EA-2D127EFF7C18}"/>
              </a:ext>
            </a:extLst>
          </p:cNvPr>
          <p:cNvSpPr/>
          <p:nvPr/>
        </p:nvSpPr>
        <p:spPr>
          <a:xfrm>
            <a:off x="390189" y="3532790"/>
            <a:ext cx="659730" cy="646832"/>
          </a:xfrm>
          <a:prstGeom prst="heptagon">
            <a:avLst>
              <a:gd name="hf" fmla="val 102572"/>
              <a:gd name="vf" fmla="val 105210"/>
            </a:avLst>
          </a:prstGeom>
          <a:solidFill>
            <a:srgbClr val="336EE6"/>
          </a:solidFill>
          <a:ln w="12700" cap="flat" cmpd="sng">
            <a:solidFill>
              <a:srgbClr val="31538F"/>
            </a:solidFill>
            <a:prstDash val="solid"/>
            <a:miter lim="800000"/>
            <a:headEnd type="none" w="sm" len="sm"/>
            <a:tailEnd type="none" w="sm" len="sm"/>
          </a:ln>
        </p:spPr>
        <p:txBody>
          <a:bodyPr spcFirstLastPara="1" wrap="square" lIns="51431" tIns="25706" rIns="51431" bIns="25706" anchor="ctr" anchorCtr="0">
            <a:noAutofit/>
          </a:bodyPr>
          <a:lstStyle/>
          <a:p>
            <a:pPr algn="ctr">
              <a:spcBef>
                <a:spcPts val="0"/>
              </a:spcBef>
              <a:spcAft>
                <a:spcPts val="0"/>
              </a:spcAft>
            </a:pPr>
            <a:r>
              <a:rPr lang="en-US" sz="750" dirty="0">
                <a:solidFill>
                  <a:schemeClr val="bg2"/>
                </a:solidFill>
                <a:latin typeface="Roboto Light"/>
                <a:ea typeface="Roboto Light"/>
                <a:cs typeface="Roboto Light"/>
                <a:sym typeface="Roboto Light"/>
              </a:rPr>
              <a:t>foo NSE</a:t>
            </a:r>
          </a:p>
        </p:txBody>
      </p:sp>
      <p:sp>
        <p:nvSpPr>
          <p:cNvPr id="5" name="Google Shape;825;p58">
            <a:extLst>
              <a:ext uri="{FF2B5EF4-FFF2-40B4-BE49-F238E27FC236}">
                <a16:creationId xmlns:a16="http://schemas.microsoft.com/office/drawing/2014/main" id="{00ABCD2B-1B40-484E-BBD1-F7B97A2966B0}"/>
              </a:ext>
            </a:extLst>
          </p:cNvPr>
          <p:cNvSpPr/>
          <p:nvPr/>
        </p:nvSpPr>
        <p:spPr>
          <a:xfrm>
            <a:off x="3059878" y="3400378"/>
            <a:ext cx="502702"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Proxy-nsmgr1</a:t>
            </a:r>
            <a:endParaRPr sz="825">
              <a:solidFill>
                <a:srgbClr val="FFFFFF"/>
              </a:solidFill>
            </a:endParaRPr>
          </a:p>
        </p:txBody>
      </p:sp>
      <p:sp>
        <p:nvSpPr>
          <p:cNvPr id="6" name="Google Shape;593;p47">
            <a:extLst>
              <a:ext uri="{FF2B5EF4-FFF2-40B4-BE49-F238E27FC236}">
                <a16:creationId xmlns:a16="http://schemas.microsoft.com/office/drawing/2014/main" id="{75564D23-7008-A340-88D7-569CBD8DD5FD}"/>
              </a:ext>
            </a:extLst>
          </p:cNvPr>
          <p:cNvSpPr/>
          <p:nvPr/>
        </p:nvSpPr>
        <p:spPr>
          <a:xfrm>
            <a:off x="6704289" y="3532790"/>
            <a:ext cx="659730" cy="646832"/>
          </a:xfrm>
          <a:prstGeom prst="heptagon">
            <a:avLst>
              <a:gd name="hf" fmla="val 102572"/>
              <a:gd name="vf" fmla="val 105210"/>
            </a:avLst>
          </a:prstGeom>
          <a:solidFill>
            <a:srgbClr val="336EE6"/>
          </a:solidFill>
          <a:ln w="12700" cap="flat" cmpd="sng">
            <a:solidFill>
              <a:srgbClr val="31538F"/>
            </a:solidFill>
            <a:prstDash val="solid"/>
            <a:miter lim="800000"/>
            <a:headEnd type="none" w="sm" len="sm"/>
            <a:tailEnd type="none" w="sm" len="sm"/>
          </a:ln>
        </p:spPr>
        <p:txBody>
          <a:bodyPr spcFirstLastPara="1" wrap="square" lIns="51431" tIns="25706" rIns="51431" bIns="25706" anchor="ctr" anchorCtr="0">
            <a:noAutofit/>
          </a:bodyPr>
          <a:lstStyle/>
          <a:p>
            <a:pPr algn="ctr">
              <a:spcBef>
                <a:spcPts val="0"/>
              </a:spcBef>
              <a:spcAft>
                <a:spcPts val="0"/>
              </a:spcAft>
            </a:pPr>
            <a:r>
              <a:rPr lang="en-US" sz="750" dirty="0">
                <a:solidFill>
                  <a:schemeClr val="bg2"/>
                </a:solidFill>
                <a:latin typeface="Roboto Light"/>
                <a:ea typeface="Roboto Light"/>
                <a:cs typeface="Roboto Light"/>
                <a:sym typeface="Roboto Light"/>
              </a:rPr>
              <a:t>bar NSE</a:t>
            </a:r>
            <a:endParaRPr sz="750" dirty="0">
              <a:solidFill>
                <a:schemeClr val="bg2"/>
              </a:solidFill>
            </a:endParaRPr>
          </a:p>
        </p:txBody>
      </p:sp>
      <p:sp>
        <p:nvSpPr>
          <p:cNvPr id="7" name="Rectangle 6">
            <a:extLst>
              <a:ext uri="{FF2B5EF4-FFF2-40B4-BE49-F238E27FC236}">
                <a16:creationId xmlns:a16="http://schemas.microsoft.com/office/drawing/2014/main" id="{AFC4738B-739E-1548-88CB-431997CC014F}"/>
              </a:ext>
            </a:extLst>
          </p:cNvPr>
          <p:cNvSpPr/>
          <p:nvPr/>
        </p:nvSpPr>
        <p:spPr>
          <a:xfrm>
            <a:off x="1682108" y="3735181"/>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8" name="Rectangle 7">
            <a:extLst>
              <a:ext uri="{FF2B5EF4-FFF2-40B4-BE49-F238E27FC236}">
                <a16:creationId xmlns:a16="http://schemas.microsoft.com/office/drawing/2014/main" id="{59AC4E19-7815-8E4C-BFAD-8219A210F08A}"/>
              </a:ext>
            </a:extLst>
          </p:cNvPr>
          <p:cNvSpPr/>
          <p:nvPr/>
        </p:nvSpPr>
        <p:spPr>
          <a:xfrm>
            <a:off x="1682108" y="4219027"/>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sp>
        <p:nvSpPr>
          <p:cNvPr id="9" name="Rectangle 8">
            <a:extLst>
              <a:ext uri="{FF2B5EF4-FFF2-40B4-BE49-F238E27FC236}">
                <a16:creationId xmlns:a16="http://schemas.microsoft.com/office/drawing/2014/main" id="{ADCBCA9A-BFA5-B24D-A8DD-7337D75CF544}"/>
              </a:ext>
            </a:extLst>
          </p:cNvPr>
          <p:cNvSpPr/>
          <p:nvPr/>
        </p:nvSpPr>
        <p:spPr>
          <a:xfrm>
            <a:off x="3088320" y="3753979"/>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10" name="Rectangle 9">
            <a:extLst>
              <a:ext uri="{FF2B5EF4-FFF2-40B4-BE49-F238E27FC236}">
                <a16:creationId xmlns:a16="http://schemas.microsoft.com/office/drawing/2014/main" id="{D52E75E4-A700-2B4E-A463-1C93F8564F10}"/>
              </a:ext>
            </a:extLst>
          </p:cNvPr>
          <p:cNvSpPr/>
          <p:nvPr/>
        </p:nvSpPr>
        <p:spPr>
          <a:xfrm>
            <a:off x="3088320" y="4219027"/>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cxnSp>
        <p:nvCxnSpPr>
          <p:cNvPr id="11" name="Straight Arrow Connector 10">
            <a:extLst>
              <a:ext uri="{FF2B5EF4-FFF2-40B4-BE49-F238E27FC236}">
                <a16:creationId xmlns:a16="http://schemas.microsoft.com/office/drawing/2014/main" id="{1889F920-E785-4E48-9D8B-E04D7C56FCAF}"/>
              </a:ext>
            </a:extLst>
          </p:cNvPr>
          <p:cNvCxnSpPr>
            <a:stCxn id="4" idx="1"/>
            <a:endCxn id="8" idx="1"/>
          </p:cNvCxnSpPr>
          <p:nvPr/>
        </p:nvCxnSpPr>
        <p:spPr>
          <a:xfrm>
            <a:off x="1049921" y="3948772"/>
            <a:ext cx="632188" cy="3912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100DE1-6F43-8A43-ABEC-E0AFA222C29B}"/>
              </a:ext>
            </a:extLst>
          </p:cNvPr>
          <p:cNvSpPr txBox="1"/>
          <p:nvPr/>
        </p:nvSpPr>
        <p:spPr>
          <a:xfrm rot="1938847">
            <a:off x="912048" y="4166477"/>
            <a:ext cx="806631" cy="230832"/>
          </a:xfrm>
          <a:prstGeom prst="rect">
            <a:avLst/>
          </a:prstGeom>
          <a:noFill/>
        </p:spPr>
        <p:txBody>
          <a:bodyPr wrap="none" rtlCol="0">
            <a:spAutoFit/>
          </a:bodyPr>
          <a:lstStyle/>
          <a:p>
            <a:r>
              <a:rPr lang="en-US" sz="900" dirty="0"/>
              <a:t>NS Request</a:t>
            </a:r>
          </a:p>
        </p:txBody>
      </p:sp>
      <p:cxnSp>
        <p:nvCxnSpPr>
          <p:cNvPr id="13" name="Straight Arrow Connector 12">
            <a:extLst>
              <a:ext uri="{FF2B5EF4-FFF2-40B4-BE49-F238E27FC236}">
                <a16:creationId xmlns:a16="http://schemas.microsoft.com/office/drawing/2014/main" id="{4C779AD8-6538-6F41-BC46-0DA4BEB18108}"/>
              </a:ext>
            </a:extLst>
          </p:cNvPr>
          <p:cNvCxnSpPr>
            <a:cxnSpLocks/>
            <a:endCxn id="7" idx="2"/>
          </p:cNvCxnSpPr>
          <p:nvPr/>
        </p:nvCxnSpPr>
        <p:spPr>
          <a:xfrm flipV="1">
            <a:off x="1903985" y="3977228"/>
            <a:ext cx="0" cy="241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F4725A5-4958-6F41-B4A6-42F9DF2FA814}"/>
              </a:ext>
            </a:extLst>
          </p:cNvPr>
          <p:cNvCxnSpPr>
            <a:cxnSpLocks/>
            <a:stCxn id="7" idx="3"/>
            <a:endCxn id="9" idx="1"/>
          </p:cNvCxnSpPr>
          <p:nvPr/>
        </p:nvCxnSpPr>
        <p:spPr>
          <a:xfrm>
            <a:off x="2125862" y="3856205"/>
            <a:ext cx="962459" cy="187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FF1F445-A423-EB4E-8764-D15959D144E7}"/>
              </a:ext>
            </a:extLst>
          </p:cNvPr>
          <p:cNvSpPr/>
          <p:nvPr/>
        </p:nvSpPr>
        <p:spPr>
          <a:xfrm>
            <a:off x="1285421" y="3915815"/>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1</a:t>
            </a:r>
          </a:p>
        </p:txBody>
      </p:sp>
      <p:sp>
        <p:nvSpPr>
          <p:cNvPr id="17" name="Oval 16">
            <a:extLst>
              <a:ext uri="{FF2B5EF4-FFF2-40B4-BE49-F238E27FC236}">
                <a16:creationId xmlns:a16="http://schemas.microsoft.com/office/drawing/2014/main" id="{5DC9D6AA-F162-2E47-8730-A2D4175825FB}"/>
              </a:ext>
            </a:extLst>
          </p:cNvPr>
          <p:cNvSpPr/>
          <p:nvPr/>
        </p:nvSpPr>
        <p:spPr>
          <a:xfrm>
            <a:off x="1888376" y="3998751"/>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2</a:t>
            </a:r>
          </a:p>
        </p:txBody>
      </p:sp>
      <p:sp>
        <p:nvSpPr>
          <p:cNvPr id="18" name="Oval 17">
            <a:extLst>
              <a:ext uri="{FF2B5EF4-FFF2-40B4-BE49-F238E27FC236}">
                <a16:creationId xmlns:a16="http://schemas.microsoft.com/office/drawing/2014/main" id="{CF4741B8-C8EE-BB42-A1D3-F22AE85F3F4A}"/>
              </a:ext>
            </a:extLst>
          </p:cNvPr>
          <p:cNvSpPr/>
          <p:nvPr/>
        </p:nvSpPr>
        <p:spPr>
          <a:xfrm>
            <a:off x="2470682" y="3662823"/>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3</a:t>
            </a:r>
          </a:p>
        </p:txBody>
      </p:sp>
      <p:sp>
        <p:nvSpPr>
          <p:cNvPr id="19" name="Oval 18">
            <a:extLst>
              <a:ext uri="{FF2B5EF4-FFF2-40B4-BE49-F238E27FC236}">
                <a16:creationId xmlns:a16="http://schemas.microsoft.com/office/drawing/2014/main" id="{3FB70F04-FD4F-664B-8AD5-1CEE72333DA5}"/>
              </a:ext>
            </a:extLst>
          </p:cNvPr>
          <p:cNvSpPr/>
          <p:nvPr/>
        </p:nvSpPr>
        <p:spPr>
          <a:xfrm>
            <a:off x="3694430" y="3801790"/>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4</a:t>
            </a:r>
          </a:p>
        </p:txBody>
      </p:sp>
      <p:sp>
        <p:nvSpPr>
          <p:cNvPr id="20" name="Google Shape;825;p58">
            <a:extLst>
              <a:ext uri="{FF2B5EF4-FFF2-40B4-BE49-F238E27FC236}">
                <a16:creationId xmlns:a16="http://schemas.microsoft.com/office/drawing/2014/main" id="{B3523A24-ABC8-9349-BC3E-44A9C48197FF}"/>
              </a:ext>
            </a:extLst>
          </p:cNvPr>
          <p:cNvSpPr/>
          <p:nvPr/>
        </p:nvSpPr>
        <p:spPr>
          <a:xfrm>
            <a:off x="4454649" y="3400378"/>
            <a:ext cx="502702"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Proxy-nsmgr2</a:t>
            </a:r>
            <a:endParaRPr sz="825">
              <a:solidFill>
                <a:srgbClr val="FFFFFF"/>
              </a:solidFill>
            </a:endParaRPr>
          </a:p>
        </p:txBody>
      </p:sp>
      <p:sp>
        <p:nvSpPr>
          <p:cNvPr id="21" name="Rectangle 20">
            <a:extLst>
              <a:ext uri="{FF2B5EF4-FFF2-40B4-BE49-F238E27FC236}">
                <a16:creationId xmlns:a16="http://schemas.microsoft.com/office/drawing/2014/main" id="{47F4D87E-32AE-CB43-8CE6-07C51B28AD09}"/>
              </a:ext>
            </a:extLst>
          </p:cNvPr>
          <p:cNvSpPr/>
          <p:nvPr/>
        </p:nvSpPr>
        <p:spPr>
          <a:xfrm>
            <a:off x="4483091" y="3753979"/>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22" name="Rectangle 21">
            <a:extLst>
              <a:ext uri="{FF2B5EF4-FFF2-40B4-BE49-F238E27FC236}">
                <a16:creationId xmlns:a16="http://schemas.microsoft.com/office/drawing/2014/main" id="{00432DD8-BEAA-7149-81A9-5202496FC9B3}"/>
              </a:ext>
            </a:extLst>
          </p:cNvPr>
          <p:cNvSpPr/>
          <p:nvPr/>
        </p:nvSpPr>
        <p:spPr>
          <a:xfrm>
            <a:off x="4483091" y="4219027"/>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sp>
        <p:nvSpPr>
          <p:cNvPr id="23" name="Google Shape;825;p58">
            <a:extLst>
              <a:ext uri="{FF2B5EF4-FFF2-40B4-BE49-F238E27FC236}">
                <a16:creationId xmlns:a16="http://schemas.microsoft.com/office/drawing/2014/main" id="{8EB22AAA-1776-1644-B1ED-6590B07E9C2E}"/>
              </a:ext>
            </a:extLst>
          </p:cNvPr>
          <p:cNvSpPr/>
          <p:nvPr/>
        </p:nvSpPr>
        <p:spPr>
          <a:xfrm>
            <a:off x="5598310" y="3400378"/>
            <a:ext cx="502220" cy="1169894"/>
          </a:xfrm>
          <a:prstGeom prst="rect">
            <a:avLst/>
          </a:prstGeom>
          <a:solidFill>
            <a:srgbClr val="3C78D8"/>
          </a:solidFill>
          <a:ln w="9525" cap="flat" cmpd="sng">
            <a:solidFill>
              <a:srgbClr val="595959"/>
            </a:solidFill>
            <a:prstDash val="solid"/>
            <a:round/>
            <a:headEnd type="none" w="sm" len="sm"/>
            <a:tailEnd type="none" w="sm" len="sm"/>
          </a:ln>
        </p:spPr>
        <p:txBody>
          <a:bodyPr spcFirstLastPara="1" wrap="square" lIns="68569" tIns="68569" rIns="68569" bIns="68569" anchor="t" anchorCtr="0">
            <a:noAutofit/>
          </a:bodyPr>
          <a:lstStyle/>
          <a:p>
            <a:pPr algn="ctr">
              <a:spcBef>
                <a:spcPts val="0"/>
              </a:spcBef>
              <a:spcAft>
                <a:spcPts val="0"/>
              </a:spcAft>
            </a:pPr>
            <a:r>
              <a:rPr lang="en-US" sz="825">
                <a:solidFill>
                  <a:srgbClr val="FFFFFF"/>
                </a:solidFill>
              </a:rPr>
              <a:t>NSMgr2</a:t>
            </a:r>
            <a:endParaRPr sz="825">
              <a:solidFill>
                <a:srgbClr val="FFFFFF"/>
              </a:solidFill>
            </a:endParaRPr>
          </a:p>
        </p:txBody>
      </p:sp>
      <p:sp>
        <p:nvSpPr>
          <p:cNvPr id="24" name="Rectangle 23">
            <a:extLst>
              <a:ext uri="{FF2B5EF4-FFF2-40B4-BE49-F238E27FC236}">
                <a16:creationId xmlns:a16="http://schemas.microsoft.com/office/drawing/2014/main" id="{15CC27E9-3072-7B43-AB1C-52532AB310C5}"/>
              </a:ext>
            </a:extLst>
          </p:cNvPr>
          <p:cNvSpPr/>
          <p:nvPr/>
        </p:nvSpPr>
        <p:spPr>
          <a:xfrm>
            <a:off x="5627543" y="3735181"/>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NSR</a:t>
            </a:r>
          </a:p>
        </p:txBody>
      </p:sp>
      <p:sp>
        <p:nvSpPr>
          <p:cNvPr id="25" name="Rectangle 24">
            <a:extLst>
              <a:ext uri="{FF2B5EF4-FFF2-40B4-BE49-F238E27FC236}">
                <a16:creationId xmlns:a16="http://schemas.microsoft.com/office/drawing/2014/main" id="{F4D8FCEA-2024-7040-800F-57578765CDFF}"/>
              </a:ext>
            </a:extLst>
          </p:cNvPr>
          <p:cNvSpPr/>
          <p:nvPr/>
        </p:nvSpPr>
        <p:spPr>
          <a:xfrm>
            <a:off x="5627543" y="4219027"/>
            <a:ext cx="443753" cy="24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t>NSM</a:t>
            </a:r>
          </a:p>
        </p:txBody>
      </p:sp>
      <p:cxnSp>
        <p:nvCxnSpPr>
          <p:cNvPr id="26" name="Straight Arrow Connector 25">
            <a:extLst>
              <a:ext uri="{FF2B5EF4-FFF2-40B4-BE49-F238E27FC236}">
                <a16:creationId xmlns:a16="http://schemas.microsoft.com/office/drawing/2014/main" id="{A977D5E2-607F-0A47-AFEC-2B051B84F8B5}"/>
              </a:ext>
            </a:extLst>
          </p:cNvPr>
          <p:cNvCxnSpPr>
            <a:cxnSpLocks/>
          </p:cNvCxnSpPr>
          <p:nvPr/>
        </p:nvCxnSpPr>
        <p:spPr>
          <a:xfrm flipV="1">
            <a:off x="6076890" y="4044916"/>
            <a:ext cx="664599" cy="30540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A9A8903-AE0A-034C-AD3B-C72F594EDAA6}"/>
              </a:ext>
            </a:extLst>
          </p:cNvPr>
          <p:cNvSpPr/>
          <p:nvPr/>
        </p:nvSpPr>
        <p:spPr>
          <a:xfrm>
            <a:off x="6412255" y="4224675"/>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7</a:t>
            </a:r>
          </a:p>
        </p:txBody>
      </p:sp>
      <p:sp>
        <p:nvSpPr>
          <p:cNvPr id="28" name="Oval 27">
            <a:extLst>
              <a:ext uri="{FF2B5EF4-FFF2-40B4-BE49-F238E27FC236}">
                <a16:creationId xmlns:a16="http://schemas.microsoft.com/office/drawing/2014/main" id="{384A3701-54E3-2C4F-A8A7-D65AC7564E52}"/>
              </a:ext>
            </a:extLst>
          </p:cNvPr>
          <p:cNvSpPr/>
          <p:nvPr/>
        </p:nvSpPr>
        <p:spPr>
          <a:xfrm>
            <a:off x="2481397" y="4122266"/>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5</a:t>
            </a:r>
          </a:p>
        </p:txBody>
      </p:sp>
      <p:cxnSp>
        <p:nvCxnSpPr>
          <p:cNvPr id="29" name="Straight Arrow Connector 28">
            <a:extLst>
              <a:ext uri="{FF2B5EF4-FFF2-40B4-BE49-F238E27FC236}">
                <a16:creationId xmlns:a16="http://schemas.microsoft.com/office/drawing/2014/main" id="{8BA88EBF-2560-A14E-AA15-3377715B33E2}"/>
              </a:ext>
            </a:extLst>
          </p:cNvPr>
          <p:cNvCxnSpPr>
            <a:cxnSpLocks/>
          </p:cNvCxnSpPr>
          <p:nvPr/>
        </p:nvCxnSpPr>
        <p:spPr>
          <a:xfrm>
            <a:off x="2125862" y="4331517"/>
            <a:ext cx="962459" cy="187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12710F43-39A7-D448-A088-9D0A55B33D5F}"/>
              </a:ext>
            </a:extLst>
          </p:cNvPr>
          <p:cNvSpPr/>
          <p:nvPr/>
        </p:nvSpPr>
        <p:spPr>
          <a:xfrm>
            <a:off x="3537656" y="4334948"/>
            <a:ext cx="2084294" cy="618725"/>
          </a:xfrm>
          <a:custGeom>
            <a:avLst/>
            <a:gdLst>
              <a:gd name="connsiteX0" fmla="*/ 0 w 2779059"/>
              <a:gd name="connsiteY0" fmla="*/ 0 h 824966"/>
              <a:gd name="connsiteX1" fmla="*/ 1497106 w 2779059"/>
              <a:gd name="connsiteY1" fmla="*/ 824753 h 824966"/>
              <a:gd name="connsiteX2" fmla="*/ 2779059 w 2779059"/>
              <a:gd name="connsiteY2" fmla="*/ 80683 h 824966"/>
            </a:gdLst>
            <a:ahLst/>
            <a:cxnLst>
              <a:cxn ang="0">
                <a:pos x="connsiteX0" y="connsiteY0"/>
              </a:cxn>
              <a:cxn ang="0">
                <a:pos x="connsiteX1" y="connsiteY1"/>
              </a:cxn>
              <a:cxn ang="0">
                <a:pos x="connsiteX2" y="connsiteY2"/>
              </a:cxn>
            </a:cxnLst>
            <a:rect l="l" t="t" r="r" b="b"/>
            <a:pathLst>
              <a:path w="2779059" h="824966">
                <a:moveTo>
                  <a:pt x="0" y="0"/>
                </a:moveTo>
                <a:cubicBezTo>
                  <a:pt x="516965" y="405653"/>
                  <a:pt x="1033930" y="811306"/>
                  <a:pt x="1497106" y="824753"/>
                </a:cubicBezTo>
                <a:cubicBezTo>
                  <a:pt x="1960282" y="838200"/>
                  <a:pt x="2559424" y="212165"/>
                  <a:pt x="2779059" y="80683"/>
                </a:cubicBezTo>
              </a:path>
            </a:pathLst>
          </a:custGeom>
          <a:noFill/>
          <a:ln w="28575">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Google Shape;815;p58">
            <a:extLst>
              <a:ext uri="{FF2B5EF4-FFF2-40B4-BE49-F238E27FC236}">
                <a16:creationId xmlns:a16="http://schemas.microsoft.com/office/drawing/2014/main" id="{728E1E53-F506-AF42-8BA4-5A82111BFD7B}"/>
              </a:ext>
            </a:extLst>
          </p:cNvPr>
          <p:cNvSpPr/>
          <p:nvPr/>
        </p:nvSpPr>
        <p:spPr>
          <a:xfrm>
            <a:off x="220377" y="2308831"/>
            <a:ext cx="3452166" cy="2490682"/>
          </a:xfrm>
          <a:prstGeom prst="roundRect">
            <a:avLst>
              <a:gd name="adj" fmla="val 16667"/>
            </a:avLst>
          </a:prstGeom>
          <a:noFill/>
          <a:ln w="12700" cap="flat" cmpd="sng">
            <a:solidFill>
              <a:srgbClr val="000000"/>
            </a:solidFill>
            <a:prstDash val="solid"/>
            <a:miter lim="800000"/>
            <a:headEnd type="none" w="sm" len="sm"/>
            <a:tailEnd type="none" w="sm" len="sm"/>
          </a:ln>
        </p:spPr>
        <p:txBody>
          <a:bodyPr spcFirstLastPara="1" wrap="square" lIns="51431" tIns="25706" rIns="51431" bIns="25706" anchor="t" anchorCtr="0">
            <a:noAutofit/>
          </a:bodyPr>
          <a:lstStyle/>
          <a:p>
            <a:pPr algn="ctr">
              <a:spcBef>
                <a:spcPts val="0"/>
              </a:spcBef>
              <a:spcAft>
                <a:spcPts val="0"/>
              </a:spcAft>
            </a:pPr>
            <a:endParaRPr dirty="0">
              <a:latin typeface="Calibri"/>
              <a:ea typeface="Calibri"/>
              <a:cs typeface="Calibri"/>
              <a:sym typeface="Calibri"/>
            </a:endParaRPr>
          </a:p>
        </p:txBody>
      </p:sp>
      <p:sp>
        <p:nvSpPr>
          <p:cNvPr id="45" name="Google Shape;815;p58">
            <a:extLst>
              <a:ext uri="{FF2B5EF4-FFF2-40B4-BE49-F238E27FC236}">
                <a16:creationId xmlns:a16="http://schemas.microsoft.com/office/drawing/2014/main" id="{56E6A335-48CA-1340-91AE-AB003B5C1212}"/>
              </a:ext>
            </a:extLst>
          </p:cNvPr>
          <p:cNvSpPr/>
          <p:nvPr/>
        </p:nvSpPr>
        <p:spPr>
          <a:xfrm>
            <a:off x="4215124" y="2308831"/>
            <a:ext cx="3582853" cy="2490682"/>
          </a:xfrm>
          <a:prstGeom prst="roundRect">
            <a:avLst>
              <a:gd name="adj" fmla="val 16667"/>
            </a:avLst>
          </a:prstGeom>
          <a:noFill/>
          <a:ln w="28575" cap="flat" cmpd="sng">
            <a:solidFill>
              <a:schemeClr val="tx2"/>
            </a:solidFill>
            <a:prstDash val="solid"/>
            <a:miter lim="800000"/>
            <a:headEnd type="none" w="sm" len="sm"/>
            <a:tailEnd type="none" w="sm" len="sm"/>
          </a:ln>
        </p:spPr>
        <p:txBody>
          <a:bodyPr spcFirstLastPara="1" wrap="square" lIns="51431" tIns="25706" rIns="51431" bIns="25706" anchor="t" anchorCtr="0">
            <a:noAutofit/>
          </a:bodyPr>
          <a:lstStyle/>
          <a:p>
            <a:pPr algn="ctr">
              <a:spcBef>
                <a:spcPts val="0"/>
              </a:spcBef>
              <a:spcAft>
                <a:spcPts val="0"/>
              </a:spcAft>
            </a:pPr>
            <a:endParaRPr dirty="0">
              <a:latin typeface="Calibri"/>
              <a:ea typeface="Calibri"/>
              <a:cs typeface="Calibri"/>
              <a:sym typeface="Calibri"/>
            </a:endParaRPr>
          </a:p>
        </p:txBody>
      </p:sp>
      <p:sp>
        <p:nvSpPr>
          <p:cNvPr id="46" name="TextBox 45">
            <a:extLst>
              <a:ext uri="{FF2B5EF4-FFF2-40B4-BE49-F238E27FC236}">
                <a16:creationId xmlns:a16="http://schemas.microsoft.com/office/drawing/2014/main" id="{3C54331E-8BA5-FC4B-85D4-7C9AC408512C}"/>
              </a:ext>
            </a:extLst>
          </p:cNvPr>
          <p:cNvSpPr txBox="1"/>
          <p:nvPr/>
        </p:nvSpPr>
        <p:spPr>
          <a:xfrm>
            <a:off x="317753" y="4393213"/>
            <a:ext cx="1043876" cy="369332"/>
          </a:xfrm>
          <a:prstGeom prst="rect">
            <a:avLst/>
          </a:prstGeom>
          <a:noFill/>
        </p:spPr>
        <p:txBody>
          <a:bodyPr wrap="none" rtlCol="0">
            <a:spAutoFit/>
          </a:bodyPr>
          <a:lstStyle/>
          <a:p>
            <a:r>
              <a:rPr lang="en-US" dirty="0">
                <a:ea typeface="Calibri"/>
                <a:cs typeface="Calibri"/>
                <a:sym typeface="Calibri"/>
              </a:rPr>
              <a:t>Cluster1</a:t>
            </a:r>
          </a:p>
        </p:txBody>
      </p:sp>
      <p:sp>
        <p:nvSpPr>
          <p:cNvPr id="47" name="TextBox 46">
            <a:extLst>
              <a:ext uri="{FF2B5EF4-FFF2-40B4-BE49-F238E27FC236}">
                <a16:creationId xmlns:a16="http://schemas.microsoft.com/office/drawing/2014/main" id="{2A138D08-04D8-404C-96A7-ED384DE9E59C}"/>
              </a:ext>
            </a:extLst>
          </p:cNvPr>
          <p:cNvSpPr txBox="1"/>
          <p:nvPr/>
        </p:nvSpPr>
        <p:spPr>
          <a:xfrm>
            <a:off x="6687872" y="4349268"/>
            <a:ext cx="1043876" cy="369332"/>
          </a:xfrm>
          <a:prstGeom prst="rect">
            <a:avLst/>
          </a:prstGeom>
          <a:noFill/>
        </p:spPr>
        <p:txBody>
          <a:bodyPr wrap="none" rtlCol="0">
            <a:spAutoFit/>
          </a:bodyPr>
          <a:lstStyle/>
          <a:p>
            <a:r>
              <a:rPr lang="en-US" dirty="0">
                <a:ea typeface="Calibri"/>
                <a:cs typeface="Calibri"/>
                <a:sym typeface="Calibri"/>
              </a:rPr>
              <a:t>Cluster2</a:t>
            </a:r>
          </a:p>
        </p:txBody>
      </p:sp>
      <p:sp>
        <p:nvSpPr>
          <p:cNvPr id="48" name="Title 1">
            <a:extLst>
              <a:ext uri="{FF2B5EF4-FFF2-40B4-BE49-F238E27FC236}">
                <a16:creationId xmlns:a16="http://schemas.microsoft.com/office/drawing/2014/main" id="{0D814CA3-328D-3D45-99D7-FD9532E12139}"/>
              </a:ext>
            </a:extLst>
          </p:cNvPr>
          <p:cNvSpPr txBox="1">
            <a:spLocks/>
          </p:cNvSpPr>
          <p:nvPr/>
        </p:nvSpPr>
        <p:spPr>
          <a:xfrm>
            <a:off x="450682" y="253639"/>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NSM SPIRE Agent and Server topology</a:t>
            </a:r>
          </a:p>
        </p:txBody>
      </p:sp>
      <p:sp>
        <p:nvSpPr>
          <p:cNvPr id="54" name="Rectangle 53">
            <a:extLst>
              <a:ext uri="{FF2B5EF4-FFF2-40B4-BE49-F238E27FC236}">
                <a16:creationId xmlns:a16="http://schemas.microsoft.com/office/drawing/2014/main" id="{46C9075D-A6AA-CC43-B24E-5ED7B17B2964}"/>
              </a:ext>
            </a:extLst>
          </p:cNvPr>
          <p:cNvSpPr/>
          <p:nvPr/>
        </p:nvSpPr>
        <p:spPr>
          <a:xfrm>
            <a:off x="2833690" y="1216190"/>
            <a:ext cx="759860" cy="535666"/>
          </a:xfrm>
          <a:prstGeom prst="rect">
            <a:avLst/>
          </a:prstGeom>
          <a:solidFill>
            <a:schemeClr val="bg1">
              <a:lumMod val="20000"/>
              <a:lumOff val="8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Floating Interdomain NSR</a:t>
            </a:r>
          </a:p>
        </p:txBody>
      </p:sp>
      <p:sp>
        <p:nvSpPr>
          <p:cNvPr id="55" name="Rounded Rectangle 54">
            <a:extLst>
              <a:ext uri="{FF2B5EF4-FFF2-40B4-BE49-F238E27FC236}">
                <a16:creationId xmlns:a16="http://schemas.microsoft.com/office/drawing/2014/main" id="{65082DC2-058A-CF4D-8067-29DD5CAFA3DB}"/>
              </a:ext>
            </a:extLst>
          </p:cNvPr>
          <p:cNvSpPr/>
          <p:nvPr/>
        </p:nvSpPr>
        <p:spPr>
          <a:xfrm>
            <a:off x="2703621" y="1088937"/>
            <a:ext cx="4111081" cy="791363"/>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6F308623-39E2-D440-84A0-9180226243B3}"/>
              </a:ext>
            </a:extLst>
          </p:cNvPr>
          <p:cNvSpPr/>
          <p:nvPr/>
        </p:nvSpPr>
        <p:spPr>
          <a:xfrm>
            <a:off x="3483194" y="1738151"/>
            <a:ext cx="304831" cy="1924671"/>
          </a:xfrm>
          <a:custGeom>
            <a:avLst/>
            <a:gdLst>
              <a:gd name="connsiteX0" fmla="*/ 14868 w 304831"/>
              <a:gd name="connsiteY0" fmla="*/ 1427356 h 1427356"/>
              <a:gd name="connsiteX1" fmla="*/ 304800 w 304831"/>
              <a:gd name="connsiteY1" fmla="*/ 1152292 h 1427356"/>
              <a:gd name="connsiteX2" fmla="*/ 0 w 304831"/>
              <a:gd name="connsiteY2" fmla="*/ 0 h 1427356"/>
            </a:gdLst>
            <a:ahLst/>
            <a:cxnLst>
              <a:cxn ang="0">
                <a:pos x="connsiteX0" y="connsiteY0"/>
              </a:cxn>
              <a:cxn ang="0">
                <a:pos x="connsiteX1" y="connsiteY1"/>
              </a:cxn>
              <a:cxn ang="0">
                <a:pos x="connsiteX2" y="connsiteY2"/>
              </a:cxn>
            </a:cxnLst>
            <a:rect l="l" t="t" r="r" b="b"/>
            <a:pathLst>
              <a:path w="304831" h="1427356">
                <a:moveTo>
                  <a:pt x="14868" y="1427356"/>
                </a:moveTo>
                <a:cubicBezTo>
                  <a:pt x="161073" y="1408770"/>
                  <a:pt x="307278" y="1390185"/>
                  <a:pt x="304800" y="1152292"/>
                </a:cubicBezTo>
                <a:cubicBezTo>
                  <a:pt x="302322" y="914399"/>
                  <a:pt x="151161" y="457199"/>
                  <a:pt x="0" y="0"/>
                </a:cubicBezTo>
              </a:path>
            </a:pathLst>
          </a:custGeom>
          <a:noFill/>
          <a:ln>
            <a:solidFill>
              <a:schemeClr val="tx1"/>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507DB5-B1A1-486E-B232-66BE508F19B4}"/>
              </a:ext>
            </a:extLst>
          </p:cNvPr>
          <p:cNvSpPr txBox="1"/>
          <p:nvPr/>
        </p:nvSpPr>
        <p:spPr>
          <a:xfrm>
            <a:off x="4583667" y="1839632"/>
            <a:ext cx="1043876" cy="369332"/>
          </a:xfrm>
          <a:prstGeom prst="rect">
            <a:avLst/>
          </a:prstGeom>
          <a:noFill/>
        </p:spPr>
        <p:txBody>
          <a:bodyPr wrap="none" rtlCol="0">
            <a:spAutoFit/>
          </a:bodyPr>
          <a:lstStyle/>
          <a:p>
            <a:r>
              <a:rPr lang="en-US" dirty="0">
                <a:ea typeface="Calibri"/>
                <a:cs typeface="Calibri"/>
                <a:sym typeface="Calibri"/>
              </a:rPr>
              <a:t>Cluster3</a:t>
            </a:r>
          </a:p>
        </p:txBody>
      </p:sp>
      <p:sp>
        <p:nvSpPr>
          <p:cNvPr id="34" name="Rectangle: Rounded Corners 33">
            <a:extLst>
              <a:ext uri="{FF2B5EF4-FFF2-40B4-BE49-F238E27FC236}">
                <a16:creationId xmlns:a16="http://schemas.microsoft.com/office/drawing/2014/main" id="{2989E23A-A8AD-4ED0-9F83-4FB1716D38EF}"/>
              </a:ext>
            </a:extLst>
          </p:cNvPr>
          <p:cNvSpPr/>
          <p:nvPr/>
        </p:nvSpPr>
        <p:spPr>
          <a:xfrm>
            <a:off x="4433044" y="2439201"/>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server</a:t>
            </a:r>
          </a:p>
        </p:txBody>
      </p:sp>
      <p:sp>
        <p:nvSpPr>
          <p:cNvPr id="35" name="Rectangle: Rounded Corners 34">
            <a:extLst>
              <a:ext uri="{FF2B5EF4-FFF2-40B4-BE49-F238E27FC236}">
                <a16:creationId xmlns:a16="http://schemas.microsoft.com/office/drawing/2014/main" id="{18A6F6FC-08AC-4A7C-AEFA-6C2A8A830EFB}"/>
              </a:ext>
            </a:extLst>
          </p:cNvPr>
          <p:cNvSpPr/>
          <p:nvPr/>
        </p:nvSpPr>
        <p:spPr>
          <a:xfrm>
            <a:off x="506571" y="2488411"/>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server</a:t>
            </a:r>
          </a:p>
        </p:txBody>
      </p:sp>
      <p:sp>
        <p:nvSpPr>
          <p:cNvPr id="36" name="Rectangle: Rounded Corners 35">
            <a:extLst>
              <a:ext uri="{FF2B5EF4-FFF2-40B4-BE49-F238E27FC236}">
                <a16:creationId xmlns:a16="http://schemas.microsoft.com/office/drawing/2014/main" id="{76C83872-6254-43E2-8DDF-563662E3F2CD}"/>
              </a:ext>
            </a:extLst>
          </p:cNvPr>
          <p:cNvSpPr/>
          <p:nvPr/>
        </p:nvSpPr>
        <p:spPr>
          <a:xfrm>
            <a:off x="5906178" y="2453728"/>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agent</a:t>
            </a:r>
          </a:p>
        </p:txBody>
      </p:sp>
      <p:sp>
        <p:nvSpPr>
          <p:cNvPr id="37" name="Rectangle: Rounded Corners 36">
            <a:extLst>
              <a:ext uri="{FF2B5EF4-FFF2-40B4-BE49-F238E27FC236}">
                <a16:creationId xmlns:a16="http://schemas.microsoft.com/office/drawing/2014/main" id="{FD4EC467-A77A-4F5A-8EE4-DBC5AEA24EC2}"/>
              </a:ext>
            </a:extLst>
          </p:cNvPr>
          <p:cNvSpPr/>
          <p:nvPr/>
        </p:nvSpPr>
        <p:spPr>
          <a:xfrm>
            <a:off x="1993870" y="2485300"/>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agent</a:t>
            </a:r>
          </a:p>
        </p:txBody>
      </p:sp>
      <p:sp>
        <p:nvSpPr>
          <p:cNvPr id="41" name="Rectangle: Rounded Corners 40">
            <a:extLst>
              <a:ext uri="{FF2B5EF4-FFF2-40B4-BE49-F238E27FC236}">
                <a16:creationId xmlns:a16="http://schemas.microsoft.com/office/drawing/2014/main" id="{8C8B77B9-30D0-4544-9FE4-73C8CE341DE0}"/>
              </a:ext>
            </a:extLst>
          </p:cNvPr>
          <p:cNvSpPr/>
          <p:nvPr/>
        </p:nvSpPr>
        <p:spPr>
          <a:xfrm>
            <a:off x="5557050" y="1217746"/>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server</a:t>
            </a:r>
          </a:p>
        </p:txBody>
      </p:sp>
      <p:sp>
        <p:nvSpPr>
          <p:cNvPr id="42" name="Rectangle: Rounded Corners 41">
            <a:extLst>
              <a:ext uri="{FF2B5EF4-FFF2-40B4-BE49-F238E27FC236}">
                <a16:creationId xmlns:a16="http://schemas.microsoft.com/office/drawing/2014/main" id="{CA0227EE-615A-4F4E-B69F-093DB19517BC}"/>
              </a:ext>
            </a:extLst>
          </p:cNvPr>
          <p:cNvSpPr/>
          <p:nvPr/>
        </p:nvSpPr>
        <p:spPr>
          <a:xfrm>
            <a:off x="4122987" y="1206842"/>
            <a:ext cx="1001294" cy="53566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SPIRE Agent</a:t>
            </a:r>
          </a:p>
        </p:txBody>
      </p:sp>
      <p:pic>
        <p:nvPicPr>
          <p:cNvPr id="58" name="Graphic 57" descr="Diploma">
            <a:extLst>
              <a:ext uri="{FF2B5EF4-FFF2-40B4-BE49-F238E27FC236}">
                <a16:creationId xmlns:a16="http://schemas.microsoft.com/office/drawing/2014/main" id="{5ACD0E51-1522-4727-B4CE-897A23F4F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719" y="678280"/>
            <a:ext cx="914400" cy="914400"/>
          </a:xfrm>
          <a:prstGeom prst="rect">
            <a:avLst/>
          </a:prstGeom>
        </p:spPr>
      </p:pic>
      <p:sp>
        <p:nvSpPr>
          <p:cNvPr id="59" name="TextBox 58">
            <a:extLst>
              <a:ext uri="{FF2B5EF4-FFF2-40B4-BE49-F238E27FC236}">
                <a16:creationId xmlns:a16="http://schemas.microsoft.com/office/drawing/2014/main" id="{114DA5B3-6DFE-4DC6-9098-58CECAF36011}"/>
              </a:ext>
            </a:extLst>
          </p:cNvPr>
          <p:cNvSpPr txBox="1"/>
          <p:nvPr/>
        </p:nvSpPr>
        <p:spPr>
          <a:xfrm>
            <a:off x="382125" y="1373769"/>
            <a:ext cx="1369286" cy="369332"/>
          </a:xfrm>
          <a:prstGeom prst="rect">
            <a:avLst/>
          </a:prstGeom>
          <a:noFill/>
        </p:spPr>
        <p:txBody>
          <a:bodyPr wrap="none" rtlCol="0">
            <a:spAutoFit/>
          </a:bodyPr>
          <a:lstStyle/>
          <a:p>
            <a:r>
              <a:rPr lang="en-US" dirty="0">
                <a:latin typeface="+mn-lt"/>
              </a:rPr>
              <a:t>X.509 Root</a:t>
            </a:r>
          </a:p>
        </p:txBody>
      </p:sp>
      <p:cxnSp>
        <p:nvCxnSpPr>
          <p:cNvPr id="61" name="Straight Arrow Connector 60">
            <a:extLst>
              <a:ext uri="{FF2B5EF4-FFF2-40B4-BE49-F238E27FC236}">
                <a16:creationId xmlns:a16="http://schemas.microsoft.com/office/drawing/2014/main" id="{0186C007-1EE0-4DAF-9EA8-C394EDFA16A9}"/>
              </a:ext>
            </a:extLst>
          </p:cNvPr>
          <p:cNvCxnSpPr>
            <a:stCxn id="35" idx="0"/>
            <a:endCxn id="59" idx="2"/>
          </p:cNvCxnSpPr>
          <p:nvPr/>
        </p:nvCxnSpPr>
        <p:spPr>
          <a:xfrm flipV="1">
            <a:off x="1007218" y="1743101"/>
            <a:ext cx="59550" cy="745310"/>
          </a:xfrm>
          <a:prstGeom prst="straightConnector1">
            <a:avLst/>
          </a:prstGeom>
          <a:ln w="3175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AE76A9C-E565-439C-903C-0C69D1EC1E7F}"/>
              </a:ext>
            </a:extLst>
          </p:cNvPr>
          <p:cNvCxnSpPr>
            <a:cxnSpLocks/>
          </p:cNvCxnSpPr>
          <p:nvPr/>
        </p:nvCxnSpPr>
        <p:spPr>
          <a:xfrm flipH="1" flipV="1">
            <a:off x="1567415" y="1730654"/>
            <a:ext cx="3004585" cy="757758"/>
          </a:xfrm>
          <a:prstGeom prst="straightConnector1">
            <a:avLst/>
          </a:prstGeom>
          <a:ln w="3175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33E305C8-60B6-43A4-8D41-57CC23D6229A}"/>
              </a:ext>
            </a:extLst>
          </p:cNvPr>
          <p:cNvCxnSpPr>
            <a:cxnSpLocks/>
            <a:stCxn id="41" idx="0"/>
          </p:cNvCxnSpPr>
          <p:nvPr/>
        </p:nvCxnSpPr>
        <p:spPr>
          <a:xfrm rot="16200000" flipV="1">
            <a:off x="3628264" y="-1211687"/>
            <a:ext cx="315872" cy="4542994"/>
          </a:xfrm>
          <a:prstGeom prst="bentConnector2">
            <a:avLst/>
          </a:prstGeom>
          <a:ln w="3175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25ABBF2-B225-4D1E-9F0C-EEDA68248034}"/>
              </a:ext>
            </a:extLst>
          </p:cNvPr>
          <p:cNvCxnSpPr>
            <a:cxnSpLocks/>
            <a:endCxn id="37" idx="1"/>
          </p:cNvCxnSpPr>
          <p:nvPr/>
        </p:nvCxnSpPr>
        <p:spPr>
          <a:xfrm>
            <a:off x="1514703" y="2733724"/>
            <a:ext cx="479167" cy="194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42EB2D9-1961-4157-BC1D-1F6E9B6FD754}"/>
              </a:ext>
            </a:extLst>
          </p:cNvPr>
          <p:cNvCxnSpPr>
            <a:cxnSpLocks/>
          </p:cNvCxnSpPr>
          <p:nvPr/>
        </p:nvCxnSpPr>
        <p:spPr>
          <a:xfrm>
            <a:off x="5408288" y="2719291"/>
            <a:ext cx="479167" cy="194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64251E7-AE4E-4FEA-A5B1-DD6F9D5C8244}"/>
              </a:ext>
            </a:extLst>
          </p:cNvPr>
          <p:cNvCxnSpPr>
            <a:cxnSpLocks/>
          </p:cNvCxnSpPr>
          <p:nvPr/>
        </p:nvCxnSpPr>
        <p:spPr>
          <a:xfrm>
            <a:off x="5101082" y="1499688"/>
            <a:ext cx="479167" cy="194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9D1DF85-E6CE-427E-9D5B-F0D5B04D9F2A}"/>
              </a:ext>
            </a:extLst>
          </p:cNvPr>
          <p:cNvCxnSpPr>
            <a:stCxn id="36" idx="2"/>
          </p:cNvCxnSpPr>
          <p:nvPr/>
        </p:nvCxnSpPr>
        <p:spPr>
          <a:xfrm flipH="1">
            <a:off x="6100530" y="2989394"/>
            <a:ext cx="306295" cy="410984"/>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BF45757-75DA-4FFD-8115-24DD0C3F2C46}"/>
              </a:ext>
            </a:extLst>
          </p:cNvPr>
          <p:cNvCxnSpPr>
            <a:cxnSpLocks/>
            <a:endCxn id="6" idx="6"/>
          </p:cNvCxnSpPr>
          <p:nvPr/>
        </p:nvCxnSpPr>
        <p:spPr>
          <a:xfrm>
            <a:off x="6558345" y="2958080"/>
            <a:ext cx="475809" cy="57471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D633D0D-5BDF-49B1-9F39-7B11CE1BE3B7}"/>
              </a:ext>
            </a:extLst>
          </p:cNvPr>
          <p:cNvCxnSpPr>
            <a:cxnSpLocks/>
          </p:cNvCxnSpPr>
          <p:nvPr/>
        </p:nvCxnSpPr>
        <p:spPr>
          <a:xfrm flipH="1">
            <a:off x="5000642" y="2936302"/>
            <a:ext cx="1003971" cy="557081"/>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5015A37-13E1-4864-9F03-77FC81195ACF}"/>
              </a:ext>
            </a:extLst>
          </p:cNvPr>
          <p:cNvCxnSpPr>
            <a:cxnSpLocks/>
            <a:stCxn id="42" idx="1"/>
            <a:endCxn id="54" idx="3"/>
          </p:cNvCxnSpPr>
          <p:nvPr/>
        </p:nvCxnSpPr>
        <p:spPr>
          <a:xfrm flipH="1">
            <a:off x="3593550" y="1474675"/>
            <a:ext cx="529437" cy="9348"/>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6A23ED9-A1AA-45AA-8290-09B54B17BDBF}"/>
              </a:ext>
            </a:extLst>
          </p:cNvPr>
          <p:cNvCxnSpPr/>
          <p:nvPr/>
        </p:nvCxnSpPr>
        <p:spPr>
          <a:xfrm flipH="1">
            <a:off x="1972713" y="3016818"/>
            <a:ext cx="306295" cy="410984"/>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D26D7FA-6C1C-40DF-82CF-692B3DABAE07}"/>
              </a:ext>
            </a:extLst>
          </p:cNvPr>
          <p:cNvCxnSpPr>
            <a:cxnSpLocks/>
            <a:stCxn id="37" idx="2"/>
          </p:cNvCxnSpPr>
          <p:nvPr/>
        </p:nvCxnSpPr>
        <p:spPr>
          <a:xfrm>
            <a:off x="2494517" y="3020966"/>
            <a:ext cx="575190" cy="552973"/>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B296F4D-24CB-4D8E-8DAC-A67A31D35330}"/>
              </a:ext>
            </a:extLst>
          </p:cNvPr>
          <p:cNvCxnSpPr>
            <a:cxnSpLocks/>
            <a:endCxn id="4" idx="0"/>
          </p:cNvCxnSpPr>
          <p:nvPr/>
        </p:nvCxnSpPr>
        <p:spPr>
          <a:xfrm flipH="1">
            <a:off x="984585" y="2989394"/>
            <a:ext cx="1061810" cy="67151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216BD01-31F4-4570-BA03-EC7B1F07EAE5}"/>
              </a:ext>
            </a:extLst>
          </p:cNvPr>
          <p:cNvCxnSpPr>
            <a:cxnSpLocks/>
          </p:cNvCxnSpPr>
          <p:nvPr/>
        </p:nvCxnSpPr>
        <p:spPr>
          <a:xfrm>
            <a:off x="7527553" y="901873"/>
            <a:ext cx="635486" cy="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C04519E0-70C7-43D7-A8A0-1579778319EF}"/>
              </a:ext>
            </a:extLst>
          </p:cNvPr>
          <p:cNvSpPr txBox="1"/>
          <p:nvPr/>
        </p:nvSpPr>
        <p:spPr>
          <a:xfrm>
            <a:off x="7121808" y="968092"/>
            <a:ext cx="1763624" cy="461665"/>
          </a:xfrm>
          <a:prstGeom prst="rect">
            <a:avLst/>
          </a:prstGeom>
          <a:noFill/>
        </p:spPr>
        <p:txBody>
          <a:bodyPr wrap="square" rtlCol="0">
            <a:spAutoFit/>
          </a:bodyPr>
          <a:lstStyle/>
          <a:p>
            <a:r>
              <a:rPr lang="en-US" sz="1200" dirty="0">
                <a:solidFill>
                  <a:srgbClr val="00FF00"/>
                </a:solidFill>
                <a:latin typeface="+mn-lt"/>
              </a:rPr>
              <a:t>SVID propagation via Workload API</a:t>
            </a:r>
          </a:p>
        </p:txBody>
      </p:sp>
      <p:cxnSp>
        <p:nvCxnSpPr>
          <p:cNvPr id="106" name="Straight Arrow Connector 105">
            <a:extLst>
              <a:ext uri="{FF2B5EF4-FFF2-40B4-BE49-F238E27FC236}">
                <a16:creationId xmlns:a16="http://schemas.microsoft.com/office/drawing/2014/main" id="{DF5E3E7B-8913-42B5-92C6-4FC9B2906312}"/>
              </a:ext>
            </a:extLst>
          </p:cNvPr>
          <p:cNvCxnSpPr>
            <a:cxnSpLocks/>
          </p:cNvCxnSpPr>
          <p:nvPr/>
        </p:nvCxnSpPr>
        <p:spPr>
          <a:xfrm flipH="1">
            <a:off x="7149665" y="1519952"/>
            <a:ext cx="1301608" cy="0"/>
          </a:xfrm>
          <a:prstGeom prst="straightConnector1">
            <a:avLst/>
          </a:prstGeom>
          <a:ln w="31750">
            <a:solidFill>
              <a:srgbClr val="FFCC00"/>
            </a:solidFill>
            <a:tailEnd type="non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2020AD1-C3AF-4503-8E06-B3C32D7A87F9}"/>
              </a:ext>
            </a:extLst>
          </p:cNvPr>
          <p:cNvSpPr txBox="1"/>
          <p:nvPr/>
        </p:nvSpPr>
        <p:spPr>
          <a:xfrm>
            <a:off x="7075561" y="1599403"/>
            <a:ext cx="1763624" cy="461665"/>
          </a:xfrm>
          <a:prstGeom prst="rect">
            <a:avLst/>
          </a:prstGeom>
          <a:noFill/>
        </p:spPr>
        <p:txBody>
          <a:bodyPr wrap="square" rtlCol="0">
            <a:spAutoFit/>
          </a:bodyPr>
          <a:lstStyle/>
          <a:p>
            <a:r>
              <a:rPr lang="en-US" sz="1200" dirty="0">
                <a:solidFill>
                  <a:srgbClr val="FFC000"/>
                </a:solidFill>
                <a:latin typeface="+mn-lt"/>
              </a:rPr>
              <a:t>Cert generation from common root</a:t>
            </a:r>
          </a:p>
        </p:txBody>
      </p:sp>
      <p:cxnSp>
        <p:nvCxnSpPr>
          <p:cNvPr id="111" name="Straight Arrow Connector 110">
            <a:extLst>
              <a:ext uri="{FF2B5EF4-FFF2-40B4-BE49-F238E27FC236}">
                <a16:creationId xmlns:a16="http://schemas.microsoft.com/office/drawing/2014/main" id="{DC6D7EAE-51B8-44BF-A036-8406102B1685}"/>
              </a:ext>
            </a:extLst>
          </p:cNvPr>
          <p:cNvCxnSpPr>
            <a:cxnSpLocks/>
          </p:cNvCxnSpPr>
          <p:nvPr/>
        </p:nvCxnSpPr>
        <p:spPr>
          <a:xfrm flipV="1">
            <a:off x="7972860" y="2300184"/>
            <a:ext cx="714859" cy="8647"/>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E7005CCE-6311-41B3-893C-876D968CDBFE}"/>
              </a:ext>
            </a:extLst>
          </p:cNvPr>
          <p:cNvSpPr/>
          <p:nvPr/>
        </p:nvSpPr>
        <p:spPr>
          <a:xfrm>
            <a:off x="7704149" y="2225229"/>
            <a:ext cx="210989" cy="18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16" name="TextBox 115">
            <a:extLst>
              <a:ext uri="{FF2B5EF4-FFF2-40B4-BE49-F238E27FC236}">
                <a16:creationId xmlns:a16="http://schemas.microsoft.com/office/drawing/2014/main" id="{FB8C1703-CBFB-4782-A3EC-205335AC3FED}"/>
              </a:ext>
            </a:extLst>
          </p:cNvPr>
          <p:cNvSpPr txBox="1"/>
          <p:nvPr/>
        </p:nvSpPr>
        <p:spPr>
          <a:xfrm>
            <a:off x="7915138" y="2357032"/>
            <a:ext cx="1104466" cy="830997"/>
          </a:xfrm>
          <a:prstGeom prst="rect">
            <a:avLst/>
          </a:prstGeom>
          <a:noFill/>
        </p:spPr>
        <p:txBody>
          <a:bodyPr wrap="square" rtlCol="0">
            <a:spAutoFit/>
          </a:bodyPr>
          <a:lstStyle/>
          <a:p>
            <a:r>
              <a:rPr lang="en-US" sz="1200" dirty="0" err="1">
                <a:solidFill>
                  <a:schemeClr val="tx2"/>
                </a:solidFill>
                <a:latin typeface="+mn-lt"/>
              </a:rPr>
              <a:t>mTLS</a:t>
            </a:r>
            <a:r>
              <a:rPr lang="en-US" sz="1200" dirty="0">
                <a:solidFill>
                  <a:schemeClr val="tx2"/>
                </a:solidFill>
                <a:latin typeface="+mn-lt"/>
              </a:rPr>
              <a:t> exchanges using SVID as identity</a:t>
            </a:r>
          </a:p>
        </p:txBody>
      </p:sp>
    </p:spTree>
    <p:extLst>
      <p:ext uri="{BB962C8B-B14F-4D97-AF65-F5344CB8AC3E}">
        <p14:creationId xmlns:p14="http://schemas.microsoft.com/office/powerpoint/2010/main" val="162485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954-B4A7-424C-826D-CE24DA3506A6}"/>
              </a:ext>
            </a:extLst>
          </p:cNvPr>
          <p:cNvSpPr>
            <a:spLocks noGrp="1"/>
          </p:cNvSpPr>
          <p:nvPr>
            <p:ph type="title"/>
          </p:nvPr>
        </p:nvSpPr>
        <p:spPr/>
        <p:txBody>
          <a:bodyPr/>
          <a:lstStyle/>
          <a:p>
            <a:r>
              <a:rPr lang="en-US" dirty="0"/>
              <a:t>Demo time</a:t>
            </a:r>
            <a:br>
              <a:rPr lang="en-US" dirty="0"/>
            </a:br>
            <a:r>
              <a:rPr lang="en-US" dirty="0"/>
              <a:t>NSM with </a:t>
            </a:r>
            <a:r>
              <a:rPr lang="en-US" dirty="0" err="1"/>
              <a:t>Spiffe</a:t>
            </a:r>
            <a:r>
              <a:rPr lang="en-US" dirty="0"/>
              <a:t>/Spire</a:t>
            </a:r>
          </a:p>
        </p:txBody>
      </p:sp>
    </p:spTree>
    <p:extLst>
      <p:ext uri="{BB962C8B-B14F-4D97-AF65-F5344CB8AC3E}">
        <p14:creationId xmlns:p14="http://schemas.microsoft.com/office/powerpoint/2010/main" val="3791192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2AE589B-320E-4FC4-ABEF-F42C944AC0F2}"/>
              </a:ext>
            </a:extLst>
          </p:cNvPr>
          <p:cNvSpPr>
            <a:spLocks noGrp="1"/>
          </p:cNvSpPr>
          <p:nvPr>
            <p:ph type="title"/>
          </p:nvPr>
        </p:nvSpPr>
        <p:spPr/>
        <p:txBody>
          <a:bodyPr/>
          <a:lstStyle/>
          <a:p>
            <a:r>
              <a:rPr lang="en-US" dirty="0"/>
              <a:t>Acknowledgments </a:t>
            </a:r>
          </a:p>
        </p:txBody>
      </p:sp>
      <p:sp>
        <p:nvSpPr>
          <p:cNvPr id="11" name="Content Placeholder 10">
            <a:extLst>
              <a:ext uri="{FF2B5EF4-FFF2-40B4-BE49-F238E27FC236}">
                <a16:creationId xmlns:a16="http://schemas.microsoft.com/office/drawing/2014/main" id="{4A5DCA0E-8356-4953-AB3D-CB92A52CCB30}"/>
              </a:ext>
            </a:extLst>
          </p:cNvPr>
          <p:cNvSpPr>
            <a:spLocks noGrp="1"/>
          </p:cNvSpPr>
          <p:nvPr>
            <p:ph sz="quarter" idx="11"/>
          </p:nvPr>
        </p:nvSpPr>
        <p:spPr/>
        <p:txBody>
          <a:bodyPr/>
          <a:lstStyle/>
          <a:p>
            <a:r>
              <a:rPr lang="en-US" dirty="0"/>
              <a:t>Tim Swanson</a:t>
            </a:r>
          </a:p>
          <a:p>
            <a:r>
              <a:rPr lang="en-US" dirty="0"/>
              <a:t>Cosmin-</a:t>
            </a:r>
            <a:r>
              <a:rPr lang="en-US" dirty="0" err="1"/>
              <a:t>Petru</a:t>
            </a:r>
            <a:r>
              <a:rPr lang="en-US" dirty="0"/>
              <a:t> </a:t>
            </a:r>
            <a:r>
              <a:rPr lang="en-US" dirty="0" err="1"/>
              <a:t>Nechifor</a:t>
            </a:r>
            <a:endParaRPr lang="en-US" dirty="0"/>
          </a:p>
          <a:p>
            <a:r>
              <a:rPr lang="en-US" dirty="0"/>
              <a:t>Mihai Matache</a:t>
            </a:r>
          </a:p>
          <a:p>
            <a:r>
              <a:rPr lang="sv-SE" dirty="0"/>
              <a:t>Pavan Sudheendra</a:t>
            </a:r>
          </a:p>
          <a:p>
            <a:r>
              <a:rPr lang="sv-SE" dirty="0"/>
              <a:t>Shannon McFarland</a:t>
            </a:r>
            <a:endParaRPr lang="en-US" dirty="0"/>
          </a:p>
        </p:txBody>
      </p:sp>
      <p:sp>
        <p:nvSpPr>
          <p:cNvPr id="12" name="Text Placeholder 11">
            <a:extLst>
              <a:ext uri="{FF2B5EF4-FFF2-40B4-BE49-F238E27FC236}">
                <a16:creationId xmlns:a16="http://schemas.microsoft.com/office/drawing/2014/main" id="{DD7AD6E3-6BCA-4CC1-BAC2-D6A4192F1EDB}"/>
              </a:ext>
            </a:extLst>
          </p:cNvPr>
          <p:cNvSpPr>
            <a:spLocks noGrp="1"/>
          </p:cNvSpPr>
          <p:nvPr>
            <p:ph type="body" sz="quarter" idx="12"/>
          </p:nvPr>
        </p:nvSpPr>
        <p:spPr/>
        <p:txBody>
          <a:bodyPr/>
          <a:lstStyle/>
          <a:p>
            <a:r>
              <a:rPr lang="en-US" dirty="0"/>
              <a:t>Numerous people helped with this content</a:t>
            </a:r>
          </a:p>
        </p:txBody>
      </p:sp>
      <p:sp>
        <p:nvSpPr>
          <p:cNvPr id="4" name="Slide Number Placeholder 3">
            <a:extLst>
              <a:ext uri="{FF2B5EF4-FFF2-40B4-BE49-F238E27FC236}">
                <a16:creationId xmlns:a16="http://schemas.microsoft.com/office/drawing/2014/main" id="{107D34B7-806D-43FB-BBD6-DDFA125D98FA}"/>
              </a:ext>
            </a:extLst>
          </p:cNvPr>
          <p:cNvSpPr>
            <a:spLocks noGrp="1"/>
          </p:cNvSpPr>
          <p:nvPr>
            <p:ph type="sldNum" sz="quarter" idx="4"/>
          </p:nvPr>
        </p:nvSpPr>
        <p:spPr/>
        <p:txBody>
          <a:bodyPr/>
          <a:lstStyle/>
          <a:p>
            <a:fld id="{96A97DD0-5BE7-4856-A2A9-C42C6688E607}" type="slidenum">
              <a:rPr lang="en-US" smtClean="0"/>
              <a:pPr/>
              <a:t>36</a:t>
            </a:fld>
            <a:endParaRPr lang="en-US" dirty="0"/>
          </a:p>
        </p:txBody>
      </p:sp>
    </p:spTree>
    <p:extLst>
      <p:ext uri="{BB962C8B-B14F-4D97-AF65-F5344CB8AC3E}">
        <p14:creationId xmlns:p14="http://schemas.microsoft.com/office/powerpoint/2010/main" val="243885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954-B4A7-424C-826D-CE24DA3506A6}"/>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790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185E-80B7-485F-BEFD-ED8C75FF95E9}"/>
              </a:ext>
            </a:extLst>
          </p:cNvPr>
          <p:cNvSpPr>
            <a:spLocks noGrp="1"/>
          </p:cNvSpPr>
          <p:nvPr>
            <p:ph type="title"/>
          </p:nvPr>
        </p:nvSpPr>
        <p:spPr/>
        <p:txBody>
          <a:bodyPr/>
          <a:lstStyle/>
          <a:p>
            <a:r>
              <a:rPr lang="en-US" dirty="0"/>
              <a:t>Abstract/Purpose</a:t>
            </a:r>
          </a:p>
        </p:txBody>
      </p:sp>
      <p:sp>
        <p:nvSpPr>
          <p:cNvPr id="3" name="Content Placeholder 2">
            <a:extLst>
              <a:ext uri="{FF2B5EF4-FFF2-40B4-BE49-F238E27FC236}">
                <a16:creationId xmlns:a16="http://schemas.microsoft.com/office/drawing/2014/main" id="{6B592075-6A75-4E97-9A9D-7D792B82A31A}"/>
              </a:ext>
            </a:extLst>
          </p:cNvPr>
          <p:cNvSpPr>
            <a:spLocks noGrp="1"/>
          </p:cNvSpPr>
          <p:nvPr>
            <p:ph sz="quarter" idx="11"/>
          </p:nvPr>
        </p:nvSpPr>
        <p:spPr/>
        <p:txBody>
          <a:bodyPr/>
          <a:lstStyle/>
          <a:p>
            <a:pPr marL="0" indent="0">
              <a:buNone/>
            </a:pPr>
            <a:r>
              <a:rPr lang="en-US" dirty="0"/>
              <a:t>This talk will provide a comprehensive picture of security within the world of service meshes.  We will start with an introduction of the key security concepts and describe the key system components that implement those concepts. This will include references to Open Source offerings which can provide these components. The talk will progress to architectural patterns which will showcase the security capabilities available for production use. Finally, the talk includes a demo combining several CNCF projects for a scenario which can be replicated by attendees. We will touch on the following CNCF projects in this talk:  Envoy, </a:t>
            </a:r>
            <a:r>
              <a:rPr lang="en-US" dirty="0" err="1"/>
              <a:t>Linkerd</a:t>
            </a:r>
            <a:r>
              <a:rPr lang="en-US" dirty="0"/>
              <a:t>, SPIFFE, SPIRE, and Network Service Mesh.    </a:t>
            </a:r>
          </a:p>
        </p:txBody>
      </p:sp>
      <p:sp>
        <p:nvSpPr>
          <p:cNvPr id="4" name="Slide Number Placeholder 3">
            <a:extLst>
              <a:ext uri="{FF2B5EF4-FFF2-40B4-BE49-F238E27FC236}">
                <a16:creationId xmlns:a16="http://schemas.microsoft.com/office/drawing/2014/main" id="{FA006947-901C-4ED5-AA8F-7D938310DFB1}"/>
              </a:ext>
            </a:extLst>
          </p:cNvPr>
          <p:cNvSpPr>
            <a:spLocks noGrp="1"/>
          </p:cNvSpPr>
          <p:nvPr>
            <p:ph type="sldNum" sz="quarter" idx="4"/>
          </p:nvPr>
        </p:nvSpPr>
        <p:spPr/>
        <p:txBody>
          <a:bodyPr/>
          <a:lstStyle/>
          <a:p>
            <a:fld id="{96A97DD0-5BE7-4856-A2A9-C42C6688E607}" type="slidenum">
              <a:rPr lang="en-US" smtClean="0"/>
              <a:pPr/>
              <a:t>4</a:t>
            </a:fld>
            <a:endParaRPr lang="en-US" dirty="0"/>
          </a:p>
        </p:txBody>
      </p:sp>
    </p:spTree>
    <p:extLst>
      <p:ext uri="{BB962C8B-B14F-4D97-AF65-F5344CB8AC3E}">
        <p14:creationId xmlns:p14="http://schemas.microsoft.com/office/powerpoint/2010/main" val="258534860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4640D-61CA-40E1-820C-471EECA76673}"/>
              </a:ext>
            </a:extLst>
          </p:cNvPr>
          <p:cNvSpPr>
            <a:spLocks noGrp="1"/>
          </p:cNvSpPr>
          <p:nvPr>
            <p:ph type="title"/>
          </p:nvPr>
        </p:nvSpPr>
        <p:spPr/>
        <p:txBody>
          <a:bodyPr/>
          <a:lstStyle/>
          <a:p>
            <a:r>
              <a:rPr lang="en-US" dirty="0"/>
              <a:t>Mesh Security 101 Definitions &amp; Concepts</a:t>
            </a:r>
          </a:p>
        </p:txBody>
      </p:sp>
      <p:sp>
        <p:nvSpPr>
          <p:cNvPr id="4" name="Slide Number Placeholder 3">
            <a:extLst>
              <a:ext uri="{FF2B5EF4-FFF2-40B4-BE49-F238E27FC236}">
                <a16:creationId xmlns:a16="http://schemas.microsoft.com/office/drawing/2014/main" id="{CCF29960-3109-40F6-85A9-AEF1138070A3}"/>
              </a:ext>
            </a:extLst>
          </p:cNvPr>
          <p:cNvSpPr>
            <a:spLocks noGrp="1"/>
          </p:cNvSpPr>
          <p:nvPr>
            <p:ph type="sldNum" sz="quarter" idx="4294967295"/>
          </p:nvPr>
        </p:nvSpPr>
        <p:spPr>
          <a:xfrm>
            <a:off x="8785225" y="4881563"/>
            <a:ext cx="358775" cy="274637"/>
          </a:xfrm>
          <a:prstGeom prst="rect">
            <a:avLst/>
          </a:prstGeom>
        </p:spPr>
        <p:txBody>
          <a:bodyPr/>
          <a:lstStyle/>
          <a:p>
            <a:fld id="{96A97DD0-5BE7-4856-A2A9-C42C6688E607}" type="slidenum">
              <a:rPr lang="en-US" smtClean="0"/>
              <a:pPr/>
              <a:t>5</a:t>
            </a:fld>
            <a:endParaRPr lang="en-US" dirty="0"/>
          </a:p>
        </p:txBody>
      </p:sp>
    </p:spTree>
    <p:extLst>
      <p:ext uri="{BB962C8B-B14F-4D97-AF65-F5344CB8AC3E}">
        <p14:creationId xmlns:p14="http://schemas.microsoft.com/office/powerpoint/2010/main" val="134583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26C-9E69-F74E-9B72-5B740E3D5488}"/>
              </a:ext>
            </a:extLst>
          </p:cNvPr>
          <p:cNvSpPr>
            <a:spLocks noGrp="1"/>
          </p:cNvSpPr>
          <p:nvPr>
            <p:ph type="title"/>
          </p:nvPr>
        </p:nvSpPr>
        <p:spPr/>
        <p:txBody>
          <a:bodyPr/>
          <a:lstStyle/>
          <a:p>
            <a:r>
              <a:rPr lang="en-US" dirty="0"/>
              <a:t>General Definitions</a:t>
            </a:r>
          </a:p>
        </p:txBody>
      </p:sp>
      <p:sp>
        <p:nvSpPr>
          <p:cNvPr id="3" name="Content Placeholder 2">
            <a:extLst>
              <a:ext uri="{FF2B5EF4-FFF2-40B4-BE49-F238E27FC236}">
                <a16:creationId xmlns:a16="http://schemas.microsoft.com/office/drawing/2014/main" id="{233F18BE-8DF6-AF45-A97D-F38194E4A9FE}"/>
              </a:ext>
            </a:extLst>
          </p:cNvPr>
          <p:cNvSpPr>
            <a:spLocks noGrp="1"/>
          </p:cNvSpPr>
          <p:nvPr>
            <p:ph sz="quarter" idx="11"/>
          </p:nvPr>
        </p:nvSpPr>
        <p:spPr>
          <a:xfrm>
            <a:off x="443484" y="1060482"/>
            <a:ext cx="8257032" cy="3820412"/>
          </a:xfrm>
        </p:spPr>
        <p:txBody>
          <a:bodyPr>
            <a:normAutofit fontScale="70000" lnSpcReduction="20000"/>
          </a:bodyPr>
          <a:lstStyle/>
          <a:p>
            <a:r>
              <a:rPr lang="en-US" b="1" dirty="0"/>
              <a:t>Identity </a:t>
            </a:r>
            <a:r>
              <a:rPr lang="en-US" dirty="0"/>
              <a:t>– A characteristic or a set of data to uniquely identify a user, process or device. Sometime expressed with an Identity document (e.g. SVID)   </a:t>
            </a:r>
          </a:p>
          <a:p>
            <a:r>
              <a:rPr lang="en-US" b="1" dirty="0" err="1"/>
              <a:t>Authn</a:t>
            </a:r>
            <a:r>
              <a:rPr lang="en-US" b="1" dirty="0"/>
              <a:t> </a:t>
            </a:r>
            <a:r>
              <a:rPr lang="en-US" dirty="0"/>
              <a:t>– Authentication – The verification of the identity of a user, process, or device.</a:t>
            </a:r>
          </a:p>
          <a:p>
            <a:pPr lvl="1"/>
            <a:r>
              <a:rPr lang="en-US" dirty="0"/>
              <a:t>Transport or Peer </a:t>
            </a:r>
            <a:r>
              <a:rPr lang="en-US" dirty="0" err="1"/>
              <a:t>Authn</a:t>
            </a:r>
            <a:r>
              <a:rPr lang="en-US" dirty="0"/>
              <a:t> – Authentication with the immediate peer of the connection even when acting as an intermediary of a flow.   Supported by most service meshes. </a:t>
            </a:r>
          </a:p>
          <a:p>
            <a:pPr lvl="1"/>
            <a:r>
              <a:rPr lang="en-US" dirty="0"/>
              <a:t>Origin or Request </a:t>
            </a:r>
            <a:r>
              <a:rPr lang="en-US" dirty="0" err="1"/>
              <a:t>Authn</a:t>
            </a:r>
            <a:r>
              <a:rPr lang="en-US" dirty="0"/>
              <a:t>  - </a:t>
            </a:r>
            <a:r>
              <a:rPr lang="en-US" dirty="0" err="1"/>
              <a:t>Authn</a:t>
            </a:r>
            <a:r>
              <a:rPr lang="en-US" dirty="0"/>
              <a:t> based on the source and destination of the flow (ie. request) regardless of intermediaries.  Not widely supported by service meshes.   </a:t>
            </a:r>
          </a:p>
          <a:p>
            <a:r>
              <a:rPr lang="en-US" b="1" dirty="0" err="1"/>
              <a:t>Authz</a:t>
            </a:r>
            <a:r>
              <a:rPr lang="en-US" b="1" dirty="0"/>
              <a:t> </a:t>
            </a:r>
            <a:r>
              <a:rPr lang="en-US" dirty="0"/>
              <a:t>– Authorization – The determination of the access levels or privileges that should be granted to an identity. </a:t>
            </a:r>
          </a:p>
          <a:p>
            <a:r>
              <a:rPr lang="en-US" b="1" dirty="0"/>
              <a:t>Certificate – </a:t>
            </a:r>
            <a:r>
              <a:rPr lang="en-US" dirty="0"/>
              <a:t>Contains a public key and an identity.  Typically X.509 in this space. </a:t>
            </a:r>
          </a:p>
          <a:p>
            <a:r>
              <a:rPr lang="en-US" b="1" dirty="0"/>
              <a:t>SVID</a:t>
            </a:r>
            <a:r>
              <a:rPr lang="en-US" dirty="0"/>
              <a:t> – SPIFFE Verifiable Identity Document – An identity document defined in the SPIFFE specification. </a:t>
            </a:r>
          </a:p>
          <a:p>
            <a:r>
              <a:rPr lang="en-US" b="1" dirty="0"/>
              <a:t>Transport Layer Security (TLS) – </a:t>
            </a:r>
            <a:r>
              <a:rPr lang="en-US" dirty="0"/>
              <a:t>A cryptographic protocol designed to provide communications security over a computer network.</a:t>
            </a:r>
          </a:p>
          <a:p>
            <a:r>
              <a:rPr lang="en-US" b="1" dirty="0"/>
              <a:t>Zero Trust – </a:t>
            </a:r>
            <a:r>
              <a:rPr lang="en-US" dirty="0"/>
              <a:t>Security concepts that assume no peers can be trusted regardless of whether they appear to be within the same network or security domain. </a:t>
            </a:r>
          </a:p>
        </p:txBody>
      </p:sp>
      <p:sp>
        <p:nvSpPr>
          <p:cNvPr id="5" name="Slide Number Placeholder 4">
            <a:extLst>
              <a:ext uri="{FF2B5EF4-FFF2-40B4-BE49-F238E27FC236}">
                <a16:creationId xmlns:a16="http://schemas.microsoft.com/office/drawing/2014/main" id="{D79C7481-7254-6347-9114-92C316720777}"/>
              </a:ext>
            </a:extLst>
          </p:cNvPr>
          <p:cNvSpPr>
            <a:spLocks noGrp="1"/>
          </p:cNvSpPr>
          <p:nvPr>
            <p:ph type="sldNum" sz="quarter" idx="4"/>
          </p:nvPr>
        </p:nvSpPr>
        <p:spPr/>
        <p:txBody>
          <a:bodyPr/>
          <a:lstStyle/>
          <a:p>
            <a:fld id="{96A97DD0-5BE7-4856-A2A9-C42C6688E607}" type="slidenum">
              <a:rPr lang="en-US" smtClean="0"/>
              <a:pPr/>
              <a:t>6</a:t>
            </a:fld>
            <a:endParaRPr lang="en-US" dirty="0"/>
          </a:p>
        </p:txBody>
      </p:sp>
    </p:spTree>
    <p:extLst>
      <p:ext uri="{BB962C8B-B14F-4D97-AF65-F5344CB8AC3E}">
        <p14:creationId xmlns:p14="http://schemas.microsoft.com/office/powerpoint/2010/main" val="174760556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26C-9E69-F74E-9B72-5B740E3D5488}"/>
              </a:ext>
            </a:extLst>
          </p:cNvPr>
          <p:cNvSpPr>
            <a:spLocks noGrp="1"/>
          </p:cNvSpPr>
          <p:nvPr>
            <p:ph type="title"/>
          </p:nvPr>
        </p:nvSpPr>
        <p:spPr/>
        <p:txBody>
          <a:bodyPr/>
          <a:lstStyle/>
          <a:p>
            <a:r>
              <a:rPr lang="en-US" dirty="0"/>
              <a:t>Definitions – TLS flavors </a:t>
            </a:r>
          </a:p>
        </p:txBody>
      </p:sp>
      <p:sp>
        <p:nvSpPr>
          <p:cNvPr id="3" name="Content Placeholder 2">
            <a:extLst>
              <a:ext uri="{FF2B5EF4-FFF2-40B4-BE49-F238E27FC236}">
                <a16:creationId xmlns:a16="http://schemas.microsoft.com/office/drawing/2014/main" id="{233F18BE-8DF6-AF45-A97D-F38194E4A9FE}"/>
              </a:ext>
            </a:extLst>
          </p:cNvPr>
          <p:cNvSpPr>
            <a:spLocks noGrp="1"/>
          </p:cNvSpPr>
          <p:nvPr>
            <p:ph sz="quarter" idx="11"/>
          </p:nvPr>
        </p:nvSpPr>
        <p:spPr>
          <a:xfrm>
            <a:off x="443484" y="1060482"/>
            <a:ext cx="8257032" cy="3820412"/>
          </a:xfrm>
        </p:spPr>
        <p:txBody>
          <a:bodyPr>
            <a:normAutofit/>
          </a:bodyPr>
          <a:lstStyle/>
          <a:p>
            <a:r>
              <a:rPr lang="en-US" b="1" dirty="0"/>
              <a:t>Mutual TLS (</a:t>
            </a:r>
            <a:r>
              <a:rPr lang="en-US" b="1" dirty="0" err="1"/>
              <a:t>mTLS</a:t>
            </a:r>
            <a:r>
              <a:rPr lang="en-US" b="1" dirty="0"/>
              <a:t>) – </a:t>
            </a:r>
            <a:r>
              <a:rPr lang="en-US" dirty="0"/>
              <a:t>A form of TLS where both sides authenticate the identity of the peer.  The “gold standard” for service mesh implementations of peer </a:t>
            </a:r>
            <a:r>
              <a:rPr lang="en-US" dirty="0" err="1"/>
              <a:t>Authn</a:t>
            </a:r>
            <a:r>
              <a:rPr lang="en-US" dirty="0"/>
              <a:t>.  Not yet supported by all service meshes. </a:t>
            </a:r>
          </a:p>
          <a:p>
            <a:r>
              <a:rPr lang="en-US" b="1" dirty="0"/>
              <a:t>Server (side) TLS – </a:t>
            </a:r>
            <a:r>
              <a:rPr lang="en-US" dirty="0"/>
              <a:t>A form of TLS where the server presents a certificate to the client which is used to authenticate the server’s identity.  Commonly used in “web surfing” scenarios as the clients are unknown or outside of server’s security domain.   </a:t>
            </a:r>
          </a:p>
          <a:p>
            <a:r>
              <a:rPr lang="en-US" b="1" dirty="0"/>
              <a:t>Client (side) TLS – </a:t>
            </a:r>
            <a:r>
              <a:rPr lang="en-US" dirty="0"/>
              <a:t>A form of TLS where the client presents a certificate to the upstream server which is used to authenticate the client’s identity.   Least commonly used variant.    </a:t>
            </a:r>
          </a:p>
          <a:p>
            <a:endParaRPr lang="en-US" dirty="0"/>
          </a:p>
          <a:p>
            <a:pPr lvl="1"/>
            <a:endParaRPr lang="en-US" dirty="0"/>
          </a:p>
        </p:txBody>
      </p:sp>
      <p:sp>
        <p:nvSpPr>
          <p:cNvPr id="5" name="Slide Number Placeholder 4">
            <a:extLst>
              <a:ext uri="{FF2B5EF4-FFF2-40B4-BE49-F238E27FC236}">
                <a16:creationId xmlns:a16="http://schemas.microsoft.com/office/drawing/2014/main" id="{D79C7481-7254-6347-9114-92C316720777}"/>
              </a:ext>
            </a:extLst>
          </p:cNvPr>
          <p:cNvSpPr>
            <a:spLocks noGrp="1"/>
          </p:cNvSpPr>
          <p:nvPr>
            <p:ph type="sldNum" sz="quarter" idx="4"/>
          </p:nvPr>
        </p:nvSpPr>
        <p:spPr/>
        <p:txBody>
          <a:bodyPr/>
          <a:lstStyle/>
          <a:p>
            <a:fld id="{96A97DD0-5BE7-4856-A2A9-C42C6688E607}" type="slidenum">
              <a:rPr lang="en-US" smtClean="0"/>
              <a:pPr/>
              <a:t>7</a:t>
            </a:fld>
            <a:endParaRPr lang="en-US" dirty="0"/>
          </a:p>
        </p:txBody>
      </p:sp>
    </p:spTree>
    <p:extLst>
      <p:ext uri="{BB962C8B-B14F-4D97-AF65-F5344CB8AC3E}">
        <p14:creationId xmlns:p14="http://schemas.microsoft.com/office/powerpoint/2010/main" val="52171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726C-9E69-F74E-9B72-5B740E3D548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233F18BE-8DF6-AF45-A97D-F38194E4A9FE}"/>
              </a:ext>
            </a:extLst>
          </p:cNvPr>
          <p:cNvSpPr>
            <a:spLocks noGrp="1"/>
          </p:cNvSpPr>
          <p:nvPr>
            <p:ph sz="quarter" idx="11"/>
          </p:nvPr>
        </p:nvSpPr>
        <p:spPr>
          <a:xfrm>
            <a:off x="443484" y="1060482"/>
            <a:ext cx="8257032" cy="3820412"/>
          </a:xfrm>
        </p:spPr>
        <p:txBody>
          <a:bodyPr>
            <a:normAutofit/>
          </a:bodyPr>
          <a:lstStyle/>
          <a:p>
            <a:r>
              <a:rPr lang="en-US" b="1" dirty="0"/>
              <a:t>Network Service Mesh </a:t>
            </a:r>
            <a:r>
              <a:rPr lang="en-US" dirty="0"/>
              <a:t>– </a:t>
            </a:r>
            <a:r>
              <a:rPr lang="en-US" dirty="0">
                <a:hlinkClick r:id="rId3"/>
              </a:rPr>
              <a:t>https://networkservicemesh.io/</a:t>
            </a:r>
            <a:endParaRPr lang="en-US" dirty="0"/>
          </a:p>
          <a:p>
            <a:r>
              <a:rPr lang="en-US" b="1" dirty="0" err="1"/>
              <a:t>Linkerd</a:t>
            </a:r>
            <a:r>
              <a:rPr lang="en-US" b="1" dirty="0"/>
              <a:t> </a:t>
            </a:r>
            <a:r>
              <a:rPr lang="en-US" dirty="0"/>
              <a:t>– </a:t>
            </a:r>
            <a:r>
              <a:rPr lang="en-US" dirty="0">
                <a:hlinkClick r:id="rId4"/>
              </a:rPr>
              <a:t>https://linkerd.io/</a:t>
            </a:r>
            <a:endParaRPr lang="en-US" dirty="0"/>
          </a:p>
          <a:p>
            <a:r>
              <a:rPr lang="en-US" b="1" dirty="0"/>
              <a:t>Istio </a:t>
            </a:r>
            <a:r>
              <a:rPr lang="en-US" dirty="0"/>
              <a:t>– </a:t>
            </a:r>
            <a:r>
              <a:rPr lang="en-US" dirty="0">
                <a:hlinkClick r:id="rId5"/>
              </a:rPr>
              <a:t>https://istio.io/</a:t>
            </a:r>
            <a:endParaRPr lang="en-US" dirty="0"/>
          </a:p>
          <a:p>
            <a:r>
              <a:rPr lang="en-US" b="1" dirty="0"/>
              <a:t>SPIFFE</a:t>
            </a:r>
            <a:r>
              <a:rPr lang="en-US" dirty="0"/>
              <a:t> – </a:t>
            </a:r>
            <a:r>
              <a:rPr lang="en-US" dirty="0">
                <a:hlinkClick r:id="rId6"/>
              </a:rPr>
              <a:t>https://spiffe.io/</a:t>
            </a:r>
            <a:endParaRPr lang="en-US" dirty="0"/>
          </a:p>
          <a:p>
            <a:r>
              <a:rPr lang="en-US" b="1" dirty="0"/>
              <a:t>SPIRE </a:t>
            </a:r>
            <a:r>
              <a:rPr lang="en-US" dirty="0"/>
              <a:t>- </a:t>
            </a:r>
            <a:r>
              <a:rPr lang="en-US" dirty="0">
                <a:hlinkClick r:id="rId7"/>
              </a:rPr>
              <a:t>https://github.com/spiffe/spire</a:t>
            </a:r>
            <a:endParaRPr lang="en-US" dirty="0"/>
          </a:p>
          <a:p>
            <a:r>
              <a:rPr lang="en-US" b="1" dirty="0"/>
              <a:t>X.509 - </a:t>
            </a:r>
            <a:r>
              <a:rPr lang="en-US" dirty="0">
                <a:hlinkClick r:id="rId8"/>
              </a:rPr>
              <a:t>https://www.itu.int/rec/T-REC-X.509</a:t>
            </a:r>
            <a:endParaRPr lang="en-US" dirty="0"/>
          </a:p>
          <a:p>
            <a:r>
              <a:rPr lang="en-US" b="1" dirty="0"/>
              <a:t>Transport Layer Security (TLS) – </a:t>
            </a:r>
            <a:r>
              <a:rPr lang="en-US" dirty="0">
                <a:hlinkClick r:id="rId9"/>
              </a:rPr>
              <a:t>https://tools.ietf.org/html/rfc8446</a:t>
            </a:r>
            <a:endParaRPr lang="en-US" dirty="0"/>
          </a:p>
        </p:txBody>
      </p:sp>
      <p:sp>
        <p:nvSpPr>
          <p:cNvPr id="5" name="Slide Number Placeholder 4">
            <a:extLst>
              <a:ext uri="{FF2B5EF4-FFF2-40B4-BE49-F238E27FC236}">
                <a16:creationId xmlns:a16="http://schemas.microsoft.com/office/drawing/2014/main" id="{D79C7481-7254-6347-9114-92C316720777}"/>
              </a:ext>
            </a:extLst>
          </p:cNvPr>
          <p:cNvSpPr>
            <a:spLocks noGrp="1"/>
          </p:cNvSpPr>
          <p:nvPr>
            <p:ph type="sldNum" sz="quarter" idx="4"/>
          </p:nvPr>
        </p:nvSpPr>
        <p:spPr/>
        <p:txBody>
          <a:bodyPr/>
          <a:lstStyle/>
          <a:p>
            <a:fld id="{96A97DD0-5BE7-4856-A2A9-C42C6688E607}" type="slidenum">
              <a:rPr lang="en-US" smtClean="0"/>
              <a:pPr/>
              <a:t>8</a:t>
            </a:fld>
            <a:endParaRPr lang="en-US" dirty="0"/>
          </a:p>
        </p:txBody>
      </p:sp>
      <p:sp>
        <p:nvSpPr>
          <p:cNvPr id="4" name="TextBox 3">
            <a:extLst>
              <a:ext uri="{FF2B5EF4-FFF2-40B4-BE49-F238E27FC236}">
                <a16:creationId xmlns:a16="http://schemas.microsoft.com/office/drawing/2014/main" id="{A90F4AC5-4E49-4AF6-8C5E-A97CFEA55345}"/>
              </a:ext>
            </a:extLst>
          </p:cNvPr>
          <p:cNvSpPr txBox="1"/>
          <p:nvPr/>
        </p:nvSpPr>
        <p:spPr>
          <a:xfrm>
            <a:off x="414184" y="4190781"/>
            <a:ext cx="7041693" cy="646331"/>
          </a:xfrm>
          <a:prstGeom prst="rect">
            <a:avLst/>
          </a:prstGeom>
          <a:noFill/>
        </p:spPr>
        <p:txBody>
          <a:bodyPr wrap="square" rtlCol="0">
            <a:spAutoFit/>
          </a:bodyPr>
          <a:lstStyle/>
          <a:p>
            <a:r>
              <a:rPr lang="en-US" dirty="0">
                <a:solidFill>
                  <a:srgbClr val="FF0000"/>
                </a:solidFill>
                <a:latin typeface="+mn-lt"/>
              </a:rPr>
              <a:t>Note: Much of the content in this talk was directly or indirectly derived from the above sources. </a:t>
            </a:r>
          </a:p>
        </p:txBody>
      </p:sp>
    </p:spTree>
    <p:extLst>
      <p:ext uri="{BB962C8B-B14F-4D97-AF65-F5344CB8AC3E}">
        <p14:creationId xmlns:p14="http://schemas.microsoft.com/office/powerpoint/2010/main" val="253221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4640D-61CA-40E1-820C-471EECA76673}"/>
              </a:ext>
            </a:extLst>
          </p:cNvPr>
          <p:cNvSpPr>
            <a:spLocks noGrp="1"/>
          </p:cNvSpPr>
          <p:nvPr>
            <p:ph type="title"/>
          </p:nvPr>
        </p:nvSpPr>
        <p:spPr/>
        <p:txBody>
          <a:bodyPr/>
          <a:lstStyle/>
          <a:p>
            <a:r>
              <a:rPr lang="en-US" dirty="0"/>
              <a:t>Establishing Identity</a:t>
            </a:r>
          </a:p>
        </p:txBody>
      </p:sp>
      <p:sp>
        <p:nvSpPr>
          <p:cNvPr id="4" name="Slide Number Placeholder 3">
            <a:extLst>
              <a:ext uri="{FF2B5EF4-FFF2-40B4-BE49-F238E27FC236}">
                <a16:creationId xmlns:a16="http://schemas.microsoft.com/office/drawing/2014/main" id="{CCF29960-3109-40F6-85A9-AEF1138070A3}"/>
              </a:ext>
            </a:extLst>
          </p:cNvPr>
          <p:cNvSpPr>
            <a:spLocks noGrp="1"/>
          </p:cNvSpPr>
          <p:nvPr>
            <p:ph type="sldNum" sz="quarter" idx="4294967295"/>
          </p:nvPr>
        </p:nvSpPr>
        <p:spPr>
          <a:xfrm>
            <a:off x="8785225" y="4881563"/>
            <a:ext cx="358775" cy="274637"/>
          </a:xfrm>
          <a:prstGeom prst="rect">
            <a:avLst/>
          </a:prstGeom>
        </p:spPr>
        <p:txBody>
          <a:bodyPr/>
          <a:lstStyle/>
          <a:p>
            <a:fld id="{96A97DD0-5BE7-4856-A2A9-C42C6688E607}" type="slidenum">
              <a:rPr lang="en-US" smtClean="0"/>
              <a:pPr/>
              <a:t>9</a:t>
            </a:fld>
            <a:endParaRPr lang="en-US" dirty="0"/>
          </a:p>
        </p:txBody>
      </p:sp>
    </p:spTree>
    <p:extLst>
      <p:ext uri="{BB962C8B-B14F-4D97-AF65-F5344CB8AC3E}">
        <p14:creationId xmlns:p14="http://schemas.microsoft.com/office/powerpoint/2010/main" val="172988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Csco Live 2018">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ustom 3">
      <a:majorFont>
        <a:latin typeface="CiscoSansTT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NNS-Arch-Plans-monetization-summit" id="{313A62AB-9C50-AF4C-8DC2-868AF3BC9AAA}" vid="{C07E1263-F05D-6044-9740-1B0FA48BE6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FE4F4DF0311F4EB8BDAC83B68DA3DE" ma:contentTypeVersion="7" ma:contentTypeDescription="Create a new document." ma:contentTypeScope="" ma:versionID="37a336f2c6cb984d0fe68013a7352b55">
  <xsd:schema xmlns:xsd="http://www.w3.org/2001/XMLSchema" xmlns:xs="http://www.w3.org/2001/XMLSchema" xmlns:p="http://schemas.microsoft.com/office/2006/metadata/properties" xmlns:ns2="2a259dfe-dd77-42da-84c4-6406abad8301" xmlns:ns3="75a33c80-191c-4544-8cd0-e28727794832" targetNamespace="http://schemas.microsoft.com/office/2006/metadata/properties" ma:root="true" ma:fieldsID="0afb579d4926f9087340f53e364c6bd3" ns2:_="" ns3:_="">
    <xsd:import namespace="2a259dfe-dd77-42da-84c4-6406abad8301"/>
    <xsd:import namespace="75a33c80-191c-4544-8cd0-e287277948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59dfe-dd77-42da-84c4-6406abad8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a33c80-191c-4544-8cd0-e287277948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5a33c80-191c-4544-8cd0-e28727794832">
      <UserInfo>
        <DisplayName>Dominik Tornow (dotornow)</DisplayName>
        <AccountId>25</AccountId>
        <AccountType/>
      </UserInfo>
      <UserInfo>
        <DisplayName>Gary Kevorkian (gkevorki)</DisplayName>
        <AccountId>102</AccountId>
        <AccountType/>
      </UserInfo>
      <UserInfo>
        <DisplayName>Shannon McFarland (shmcfarl)</DisplayName>
        <AccountId>24</AccountId>
        <AccountType/>
      </UserInfo>
      <UserInfo>
        <DisplayName>Timothy Swanson (tiswanso)</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721E3-01E0-4714-8BA9-F4506C31F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59dfe-dd77-42da-84c4-6406abad8301"/>
    <ds:schemaRef ds:uri="75a33c80-191c-4544-8cd0-e28727794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D490C2-623F-45B2-AC2D-DEF1F5C5E175}">
  <ds:schemaRefs>
    <ds:schemaRef ds:uri="http://purl.org/dc/terms/"/>
    <ds:schemaRef ds:uri="http://purl.org/dc/elements/1.1/"/>
    <ds:schemaRef ds:uri="75a33c80-191c-4544-8cd0-e28727794832"/>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2a259dfe-dd77-42da-84c4-6406abad8301"/>
  </ds:schemaRefs>
</ds:datastoreItem>
</file>

<file path=customXml/itemProps3.xml><?xml version="1.0" encoding="utf-8"?>
<ds:datastoreItem xmlns:ds="http://schemas.openxmlformats.org/officeDocument/2006/customXml" ds:itemID="{41843557-B00D-4B8F-ACCF-E2C9CCD5C0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Csco Live 2018</Template>
  <TotalTime>0</TotalTime>
  <Words>2108</Words>
  <Application>Microsoft Office PowerPoint</Application>
  <PresentationFormat>On-screen Show (16:9)</PresentationFormat>
  <Paragraphs>350</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 Next</vt:lpstr>
      <vt:lpstr>Calibri</vt:lpstr>
      <vt:lpstr>CiscoSansTT ExtraLight</vt:lpstr>
      <vt:lpstr>CiscoSansTT Light</vt:lpstr>
      <vt:lpstr>Roboto Light</vt:lpstr>
      <vt:lpstr>Csco Live 2018</vt:lpstr>
      <vt:lpstr>PowerPoint Presentation</vt:lpstr>
      <vt:lpstr>Agenda</vt:lpstr>
      <vt:lpstr>Purpose</vt:lpstr>
      <vt:lpstr>Abstract/Purpose</vt:lpstr>
      <vt:lpstr>Mesh Security 101 Definitions &amp; Concepts</vt:lpstr>
      <vt:lpstr>General Definitions</vt:lpstr>
      <vt:lpstr>Definitions – TLS flavors </vt:lpstr>
      <vt:lpstr>References </vt:lpstr>
      <vt:lpstr>Establishing Identity</vt:lpstr>
      <vt:lpstr>Service Identities – The starting point </vt:lpstr>
      <vt:lpstr>Conversion of that identity into a certificate</vt:lpstr>
      <vt:lpstr>Authn - Authentication</vt:lpstr>
      <vt:lpstr>Authentication Layers</vt:lpstr>
      <vt:lpstr>Authn sequence for mTLS </vt:lpstr>
      <vt:lpstr>Single-sided TLS vs. mTLS</vt:lpstr>
      <vt:lpstr>Authorization</vt:lpstr>
      <vt:lpstr>Components </vt:lpstr>
      <vt:lpstr>Authn Architecture (with Linkerd)</vt:lpstr>
      <vt:lpstr>Authorization Architecture</vt:lpstr>
      <vt:lpstr>Authorization Example (From SMI)</vt:lpstr>
      <vt:lpstr>SPIFFE/SPIRE:  A new way to establish Identity</vt:lpstr>
      <vt:lpstr>SPIFFE &amp; SPIRE</vt:lpstr>
      <vt:lpstr>SVID as defined by SPIFFE</vt:lpstr>
      <vt:lpstr>Spire server and Agent </vt:lpstr>
      <vt:lpstr>SPIRE Server Design Details</vt:lpstr>
      <vt:lpstr>SPIRE Node Agent Design Details</vt:lpstr>
      <vt:lpstr>Workload Attestation</vt:lpstr>
      <vt:lpstr>Service Mesh Multi-cluster Identity and Trust Models</vt:lpstr>
      <vt:lpstr>Shared Root Trust</vt:lpstr>
      <vt:lpstr>Bridged trust via an intermediary </vt:lpstr>
      <vt:lpstr>Federated Identity – with SPIFFE and SPIRE</vt:lpstr>
      <vt:lpstr>NSM’s use of SPIFFE/SPIRE</vt:lpstr>
      <vt:lpstr>PowerPoint Presentation</vt:lpstr>
      <vt:lpstr>PowerPoint Presentation</vt:lpstr>
      <vt:lpstr>Demo time NSM with Spiffe/Spire</vt:lpstr>
      <vt:lpstr>Acknowledgments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2019-08-16T15:06:05Z</dcterms:created>
  <dcterms:modified xsi:type="dcterms:W3CDTF">2020-11-04T20:28:13Z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0x0101002DFE4F4DF0311F4EB8BDAC83B68DA3DE</vt:lpwstr>
  </property>
</Properties>
</file>