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Ubuntu"/>
      <p:regular r:id="rId27"/>
      <p:bold r:id="rId28"/>
      <p:italic r:id="rId29"/>
      <p:boldItalic r:id="rId30"/>
    </p:embeddedFont>
    <p:embeddedFont>
      <p:font typeface="Ubuntu Medium"/>
      <p:regular r:id="rId31"/>
      <p:bold r:id="rId32"/>
      <p:italic r:id="rId33"/>
      <p:boldItalic r:id="rId34"/>
    </p:embeddedFont>
    <p:embeddedFont>
      <p:font typeface="Source Sans Pro Light"/>
      <p:regular r:id="rId35"/>
      <p:bold r:id="rId36"/>
      <p:italic r:id="rId37"/>
      <p:boldItalic r:id="rId38"/>
    </p:embeddedFont>
    <p:embeddedFont>
      <p:font typeface="Source Sans Pro SemiBold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Source Sans Pro"/>
      <p:regular r:id="rId47"/>
      <p:bold r:id="rId48"/>
      <p:italic r:id="rId49"/>
      <p:boldItalic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SemiBold-bold.fntdata"/><Relationship Id="rId42" Type="http://schemas.openxmlformats.org/officeDocument/2006/relationships/font" Target="fonts/SourceSansProSemiBold-boldItalic.fntdata"/><Relationship Id="rId41" Type="http://schemas.openxmlformats.org/officeDocument/2006/relationships/font" Target="fonts/SourceSansProSemiBold-italic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SourceSansPro-bold.fntdata"/><Relationship Id="rId47" Type="http://schemas.openxmlformats.org/officeDocument/2006/relationships/font" Target="fonts/SourceSansPro-regular.fntdata"/><Relationship Id="rId49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Medium-regular.fntdata"/><Relationship Id="rId30" Type="http://schemas.openxmlformats.org/officeDocument/2006/relationships/font" Target="fonts/Ubuntu-boldItalic.fntdata"/><Relationship Id="rId33" Type="http://schemas.openxmlformats.org/officeDocument/2006/relationships/font" Target="fonts/UbuntuMedium-italic.fntdata"/><Relationship Id="rId32" Type="http://schemas.openxmlformats.org/officeDocument/2006/relationships/font" Target="fonts/UbuntuMedium-bold.fntdata"/><Relationship Id="rId35" Type="http://schemas.openxmlformats.org/officeDocument/2006/relationships/font" Target="fonts/SourceSansProLight-regular.fntdata"/><Relationship Id="rId34" Type="http://schemas.openxmlformats.org/officeDocument/2006/relationships/font" Target="fonts/UbuntuMedium-boldItalic.fntdata"/><Relationship Id="rId37" Type="http://schemas.openxmlformats.org/officeDocument/2006/relationships/font" Target="fonts/SourceSansProLight-italic.fntdata"/><Relationship Id="rId36" Type="http://schemas.openxmlformats.org/officeDocument/2006/relationships/font" Target="fonts/SourceSansProLight-bold.fntdata"/><Relationship Id="rId39" Type="http://schemas.openxmlformats.org/officeDocument/2006/relationships/font" Target="fonts/SourceSansProSemiBold-regular.fntdata"/><Relationship Id="rId38" Type="http://schemas.openxmlformats.org/officeDocument/2006/relationships/font" Target="fonts/SourceSansPro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29" Type="http://schemas.openxmlformats.org/officeDocument/2006/relationships/font" Target="fonts/Ubuntu-italic.fntdata"/><Relationship Id="rId51" Type="http://schemas.openxmlformats.org/officeDocument/2006/relationships/font" Target="fonts/CenturyGothic-regular.fntdata"/><Relationship Id="rId50" Type="http://schemas.openxmlformats.org/officeDocument/2006/relationships/font" Target="fonts/SourceSansPro-boldItalic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0e39f023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40e39f02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using the AWS console or the Kubernetes dashboard to deploy your resources, that’s not IaC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know who deployed something? What if you want to do it again?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Clicking through a UI is slow, hard to repeat and hard to verify if you did what you intended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40e39f02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40e39f02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IaC tools map the </a:t>
            </a:r>
            <a:r>
              <a:rPr lang="en"/>
              <a:t>publicly</a:t>
            </a:r>
            <a:r>
              <a:rPr lang="en"/>
              <a:t> available API to a configuration language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usually works for small </a:t>
            </a:r>
            <a:r>
              <a:rPr lang="en"/>
              <a:t>implementations</a:t>
            </a:r>
            <a:r>
              <a:rPr lang="en"/>
              <a:t>, but once you scale past single instances, you need some kind of control flow in your tool. Many of the available tools work around this by using templating languages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limiting and most importantly, for many people it’s hard to understand!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programming language means you get control flow built in, but how do you use desired state with that? Programming languages are rarely concerned with desired state, and require a lot of additional work and conditionals to get that effect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40e39f02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40e39f02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Pulumi comes in!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40e39f023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40e39f02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40e39f02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40e39f02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40e39f023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40e39f02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40e39f023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40e39f023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40e39f02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40e39f02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0e39f023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40e39f023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3d6c3669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3d6c366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40e39f0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40e39f0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introduction - Lee Briggs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occasionally write on my blog, and occasionally post on twitter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40e39f023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40e39f023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40e39f023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40e39f023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b412d9e2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0b412d9e2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first look at what we’re going to cover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discuss the boom of “platforms” and why you might choose to build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infrastructure as code considerations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what it takes to define a platform or IaC that’s developer friendly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0e39f02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40e39f02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40e39f02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40e39f02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IaaS gives you control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IaaS means your interface is the infrastructure from the ground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define the database schema, the operating system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high level of control, with a high level of operational cost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everyone has that level of knowledge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PaaS removes your need to manage infrastructure. The data layer and infrastructure is defined for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easier to manage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40e39f02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40e39f02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with public PaaS is they’re opnionated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legacy apps, you need to do a lot of work to fit the peg into the hole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changes in our infrastructure has made it easier than ever to build a platform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build a platform that fits your application and business logic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0e39f02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40e39f02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 is the platform platform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defines the APIs, primitives and resources needed to make easy for you to build a platform with much less effort than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0e39f02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40e39f02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40e39f02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40e39f02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those not familiar with the the term, what exactly does IaC mean?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my definition, slightly changed from the wikipedia definition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51266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5875" y="429123"/>
            <a:ext cx="2790935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51266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18729"/>
            <a:ext cx="9144000" cy="3168000"/>
          </a:xfrm>
          <a:prstGeom prst="roundRect">
            <a:avLst>
              <a:gd fmla="val 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3"/>
          <p:cNvSpPr txBox="1"/>
          <p:nvPr>
            <p:ph type="ctrTitle"/>
          </p:nvPr>
        </p:nvSpPr>
        <p:spPr>
          <a:xfrm>
            <a:off x="1769723" y="306506"/>
            <a:ext cx="56046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79" name="Google Shape;79;p13"/>
          <p:cNvGrpSpPr/>
          <p:nvPr/>
        </p:nvGrpSpPr>
        <p:grpSpPr>
          <a:xfrm>
            <a:off x="2003941" y="2412821"/>
            <a:ext cx="5136179" cy="379575"/>
            <a:chOff x="2669354" y="3175999"/>
            <a:chExt cx="6848239" cy="506100"/>
          </a:xfrm>
        </p:grpSpPr>
        <p:sp>
          <p:nvSpPr>
            <p:cNvPr id="80" name="Google Shape;80;p13"/>
            <p:cNvSpPr/>
            <p:nvPr/>
          </p:nvSpPr>
          <p:spPr>
            <a:xfrm>
              <a:off x="2669354" y="3175999"/>
              <a:ext cx="2322900" cy="506100"/>
            </a:xfrm>
            <a:prstGeom prst="parallelogram">
              <a:avLst>
                <a:gd fmla="val 59518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932023" y="3175999"/>
              <a:ext cx="2322900" cy="506100"/>
            </a:xfrm>
            <a:prstGeom prst="parallelogram">
              <a:avLst>
                <a:gd fmla="val 5951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194693" y="3175999"/>
              <a:ext cx="2322900" cy="506100"/>
            </a:xfrm>
            <a:prstGeom prst="parallelogram">
              <a:avLst>
                <a:gd fmla="val 59518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 rot="10800000">
            <a:off x="2767912" y="2880712"/>
            <a:ext cx="92475" cy="439219"/>
            <a:chOff x="1602768" y="2537718"/>
            <a:chExt cx="123300" cy="585626"/>
          </a:xfrm>
        </p:grpSpPr>
        <p:cxnSp>
          <p:nvCxnSpPr>
            <p:cNvPr id="84" name="Google Shape;84;p13"/>
            <p:cNvCxnSpPr/>
            <p:nvPr/>
          </p:nvCxnSpPr>
          <p:spPr>
            <a:xfrm rot="10800000">
              <a:off x="1664413" y="2661044"/>
              <a:ext cx="0" cy="4623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5" name="Google Shape;85;p13"/>
            <p:cNvSpPr/>
            <p:nvPr/>
          </p:nvSpPr>
          <p:spPr>
            <a:xfrm>
              <a:off x="1602768" y="2537718"/>
              <a:ext cx="123300" cy="12330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861057" y="3623455"/>
            <a:ext cx="1906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1861057" y="3390245"/>
            <a:ext cx="19062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88" name="Google Shape;88;p13"/>
          <p:cNvGrpSpPr/>
          <p:nvPr/>
        </p:nvGrpSpPr>
        <p:grpSpPr>
          <a:xfrm>
            <a:off x="4525765" y="1903288"/>
            <a:ext cx="92475" cy="439219"/>
            <a:chOff x="1602768" y="2537718"/>
            <a:chExt cx="123300" cy="585626"/>
          </a:xfrm>
        </p:grpSpPr>
        <p:cxnSp>
          <p:nvCxnSpPr>
            <p:cNvPr id="89" name="Google Shape;89;p13"/>
            <p:cNvCxnSpPr/>
            <p:nvPr/>
          </p:nvCxnSpPr>
          <p:spPr>
            <a:xfrm rot="10800000">
              <a:off x="1664413" y="2661044"/>
              <a:ext cx="0" cy="4623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0" name="Google Shape;90;p13"/>
            <p:cNvSpPr/>
            <p:nvPr/>
          </p:nvSpPr>
          <p:spPr>
            <a:xfrm>
              <a:off x="1602768" y="2537718"/>
              <a:ext cx="123300" cy="12330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1" name="Google Shape;91;p13"/>
          <p:cNvSpPr txBox="1"/>
          <p:nvPr>
            <p:ph idx="3" type="body"/>
          </p:nvPr>
        </p:nvSpPr>
        <p:spPr>
          <a:xfrm>
            <a:off x="3665137" y="1510528"/>
            <a:ext cx="1906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4" type="body"/>
          </p:nvPr>
        </p:nvSpPr>
        <p:spPr>
          <a:xfrm>
            <a:off x="3665137" y="1277318"/>
            <a:ext cx="19062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93" name="Google Shape;93;p13"/>
          <p:cNvGrpSpPr/>
          <p:nvPr/>
        </p:nvGrpSpPr>
        <p:grpSpPr>
          <a:xfrm rot="10800000">
            <a:off x="6204617" y="2880712"/>
            <a:ext cx="92475" cy="439219"/>
            <a:chOff x="1602768" y="2537718"/>
            <a:chExt cx="123300" cy="585626"/>
          </a:xfrm>
        </p:grpSpPr>
        <p:cxnSp>
          <p:nvCxnSpPr>
            <p:cNvPr id="94" name="Google Shape;94;p13"/>
            <p:cNvCxnSpPr/>
            <p:nvPr/>
          </p:nvCxnSpPr>
          <p:spPr>
            <a:xfrm rot="10800000">
              <a:off x="1664413" y="2661044"/>
              <a:ext cx="0" cy="4623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5" name="Google Shape;95;p13"/>
            <p:cNvSpPr/>
            <p:nvPr/>
          </p:nvSpPr>
          <p:spPr>
            <a:xfrm>
              <a:off x="1602768" y="2537718"/>
              <a:ext cx="123300" cy="12330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6" name="Google Shape;96;p13"/>
          <p:cNvSpPr txBox="1"/>
          <p:nvPr>
            <p:ph idx="5" type="body"/>
          </p:nvPr>
        </p:nvSpPr>
        <p:spPr>
          <a:xfrm>
            <a:off x="5297762" y="3623455"/>
            <a:ext cx="1906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6" type="body"/>
          </p:nvPr>
        </p:nvSpPr>
        <p:spPr>
          <a:xfrm>
            <a:off x="5297762" y="3390245"/>
            <a:ext cx="19062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0" i="0" sz="2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0288" y="30724"/>
            <a:ext cx="645999" cy="6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646675" y="-23300"/>
            <a:ext cx="3601500" cy="5208600"/>
          </a:xfrm>
          <a:prstGeom prst="rect">
            <a:avLst/>
          </a:prstGeom>
          <a:solidFill>
            <a:srgbClr val="5126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788" y="46225"/>
            <a:ext cx="615001" cy="6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5205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0288" y="30724"/>
            <a:ext cx="645999" cy="6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41390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623030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/>
        </p:nvSpPr>
        <p:spPr>
          <a:xfrm>
            <a:off x="3521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ONE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34139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TWO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62303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THREE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4" name="Google Shape;34;p5"/>
          <p:cNvSpPr txBox="1"/>
          <p:nvPr>
            <p:ph idx="4" type="subTitle"/>
          </p:nvPr>
        </p:nvSpPr>
        <p:spPr>
          <a:xfrm>
            <a:off x="1662525" y="1596925"/>
            <a:ext cx="18735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512668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512668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75C"/>
              </a:buClr>
              <a:buSzPts val="2400"/>
              <a:buNone/>
              <a:defRPr sz="2400">
                <a:solidFill>
                  <a:srgbClr val="EE975C"/>
                </a:solidFill>
              </a:defRPr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5875" y="429123"/>
            <a:ext cx="2790935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0288" y="30724"/>
            <a:ext cx="645999" cy="6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76550" y="4808575"/>
            <a:ext cx="235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9D9D9"/>
                </a:solidFill>
              </a:rPr>
              <a:t>PULUMI CONFIDENTIAL</a:t>
            </a:r>
            <a:endParaRPr sz="800"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5646675" y="-23300"/>
            <a:ext cx="3601500" cy="5208600"/>
          </a:xfrm>
          <a:prstGeom prst="rect">
            <a:avLst/>
          </a:prstGeom>
          <a:solidFill>
            <a:srgbClr val="5126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788" y="46225"/>
            <a:ext cx="615001" cy="6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/>
        </p:nvSpPr>
        <p:spPr>
          <a:xfrm>
            <a:off x="76550" y="4808575"/>
            <a:ext cx="235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D9D9D9"/>
                </a:solidFill>
              </a:rPr>
              <a:t>PULUMI CONFIDENTIAL</a:t>
            </a:r>
            <a:endParaRPr sz="8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 sz="3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5205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0288" y="30724"/>
            <a:ext cx="645999" cy="6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341390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3" type="body"/>
          </p:nvPr>
        </p:nvSpPr>
        <p:spPr>
          <a:xfrm>
            <a:off x="6230300" y="1665950"/>
            <a:ext cx="28164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>
                <a:solidFill>
                  <a:schemeClr val="accen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7" name="Google Shape;67;p11"/>
          <p:cNvSpPr txBox="1"/>
          <p:nvPr/>
        </p:nvSpPr>
        <p:spPr>
          <a:xfrm>
            <a:off x="3521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ONE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34139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TWO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6230300" y="1071900"/>
            <a:ext cx="281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TITLE THREE</a:t>
            </a:r>
            <a:endParaRPr sz="2100"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70" name="Google Shape;70;p11"/>
          <p:cNvSpPr txBox="1"/>
          <p:nvPr>
            <p:ph idx="4" type="subTitle"/>
          </p:nvPr>
        </p:nvSpPr>
        <p:spPr>
          <a:xfrm>
            <a:off x="1662525" y="1596925"/>
            <a:ext cx="18735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E97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/>
        </p:nvSpPr>
        <p:spPr>
          <a:xfrm>
            <a:off x="76550" y="4808575"/>
            <a:ext cx="235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D9D9D9"/>
                </a:solidFill>
              </a:rPr>
              <a:t>PULUMI CONFIDENTIAL</a:t>
            </a:r>
            <a:endParaRPr sz="8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Char char="●"/>
              <a:defRPr sz="2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○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Ubuntu"/>
              <a:buNone/>
              <a:defRPr sz="4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Char char="●"/>
              <a:defRPr sz="2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○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ulumi.com" TargetMode="External"/><Relationship Id="rId4" Type="http://schemas.openxmlformats.org/officeDocument/2006/relationships/hyperlink" Target="https://www.leebriggs.co.uk" TargetMode="External"/><Relationship Id="rId5" Type="http://schemas.openxmlformats.org/officeDocument/2006/relationships/hyperlink" Target="https://github.com/jaxxstorm" TargetMode="External"/><Relationship Id="rId6" Type="http://schemas.openxmlformats.org/officeDocument/2006/relationships/hyperlink" Target="https://twitter.com/briggsl" TargetMode="External"/><Relationship Id="rId7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485875" y="1636075"/>
            <a:ext cx="85839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Developer Friendly Platforms</a:t>
            </a:r>
            <a:endParaRPr sz="3800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85875" y="31096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E975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Kubernetes &amp; Infrastructure as Code</a:t>
            </a:r>
            <a:endParaRPr sz="2000">
              <a:solidFill>
                <a:srgbClr val="EE975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Auditing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Peer review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Consistency &amp; Repeatability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Efficiency</a:t>
            </a:r>
            <a:endParaRPr/>
          </a:p>
        </p:txBody>
      </p:sp>
      <p:sp>
        <p:nvSpPr>
          <p:cNvPr id="172" name="Google Shape;172;p23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Almost all IaC tools define infrastructure using configuration languages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JSON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YAML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Programming languages have control flow, conditionals but extra work needed for idempotence.</a:t>
            </a:r>
            <a:endParaRPr/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v Languages</a:t>
            </a:r>
            <a:endParaRPr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50" y="1792175"/>
            <a:ext cx="741275" cy="5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Pulumi?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387000" y="1000075"/>
            <a:ext cx="744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Modern Infrastructure as Code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/>
              <a:t>Any Cloud, Any Cloud Architecture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Familiar Programming Languages and Tools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For the Entire Cloud Engineering Organization</a:t>
            </a:r>
            <a:endParaRPr sz="2500"/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48" y="1000075"/>
            <a:ext cx="741275" cy="59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450" y="2534400"/>
            <a:ext cx="741282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450" y="3276628"/>
            <a:ext cx="741275" cy="59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1907100" y="4110925"/>
            <a:ext cx="53298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E2B9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SOURCE</a:t>
            </a:r>
            <a:endParaRPr b="1" sz="1700">
              <a:solidFill>
                <a:srgbClr val="5E2B9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E2B9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SAAS FOR TEAMS AND ENTERPRISES</a:t>
            </a:r>
            <a:endParaRPr b="1" sz="1700">
              <a:solidFill>
                <a:srgbClr val="5E2B9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Languages</a:t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JavaScript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TypeScript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Python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F#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C#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 Friendly Platforms</a:t>
            </a:r>
            <a:endParaRPr/>
          </a:p>
        </p:txBody>
      </p:sp>
      <p:sp>
        <p:nvSpPr>
          <p:cNvPr id="205" name="Google Shape;205;p27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platforms &amp; IaC togerher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Developers appreciate APIs</a:t>
            </a:r>
            <a:endParaRPr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Machine readable language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Developers appreciate SDKs</a:t>
            </a:r>
            <a:endParaRPr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Developer readable language</a:t>
            </a:r>
            <a:endParaRPr/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</a:t>
            </a:r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Package management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the native installations methods developers are familar with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Development Environment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your familiar IDE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IntelliSense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Languages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the language that’s right for you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Pulumi’s powerful features to pass properties between languages</a:t>
            </a:r>
            <a:endParaRPr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time!</a:t>
            </a:r>
            <a:endParaRPr/>
          </a:p>
        </p:txBody>
      </p:sp>
      <p:sp>
        <p:nvSpPr>
          <p:cNvPr id="225" name="Google Shape;225;p30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“Packageable” resources delivered directly to your users</a:t>
            </a:r>
            <a:endParaRPr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Grab them directly from your languages’ package manager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Mix &amp; Match cloud resources &amp; Kubernetes workloads</a:t>
            </a:r>
            <a:endParaRPr/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Deliver production ready applications with cloud backed services</a:t>
            </a:r>
            <a:endParaRPr/>
          </a:p>
        </p:txBody>
      </p:sp>
      <p:sp>
        <p:nvSpPr>
          <p:cNvPr id="231" name="Google Shape;231;p31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ComponentResources</a:t>
            </a:r>
            <a:endParaRPr/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References</a:t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Export the important properties from your infrastructure stacks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Build infrastructure in the language you feel comfortable with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Infrastructure in Python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Application in Go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Database in C#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Expose only the properties others need</a:t>
            </a:r>
            <a:endParaRPr/>
          </a:p>
        </p:txBody>
      </p:sp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$(whoami)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835500" y="1264750"/>
            <a:ext cx="32112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512668"/>
                </a:solidFill>
                <a:latin typeface="Ubuntu"/>
                <a:ea typeface="Ubuntu"/>
                <a:cs typeface="Ubuntu"/>
                <a:sym typeface="Ubuntu"/>
              </a:rPr>
              <a:t>Staff Software Engineer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@Pulumi - </a:t>
            </a: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https://pulumi.com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512668"/>
                </a:solidFill>
                <a:latin typeface="Ubuntu"/>
                <a:ea typeface="Ubuntu"/>
                <a:cs typeface="Ubuntu"/>
                <a:sym typeface="Ubuntu"/>
              </a:rPr>
              <a:t>Blog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https://www.leebriggs.co.uk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512668"/>
                </a:solidFill>
                <a:latin typeface="Ubuntu"/>
                <a:ea typeface="Ubuntu"/>
                <a:cs typeface="Ubuntu"/>
                <a:sym typeface="Ubuntu"/>
              </a:rPr>
              <a:t>GitHub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https://github.com/jaxxstorm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512668"/>
                </a:solidFill>
                <a:latin typeface="Ubuntu"/>
                <a:ea typeface="Ubuntu"/>
                <a:cs typeface="Ubuntu"/>
                <a:sym typeface="Ubuntu"/>
              </a:rPr>
              <a:t>Twitter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https://twitter.com/briggsl</a:t>
            </a:r>
            <a:endParaRPr b="1" sz="1100">
              <a:solidFill>
                <a:srgbClr val="51266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275" y="879150"/>
            <a:ext cx="5350603" cy="401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Kube2Pulumi</a:t>
            </a:r>
            <a:endParaRPr/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Convert complex, K8s YAML manifests to any languages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Convert to a language developers know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Enable their learning and understanding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Remove the need for templating languages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 API</a:t>
            </a:r>
            <a:endParaRPr/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Ship your automation interface in familiar terms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Build CLI tools that abstract complexity from users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Build GUI tools that guide your users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Infrastructure + Complex workflows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today</a:t>
            </a:r>
            <a:endParaRPr/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-39875" y="3807900"/>
            <a:ext cx="9230400" cy="1335600"/>
          </a:xfrm>
          <a:prstGeom prst="rect">
            <a:avLst/>
          </a:prstGeom>
          <a:solidFill>
            <a:srgbClr val="5126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06825" y="4080075"/>
            <a:ext cx="32487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654000" y="4080075"/>
            <a:ext cx="34860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724300" y="4080075"/>
            <a:ext cx="32487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80225" y="980225"/>
            <a:ext cx="2624400" cy="25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Platforms</a:t>
            </a:r>
            <a:endParaRPr>
              <a:solidFill>
                <a:srgbClr val="EE975C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We’ll talk about what a “platform” might look like, and why you might want to build one at your organization</a:t>
            </a:r>
            <a:endParaRPr>
              <a:solidFill>
                <a:schemeClr val="lt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319425" y="980225"/>
            <a:ext cx="2714400" cy="25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IaC</a:t>
            </a:r>
            <a:endParaRPr b="1" sz="180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We’ll introduce Infrastructure as Code in the context of a platform, and explore some of the gaps and problems with existing tooling</a:t>
            </a:r>
            <a:endParaRPr sz="1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258600" y="980225"/>
            <a:ext cx="2714400" cy="25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Developer Friendly</a:t>
            </a:r>
            <a:endParaRPr b="1" sz="180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We’ll talk about what it means to be developer friendly and bring the previous two topics </a:t>
            </a:r>
            <a:endParaRPr>
              <a:solidFill>
                <a:schemeClr val="lt2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Platforms</a:t>
            </a:r>
            <a:endParaRPr/>
          </a:p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they, and might you need one?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Two widely used acronyms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Which is right for you?</a:t>
            </a:r>
            <a:endParaRPr/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IaaS vs PaaS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309" y="1152484"/>
            <a:ext cx="3898700" cy="35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Public platforms are opinionated</a:t>
            </a:r>
            <a:endParaRPr/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 have to follow defined model and workflows 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Your business logic - your way</a:t>
            </a:r>
            <a:endParaRPr/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Tailor your platform to suit your needs</a:t>
            </a:r>
            <a:endParaRPr/>
          </a:p>
        </p:txBody>
      </p:sp>
      <p:sp>
        <p:nvSpPr>
          <p:cNvPr id="144" name="Google Shape;144;p19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Platform</a:t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Kubernetes makes it easier to build platforms for your business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Defines low-level primitives and APIs that make it easy to build on</a:t>
            </a:r>
            <a:endParaRPr/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Kubernetes: The platform platform</a:t>
            </a:r>
            <a:endParaRPr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738" y="2110226"/>
            <a:ext cx="5618524" cy="245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ctrTitle"/>
          </p:nvPr>
        </p:nvSpPr>
        <p:spPr>
          <a:xfrm>
            <a:off x="485875" y="16360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as Code</a:t>
            </a:r>
            <a:endParaRPr/>
          </a:p>
        </p:txBody>
      </p:sp>
      <p:sp>
        <p:nvSpPr>
          <p:cNvPr id="159" name="Google Shape;159;p21"/>
          <p:cNvSpPr txBox="1"/>
          <p:nvPr>
            <p:ph idx="1" type="subTitle"/>
          </p:nvPr>
        </p:nvSpPr>
        <p:spPr>
          <a:xfrm>
            <a:off x="485875" y="31096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it, and why do you need 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“Infrastructure as code is the practice of managing and provisioning computer systems and services through machine readable definitions rather than interactive configuration tools”</a:t>
            </a:r>
            <a:endParaRPr i="1"/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136700" y="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nutshell</a:t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