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7" r:id="rId3"/>
    <p:sldMasterId id="214748369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embeddedFontLst>
    <p:embeddedFont>
      <p:font typeface="Roboto"/>
      <p:regular r:id="rId43"/>
      <p:bold r:id="rId44"/>
      <p:italic r:id="rId45"/>
      <p:boldItalic r:id="rId46"/>
    </p:embeddedFont>
    <p:embeddedFont>
      <p:font typeface="Inconsolata"/>
      <p:regular r:id="rId47"/>
      <p:bold r:id="rId48"/>
    </p:embeddedFont>
    <p:embeddedFont>
      <p:font typeface="Google Sans Medium"/>
      <p:regular r:id="rId49"/>
      <p:bold r:id="rId50"/>
      <p:italic r:id="rId51"/>
      <p:boldItalic r:id="rId52"/>
    </p:embeddedFont>
    <p:embeddedFont>
      <p:font typeface="Google Sans"/>
      <p:regular r:id="rId53"/>
      <p:bold r:id="rId54"/>
      <p:italic r:id="rId55"/>
      <p:boldItalic r:id="rId56"/>
    </p:embeddedFont>
    <p:embeddedFont>
      <p:font typeface="Open Sans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Roboto-bold.fntdata"/><Relationship Id="rId43" Type="http://schemas.openxmlformats.org/officeDocument/2006/relationships/font" Target="fonts/Roboto-regular.fntdata"/><Relationship Id="rId46" Type="http://schemas.openxmlformats.org/officeDocument/2006/relationships/font" Target="fonts/Roboto-boldItalic.fntdata"/><Relationship Id="rId45" Type="http://schemas.openxmlformats.org/officeDocument/2006/relationships/font" Target="fonts/Roboto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Inconsolata-bold.fntdata"/><Relationship Id="rId47" Type="http://schemas.openxmlformats.org/officeDocument/2006/relationships/font" Target="fonts/Inconsolata-regular.fntdata"/><Relationship Id="rId49" Type="http://schemas.openxmlformats.org/officeDocument/2006/relationships/font" Target="fonts/GoogleSans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OpenSans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GoogleSansMedium-italic.fntdata"/><Relationship Id="rId50" Type="http://schemas.openxmlformats.org/officeDocument/2006/relationships/font" Target="fonts/GoogleSansMedium-bold.fntdata"/><Relationship Id="rId53" Type="http://schemas.openxmlformats.org/officeDocument/2006/relationships/font" Target="fonts/GoogleSans-regular.fntdata"/><Relationship Id="rId52" Type="http://schemas.openxmlformats.org/officeDocument/2006/relationships/font" Target="fonts/GoogleSansMedium-boldItalic.fntdata"/><Relationship Id="rId11" Type="http://schemas.openxmlformats.org/officeDocument/2006/relationships/slide" Target="slides/slide6.xml"/><Relationship Id="rId55" Type="http://schemas.openxmlformats.org/officeDocument/2006/relationships/font" Target="fonts/GoogleSans-italic.fntdata"/><Relationship Id="rId10" Type="http://schemas.openxmlformats.org/officeDocument/2006/relationships/slide" Target="slides/slide5.xml"/><Relationship Id="rId54" Type="http://schemas.openxmlformats.org/officeDocument/2006/relationships/font" Target="fonts/GoogleSans-bold.fntdata"/><Relationship Id="rId13" Type="http://schemas.openxmlformats.org/officeDocument/2006/relationships/slide" Target="slides/slide8.xml"/><Relationship Id="rId57" Type="http://schemas.openxmlformats.org/officeDocument/2006/relationships/font" Target="fonts/OpenSans-regular.fntdata"/><Relationship Id="rId12" Type="http://schemas.openxmlformats.org/officeDocument/2006/relationships/slide" Target="slides/slide7.xml"/><Relationship Id="rId56" Type="http://schemas.openxmlformats.org/officeDocument/2006/relationships/font" Target="fonts/GoogleSans-boldItalic.fntdata"/><Relationship Id="rId15" Type="http://schemas.openxmlformats.org/officeDocument/2006/relationships/slide" Target="slides/slide10.xml"/><Relationship Id="rId59" Type="http://schemas.openxmlformats.org/officeDocument/2006/relationships/font" Target="fonts/OpenSans-italic.fntdata"/><Relationship Id="rId14" Type="http://schemas.openxmlformats.org/officeDocument/2006/relationships/slide" Target="slides/slide9.xml"/><Relationship Id="rId58" Type="http://schemas.openxmlformats.org/officeDocument/2006/relationships/font" Target="fonts/OpenSans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7638369e5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7638369e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930f4b3c9d_2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930f4b3c9d_2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94bb7b70be_1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94bb7b70be_1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930f4b3c9d_5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930f4b3c9d_5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930f4b3c9d_5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930f4b3c9d_5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930f4b3c9d_5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930f4b3c9d_5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94bb7b70be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94bb7b70be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a5435b1669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a5435b1669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Key Points: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For our starting point we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a5435b1669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a5435b1669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a5435b1669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a5435b1669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a5435b1669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a5435b1669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94bb7b70b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94bb7b70b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Google Sans"/>
              <a:buChar char="●"/>
            </a:pPr>
            <a:r>
              <a:t/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a5435b1669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a5435b1669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a5435b1669_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a5435b1669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9330f0a09d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9330f0a09d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930f4b3c9d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930f4b3c9d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a5435b1669_0_1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a5435b1669_0_1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talked about the why, the what, now let’s delve into more details on the how… Specifically, on how Knative Sources are implemented…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Knative is designed to be as native Kubernetes as possible, hence our name.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Knative uses the standard way of extending Kubernetes, the Custom Resource Definition, or CRD.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CRDs define new resource types, similar to classes in a programming language.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then create an instance of a CRD, called a Custom Object, or CO. Similar to an instance in a programming language.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a5435b1669_0_16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a5435b1669_0_1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Broadly speaking, we can have two types of Sources: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Push-based Sources: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where an upstream producer pushes an event into. An address must be exposed to the producer.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For example, a publicly exposed URL for Github to make requests against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They are easier to scale, and can leverage Knative Services (which also scale down to zero)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Pull-based Sources: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Something must always be running to poll for changes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Needs network access to the producer, but does not need to expose an endpoint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Harder to scale, in general you need metrics to understand how "congested" the producer mechanism is to inform the scaling decision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930f4b3c9d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930f4b3c9d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9fa6244685_0_2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9fa6244685_0_2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9fa6244685_0_1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9fa6244685_0_1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30f4b3c9d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30f4b3c9d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83f981be6e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83f981be6e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93782572e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93782572e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a5435b1669_0_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8" name="Google Shape;1518;ga5435b1669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Google Sans"/>
              <a:buChar char="●"/>
            </a:pPr>
            <a:r>
              <a:t/>
            </a:r>
            <a:endParaRPr sz="10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930f4b3c9d_5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7" name="Google Shape;1557;g930f4b3c9d_5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930f4b3c9d_5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930f4b3c9d_5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930f4b3c9d_5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930f4b3c9d_5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9d36c4d9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2" name="Google Shape;1582;g9d36c4d9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a52db1d24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a52db1d24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27800d0b1e_3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27800d0b1e_3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94bb7b70be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94bb7b70be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94bb7b70be_1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94bb7b70be_1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94bb7b70be_1_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94bb7b70be_1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94bb7b70be_1_7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94bb7b70be_1_7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930f4b3c9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930f4b3c9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930f4b3c9d_2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930f4b3c9d_2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USTOM_14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57200" y="1536200"/>
            <a:ext cx="61539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57200" y="3685025"/>
            <a:ext cx="2688300" cy="100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4444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44444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rgbClr val="444444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rgbClr val="444444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rgbClr val="444444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rgbClr val="444444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rgbClr val="444444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rgbClr val="444444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 sz="1600">
                <a:solidFill>
                  <a:srgbClr val="444444"/>
                </a:solidFill>
              </a:defRPr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457200" y="493250"/>
            <a:ext cx="224897" cy="221547"/>
            <a:chOff x="2426850" y="1168553"/>
            <a:chExt cx="1757008" cy="1754130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2855486" y="1168553"/>
              <a:ext cx="595345" cy="595345"/>
              <a:chOff x="2855486" y="1168553"/>
              <a:chExt cx="595345" cy="595345"/>
            </a:xfrm>
          </p:grpSpPr>
          <p:sp>
            <p:nvSpPr>
              <p:cNvPr id="14" name="Google Shape;14;p2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19050">
                <a:solidFill>
                  <a:srgbClr val="EA433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" name="Google Shape;15;p2"/>
              <p:cNvCxnSpPr>
                <a:stCxn id="14" idx="7"/>
              </p:cNvCxnSpPr>
              <p:nvPr/>
            </p:nvCxnSpPr>
            <p:spPr>
              <a:xfrm flipH="1">
                <a:off x="2855486" y="1419497"/>
                <a:ext cx="344400" cy="344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433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6" name="Google Shape;16;p2"/>
            <p:cNvGrpSpPr/>
            <p:nvPr/>
          </p:nvGrpSpPr>
          <p:grpSpPr>
            <a:xfrm rot="-5400000">
              <a:off x="2426850" y="1900678"/>
              <a:ext cx="595345" cy="595345"/>
              <a:chOff x="2855486" y="1168553"/>
              <a:chExt cx="595345" cy="595345"/>
            </a:xfrm>
          </p:grpSpPr>
          <p:sp>
            <p:nvSpPr>
              <p:cNvPr id="17" name="Google Shape;17;p2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19050">
                <a:solidFill>
                  <a:srgbClr val="FBBC0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8" name="Google Shape;18;p2"/>
              <p:cNvCxnSpPr>
                <a:stCxn id="17" idx="7"/>
              </p:cNvCxnSpPr>
              <p:nvPr/>
            </p:nvCxnSpPr>
            <p:spPr>
              <a:xfrm rot="5400000">
                <a:off x="2855486" y="1419497"/>
                <a:ext cx="344400" cy="344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BBC0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9" name="Google Shape;19;p2"/>
            <p:cNvGrpSpPr/>
            <p:nvPr/>
          </p:nvGrpSpPr>
          <p:grpSpPr>
            <a:xfrm rot="10800000">
              <a:off x="3158998" y="2327338"/>
              <a:ext cx="595345" cy="595345"/>
              <a:chOff x="2855486" y="1168553"/>
              <a:chExt cx="595345" cy="595345"/>
            </a:xfrm>
          </p:grpSpPr>
          <p:sp>
            <p:nvSpPr>
              <p:cNvPr id="20" name="Google Shape;20;p2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19050">
                <a:solidFill>
                  <a:srgbClr val="34A8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1" name="Google Shape;21;p2"/>
              <p:cNvCxnSpPr>
                <a:stCxn id="20" idx="7"/>
              </p:cNvCxnSpPr>
              <p:nvPr/>
            </p:nvCxnSpPr>
            <p:spPr>
              <a:xfrm flipH="1">
                <a:off x="2855486" y="1419497"/>
                <a:ext cx="344400" cy="344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4A85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2" name="Google Shape;22;p2"/>
            <p:cNvGrpSpPr/>
            <p:nvPr/>
          </p:nvGrpSpPr>
          <p:grpSpPr>
            <a:xfrm rot="5400000">
              <a:off x="3588514" y="1596068"/>
              <a:ext cx="595345" cy="595345"/>
              <a:chOff x="2855486" y="1168553"/>
              <a:chExt cx="595345" cy="595345"/>
            </a:xfrm>
          </p:grpSpPr>
          <p:sp>
            <p:nvSpPr>
              <p:cNvPr id="23" name="Google Shape;23;p2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19050">
                <a:solidFill>
                  <a:srgbClr val="4285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" name="Google Shape;24;p2"/>
              <p:cNvCxnSpPr>
                <a:stCxn id="23" idx="7"/>
              </p:cNvCxnSpPr>
              <p:nvPr/>
            </p:nvCxnSpPr>
            <p:spPr>
              <a:xfrm rot="5400000">
                <a:off x="2855486" y="1419497"/>
                <a:ext cx="344400" cy="344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285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5" name="Google Shape;25;p2"/>
          <p:cNvSpPr txBox="1"/>
          <p:nvPr/>
        </p:nvSpPr>
        <p:spPr>
          <a:xfrm>
            <a:off x="660970" y="457200"/>
            <a:ext cx="15102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google_logo</a:t>
            </a:r>
            <a:r>
              <a:rPr lang="en"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 Open Source</a:t>
            </a:r>
            <a:endParaRPr sz="1100">
              <a:solidFill>
                <a:srgbClr val="66666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Green">
  <p:cSld name="CUSTOM_5_2"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idx="1" type="subTitle"/>
          </p:nvPr>
        </p:nvSpPr>
        <p:spPr>
          <a:xfrm>
            <a:off x="2532900" y="457200"/>
            <a:ext cx="6153900" cy="20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sp>
        <p:nvSpPr>
          <p:cNvPr id="167" name="Google Shape;167;p11"/>
          <p:cNvSpPr txBox="1"/>
          <p:nvPr/>
        </p:nvSpPr>
        <p:spPr>
          <a:xfrm>
            <a:off x="-649350" y="-808468"/>
            <a:ext cx="25974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“</a:t>
            </a:r>
            <a:endParaRPr b="1" sz="400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168" name="Google Shape;168;p11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169" name="Google Shape;169;p11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170" name="Google Shape;170;p11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171" name="Google Shape;171;p11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72" name="Google Shape;172;p11"/>
                <p:cNvCxnSpPr>
                  <a:stCxn id="171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73" name="Google Shape;173;p11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174" name="Google Shape;174;p11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75" name="Google Shape;175;p11"/>
                <p:cNvCxnSpPr>
                  <a:stCxn id="174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76" name="Google Shape;176;p11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177" name="Google Shape;177;p11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78" name="Google Shape;178;p11"/>
                <p:cNvCxnSpPr>
                  <a:stCxn id="177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79" name="Google Shape;179;p11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180" name="Google Shape;180;p11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81" name="Google Shape;181;p11"/>
                <p:cNvCxnSpPr>
                  <a:stCxn id="180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182" name="Google Shape;182;p11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183" name="Google Shape;183;p11"/>
          <p:cNvSpPr txBox="1"/>
          <p:nvPr>
            <p:ph idx="2" type="subTitle"/>
          </p:nvPr>
        </p:nvSpPr>
        <p:spPr>
          <a:xfrm>
            <a:off x="2532900" y="2606050"/>
            <a:ext cx="6153900" cy="100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Yellow">
  <p:cSld name="CUSTOM_5_3"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idx="1" type="subTitle"/>
          </p:nvPr>
        </p:nvSpPr>
        <p:spPr>
          <a:xfrm>
            <a:off x="2532900" y="457200"/>
            <a:ext cx="6153900" cy="20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sp>
        <p:nvSpPr>
          <p:cNvPr id="186" name="Google Shape;186;p12"/>
          <p:cNvSpPr txBox="1"/>
          <p:nvPr/>
        </p:nvSpPr>
        <p:spPr>
          <a:xfrm>
            <a:off x="-649350" y="-808468"/>
            <a:ext cx="25974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“</a:t>
            </a:r>
            <a:endParaRPr b="1" sz="400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187" name="Google Shape;187;p12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188" name="Google Shape;188;p12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189" name="Google Shape;189;p12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190" name="Google Shape;190;p12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91" name="Google Shape;191;p12"/>
                <p:cNvCxnSpPr>
                  <a:stCxn id="190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92" name="Google Shape;192;p12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193" name="Google Shape;193;p12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94" name="Google Shape;194;p12"/>
                <p:cNvCxnSpPr>
                  <a:stCxn id="193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95" name="Google Shape;195;p12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196" name="Google Shape;196;p12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97" name="Google Shape;197;p12"/>
                <p:cNvCxnSpPr>
                  <a:stCxn id="196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98" name="Google Shape;198;p12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199" name="Google Shape;199;p12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00" name="Google Shape;200;p12"/>
                <p:cNvCxnSpPr>
                  <a:stCxn id="199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201" name="Google Shape;201;p12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202" name="Google Shape;202;p12"/>
          <p:cNvSpPr txBox="1"/>
          <p:nvPr>
            <p:ph idx="2" type="subTitle"/>
          </p:nvPr>
        </p:nvSpPr>
        <p:spPr>
          <a:xfrm>
            <a:off x="2532900" y="2606050"/>
            <a:ext cx="6153900" cy="100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USTOM_5_1_2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/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5" name="Google Shape;205;p13"/>
          <p:cNvSpPr txBox="1"/>
          <p:nvPr>
            <p:ph idx="1" type="body"/>
          </p:nvPr>
        </p:nvSpPr>
        <p:spPr>
          <a:xfrm>
            <a:off x="457200" y="1097280"/>
            <a:ext cx="8229600" cy="35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206" name="Google Shape;206;p13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207" name="Google Shape;207;p13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208" name="Google Shape;208;p13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209" name="Google Shape;209;p13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10" name="Google Shape;210;p13"/>
                <p:cNvCxnSpPr>
                  <a:stCxn id="209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11" name="Google Shape;211;p13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212" name="Google Shape;212;p13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13" name="Google Shape;213;p13"/>
                <p:cNvCxnSpPr>
                  <a:stCxn id="212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14" name="Google Shape;214;p13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215" name="Google Shape;215;p13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16" name="Google Shape;216;p13"/>
                <p:cNvCxnSpPr>
                  <a:stCxn id="215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17" name="Google Shape;217;p13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218" name="Google Shape;218;p13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19" name="Google Shape;219;p13"/>
                <p:cNvCxnSpPr>
                  <a:stCxn id="218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220" name="Google Shape;220;p13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2 columns">
  <p:cSld name="CUSTOM_5_1_2_2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/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3" name="Google Shape;223;p14"/>
          <p:cNvSpPr txBox="1"/>
          <p:nvPr>
            <p:ph idx="1" type="body"/>
          </p:nvPr>
        </p:nvSpPr>
        <p:spPr>
          <a:xfrm>
            <a:off x="457200" y="1554475"/>
            <a:ext cx="40782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4" name="Google Shape;224;p14"/>
          <p:cNvSpPr txBox="1"/>
          <p:nvPr>
            <p:ph idx="2" type="body"/>
          </p:nvPr>
        </p:nvSpPr>
        <p:spPr>
          <a:xfrm>
            <a:off x="4608575" y="1554400"/>
            <a:ext cx="40782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225" name="Google Shape;225;p14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226" name="Google Shape;226;p14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227" name="Google Shape;227;p14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228" name="Google Shape;228;p14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29" name="Google Shape;229;p14"/>
                <p:cNvCxnSpPr>
                  <a:stCxn id="228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30" name="Google Shape;230;p14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231" name="Google Shape;231;p14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32" name="Google Shape;232;p14"/>
                <p:cNvCxnSpPr>
                  <a:stCxn id="231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33" name="Google Shape;233;p14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234" name="Google Shape;234;p14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35" name="Google Shape;235;p14"/>
                <p:cNvCxnSpPr>
                  <a:stCxn id="234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36" name="Google Shape;236;p14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237" name="Google Shape;237;p14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38" name="Google Shape;238;p14"/>
                <p:cNvCxnSpPr>
                  <a:stCxn id="237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239" name="Google Shape;239;p14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columns">
  <p:cSld name="CUSTOM_5_1_2_2_1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 txBox="1"/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2" name="Google Shape;242;p15"/>
          <p:cNvSpPr txBox="1"/>
          <p:nvPr>
            <p:ph idx="1" type="body"/>
          </p:nvPr>
        </p:nvSpPr>
        <p:spPr>
          <a:xfrm>
            <a:off x="457200" y="1554475"/>
            <a:ext cx="26883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243" name="Google Shape;243;p15"/>
          <p:cNvGrpSpPr/>
          <p:nvPr/>
        </p:nvGrpSpPr>
        <p:grpSpPr>
          <a:xfrm>
            <a:off x="7063441" y="4690872"/>
            <a:ext cx="1713970" cy="307200"/>
            <a:chOff x="457200" y="4572000"/>
            <a:chExt cx="1713970" cy="307200"/>
          </a:xfrm>
        </p:grpSpPr>
        <p:grpSp>
          <p:nvGrpSpPr>
            <p:cNvPr id="244" name="Google Shape;244;p15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245" name="Google Shape;245;p15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246" name="Google Shape;246;p15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47" name="Google Shape;247;p15"/>
                <p:cNvCxnSpPr>
                  <a:stCxn id="246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48" name="Google Shape;248;p15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249" name="Google Shape;249;p15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50" name="Google Shape;250;p15"/>
                <p:cNvCxnSpPr>
                  <a:stCxn id="249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51" name="Google Shape;251;p15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252" name="Google Shape;252;p15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53" name="Google Shape;253;p15"/>
                <p:cNvCxnSpPr>
                  <a:stCxn id="252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54" name="Google Shape;254;p15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255" name="Google Shape;255;p15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56" name="Google Shape;256;p15"/>
                <p:cNvCxnSpPr>
                  <a:stCxn id="255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257" name="Google Shape;257;p15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258" name="Google Shape;258;p15"/>
          <p:cNvSpPr txBox="1"/>
          <p:nvPr>
            <p:ph idx="2" type="body"/>
          </p:nvPr>
        </p:nvSpPr>
        <p:spPr>
          <a:xfrm>
            <a:off x="3227825" y="1554475"/>
            <a:ext cx="26883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59" name="Google Shape;259;p15"/>
          <p:cNvSpPr txBox="1"/>
          <p:nvPr>
            <p:ph idx="3" type="body"/>
          </p:nvPr>
        </p:nvSpPr>
        <p:spPr>
          <a:xfrm>
            <a:off x="5998450" y="1554475"/>
            <a:ext cx="26883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4 columns">
  <p:cSld name="CUSTOM_5_1_2_2_1_1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/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2" name="Google Shape;262;p16"/>
          <p:cNvSpPr txBox="1"/>
          <p:nvPr>
            <p:ph idx="1" type="body"/>
          </p:nvPr>
        </p:nvSpPr>
        <p:spPr>
          <a:xfrm>
            <a:off x="457200" y="1554475"/>
            <a:ext cx="20025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3" name="Google Shape;263;p16"/>
          <p:cNvSpPr txBox="1"/>
          <p:nvPr>
            <p:ph idx="2" type="body"/>
          </p:nvPr>
        </p:nvSpPr>
        <p:spPr>
          <a:xfrm>
            <a:off x="2532900" y="1554475"/>
            <a:ext cx="20025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4" name="Google Shape;264;p16"/>
          <p:cNvSpPr txBox="1"/>
          <p:nvPr>
            <p:ph idx="3" type="body"/>
          </p:nvPr>
        </p:nvSpPr>
        <p:spPr>
          <a:xfrm>
            <a:off x="4608575" y="1554475"/>
            <a:ext cx="20025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5" name="Google Shape;265;p16"/>
          <p:cNvSpPr txBox="1"/>
          <p:nvPr>
            <p:ph idx="4" type="body"/>
          </p:nvPr>
        </p:nvSpPr>
        <p:spPr>
          <a:xfrm>
            <a:off x="6684250" y="1554475"/>
            <a:ext cx="20025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266" name="Google Shape;266;p16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267" name="Google Shape;267;p16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268" name="Google Shape;268;p16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269" name="Google Shape;269;p16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70" name="Google Shape;270;p16"/>
                <p:cNvCxnSpPr>
                  <a:stCxn id="269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71" name="Google Shape;271;p16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272" name="Google Shape;272;p16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73" name="Google Shape;273;p16"/>
                <p:cNvCxnSpPr>
                  <a:stCxn id="272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74" name="Google Shape;274;p16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275" name="Google Shape;275;p16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76" name="Google Shape;276;p16"/>
                <p:cNvCxnSpPr>
                  <a:stCxn id="275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77" name="Google Shape;277;p16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278" name="Google Shape;278;p16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79" name="Google Shape;279;p16"/>
                <p:cNvCxnSpPr>
                  <a:stCxn id="278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280" name="Google Shape;280;p16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3_2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Photo (Vertical Right)">
  <p:cSld name="CUSTOM_5_1_2_1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"/>
          <p:cNvSpPr txBox="1"/>
          <p:nvPr>
            <p:ph type="title"/>
          </p:nvPr>
        </p:nvSpPr>
        <p:spPr>
          <a:xfrm>
            <a:off x="457200" y="457200"/>
            <a:ext cx="40782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4" name="Google Shape;284;p18"/>
          <p:cNvSpPr txBox="1"/>
          <p:nvPr>
            <p:ph idx="1" type="body"/>
          </p:nvPr>
        </p:nvSpPr>
        <p:spPr>
          <a:xfrm>
            <a:off x="457200" y="1097280"/>
            <a:ext cx="4078200" cy="35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285" name="Google Shape;285;p18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286" name="Google Shape;286;p18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287" name="Google Shape;287;p18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288" name="Google Shape;288;p18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89" name="Google Shape;289;p18"/>
                <p:cNvCxnSpPr>
                  <a:stCxn id="288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90" name="Google Shape;290;p18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291" name="Google Shape;291;p18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92" name="Google Shape;292;p18"/>
                <p:cNvCxnSpPr>
                  <a:stCxn id="291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93" name="Google Shape;293;p18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294" name="Google Shape;294;p18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95" name="Google Shape;295;p18"/>
                <p:cNvCxnSpPr>
                  <a:stCxn id="294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96" name="Google Shape;296;p18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297" name="Google Shape;297;p18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98" name="Google Shape;298;p18"/>
                <p:cNvCxnSpPr>
                  <a:stCxn id="297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299" name="Google Shape;299;p18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Photo (Vertical Left)">
  <p:cSld name="CUSTOM_9_1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 txBox="1"/>
          <p:nvPr>
            <p:ph type="title"/>
          </p:nvPr>
        </p:nvSpPr>
        <p:spPr>
          <a:xfrm>
            <a:off x="4608575" y="457200"/>
            <a:ext cx="40782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2" name="Google Shape;302;p19"/>
          <p:cNvSpPr txBox="1"/>
          <p:nvPr>
            <p:ph idx="1" type="body"/>
          </p:nvPr>
        </p:nvSpPr>
        <p:spPr>
          <a:xfrm>
            <a:off x="4608575" y="1097275"/>
            <a:ext cx="4078200" cy="35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303" name="Google Shape;303;p19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304" name="Google Shape;304;p19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305" name="Google Shape;305;p19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306" name="Google Shape;306;p19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07" name="Google Shape;307;p19"/>
                <p:cNvCxnSpPr>
                  <a:stCxn id="306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08" name="Google Shape;308;p19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309" name="Google Shape;309;p19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10" name="Google Shape;310;p19"/>
                <p:cNvCxnSpPr>
                  <a:stCxn id="309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11" name="Google Shape;311;p19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312" name="Google Shape;312;p19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13" name="Google Shape;313;p19"/>
                <p:cNvCxnSpPr>
                  <a:stCxn id="312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14" name="Google Shape;314;p19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315" name="Google Shape;315;p19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16" name="Google Shape;316;p19"/>
                <p:cNvCxnSpPr>
                  <a:stCxn id="315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317" name="Google Shape;317;p19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Photo (Horizontal)">
  <p:cSld name="CUSTOM_10_1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/>
          <p:nvPr>
            <p:ph idx="1" type="body"/>
          </p:nvPr>
        </p:nvSpPr>
        <p:spPr>
          <a:xfrm>
            <a:off x="457200" y="3067525"/>
            <a:ext cx="8225400" cy="162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20" name="Google Shape;320;p20"/>
          <p:cNvSpPr txBox="1"/>
          <p:nvPr>
            <p:ph type="title"/>
          </p:nvPr>
        </p:nvSpPr>
        <p:spPr>
          <a:xfrm>
            <a:off x="457200" y="2610325"/>
            <a:ext cx="82296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321" name="Google Shape;321;p20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322" name="Google Shape;322;p20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323" name="Google Shape;323;p20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324" name="Google Shape;324;p20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25" name="Google Shape;325;p20"/>
                <p:cNvCxnSpPr>
                  <a:stCxn id="324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26" name="Google Shape;326;p20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327" name="Google Shape;327;p20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28" name="Google Shape;328;p20"/>
                <p:cNvCxnSpPr>
                  <a:stCxn id="327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29" name="Google Shape;329;p20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330" name="Google Shape;330;p20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31" name="Google Shape;331;p20"/>
                <p:cNvCxnSpPr>
                  <a:stCxn id="330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32" name="Google Shape;332;p20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333" name="Google Shape;333;p20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34" name="Google Shape;334;p20"/>
                <p:cNvCxnSpPr>
                  <a:stCxn id="333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335" name="Google Shape;335;p20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CUSTOM_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457200" y="1536200"/>
            <a:ext cx="61539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grpSp>
        <p:nvGrpSpPr>
          <p:cNvPr id="28" name="Google Shape;28;p3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29" name="Google Shape;29;p3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30" name="Google Shape;30;p3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31" name="Google Shape;31;p3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2" name="Google Shape;32;p3"/>
                <p:cNvCxnSpPr>
                  <a:stCxn id="31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3" name="Google Shape;33;p3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5" name="Google Shape;35;p3"/>
                <p:cNvCxnSpPr>
                  <a:stCxn id="34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6" name="Google Shape;36;p3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37" name="Google Shape;37;p3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8" name="Google Shape;38;p3"/>
                <p:cNvCxnSpPr>
                  <a:stCxn id="37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9" name="Google Shape;39;p3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40" name="Google Shape;40;p3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1" name="Google Shape;41;p3"/>
                <p:cNvCxnSpPr>
                  <a:stCxn id="40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42" name="Google Shape;42;p3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Code">
  <p:cSld name="CUSTOM_11_1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/>
          <p:nvPr>
            <p:ph idx="1" type="body"/>
          </p:nvPr>
        </p:nvSpPr>
        <p:spPr>
          <a:xfrm>
            <a:off x="457200" y="1097280"/>
            <a:ext cx="8229600" cy="35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consolata"/>
              <a:buChar char="●"/>
              <a:defRPr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consolata"/>
              <a:buChar char="○"/>
              <a:defRPr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consolata"/>
              <a:buChar char="■"/>
              <a:defRPr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consolata"/>
              <a:buChar char="●"/>
              <a:defRPr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consolata"/>
              <a:buChar char="○"/>
              <a:defRPr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consolata"/>
              <a:buChar char="■"/>
              <a:defRPr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consolata"/>
              <a:buChar char="●"/>
              <a:defRPr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consolata"/>
              <a:buChar char="○"/>
              <a:defRPr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consolata"/>
              <a:buChar char="■"/>
              <a:defRPr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/>
        </p:txBody>
      </p:sp>
      <p:sp>
        <p:nvSpPr>
          <p:cNvPr id="338" name="Google Shape;338;p21"/>
          <p:cNvSpPr txBox="1"/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339" name="Google Shape;339;p21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340" name="Google Shape;340;p21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341" name="Google Shape;341;p21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342" name="Google Shape;342;p21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43" name="Google Shape;343;p21"/>
                <p:cNvCxnSpPr>
                  <a:stCxn id="342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44" name="Google Shape;344;p21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345" name="Google Shape;345;p21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46" name="Google Shape;346;p21"/>
                <p:cNvCxnSpPr>
                  <a:stCxn id="345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47" name="Google Shape;347;p21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348" name="Google Shape;348;p21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49" name="Google Shape;349;p21"/>
                <p:cNvCxnSpPr>
                  <a:stCxn id="348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50" name="Google Shape;350;p21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351" name="Google Shape;351;p21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52" name="Google Shape;352;p21"/>
                <p:cNvCxnSpPr>
                  <a:stCxn id="351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353" name="Google Shape;353;p21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keaway">
  <p:cSld name="CUSTOM_15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"/>
          <p:cNvSpPr txBox="1"/>
          <p:nvPr>
            <p:ph type="title"/>
          </p:nvPr>
        </p:nvSpPr>
        <p:spPr>
          <a:xfrm>
            <a:off x="761700" y="1536200"/>
            <a:ext cx="76206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grpSp>
        <p:nvGrpSpPr>
          <p:cNvPr id="356" name="Google Shape;356;p22"/>
          <p:cNvGrpSpPr/>
          <p:nvPr/>
        </p:nvGrpSpPr>
        <p:grpSpPr>
          <a:xfrm>
            <a:off x="4312149" y="457445"/>
            <a:ext cx="519723" cy="512031"/>
            <a:chOff x="2426850" y="1168553"/>
            <a:chExt cx="1757008" cy="1754130"/>
          </a:xfrm>
        </p:grpSpPr>
        <p:grpSp>
          <p:nvGrpSpPr>
            <p:cNvPr id="357" name="Google Shape;357;p22"/>
            <p:cNvGrpSpPr/>
            <p:nvPr/>
          </p:nvGrpSpPr>
          <p:grpSpPr>
            <a:xfrm>
              <a:off x="2853086" y="1168553"/>
              <a:ext cx="597745" cy="597445"/>
              <a:chOff x="2853086" y="1168553"/>
              <a:chExt cx="597745" cy="597445"/>
            </a:xfrm>
          </p:grpSpPr>
          <p:sp>
            <p:nvSpPr>
              <p:cNvPr id="358" name="Google Shape;358;p22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47625">
                <a:solidFill>
                  <a:srgbClr val="EA433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59" name="Google Shape;359;p22"/>
              <p:cNvCxnSpPr>
                <a:stCxn id="358" idx="7"/>
              </p:cNvCxnSpPr>
              <p:nvPr/>
            </p:nvCxnSpPr>
            <p:spPr>
              <a:xfrm flipH="1">
                <a:off x="2853086" y="1419497"/>
                <a:ext cx="346800" cy="346500"/>
              </a:xfrm>
              <a:prstGeom prst="straightConnector1">
                <a:avLst/>
              </a:prstGeom>
              <a:noFill/>
              <a:ln cap="flat" cmpd="sng" w="47625">
                <a:solidFill>
                  <a:srgbClr val="EA433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60" name="Google Shape;360;p22"/>
            <p:cNvGrpSpPr/>
            <p:nvPr/>
          </p:nvGrpSpPr>
          <p:grpSpPr>
            <a:xfrm rot="-5400000">
              <a:off x="2427000" y="1900528"/>
              <a:ext cx="597445" cy="597745"/>
              <a:chOff x="2853386" y="1168553"/>
              <a:chExt cx="597445" cy="597745"/>
            </a:xfrm>
          </p:grpSpPr>
          <p:sp>
            <p:nvSpPr>
              <p:cNvPr id="361" name="Google Shape;361;p22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47625">
                <a:solidFill>
                  <a:srgbClr val="FBBC0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62" name="Google Shape;362;p22"/>
              <p:cNvCxnSpPr>
                <a:stCxn id="361" idx="7"/>
              </p:cNvCxnSpPr>
              <p:nvPr/>
            </p:nvCxnSpPr>
            <p:spPr>
              <a:xfrm rot="5400000">
                <a:off x="2853236" y="1419647"/>
                <a:ext cx="346800" cy="346500"/>
              </a:xfrm>
              <a:prstGeom prst="straightConnector1">
                <a:avLst/>
              </a:prstGeom>
              <a:noFill/>
              <a:ln cap="flat" cmpd="sng" w="47625">
                <a:solidFill>
                  <a:srgbClr val="FBBC0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63" name="Google Shape;363;p22"/>
            <p:cNvGrpSpPr/>
            <p:nvPr/>
          </p:nvGrpSpPr>
          <p:grpSpPr>
            <a:xfrm rot="10800000">
              <a:off x="3158998" y="2325238"/>
              <a:ext cx="597745" cy="597445"/>
              <a:chOff x="2853086" y="1168553"/>
              <a:chExt cx="597745" cy="597445"/>
            </a:xfrm>
          </p:grpSpPr>
          <p:sp>
            <p:nvSpPr>
              <p:cNvPr id="364" name="Google Shape;364;p22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47625">
                <a:solidFill>
                  <a:srgbClr val="34A8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65" name="Google Shape;365;p22"/>
              <p:cNvCxnSpPr>
                <a:stCxn id="364" idx="7"/>
              </p:cNvCxnSpPr>
              <p:nvPr/>
            </p:nvCxnSpPr>
            <p:spPr>
              <a:xfrm flipH="1">
                <a:off x="2853086" y="1419497"/>
                <a:ext cx="346800" cy="346500"/>
              </a:xfrm>
              <a:prstGeom prst="straightConnector1">
                <a:avLst/>
              </a:prstGeom>
              <a:noFill/>
              <a:ln cap="flat" cmpd="sng" w="47625">
                <a:solidFill>
                  <a:srgbClr val="34A85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66" name="Google Shape;366;p22"/>
            <p:cNvGrpSpPr/>
            <p:nvPr/>
          </p:nvGrpSpPr>
          <p:grpSpPr>
            <a:xfrm rot="5400000">
              <a:off x="3586264" y="1593818"/>
              <a:ext cx="597445" cy="597745"/>
              <a:chOff x="2853386" y="1168553"/>
              <a:chExt cx="597445" cy="597745"/>
            </a:xfrm>
          </p:grpSpPr>
          <p:sp>
            <p:nvSpPr>
              <p:cNvPr id="367" name="Google Shape;367;p22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47625">
                <a:solidFill>
                  <a:srgbClr val="4285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68" name="Google Shape;368;p22"/>
              <p:cNvCxnSpPr>
                <a:stCxn id="367" idx="7"/>
              </p:cNvCxnSpPr>
              <p:nvPr/>
            </p:nvCxnSpPr>
            <p:spPr>
              <a:xfrm rot="5400000">
                <a:off x="2853236" y="1419647"/>
                <a:ext cx="346800" cy="346500"/>
              </a:xfrm>
              <a:prstGeom prst="straightConnector1">
                <a:avLst/>
              </a:prstGeom>
              <a:noFill/>
              <a:ln cap="flat" cmpd="sng" w="47625">
                <a:solidFill>
                  <a:srgbClr val="4285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69" name="Google Shape;369;p22"/>
          <p:cNvSpPr txBox="1"/>
          <p:nvPr/>
        </p:nvSpPr>
        <p:spPr>
          <a:xfrm>
            <a:off x="3496200" y="4533919"/>
            <a:ext cx="21516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google_logo</a:t>
            </a:r>
            <a:r>
              <a:rPr lang="en" sz="16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 Open Source</a:t>
            </a:r>
            <a:endParaRPr sz="1600">
              <a:solidFill>
                <a:srgbClr val="66666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keaway - Content">
  <p:cSld name="CUSTOM_7_2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3"/>
          <p:cNvSpPr txBox="1"/>
          <p:nvPr>
            <p:ph idx="1" type="subTitle"/>
          </p:nvPr>
        </p:nvSpPr>
        <p:spPr>
          <a:xfrm>
            <a:off x="457150" y="2606050"/>
            <a:ext cx="26883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sp>
        <p:nvSpPr>
          <p:cNvPr id="372" name="Google Shape;372;p23"/>
          <p:cNvSpPr txBox="1"/>
          <p:nvPr>
            <p:ph idx="2" type="subTitle"/>
          </p:nvPr>
        </p:nvSpPr>
        <p:spPr>
          <a:xfrm>
            <a:off x="3227775" y="2606050"/>
            <a:ext cx="26883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sp>
        <p:nvSpPr>
          <p:cNvPr id="373" name="Google Shape;373;p23"/>
          <p:cNvSpPr txBox="1"/>
          <p:nvPr>
            <p:ph idx="3" type="subTitle"/>
          </p:nvPr>
        </p:nvSpPr>
        <p:spPr>
          <a:xfrm>
            <a:off x="5998500" y="2606050"/>
            <a:ext cx="26883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sp>
        <p:nvSpPr>
          <p:cNvPr id="374" name="Google Shape;374;p23"/>
          <p:cNvSpPr txBox="1"/>
          <p:nvPr>
            <p:ph type="title"/>
          </p:nvPr>
        </p:nvSpPr>
        <p:spPr>
          <a:xfrm>
            <a:off x="311700" y="1536200"/>
            <a:ext cx="85206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375" name="Google Shape;375;p23"/>
          <p:cNvGrpSpPr/>
          <p:nvPr/>
        </p:nvGrpSpPr>
        <p:grpSpPr>
          <a:xfrm>
            <a:off x="4312137" y="457200"/>
            <a:ext cx="519723" cy="512031"/>
            <a:chOff x="2426850" y="1168553"/>
            <a:chExt cx="1757008" cy="1754130"/>
          </a:xfrm>
        </p:grpSpPr>
        <p:grpSp>
          <p:nvGrpSpPr>
            <p:cNvPr id="376" name="Google Shape;376;p23"/>
            <p:cNvGrpSpPr/>
            <p:nvPr/>
          </p:nvGrpSpPr>
          <p:grpSpPr>
            <a:xfrm>
              <a:off x="2853086" y="1168553"/>
              <a:ext cx="597745" cy="597445"/>
              <a:chOff x="2853086" y="1168553"/>
              <a:chExt cx="597745" cy="597445"/>
            </a:xfrm>
          </p:grpSpPr>
          <p:sp>
            <p:nvSpPr>
              <p:cNvPr id="377" name="Google Shape;377;p23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47625">
                <a:solidFill>
                  <a:srgbClr val="EA433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78" name="Google Shape;378;p23"/>
              <p:cNvCxnSpPr>
                <a:stCxn id="377" idx="7"/>
              </p:cNvCxnSpPr>
              <p:nvPr/>
            </p:nvCxnSpPr>
            <p:spPr>
              <a:xfrm flipH="1">
                <a:off x="2853086" y="1419497"/>
                <a:ext cx="346800" cy="346500"/>
              </a:xfrm>
              <a:prstGeom prst="straightConnector1">
                <a:avLst/>
              </a:prstGeom>
              <a:noFill/>
              <a:ln cap="flat" cmpd="sng" w="47625">
                <a:solidFill>
                  <a:srgbClr val="EA433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79" name="Google Shape;379;p23"/>
            <p:cNvGrpSpPr/>
            <p:nvPr/>
          </p:nvGrpSpPr>
          <p:grpSpPr>
            <a:xfrm rot="-5400000">
              <a:off x="2427000" y="1900528"/>
              <a:ext cx="597445" cy="597745"/>
              <a:chOff x="2853386" y="1168553"/>
              <a:chExt cx="597445" cy="597745"/>
            </a:xfrm>
          </p:grpSpPr>
          <p:sp>
            <p:nvSpPr>
              <p:cNvPr id="380" name="Google Shape;380;p23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47625">
                <a:solidFill>
                  <a:srgbClr val="FBBC0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81" name="Google Shape;381;p23"/>
              <p:cNvCxnSpPr>
                <a:stCxn id="380" idx="7"/>
              </p:cNvCxnSpPr>
              <p:nvPr/>
            </p:nvCxnSpPr>
            <p:spPr>
              <a:xfrm rot="5400000">
                <a:off x="2853236" y="1419647"/>
                <a:ext cx="346800" cy="346500"/>
              </a:xfrm>
              <a:prstGeom prst="straightConnector1">
                <a:avLst/>
              </a:prstGeom>
              <a:noFill/>
              <a:ln cap="flat" cmpd="sng" w="47625">
                <a:solidFill>
                  <a:srgbClr val="FBBC0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82" name="Google Shape;382;p23"/>
            <p:cNvGrpSpPr/>
            <p:nvPr/>
          </p:nvGrpSpPr>
          <p:grpSpPr>
            <a:xfrm rot="10800000">
              <a:off x="3158998" y="2325238"/>
              <a:ext cx="597745" cy="597445"/>
              <a:chOff x="2853086" y="1168553"/>
              <a:chExt cx="597745" cy="597445"/>
            </a:xfrm>
          </p:grpSpPr>
          <p:sp>
            <p:nvSpPr>
              <p:cNvPr id="383" name="Google Shape;383;p23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47625">
                <a:solidFill>
                  <a:srgbClr val="34A8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84" name="Google Shape;384;p23"/>
              <p:cNvCxnSpPr>
                <a:stCxn id="383" idx="7"/>
              </p:cNvCxnSpPr>
              <p:nvPr/>
            </p:nvCxnSpPr>
            <p:spPr>
              <a:xfrm flipH="1">
                <a:off x="2853086" y="1419497"/>
                <a:ext cx="346800" cy="346500"/>
              </a:xfrm>
              <a:prstGeom prst="straightConnector1">
                <a:avLst/>
              </a:prstGeom>
              <a:noFill/>
              <a:ln cap="flat" cmpd="sng" w="47625">
                <a:solidFill>
                  <a:srgbClr val="34A85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85" name="Google Shape;385;p23"/>
            <p:cNvGrpSpPr/>
            <p:nvPr/>
          </p:nvGrpSpPr>
          <p:grpSpPr>
            <a:xfrm rot="5400000">
              <a:off x="3586264" y="1593818"/>
              <a:ext cx="597445" cy="597745"/>
              <a:chOff x="2853386" y="1168553"/>
              <a:chExt cx="597445" cy="597745"/>
            </a:xfrm>
          </p:grpSpPr>
          <p:sp>
            <p:nvSpPr>
              <p:cNvPr id="386" name="Google Shape;386;p23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47625">
                <a:solidFill>
                  <a:srgbClr val="4285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87" name="Google Shape;387;p23"/>
              <p:cNvCxnSpPr>
                <a:stCxn id="386" idx="7"/>
              </p:cNvCxnSpPr>
              <p:nvPr/>
            </p:nvCxnSpPr>
            <p:spPr>
              <a:xfrm rot="5400000">
                <a:off x="2853236" y="1419647"/>
                <a:ext cx="346800" cy="346500"/>
              </a:xfrm>
              <a:prstGeom prst="straightConnector1">
                <a:avLst/>
              </a:prstGeom>
              <a:noFill/>
              <a:ln cap="flat" cmpd="sng" w="47625">
                <a:solidFill>
                  <a:srgbClr val="4285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88" name="Google Shape;388;p23"/>
          <p:cNvSpPr txBox="1"/>
          <p:nvPr/>
        </p:nvSpPr>
        <p:spPr>
          <a:xfrm>
            <a:off x="3496200" y="4533919"/>
            <a:ext cx="21516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google_logo</a:t>
            </a:r>
            <a:r>
              <a:rPr lang="en" sz="16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 Open Source</a:t>
            </a:r>
            <a:endParaRPr sz="1600">
              <a:solidFill>
                <a:srgbClr val="66666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Summary">
  <p:cSld name="CUSTOM_2_3_1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4"/>
          <p:cNvSpPr txBox="1"/>
          <p:nvPr>
            <p:ph idx="1" type="body"/>
          </p:nvPr>
        </p:nvSpPr>
        <p:spPr>
          <a:xfrm>
            <a:off x="3227825" y="1536250"/>
            <a:ext cx="5459100" cy="207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20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2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2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2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2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2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2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2000"/>
              </a:spcBef>
              <a:spcAft>
                <a:spcPts val="2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91" name="Google Shape;391;p24"/>
          <p:cNvSpPr txBox="1"/>
          <p:nvPr>
            <p:ph type="title"/>
          </p:nvPr>
        </p:nvSpPr>
        <p:spPr>
          <a:xfrm>
            <a:off x="457175" y="1536250"/>
            <a:ext cx="2688300" cy="207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 sz="3000">
                <a:latin typeface="Google Sans"/>
                <a:ea typeface="Google Sans"/>
                <a:cs typeface="Google Sans"/>
                <a:sym typeface="Google Sans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 sz="3000">
                <a:latin typeface="Google Sans"/>
                <a:ea typeface="Google Sans"/>
                <a:cs typeface="Google Sans"/>
                <a:sym typeface="Google Sans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 sz="3000">
                <a:latin typeface="Google Sans"/>
                <a:ea typeface="Google Sans"/>
                <a:cs typeface="Google Sans"/>
                <a:sym typeface="Google Sans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 sz="3000">
                <a:latin typeface="Google Sans"/>
                <a:ea typeface="Google Sans"/>
                <a:cs typeface="Google Sans"/>
                <a:sym typeface="Google Sans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 sz="3000">
                <a:latin typeface="Google Sans"/>
                <a:ea typeface="Google Sans"/>
                <a:cs typeface="Google Sans"/>
                <a:sym typeface="Google Sans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 sz="3000">
                <a:latin typeface="Google Sans"/>
                <a:ea typeface="Google Sans"/>
                <a:cs typeface="Google Sans"/>
                <a:sym typeface="Google Sans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 sz="3000">
                <a:latin typeface="Google Sans"/>
                <a:ea typeface="Google Sans"/>
                <a:cs typeface="Google Sans"/>
                <a:sym typeface="Google Sans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 sz="3000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pic>
        <p:nvPicPr>
          <p:cNvPr id="392" name="Google Shape;39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3988" y="4527445"/>
            <a:ext cx="373023" cy="30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Content">
  <p:cSld name="CUSTOM_2_3_2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5"/>
          <p:cNvSpPr txBox="1"/>
          <p:nvPr>
            <p:ph type="title"/>
          </p:nvPr>
        </p:nvSpPr>
        <p:spPr>
          <a:xfrm>
            <a:off x="761950" y="809575"/>
            <a:ext cx="5080200" cy="35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5" name="Google Shape;395;p25"/>
          <p:cNvSpPr txBox="1"/>
          <p:nvPr>
            <p:ph idx="1" type="body"/>
          </p:nvPr>
        </p:nvSpPr>
        <p:spPr>
          <a:xfrm>
            <a:off x="762025" y="1514225"/>
            <a:ext cx="5080200" cy="28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8" name="Google Shape;39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99" name="Google Shape;39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Break + image">
  <p:cSld name="CUSTOM_2_4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7"/>
          <p:cNvSpPr txBox="1"/>
          <p:nvPr>
            <p:ph type="title"/>
          </p:nvPr>
        </p:nvSpPr>
        <p:spPr>
          <a:xfrm>
            <a:off x="761950" y="809375"/>
            <a:ext cx="3175200" cy="176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grpSp>
        <p:nvGrpSpPr>
          <p:cNvPr id="402" name="Google Shape;402;p27"/>
          <p:cNvGrpSpPr/>
          <p:nvPr/>
        </p:nvGrpSpPr>
        <p:grpSpPr>
          <a:xfrm>
            <a:off x="614120" y="4568626"/>
            <a:ext cx="1565658" cy="245350"/>
            <a:chOff x="614120" y="4568626"/>
            <a:chExt cx="1565658" cy="245350"/>
          </a:xfrm>
        </p:grpSpPr>
        <p:grpSp>
          <p:nvGrpSpPr>
            <p:cNvPr id="403" name="Google Shape;403;p27"/>
            <p:cNvGrpSpPr/>
            <p:nvPr/>
          </p:nvGrpSpPr>
          <p:grpSpPr>
            <a:xfrm>
              <a:off x="614120" y="4568626"/>
              <a:ext cx="290167" cy="233377"/>
              <a:chOff x="614120" y="4568626"/>
              <a:chExt cx="290167" cy="233377"/>
            </a:xfrm>
          </p:grpSpPr>
          <p:sp>
            <p:nvSpPr>
              <p:cNvPr id="404" name="Google Shape;404;p27"/>
              <p:cNvSpPr/>
              <p:nvPr/>
            </p:nvSpPr>
            <p:spPr>
              <a:xfrm>
                <a:off x="649563" y="4568626"/>
                <a:ext cx="184863" cy="83805"/>
              </a:xfrm>
              <a:custGeom>
                <a:rect b="b" l="l" r="r" t="t"/>
                <a:pathLst>
                  <a:path extrusionOk="0" h="12669" w="27946">
                    <a:moveTo>
                      <a:pt x="16372" y="0"/>
                    </a:moveTo>
                    <a:lnTo>
                      <a:pt x="14729" y="95"/>
                    </a:lnTo>
                    <a:lnTo>
                      <a:pt x="13098" y="345"/>
                    </a:lnTo>
                    <a:lnTo>
                      <a:pt x="11502" y="762"/>
                    </a:lnTo>
                    <a:lnTo>
                      <a:pt x="9942" y="1322"/>
                    </a:lnTo>
                    <a:lnTo>
                      <a:pt x="8430" y="2036"/>
                    </a:lnTo>
                    <a:lnTo>
                      <a:pt x="6989" y="2905"/>
                    </a:lnTo>
                    <a:lnTo>
                      <a:pt x="5620" y="3929"/>
                    </a:lnTo>
                    <a:lnTo>
                      <a:pt x="4334" y="5108"/>
                    </a:lnTo>
                    <a:lnTo>
                      <a:pt x="3739" y="5751"/>
                    </a:lnTo>
                    <a:lnTo>
                      <a:pt x="3405" y="6132"/>
                    </a:lnTo>
                    <a:lnTo>
                      <a:pt x="2798" y="6906"/>
                    </a:lnTo>
                    <a:lnTo>
                      <a:pt x="2227" y="7716"/>
                    </a:lnTo>
                    <a:lnTo>
                      <a:pt x="1703" y="8561"/>
                    </a:lnTo>
                    <a:lnTo>
                      <a:pt x="1238" y="9430"/>
                    </a:lnTo>
                    <a:lnTo>
                      <a:pt x="810" y="10335"/>
                    </a:lnTo>
                    <a:lnTo>
                      <a:pt x="453" y="11252"/>
                    </a:lnTo>
                    <a:lnTo>
                      <a:pt x="131" y="12192"/>
                    </a:lnTo>
                    <a:lnTo>
                      <a:pt x="0" y="12669"/>
                    </a:lnTo>
                    <a:lnTo>
                      <a:pt x="179" y="12573"/>
                    </a:lnTo>
                    <a:lnTo>
                      <a:pt x="595" y="12514"/>
                    </a:lnTo>
                    <a:lnTo>
                      <a:pt x="1203" y="12573"/>
                    </a:lnTo>
                    <a:lnTo>
                      <a:pt x="1310" y="12597"/>
                    </a:lnTo>
                    <a:lnTo>
                      <a:pt x="8930" y="11347"/>
                    </a:lnTo>
                    <a:lnTo>
                      <a:pt x="8978" y="11264"/>
                    </a:lnTo>
                    <a:lnTo>
                      <a:pt x="9252" y="10906"/>
                    </a:lnTo>
                    <a:lnTo>
                      <a:pt x="9442" y="10740"/>
                    </a:lnTo>
                    <a:lnTo>
                      <a:pt x="9526" y="10740"/>
                    </a:lnTo>
                    <a:lnTo>
                      <a:pt x="9847" y="10395"/>
                    </a:lnTo>
                    <a:lnTo>
                      <a:pt x="10538" y="9775"/>
                    </a:lnTo>
                    <a:lnTo>
                      <a:pt x="11276" y="9240"/>
                    </a:lnTo>
                    <a:lnTo>
                      <a:pt x="12050" y="8775"/>
                    </a:lnTo>
                    <a:lnTo>
                      <a:pt x="12847" y="8382"/>
                    </a:lnTo>
                    <a:lnTo>
                      <a:pt x="13681" y="8085"/>
                    </a:lnTo>
                    <a:lnTo>
                      <a:pt x="14538" y="7846"/>
                    </a:lnTo>
                    <a:lnTo>
                      <a:pt x="15407" y="7704"/>
                    </a:lnTo>
                    <a:lnTo>
                      <a:pt x="16289" y="7644"/>
                    </a:lnTo>
                    <a:lnTo>
                      <a:pt x="17170" y="7656"/>
                    </a:lnTo>
                    <a:lnTo>
                      <a:pt x="18039" y="7751"/>
                    </a:lnTo>
                    <a:lnTo>
                      <a:pt x="18908" y="7930"/>
                    </a:lnTo>
                    <a:lnTo>
                      <a:pt x="19765" y="8192"/>
                    </a:lnTo>
                    <a:lnTo>
                      <a:pt x="20599" y="8537"/>
                    </a:lnTo>
                    <a:lnTo>
                      <a:pt x="21408" y="8966"/>
                    </a:lnTo>
                    <a:lnTo>
                      <a:pt x="22182" y="9478"/>
                    </a:lnTo>
                    <a:lnTo>
                      <a:pt x="22551" y="9775"/>
                    </a:lnTo>
                    <a:lnTo>
                      <a:pt x="22551" y="9740"/>
                    </a:lnTo>
                    <a:lnTo>
                      <a:pt x="23956" y="9775"/>
                    </a:lnTo>
                    <a:lnTo>
                      <a:pt x="27767" y="5965"/>
                    </a:lnTo>
                    <a:lnTo>
                      <a:pt x="27945" y="4334"/>
                    </a:lnTo>
                    <a:lnTo>
                      <a:pt x="27267" y="3763"/>
                    </a:lnTo>
                    <a:lnTo>
                      <a:pt x="25862" y="2750"/>
                    </a:lnTo>
                    <a:lnTo>
                      <a:pt x="24385" y="1893"/>
                    </a:lnTo>
                    <a:lnTo>
                      <a:pt x="22849" y="1191"/>
                    </a:lnTo>
                    <a:lnTo>
                      <a:pt x="21266" y="655"/>
                    </a:lnTo>
                    <a:lnTo>
                      <a:pt x="19646" y="274"/>
                    </a:lnTo>
                    <a:lnTo>
                      <a:pt x="18015" y="60"/>
                    </a:lnTo>
                    <a:lnTo>
                      <a:pt x="163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752817" y="4597368"/>
                <a:ext cx="151470" cy="204556"/>
              </a:xfrm>
              <a:custGeom>
                <a:rect b="b" l="l" r="r" t="t"/>
                <a:pathLst>
                  <a:path extrusionOk="0" h="30923" w="22898">
                    <a:moveTo>
                      <a:pt x="12348" y="1"/>
                    </a:moveTo>
                    <a:lnTo>
                      <a:pt x="6942" y="5395"/>
                    </a:lnTo>
                    <a:lnTo>
                      <a:pt x="7359" y="5740"/>
                    </a:lnTo>
                    <a:lnTo>
                      <a:pt x="8109" y="6502"/>
                    </a:lnTo>
                    <a:lnTo>
                      <a:pt x="8764" y="7335"/>
                    </a:lnTo>
                    <a:lnTo>
                      <a:pt x="9324" y="8228"/>
                    </a:lnTo>
                    <a:lnTo>
                      <a:pt x="9788" y="9181"/>
                    </a:lnTo>
                    <a:lnTo>
                      <a:pt x="10133" y="10169"/>
                    </a:lnTo>
                    <a:lnTo>
                      <a:pt x="10372" y="11205"/>
                    </a:lnTo>
                    <a:lnTo>
                      <a:pt x="10491" y="12265"/>
                    </a:lnTo>
                    <a:lnTo>
                      <a:pt x="10503" y="12812"/>
                    </a:lnTo>
                    <a:lnTo>
                      <a:pt x="10503" y="13777"/>
                    </a:lnTo>
                    <a:lnTo>
                      <a:pt x="10991" y="13789"/>
                    </a:lnTo>
                    <a:lnTo>
                      <a:pt x="11920" y="13979"/>
                    </a:lnTo>
                    <a:lnTo>
                      <a:pt x="12777" y="14348"/>
                    </a:lnTo>
                    <a:lnTo>
                      <a:pt x="13539" y="14860"/>
                    </a:lnTo>
                    <a:lnTo>
                      <a:pt x="14182" y="15503"/>
                    </a:lnTo>
                    <a:lnTo>
                      <a:pt x="14694" y="16265"/>
                    </a:lnTo>
                    <a:lnTo>
                      <a:pt x="15051" y="17123"/>
                    </a:lnTo>
                    <a:lnTo>
                      <a:pt x="15241" y="18051"/>
                    </a:lnTo>
                    <a:lnTo>
                      <a:pt x="15265" y="18540"/>
                    </a:lnTo>
                    <a:lnTo>
                      <a:pt x="15241" y="19028"/>
                    </a:lnTo>
                    <a:lnTo>
                      <a:pt x="15051" y="19956"/>
                    </a:lnTo>
                    <a:lnTo>
                      <a:pt x="14694" y="20814"/>
                    </a:lnTo>
                    <a:lnTo>
                      <a:pt x="14182" y="21576"/>
                    </a:lnTo>
                    <a:lnTo>
                      <a:pt x="13539" y="22219"/>
                    </a:lnTo>
                    <a:lnTo>
                      <a:pt x="12777" y="22731"/>
                    </a:lnTo>
                    <a:lnTo>
                      <a:pt x="11920" y="23100"/>
                    </a:lnTo>
                    <a:lnTo>
                      <a:pt x="10991" y="23290"/>
                    </a:lnTo>
                    <a:lnTo>
                      <a:pt x="10503" y="23302"/>
                    </a:lnTo>
                    <a:lnTo>
                      <a:pt x="977" y="23302"/>
                    </a:lnTo>
                    <a:lnTo>
                      <a:pt x="1" y="24267"/>
                    </a:lnTo>
                    <a:lnTo>
                      <a:pt x="1" y="29958"/>
                    </a:lnTo>
                    <a:lnTo>
                      <a:pt x="977" y="30922"/>
                    </a:lnTo>
                    <a:lnTo>
                      <a:pt x="10503" y="30922"/>
                    </a:lnTo>
                    <a:lnTo>
                      <a:pt x="11134" y="30911"/>
                    </a:lnTo>
                    <a:lnTo>
                      <a:pt x="12384" y="30780"/>
                    </a:lnTo>
                    <a:lnTo>
                      <a:pt x="13598" y="30541"/>
                    </a:lnTo>
                    <a:lnTo>
                      <a:pt x="14765" y="30172"/>
                    </a:lnTo>
                    <a:lnTo>
                      <a:pt x="15873" y="29708"/>
                    </a:lnTo>
                    <a:lnTo>
                      <a:pt x="16932" y="29136"/>
                    </a:lnTo>
                    <a:lnTo>
                      <a:pt x="17921" y="28470"/>
                    </a:lnTo>
                    <a:lnTo>
                      <a:pt x="18837" y="27708"/>
                    </a:lnTo>
                    <a:lnTo>
                      <a:pt x="19671" y="26874"/>
                    </a:lnTo>
                    <a:lnTo>
                      <a:pt x="20433" y="25957"/>
                    </a:lnTo>
                    <a:lnTo>
                      <a:pt x="21100" y="24969"/>
                    </a:lnTo>
                    <a:lnTo>
                      <a:pt x="21671" y="23909"/>
                    </a:lnTo>
                    <a:lnTo>
                      <a:pt x="22147" y="22802"/>
                    </a:lnTo>
                    <a:lnTo>
                      <a:pt x="22505" y="21635"/>
                    </a:lnTo>
                    <a:lnTo>
                      <a:pt x="22755" y="20433"/>
                    </a:lnTo>
                    <a:lnTo>
                      <a:pt x="22886" y="19183"/>
                    </a:lnTo>
                    <a:lnTo>
                      <a:pt x="22898" y="18540"/>
                    </a:lnTo>
                    <a:lnTo>
                      <a:pt x="22886" y="17778"/>
                    </a:lnTo>
                    <a:lnTo>
                      <a:pt x="22695" y="16289"/>
                    </a:lnTo>
                    <a:lnTo>
                      <a:pt x="22338" y="14837"/>
                    </a:lnTo>
                    <a:lnTo>
                      <a:pt x="21802" y="13455"/>
                    </a:lnTo>
                    <a:lnTo>
                      <a:pt x="21112" y="12134"/>
                    </a:lnTo>
                    <a:lnTo>
                      <a:pt x="20266" y="10907"/>
                    </a:lnTo>
                    <a:lnTo>
                      <a:pt x="19278" y="9788"/>
                    </a:lnTo>
                    <a:lnTo>
                      <a:pt x="18147" y="8776"/>
                    </a:lnTo>
                    <a:lnTo>
                      <a:pt x="17528" y="8336"/>
                    </a:lnTo>
                    <a:lnTo>
                      <a:pt x="17349" y="7728"/>
                    </a:lnTo>
                    <a:lnTo>
                      <a:pt x="16944" y="6550"/>
                    </a:lnTo>
                    <a:lnTo>
                      <a:pt x="16444" y="5407"/>
                    </a:lnTo>
                    <a:lnTo>
                      <a:pt x="15861" y="4311"/>
                    </a:lnTo>
                    <a:lnTo>
                      <a:pt x="15206" y="3263"/>
                    </a:lnTo>
                    <a:lnTo>
                      <a:pt x="14479" y="2263"/>
                    </a:lnTo>
                    <a:lnTo>
                      <a:pt x="13682" y="1311"/>
                    </a:lnTo>
                    <a:lnTo>
                      <a:pt x="12813" y="418"/>
                    </a:lnTo>
                    <a:lnTo>
                      <a:pt x="123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646726" y="4748673"/>
                <a:ext cx="112561" cy="53330"/>
              </a:xfrm>
              <a:custGeom>
                <a:rect b="b" l="l" r="r" t="t"/>
                <a:pathLst>
                  <a:path extrusionOk="0" h="8062" w="17016">
                    <a:moveTo>
                      <a:pt x="5513" y="1"/>
                    </a:moveTo>
                    <a:lnTo>
                      <a:pt x="4144" y="417"/>
                    </a:lnTo>
                    <a:lnTo>
                      <a:pt x="334" y="4227"/>
                    </a:lnTo>
                    <a:lnTo>
                      <a:pt x="0" y="5525"/>
                    </a:lnTo>
                    <a:lnTo>
                      <a:pt x="405" y="5823"/>
                    </a:lnTo>
                    <a:lnTo>
                      <a:pt x="1251" y="6359"/>
                    </a:lnTo>
                    <a:lnTo>
                      <a:pt x="2144" y="6835"/>
                    </a:lnTo>
                    <a:lnTo>
                      <a:pt x="3061" y="7228"/>
                    </a:lnTo>
                    <a:lnTo>
                      <a:pt x="4001" y="7549"/>
                    </a:lnTo>
                    <a:lnTo>
                      <a:pt x="4977" y="7799"/>
                    </a:lnTo>
                    <a:lnTo>
                      <a:pt x="5966" y="7966"/>
                    </a:lnTo>
                    <a:lnTo>
                      <a:pt x="6966" y="8049"/>
                    </a:lnTo>
                    <a:lnTo>
                      <a:pt x="7478" y="8061"/>
                    </a:lnTo>
                    <a:lnTo>
                      <a:pt x="17015" y="8061"/>
                    </a:lnTo>
                    <a:lnTo>
                      <a:pt x="17015" y="429"/>
                    </a:lnTo>
                    <a:lnTo>
                      <a:pt x="7478" y="429"/>
                    </a:lnTo>
                    <a:lnTo>
                      <a:pt x="6966" y="405"/>
                    </a:lnTo>
                    <a:lnTo>
                      <a:pt x="5978" y="191"/>
                    </a:lnTo>
                    <a:lnTo>
                      <a:pt x="55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614120" y="4638010"/>
                <a:ext cx="147290" cy="147376"/>
              </a:xfrm>
              <a:custGeom>
                <a:rect b="b" l="l" r="r" t="t"/>
                <a:pathLst>
                  <a:path extrusionOk="0" h="22279" w="22266">
                    <a:moveTo>
                      <a:pt x="12407" y="1"/>
                    </a:moveTo>
                    <a:lnTo>
                      <a:pt x="11764" y="13"/>
                    </a:lnTo>
                    <a:lnTo>
                      <a:pt x="10514" y="132"/>
                    </a:lnTo>
                    <a:lnTo>
                      <a:pt x="9299" y="382"/>
                    </a:lnTo>
                    <a:lnTo>
                      <a:pt x="8132" y="739"/>
                    </a:lnTo>
                    <a:lnTo>
                      <a:pt x="7025" y="1203"/>
                    </a:lnTo>
                    <a:lnTo>
                      <a:pt x="5965" y="1775"/>
                    </a:lnTo>
                    <a:lnTo>
                      <a:pt x="4977" y="2442"/>
                    </a:lnTo>
                    <a:lnTo>
                      <a:pt x="4060" y="3192"/>
                    </a:lnTo>
                    <a:lnTo>
                      <a:pt x="3215" y="4037"/>
                    </a:lnTo>
                    <a:lnTo>
                      <a:pt x="2465" y="4954"/>
                    </a:lnTo>
                    <a:lnTo>
                      <a:pt x="1798" y="5942"/>
                    </a:lnTo>
                    <a:lnTo>
                      <a:pt x="1226" y="6990"/>
                    </a:lnTo>
                    <a:lnTo>
                      <a:pt x="750" y="8097"/>
                    </a:lnTo>
                    <a:lnTo>
                      <a:pt x="393" y="9264"/>
                    </a:lnTo>
                    <a:lnTo>
                      <a:pt x="143" y="10479"/>
                    </a:lnTo>
                    <a:lnTo>
                      <a:pt x="12" y="11729"/>
                    </a:lnTo>
                    <a:lnTo>
                      <a:pt x="0" y="12360"/>
                    </a:lnTo>
                    <a:lnTo>
                      <a:pt x="12" y="13098"/>
                    </a:lnTo>
                    <a:lnTo>
                      <a:pt x="179" y="14527"/>
                    </a:lnTo>
                    <a:lnTo>
                      <a:pt x="512" y="15920"/>
                    </a:lnTo>
                    <a:lnTo>
                      <a:pt x="1000" y="17265"/>
                    </a:lnTo>
                    <a:lnTo>
                      <a:pt x="1631" y="18527"/>
                    </a:lnTo>
                    <a:lnTo>
                      <a:pt x="2405" y="19730"/>
                    </a:lnTo>
                    <a:lnTo>
                      <a:pt x="3310" y="20825"/>
                    </a:lnTo>
                    <a:lnTo>
                      <a:pt x="4358" y="21826"/>
                    </a:lnTo>
                    <a:lnTo>
                      <a:pt x="4929" y="22278"/>
                    </a:lnTo>
                    <a:lnTo>
                      <a:pt x="10454" y="16741"/>
                    </a:lnTo>
                    <a:lnTo>
                      <a:pt x="10014" y="16527"/>
                    </a:lnTo>
                    <a:lnTo>
                      <a:pt x="9240" y="15979"/>
                    </a:lnTo>
                    <a:lnTo>
                      <a:pt x="8609" y="15301"/>
                    </a:lnTo>
                    <a:lnTo>
                      <a:pt x="8120" y="14515"/>
                    </a:lnTo>
                    <a:lnTo>
                      <a:pt x="7799" y="13670"/>
                    </a:lnTo>
                    <a:lnTo>
                      <a:pt x="7644" y="12765"/>
                    </a:lnTo>
                    <a:lnTo>
                      <a:pt x="7656" y="11836"/>
                    </a:lnTo>
                    <a:lnTo>
                      <a:pt x="7870" y="10895"/>
                    </a:lnTo>
                    <a:lnTo>
                      <a:pt x="8061" y="10443"/>
                    </a:lnTo>
                    <a:lnTo>
                      <a:pt x="8275" y="10002"/>
                    </a:lnTo>
                    <a:lnTo>
                      <a:pt x="8823" y="9240"/>
                    </a:lnTo>
                    <a:lnTo>
                      <a:pt x="9502" y="8597"/>
                    </a:lnTo>
                    <a:lnTo>
                      <a:pt x="10276" y="8121"/>
                    </a:lnTo>
                    <a:lnTo>
                      <a:pt x="11133" y="7788"/>
                    </a:lnTo>
                    <a:lnTo>
                      <a:pt x="12038" y="7633"/>
                    </a:lnTo>
                    <a:lnTo>
                      <a:pt x="12967" y="7657"/>
                    </a:lnTo>
                    <a:lnTo>
                      <a:pt x="13895" y="7859"/>
                    </a:lnTo>
                    <a:lnTo>
                      <a:pt x="14348" y="8050"/>
                    </a:lnTo>
                    <a:lnTo>
                      <a:pt x="14741" y="8240"/>
                    </a:lnTo>
                    <a:lnTo>
                      <a:pt x="15455" y="8728"/>
                    </a:lnTo>
                    <a:lnTo>
                      <a:pt x="16062" y="9347"/>
                    </a:lnTo>
                    <a:lnTo>
                      <a:pt x="16562" y="10050"/>
                    </a:lnTo>
                    <a:lnTo>
                      <a:pt x="16753" y="10443"/>
                    </a:lnTo>
                    <a:lnTo>
                      <a:pt x="22266" y="4930"/>
                    </a:lnTo>
                    <a:lnTo>
                      <a:pt x="21825" y="4347"/>
                    </a:lnTo>
                    <a:lnTo>
                      <a:pt x="20825" y="3311"/>
                    </a:lnTo>
                    <a:lnTo>
                      <a:pt x="19730" y="2394"/>
                    </a:lnTo>
                    <a:lnTo>
                      <a:pt x="18539" y="1620"/>
                    </a:lnTo>
                    <a:lnTo>
                      <a:pt x="17277" y="989"/>
                    </a:lnTo>
                    <a:lnTo>
                      <a:pt x="15943" y="513"/>
                    </a:lnTo>
                    <a:lnTo>
                      <a:pt x="14550" y="179"/>
                    </a:lnTo>
                    <a:lnTo>
                      <a:pt x="13133" y="13"/>
                    </a:lnTo>
                    <a:lnTo>
                      <a:pt x="124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8" name="Google Shape;408;p27"/>
            <p:cNvGrpSpPr/>
            <p:nvPr/>
          </p:nvGrpSpPr>
          <p:grpSpPr>
            <a:xfrm>
              <a:off x="989660" y="4603434"/>
              <a:ext cx="1190118" cy="210542"/>
              <a:chOff x="989660" y="4603434"/>
              <a:chExt cx="1190118" cy="210542"/>
            </a:xfrm>
          </p:grpSpPr>
          <p:sp>
            <p:nvSpPr>
              <p:cNvPr id="409" name="Google Shape;409;p27"/>
              <p:cNvSpPr/>
              <p:nvPr/>
            </p:nvSpPr>
            <p:spPr>
              <a:xfrm>
                <a:off x="989660" y="4603434"/>
                <a:ext cx="646021" cy="210542"/>
              </a:xfrm>
              <a:custGeom>
                <a:rect b="b" l="l" r="r" t="t"/>
                <a:pathLst>
                  <a:path extrusionOk="0" h="31828" w="97660">
                    <a:moveTo>
                      <a:pt x="90813" y="11848"/>
                    </a:moveTo>
                    <a:lnTo>
                      <a:pt x="91289" y="11919"/>
                    </a:lnTo>
                    <a:lnTo>
                      <a:pt x="91754" y="12038"/>
                    </a:lnTo>
                    <a:lnTo>
                      <a:pt x="92194" y="12217"/>
                    </a:lnTo>
                    <a:lnTo>
                      <a:pt x="92409" y="12336"/>
                    </a:lnTo>
                    <a:lnTo>
                      <a:pt x="92599" y="12443"/>
                    </a:lnTo>
                    <a:lnTo>
                      <a:pt x="92933" y="12705"/>
                    </a:lnTo>
                    <a:lnTo>
                      <a:pt x="93206" y="13015"/>
                    </a:lnTo>
                    <a:lnTo>
                      <a:pt x="93433" y="13372"/>
                    </a:lnTo>
                    <a:lnTo>
                      <a:pt x="93528" y="13562"/>
                    </a:lnTo>
                    <a:lnTo>
                      <a:pt x="86408" y="16491"/>
                    </a:lnTo>
                    <a:lnTo>
                      <a:pt x="86396" y="16015"/>
                    </a:lnTo>
                    <a:lnTo>
                      <a:pt x="86539" y="15098"/>
                    </a:lnTo>
                    <a:lnTo>
                      <a:pt x="86860" y="14229"/>
                    </a:lnTo>
                    <a:lnTo>
                      <a:pt x="87372" y="13455"/>
                    </a:lnTo>
                    <a:lnTo>
                      <a:pt x="87694" y="13110"/>
                    </a:lnTo>
                    <a:lnTo>
                      <a:pt x="87979" y="12824"/>
                    </a:lnTo>
                    <a:lnTo>
                      <a:pt x="88646" y="12372"/>
                    </a:lnTo>
                    <a:lnTo>
                      <a:pt x="89372" y="12050"/>
                    </a:lnTo>
                    <a:lnTo>
                      <a:pt x="90158" y="11872"/>
                    </a:lnTo>
                    <a:lnTo>
                      <a:pt x="90563" y="11848"/>
                    </a:lnTo>
                    <a:close/>
                    <a:moveTo>
                      <a:pt x="32899" y="11907"/>
                    </a:moveTo>
                    <a:lnTo>
                      <a:pt x="33756" y="11931"/>
                    </a:lnTo>
                    <a:lnTo>
                      <a:pt x="34578" y="12110"/>
                    </a:lnTo>
                    <a:lnTo>
                      <a:pt x="35375" y="12443"/>
                    </a:lnTo>
                    <a:lnTo>
                      <a:pt x="36090" y="12943"/>
                    </a:lnTo>
                    <a:lnTo>
                      <a:pt x="36423" y="13265"/>
                    </a:lnTo>
                    <a:lnTo>
                      <a:pt x="36733" y="13646"/>
                    </a:lnTo>
                    <a:lnTo>
                      <a:pt x="37221" y="14467"/>
                    </a:lnTo>
                    <a:lnTo>
                      <a:pt x="37554" y="15348"/>
                    </a:lnTo>
                    <a:lnTo>
                      <a:pt x="37721" y="16265"/>
                    </a:lnTo>
                    <a:lnTo>
                      <a:pt x="37721" y="17194"/>
                    </a:lnTo>
                    <a:lnTo>
                      <a:pt x="37554" y="18111"/>
                    </a:lnTo>
                    <a:lnTo>
                      <a:pt x="37221" y="18992"/>
                    </a:lnTo>
                    <a:lnTo>
                      <a:pt x="36733" y="19801"/>
                    </a:lnTo>
                    <a:lnTo>
                      <a:pt x="36423" y="20182"/>
                    </a:lnTo>
                    <a:lnTo>
                      <a:pt x="36340" y="20266"/>
                    </a:lnTo>
                    <a:lnTo>
                      <a:pt x="36256" y="20349"/>
                    </a:lnTo>
                    <a:lnTo>
                      <a:pt x="35911" y="20647"/>
                    </a:lnTo>
                    <a:lnTo>
                      <a:pt x="35173" y="21099"/>
                    </a:lnTo>
                    <a:lnTo>
                      <a:pt x="34375" y="21397"/>
                    </a:lnTo>
                    <a:lnTo>
                      <a:pt x="33554" y="21540"/>
                    </a:lnTo>
                    <a:lnTo>
                      <a:pt x="32720" y="21516"/>
                    </a:lnTo>
                    <a:lnTo>
                      <a:pt x="31899" y="21326"/>
                    </a:lnTo>
                    <a:lnTo>
                      <a:pt x="31125" y="20992"/>
                    </a:lnTo>
                    <a:lnTo>
                      <a:pt x="30410" y="20492"/>
                    </a:lnTo>
                    <a:lnTo>
                      <a:pt x="30089" y="20182"/>
                    </a:lnTo>
                    <a:lnTo>
                      <a:pt x="30053" y="20182"/>
                    </a:lnTo>
                    <a:lnTo>
                      <a:pt x="29732" y="19801"/>
                    </a:lnTo>
                    <a:lnTo>
                      <a:pt x="29243" y="18980"/>
                    </a:lnTo>
                    <a:lnTo>
                      <a:pt x="28910" y="18099"/>
                    </a:lnTo>
                    <a:lnTo>
                      <a:pt x="28743" y="17182"/>
                    </a:lnTo>
                    <a:lnTo>
                      <a:pt x="28743" y="16253"/>
                    </a:lnTo>
                    <a:lnTo>
                      <a:pt x="28910" y="15336"/>
                    </a:lnTo>
                    <a:lnTo>
                      <a:pt x="29243" y="14455"/>
                    </a:lnTo>
                    <a:lnTo>
                      <a:pt x="29732" y="13634"/>
                    </a:lnTo>
                    <a:lnTo>
                      <a:pt x="30053" y="13265"/>
                    </a:lnTo>
                    <a:lnTo>
                      <a:pt x="30184" y="13134"/>
                    </a:lnTo>
                    <a:lnTo>
                      <a:pt x="30517" y="12824"/>
                    </a:lnTo>
                    <a:lnTo>
                      <a:pt x="31268" y="12360"/>
                    </a:lnTo>
                    <a:lnTo>
                      <a:pt x="32065" y="12050"/>
                    </a:lnTo>
                    <a:lnTo>
                      <a:pt x="32899" y="11907"/>
                    </a:lnTo>
                    <a:close/>
                    <a:moveTo>
                      <a:pt x="50318" y="11907"/>
                    </a:moveTo>
                    <a:lnTo>
                      <a:pt x="51164" y="11931"/>
                    </a:lnTo>
                    <a:lnTo>
                      <a:pt x="51997" y="12110"/>
                    </a:lnTo>
                    <a:lnTo>
                      <a:pt x="52783" y="12443"/>
                    </a:lnTo>
                    <a:lnTo>
                      <a:pt x="53509" y="12943"/>
                    </a:lnTo>
                    <a:lnTo>
                      <a:pt x="53831" y="13265"/>
                    </a:lnTo>
                    <a:lnTo>
                      <a:pt x="54152" y="13646"/>
                    </a:lnTo>
                    <a:lnTo>
                      <a:pt x="54641" y="14467"/>
                    </a:lnTo>
                    <a:lnTo>
                      <a:pt x="54974" y="15348"/>
                    </a:lnTo>
                    <a:lnTo>
                      <a:pt x="55129" y="16265"/>
                    </a:lnTo>
                    <a:lnTo>
                      <a:pt x="55129" y="17194"/>
                    </a:lnTo>
                    <a:lnTo>
                      <a:pt x="54974" y="18111"/>
                    </a:lnTo>
                    <a:lnTo>
                      <a:pt x="54641" y="18992"/>
                    </a:lnTo>
                    <a:lnTo>
                      <a:pt x="54152" y="19801"/>
                    </a:lnTo>
                    <a:lnTo>
                      <a:pt x="53831" y="20182"/>
                    </a:lnTo>
                    <a:lnTo>
                      <a:pt x="53759" y="20266"/>
                    </a:lnTo>
                    <a:lnTo>
                      <a:pt x="53664" y="20349"/>
                    </a:lnTo>
                    <a:lnTo>
                      <a:pt x="53331" y="20647"/>
                    </a:lnTo>
                    <a:lnTo>
                      <a:pt x="52593" y="21099"/>
                    </a:lnTo>
                    <a:lnTo>
                      <a:pt x="51795" y="21397"/>
                    </a:lnTo>
                    <a:lnTo>
                      <a:pt x="50961" y="21540"/>
                    </a:lnTo>
                    <a:lnTo>
                      <a:pt x="50128" y="21516"/>
                    </a:lnTo>
                    <a:lnTo>
                      <a:pt x="49306" y="21326"/>
                    </a:lnTo>
                    <a:lnTo>
                      <a:pt x="48532" y="20992"/>
                    </a:lnTo>
                    <a:lnTo>
                      <a:pt x="47818" y="20492"/>
                    </a:lnTo>
                    <a:lnTo>
                      <a:pt x="47508" y="20182"/>
                    </a:lnTo>
                    <a:lnTo>
                      <a:pt x="47461" y="20182"/>
                    </a:lnTo>
                    <a:lnTo>
                      <a:pt x="47139" y="19801"/>
                    </a:lnTo>
                    <a:lnTo>
                      <a:pt x="46651" y="18980"/>
                    </a:lnTo>
                    <a:lnTo>
                      <a:pt x="46318" y="18099"/>
                    </a:lnTo>
                    <a:lnTo>
                      <a:pt x="46163" y="17182"/>
                    </a:lnTo>
                    <a:lnTo>
                      <a:pt x="46163" y="16253"/>
                    </a:lnTo>
                    <a:lnTo>
                      <a:pt x="46318" y="15336"/>
                    </a:lnTo>
                    <a:lnTo>
                      <a:pt x="46651" y="14455"/>
                    </a:lnTo>
                    <a:lnTo>
                      <a:pt x="47139" y="13634"/>
                    </a:lnTo>
                    <a:lnTo>
                      <a:pt x="47461" y="13265"/>
                    </a:lnTo>
                    <a:lnTo>
                      <a:pt x="47592" y="13134"/>
                    </a:lnTo>
                    <a:lnTo>
                      <a:pt x="47937" y="12824"/>
                    </a:lnTo>
                    <a:lnTo>
                      <a:pt x="48675" y="12360"/>
                    </a:lnTo>
                    <a:lnTo>
                      <a:pt x="49485" y="12050"/>
                    </a:lnTo>
                    <a:lnTo>
                      <a:pt x="50318" y="11907"/>
                    </a:lnTo>
                    <a:close/>
                    <a:moveTo>
                      <a:pt x="68048" y="11907"/>
                    </a:moveTo>
                    <a:lnTo>
                      <a:pt x="68488" y="11919"/>
                    </a:lnTo>
                    <a:lnTo>
                      <a:pt x="69333" y="12098"/>
                    </a:lnTo>
                    <a:lnTo>
                      <a:pt x="70107" y="12455"/>
                    </a:lnTo>
                    <a:lnTo>
                      <a:pt x="70786" y="12967"/>
                    </a:lnTo>
                    <a:lnTo>
                      <a:pt x="71084" y="13289"/>
                    </a:lnTo>
                    <a:lnTo>
                      <a:pt x="71381" y="13658"/>
                    </a:lnTo>
                    <a:lnTo>
                      <a:pt x="71846" y="14479"/>
                    </a:lnTo>
                    <a:lnTo>
                      <a:pt x="72167" y="15360"/>
                    </a:lnTo>
                    <a:lnTo>
                      <a:pt x="72298" y="16289"/>
                    </a:lnTo>
                    <a:lnTo>
                      <a:pt x="72298" y="16765"/>
                    </a:lnTo>
                    <a:lnTo>
                      <a:pt x="72298" y="17230"/>
                    </a:lnTo>
                    <a:lnTo>
                      <a:pt x="72155" y="18146"/>
                    </a:lnTo>
                    <a:lnTo>
                      <a:pt x="71846" y="19016"/>
                    </a:lnTo>
                    <a:lnTo>
                      <a:pt x="71381" y="19813"/>
                    </a:lnTo>
                    <a:lnTo>
                      <a:pt x="71084" y="20182"/>
                    </a:lnTo>
                    <a:lnTo>
                      <a:pt x="70786" y="20504"/>
                    </a:lnTo>
                    <a:lnTo>
                      <a:pt x="70095" y="21028"/>
                    </a:lnTo>
                    <a:lnTo>
                      <a:pt x="69322" y="21373"/>
                    </a:lnTo>
                    <a:lnTo>
                      <a:pt x="68476" y="21552"/>
                    </a:lnTo>
                    <a:lnTo>
                      <a:pt x="68048" y="21552"/>
                    </a:lnTo>
                    <a:lnTo>
                      <a:pt x="67595" y="21540"/>
                    </a:lnTo>
                    <a:lnTo>
                      <a:pt x="66726" y="21361"/>
                    </a:lnTo>
                    <a:lnTo>
                      <a:pt x="65928" y="21016"/>
                    </a:lnTo>
                    <a:lnTo>
                      <a:pt x="65214" y="20504"/>
                    </a:lnTo>
                    <a:lnTo>
                      <a:pt x="64904" y="20182"/>
                    </a:lnTo>
                    <a:lnTo>
                      <a:pt x="64595" y="19825"/>
                    </a:lnTo>
                    <a:lnTo>
                      <a:pt x="64094" y="19028"/>
                    </a:lnTo>
                    <a:lnTo>
                      <a:pt x="63761" y="18158"/>
                    </a:lnTo>
                    <a:lnTo>
                      <a:pt x="63606" y="17230"/>
                    </a:lnTo>
                    <a:lnTo>
                      <a:pt x="63606" y="16765"/>
                    </a:lnTo>
                    <a:lnTo>
                      <a:pt x="63606" y="16277"/>
                    </a:lnTo>
                    <a:lnTo>
                      <a:pt x="63761" y="15348"/>
                    </a:lnTo>
                    <a:lnTo>
                      <a:pt x="64094" y="14455"/>
                    </a:lnTo>
                    <a:lnTo>
                      <a:pt x="64583" y="13658"/>
                    </a:lnTo>
                    <a:lnTo>
                      <a:pt x="64904" y="13289"/>
                    </a:lnTo>
                    <a:lnTo>
                      <a:pt x="65214" y="12967"/>
                    </a:lnTo>
                    <a:lnTo>
                      <a:pt x="65928" y="12455"/>
                    </a:lnTo>
                    <a:lnTo>
                      <a:pt x="66726" y="12098"/>
                    </a:lnTo>
                    <a:lnTo>
                      <a:pt x="67595" y="11919"/>
                    </a:lnTo>
                    <a:lnTo>
                      <a:pt x="68048" y="11907"/>
                    </a:lnTo>
                    <a:close/>
                    <a:moveTo>
                      <a:pt x="77763" y="822"/>
                    </a:moveTo>
                    <a:lnTo>
                      <a:pt x="77763" y="24219"/>
                    </a:lnTo>
                    <a:lnTo>
                      <a:pt x="81264" y="24219"/>
                    </a:lnTo>
                    <a:lnTo>
                      <a:pt x="81264" y="822"/>
                    </a:lnTo>
                    <a:close/>
                    <a:moveTo>
                      <a:pt x="32875" y="8788"/>
                    </a:moveTo>
                    <a:lnTo>
                      <a:pt x="32113" y="8859"/>
                    </a:lnTo>
                    <a:lnTo>
                      <a:pt x="31363" y="9002"/>
                    </a:lnTo>
                    <a:lnTo>
                      <a:pt x="30613" y="9216"/>
                    </a:lnTo>
                    <a:lnTo>
                      <a:pt x="29898" y="9502"/>
                    </a:lnTo>
                    <a:lnTo>
                      <a:pt x="29196" y="9859"/>
                    </a:lnTo>
                    <a:lnTo>
                      <a:pt x="28529" y="10288"/>
                    </a:lnTo>
                    <a:lnTo>
                      <a:pt x="27898" y="10776"/>
                    </a:lnTo>
                    <a:lnTo>
                      <a:pt x="27588" y="11062"/>
                    </a:lnTo>
                    <a:lnTo>
                      <a:pt x="27303" y="11360"/>
                    </a:lnTo>
                    <a:lnTo>
                      <a:pt x="26803" y="11991"/>
                    </a:lnTo>
                    <a:lnTo>
                      <a:pt x="26362" y="12657"/>
                    </a:lnTo>
                    <a:lnTo>
                      <a:pt x="26005" y="13360"/>
                    </a:lnTo>
                    <a:lnTo>
                      <a:pt x="25707" y="14086"/>
                    </a:lnTo>
                    <a:lnTo>
                      <a:pt x="25493" y="14825"/>
                    </a:lnTo>
                    <a:lnTo>
                      <a:pt x="25350" y="15587"/>
                    </a:lnTo>
                    <a:lnTo>
                      <a:pt x="25278" y="16349"/>
                    </a:lnTo>
                    <a:lnTo>
                      <a:pt x="25278" y="17122"/>
                    </a:lnTo>
                    <a:lnTo>
                      <a:pt x="25350" y="17885"/>
                    </a:lnTo>
                    <a:lnTo>
                      <a:pt x="25493" y="18647"/>
                    </a:lnTo>
                    <a:lnTo>
                      <a:pt x="25707" y="19385"/>
                    </a:lnTo>
                    <a:lnTo>
                      <a:pt x="26005" y="20111"/>
                    </a:lnTo>
                    <a:lnTo>
                      <a:pt x="26362" y="20814"/>
                    </a:lnTo>
                    <a:lnTo>
                      <a:pt x="26803" y="21480"/>
                    </a:lnTo>
                    <a:lnTo>
                      <a:pt x="27303" y="22111"/>
                    </a:lnTo>
                    <a:lnTo>
                      <a:pt x="27588" y="22421"/>
                    </a:lnTo>
                    <a:lnTo>
                      <a:pt x="27886" y="22695"/>
                    </a:lnTo>
                    <a:lnTo>
                      <a:pt x="28517" y="23195"/>
                    </a:lnTo>
                    <a:lnTo>
                      <a:pt x="29196" y="23624"/>
                    </a:lnTo>
                    <a:lnTo>
                      <a:pt x="29886" y="23969"/>
                    </a:lnTo>
                    <a:lnTo>
                      <a:pt x="30613" y="24255"/>
                    </a:lnTo>
                    <a:lnTo>
                      <a:pt x="31351" y="24469"/>
                    </a:lnTo>
                    <a:lnTo>
                      <a:pt x="32101" y="24612"/>
                    </a:lnTo>
                    <a:lnTo>
                      <a:pt x="32863" y="24683"/>
                    </a:lnTo>
                    <a:lnTo>
                      <a:pt x="33637" y="24683"/>
                    </a:lnTo>
                    <a:lnTo>
                      <a:pt x="34399" y="24612"/>
                    </a:lnTo>
                    <a:lnTo>
                      <a:pt x="35149" y="24469"/>
                    </a:lnTo>
                    <a:lnTo>
                      <a:pt x="35887" y="24255"/>
                    </a:lnTo>
                    <a:lnTo>
                      <a:pt x="36614" y="23969"/>
                    </a:lnTo>
                    <a:lnTo>
                      <a:pt x="37316" y="23624"/>
                    </a:lnTo>
                    <a:lnTo>
                      <a:pt x="37983" y="23195"/>
                    </a:lnTo>
                    <a:lnTo>
                      <a:pt x="38614" y="22695"/>
                    </a:lnTo>
                    <a:lnTo>
                      <a:pt x="38924" y="22421"/>
                    </a:lnTo>
                    <a:lnTo>
                      <a:pt x="39197" y="22111"/>
                    </a:lnTo>
                    <a:lnTo>
                      <a:pt x="39709" y="21480"/>
                    </a:lnTo>
                    <a:lnTo>
                      <a:pt x="40150" y="20814"/>
                    </a:lnTo>
                    <a:lnTo>
                      <a:pt x="40507" y="20111"/>
                    </a:lnTo>
                    <a:lnTo>
                      <a:pt x="40793" y="19385"/>
                    </a:lnTo>
                    <a:lnTo>
                      <a:pt x="41019" y="18647"/>
                    </a:lnTo>
                    <a:lnTo>
                      <a:pt x="41162" y="17885"/>
                    </a:lnTo>
                    <a:lnTo>
                      <a:pt x="41234" y="17122"/>
                    </a:lnTo>
                    <a:lnTo>
                      <a:pt x="41234" y="16349"/>
                    </a:lnTo>
                    <a:lnTo>
                      <a:pt x="41162" y="15587"/>
                    </a:lnTo>
                    <a:lnTo>
                      <a:pt x="41019" y="14825"/>
                    </a:lnTo>
                    <a:lnTo>
                      <a:pt x="40793" y="14086"/>
                    </a:lnTo>
                    <a:lnTo>
                      <a:pt x="40507" y="13360"/>
                    </a:lnTo>
                    <a:lnTo>
                      <a:pt x="40150" y="12657"/>
                    </a:lnTo>
                    <a:lnTo>
                      <a:pt x="39709" y="11991"/>
                    </a:lnTo>
                    <a:lnTo>
                      <a:pt x="39197" y="11360"/>
                    </a:lnTo>
                    <a:lnTo>
                      <a:pt x="38924" y="11062"/>
                    </a:lnTo>
                    <a:lnTo>
                      <a:pt x="38614" y="10776"/>
                    </a:lnTo>
                    <a:lnTo>
                      <a:pt x="37983" y="10288"/>
                    </a:lnTo>
                    <a:lnTo>
                      <a:pt x="37316" y="9859"/>
                    </a:lnTo>
                    <a:lnTo>
                      <a:pt x="36626" y="9502"/>
                    </a:lnTo>
                    <a:lnTo>
                      <a:pt x="35899" y="9216"/>
                    </a:lnTo>
                    <a:lnTo>
                      <a:pt x="35161" y="9002"/>
                    </a:lnTo>
                    <a:lnTo>
                      <a:pt x="34411" y="8859"/>
                    </a:lnTo>
                    <a:lnTo>
                      <a:pt x="33637" y="8788"/>
                    </a:lnTo>
                    <a:close/>
                    <a:moveTo>
                      <a:pt x="50306" y="8788"/>
                    </a:moveTo>
                    <a:lnTo>
                      <a:pt x="49544" y="8859"/>
                    </a:lnTo>
                    <a:lnTo>
                      <a:pt x="48782" y="9002"/>
                    </a:lnTo>
                    <a:lnTo>
                      <a:pt x="48044" y="9216"/>
                    </a:lnTo>
                    <a:lnTo>
                      <a:pt x="47318" y="9502"/>
                    </a:lnTo>
                    <a:lnTo>
                      <a:pt x="46627" y="9859"/>
                    </a:lnTo>
                    <a:lnTo>
                      <a:pt x="45960" y="10288"/>
                    </a:lnTo>
                    <a:lnTo>
                      <a:pt x="45318" y="10776"/>
                    </a:lnTo>
                    <a:lnTo>
                      <a:pt x="45020" y="11062"/>
                    </a:lnTo>
                    <a:lnTo>
                      <a:pt x="44734" y="11360"/>
                    </a:lnTo>
                    <a:lnTo>
                      <a:pt x="44222" y="11991"/>
                    </a:lnTo>
                    <a:lnTo>
                      <a:pt x="43793" y="12657"/>
                    </a:lnTo>
                    <a:lnTo>
                      <a:pt x="43424" y="13360"/>
                    </a:lnTo>
                    <a:lnTo>
                      <a:pt x="43139" y="14086"/>
                    </a:lnTo>
                    <a:lnTo>
                      <a:pt x="42924" y="14825"/>
                    </a:lnTo>
                    <a:lnTo>
                      <a:pt x="42781" y="15587"/>
                    </a:lnTo>
                    <a:lnTo>
                      <a:pt x="42710" y="16349"/>
                    </a:lnTo>
                    <a:lnTo>
                      <a:pt x="42710" y="17122"/>
                    </a:lnTo>
                    <a:lnTo>
                      <a:pt x="42781" y="17885"/>
                    </a:lnTo>
                    <a:lnTo>
                      <a:pt x="42924" y="18647"/>
                    </a:lnTo>
                    <a:lnTo>
                      <a:pt x="43139" y="19385"/>
                    </a:lnTo>
                    <a:lnTo>
                      <a:pt x="43424" y="20111"/>
                    </a:lnTo>
                    <a:lnTo>
                      <a:pt x="43793" y="20814"/>
                    </a:lnTo>
                    <a:lnTo>
                      <a:pt x="44222" y="21480"/>
                    </a:lnTo>
                    <a:lnTo>
                      <a:pt x="44734" y="22111"/>
                    </a:lnTo>
                    <a:lnTo>
                      <a:pt x="45020" y="22421"/>
                    </a:lnTo>
                    <a:lnTo>
                      <a:pt x="45318" y="22695"/>
                    </a:lnTo>
                    <a:lnTo>
                      <a:pt x="45949" y="23195"/>
                    </a:lnTo>
                    <a:lnTo>
                      <a:pt x="46615" y="23624"/>
                    </a:lnTo>
                    <a:lnTo>
                      <a:pt x="47318" y="23969"/>
                    </a:lnTo>
                    <a:lnTo>
                      <a:pt x="48032" y="24255"/>
                    </a:lnTo>
                    <a:lnTo>
                      <a:pt x="48782" y="24469"/>
                    </a:lnTo>
                    <a:lnTo>
                      <a:pt x="49533" y="24612"/>
                    </a:lnTo>
                    <a:lnTo>
                      <a:pt x="50295" y="24683"/>
                    </a:lnTo>
                    <a:lnTo>
                      <a:pt x="51057" y="24683"/>
                    </a:lnTo>
                    <a:lnTo>
                      <a:pt x="51819" y="24612"/>
                    </a:lnTo>
                    <a:lnTo>
                      <a:pt x="52581" y="24469"/>
                    </a:lnTo>
                    <a:lnTo>
                      <a:pt x="53319" y="24255"/>
                    </a:lnTo>
                    <a:lnTo>
                      <a:pt x="54045" y="23969"/>
                    </a:lnTo>
                    <a:lnTo>
                      <a:pt x="54736" y="23624"/>
                    </a:lnTo>
                    <a:lnTo>
                      <a:pt x="55414" y="23195"/>
                    </a:lnTo>
                    <a:lnTo>
                      <a:pt x="56046" y="22695"/>
                    </a:lnTo>
                    <a:lnTo>
                      <a:pt x="56343" y="22421"/>
                    </a:lnTo>
                    <a:lnTo>
                      <a:pt x="56629" y="22111"/>
                    </a:lnTo>
                    <a:lnTo>
                      <a:pt x="57129" y="21480"/>
                    </a:lnTo>
                    <a:lnTo>
                      <a:pt x="57570" y="20814"/>
                    </a:lnTo>
                    <a:lnTo>
                      <a:pt x="57927" y="20111"/>
                    </a:lnTo>
                    <a:lnTo>
                      <a:pt x="58213" y="19385"/>
                    </a:lnTo>
                    <a:lnTo>
                      <a:pt x="58439" y="18647"/>
                    </a:lnTo>
                    <a:lnTo>
                      <a:pt x="58582" y="17885"/>
                    </a:lnTo>
                    <a:lnTo>
                      <a:pt x="58653" y="17111"/>
                    </a:lnTo>
                    <a:lnTo>
                      <a:pt x="58653" y="16349"/>
                    </a:lnTo>
                    <a:lnTo>
                      <a:pt x="58582" y="15575"/>
                    </a:lnTo>
                    <a:lnTo>
                      <a:pt x="58439" y="14825"/>
                    </a:lnTo>
                    <a:lnTo>
                      <a:pt x="58213" y="14074"/>
                    </a:lnTo>
                    <a:lnTo>
                      <a:pt x="57927" y="13360"/>
                    </a:lnTo>
                    <a:lnTo>
                      <a:pt x="57570" y="12657"/>
                    </a:lnTo>
                    <a:lnTo>
                      <a:pt x="57129" y="11991"/>
                    </a:lnTo>
                    <a:lnTo>
                      <a:pt x="56629" y="11360"/>
                    </a:lnTo>
                    <a:lnTo>
                      <a:pt x="56343" y="11062"/>
                    </a:lnTo>
                    <a:lnTo>
                      <a:pt x="56046" y="10776"/>
                    </a:lnTo>
                    <a:lnTo>
                      <a:pt x="55414" y="10288"/>
                    </a:lnTo>
                    <a:lnTo>
                      <a:pt x="54748" y="9859"/>
                    </a:lnTo>
                    <a:lnTo>
                      <a:pt x="54045" y="9502"/>
                    </a:lnTo>
                    <a:lnTo>
                      <a:pt x="53331" y="9216"/>
                    </a:lnTo>
                    <a:lnTo>
                      <a:pt x="52593" y="9002"/>
                    </a:lnTo>
                    <a:lnTo>
                      <a:pt x="51831" y="8859"/>
                    </a:lnTo>
                    <a:lnTo>
                      <a:pt x="51068" y="8788"/>
                    </a:lnTo>
                    <a:close/>
                    <a:moveTo>
                      <a:pt x="11907" y="1"/>
                    </a:moveTo>
                    <a:lnTo>
                      <a:pt x="10681" y="108"/>
                    </a:lnTo>
                    <a:lnTo>
                      <a:pt x="9490" y="346"/>
                    </a:lnTo>
                    <a:lnTo>
                      <a:pt x="8311" y="691"/>
                    </a:lnTo>
                    <a:lnTo>
                      <a:pt x="7192" y="1156"/>
                    </a:lnTo>
                    <a:lnTo>
                      <a:pt x="6109" y="1727"/>
                    </a:lnTo>
                    <a:lnTo>
                      <a:pt x="5097" y="2406"/>
                    </a:lnTo>
                    <a:lnTo>
                      <a:pt x="4144" y="3192"/>
                    </a:lnTo>
                    <a:lnTo>
                      <a:pt x="3703" y="3632"/>
                    </a:lnTo>
                    <a:lnTo>
                      <a:pt x="3394" y="3942"/>
                    </a:lnTo>
                    <a:lnTo>
                      <a:pt x="2965" y="4406"/>
                    </a:lnTo>
                    <a:lnTo>
                      <a:pt x="2203" y="5371"/>
                    </a:lnTo>
                    <a:lnTo>
                      <a:pt x="1560" y="6383"/>
                    </a:lnTo>
                    <a:lnTo>
                      <a:pt x="1024" y="7454"/>
                    </a:lnTo>
                    <a:lnTo>
                      <a:pt x="608" y="8550"/>
                    </a:lnTo>
                    <a:lnTo>
                      <a:pt x="286" y="9681"/>
                    </a:lnTo>
                    <a:lnTo>
                      <a:pt x="96" y="10836"/>
                    </a:lnTo>
                    <a:lnTo>
                      <a:pt x="0" y="11991"/>
                    </a:lnTo>
                    <a:lnTo>
                      <a:pt x="24" y="13146"/>
                    </a:lnTo>
                    <a:lnTo>
                      <a:pt x="155" y="14301"/>
                    </a:lnTo>
                    <a:lnTo>
                      <a:pt x="393" y="15444"/>
                    </a:lnTo>
                    <a:lnTo>
                      <a:pt x="751" y="16563"/>
                    </a:lnTo>
                    <a:lnTo>
                      <a:pt x="1215" y="17646"/>
                    </a:lnTo>
                    <a:lnTo>
                      <a:pt x="1786" y="18682"/>
                    </a:lnTo>
                    <a:lnTo>
                      <a:pt x="2465" y="19682"/>
                    </a:lnTo>
                    <a:lnTo>
                      <a:pt x="3263" y="20623"/>
                    </a:lnTo>
                    <a:lnTo>
                      <a:pt x="3703" y="21064"/>
                    </a:lnTo>
                    <a:lnTo>
                      <a:pt x="4144" y="21492"/>
                    </a:lnTo>
                    <a:lnTo>
                      <a:pt x="5097" y="22278"/>
                    </a:lnTo>
                    <a:lnTo>
                      <a:pt x="6109" y="22969"/>
                    </a:lnTo>
                    <a:lnTo>
                      <a:pt x="7180" y="23540"/>
                    </a:lnTo>
                    <a:lnTo>
                      <a:pt x="8311" y="24005"/>
                    </a:lnTo>
                    <a:lnTo>
                      <a:pt x="9478" y="24350"/>
                    </a:lnTo>
                    <a:lnTo>
                      <a:pt x="10681" y="24576"/>
                    </a:lnTo>
                    <a:lnTo>
                      <a:pt x="11907" y="24695"/>
                    </a:lnTo>
                    <a:lnTo>
                      <a:pt x="12526" y="24695"/>
                    </a:lnTo>
                    <a:lnTo>
                      <a:pt x="13181" y="24683"/>
                    </a:lnTo>
                    <a:lnTo>
                      <a:pt x="14443" y="24576"/>
                    </a:lnTo>
                    <a:lnTo>
                      <a:pt x="15646" y="24362"/>
                    </a:lnTo>
                    <a:lnTo>
                      <a:pt x="16789" y="24028"/>
                    </a:lnTo>
                    <a:lnTo>
                      <a:pt x="17861" y="23588"/>
                    </a:lnTo>
                    <a:lnTo>
                      <a:pt x="18885" y="23040"/>
                    </a:lnTo>
                    <a:lnTo>
                      <a:pt x="19837" y="22385"/>
                    </a:lnTo>
                    <a:lnTo>
                      <a:pt x="20742" y="21623"/>
                    </a:lnTo>
                    <a:lnTo>
                      <a:pt x="21159" y="21195"/>
                    </a:lnTo>
                    <a:lnTo>
                      <a:pt x="21516" y="20825"/>
                    </a:lnTo>
                    <a:lnTo>
                      <a:pt x="22147" y="20028"/>
                    </a:lnTo>
                    <a:lnTo>
                      <a:pt x="22695" y="19170"/>
                    </a:lnTo>
                    <a:lnTo>
                      <a:pt x="23147" y="18242"/>
                    </a:lnTo>
                    <a:lnTo>
                      <a:pt x="23516" y="17253"/>
                    </a:lnTo>
                    <a:lnTo>
                      <a:pt x="23790" y="16206"/>
                    </a:lnTo>
                    <a:lnTo>
                      <a:pt x="23969" y="15086"/>
                    </a:lnTo>
                    <a:lnTo>
                      <a:pt x="24052" y="13908"/>
                    </a:lnTo>
                    <a:lnTo>
                      <a:pt x="24064" y="13289"/>
                    </a:lnTo>
                    <a:lnTo>
                      <a:pt x="24064" y="12753"/>
                    </a:lnTo>
                    <a:lnTo>
                      <a:pt x="23981" y="11705"/>
                    </a:lnTo>
                    <a:lnTo>
                      <a:pt x="23885" y="11181"/>
                    </a:lnTo>
                    <a:lnTo>
                      <a:pt x="12526" y="11181"/>
                    </a:lnTo>
                    <a:lnTo>
                      <a:pt x="12526" y="14574"/>
                    </a:lnTo>
                    <a:lnTo>
                      <a:pt x="20599" y="14574"/>
                    </a:lnTo>
                    <a:lnTo>
                      <a:pt x="20480" y="15265"/>
                    </a:lnTo>
                    <a:lnTo>
                      <a:pt x="20159" y="16491"/>
                    </a:lnTo>
                    <a:lnTo>
                      <a:pt x="19694" y="17563"/>
                    </a:lnTo>
                    <a:lnTo>
                      <a:pt x="19099" y="18456"/>
                    </a:lnTo>
                    <a:lnTo>
                      <a:pt x="18754" y="18825"/>
                    </a:lnTo>
                    <a:lnTo>
                      <a:pt x="18420" y="19135"/>
                    </a:lnTo>
                    <a:lnTo>
                      <a:pt x="17706" y="19682"/>
                    </a:lnTo>
                    <a:lnTo>
                      <a:pt x="16968" y="20147"/>
                    </a:lnTo>
                    <a:lnTo>
                      <a:pt x="16194" y="20540"/>
                    </a:lnTo>
                    <a:lnTo>
                      <a:pt x="15384" y="20849"/>
                    </a:lnTo>
                    <a:lnTo>
                      <a:pt x="14562" y="21075"/>
                    </a:lnTo>
                    <a:lnTo>
                      <a:pt x="13729" y="21230"/>
                    </a:lnTo>
                    <a:lnTo>
                      <a:pt x="12884" y="21302"/>
                    </a:lnTo>
                    <a:lnTo>
                      <a:pt x="12038" y="21290"/>
                    </a:lnTo>
                    <a:lnTo>
                      <a:pt x="11193" y="21195"/>
                    </a:lnTo>
                    <a:lnTo>
                      <a:pt x="10359" y="21028"/>
                    </a:lnTo>
                    <a:lnTo>
                      <a:pt x="9538" y="20778"/>
                    </a:lnTo>
                    <a:lnTo>
                      <a:pt x="8752" y="20456"/>
                    </a:lnTo>
                    <a:lnTo>
                      <a:pt x="7978" y="20052"/>
                    </a:lnTo>
                    <a:lnTo>
                      <a:pt x="7252" y="19563"/>
                    </a:lnTo>
                    <a:lnTo>
                      <a:pt x="6561" y="18992"/>
                    </a:lnTo>
                    <a:lnTo>
                      <a:pt x="6240" y="18682"/>
                    </a:lnTo>
                    <a:lnTo>
                      <a:pt x="5918" y="18349"/>
                    </a:lnTo>
                    <a:lnTo>
                      <a:pt x="5358" y="17634"/>
                    </a:lnTo>
                    <a:lnTo>
                      <a:pt x="4870" y="16884"/>
                    </a:lnTo>
                    <a:lnTo>
                      <a:pt x="4465" y="16099"/>
                    </a:lnTo>
                    <a:lnTo>
                      <a:pt x="4144" y="15289"/>
                    </a:lnTo>
                    <a:lnTo>
                      <a:pt x="3906" y="14455"/>
                    </a:lnTo>
                    <a:lnTo>
                      <a:pt x="3739" y="13610"/>
                    </a:lnTo>
                    <a:lnTo>
                      <a:pt x="3668" y="12753"/>
                    </a:lnTo>
                    <a:lnTo>
                      <a:pt x="3668" y="11895"/>
                    </a:lnTo>
                    <a:lnTo>
                      <a:pt x="3739" y="11038"/>
                    </a:lnTo>
                    <a:lnTo>
                      <a:pt x="3906" y="10193"/>
                    </a:lnTo>
                    <a:lnTo>
                      <a:pt x="4144" y="9359"/>
                    </a:lnTo>
                    <a:lnTo>
                      <a:pt x="4465" y="8550"/>
                    </a:lnTo>
                    <a:lnTo>
                      <a:pt x="4870" y="7764"/>
                    </a:lnTo>
                    <a:lnTo>
                      <a:pt x="5358" y="7014"/>
                    </a:lnTo>
                    <a:lnTo>
                      <a:pt x="5918" y="6299"/>
                    </a:lnTo>
                    <a:lnTo>
                      <a:pt x="6240" y="5966"/>
                    </a:lnTo>
                    <a:lnTo>
                      <a:pt x="6549" y="5656"/>
                    </a:lnTo>
                    <a:lnTo>
                      <a:pt x="7216" y="5085"/>
                    </a:lnTo>
                    <a:lnTo>
                      <a:pt x="7942" y="4585"/>
                    </a:lnTo>
                    <a:lnTo>
                      <a:pt x="8704" y="4180"/>
                    </a:lnTo>
                    <a:lnTo>
                      <a:pt x="9514" y="3835"/>
                    </a:lnTo>
                    <a:lnTo>
                      <a:pt x="10347" y="3585"/>
                    </a:lnTo>
                    <a:lnTo>
                      <a:pt x="11205" y="3430"/>
                    </a:lnTo>
                    <a:lnTo>
                      <a:pt x="12086" y="3347"/>
                    </a:lnTo>
                    <a:lnTo>
                      <a:pt x="12955" y="3347"/>
                    </a:lnTo>
                    <a:lnTo>
                      <a:pt x="13800" y="3418"/>
                    </a:lnTo>
                    <a:lnTo>
                      <a:pt x="14622" y="3573"/>
                    </a:lnTo>
                    <a:lnTo>
                      <a:pt x="15432" y="3811"/>
                    </a:lnTo>
                    <a:lnTo>
                      <a:pt x="16206" y="4120"/>
                    </a:lnTo>
                    <a:lnTo>
                      <a:pt x="16944" y="4501"/>
                    </a:lnTo>
                    <a:lnTo>
                      <a:pt x="17646" y="4966"/>
                    </a:lnTo>
                    <a:lnTo>
                      <a:pt x="18313" y="5490"/>
                    </a:lnTo>
                    <a:lnTo>
                      <a:pt x="18623" y="5775"/>
                    </a:lnTo>
                    <a:lnTo>
                      <a:pt x="21004" y="3394"/>
                    </a:lnTo>
                    <a:lnTo>
                      <a:pt x="20563" y="2989"/>
                    </a:lnTo>
                    <a:lnTo>
                      <a:pt x="19647" y="2251"/>
                    </a:lnTo>
                    <a:lnTo>
                      <a:pt x="18670" y="1608"/>
                    </a:lnTo>
                    <a:lnTo>
                      <a:pt x="17634" y="1072"/>
                    </a:lnTo>
                    <a:lnTo>
                      <a:pt x="16551" y="644"/>
                    </a:lnTo>
                    <a:lnTo>
                      <a:pt x="15432" y="322"/>
                    </a:lnTo>
                    <a:lnTo>
                      <a:pt x="14289" y="108"/>
                    </a:lnTo>
                    <a:lnTo>
                      <a:pt x="13122" y="1"/>
                    </a:lnTo>
                    <a:close/>
                    <a:moveTo>
                      <a:pt x="90111" y="8752"/>
                    </a:moveTo>
                    <a:lnTo>
                      <a:pt x="89372" y="8824"/>
                    </a:lnTo>
                    <a:lnTo>
                      <a:pt x="88646" y="8955"/>
                    </a:lnTo>
                    <a:lnTo>
                      <a:pt x="87932" y="9169"/>
                    </a:lnTo>
                    <a:lnTo>
                      <a:pt x="87253" y="9455"/>
                    </a:lnTo>
                    <a:lnTo>
                      <a:pt x="86598" y="9812"/>
                    </a:lnTo>
                    <a:lnTo>
                      <a:pt x="85991" y="10229"/>
                    </a:lnTo>
                    <a:lnTo>
                      <a:pt x="85419" y="10717"/>
                    </a:lnTo>
                    <a:lnTo>
                      <a:pt x="85157" y="10979"/>
                    </a:lnTo>
                    <a:lnTo>
                      <a:pt x="84884" y="11276"/>
                    </a:lnTo>
                    <a:lnTo>
                      <a:pt x="84407" y="11895"/>
                    </a:lnTo>
                    <a:lnTo>
                      <a:pt x="83979" y="12562"/>
                    </a:lnTo>
                    <a:lnTo>
                      <a:pt x="83633" y="13265"/>
                    </a:lnTo>
                    <a:lnTo>
                      <a:pt x="83348" y="13991"/>
                    </a:lnTo>
                    <a:lnTo>
                      <a:pt x="83145" y="14753"/>
                    </a:lnTo>
                    <a:lnTo>
                      <a:pt x="83014" y="15527"/>
                    </a:lnTo>
                    <a:lnTo>
                      <a:pt x="82967" y="16313"/>
                    </a:lnTo>
                    <a:lnTo>
                      <a:pt x="82979" y="16718"/>
                    </a:lnTo>
                    <a:lnTo>
                      <a:pt x="82967" y="17111"/>
                    </a:lnTo>
                    <a:lnTo>
                      <a:pt x="83038" y="17896"/>
                    </a:lnTo>
                    <a:lnTo>
                      <a:pt x="83169" y="18670"/>
                    </a:lnTo>
                    <a:lnTo>
                      <a:pt x="83383" y="19420"/>
                    </a:lnTo>
                    <a:lnTo>
                      <a:pt x="83669" y="20147"/>
                    </a:lnTo>
                    <a:lnTo>
                      <a:pt x="84026" y="20837"/>
                    </a:lnTo>
                    <a:lnTo>
                      <a:pt x="84467" y="21492"/>
                    </a:lnTo>
                    <a:lnTo>
                      <a:pt x="84955" y="22099"/>
                    </a:lnTo>
                    <a:lnTo>
                      <a:pt x="85241" y="22385"/>
                    </a:lnTo>
                    <a:lnTo>
                      <a:pt x="85515" y="22659"/>
                    </a:lnTo>
                    <a:lnTo>
                      <a:pt x="86122" y="23171"/>
                    </a:lnTo>
                    <a:lnTo>
                      <a:pt x="86765" y="23600"/>
                    </a:lnTo>
                    <a:lnTo>
                      <a:pt x="87444" y="23969"/>
                    </a:lnTo>
                    <a:lnTo>
                      <a:pt x="88158" y="24266"/>
                    </a:lnTo>
                    <a:lnTo>
                      <a:pt x="88908" y="24481"/>
                    </a:lnTo>
                    <a:lnTo>
                      <a:pt x="89670" y="24624"/>
                    </a:lnTo>
                    <a:lnTo>
                      <a:pt x="90456" y="24695"/>
                    </a:lnTo>
                    <a:lnTo>
                      <a:pt x="91385" y="24695"/>
                    </a:lnTo>
                    <a:lnTo>
                      <a:pt x="92444" y="24564"/>
                    </a:lnTo>
                    <a:lnTo>
                      <a:pt x="93468" y="24290"/>
                    </a:lnTo>
                    <a:lnTo>
                      <a:pt x="94445" y="23862"/>
                    </a:lnTo>
                    <a:lnTo>
                      <a:pt x="94909" y="23588"/>
                    </a:lnTo>
                    <a:lnTo>
                      <a:pt x="95278" y="23350"/>
                    </a:lnTo>
                    <a:lnTo>
                      <a:pt x="95981" y="22802"/>
                    </a:lnTo>
                    <a:lnTo>
                      <a:pt x="96624" y="22195"/>
                    </a:lnTo>
                    <a:lnTo>
                      <a:pt x="97207" y="21528"/>
                    </a:lnTo>
                    <a:lnTo>
                      <a:pt x="97469" y="21171"/>
                    </a:lnTo>
                    <a:lnTo>
                      <a:pt x="94766" y="19349"/>
                    </a:lnTo>
                    <a:lnTo>
                      <a:pt x="94600" y="19599"/>
                    </a:lnTo>
                    <a:lnTo>
                      <a:pt x="94242" y="20052"/>
                    </a:lnTo>
                    <a:lnTo>
                      <a:pt x="93814" y="20456"/>
                    </a:lnTo>
                    <a:lnTo>
                      <a:pt x="93361" y="20802"/>
                    </a:lnTo>
                    <a:lnTo>
                      <a:pt x="92849" y="21087"/>
                    </a:lnTo>
                    <a:lnTo>
                      <a:pt x="92313" y="21302"/>
                    </a:lnTo>
                    <a:lnTo>
                      <a:pt x="91754" y="21457"/>
                    </a:lnTo>
                    <a:lnTo>
                      <a:pt x="91170" y="21528"/>
                    </a:lnTo>
                    <a:lnTo>
                      <a:pt x="90873" y="21540"/>
                    </a:lnTo>
                    <a:lnTo>
                      <a:pt x="90563" y="21540"/>
                    </a:lnTo>
                    <a:lnTo>
                      <a:pt x="89956" y="21468"/>
                    </a:lnTo>
                    <a:lnTo>
                      <a:pt x="89372" y="21314"/>
                    </a:lnTo>
                    <a:lnTo>
                      <a:pt x="88825" y="21064"/>
                    </a:lnTo>
                    <a:lnTo>
                      <a:pt x="88313" y="20754"/>
                    </a:lnTo>
                    <a:lnTo>
                      <a:pt x="87860" y="20361"/>
                    </a:lnTo>
                    <a:lnTo>
                      <a:pt x="87467" y="19909"/>
                    </a:lnTo>
                    <a:lnTo>
                      <a:pt x="87134" y="19397"/>
                    </a:lnTo>
                    <a:lnTo>
                      <a:pt x="87003" y="19111"/>
                    </a:lnTo>
                    <a:lnTo>
                      <a:pt x="97660" y="14705"/>
                    </a:lnTo>
                    <a:lnTo>
                      <a:pt x="97302" y="13801"/>
                    </a:lnTo>
                    <a:lnTo>
                      <a:pt x="97136" y="13396"/>
                    </a:lnTo>
                    <a:lnTo>
                      <a:pt x="96743" y="12610"/>
                    </a:lnTo>
                    <a:lnTo>
                      <a:pt x="96517" y="12241"/>
                    </a:lnTo>
                    <a:lnTo>
                      <a:pt x="96231" y="11800"/>
                    </a:lnTo>
                    <a:lnTo>
                      <a:pt x="95588" y="11002"/>
                    </a:lnTo>
                    <a:lnTo>
                      <a:pt x="95219" y="10621"/>
                    </a:lnTo>
                    <a:lnTo>
                      <a:pt x="94992" y="10419"/>
                    </a:lnTo>
                    <a:lnTo>
                      <a:pt x="94516" y="10026"/>
                    </a:lnTo>
                    <a:lnTo>
                      <a:pt x="93992" y="9681"/>
                    </a:lnTo>
                    <a:lnTo>
                      <a:pt x="93456" y="9395"/>
                    </a:lnTo>
                    <a:lnTo>
                      <a:pt x="93171" y="9276"/>
                    </a:lnTo>
                    <a:lnTo>
                      <a:pt x="92849" y="9145"/>
                    </a:lnTo>
                    <a:lnTo>
                      <a:pt x="92194" y="8955"/>
                    </a:lnTo>
                    <a:lnTo>
                      <a:pt x="91516" y="8812"/>
                    </a:lnTo>
                    <a:lnTo>
                      <a:pt x="90837" y="8752"/>
                    </a:lnTo>
                    <a:close/>
                    <a:moveTo>
                      <a:pt x="67750" y="8764"/>
                    </a:moveTo>
                    <a:lnTo>
                      <a:pt x="67369" y="8776"/>
                    </a:lnTo>
                    <a:lnTo>
                      <a:pt x="66619" y="8847"/>
                    </a:lnTo>
                    <a:lnTo>
                      <a:pt x="65892" y="9002"/>
                    </a:lnTo>
                    <a:lnTo>
                      <a:pt x="65178" y="9228"/>
                    </a:lnTo>
                    <a:lnTo>
                      <a:pt x="64499" y="9538"/>
                    </a:lnTo>
                    <a:lnTo>
                      <a:pt x="63856" y="9895"/>
                    </a:lnTo>
                    <a:lnTo>
                      <a:pt x="63249" y="10336"/>
                    </a:lnTo>
                    <a:lnTo>
                      <a:pt x="62678" y="10824"/>
                    </a:lnTo>
                    <a:lnTo>
                      <a:pt x="62416" y="11098"/>
                    </a:lnTo>
                    <a:lnTo>
                      <a:pt x="62142" y="11395"/>
                    </a:lnTo>
                    <a:lnTo>
                      <a:pt x="61642" y="12003"/>
                    </a:lnTo>
                    <a:lnTo>
                      <a:pt x="61213" y="12657"/>
                    </a:lnTo>
                    <a:lnTo>
                      <a:pt x="60844" y="13348"/>
                    </a:lnTo>
                    <a:lnTo>
                      <a:pt x="60546" y="14062"/>
                    </a:lnTo>
                    <a:lnTo>
                      <a:pt x="60332" y="14813"/>
                    </a:lnTo>
                    <a:lnTo>
                      <a:pt x="60189" y="15587"/>
                    </a:lnTo>
                    <a:lnTo>
                      <a:pt x="60130" y="16360"/>
                    </a:lnTo>
                    <a:lnTo>
                      <a:pt x="60130" y="16753"/>
                    </a:lnTo>
                    <a:lnTo>
                      <a:pt x="60130" y="17158"/>
                    </a:lnTo>
                    <a:lnTo>
                      <a:pt x="60189" y="17932"/>
                    </a:lnTo>
                    <a:lnTo>
                      <a:pt x="60344" y="18706"/>
                    </a:lnTo>
                    <a:lnTo>
                      <a:pt x="60558" y="19444"/>
                    </a:lnTo>
                    <a:lnTo>
                      <a:pt x="60844" y="20159"/>
                    </a:lnTo>
                    <a:lnTo>
                      <a:pt x="61213" y="20849"/>
                    </a:lnTo>
                    <a:lnTo>
                      <a:pt x="61642" y="21492"/>
                    </a:lnTo>
                    <a:lnTo>
                      <a:pt x="62142" y="22088"/>
                    </a:lnTo>
                    <a:lnTo>
                      <a:pt x="62416" y="22373"/>
                    </a:lnTo>
                    <a:lnTo>
                      <a:pt x="62678" y="22647"/>
                    </a:lnTo>
                    <a:lnTo>
                      <a:pt x="63249" y="23135"/>
                    </a:lnTo>
                    <a:lnTo>
                      <a:pt x="63856" y="23576"/>
                    </a:lnTo>
                    <a:lnTo>
                      <a:pt x="64511" y="23933"/>
                    </a:lnTo>
                    <a:lnTo>
                      <a:pt x="65190" y="24231"/>
                    </a:lnTo>
                    <a:lnTo>
                      <a:pt x="65892" y="24457"/>
                    </a:lnTo>
                    <a:lnTo>
                      <a:pt x="66619" y="24612"/>
                    </a:lnTo>
                    <a:lnTo>
                      <a:pt x="67369" y="24683"/>
                    </a:lnTo>
                    <a:lnTo>
                      <a:pt x="67750" y="24695"/>
                    </a:lnTo>
                    <a:lnTo>
                      <a:pt x="68083" y="24683"/>
                    </a:lnTo>
                    <a:lnTo>
                      <a:pt x="68714" y="24636"/>
                    </a:lnTo>
                    <a:lnTo>
                      <a:pt x="69322" y="24517"/>
                    </a:lnTo>
                    <a:lnTo>
                      <a:pt x="69881" y="24350"/>
                    </a:lnTo>
                    <a:lnTo>
                      <a:pt x="70405" y="24124"/>
                    </a:lnTo>
                    <a:lnTo>
                      <a:pt x="70893" y="23838"/>
                    </a:lnTo>
                    <a:lnTo>
                      <a:pt x="71334" y="23493"/>
                    </a:lnTo>
                    <a:lnTo>
                      <a:pt x="71739" y="23100"/>
                    </a:lnTo>
                    <a:lnTo>
                      <a:pt x="71929" y="22873"/>
                    </a:lnTo>
                    <a:lnTo>
                      <a:pt x="72048" y="22873"/>
                    </a:lnTo>
                    <a:lnTo>
                      <a:pt x="72048" y="24016"/>
                    </a:lnTo>
                    <a:lnTo>
                      <a:pt x="72036" y="24576"/>
                    </a:lnTo>
                    <a:lnTo>
                      <a:pt x="71893" y="25576"/>
                    </a:lnTo>
                    <a:lnTo>
                      <a:pt x="71620" y="26445"/>
                    </a:lnTo>
                    <a:lnTo>
                      <a:pt x="71191" y="27172"/>
                    </a:lnTo>
                    <a:lnTo>
                      <a:pt x="70917" y="27493"/>
                    </a:lnTo>
                    <a:lnTo>
                      <a:pt x="70596" y="27791"/>
                    </a:lnTo>
                    <a:lnTo>
                      <a:pt x="69881" y="28255"/>
                    </a:lnTo>
                    <a:lnTo>
                      <a:pt x="69083" y="28565"/>
                    </a:lnTo>
                    <a:lnTo>
                      <a:pt x="68238" y="28708"/>
                    </a:lnTo>
                    <a:lnTo>
                      <a:pt x="67809" y="28696"/>
                    </a:lnTo>
                    <a:lnTo>
                      <a:pt x="67464" y="28696"/>
                    </a:lnTo>
                    <a:lnTo>
                      <a:pt x="66809" y="28589"/>
                    </a:lnTo>
                    <a:lnTo>
                      <a:pt x="66166" y="28374"/>
                    </a:lnTo>
                    <a:lnTo>
                      <a:pt x="65583" y="28053"/>
                    </a:lnTo>
                    <a:lnTo>
                      <a:pt x="65309" y="27850"/>
                    </a:lnTo>
                    <a:lnTo>
                      <a:pt x="65059" y="27636"/>
                    </a:lnTo>
                    <a:lnTo>
                      <a:pt x="64630" y="27184"/>
                    </a:lnTo>
                    <a:lnTo>
                      <a:pt x="64249" y="26684"/>
                    </a:lnTo>
                    <a:lnTo>
                      <a:pt x="63928" y="26136"/>
                    </a:lnTo>
                    <a:lnTo>
                      <a:pt x="63809" y="25850"/>
                    </a:lnTo>
                    <a:lnTo>
                      <a:pt x="60749" y="27112"/>
                    </a:lnTo>
                    <a:lnTo>
                      <a:pt x="60975" y="27600"/>
                    </a:lnTo>
                    <a:lnTo>
                      <a:pt x="61523" y="28517"/>
                    </a:lnTo>
                    <a:lnTo>
                      <a:pt x="62166" y="29339"/>
                    </a:lnTo>
                    <a:lnTo>
                      <a:pt x="62928" y="30077"/>
                    </a:lnTo>
                    <a:lnTo>
                      <a:pt x="63344" y="30410"/>
                    </a:lnTo>
                    <a:lnTo>
                      <a:pt x="63833" y="30756"/>
                    </a:lnTo>
                    <a:lnTo>
                      <a:pt x="64892" y="31303"/>
                    </a:lnTo>
                    <a:lnTo>
                      <a:pt x="66023" y="31660"/>
                    </a:lnTo>
                    <a:lnTo>
                      <a:pt x="67202" y="31827"/>
                    </a:lnTo>
                    <a:lnTo>
                      <a:pt x="68178" y="31827"/>
                    </a:lnTo>
                    <a:lnTo>
                      <a:pt x="68929" y="31780"/>
                    </a:lnTo>
                    <a:lnTo>
                      <a:pt x="69667" y="31660"/>
                    </a:lnTo>
                    <a:lnTo>
                      <a:pt x="70381" y="31470"/>
                    </a:lnTo>
                    <a:lnTo>
                      <a:pt x="71072" y="31196"/>
                    </a:lnTo>
                    <a:lnTo>
                      <a:pt x="71739" y="30875"/>
                    </a:lnTo>
                    <a:lnTo>
                      <a:pt x="72370" y="30470"/>
                    </a:lnTo>
                    <a:lnTo>
                      <a:pt x="72965" y="30005"/>
                    </a:lnTo>
                    <a:lnTo>
                      <a:pt x="73239" y="29755"/>
                    </a:lnTo>
                    <a:lnTo>
                      <a:pt x="73501" y="29493"/>
                    </a:lnTo>
                    <a:lnTo>
                      <a:pt x="73965" y="28910"/>
                    </a:lnTo>
                    <a:lnTo>
                      <a:pt x="74358" y="28267"/>
                    </a:lnTo>
                    <a:lnTo>
                      <a:pt x="74691" y="27553"/>
                    </a:lnTo>
                    <a:lnTo>
                      <a:pt x="74965" y="26767"/>
                    </a:lnTo>
                    <a:lnTo>
                      <a:pt x="75156" y="25933"/>
                    </a:lnTo>
                    <a:lnTo>
                      <a:pt x="75299" y="25017"/>
                    </a:lnTo>
                    <a:lnTo>
                      <a:pt x="75358" y="24040"/>
                    </a:lnTo>
                    <a:lnTo>
                      <a:pt x="75370" y="23528"/>
                    </a:lnTo>
                    <a:lnTo>
                      <a:pt x="75370" y="9240"/>
                    </a:lnTo>
                    <a:lnTo>
                      <a:pt x="72048" y="9240"/>
                    </a:lnTo>
                    <a:lnTo>
                      <a:pt x="72048" y="10538"/>
                    </a:lnTo>
                    <a:lnTo>
                      <a:pt x="71929" y="10538"/>
                    </a:lnTo>
                    <a:lnTo>
                      <a:pt x="71750" y="10336"/>
                    </a:lnTo>
                    <a:lnTo>
                      <a:pt x="71358" y="9967"/>
                    </a:lnTo>
                    <a:lnTo>
                      <a:pt x="70917" y="9645"/>
                    </a:lnTo>
                    <a:lnTo>
                      <a:pt x="70453" y="9383"/>
                    </a:lnTo>
                    <a:lnTo>
                      <a:pt x="70203" y="9276"/>
                    </a:lnTo>
                    <a:lnTo>
                      <a:pt x="69905" y="9145"/>
                    </a:lnTo>
                    <a:lnTo>
                      <a:pt x="69310" y="8955"/>
                    </a:lnTo>
                    <a:lnTo>
                      <a:pt x="68690" y="8824"/>
                    </a:lnTo>
                    <a:lnTo>
                      <a:pt x="68059" y="876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10" name="Google Shape;410;p27"/>
              <p:cNvGrpSpPr/>
              <p:nvPr/>
            </p:nvGrpSpPr>
            <p:grpSpPr>
              <a:xfrm>
                <a:off x="1682774" y="4617610"/>
                <a:ext cx="497005" cy="149188"/>
                <a:chOff x="1682774" y="4617610"/>
                <a:chExt cx="497005" cy="149188"/>
              </a:xfrm>
            </p:grpSpPr>
            <p:sp>
              <p:nvSpPr>
                <p:cNvPr id="411" name="Google Shape;411;p27"/>
                <p:cNvSpPr/>
                <p:nvPr/>
              </p:nvSpPr>
              <p:spPr>
                <a:xfrm>
                  <a:off x="1682774" y="4617610"/>
                  <a:ext cx="130752" cy="149188"/>
                </a:xfrm>
                <a:custGeom>
                  <a:rect b="b" l="l" r="r" t="t"/>
                  <a:pathLst>
                    <a:path extrusionOk="0" h="22553" w="19766">
                      <a:moveTo>
                        <a:pt x="10765" y="1"/>
                      </a:moveTo>
                      <a:lnTo>
                        <a:pt x="10193" y="25"/>
                      </a:lnTo>
                      <a:lnTo>
                        <a:pt x="9086" y="156"/>
                      </a:lnTo>
                      <a:lnTo>
                        <a:pt x="8014" y="406"/>
                      </a:lnTo>
                      <a:lnTo>
                        <a:pt x="6978" y="751"/>
                      </a:lnTo>
                      <a:lnTo>
                        <a:pt x="6002" y="1192"/>
                      </a:lnTo>
                      <a:lnTo>
                        <a:pt x="5085" y="1715"/>
                      </a:lnTo>
                      <a:lnTo>
                        <a:pt x="4216" y="2335"/>
                      </a:lnTo>
                      <a:lnTo>
                        <a:pt x="3418" y="3025"/>
                      </a:lnTo>
                      <a:lnTo>
                        <a:pt x="2692" y="3787"/>
                      </a:lnTo>
                      <a:lnTo>
                        <a:pt x="2037" y="4621"/>
                      </a:lnTo>
                      <a:lnTo>
                        <a:pt x="1453" y="5514"/>
                      </a:lnTo>
                      <a:lnTo>
                        <a:pt x="977" y="6466"/>
                      </a:lnTo>
                      <a:lnTo>
                        <a:pt x="572" y="7466"/>
                      </a:lnTo>
                      <a:lnTo>
                        <a:pt x="275" y="8502"/>
                      </a:lnTo>
                      <a:lnTo>
                        <a:pt x="84" y="9586"/>
                      </a:lnTo>
                      <a:lnTo>
                        <a:pt x="1" y="10693"/>
                      </a:lnTo>
                      <a:lnTo>
                        <a:pt x="1" y="11265"/>
                      </a:lnTo>
                      <a:lnTo>
                        <a:pt x="1" y="11729"/>
                      </a:lnTo>
                      <a:lnTo>
                        <a:pt x="13" y="12300"/>
                      </a:lnTo>
                      <a:lnTo>
                        <a:pt x="144" y="13408"/>
                      </a:lnTo>
                      <a:lnTo>
                        <a:pt x="382" y="14479"/>
                      </a:lnTo>
                      <a:lnTo>
                        <a:pt x="727" y="15503"/>
                      </a:lnTo>
                      <a:lnTo>
                        <a:pt x="1168" y="16480"/>
                      </a:lnTo>
                      <a:lnTo>
                        <a:pt x="1692" y="17408"/>
                      </a:lnTo>
                      <a:lnTo>
                        <a:pt x="2299" y="18278"/>
                      </a:lnTo>
                      <a:lnTo>
                        <a:pt x="2977" y="19087"/>
                      </a:lnTo>
                      <a:lnTo>
                        <a:pt x="3740" y="19814"/>
                      </a:lnTo>
                      <a:lnTo>
                        <a:pt x="4573" y="20480"/>
                      </a:lnTo>
                      <a:lnTo>
                        <a:pt x="5466" y="21052"/>
                      </a:lnTo>
                      <a:lnTo>
                        <a:pt x="6407" y="21552"/>
                      </a:lnTo>
                      <a:lnTo>
                        <a:pt x="7407" y="21945"/>
                      </a:lnTo>
                      <a:lnTo>
                        <a:pt x="8443" y="22254"/>
                      </a:lnTo>
                      <a:lnTo>
                        <a:pt x="9526" y="22457"/>
                      </a:lnTo>
                      <a:lnTo>
                        <a:pt x="10634" y="22552"/>
                      </a:lnTo>
                      <a:lnTo>
                        <a:pt x="11205" y="22552"/>
                      </a:lnTo>
                      <a:lnTo>
                        <a:pt x="11836" y="22540"/>
                      </a:lnTo>
                      <a:lnTo>
                        <a:pt x="13074" y="22409"/>
                      </a:lnTo>
                      <a:lnTo>
                        <a:pt x="14301" y="22147"/>
                      </a:lnTo>
                      <a:lnTo>
                        <a:pt x="15480" y="21742"/>
                      </a:lnTo>
                      <a:lnTo>
                        <a:pt x="16063" y="21492"/>
                      </a:lnTo>
                      <a:lnTo>
                        <a:pt x="16587" y="21242"/>
                      </a:lnTo>
                      <a:lnTo>
                        <a:pt x="17599" y="20647"/>
                      </a:lnTo>
                      <a:lnTo>
                        <a:pt x="18528" y="19933"/>
                      </a:lnTo>
                      <a:lnTo>
                        <a:pt x="19373" y="19123"/>
                      </a:lnTo>
                      <a:lnTo>
                        <a:pt x="19766" y="18682"/>
                      </a:lnTo>
                      <a:lnTo>
                        <a:pt x="17825" y="16742"/>
                      </a:lnTo>
                      <a:lnTo>
                        <a:pt x="17516" y="17111"/>
                      </a:lnTo>
                      <a:lnTo>
                        <a:pt x="16837" y="17789"/>
                      </a:lnTo>
                      <a:lnTo>
                        <a:pt x="16087" y="18373"/>
                      </a:lnTo>
                      <a:lnTo>
                        <a:pt x="15289" y="18873"/>
                      </a:lnTo>
                      <a:lnTo>
                        <a:pt x="14432" y="19278"/>
                      </a:lnTo>
                      <a:lnTo>
                        <a:pt x="13551" y="19587"/>
                      </a:lnTo>
                      <a:lnTo>
                        <a:pt x="12622" y="19790"/>
                      </a:lnTo>
                      <a:lnTo>
                        <a:pt x="11669" y="19897"/>
                      </a:lnTo>
                      <a:lnTo>
                        <a:pt x="10776" y="19897"/>
                      </a:lnTo>
                      <a:lnTo>
                        <a:pt x="9943" y="19837"/>
                      </a:lnTo>
                      <a:lnTo>
                        <a:pt x="9133" y="19683"/>
                      </a:lnTo>
                      <a:lnTo>
                        <a:pt x="8347" y="19468"/>
                      </a:lnTo>
                      <a:lnTo>
                        <a:pt x="7585" y="19159"/>
                      </a:lnTo>
                      <a:lnTo>
                        <a:pt x="6871" y="18778"/>
                      </a:lnTo>
                      <a:lnTo>
                        <a:pt x="6180" y="18325"/>
                      </a:lnTo>
                      <a:lnTo>
                        <a:pt x="5537" y="17813"/>
                      </a:lnTo>
                      <a:lnTo>
                        <a:pt x="5240" y="17516"/>
                      </a:lnTo>
                      <a:lnTo>
                        <a:pt x="4942" y="17218"/>
                      </a:lnTo>
                      <a:lnTo>
                        <a:pt x="4406" y="16575"/>
                      </a:lnTo>
                      <a:lnTo>
                        <a:pt x="3954" y="15884"/>
                      </a:lnTo>
                      <a:lnTo>
                        <a:pt x="3573" y="15158"/>
                      </a:lnTo>
                      <a:lnTo>
                        <a:pt x="3275" y="14372"/>
                      </a:lnTo>
                      <a:lnTo>
                        <a:pt x="3049" y="13551"/>
                      </a:lnTo>
                      <a:lnTo>
                        <a:pt x="2894" y="12682"/>
                      </a:lnTo>
                      <a:lnTo>
                        <a:pt x="2823" y="11765"/>
                      </a:lnTo>
                      <a:lnTo>
                        <a:pt x="2811" y="11288"/>
                      </a:lnTo>
                      <a:lnTo>
                        <a:pt x="2823" y="10800"/>
                      </a:lnTo>
                      <a:lnTo>
                        <a:pt x="2894" y="9883"/>
                      </a:lnTo>
                      <a:lnTo>
                        <a:pt x="3049" y="9014"/>
                      </a:lnTo>
                      <a:lnTo>
                        <a:pt x="3275" y="8193"/>
                      </a:lnTo>
                      <a:lnTo>
                        <a:pt x="3585" y="7407"/>
                      </a:lnTo>
                      <a:lnTo>
                        <a:pt x="3954" y="6681"/>
                      </a:lnTo>
                      <a:lnTo>
                        <a:pt x="4418" y="5990"/>
                      </a:lnTo>
                      <a:lnTo>
                        <a:pt x="4942" y="5347"/>
                      </a:lnTo>
                      <a:lnTo>
                        <a:pt x="5240" y="5049"/>
                      </a:lnTo>
                      <a:lnTo>
                        <a:pt x="5537" y="4752"/>
                      </a:lnTo>
                      <a:lnTo>
                        <a:pt x="6180" y="4240"/>
                      </a:lnTo>
                      <a:lnTo>
                        <a:pt x="6871" y="3787"/>
                      </a:lnTo>
                      <a:lnTo>
                        <a:pt x="7597" y="3406"/>
                      </a:lnTo>
                      <a:lnTo>
                        <a:pt x="8359" y="3097"/>
                      </a:lnTo>
                      <a:lnTo>
                        <a:pt x="9145" y="2882"/>
                      </a:lnTo>
                      <a:lnTo>
                        <a:pt x="9955" y="2728"/>
                      </a:lnTo>
                      <a:lnTo>
                        <a:pt x="10776" y="2668"/>
                      </a:lnTo>
                      <a:lnTo>
                        <a:pt x="11193" y="2668"/>
                      </a:lnTo>
                      <a:lnTo>
                        <a:pt x="11622" y="2656"/>
                      </a:lnTo>
                      <a:lnTo>
                        <a:pt x="12479" y="2716"/>
                      </a:lnTo>
                      <a:lnTo>
                        <a:pt x="13324" y="2882"/>
                      </a:lnTo>
                      <a:lnTo>
                        <a:pt x="14134" y="3144"/>
                      </a:lnTo>
                      <a:lnTo>
                        <a:pt x="14896" y="3501"/>
                      </a:lnTo>
                      <a:lnTo>
                        <a:pt x="15622" y="3942"/>
                      </a:lnTo>
                      <a:lnTo>
                        <a:pt x="16301" y="4466"/>
                      </a:lnTo>
                      <a:lnTo>
                        <a:pt x="16908" y="5073"/>
                      </a:lnTo>
                      <a:lnTo>
                        <a:pt x="17194" y="5407"/>
                      </a:lnTo>
                      <a:lnTo>
                        <a:pt x="19123" y="3525"/>
                      </a:lnTo>
                      <a:lnTo>
                        <a:pt x="18742" y="3097"/>
                      </a:lnTo>
                      <a:lnTo>
                        <a:pt x="17920" y="2323"/>
                      </a:lnTo>
                      <a:lnTo>
                        <a:pt x="17027" y="1656"/>
                      </a:lnTo>
                      <a:lnTo>
                        <a:pt x="16075" y="1096"/>
                      </a:lnTo>
                      <a:lnTo>
                        <a:pt x="15051" y="644"/>
                      </a:lnTo>
                      <a:lnTo>
                        <a:pt x="13991" y="311"/>
                      </a:lnTo>
                      <a:lnTo>
                        <a:pt x="12896" y="84"/>
                      </a:lnTo>
                      <a:lnTo>
                        <a:pt x="1177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2" name="Google Shape;412;p27"/>
                <p:cNvSpPr/>
                <p:nvPr/>
              </p:nvSpPr>
              <p:spPr>
                <a:xfrm>
                  <a:off x="1829746" y="4620765"/>
                  <a:ext cx="18363" cy="142798"/>
                </a:xfrm>
                <a:custGeom>
                  <a:rect b="b" l="l" r="r" t="t"/>
                  <a:pathLst>
                    <a:path extrusionOk="0" h="21587" w="2776">
                      <a:moveTo>
                        <a:pt x="1" y="0"/>
                      </a:moveTo>
                      <a:lnTo>
                        <a:pt x="1" y="21587"/>
                      </a:lnTo>
                      <a:lnTo>
                        <a:pt x="2775" y="21587"/>
                      </a:lnTo>
                      <a:lnTo>
                        <a:pt x="277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" name="Google Shape;413;p27"/>
                <p:cNvSpPr/>
                <p:nvPr/>
              </p:nvSpPr>
              <p:spPr>
                <a:xfrm>
                  <a:off x="1863853" y="4662664"/>
                  <a:ext cx="100588" cy="104054"/>
                </a:xfrm>
                <a:custGeom>
                  <a:rect b="b" l="l" r="r" t="t"/>
                  <a:pathLst>
                    <a:path extrusionOk="0" h="15730" w="15206">
                      <a:moveTo>
                        <a:pt x="7287" y="2537"/>
                      </a:moveTo>
                      <a:lnTo>
                        <a:pt x="8180" y="2560"/>
                      </a:lnTo>
                      <a:lnTo>
                        <a:pt x="9061" y="2763"/>
                      </a:lnTo>
                      <a:lnTo>
                        <a:pt x="9895" y="3120"/>
                      </a:lnTo>
                      <a:lnTo>
                        <a:pt x="10657" y="3656"/>
                      </a:lnTo>
                      <a:lnTo>
                        <a:pt x="10990" y="4001"/>
                      </a:lnTo>
                      <a:lnTo>
                        <a:pt x="11348" y="4394"/>
                      </a:lnTo>
                      <a:lnTo>
                        <a:pt x="11919" y="5299"/>
                      </a:lnTo>
                      <a:lnTo>
                        <a:pt x="12288" y="6287"/>
                      </a:lnTo>
                      <a:lnTo>
                        <a:pt x="12455" y="7335"/>
                      </a:lnTo>
                      <a:lnTo>
                        <a:pt x="12455" y="7871"/>
                      </a:lnTo>
                      <a:lnTo>
                        <a:pt x="12455" y="8395"/>
                      </a:lnTo>
                      <a:lnTo>
                        <a:pt x="12288" y="9442"/>
                      </a:lnTo>
                      <a:lnTo>
                        <a:pt x="11907" y="10431"/>
                      </a:lnTo>
                      <a:lnTo>
                        <a:pt x="11348" y="11336"/>
                      </a:lnTo>
                      <a:lnTo>
                        <a:pt x="10990" y="11740"/>
                      </a:lnTo>
                      <a:lnTo>
                        <a:pt x="10895" y="11836"/>
                      </a:lnTo>
                      <a:lnTo>
                        <a:pt x="10800" y="11931"/>
                      </a:lnTo>
                      <a:lnTo>
                        <a:pt x="10443" y="12241"/>
                      </a:lnTo>
                      <a:lnTo>
                        <a:pt x="9645" y="12729"/>
                      </a:lnTo>
                      <a:lnTo>
                        <a:pt x="8800" y="13050"/>
                      </a:lnTo>
                      <a:lnTo>
                        <a:pt x="7907" y="13193"/>
                      </a:lnTo>
                      <a:lnTo>
                        <a:pt x="7013" y="13169"/>
                      </a:lnTo>
                      <a:lnTo>
                        <a:pt x="6144" y="12967"/>
                      </a:lnTo>
                      <a:lnTo>
                        <a:pt x="5311" y="12610"/>
                      </a:lnTo>
                      <a:lnTo>
                        <a:pt x="4549" y="12074"/>
                      </a:lnTo>
                      <a:lnTo>
                        <a:pt x="4204" y="11740"/>
                      </a:lnTo>
                      <a:lnTo>
                        <a:pt x="3858" y="11336"/>
                      </a:lnTo>
                      <a:lnTo>
                        <a:pt x="3299" y="10431"/>
                      </a:lnTo>
                      <a:lnTo>
                        <a:pt x="2918" y="9442"/>
                      </a:lnTo>
                      <a:lnTo>
                        <a:pt x="2751" y="8395"/>
                      </a:lnTo>
                      <a:lnTo>
                        <a:pt x="2751" y="7871"/>
                      </a:lnTo>
                      <a:lnTo>
                        <a:pt x="2739" y="7335"/>
                      </a:lnTo>
                      <a:lnTo>
                        <a:pt x="2918" y="6287"/>
                      </a:lnTo>
                      <a:lnTo>
                        <a:pt x="3287" y="5299"/>
                      </a:lnTo>
                      <a:lnTo>
                        <a:pt x="3846" y="4394"/>
                      </a:lnTo>
                      <a:lnTo>
                        <a:pt x="4204" y="4001"/>
                      </a:lnTo>
                      <a:lnTo>
                        <a:pt x="4299" y="3894"/>
                      </a:lnTo>
                      <a:lnTo>
                        <a:pt x="4406" y="3799"/>
                      </a:lnTo>
                      <a:lnTo>
                        <a:pt x="4763" y="3489"/>
                      </a:lnTo>
                      <a:lnTo>
                        <a:pt x="5549" y="3001"/>
                      </a:lnTo>
                      <a:lnTo>
                        <a:pt x="6406" y="2680"/>
                      </a:lnTo>
                      <a:lnTo>
                        <a:pt x="7287" y="2537"/>
                      </a:lnTo>
                      <a:close/>
                      <a:moveTo>
                        <a:pt x="7240" y="1"/>
                      </a:moveTo>
                      <a:lnTo>
                        <a:pt x="6502" y="72"/>
                      </a:lnTo>
                      <a:lnTo>
                        <a:pt x="5775" y="215"/>
                      </a:lnTo>
                      <a:lnTo>
                        <a:pt x="5061" y="417"/>
                      </a:lnTo>
                      <a:lnTo>
                        <a:pt x="4358" y="703"/>
                      </a:lnTo>
                      <a:lnTo>
                        <a:pt x="3692" y="1048"/>
                      </a:lnTo>
                      <a:lnTo>
                        <a:pt x="3049" y="1477"/>
                      </a:lnTo>
                      <a:lnTo>
                        <a:pt x="2441" y="1965"/>
                      </a:lnTo>
                      <a:lnTo>
                        <a:pt x="2156" y="2239"/>
                      </a:lnTo>
                      <a:lnTo>
                        <a:pt x="1882" y="2525"/>
                      </a:lnTo>
                      <a:lnTo>
                        <a:pt x="1405" y="3144"/>
                      </a:lnTo>
                      <a:lnTo>
                        <a:pt x="1001" y="3799"/>
                      </a:lnTo>
                      <a:lnTo>
                        <a:pt x="655" y="4489"/>
                      </a:lnTo>
                      <a:lnTo>
                        <a:pt x="381" y="5204"/>
                      </a:lnTo>
                      <a:lnTo>
                        <a:pt x="191" y="5942"/>
                      </a:lnTo>
                      <a:lnTo>
                        <a:pt x="60" y="6704"/>
                      </a:lnTo>
                      <a:lnTo>
                        <a:pt x="0" y="7478"/>
                      </a:lnTo>
                      <a:lnTo>
                        <a:pt x="12" y="7871"/>
                      </a:lnTo>
                      <a:lnTo>
                        <a:pt x="0" y="8252"/>
                      </a:lnTo>
                      <a:lnTo>
                        <a:pt x="60" y="9026"/>
                      </a:lnTo>
                      <a:lnTo>
                        <a:pt x="191" y="9788"/>
                      </a:lnTo>
                      <a:lnTo>
                        <a:pt x="393" y="10526"/>
                      </a:lnTo>
                      <a:lnTo>
                        <a:pt x="667" y="11240"/>
                      </a:lnTo>
                      <a:lnTo>
                        <a:pt x="1012" y="11931"/>
                      </a:lnTo>
                      <a:lnTo>
                        <a:pt x="1417" y="12586"/>
                      </a:lnTo>
                      <a:lnTo>
                        <a:pt x="1894" y="13205"/>
                      </a:lnTo>
                      <a:lnTo>
                        <a:pt x="2156" y="13491"/>
                      </a:lnTo>
                      <a:lnTo>
                        <a:pt x="2441" y="13765"/>
                      </a:lnTo>
                      <a:lnTo>
                        <a:pt x="3049" y="14253"/>
                      </a:lnTo>
                      <a:lnTo>
                        <a:pt x="3692" y="14681"/>
                      </a:lnTo>
                      <a:lnTo>
                        <a:pt x="4358" y="15027"/>
                      </a:lnTo>
                      <a:lnTo>
                        <a:pt x="5061" y="15312"/>
                      </a:lnTo>
                      <a:lnTo>
                        <a:pt x="5775" y="15515"/>
                      </a:lnTo>
                      <a:lnTo>
                        <a:pt x="6502" y="15658"/>
                      </a:lnTo>
                      <a:lnTo>
                        <a:pt x="7240" y="15729"/>
                      </a:lnTo>
                      <a:lnTo>
                        <a:pt x="7978" y="15729"/>
                      </a:lnTo>
                      <a:lnTo>
                        <a:pt x="8716" y="15658"/>
                      </a:lnTo>
                      <a:lnTo>
                        <a:pt x="9442" y="15515"/>
                      </a:lnTo>
                      <a:lnTo>
                        <a:pt x="10157" y="15312"/>
                      </a:lnTo>
                      <a:lnTo>
                        <a:pt x="10859" y="15027"/>
                      </a:lnTo>
                      <a:lnTo>
                        <a:pt x="11526" y="14681"/>
                      </a:lnTo>
                      <a:lnTo>
                        <a:pt x="12169" y="14253"/>
                      </a:lnTo>
                      <a:lnTo>
                        <a:pt x="12776" y="13765"/>
                      </a:lnTo>
                      <a:lnTo>
                        <a:pt x="13062" y="13491"/>
                      </a:lnTo>
                      <a:lnTo>
                        <a:pt x="13324" y="13205"/>
                      </a:lnTo>
                      <a:lnTo>
                        <a:pt x="13800" y="12586"/>
                      </a:lnTo>
                      <a:lnTo>
                        <a:pt x="14217" y="11931"/>
                      </a:lnTo>
                      <a:lnTo>
                        <a:pt x="14550" y="11240"/>
                      </a:lnTo>
                      <a:lnTo>
                        <a:pt x="14824" y="10526"/>
                      </a:lnTo>
                      <a:lnTo>
                        <a:pt x="15027" y="9788"/>
                      </a:lnTo>
                      <a:lnTo>
                        <a:pt x="15158" y="9026"/>
                      </a:lnTo>
                      <a:lnTo>
                        <a:pt x="15205" y="8252"/>
                      </a:lnTo>
                      <a:lnTo>
                        <a:pt x="15205" y="7871"/>
                      </a:lnTo>
                      <a:lnTo>
                        <a:pt x="15205" y="7478"/>
                      </a:lnTo>
                      <a:lnTo>
                        <a:pt x="15158" y="6704"/>
                      </a:lnTo>
                      <a:lnTo>
                        <a:pt x="15027" y="5942"/>
                      </a:lnTo>
                      <a:lnTo>
                        <a:pt x="14824" y="5204"/>
                      </a:lnTo>
                      <a:lnTo>
                        <a:pt x="14550" y="4489"/>
                      </a:lnTo>
                      <a:lnTo>
                        <a:pt x="14205" y="3799"/>
                      </a:lnTo>
                      <a:lnTo>
                        <a:pt x="13800" y="3144"/>
                      </a:lnTo>
                      <a:lnTo>
                        <a:pt x="13324" y="2525"/>
                      </a:lnTo>
                      <a:lnTo>
                        <a:pt x="13062" y="2239"/>
                      </a:lnTo>
                      <a:lnTo>
                        <a:pt x="12776" y="1965"/>
                      </a:lnTo>
                      <a:lnTo>
                        <a:pt x="12169" y="1477"/>
                      </a:lnTo>
                      <a:lnTo>
                        <a:pt x="11526" y="1048"/>
                      </a:lnTo>
                      <a:lnTo>
                        <a:pt x="10859" y="703"/>
                      </a:lnTo>
                      <a:lnTo>
                        <a:pt x="10157" y="417"/>
                      </a:lnTo>
                      <a:lnTo>
                        <a:pt x="9442" y="215"/>
                      </a:lnTo>
                      <a:lnTo>
                        <a:pt x="8716" y="72"/>
                      </a:lnTo>
                      <a:lnTo>
                        <a:pt x="797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4" name="Google Shape;414;p27"/>
                <p:cNvSpPr/>
                <p:nvPr/>
              </p:nvSpPr>
              <p:spPr>
                <a:xfrm>
                  <a:off x="1979238" y="4665893"/>
                  <a:ext cx="86650" cy="100826"/>
                </a:xfrm>
                <a:custGeom>
                  <a:rect b="b" l="l" r="r" t="t"/>
                  <a:pathLst>
                    <a:path extrusionOk="0" h="15242" w="13099">
                      <a:moveTo>
                        <a:pt x="1" y="1"/>
                      </a:moveTo>
                      <a:lnTo>
                        <a:pt x="1" y="9014"/>
                      </a:lnTo>
                      <a:lnTo>
                        <a:pt x="25" y="9717"/>
                      </a:lnTo>
                      <a:lnTo>
                        <a:pt x="215" y="10979"/>
                      </a:lnTo>
                      <a:lnTo>
                        <a:pt x="572" y="12110"/>
                      </a:lnTo>
                      <a:lnTo>
                        <a:pt x="965" y="12860"/>
                      </a:lnTo>
                      <a:lnTo>
                        <a:pt x="1275" y="13324"/>
                      </a:lnTo>
                      <a:lnTo>
                        <a:pt x="1453" y="13539"/>
                      </a:lnTo>
                      <a:lnTo>
                        <a:pt x="1632" y="13741"/>
                      </a:lnTo>
                      <a:lnTo>
                        <a:pt x="2037" y="14122"/>
                      </a:lnTo>
                      <a:lnTo>
                        <a:pt x="2477" y="14432"/>
                      </a:lnTo>
                      <a:lnTo>
                        <a:pt x="2954" y="14705"/>
                      </a:lnTo>
                      <a:lnTo>
                        <a:pt x="3478" y="14908"/>
                      </a:lnTo>
                      <a:lnTo>
                        <a:pt x="4049" y="15075"/>
                      </a:lnTo>
                      <a:lnTo>
                        <a:pt x="4656" y="15182"/>
                      </a:lnTo>
                      <a:lnTo>
                        <a:pt x="5311" y="15229"/>
                      </a:lnTo>
                      <a:lnTo>
                        <a:pt x="5657" y="15241"/>
                      </a:lnTo>
                      <a:lnTo>
                        <a:pt x="6014" y="15229"/>
                      </a:lnTo>
                      <a:lnTo>
                        <a:pt x="6728" y="15134"/>
                      </a:lnTo>
                      <a:lnTo>
                        <a:pt x="7407" y="14944"/>
                      </a:lnTo>
                      <a:lnTo>
                        <a:pt x="8074" y="14670"/>
                      </a:lnTo>
                      <a:lnTo>
                        <a:pt x="8395" y="14491"/>
                      </a:lnTo>
                      <a:lnTo>
                        <a:pt x="8681" y="14324"/>
                      </a:lnTo>
                      <a:lnTo>
                        <a:pt x="9229" y="13943"/>
                      </a:lnTo>
                      <a:lnTo>
                        <a:pt x="9717" y="13491"/>
                      </a:lnTo>
                      <a:lnTo>
                        <a:pt x="10133" y="12991"/>
                      </a:lnTo>
                      <a:lnTo>
                        <a:pt x="10324" y="12705"/>
                      </a:lnTo>
                      <a:lnTo>
                        <a:pt x="10443" y="12705"/>
                      </a:lnTo>
                      <a:lnTo>
                        <a:pt x="10443" y="14765"/>
                      </a:lnTo>
                      <a:lnTo>
                        <a:pt x="13098" y="14765"/>
                      </a:lnTo>
                      <a:lnTo>
                        <a:pt x="13098" y="1"/>
                      </a:lnTo>
                      <a:lnTo>
                        <a:pt x="10312" y="1"/>
                      </a:lnTo>
                      <a:lnTo>
                        <a:pt x="10312" y="8121"/>
                      </a:lnTo>
                      <a:lnTo>
                        <a:pt x="10300" y="8550"/>
                      </a:lnTo>
                      <a:lnTo>
                        <a:pt x="10169" y="9407"/>
                      </a:lnTo>
                      <a:lnTo>
                        <a:pt x="9895" y="10217"/>
                      </a:lnTo>
                      <a:lnTo>
                        <a:pt x="9479" y="10979"/>
                      </a:lnTo>
                      <a:lnTo>
                        <a:pt x="9229" y="11324"/>
                      </a:lnTo>
                      <a:lnTo>
                        <a:pt x="8967" y="11645"/>
                      </a:lnTo>
                      <a:lnTo>
                        <a:pt x="8336" y="12169"/>
                      </a:lnTo>
                      <a:lnTo>
                        <a:pt x="7609" y="12526"/>
                      </a:lnTo>
                      <a:lnTo>
                        <a:pt x="6823" y="12693"/>
                      </a:lnTo>
                      <a:lnTo>
                        <a:pt x="6407" y="12705"/>
                      </a:lnTo>
                      <a:lnTo>
                        <a:pt x="5966" y="12693"/>
                      </a:lnTo>
                      <a:lnTo>
                        <a:pt x="5168" y="12562"/>
                      </a:lnTo>
                      <a:lnTo>
                        <a:pt x="4490" y="12312"/>
                      </a:lnTo>
                      <a:lnTo>
                        <a:pt x="3918" y="11919"/>
                      </a:lnTo>
                      <a:lnTo>
                        <a:pt x="3454" y="11407"/>
                      </a:lnTo>
                      <a:lnTo>
                        <a:pt x="3120" y="10764"/>
                      </a:lnTo>
                      <a:lnTo>
                        <a:pt x="2882" y="9990"/>
                      </a:lnTo>
                      <a:lnTo>
                        <a:pt x="2775" y="9085"/>
                      </a:lnTo>
                      <a:lnTo>
                        <a:pt x="2763" y="8585"/>
                      </a:lnTo>
                      <a:lnTo>
                        <a:pt x="276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" name="Google Shape;415;p27"/>
                <p:cNvSpPr/>
                <p:nvPr/>
              </p:nvSpPr>
              <p:spPr>
                <a:xfrm>
                  <a:off x="2081552" y="4620765"/>
                  <a:ext cx="98226" cy="146033"/>
                </a:xfrm>
                <a:custGeom>
                  <a:rect b="b" l="l" r="r" t="t"/>
                  <a:pathLst>
                    <a:path extrusionOk="0" h="22076" w="14849">
                      <a:moveTo>
                        <a:pt x="7240" y="8894"/>
                      </a:moveTo>
                      <a:lnTo>
                        <a:pt x="8097" y="8930"/>
                      </a:lnTo>
                      <a:lnTo>
                        <a:pt x="8955" y="9121"/>
                      </a:lnTo>
                      <a:lnTo>
                        <a:pt x="9752" y="9490"/>
                      </a:lnTo>
                      <a:lnTo>
                        <a:pt x="10491" y="10014"/>
                      </a:lnTo>
                      <a:lnTo>
                        <a:pt x="10812" y="10347"/>
                      </a:lnTo>
                      <a:lnTo>
                        <a:pt x="11157" y="10752"/>
                      </a:lnTo>
                      <a:lnTo>
                        <a:pt x="11693" y="11657"/>
                      </a:lnTo>
                      <a:lnTo>
                        <a:pt x="12038" y="12645"/>
                      </a:lnTo>
                      <a:lnTo>
                        <a:pt x="12193" y="13681"/>
                      </a:lnTo>
                      <a:lnTo>
                        <a:pt x="12181" y="14217"/>
                      </a:lnTo>
                      <a:lnTo>
                        <a:pt x="12193" y="14741"/>
                      </a:lnTo>
                      <a:lnTo>
                        <a:pt x="12038" y="15788"/>
                      </a:lnTo>
                      <a:lnTo>
                        <a:pt x="11693" y="16777"/>
                      </a:lnTo>
                      <a:lnTo>
                        <a:pt x="11157" y="17682"/>
                      </a:lnTo>
                      <a:lnTo>
                        <a:pt x="10812" y="18086"/>
                      </a:lnTo>
                      <a:lnTo>
                        <a:pt x="10479" y="18432"/>
                      </a:lnTo>
                      <a:lnTo>
                        <a:pt x="9717" y="18979"/>
                      </a:lnTo>
                      <a:lnTo>
                        <a:pt x="8871" y="19348"/>
                      </a:lnTo>
                      <a:lnTo>
                        <a:pt x="7954" y="19527"/>
                      </a:lnTo>
                      <a:lnTo>
                        <a:pt x="7478" y="19539"/>
                      </a:lnTo>
                      <a:lnTo>
                        <a:pt x="7014" y="19527"/>
                      </a:lnTo>
                      <a:lnTo>
                        <a:pt x="6097" y="19337"/>
                      </a:lnTo>
                      <a:lnTo>
                        <a:pt x="5252" y="18967"/>
                      </a:lnTo>
                      <a:lnTo>
                        <a:pt x="4501" y="18420"/>
                      </a:lnTo>
                      <a:lnTo>
                        <a:pt x="4180" y="18086"/>
                      </a:lnTo>
                      <a:lnTo>
                        <a:pt x="3835" y="17682"/>
                      </a:lnTo>
                      <a:lnTo>
                        <a:pt x="3287" y="16777"/>
                      </a:lnTo>
                      <a:lnTo>
                        <a:pt x="2930" y="15788"/>
                      </a:lnTo>
                      <a:lnTo>
                        <a:pt x="2775" y="14753"/>
                      </a:lnTo>
                      <a:lnTo>
                        <a:pt x="2787" y="14217"/>
                      </a:lnTo>
                      <a:lnTo>
                        <a:pt x="2775" y="13681"/>
                      </a:lnTo>
                      <a:lnTo>
                        <a:pt x="2930" y="12645"/>
                      </a:lnTo>
                      <a:lnTo>
                        <a:pt x="3287" y="11657"/>
                      </a:lnTo>
                      <a:lnTo>
                        <a:pt x="3835" y="10752"/>
                      </a:lnTo>
                      <a:lnTo>
                        <a:pt x="4180" y="10347"/>
                      </a:lnTo>
                      <a:lnTo>
                        <a:pt x="4299" y="10216"/>
                      </a:lnTo>
                      <a:lnTo>
                        <a:pt x="4430" y="10097"/>
                      </a:lnTo>
                      <a:lnTo>
                        <a:pt x="4775" y="9787"/>
                      </a:lnTo>
                      <a:lnTo>
                        <a:pt x="5549" y="9323"/>
                      </a:lnTo>
                      <a:lnTo>
                        <a:pt x="6371" y="9025"/>
                      </a:lnTo>
                      <a:lnTo>
                        <a:pt x="7240" y="8894"/>
                      </a:lnTo>
                      <a:close/>
                      <a:moveTo>
                        <a:pt x="12074" y="0"/>
                      </a:moveTo>
                      <a:lnTo>
                        <a:pt x="12074" y="6823"/>
                      </a:lnTo>
                      <a:lnTo>
                        <a:pt x="12193" y="8871"/>
                      </a:lnTo>
                      <a:lnTo>
                        <a:pt x="12074" y="8871"/>
                      </a:lnTo>
                      <a:lnTo>
                        <a:pt x="11884" y="8585"/>
                      </a:lnTo>
                      <a:lnTo>
                        <a:pt x="11443" y="8061"/>
                      </a:lnTo>
                      <a:lnTo>
                        <a:pt x="10931" y="7609"/>
                      </a:lnTo>
                      <a:lnTo>
                        <a:pt x="10371" y="7216"/>
                      </a:lnTo>
                      <a:lnTo>
                        <a:pt x="10074" y="7061"/>
                      </a:lnTo>
                      <a:lnTo>
                        <a:pt x="9717" y="6882"/>
                      </a:lnTo>
                      <a:lnTo>
                        <a:pt x="8978" y="6596"/>
                      </a:lnTo>
                      <a:lnTo>
                        <a:pt x="8204" y="6418"/>
                      </a:lnTo>
                      <a:lnTo>
                        <a:pt x="7430" y="6323"/>
                      </a:lnTo>
                      <a:lnTo>
                        <a:pt x="7038" y="6323"/>
                      </a:lnTo>
                      <a:lnTo>
                        <a:pt x="6680" y="6335"/>
                      </a:lnTo>
                      <a:lnTo>
                        <a:pt x="5978" y="6406"/>
                      </a:lnTo>
                      <a:lnTo>
                        <a:pt x="5299" y="6561"/>
                      </a:lnTo>
                      <a:lnTo>
                        <a:pt x="4632" y="6775"/>
                      </a:lnTo>
                      <a:lnTo>
                        <a:pt x="4001" y="7061"/>
                      </a:lnTo>
                      <a:lnTo>
                        <a:pt x="3406" y="7418"/>
                      </a:lnTo>
                      <a:lnTo>
                        <a:pt x="2846" y="7835"/>
                      </a:lnTo>
                      <a:lnTo>
                        <a:pt x="2322" y="8323"/>
                      </a:lnTo>
                      <a:lnTo>
                        <a:pt x="2096" y="8585"/>
                      </a:lnTo>
                      <a:lnTo>
                        <a:pt x="1834" y="8883"/>
                      </a:lnTo>
                      <a:lnTo>
                        <a:pt x="1370" y="9502"/>
                      </a:lnTo>
                      <a:lnTo>
                        <a:pt x="977" y="10145"/>
                      </a:lnTo>
                      <a:lnTo>
                        <a:pt x="644" y="10835"/>
                      </a:lnTo>
                      <a:lnTo>
                        <a:pt x="370" y="11550"/>
                      </a:lnTo>
                      <a:lnTo>
                        <a:pt x="179" y="12288"/>
                      </a:lnTo>
                      <a:lnTo>
                        <a:pt x="48" y="13038"/>
                      </a:lnTo>
                      <a:lnTo>
                        <a:pt x="1" y="13812"/>
                      </a:lnTo>
                      <a:lnTo>
                        <a:pt x="13" y="14205"/>
                      </a:lnTo>
                      <a:lnTo>
                        <a:pt x="1" y="14586"/>
                      </a:lnTo>
                      <a:lnTo>
                        <a:pt x="48" y="15360"/>
                      </a:lnTo>
                      <a:lnTo>
                        <a:pt x="179" y="16110"/>
                      </a:lnTo>
                      <a:lnTo>
                        <a:pt x="370" y="16848"/>
                      </a:lnTo>
                      <a:lnTo>
                        <a:pt x="644" y="17562"/>
                      </a:lnTo>
                      <a:lnTo>
                        <a:pt x="977" y="18253"/>
                      </a:lnTo>
                      <a:lnTo>
                        <a:pt x="1370" y="18896"/>
                      </a:lnTo>
                      <a:lnTo>
                        <a:pt x="1834" y="19515"/>
                      </a:lnTo>
                      <a:lnTo>
                        <a:pt x="2096" y="19813"/>
                      </a:lnTo>
                      <a:lnTo>
                        <a:pt x="2322" y="20075"/>
                      </a:lnTo>
                      <a:lnTo>
                        <a:pt x="2834" y="20563"/>
                      </a:lnTo>
                      <a:lnTo>
                        <a:pt x="3394" y="20980"/>
                      </a:lnTo>
                      <a:lnTo>
                        <a:pt x="4001" y="21337"/>
                      </a:lnTo>
                      <a:lnTo>
                        <a:pt x="4632" y="21623"/>
                      </a:lnTo>
                      <a:lnTo>
                        <a:pt x="5287" y="21837"/>
                      </a:lnTo>
                      <a:lnTo>
                        <a:pt x="5978" y="21992"/>
                      </a:lnTo>
                      <a:lnTo>
                        <a:pt x="6680" y="22063"/>
                      </a:lnTo>
                      <a:lnTo>
                        <a:pt x="7038" y="22075"/>
                      </a:lnTo>
                      <a:lnTo>
                        <a:pt x="7430" y="22075"/>
                      </a:lnTo>
                      <a:lnTo>
                        <a:pt x="8204" y="21980"/>
                      </a:lnTo>
                      <a:lnTo>
                        <a:pt x="8978" y="21801"/>
                      </a:lnTo>
                      <a:lnTo>
                        <a:pt x="9717" y="21515"/>
                      </a:lnTo>
                      <a:lnTo>
                        <a:pt x="10074" y="21349"/>
                      </a:lnTo>
                      <a:lnTo>
                        <a:pt x="10371" y="21182"/>
                      </a:lnTo>
                      <a:lnTo>
                        <a:pt x="10931" y="20789"/>
                      </a:lnTo>
                      <a:lnTo>
                        <a:pt x="11443" y="20337"/>
                      </a:lnTo>
                      <a:lnTo>
                        <a:pt x="11884" y="19813"/>
                      </a:lnTo>
                      <a:lnTo>
                        <a:pt x="12074" y="19527"/>
                      </a:lnTo>
                      <a:lnTo>
                        <a:pt x="12193" y="19527"/>
                      </a:lnTo>
                      <a:lnTo>
                        <a:pt x="12193" y="21587"/>
                      </a:lnTo>
                      <a:lnTo>
                        <a:pt x="14848" y="21587"/>
                      </a:lnTo>
                      <a:lnTo>
                        <a:pt x="1484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USTOM_14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9"/>
          <p:cNvSpPr txBox="1"/>
          <p:nvPr>
            <p:ph type="title"/>
          </p:nvPr>
        </p:nvSpPr>
        <p:spPr>
          <a:xfrm>
            <a:off x="457200" y="1536200"/>
            <a:ext cx="61539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422" name="Google Shape;422;p29"/>
          <p:cNvSpPr txBox="1"/>
          <p:nvPr>
            <p:ph idx="1" type="subTitle"/>
          </p:nvPr>
        </p:nvSpPr>
        <p:spPr>
          <a:xfrm>
            <a:off x="457200" y="3685025"/>
            <a:ext cx="2688300" cy="100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4444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44444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rgbClr val="444444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rgbClr val="444444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rgbClr val="444444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rgbClr val="444444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rgbClr val="444444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 sz="1600">
                <a:solidFill>
                  <a:srgbClr val="444444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 sz="1600">
                <a:solidFill>
                  <a:srgbClr val="444444"/>
                </a:solidFill>
              </a:defRPr>
            </a:lvl9pPr>
          </a:lstStyle>
          <a:p/>
        </p:txBody>
      </p:sp>
      <p:grpSp>
        <p:nvGrpSpPr>
          <p:cNvPr id="423" name="Google Shape;423;p29"/>
          <p:cNvGrpSpPr/>
          <p:nvPr/>
        </p:nvGrpSpPr>
        <p:grpSpPr>
          <a:xfrm>
            <a:off x="457200" y="493250"/>
            <a:ext cx="224897" cy="221547"/>
            <a:chOff x="2426850" y="1168553"/>
            <a:chExt cx="1757008" cy="1754130"/>
          </a:xfrm>
        </p:grpSpPr>
        <p:grpSp>
          <p:nvGrpSpPr>
            <p:cNvPr id="424" name="Google Shape;424;p29"/>
            <p:cNvGrpSpPr/>
            <p:nvPr/>
          </p:nvGrpSpPr>
          <p:grpSpPr>
            <a:xfrm>
              <a:off x="2855486" y="1168553"/>
              <a:ext cx="595345" cy="595345"/>
              <a:chOff x="2855486" y="1168553"/>
              <a:chExt cx="595345" cy="595345"/>
            </a:xfrm>
          </p:grpSpPr>
          <p:sp>
            <p:nvSpPr>
              <p:cNvPr id="425" name="Google Shape;425;p29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19050">
                <a:solidFill>
                  <a:srgbClr val="EA433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26" name="Google Shape;426;p29"/>
              <p:cNvCxnSpPr>
                <a:stCxn id="425" idx="7"/>
              </p:cNvCxnSpPr>
              <p:nvPr/>
            </p:nvCxnSpPr>
            <p:spPr>
              <a:xfrm flipH="1">
                <a:off x="2855486" y="1419497"/>
                <a:ext cx="344400" cy="344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433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27" name="Google Shape;427;p29"/>
            <p:cNvGrpSpPr/>
            <p:nvPr/>
          </p:nvGrpSpPr>
          <p:grpSpPr>
            <a:xfrm rot="-5400000">
              <a:off x="2426850" y="1900678"/>
              <a:ext cx="595345" cy="595345"/>
              <a:chOff x="2855486" y="1168553"/>
              <a:chExt cx="595345" cy="595345"/>
            </a:xfrm>
          </p:grpSpPr>
          <p:sp>
            <p:nvSpPr>
              <p:cNvPr id="428" name="Google Shape;428;p29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19050">
                <a:solidFill>
                  <a:srgbClr val="FBBC0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29" name="Google Shape;429;p29"/>
              <p:cNvCxnSpPr>
                <a:stCxn id="428" idx="7"/>
              </p:cNvCxnSpPr>
              <p:nvPr/>
            </p:nvCxnSpPr>
            <p:spPr>
              <a:xfrm rot="5400000">
                <a:off x="2855486" y="1419497"/>
                <a:ext cx="344400" cy="344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BBC0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30" name="Google Shape;430;p29"/>
            <p:cNvGrpSpPr/>
            <p:nvPr/>
          </p:nvGrpSpPr>
          <p:grpSpPr>
            <a:xfrm rot="10800000">
              <a:off x="3158998" y="2327338"/>
              <a:ext cx="595345" cy="595345"/>
              <a:chOff x="2855486" y="1168553"/>
              <a:chExt cx="595345" cy="595345"/>
            </a:xfrm>
          </p:grpSpPr>
          <p:sp>
            <p:nvSpPr>
              <p:cNvPr id="431" name="Google Shape;431;p29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19050">
                <a:solidFill>
                  <a:srgbClr val="34A8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32" name="Google Shape;432;p29"/>
              <p:cNvCxnSpPr>
                <a:stCxn id="431" idx="7"/>
              </p:cNvCxnSpPr>
              <p:nvPr/>
            </p:nvCxnSpPr>
            <p:spPr>
              <a:xfrm flipH="1">
                <a:off x="2855486" y="1419497"/>
                <a:ext cx="344400" cy="344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4A85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33" name="Google Shape;433;p29"/>
            <p:cNvGrpSpPr/>
            <p:nvPr/>
          </p:nvGrpSpPr>
          <p:grpSpPr>
            <a:xfrm rot="5400000">
              <a:off x="3588514" y="1596068"/>
              <a:ext cx="595345" cy="595345"/>
              <a:chOff x="2855486" y="1168553"/>
              <a:chExt cx="595345" cy="595345"/>
            </a:xfrm>
          </p:grpSpPr>
          <p:sp>
            <p:nvSpPr>
              <p:cNvPr id="434" name="Google Shape;434;p29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19050">
                <a:solidFill>
                  <a:srgbClr val="4285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35" name="Google Shape;435;p29"/>
              <p:cNvCxnSpPr>
                <a:stCxn id="434" idx="7"/>
              </p:cNvCxnSpPr>
              <p:nvPr/>
            </p:nvCxnSpPr>
            <p:spPr>
              <a:xfrm rot="5400000">
                <a:off x="2855486" y="1419497"/>
                <a:ext cx="344400" cy="344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285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436" name="Google Shape;436;p29"/>
          <p:cNvSpPr txBox="1"/>
          <p:nvPr/>
        </p:nvSpPr>
        <p:spPr>
          <a:xfrm>
            <a:off x="660970" y="457200"/>
            <a:ext cx="15102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google_logo</a:t>
            </a:r>
            <a:r>
              <a:rPr lang="en"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 Open Source</a:t>
            </a:r>
            <a:endParaRPr sz="1100">
              <a:solidFill>
                <a:srgbClr val="66666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CUSTOM_2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0"/>
          <p:cNvSpPr txBox="1"/>
          <p:nvPr>
            <p:ph type="title"/>
          </p:nvPr>
        </p:nvSpPr>
        <p:spPr>
          <a:xfrm>
            <a:off x="457200" y="1536200"/>
            <a:ext cx="61539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grpSp>
        <p:nvGrpSpPr>
          <p:cNvPr id="439" name="Google Shape;439;p30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440" name="Google Shape;440;p30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441" name="Google Shape;441;p30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442" name="Google Shape;442;p30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43" name="Google Shape;443;p30"/>
                <p:cNvCxnSpPr>
                  <a:stCxn id="442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44" name="Google Shape;444;p30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445" name="Google Shape;445;p30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46" name="Google Shape;446;p30"/>
                <p:cNvCxnSpPr>
                  <a:stCxn id="445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47" name="Google Shape;447;p30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448" name="Google Shape;448;p30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49" name="Google Shape;449;p30"/>
                <p:cNvCxnSpPr>
                  <a:stCxn id="448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50" name="Google Shape;450;p30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451" name="Google Shape;451;p30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52" name="Google Shape;452;p30"/>
                <p:cNvCxnSpPr>
                  <a:stCxn id="451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453" name="Google Shape;453;p30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Alt - Blue">
  <p:cSld name="CUSTOM_2_1">
    <p:bg>
      <p:bgPr>
        <a:solidFill>
          <a:schemeClr val="accent1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1"/>
          <p:cNvSpPr txBox="1"/>
          <p:nvPr>
            <p:ph type="title"/>
          </p:nvPr>
        </p:nvSpPr>
        <p:spPr>
          <a:xfrm>
            <a:off x="457200" y="1536200"/>
            <a:ext cx="61539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grpSp>
        <p:nvGrpSpPr>
          <p:cNvPr id="456" name="Google Shape;456;p31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457" name="Google Shape;457;p31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458" name="Google Shape;458;p31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459" name="Google Shape;459;p31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60" name="Google Shape;460;p31"/>
                <p:cNvCxnSpPr>
                  <a:stCxn id="459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61" name="Google Shape;461;p31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462" name="Google Shape;462;p31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63" name="Google Shape;463;p31"/>
                <p:cNvCxnSpPr>
                  <a:stCxn id="462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64" name="Google Shape;464;p31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465" name="Google Shape;465;p31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66" name="Google Shape;466;p31"/>
                <p:cNvCxnSpPr>
                  <a:stCxn id="465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67" name="Google Shape;467;p31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468" name="Google Shape;468;p31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69" name="Google Shape;469;p31"/>
                <p:cNvCxnSpPr>
                  <a:stCxn id="468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470" name="Google Shape;470;p31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2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chemeClr val="l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Alt - Blue">
  <p:cSld name="CUSTOM_2_1">
    <p:bg>
      <p:bgPr>
        <a:solidFill>
          <a:schemeClr val="accen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457200" y="1536200"/>
            <a:ext cx="61539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grpSp>
        <p:nvGrpSpPr>
          <p:cNvPr id="45" name="Google Shape;45;p4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46" name="Google Shape;46;p4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47" name="Google Shape;47;p4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48" name="Google Shape;48;p4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9" name="Google Shape;49;p4"/>
                <p:cNvCxnSpPr>
                  <a:stCxn id="48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0" name="Google Shape;50;p4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51" name="Google Shape;51;p4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2" name="Google Shape;52;p4"/>
                <p:cNvCxnSpPr>
                  <a:stCxn id="51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3" name="Google Shape;53;p4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54" name="Google Shape;54;p4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5" name="Google Shape;55;p4"/>
                <p:cNvCxnSpPr>
                  <a:stCxn id="54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6" name="Google Shape;56;p4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57" name="Google Shape;57;p4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8" name="Google Shape;58;p4"/>
                <p:cNvCxnSpPr>
                  <a:stCxn id="57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59" name="Google Shape;59;p4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2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chemeClr val="l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Alt - Red">
  <p:cSld name="CUSTOM_2_1_1">
    <p:bg>
      <p:bgPr>
        <a:solidFill>
          <a:schemeClr val="accent2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2"/>
          <p:cNvSpPr txBox="1"/>
          <p:nvPr>
            <p:ph type="title"/>
          </p:nvPr>
        </p:nvSpPr>
        <p:spPr>
          <a:xfrm>
            <a:off x="457200" y="1536200"/>
            <a:ext cx="61539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grpSp>
        <p:nvGrpSpPr>
          <p:cNvPr id="473" name="Google Shape;473;p32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474" name="Google Shape;474;p32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475" name="Google Shape;475;p32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476" name="Google Shape;476;p32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77" name="Google Shape;477;p32"/>
                <p:cNvCxnSpPr>
                  <a:stCxn id="476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78" name="Google Shape;478;p32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479" name="Google Shape;479;p32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80" name="Google Shape;480;p32"/>
                <p:cNvCxnSpPr>
                  <a:stCxn id="479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81" name="Google Shape;481;p32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482" name="Google Shape;482;p32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83" name="Google Shape;483;p32"/>
                <p:cNvCxnSpPr>
                  <a:stCxn id="482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84" name="Google Shape;484;p32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485" name="Google Shape;485;p32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86" name="Google Shape;486;p32"/>
                <p:cNvCxnSpPr>
                  <a:stCxn id="485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487" name="Google Shape;487;p32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2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chemeClr val="l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Alt - Green">
  <p:cSld name="CUSTOM_2_1_1_1">
    <p:bg>
      <p:bgPr>
        <a:solidFill>
          <a:schemeClr val="accent4"/>
        </a:soli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"/>
          <p:cNvSpPr txBox="1"/>
          <p:nvPr>
            <p:ph type="title"/>
          </p:nvPr>
        </p:nvSpPr>
        <p:spPr>
          <a:xfrm>
            <a:off x="457200" y="1536200"/>
            <a:ext cx="61539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grpSp>
        <p:nvGrpSpPr>
          <p:cNvPr id="490" name="Google Shape;490;p33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491" name="Google Shape;491;p33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492" name="Google Shape;492;p33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493" name="Google Shape;493;p33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94" name="Google Shape;494;p33"/>
                <p:cNvCxnSpPr>
                  <a:stCxn id="493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95" name="Google Shape;495;p33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496" name="Google Shape;496;p33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97" name="Google Shape;497;p33"/>
                <p:cNvCxnSpPr>
                  <a:stCxn id="496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98" name="Google Shape;498;p33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499" name="Google Shape;499;p33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00" name="Google Shape;500;p33"/>
                <p:cNvCxnSpPr>
                  <a:stCxn id="499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01" name="Google Shape;501;p33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502" name="Google Shape;502;p33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03" name="Google Shape;503;p33"/>
                <p:cNvCxnSpPr>
                  <a:stCxn id="502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504" name="Google Shape;504;p33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2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chemeClr val="l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Alt - Yellow">
  <p:cSld name="CUSTOM_2_1_1_1_1">
    <p:bg>
      <p:bgPr>
        <a:solidFill>
          <a:schemeClr val="accent3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4"/>
          <p:cNvSpPr txBox="1"/>
          <p:nvPr>
            <p:ph type="title"/>
          </p:nvPr>
        </p:nvSpPr>
        <p:spPr>
          <a:xfrm>
            <a:off x="457200" y="1536200"/>
            <a:ext cx="61539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grpSp>
        <p:nvGrpSpPr>
          <p:cNvPr id="507" name="Google Shape;507;p34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508" name="Google Shape;508;p34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509" name="Google Shape;509;p34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510" name="Google Shape;510;p34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11" name="Google Shape;511;p34"/>
                <p:cNvCxnSpPr>
                  <a:stCxn id="510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12" name="Google Shape;512;p34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513" name="Google Shape;513;p34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14" name="Google Shape;514;p34"/>
                <p:cNvCxnSpPr>
                  <a:stCxn id="513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15" name="Google Shape;515;p34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516" name="Google Shape;516;p34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17" name="Google Shape;517;p34"/>
                <p:cNvCxnSpPr>
                  <a:stCxn id="516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18" name="Google Shape;518;p34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519" name="Google Shape;519;p34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20" name="Google Shape;520;p34"/>
                <p:cNvCxnSpPr>
                  <a:stCxn id="519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521" name="Google Shape;521;p34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chemeClr val="dk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">
  <p:cSld name="CUSTOM_13_1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523;p35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524" name="Google Shape;524;p35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525" name="Google Shape;525;p35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526" name="Google Shape;526;p35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27" name="Google Shape;527;p35"/>
                <p:cNvCxnSpPr>
                  <a:stCxn id="526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28" name="Google Shape;528;p35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529" name="Google Shape;529;p35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30" name="Google Shape;530;p35"/>
                <p:cNvCxnSpPr>
                  <a:stCxn id="529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31" name="Google Shape;531;p35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532" name="Google Shape;532;p35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33" name="Google Shape;533;p35"/>
                <p:cNvCxnSpPr>
                  <a:stCxn id="532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34" name="Google Shape;534;p35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535" name="Google Shape;535;p35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36" name="Google Shape;536;p35"/>
                <p:cNvCxnSpPr>
                  <a:stCxn id="535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537" name="Google Shape;537;p35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Blue">
  <p:cSld name="CUSTOM_5">
    <p:bg>
      <p:bgPr>
        <a:solidFill>
          <a:srgbClr val="FFFFFF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6"/>
          <p:cNvSpPr txBox="1"/>
          <p:nvPr>
            <p:ph idx="1" type="subTitle"/>
          </p:nvPr>
        </p:nvSpPr>
        <p:spPr>
          <a:xfrm>
            <a:off x="2532900" y="457200"/>
            <a:ext cx="6153900" cy="20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40" name="Google Shape;540;p36"/>
          <p:cNvSpPr txBox="1"/>
          <p:nvPr>
            <p:ph idx="2" type="subTitle"/>
          </p:nvPr>
        </p:nvSpPr>
        <p:spPr>
          <a:xfrm>
            <a:off x="2532900" y="2606050"/>
            <a:ext cx="6153900" cy="100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sp>
        <p:nvSpPr>
          <p:cNvPr id="541" name="Google Shape;541;p36"/>
          <p:cNvSpPr txBox="1"/>
          <p:nvPr/>
        </p:nvSpPr>
        <p:spPr>
          <a:xfrm>
            <a:off x="-649350" y="-808468"/>
            <a:ext cx="25974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“</a:t>
            </a:r>
            <a:endParaRPr b="1" sz="400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542" name="Google Shape;542;p36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543" name="Google Shape;543;p36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544" name="Google Shape;544;p36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545" name="Google Shape;545;p36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46" name="Google Shape;546;p36"/>
                <p:cNvCxnSpPr>
                  <a:stCxn id="545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47" name="Google Shape;547;p36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548" name="Google Shape;548;p36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49" name="Google Shape;549;p36"/>
                <p:cNvCxnSpPr>
                  <a:stCxn id="548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50" name="Google Shape;550;p36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551" name="Google Shape;551;p36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52" name="Google Shape;552;p36"/>
                <p:cNvCxnSpPr>
                  <a:stCxn id="551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53" name="Google Shape;553;p36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554" name="Google Shape;554;p36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55" name="Google Shape;555;p36"/>
                <p:cNvCxnSpPr>
                  <a:stCxn id="554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556" name="Google Shape;556;p36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Red">
  <p:cSld name="CUSTOM_5_1">
    <p:bg>
      <p:bgPr>
        <a:solidFill>
          <a:srgbClr val="FFFFFF"/>
        </a:soli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7"/>
          <p:cNvSpPr txBox="1"/>
          <p:nvPr>
            <p:ph idx="1" type="subTitle"/>
          </p:nvPr>
        </p:nvSpPr>
        <p:spPr>
          <a:xfrm>
            <a:off x="2532900" y="457200"/>
            <a:ext cx="6153900" cy="20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sp>
        <p:nvSpPr>
          <p:cNvPr id="559" name="Google Shape;559;p37"/>
          <p:cNvSpPr txBox="1"/>
          <p:nvPr/>
        </p:nvSpPr>
        <p:spPr>
          <a:xfrm>
            <a:off x="-649350" y="-808468"/>
            <a:ext cx="25974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“</a:t>
            </a:r>
            <a:endParaRPr b="1" sz="400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560" name="Google Shape;560;p37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561" name="Google Shape;561;p37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562" name="Google Shape;562;p37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563" name="Google Shape;563;p37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64" name="Google Shape;564;p37"/>
                <p:cNvCxnSpPr>
                  <a:stCxn id="563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65" name="Google Shape;565;p37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566" name="Google Shape;566;p37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67" name="Google Shape;567;p37"/>
                <p:cNvCxnSpPr>
                  <a:stCxn id="566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68" name="Google Shape;568;p37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569" name="Google Shape;569;p37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70" name="Google Shape;570;p37"/>
                <p:cNvCxnSpPr>
                  <a:stCxn id="569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71" name="Google Shape;571;p37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572" name="Google Shape;572;p37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73" name="Google Shape;573;p37"/>
                <p:cNvCxnSpPr>
                  <a:stCxn id="572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574" name="Google Shape;574;p37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575" name="Google Shape;575;p37"/>
          <p:cNvSpPr txBox="1"/>
          <p:nvPr>
            <p:ph idx="2" type="subTitle"/>
          </p:nvPr>
        </p:nvSpPr>
        <p:spPr>
          <a:xfrm>
            <a:off x="2532900" y="2606050"/>
            <a:ext cx="6153900" cy="100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Green">
  <p:cSld name="CUSTOM_5_2">
    <p:bg>
      <p:bgPr>
        <a:solidFill>
          <a:srgbClr val="FFFFFF"/>
        </a:soli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8"/>
          <p:cNvSpPr txBox="1"/>
          <p:nvPr>
            <p:ph idx="1" type="subTitle"/>
          </p:nvPr>
        </p:nvSpPr>
        <p:spPr>
          <a:xfrm>
            <a:off x="2532900" y="457200"/>
            <a:ext cx="6153900" cy="20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sp>
        <p:nvSpPr>
          <p:cNvPr id="578" name="Google Shape;578;p38"/>
          <p:cNvSpPr txBox="1"/>
          <p:nvPr/>
        </p:nvSpPr>
        <p:spPr>
          <a:xfrm>
            <a:off x="-649350" y="-808468"/>
            <a:ext cx="25974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“</a:t>
            </a:r>
            <a:endParaRPr b="1" sz="400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579" name="Google Shape;579;p38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580" name="Google Shape;580;p38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581" name="Google Shape;581;p38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582" name="Google Shape;582;p38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83" name="Google Shape;583;p38"/>
                <p:cNvCxnSpPr>
                  <a:stCxn id="582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84" name="Google Shape;584;p38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585" name="Google Shape;585;p38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86" name="Google Shape;586;p38"/>
                <p:cNvCxnSpPr>
                  <a:stCxn id="585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87" name="Google Shape;587;p38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588" name="Google Shape;588;p38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89" name="Google Shape;589;p38"/>
                <p:cNvCxnSpPr>
                  <a:stCxn id="588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90" name="Google Shape;590;p38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591" name="Google Shape;591;p38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92" name="Google Shape;592;p38"/>
                <p:cNvCxnSpPr>
                  <a:stCxn id="591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593" name="Google Shape;593;p38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594" name="Google Shape;594;p38"/>
          <p:cNvSpPr txBox="1"/>
          <p:nvPr>
            <p:ph idx="2" type="subTitle"/>
          </p:nvPr>
        </p:nvSpPr>
        <p:spPr>
          <a:xfrm>
            <a:off x="2532900" y="2606050"/>
            <a:ext cx="6153900" cy="100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Yellow">
  <p:cSld name="CUSTOM_5_3">
    <p:bg>
      <p:bgPr>
        <a:solidFill>
          <a:srgbClr val="FFFFFF"/>
        </a:solidFill>
      </p:bgPr>
    </p:bg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9"/>
          <p:cNvSpPr txBox="1"/>
          <p:nvPr>
            <p:ph idx="1" type="subTitle"/>
          </p:nvPr>
        </p:nvSpPr>
        <p:spPr>
          <a:xfrm>
            <a:off x="2532900" y="457200"/>
            <a:ext cx="6153900" cy="20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sp>
        <p:nvSpPr>
          <p:cNvPr id="597" name="Google Shape;597;p39"/>
          <p:cNvSpPr txBox="1"/>
          <p:nvPr/>
        </p:nvSpPr>
        <p:spPr>
          <a:xfrm>
            <a:off x="-649350" y="-808468"/>
            <a:ext cx="25974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“</a:t>
            </a:r>
            <a:endParaRPr b="1" sz="400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598" name="Google Shape;598;p39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599" name="Google Shape;599;p39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600" name="Google Shape;600;p39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601" name="Google Shape;601;p39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02" name="Google Shape;602;p39"/>
                <p:cNvCxnSpPr>
                  <a:stCxn id="601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03" name="Google Shape;603;p39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604" name="Google Shape;604;p39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05" name="Google Shape;605;p39"/>
                <p:cNvCxnSpPr>
                  <a:stCxn id="604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06" name="Google Shape;606;p39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607" name="Google Shape;607;p39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08" name="Google Shape;608;p39"/>
                <p:cNvCxnSpPr>
                  <a:stCxn id="607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09" name="Google Shape;609;p39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610" name="Google Shape;610;p39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11" name="Google Shape;611;p39"/>
                <p:cNvCxnSpPr>
                  <a:stCxn id="610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612" name="Google Shape;612;p39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613" name="Google Shape;613;p39"/>
          <p:cNvSpPr txBox="1"/>
          <p:nvPr>
            <p:ph idx="2" type="subTitle"/>
          </p:nvPr>
        </p:nvSpPr>
        <p:spPr>
          <a:xfrm>
            <a:off x="2532900" y="2606050"/>
            <a:ext cx="6153900" cy="100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USTOM_5_1_2"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0"/>
          <p:cNvSpPr txBox="1"/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6" name="Google Shape;616;p40"/>
          <p:cNvSpPr txBox="1"/>
          <p:nvPr>
            <p:ph idx="1" type="body"/>
          </p:nvPr>
        </p:nvSpPr>
        <p:spPr>
          <a:xfrm>
            <a:off x="457200" y="1097280"/>
            <a:ext cx="8229600" cy="35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617" name="Google Shape;617;p40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618" name="Google Shape;618;p40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619" name="Google Shape;619;p40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620" name="Google Shape;620;p40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21" name="Google Shape;621;p40"/>
                <p:cNvCxnSpPr>
                  <a:stCxn id="620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22" name="Google Shape;622;p40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623" name="Google Shape;623;p40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24" name="Google Shape;624;p40"/>
                <p:cNvCxnSpPr>
                  <a:stCxn id="623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25" name="Google Shape;625;p40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626" name="Google Shape;626;p40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27" name="Google Shape;627;p40"/>
                <p:cNvCxnSpPr>
                  <a:stCxn id="626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28" name="Google Shape;628;p40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629" name="Google Shape;629;p40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30" name="Google Shape;630;p40"/>
                <p:cNvCxnSpPr>
                  <a:stCxn id="629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631" name="Google Shape;631;p40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2 columns">
  <p:cSld name="CUSTOM_5_1_2_2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1"/>
          <p:cNvSpPr txBox="1"/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4" name="Google Shape;634;p41"/>
          <p:cNvSpPr txBox="1"/>
          <p:nvPr>
            <p:ph idx="1" type="body"/>
          </p:nvPr>
        </p:nvSpPr>
        <p:spPr>
          <a:xfrm>
            <a:off x="457200" y="1554475"/>
            <a:ext cx="40782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5" name="Google Shape;635;p41"/>
          <p:cNvSpPr txBox="1"/>
          <p:nvPr>
            <p:ph idx="2" type="body"/>
          </p:nvPr>
        </p:nvSpPr>
        <p:spPr>
          <a:xfrm>
            <a:off x="4608575" y="1554400"/>
            <a:ext cx="40782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636" name="Google Shape;636;p41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637" name="Google Shape;637;p41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638" name="Google Shape;638;p41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639" name="Google Shape;639;p41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40" name="Google Shape;640;p41"/>
                <p:cNvCxnSpPr>
                  <a:stCxn id="639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41" name="Google Shape;641;p41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642" name="Google Shape;642;p41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43" name="Google Shape;643;p41"/>
                <p:cNvCxnSpPr>
                  <a:stCxn id="642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44" name="Google Shape;644;p41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645" name="Google Shape;645;p41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46" name="Google Shape;646;p41"/>
                <p:cNvCxnSpPr>
                  <a:stCxn id="645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47" name="Google Shape;647;p41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648" name="Google Shape;648;p41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49" name="Google Shape;649;p41"/>
                <p:cNvCxnSpPr>
                  <a:stCxn id="648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650" name="Google Shape;650;p41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Alt - Red">
  <p:cSld name="CUSTOM_2_1_1">
    <p:bg>
      <p:bgPr>
        <a:solidFill>
          <a:schemeClr val="accent2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>
            <p:ph type="title"/>
          </p:nvPr>
        </p:nvSpPr>
        <p:spPr>
          <a:xfrm>
            <a:off x="457200" y="1536200"/>
            <a:ext cx="61539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grpSp>
        <p:nvGrpSpPr>
          <p:cNvPr id="62" name="Google Shape;62;p5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63" name="Google Shape;63;p5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64" name="Google Shape;64;p5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65" name="Google Shape;65;p5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6" name="Google Shape;66;p5"/>
                <p:cNvCxnSpPr>
                  <a:stCxn id="65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7" name="Google Shape;67;p5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68" name="Google Shape;68;p5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9" name="Google Shape;69;p5"/>
                <p:cNvCxnSpPr>
                  <a:stCxn id="68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0" name="Google Shape;70;p5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71" name="Google Shape;71;p5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2" name="Google Shape;72;p5"/>
                <p:cNvCxnSpPr>
                  <a:stCxn id="71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3" name="Google Shape;73;p5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74" name="Google Shape;74;p5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5" name="Google Shape;75;p5"/>
                <p:cNvCxnSpPr>
                  <a:stCxn id="74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76" name="Google Shape;76;p5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2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chemeClr val="l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columns">
  <p:cSld name="CUSTOM_5_1_2_2_1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2"/>
          <p:cNvSpPr txBox="1"/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3" name="Google Shape;653;p42"/>
          <p:cNvSpPr txBox="1"/>
          <p:nvPr>
            <p:ph idx="1" type="body"/>
          </p:nvPr>
        </p:nvSpPr>
        <p:spPr>
          <a:xfrm>
            <a:off x="457200" y="1554475"/>
            <a:ext cx="26883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654" name="Google Shape;654;p42"/>
          <p:cNvGrpSpPr/>
          <p:nvPr/>
        </p:nvGrpSpPr>
        <p:grpSpPr>
          <a:xfrm>
            <a:off x="7063441" y="4690872"/>
            <a:ext cx="1713970" cy="307200"/>
            <a:chOff x="457200" y="4572000"/>
            <a:chExt cx="1713970" cy="307200"/>
          </a:xfrm>
        </p:grpSpPr>
        <p:grpSp>
          <p:nvGrpSpPr>
            <p:cNvPr id="655" name="Google Shape;655;p42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656" name="Google Shape;656;p42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657" name="Google Shape;657;p42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58" name="Google Shape;658;p42"/>
                <p:cNvCxnSpPr>
                  <a:stCxn id="657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59" name="Google Shape;659;p42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660" name="Google Shape;660;p42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61" name="Google Shape;661;p42"/>
                <p:cNvCxnSpPr>
                  <a:stCxn id="660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62" name="Google Shape;662;p42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663" name="Google Shape;663;p42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64" name="Google Shape;664;p42"/>
                <p:cNvCxnSpPr>
                  <a:stCxn id="663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65" name="Google Shape;665;p42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666" name="Google Shape;666;p42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67" name="Google Shape;667;p42"/>
                <p:cNvCxnSpPr>
                  <a:stCxn id="666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668" name="Google Shape;668;p42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669" name="Google Shape;669;p42"/>
          <p:cNvSpPr txBox="1"/>
          <p:nvPr>
            <p:ph idx="2" type="body"/>
          </p:nvPr>
        </p:nvSpPr>
        <p:spPr>
          <a:xfrm>
            <a:off x="3227825" y="1554475"/>
            <a:ext cx="26883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70" name="Google Shape;670;p42"/>
          <p:cNvSpPr txBox="1"/>
          <p:nvPr>
            <p:ph idx="3" type="body"/>
          </p:nvPr>
        </p:nvSpPr>
        <p:spPr>
          <a:xfrm>
            <a:off x="5998450" y="1554475"/>
            <a:ext cx="26883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4 columns">
  <p:cSld name="CUSTOM_5_1_2_2_1_1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3"/>
          <p:cNvSpPr txBox="1"/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3" name="Google Shape;673;p43"/>
          <p:cNvSpPr txBox="1"/>
          <p:nvPr>
            <p:ph idx="1" type="body"/>
          </p:nvPr>
        </p:nvSpPr>
        <p:spPr>
          <a:xfrm>
            <a:off x="457200" y="1554475"/>
            <a:ext cx="20025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74" name="Google Shape;674;p43"/>
          <p:cNvSpPr txBox="1"/>
          <p:nvPr>
            <p:ph idx="2" type="body"/>
          </p:nvPr>
        </p:nvSpPr>
        <p:spPr>
          <a:xfrm>
            <a:off x="2532900" y="1554475"/>
            <a:ext cx="20025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75" name="Google Shape;675;p43"/>
          <p:cNvSpPr txBox="1"/>
          <p:nvPr>
            <p:ph idx="3" type="body"/>
          </p:nvPr>
        </p:nvSpPr>
        <p:spPr>
          <a:xfrm>
            <a:off x="4608575" y="1554475"/>
            <a:ext cx="20025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76" name="Google Shape;676;p43"/>
          <p:cNvSpPr txBox="1"/>
          <p:nvPr>
            <p:ph idx="4" type="body"/>
          </p:nvPr>
        </p:nvSpPr>
        <p:spPr>
          <a:xfrm>
            <a:off x="6684250" y="1554475"/>
            <a:ext cx="20025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677" name="Google Shape;677;p43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678" name="Google Shape;678;p43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679" name="Google Shape;679;p43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680" name="Google Shape;680;p43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81" name="Google Shape;681;p43"/>
                <p:cNvCxnSpPr>
                  <a:stCxn id="680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82" name="Google Shape;682;p43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683" name="Google Shape;683;p43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84" name="Google Shape;684;p43"/>
                <p:cNvCxnSpPr>
                  <a:stCxn id="683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85" name="Google Shape;685;p43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686" name="Google Shape;686;p43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87" name="Google Shape;687;p43"/>
                <p:cNvCxnSpPr>
                  <a:stCxn id="686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88" name="Google Shape;688;p43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689" name="Google Shape;689;p43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90" name="Google Shape;690;p43"/>
                <p:cNvCxnSpPr>
                  <a:stCxn id="689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691" name="Google Shape;691;p43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3_2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Photo (Vertical Right)">
  <p:cSld name="CUSTOM_5_1_2_1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5"/>
          <p:cNvSpPr txBox="1"/>
          <p:nvPr>
            <p:ph type="title"/>
          </p:nvPr>
        </p:nvSpPr>
        <p:spPr>
          <a:xfrm>
            <a:off x="457200" y="457200"/>
            <a:ext cx="40782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5" name="Google Shape;695;p45"/>
          <p:cNvSpPr txBox="1"/>
          <p:nvPr>
            <p:ph idx="1" type="body"/>
          </p:nvPr>
        </p:nvSpPr>
        <p:spPr>
          <a:xfrm>
            <a:off x="457200" y="1097280"/>
            <a:ext cx="4078200" cy="35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696" name="Google Shape;696;p45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697" name="Google Shape;697;p45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698" name="Google Shape;698;p45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699" name="Google Shape;699;p45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00" name="Google Shape;700;p45"/>
                <p:cNvCxnSpPr>
                  <a:stCxn id="699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01" name="Google Shape;701;p45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702" name="Google Shape;702;p45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03" name="Google Shape;703;p45"/>
                <p:cNvCxnSpPr>
                  <a:stCxn id="702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04" name="Google Shape;704;p45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705" name="Google Shape;705;p45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06" name="Google Shape;706;p45"/>
                <p:cNvCxnSpPr>
                  <a:stCxn id="705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07" name="Google Shape;707;p45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708" name="Google Shape;708;p45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09" name="Google Shape;709;p45"/>
                <p:cNvCxnSpPr>
                  <a:stCxn id="708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710" name="Google Shape;710;p45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Photo (Vertical Left)">
  <p:cSld name="CUSTOM_9_1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6"/>
          <p:cNvSpPr txBox="1"/>
          <p:nvPr>
            <p:ph type="title"/>
          </p:nvPr>
        </p:nvSpPr>
        <p:spPr>
          <a:xfrm>
            <a:off x="4608575" y="457200"/>
            <a:ext cx="40782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13" name="Google Shape;713;p46"/>
          <p:cNvSpPr txBox="1"/>
          <p:nvPr>
            <p:ph idx="1" type="body"/>
          </p:nvPr>
        </p:nvSpPr>
        <p:spPr>
          <a:xfrm>
            <a:off x="4608575" y="1097275"/>
            <a:ext cx="4078200" cy="35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714" name="Google Shape;714;p46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715" name="Google Shape;715;p46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716" name="Google Shape;716;p46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717" name="Google Shape;717;p46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18" name="Google Shape;718;p46"/>
                <p:cNvCxnSpPr>
                  <a:stCxn id="717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19" name="Google Shape;719;p46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720" name="Google Shape;720;p46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21" name="Google Shape;721;p46"/>
                <p:cNvCxnSpPr>
                  <a:stCxn id="720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22" name="Google Shape;722;p46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723" name="Google Shape;723;p46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24" name="Google Shape;724;p46"/>
                <p:cNvCxnSpPr>
                  <a:stCxn id="723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25" name="Google Shape;725;p46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726" name="Google Shape;726;p46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27" name="Google Shape;727;p46"/>
                <p:cNvCxnSpPr>
                  <a:stCxn id="726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728" name="Google Shape;728;p46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Photo (Horizontal)">
  <p:cSld name="CUSTOM_10_1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47"/>
          <p:cNvSpPr txBox="1"/>
          <p:nvPr>
            <p:ph idx="1" type="body"/>
          </p:nvPr>
        </p:nvSpPr>
        <p:spPr>
          <a:xfrm>
            <a:off x="457200" y="3067525"/>
            <a:ext cx="8225400" cy="162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731" name="Google Shape;731;p47"/>
          <p:cNvSpPr txBox="1"/>
          <p:nvPr>
            <p:ph type="title"/>
          </p:nvPr>
        </p:nvSpPr>
        <p:spPr>
          <a:xfrm>
            <a:off x="457200" y="2610325"/>
            <a:ext cx="82296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732" name="Google Shape;732;p47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733" name="Google Shape;733;p47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734" name="Google Shape;734;p47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735" name="Google Shape;735;p47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36" name="Google Shape;736;p47"/>
                <p:cNvCxnSpPr>
                  <a:stCxn id="735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37" name="Google Shape;737;p47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738" name="Google Shape;738;p47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39" name="Google Shape;739;p47"/>
                <p:cNvCxnSpPr>
                  <a:stCxn id="738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40" name="Google Shape;740;p47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741" name="Google Shape;741;p47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42" name="Google Shape;742;p47"/>
                <p:cNvCxnSpPr>
                  <a:stCxn id="741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43" name="Google Shape;743;p47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744" name="Google Shape;744;p47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45" name="Google Shape;745;p47"/>
                <p:cNvCxnSpPr>
                  <a:stCxn id="744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746" name="Google Shape;746;p47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Code">
  <p:cSld name="CUSTOM_11_1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8"/>
          <p:cNvSpPr txBox="1"/>
          <p:nvPr>
            <p:ph idx="1" type="body"/>
          </p:nvPr>
        </p:nvSpPr>
        <p:spPr>
          <a:xfrm>
            <a:off x="457200" y="1097280"/>
            <a:ext cx="8229600" cy="35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consolata"/>
              <a:buChar char="●"/>
              <a:defRPr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consolata"/>
              <a:buChar char="○"/>
              <a:defRPr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consolata"/>
              <a:buChar char="■"/>
              <a:defRPr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consolata"/>
              <a:buChar char="●"/>
              <a:defRPr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consolata"/>
              <a:buChar char="○"/>
              <a:defRPr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consolata"/>
              <a:buChar char="■"/>
              <a:defRPr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consolata"/>
              <a:buChar char="●"/>
              <a:defRPr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consolata"/>
              <a:buChar char="○"/>
              <a:defRPr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consolata"/>
              <a:buChar char="■"/>
              <a:defRPr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/>
        </p:txBody>
      </p:sp>
      <p:sp>
        <p:nvSpPr>
          <p:cNvPr id="749" name="Google Shape;749;p48"/>
          <p:cNvSpPr txBox="1"/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750" name="Google Shape;750;p48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751" name="Google Shape;751;p48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752" name="Google Shape;752;p48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753" name="Google Shape;753;p48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54" name="Google Shape;754;p48"/>
                <p:cNvCxnSpPr>
                  <a:stCxn id="753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55" name="Google Shape;755;p48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756" name="Google Shape;756;p48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57" name="Google Shape;757;p48"/>
                <p:cNvCxnSpPr>
                  <a:stCxn id="756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58" name="Google Shape;758;p48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759" name="Google Shape;759;p48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60" name="Google Shape;760;p48"/>
                <p:cNvCxnSpPr>
                  <a:stCxn id="759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61" name="Google Shape;761;p48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762" name="Google Shape;762;p48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63" name="Google Shape;763;p48"/>
                <p:cNvCxnSpPr>
                  <a:stCxn id="762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764" name="Google Shape;764;p48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keaway">
  <p:cSld name="CUSTOM_15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9"/>
          <p:cNvSpPr txBox="1"/>
          <p:nvPr>
            <p:ph type="title"/>
          </p:nvPr>
        </p:nvSpPr>
        <p:spPr>
          <a:xfrm>
            <a:off x="761700" y="1536200"/>
            <a:ext cx="76206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grpSp>
        <p:nvGrpSpPr>
          <p:cNvPr id="767" name="Google Shape;767;p49"/>
          <p:cNvGrpSpPr/>
          <p:nvPr/>
        </p:nvGrpSpPr>
        <p:grpSpPr>
          <a:xfrm>
            <a:off x="4312149" y="457445"/>
            <a:ext cx="519723" cy="512031"/>
            <a:chOff x="2426850" y="1168553"/>
            <a:chExt cx="1757008" cy="1754130"/>
          </a:xfrm>
        </p:grpSpPr>
        <p:grpSp>
          <p:nvGrpSpPr>
            <p:cNvPr id="768" name="Google Shape;768;p49"/>
            <p:cNvGrpSpPr/>
            <p:nvPr/>
          </p:nvGrpSpPr>
          <p:grpSpPr>
            <a:xfrm>
              <a:off x="2853086" y="1168553"/>
              <a:ext cx="597745" cy="597445"/>
              <a:chOff x="2853086" y="1168553"/>
              <a:chExt cx="597745" cy="597445"/>
            </a:xfrm>
          </p:grpSpPr>
          <p:sp>
            <p:nvSpPr>
              <p:cNvPr id="769" name="Google Shape;769;p49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47625">
                <a:solidFill>
                  <a:srgbClr val="EA433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70" name="Google Shape;770;p49"/>
              <p:cNvCxnSpPr>
                <a:stCxn id="769" idx="7"/>
              </p:cNvCxnSpPr>
              <p:nvPr/>
            </p:nvCxnSpPr>
            <p:spPr>
              <a:xfrm flipH="1">
                <a:off x="2853086" y="1419497"/>
                <a:ext cx="346800" cy="346500"/>
              </a:xfrm>
              <a:prstGeom prst="straightConnector1">
                <a:avLst/>
              </a:prstGeom>
              <a:noFill/>
              <a:ln cap="flat" cmpd="sng" w="47625">
                <a:solidFill>
                  <a:srgbClr val="EA433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71" name="Google Shape;771;p49"/>
            <p:cNvGrpSpPr/>
            <p:nvPr/>
          </p:nvGrpSpPr>
          <p:grpSpPr>
            <a:xfrm rot="-5400000">
              <a:off x="2427000" y="1900528"/>
              <a:ext cx="597445" cy="597745"/>
              <a:chOff x="2853386" y="1168553"/>
              <a:chExt cx="597445" cy="597745"/>
            </a:xfrm>
          </p:grpSpPr>
          <p:sp>
            <p:nvSpPr>
              <p:cNvPr id="772" name="Google Shape;772;p49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47625">
                <a:solidFill>
                  <a:srgbClr val="FBBC0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73" name="Google Shape;773;p49"/>
              <p:cNvCxnSpPr>
                <a:stCxn id="772" idx="7"/>
              </p:cNvCxnSpPr>
              <p:nvPr/>
            </p:nvCxnSpPr>
            <p:spPr>
              <a:xfrm rot="5400000">
                <a:off x="2853236" y="1419647"/>
                <a:ext cx="346800" cy="346500"/>
              </a:xfrm>
              <a:prstGeom prst="straightConnector1">
                <a:avLst/>
              </a:prstGeom>
              <a:noFill/>
              <a:ln cap="flat" cmpd="sng" w="47625">
                <a:solidFill>
                  <a:srgbClr val="FBBC0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74" name="Google Shape;774;p49"/>
            <p:cNvGrpSpPr/>
            <p:nvPr/>
          </p:nvGrpSpPr>
          <p:grpSpPr>
            <a:xfrm rot="10800000">
              <a:off x="3158998" y="2325238"/>
              <a:ext cx="597745" cy="597445"/>
              <a:chOff x="2853086" y="1168553"/>
              <a:chExt cx="597745" cy="597445"/>
            </a:xfrm>
          </p:grpSpPr>
          <p:sp>
            <p:nvSpPr>
              <p:cNvPr id="775" name="Google Shape;775;p49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47625">
                <a:solidFill>
                  <a:srgbClr val="34A8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76" name="Google Shape;776;p49"/>
              <p:cNvCxnSpPr>
                <a:stCxn id="775" idx="7"/>
              </p:cNvCxnSpPr>
              <p:nvPr/>
            </p:nvCxnSpPr>
            <p:spPr>
              <a:xfrm flipH="1">
                <a:off x="2853086" y="1419497"/>
                <a:ext cx="346800" cy="346500"/>
              </a:xfrm>
              <a:prstGeom prst="straightConnector1">
                <a:avLst/>
              </a:prstGeom>
              <a:noFill/>
              <a:ln cap="flat" cmpd="sng" w="47625">
                <a:solidFill>
                  <a:srgbClr val="34A85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77" name="Google Shape;777;p49"/>
            <p:cNvGrpSpPr/>
            <p:nvPr/>
          </p:nvGrpSpPr>
          <p:grpSpPr>
            <a:xfrm rot="5400000">
              <a:off x="3586264" y="1593818"/>
              <a:ext cx="597445" cy="597745"/>
              <a:chOff x="2853386" y="1168553"/>
              <a:chExt cx="597445" cy="597745"/>
            </a:xfrm>
          </p:grpSpPr>
          <p:sp>
            <p:nvSpPr>
              <p:cNvPr id="778" name="Google Shape;778;p49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47625">
                <a:solidFill>
                  <a:srgbClr val="4285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79" name="Google Shape;779;p49"/>
              <p:cNvCxnSpPr>
                <a:stCxn id="778" idx="7"/>
              </p:cNvCxnSpPr>
              <p:nvPr/>
            </p:nvCxnSpPr>
            <p:spPr>
              <a:xfrm rot="5400000">
                <a:off x="2853236" y="1419647"/>
                <a:ext cx="346800" cy="346500"/>
              </a:xfrm>
              <a:prstGeom prst="straightConnector1">
                <a:avLst/>
              </a:prstGeom>
              <a:noFill/>
              <a:ln cap="flat" cmpd="sng" w="47625">
                <a:solidFill>
                  <a:srgbClr val="4285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780" name="Google Shape;780;p49"/>
          <p:cNvSpPr txBox="1"/>
          <p:nvPr/>
        </p:nvSpPr>
        <p:spPr>
          <a:xfrm>
            <a:off x="3496200" y="4533919"/>
            <a:ext cx="21516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google_logo</a:t>
            </a:r>
            <a:r>
              <a:rPr lang="en" sz="16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 Open Source</a:t>
            </a:r>
            <a:endParaRPr sz="1600">
              <a:solidFill>
                <a:srgbClr val="66666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keaway - Content">
  <p:cSld name="CUSTOM_7_2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50"/>
          <p:cNvSpPr txBox="1"/>
          <p:nvPr>
            <p:ph idx="1" type="subTitle"/>
          </p:nvPr>
        </p:nvSpPr>
        <p:spPr>
          <a:xfrm>
            <a:off x="457150" y="2606050"/>
            <a:ext cx="26883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sp>
        <p:nvSpPr>
          <p:cNvPr id="783" name="Google Shape;783;p50"/>
          <p:cNvSpPr txBox="1"/>
          <p:nvPr>
            <p:ph idx="2" type="subTitle"/>
          </p:nvPr>
        </p:nvSpPr>
        <p:spPr>
          <a:xfrm>
            <a:off x="3227775" y="2606050"/>
            <a:ext cx="26883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sp>
        <p:nvSpPr>
          <p:cNvPr id="784" name="Google Shape;784;p50"/>
          <p:cNvSpPr txBox="1"/>
          <p:nvPr>
            <p:ph idx="3" type="subTitle"/>
          </p:nvPr>
        </p:nvSpPr>
        <p:spPr>
          <a:xfrm>
            <a:off x="5998500" y="2606050"/>
            <a:ext cx="26883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sp>
        <p:nvSpPr>
          <p:cNvPr id="785" name="Google Shape;785;p50"/>
          <p:cNvSpPr txBox="1"/>
          <p:nvPr>
            <p:ph type="title"/>
          </p:nvPr>
        </p:nvSpPr>
        <p:spPr>
          <a:xfrm>
            <a:off x="311700" y="1536200"/>
            <a:ext cx="85206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786" name="Google Shape;786;p50"/>
          <p:cNvGrpSpPr/>
          <p:nvPr/>
        </p:nvGrpSpPr>
        <p:grpSpPr>
          <a:xfrm>
            <a:off x="4312137" y="457200"/>
            <a:ext cx="519723" cy="512031"/>
            <a:chOff x="2426850" y="1168553"/>
            <a:chExt cx="1757008" cy="1754130"/>
          </a:xfrm>
        </p:grpSpPr>
        <p:grpSp>
          <p:nvGrpSpPr>
            <p:cNvPr id="787" name="Google Shape;787;p50"/>
            <p:cNvGrpSpPr/>
            <p:nvPr/>
          </p:nvGrpSpPr>
          <p:grpSpPr>
            <a:xfrm>
              <a:off x="2853086" y="1168553"/>
              <a:ext cx="597745" cy="597445"/>
              <a:chOff x="2853086" y="1168553"/>
              <a:chExt cx="597745" cy="597445"/>
            </a:xfrm>
          </p:grpSpPr>
          <p:sp>
            <p:nvSpPr>
              <p:cNvPr id="788" name="Google Shape;788;p50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47625">
                <a:solidFill>
                  <a:srgbClr val="EA433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89" name="Google Shape;789;p50"/>
              <p:cNvCxnSpPr>
                <a:stCxn id="788" idx="7"/>
              </p:cNvCxnSpPr>
              <p:nvPr/>
            </p:nvCxnSpPr>
            <p:spPr>
              <a:xfrm flipH="1">
                <a:off x="2853086" y="1419497"/>
                <a:ext cx="346800" cy="346500"/>
              </a:xfrm>
              <a:prstGeom prst="straightConnector1">
                <a:avLst/>
              </a:prstGeom>
              <a:noFill/>
              <a:ln cap="flat" cmpd="sng" w="47625">
                <a:solidFill>
                  <a:srgbClr val="EA433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90" name="Google Shape;790;p50"/>
            <p:cNvGrpSpPr/>
            <p:nvPr/>
          </p:nvGrpSpPr>
          <p:grpSpPr>
            <a:xfrm rot="-5400000">
              <a:off x="2427000" y="1900528"/>
              <a:ext cx="597445" cy="597745"/>
              <a:chOff x="2853386" y="1168553"/>
              <a:chExt cx="597445" cy="597745"/>
            </a:xfrm>
          </p:grpSpPr>
          <p:sp>
            <p:nvSpPr>
              <p:cNvPr id="791" name="Google Shape;791;p50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47625">
                <a:solidFill>
                  <a:srgbClr val="FBBC0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92" name="Google Shape;792;p50"/>
              <p:cNvCxnSpPr>
                <a:stCxn id="791" idx="7"/>
              </p:cNvCxnSpPr>
              <p:nvPr/>
            </p:nvCxnSpPr>
            <p:spPr>
              <a:xfrm rot="5400000">
                <a:off x="2853236" y="1419647"/>
                <a:ext cx="346800" cy="346500"/>
              </a:xfrm>
              <a:prstGeom prst="straightConnector1">
                <a:avLst/>
              </a:prstGeom>
              <a:noFill/>
              <a:ln cap="flat" cmpd="sng" w="47625">
                <a:solidFill>
                  <a:srgbClr val="FBBC0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93" name="Google Shape;793;p50"/>
            <p:cNvGrpSpPr/>
            <p:nvPr/>
          </p:nvGrpSpPr>
          <p:grpSpPr>
            <a:xfrm rot="10800000">
              <a:off x="3158998" y="2325238"/>
              <a:ext cx="597745" cy="597445"/>
              <a:chOff x="2853086" y="1168553"/>
              <a:chExt cx="597745" cy="597445"/>
            </a:xfrm>
          </p:grpSpPr>
          <p:sp>
            <p:nvSpPr>
              <p:cNvPr id="794" name="Google Shape;794;p50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47625">
                <a:solidFill>
                  <a:srgbClr val="34A8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95" name="Google Shape;795;p50"/>
              <p:cNvCxnSpPr>
                <a:stCxn id="794" idx="7"/>
              </p:cNvCxnSpPr>
              <p:nvPr/>
            </p:nvCxnSpPr>
            <p:spPr>
              <a:xfrm flipH="1">
                <a:off x="2853086" y="1419497"/>
                <a:ext cx="346800" cy="346500"/>
              </a:xfrm>
              <a:prstGeom prst="straightConnector1">
                <a:avLst/>
              </a:prstGeom>
              <a:noFill/>
              <a:ln cap="flat" cmpd="sng" w="47625">
                <a:solidFill>
                  <a:srgbClr val="34A85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96" name="Google Shape;796;p50"/>
            <p:cNvGrpSpPr/>
            <p:nvPr/>
          </p:nvGrpSpPr>
          <p:grpSpPr>
            <a:xfrm rot="5400000">
              <a:off x="3586264" y="1593818"/>
              <a:ext cx="597445" cy="597745"/>
              <a:chOff x="2853386" y="1168553"/>
              <a:chExt cx="597445" cy="597745"/>
            </a:xfrm>
          </p:grpSpPr>
          <p:sp>
            <p:nvSpPr>
              <p:cNvPr id="797" name="Google Shape;797;p50"/>
              <p:cNvSpPr/>
              <p:nvPr/>
            </p:nvSpPr>
            <p:spPr>
              <a:xfrm rot="10800000">
                <a:off x="3156831" y="1168553"/>
                <a:ext cx="294000" cy="294000"/>
              </a:xfrm>
              <a:prstGeom prst="ellipse">
                <a:avLst/>
              </a:prstGeom>
              <a:noFill/>
              <a:ln cap="flat" cmpd="sng" w="47625">
                <a:solidFill>
                  <a:srgbClr val="4285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98" name="Google Shape;798;p50"/>
              <p:cNvCxnSpPr>
                <a:stCxn id="797" idx="7"/>
              </p:cNvCxnSpPr>
              <p:nvPr/>
            </p:nvCxnSpPr>
            <p:spPr>
              <a:xfrm rot="5400000">
                <a:off x="2853236" y="1419647"/>
                <a:ext cx="346800" cy="346500"/>
              </a:xfrm>
              <a:prstGeom prst="straightConnector1">
                <a:avLst/>
              </a:prstGeom>
              <a:noFill/>
              <a:ln cap="flat" cmpd="sng" w="47625">
                <a:solidFill>
                  <a:srgbClr val="4285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799" name="Google Shape;799;p50"/>
          <p:cNvSpPr txBox="1"/>
          <p:nvPr/>
        </p:nvSpPr>
        <p:spPr>
          <a:xfrm>
            <a:off x="3496200" y="4533919"/>
            <a:ext cx="21516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google_logo</a:t>
            </a:r>
            <a:r>
              <a:rPr lang="en" sz="16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rPr>
              <a:t> Open Source</a:t>
            </a:r>
            <a:endParaRPr sz="1600">
              <a:solidFill>
                <a:srgbClr val="66666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2" name="Google Shape;802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803" name="Google Shape;803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Alt - Green">
  <p:cSld name="CUSTOM_2_1_1_1">
    <p:bg>
      <p:bgPr>
        <a:solidFill>
          <a:schemeClr val="accent4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"/>
          <p:cNvSpPr txBox="1"/>
          <p:nvPr>
            <p:ph type="title"/>
          </p:nvPr>
        </p:nvSpPr>
        <p:spPr>
          <a:xfrm>
            <a:off x="457200" y="1536200"/>
            <a:ext cx="61539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grpSp>
        <p:nvGrpSpPr>
          <p:cNvPr id="79" name="Google Shape;79;p6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80" name="Google Shape;80;p6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81" name="Google Shape;81;p6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82" name="Google Shape;82;p6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3" name="Google Shape;83;p6"/>
                <p:cNvCxnSpPr>
                  <a:stCxn id="82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84" name="Google Shape;84;p6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85" name="Google Shape;85;p6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6" name="Google Shape;86;p6"/>
                <p:cNvCxnSpPr>
                  <a:stCxn id="85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87" name="Google Shape;87;p6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88" name="Google Shape;88;p6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9" name="Google Shape;89;p6"/>
                <p:cNvCxnSpPr>
                  <a:stCxn id="88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90" name="Google Shape;90;p6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91" name="Google Shape;91;p6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2" name="Google Shape;92;p6"/>
                <p:cNvCxnSpPr>
                  <a:stCxn id="91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93" name="Google Shape;93;p6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2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chemeClr val="l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Alt - Yellow">
  <p:cSld name="CUSTOM_2_1_1_1_1">
    <p:bg>
      <p:bgPr>
        <a:solidFill>
          <a:schemeClr val="accent3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/>
          <p:nvPr>
            <p:ph type="title"/>
          </p:nvPr>
        </p:nvSpPr>
        <p:spPr>
          <a:xfrm>
            <a:off x="457200" y="1536200"/>
            <a:ext cx="61539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grpSp>
        <p:nvGrpSpPr>
          <p:cNvPr id="96" name="Google Shape;96;p7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97" name="Google Shape;97;p7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98" name="Google Shape;98;p7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99" name="Google Shape;99;p7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0" name="Google Shape;100;p7"/>
                <p:cNvCxnSpPr>
                  <a:stCxn id="99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01" name="Google Shape;101;p7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102" name="Google Shape;102;p7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3" name="Google Shape;103;p7"/>
                <p:cNvCxnSpPr>
                  <a:stCxn id="102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04" name="Google Shape;104;p7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105" name="Google Shape;105;p7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6" name="Google Shape;106;p7"/>
                <p:cNvCxnSpPr>
                  <a:stCxn id="105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07" name="Google Shape;107;p7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108" name="Google Shape;108;p7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9" name="Google Shape;109;p7"/>
                <p:cNvCxnSpPr>
                  <a:stCxn id="108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110" name="Google Shape;110;p7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chemeClr val="dk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">
  <p:cSld name="CUSTOM_13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113" name="Google Shape;113;p8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114" name="Google Shape;114;p8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115" name="Google Shape;115;p8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6" name="Google Shape;116;p8"/>
                <p:cNvCxnSpPr>
                  <a:stCxn id="115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17" name="Google Shape;117;p8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118" name="Google Shape;118;p8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9" name="Google Shape;119;p8"/>
                <p:cNvCxnSpPr>
                  <a:stCxn id="118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20" name="Google Shape;120;p8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121" name="Google Shape;121;p8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2" name="Google Shape;122;p8"/>
                <p:cNvCxnSpPr>
                  <a:stCxn id="121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23" name="Google Shape;123;p8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124" name="Google Shape;124;p8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5" name="Google Shape;125;p8"/>
                <p:cNvCxnSpPr>
                  <a:stCxn id="124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126" name="Google Shape;126;p8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Blue">
  <p:cSld name="CUSTOM_5">
    <p:bg>
      <p:bgPr>
        <a:solidFill>
          <a:srgbClr val="FF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/>
          <p:nvPr>
            <p:ph idx="1" type="subTitle"/>
          </p:nvPr>
        </p:nvSpPr>
        <p:spPr>
          <a:xfrm>
            <a:off x="2532900" y="457200"/>
            <a:ext cx="6153900" cy="20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9"/>
          <p:cNvSpPr txBox="1"/>
          <p:nvPr>
            <p:ph idx="2" type="subTitle"/>
          </p:nvPr>
        </p:nvSpPr>
        <p:spPr>
          <a:xfrm>
            <a:off x="2532900" y="2606050"/>
            <a:ext cx="6153900" cy="100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sp>
        <p:nvSpPr>
          <p:cNvPr id="130" name="Google Shape;130;p9"/>
          <p:cNvSpPr txBox="1"/>
          <p:nvPr/>
        </p:nvSpPr>
        <p:spPr>
          <a:xfrm>
            <a:off x="-649350" y="-808468"/>
            <a:ext cx="25974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“</a:t>
            </a:r>
            <a:endParaRPr b="1" sz="400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131" name="Google Shape;131;p9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132" name="Google Shape;132;p9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133" name="Google Shape;133;p9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134" name="Google Shape;134;p9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5" name="Google Shape;135;p9"/>
                <p:cNvCxnSpPr>
                  <a:stCxn id="134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36" name="Google Shape;136;p9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137" name="Google Shape;137;p9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8" name="Google Shape;138;p9"/>
                <p:cNvCxnSpPr>
                  <a:stCxn id="137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39" name="Google Shape;139;p9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140" name="Google Shape;140;p9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1" name="Google Shape;141;p9"/>
                <p:cNvCxnSpPr>
                  <a:stCxn id="140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42" name="Google Shape;142;p9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143" name="Google Shape;143;p9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44" name="Google Shape;144;p9"/>
                <p:cNvCxnSpPr>
                  <a:stCxn id="143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145" name="Google Shape;145;p9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Red">
  <p:cSld name="CUSTOM_5_1">
    <p:bg>
      <p:bgPr>
        <a:solidFill>
          <a:srgbClr val="FFFFFF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>
            <p:ph idx="1" type="subTitle"/>
          </p:nvPr>
        </p:nvSpPr>
        <p:spPr>
          <a:xfrm>
            <a:off x="2532900" y="457200"/>
            <a:ext cx="6153900" cy="207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sp>
        <p:nvSpPr>
          <p:cNvPr id="148" name="Google Shape;148;p10"/>
          <p:cNvSpPr txBox="1"/>
          <p:nvPr/>
        </p:nvSpPr>
        <p:spPr>
          <a:xfrm>
            <a:off x="-649350" y="-808468"/>
            <a:ext cx="25974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“</a:t>
            </a:r>
            <a:endParaRPr b="1" sz="400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149" name="Google Shape;149;p10"/>
          <p:cNvGrpSpPr/>
          <p:nvPr/>
        </p:nvGrpSpPr>
        <p:grpSpPr>
          <a:xfrm>
            <a:off x="7063441" y="4695233"/>
            <a:ext cx="1713970" cy="307200"/>
            <a:chOff x="457200" y="4572000"/>
            <a:chExt cx="1713970" cy="307200"/>
          </a:xfrm>
        </p:grpSpPr>
        <p:grpSp>
          <p:nvGrpSpPr>
            <p:cNvPr id="150" name="Google Shape;150;p10"/>
            <p:cNvGrpSpPr/>
            <p:nvPr/>
          </p:nvGrpSpPr>
          <p:grpSpPr>
            <a:xfrm>
              <a:off x="457200" y="4608050"/>
              <a:ext cx="224897" cy="221547"/>
              <a:chOff x="2426850" y="1168553"/>
              <a:chExt cx="1757008" cy="1754130"/>
            </a:xfrm>
          </p:grpSpPr>
          <p:grpSp>
            <p:nvGrpSpPr>
              <p:cNvPr id="151" name="Google Shape;151;p10"/>
              <p:cNvGrpSpPr/>
              <p:nvPr/>
            </p:nvGrpSpPr>
            <p:grpSpPr>
              <a:xfrm>
                <a:off x="2855486" y="1168553"/>
                <a:ext cx="595345" cy="595345"/>
                <a:chOff x="2855486" y="1168553"/>
                <a:chExt cx="595345" cy="595345"/>
              </a:xfrm>
            </p:grpSpPr>
            <p:sp>
              <p:nvSpPr>
                <p:cNvPr id="152" name="Google Shape;152;p10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3" name="Google Shape;153;p10"/>
                <p:cNvCxnSpPr>
                  <a:stCxn id="152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A433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54" name="Google Shape;154;p10"/>
              <p:cNvGrpSpPr/>
              <p:nvPr/>
            </p:nvGrpSpPr>
            <p:grpSpPr>
              <a:xfrm rot="-5400000">
                <a:off x="2426850" y="1900678"/>
                <a:ext cx="595345" cy="595345"/>
                <a:chOff x="2855486" y="1168553"/>
                <a:chExt cx="595345" cy="595345"/>
              </a:xfrm>
            </p:grpSpPr>
            <p:sp>
              <p:nvSpPr>
                <p:cNvPr id="155" name="Google Shape;155;p10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6" name="Google Shape;156;p10"/>
                <p:cNvCxnSpPr>
                  <a:stCxn id="155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BBC05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57" name="Google Shape;157;p10"/>
              <p:cNvGrpSpPr/>
              <p:nvPr/>
            </p:nvGrpSpPr>
            <p:grpSpPr>
              <a:xfrm rot="10800000">
                <a:off x="3158998" y="2327338"/>
                <a:ext cx="595345" cy="595345"/>
                <a:chOff x="2855486" y="1168553"/>
                <a:chExt cx="595345" cy="595345"/>
              </a:xfrm>
            </p:grpSpPr>
            <p:sp>
              <p:nvSpPr>
                <p:cNvPr id="158" name="Google Shape;158;p10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9" name="Google Shape;159;p10"/>
                <p:cNvCxnSpPr>
                  <a:stCxn id="158" idx="7"/>
                </p:cNvCxnSpPr>
                <p:nvPr/>
              </p:nvCxnSpPr>
              <p:spPr>
                <a:xfrm flipH="1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34A8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60" name="Google Shape;160;p10"/>
              <p:cNvGrpSpPr/>
              <p:nvPr/>
            </p:nvGrpSpPr>
            <p:grpSpPr>
              <a:xfrm rot="5400000">
                <a:off x="3588514" y="1596068"/>
                <a:ext cx="595345" cy="595345"/>
                <a:chOff x="2855486" y="1168553"/>
                <a:chExt cx="595345" cy="595345"/>
              </a:xfrm>
            </p:grpSpPr>
            <p:sp>
              <p:nvSpPr>
                <p:cNvPr id="161" name="Google Shape;161;p10"/>
                <p:cNvSpPr/>
                <p:nvPr/>
              </p:nvSpPr>
              <p:spPr>
                <a:xfrm rot="10800000">
                  <a:off x="3156831" y="1168553"/>
                  <a:ext cx="294000" cy="2940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62" name="Google Shape;162;p10"/>
                <p:cNvCxnSpPr>
                  <a:stCxn id="161" idx="7"/>
                </p:cNvCxnSpPr>
                <p:nvPr/>
              </p:nvCxnSpPr>
              <p:spPr>
                <a:xfrm rot="5400000">
                  <a:off x="2855486" y="1419497"/>
                  <a:ext cx="344400" cy="344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285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163" name="Google Shape;163;p10"/>
            <p:cNvSpPr txBox="1"/>
            <p:nvPr/>
          </p:nvSpPr>
          <p:spPr>
            <a:xfrm>
              <a:off x="660970" y="4572000"/>
              <a:ext cx="15102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66666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rPr>
                <a:t>google_logo</a:t>
              </a:r>
              <a:r>
                <a:rPr lang="en" sz="1100">
                  <a:solidFill>
                    <a:srgbClr val="666666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Open Source</a:t>
              </a:r>
              <a:endParaRPr sz="1100">
                <a:solidFill>
                  <a:srgbClr val="666666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164" name="Google Shape;164;p10"/>
          <p:cNvSpPr txBox="1"/>
          <p:nvPr>
            <p:ph idx="2" type="subTitle"/>
          </p:nvPr>
        </p:nvSpPr>
        <p:spPr>
          <a:xfrm>
            <a:off x="2532900" y="2606050"/>
            <a:ext cx="6153900" cy="100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47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ogle Sans Medium"/>
              <a:buNone/>
              <a:defRPr sz="2400">
                <a:solidFill>
                  <a:schemeClr val="lt1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097280"/>
            <a:ext cx="8229600" cy="3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6762575" y="-301"/>
            <a:ext cx="19242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88">
          <p15:clr>
            <a:schemeClr val="accent1"/>
          </p15:clr>
        </p15:guide>
        <p15:guide id="2" pos="288">
          <p15:clr>
            <a:schemeClr val="accent1"/>
          </p15:clr>
        </p15:guide>
        <p15:guide id="3" pos="1549">
          <p15:clr>
            <a:schemeClr val="accent1"/>
          </p15:clr>
        </p15:guide>
        <p15:guide id="4" pos="1596">
          <p15:clr>
            <a:schemeClr val="accent1"/>
          </p15:clr>
        </p15:guide>
        <p15:guide id="5" orient="horz" pos="922">
          <p15:clr>
            <a:schemeClr val="accent1"/>
          </p15:clr>
        </p15:guide>
        <p15:guide id="6" orient="horz" pos="979">
          <p15:clr>
            <a:schemeClr val="accent1"/>
          </p15:clr>
        </p15:guide>
        <p15:guide id="7" pos="1981">
          <p15:clr>
            <a:schemeClr val="accent2"/>
          </p15:clr>
        </p15:guide>
        <p15:guide id="8" pos="2033">
          <p15:clr>
            <a:schemeClr val="accent2"/>
          </p15:clr>
        </p15:guide>
        <p15:guide id="9" pos="2857">
          <p15:clr>
            <a:schemeClr val="accent1"/>
          </p15:clr>
        </p15:guide>
        <p15:guide id="10" pos="2903">
          <p15:clr>
            <a:schemeClr val="accent1"/>
          </p15:clr>
        </p15:guide>
        <p15:guide id="11" pos="3727">
          <p15:clr>
            <a:schemeClr val="accent2"/>
          </p15:clr>
        </p15:guide>
        <p15:guide id="12" pos="3779">
          <p15:clr>
            <a:srgbClr val="EA4335"/>
          </p15:clr>
        </p15:guide>
        <p15:guide id="13" pos="4164">
          <p15:clr>
            <a:schemeClr val="accent1"/>
          </p15:clr>
        </p15:guide>
        <p15:guide id="14" pos="4211">
          <p15:clr>
            <a:schemeClr val="accent1"/>
          </p15:clr>
        </p15:guide>
        <p15:guide id="15" pos="5472">
          <p15:clr>
            <a:schemeClr val="accent1"/>
          </p15:clr>
        </p15:guide>
        <p15:guide id="16" orient="horz" pos="1596">
          <p15:clr>
            <a:schemeClr val="accent1"/>
          </p15:clr>
        </p15:guide>
        <p15:guide id="17" orient="horz" pos="1642">
          <p15:clr>
            <a:schemeClr val="accent1"/>
          </p15:clr>
        </p15:guide>
        <p15:guide id="18" orient="horz" pos="2275">
          <p15:clr>
            <a:schemeClr val="accent1"/>
          </p15:clr>
        </p15:guide>
        <p15:guide id="19" orient="horz" pos="2321">
          <p15:clr>
            <a:schemeClr val="accent1"/>
          </p15:clr>
        </p15:guide>
        <p15:guide id="20" orient="horz" pos="2955">
          <p15:clr>
            <a:schemeClr val="accent1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8"/>
          <p:cNvSpPr txBox="1"/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oogle Sans Medium"/>
              <a:buNone/>
              <a:defRPr sz="2400">
                <a:solidFill>
                  <a:schemeClr val="lt1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8" name="Google Shape;418;p28"/>
          <p:cNvSpPr txBox="1"/>
          <p:nvPr>
            <p:ph idx="1" type="body"/>
          </p:nvPr>
        </p:nvSpPr>
        <p:spPr>
          <a:xfrm>
            <a:off x="457200" y="1097280"/>
            <a:ext cx="8229600" cy="3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19" name="Google Shape;419;p28"/>
          <p:cNvSpPr txBox="1"/>
          <p:nvPr/>
        </p:nvSpPr>
        <p:spPr>
          <a:xfrm>
            <a:off x="6762575" y="-301"/>
            <a:ext cx="19242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88">
          <p15:clr>
            <a:schemeClr val="accent1"/>
          </p15:clr>
        </p15:guide>
        <p15:guide id="2" pos="288">
          <p15:clr>
            <a:schemeClr val="accent1"/>
          </p15:clr>
        </p15:guide>
        <p15:guide id="3" pos="1549">
          <p15:clr>
            <a:schemeClr val="accent1"/>
          </p15:clr>
        </p15:guide>
        <p15:guide id="4" pos="1596">
          <p15:clr>
            <a:schemeClr val="accent1"/>
          </p15:clr>
        </p15:guide>
        <p15:guide id="5" orient="horz" pos="922">
          <p15:clr>
            <a:schemeClr val="accent1"/>
          </p15:clr>
        </p15:guide>
        <p15:guide id="6" orient="horz" pos="979">
          <p15:clr>
            <a:schemeClr val="accent1"/>
          </p15:clr>
        </p15:guide>
        <p15:guide id="7" pos="1981">
          <p15:clr>
            <a:schemeClr val="accent2"/>
          </p15:clr>
        </p15:guide>
        <p15:guide id="8" pos="2033">
          <p15:clr>
            <a:schemeClr val="accent2"/>
          </p15:clr>
        </p15:guide>
        <p15:guide id="9" pos="2857">
          <p15:clr>
            <a:schemeClr val="accent1"/>
          </p15:clr>
        </p15:guide>
        <p15:guide id="10" pos="2903">
          <p15:clr>
            <a:schemeClr val="accent1"/>
          </p15:clr>
        </p15:guide>
        <p15:guide id="11" pos="3727">
          <p15:clr>
            <a:schemeClr val="accent2"/>
          </p15:clr>
        </p15:guide>
        <p15:guide id="12" pos="3779">
          <p15:clr>
            <a:srgbClr val="EA4335"/>
          </p15:clr>
        </p15:guide>
        <p15:guide id="13" pos="4164">
          <p15:clr>
            <a:schemeClr val="accent1"/>
          </p15:clr>
        </p15:guide>
        <p15:guide id="14" pos="4211">
          <p15:clr>
            <a:schemeClr val="accent1"/>
          </p15:clr>
        </p15:guide>
        <p15:guide id="15" pos="5472">
          <p15:clr>
            <a:schemeClr val="accent1"/>
          </p15:clr>
        </p15:guide>
        <p15:guide id="16" orient="horz" pos="1596">
          <p15:clr>
            <a:schemeClr val="accent1"/>
          </p15:clr>
        </p15:guide>
        <p15:guide id="17" orient="horz" pos="1642">
          <p15:clr>
            <a:schemeClr val="accent1"/>
          </p15:clr>
        </p15:guide>
        <p15:guide id="18" orient="horz" pos="2275">
          <p15:clr>
            <a:schemeClr val="accent1"/>
          </p15:clr>
        </p15:guide>
        <p15:guide id="19" orient="horz" pos="2321">
          <p15:clr>
            <a:schemeClr val="accent1"/>
          </p15:clr>
        </p15:guide>
        <p15:guide id="20" orient="horz" pos="2955">
          <p15:clr>
            <a:schemeClr val="accent1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github.com/meteatamel/cloudrun-tutorial/blob/master/docs/image-processing-pipeline-gke.md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4.png"/><Relationship Id="rId7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kubernetes.io/docs/tasks/extend-kubernetes/custom-resources/custom-resource-definitions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knative.dev/docs/eventing/broker/" TargetMode="External"/><Relationship Id="rId4" Type="http://schemas.openxmlformats.org/officeDocument/2006/relationships/hyperlink" Target="https://knative.dev/docs/eventing/triggers/" TargetMode="External"/><Relationship Id="rId5" Type="http://schemas.openxmlformats.org/officeDocument/2006/relationships/hyperlink" Target="https://github.com/knative/pkg/blob/master/apis/duck/v1/addressable_types.go" TargetMode="External"/><Relationship Id="rId6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knative.dev/docs/eventing/channels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knative.dev/docs/eventing/flows/sequence/" TargetMode="External"/><Relationship Id="rId4" Type="http://schemas.openxmlformats.org/officeDocument/2006/relationships/hyperlink" Target="https://knative.dev/docs/eventing/flows/parallel/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8.png"/><Relationship Id="rId7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knative.dev/docs/" TargetMode="External"/><Relationship Id="rId4" Type="http://schemas.openxmlformats.org/officeDocument/2006/relationships/hyperlink" Target="https://cloud.google.com/run/docs/events/anthos/quickstart" TargetMode="External"/><Relationship Id="rId5" Type="http://schemas.openxmlformats.org/officeDocument/2006/relationships/hyperlink" Target="https://github.com/knative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goo.gle/GoDayNov5" TargetMode="External"/><Relationship Id="rId4" Type="http://schemas.openxmlformats.org/officeDocument/2006/relationships/hyperlink" Target="http://goo.gle/k8sDay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hyperlink" Target="mailto:bryanzimmerman@google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2"/>
          <p:cNvSpPr txBox="1"/>
          <p:nvPr>
            <p:ph type="title"/>
          </p:nvPr>
        </p:nvSpPr>
        <p:spPr>
          <a:xfrm>
            <a:off x="457200" y="1536200"/>
            <a:ext cx="61539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Knative Eventing</a:t>
            </a:r>
            <a:endParaRPr/>
          </a:p>
        </p:txBody>
      </p:sp>
      <p:sp>
        <p:nvSpPr>
          <p:cNvPr id="809" name="Google Shape;809;p52"/>
          <p:cNvSpPr txBox="1"/>
          <p:nvPr>
            <p:ph idx="1" type="subTitle"/>
          </p:nvPr>
        </p:nvSpPr>
        <p:spPr>
          <a:xfrm>
            <a:off x="457200" y="3685025"/>
            <a:ext cx="4499100" cy="100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Bryan Zimmerman</a:t>
            </a:r>
            <a:r>
              <a:rPr lang="en">
                <a:solidFill>
                  <a:schemeClr val="dk1"/>
                </a:solidFill>
              </a:rPr>
              <a:t> | Google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Nicolas Lopez</a:t>
            </a:r>
            <a:r>
              <a:rPr lang="en">
                <a:solidFill>
                  <a:schemeClr val="dk1"/>
                </a:solidFill>
              </a:rPr>
              <a:t> | Google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10" name="Google Shape;81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5425" y="1741230"/>
            <a:ext cx="5292424" cy="340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61"/>
          <p:cNvSpPr txBox="1"/>
          <p:nvPr>
            <p:ph idx="4294967295" type="title"/>
          </p:nvPr>
        </p:nvSpPr>
        <p:spPr>
          <a:xfrm>
            <a:off x="420550" y="1041600"/>
            <a:ext cx="2688300" cy="207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What is</a:t>
            </a:r>
            <a:br>
              <a:rPr lang="en"/>
            </a:br>
            <a:r>
              <a:rPr lang="en"/>
              <a:t>an Event?</a:t>
            </a:r>
            <a:endParaRPr sz="30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86" name="Google Shape;986;p61"/>
          <p:cNvSpPr txBox="1"/>
          <p:nvPr>
            <p:ph idx="4294967295" type="body"/>
          </p:nvPr>
        </p:nvSpPr>
        <p:spPr>
          <a:xfrm>
            <a:off x="3191200" y="1041600"/>
            <a:ext cx="5459100" cy="207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An </a:t>
            </a:r>
            <a:r>
              <a:rPr b="1" lang="en"/>
              <a:t>event</a:t>
            </a:r>
            <a:r>
              <a:rPr lang="en"/>
              <a:t> is a record expressing an occurrence and its context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Events represent facts and therefore do not include a destination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The producer has no expectation of how the event is handled</a:t>
            </a:r>
            <a:endParaRPr/>
          </a:p>
        </p:txBody>
      </p:sp>
      <p:grpSp>
        <p:nvGrpSpPr>
          <p:cNvPr id="987" name="Google Shape;987;p61"/>
          <p:cNvGrpSpPr/>
          <p:nvPr/>
        </p:nvGrpSpPr>
        <p:grpSpPr>
          <a:xfrm>
            <a:off x="1424650" y="2995950"/>
            <a:ext cx="6221450" cy="1174554"/>
            <a:chOff x="1154475" y="3507125"/>
            <a:chExt cx="6221450" cy="1174554"/>
          </a:xfrm>
        </p:grpSpPr>
        <p:sp>
          <p:nvSpPr>
            <p:cNvPr id="988" name="Google Shape;988;p61"/>
            <p:cNvSpPr/>
            <p:nvPr/>
          </p:nvSpPr>
          <p:spPr>
            <a:xfrm>
              <a:off x="1154475" y="3507125"/>
              <a:ext cx="2364390" cy="1174554"/>
            </a:xfrm>
            <a:prstGeom prst="irregularSeal1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Occurrence</a:t>
              </a:r>
              <a:endParaRPr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89" name="Google Shape;989;p61"/>
            <p:cNvSpPr/>
            <p:nvPr/>
          </p:nvSpPr>
          <p:spPr>
            <a:xfrm>
              <a:off x="6292325" y="3832950"/>
              <a:ext cx="1083600" cy="5229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Action</a:t>
              </a:r>
              <a:endParaRPr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90" name="Google Shape;990;p61"/>
            <p:cNvSpPr/>
            <p:nvPr/>
          </p:nvSpPr>
          <p:spPr>
            <a:xfrm>
              <a:off x="4106100" y="3832950"/>
              <a:ext cx="1083600" cy="522900"/>
            </a:xfrm>
            <a:prstGeom prst="doubleWave">
              <a:avLst>
                <a:gd fmla="val 625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Event</a:t>
              </a:r>
              <a:endParaRPr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cxnSp>
          <p:nvCxnSpPr>
            <p:cNvPr id="991" name="Google Shape;991;p61"/>
            <p:cNvCxnSpPr>
              <a:endCxn id="990" idx="1"/>
            </p:cNvCxnSpPr>
            <p:nvPr/>
          </p:nvCxnSpPr>
          <p:spPr>
            <a:xfrm flipH="1" rot="10800000">
              <a:off x="3168000" y="4094400"/>
              <a:ext cx="938100" cy="6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92" name="Google Shape;992;p61"/>
            <p:cNvCxnSpPr>
              <a:stCxn id="990" idx="3"/>
              <a:endCxn id="989" idx="1"/>
            </p:cNvCxnSpPr>
            <p:nvPr/>
          </p:nvCxnSpPr>
          <p:spPr>
            <a:xfrm>
              <a:off x="5189700" y="4094400"/>
              <a:ext cx="11025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62"/>
          <p:cNvSpPr/>
          <p:nvPr/>
        </p:nvSpPr>
        <p:spPr>
          <a:xfrm>
            <a:off x="-18275" y="0"/>
            <a:ext cx="4535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8" name="Google Shape;998;p62"/>
          <p:cNvGrpSpPr/>
          <p:nvPr/>
        </p:nvGrpSpPr>
        <p:grpSpPr>
          <a:xfrm>
            <a:off x="395206" y="1136942"/>
            <a:ext cx="3708434" cy="591314"/>
            <a:chOff x="1103606" y="1781367"/>
            <a:chExt cx="3708434" cy="591314"/>
          </a:xfrm>
        </p:grpSpPr>
        <p:sp>
          <p:nvSpPr>
            <p:cNvPr id="999" name="Google Shape;999;p62"/>
            <p:cNvSpPr/>
            <p:nvPr/>
          </p:nvSpPr>
          <p:spPr>
            <a:xfrm>
              <a:off x="2424726" y="1781381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Service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000" name="Google Shape;1000;p62"/>
            <p:cNvSpPr/>
            <p:nvPr/>
          </p:nvSpPr>
          <p:spPr>
            <a:xfrm>
              <a:off x="1103606" y="1781369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Service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001" name="Google Shape;1001;p62"/>
            <p:cNvSpPr/>
            <p:nvPr/>
          </p:nvSpPr>
          <p:spPr>
            <a:xfrm>
              <a:off x="3745840" y="1781367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Service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1002" name="Google Shape;1002;p62"/>
          <p:cNvGrpSpPr/>
          <p:nvPr/>
        </p:nvGrpSpPr>
        <p:grpSpPr>
          <a:xfrm>
            <a:off x="395206" y="3389417"/>
            <a:ext cx="3708434" cy="591314"/>
            <a:chOff x="1103606" y="1781367"/>
            <a:chExt cx="3708434" cy="591314"/>
          </a:xfrm>
        </p:grpSpPr>
        <p:sp>
          <p:nvSpPr>
            <p:cNvPr id="1003" name="Google Shape;1003;p62"/>
            <p:cNvSpPr/>
            <p:nvPr/>
          </p:nvSpPr>
          <p:spPr>
            <a:xfrm>
              <a:off x="2424726" y="1781381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Service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004" name="Google Shape;1004;p62"/>
            <p:cNvSpPr/>
            <p:nvPr/>
          </p:nvSpPr>
          <p:spPr>
            <a:xfrm>
              <a:off x="1103606" y="1781369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Service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005" name="Google Shape;1005;p62"/>
            <p:cNvSpPr/>
            <p:nvPr/>
          </p:nvSpPr>
          <p:spPr>
            <a:xfrm>
              <a:off x="3745840" y="1781367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Service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1006" name="Google Shape;1006;p62"/>
          <p:cNvSpPr/>
          <p:nvPr/>
        </p:nvSpPr>
        <p:spPr>
          <a:xfrm>
            <a:off x="132325" y="2286588"/>
            <a:ext cx="4234200" cy="5445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rgbClr val="BDC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Event Intermediary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007" name="Google Shape;1007;p62"/>
          <p:cNvCxnSpPr>
            <a:stCxn id="999" idx="2"/>
            <a:endCxn id="1006" idx="0"/>
          </p:cNvCxnSpPr>
          <p:nvPr/>
        </p:nvCxnSpPr>
        <p:spPr>
          <a:xfrm>
            <a:off x="2249426" y="1728256"/>
            <a:ext cx="0" cy="558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8" name="Google Shape;1008;p62"/>
          <p:cNvCxnSpPr>
            <a:stCxn id="1001" idx="2"/>
          </p:cNvCxnSpPr>
          <p:nvPr/>
        </p:nvCxnSpPr>
        <p:spPr>
          <a:xfrm>
            <a:off x="3570540" y="1728242"/>
            <a:ext cx="600" cy="570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9" name="Google Shape;1009;p62"/>
          <p:cNvCxnSpPr/>
          <p:nvPr/>
        </p:nvCxnSpPr>
        <p:spPr>
          <a:xfrm>
            <a:off x="890651" y="1728256"/>
            <a:ext cx="0" cy="558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0" name="Google Shape;1010;p62"/>
          <p:cNvCxnSpPr/>
          <p:nvPr/>
        </p:nvCxnSpPr>
        <p:spPr>
          <a:xfrm>
            <a:off x="890651" y="2831106"/>
            <a:ext cx="0" cy="558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1" name="Google Shape;1011;p62"/>
          <p:cNvCxnSpPr/>
          <p:nvPr/>
        </p:nvCxnSpPr>
        <p:spPr>
          <a:xfrm>
            <a:off x="2249426" y="2831106"/>
            <a:ext cx="0" cy="558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2" name="Google Shape;1012;p62"/>
          <p:cNvCxnSpPr/>
          <p:nvPr/>
        </p:nvCxnSpPr>
        <p:spPr>
          <a:xfrm>
            <a:off x="3570851" y="2831106"/>
            <a:ext cx="0" cy="558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13" name="Google Shape;1013;p62"/>
          <p:cNvSpPr txBox="1"/>
          <p:nvPr/>
        </p:nvSpPr>
        <p:spPr>
          <a:xfrm>
            <a:off x="1122475" y="616500"/>
            <a:ext cx="22539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Event Producers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4" name="Google Shape;1014;p62"/>
          <p:cNvSpPr txBox="1"/>
          <p:nvPr/>
        </p:nvSpPr>
        <p:spPr>
          <a:xfrm>
            <a:off x="1122475" y="4178825"/>
            <a:ext cx="22539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Event Consumers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5" name="Google Shape;1015;p62"/>
          <p:cNvSpPr txBox="1"/>
          <p:nvPr>
            <p:ph type="title"/>
          </p:nvPr>
        </p:nvSpPr>
        <p:spPr>
          <a:xfrm>
            <a:off x="4793725" y="2284500"/>
            <a:ext cx="40782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1"/>
                </a:solidFill>
              </a:rPr>
              <a:t>Event-driven Microservices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63"/>
          <p:cNvSpPr txBox="1"/>
          <p:nvPr>
            <p:ph type="title"/>
          </p:nvPr>
        </p:nvSpPr>
        <p:spPr>
          <a:xfrm>
            <a:off x="4760975" y="457200"/>
            <a:ext cx="40782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1"/>
                </a:solidFill>
              </a:rPr>
              <a:t>Event-driven Microservices</a:t>
            </a:r>
            <a:endParaRPr>
              <a:solidFill>
                <a:schemeClr val="accent1"/>
              </a:solidFill>
            </a:endParaRPr>
          </a:p>
        </p:txBody>
      </p:sp>
      <p:cxnSp>
        <p:nvCxnSpPr>
          <p:cNvPr id="1021" name="Google Shape;1021;p63"/>
          <p:cNvCxnSpPr/>
          <p:nvPr/>
        </p:nvCxnSpPr>
        <p:spPr>
          <a:xfrm>
            <a:off x="4833720" y="1346600"/>
            <a:ext cx="0" cy="3730800"/>
          </a:xfrm>
          <a:prstGeom prst="straightConnector1">
            <a:avLst/>
          </a:prstGeom>
          <a:noFill/>
          <a:ln cap="flat" cmpd="sng" w="9525">
            <a:solidFill>
              <a:srgbClr val="BDBDB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22" name="Google Shape;1022;p63"/>
          <p:cNvGrpSpPr/>
          <p:nvPr/>
        </p:nvGrpSpPr>
        <p:grpSpPr>
          <a:xfrm>
            <a:off x="4767270" y="1037050"/>
            <a:ext cx="3764005" cy="596400"/>
            <a:chOff x="4767270" y="1037050"/>
            <a:chExt cx="3764005" cy="596400"/>
          </a:xfrm>
        </p:grpSpPr>
        <p:sp>
          <p:nvSpPr>
            <p:cNvPr id="1023" name="Google Shape;1023;p63"/>
            <p:cNvSpPr/>
            <p:nvPr/>
          </p:nvSpPr>
          <p:spPr>
            <a:xfrm>
              <a:off x="4767270" y="1269950"/>
              <a:ext cx="132900" cy="132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63"/>
            <p:cNvSpPr/>
            <p:nvPr/>
          </p:nvSpPr>
          <p:spPr>
            <a:xfrm>
              <a:off x="4919275" y="1037050"/>
              <a:ext cx="36120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Fully decoupled</a:t>
              </a:r>
              <a:r>
                <a:rPr lang="en" sz="16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with no point-to-point communication.</a:t>
              </a: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25" name="Google Shape;1025;p63"/>
          <p:cNvGrpSpPr/>
          <p:nvPr/>
        </p:nvGrpSpPr>
        <p:grpSpPr>
          <a:xfrm>
            <a:off x="4767270" y="1728200"/>
            <a:ext cx="3764005" cy="596400"/>
            <a:chOff x="4767270" y="1728200"/>
            <a:chExt cx="3764005" cy="596400"/>
          </a:xfrm>
        </p:grpSpPr>
        <p:sp>
          <p:nvSpPr>
            <p:cNvPr id="1026" name="Google Shape;1026;p63"/>
            <p:cNvSpPr/>
            <p:nvPr/>
          </p:nvSpPr>
          <p:spPr>
            <a:xfrm>
              <a:off x="4767270" y="1959950"/>
              <a:ext cx="132900" cy="132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63"/>
            <p:cNvSpPr/>
            <p:nvPr/>
          </p:nvSpPr>
          <p:spPr>
            <a:xfrm>
              <a:off x="4919275" y="1728200"/>
              <a:ext cx="36120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Highly </a:t>
              </a:r>
              <a:r>
                <a:rPr lang="en" sz="160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Scalable</a:t>
              </a:r>
              <a:r>
                <a:rPr lang="en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28" name="Google Shape;1028;p63"/>
          <p:cNvGrpSpPr/>
          <p:nvPr/>
        </p:nvGrpSpPr>
        <p:grpSpPr>
          <a:xfrm>
            <a:off x="4767270" y="2419350"/>
            <a:ext cx="3764009" cy="596400"/>
            <a:chOff x="4767270" y="2419350"/>
            <a:chExt cx="3764009" cy="596400"/>
          </a:xfrm>
        </p:grpSpPr>
        <p:sp>
          <p:nvSpPr>
            <p:cNvPr id="1029" name="Google Shape;1029;p63"/>
            <p:cNvSpPr/>
            <p:nvPr/>
          </p:nvSpPr>
          <p:spPr>
            <a:xfrm>
              <a:off x="4919279" y="2419350"/>
              <a:ext cx="36120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Extend organically</a:t>
              </a:r>
              <a:r>
                <a:rPr lang="en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- Add/Remove services without modifying existing application.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0" name="Google Shape;1030;p63"/>
            <p:cNvSpPr/>
            <p:nvPr/>
          </p:nvSpPr>
          <p:spPr>
            <a:xfrm>
              <a:off x="4767270" y="2649950"/>
              <a:ext cx="132900" cy="132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1" name="Google Shape;1031;p63"/>
          <p:cNvSpPr/>
          <p:nvPr/>
        </p:nvSpPr>
        <p:spPr>
          <a:xfrm>
            <a:off x="4767270" y="1268800"/>
            <a:ext cx="132900" cy="13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63"/>
          <p:cNvSpPr/>
          <p:nvPr/>
        </p:nvSpPr>
        <p:spPr>
          <a:xfrm>
            <a:off x="4767270" y="1959950"/>
            <a:ext cx="132900" cy="13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63"/>
          <p:cNvSpPr/>
          <p:nvPr/>
        </p:nvSpPr>
        <p:spPr>
          <a:xfrm>
            <a:off x="-18275" y="0"/>
            <a:ext cx="4535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4" name="Google Shape;1034;p63"/>
          <p:cNvGrpSpPr/>
          <p:nvPr/>
        </p:nvGrpSpPr>
        <p:grpSpPr>
          <a:xfrm>
            <a:off x="395206" y="1136942"/>
            <a:ext cx="3708434" cy="591314"/>
            <a:chOff x="1103606" y="1781367"/>
            <a:chExt cx="3708434" cy="591314"/>
          </a:xfrm>
        </p:grpSpPr>
        <p:sp>
          <p:nvSpPr>
            <p:cNvPr id="1035" name="Google Shape;1035;p63"/>
            <p:cNvSpPr/>
            <p:nvPr/>
          </p:nvSpPr>
          <p:spPr>
            <a:xfrm>
              <a:off x="2424726" y="1781381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Service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036" name="Google Shape;1036;p63"/>
            <p:cNvSpPr/>
            <p:nvPr/>
          </p:nvSpPr>
          <p:spPr>
            <a:xfrm>
              <a:off x="1103606" y="1781369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Service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037" name="Google Shape;1037;p63"/>
            <p:cNvSpPr/>
            <p:nvPr/>
          </p:nvSpPr>
          <p:spPr>
            <a:xfrm>
              <a:off x="3745840" y="1781367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Service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1038" name="Google Shape;1038;p63"/>
          <p:cNvGrpSpPr/>
          <p:nvPr/>
        </p:nvGrpSpPr>
        <p:grpSpPr>
          <a:xfrm>
            <a:off x="395206" y="3389417"/>
            <a:ext cx="3708434" cy="591314"/>
            <a:chOff x="1103606" y="1781367"/>
            <a:chExt cx="3708434" cy="591314"/>
          </a:xfrm>
        </p:grpSpPr>
        <p:sp>
          <p:nvSpPr>
            <p:cNvPr id="1039" name="Google Shape;1039;p63"/>
            <p:cNvSpPr/>
            <p:nvPr/>
          </p:nvSpPr>
          <p:spPr>
            <a:xfrm>
              <a:off x="2424726" y="1781381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Service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040" name="Google Shape;1040;p63"/>
            <p:cNvSpPr/>
            <p:nvPr/>
          </p:nvSpPr>
          <p:spPr>
            <a:xfrm>
              <a:off x="1103606" y="1781369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Service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041" name="Google Shape;1041;p63"/>
            <p:cNvSpPr/>
            <p:nvPr/>
          </p:nvSpPr>
          <p:spPr>
            <a:xfrm>
              <a:off x="3745840" y="1781367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Service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sp>
        <p:nvSpPr>
          <p:cNvPr id="1042" name="Google Shape;1042;p63"/>
          <p:cNvSpPr/>
          <p:nvPr/>
        </p:nvSpPr>
        <p:spPr>
          <a:xfrm>
            <a:off x="132325" y="2286588"/>
            <a:ext cx="4234200" cy="5445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rgbClr val="BDC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Event Intermediary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043" name="Google Shape;1043;p63"/>
          <p:cNvCxnSpPr>
            <a:stCxn id="1035" idx="2"/>
            <a:endCxn id="1042" idx="0"/>
          </p:cNvCxnSpPr>
          <p:nvPr/>
        </p:nvCxnSpPr>
        <p:spPr>
          <a:xfrm>
            <a:off x="2249426" y="1728256"/>
            <a:ext cx="0" cy="558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4" name="Google Shape;1044;p63"/>
          <p:cNvCxnSpPr>
            <a:stCxn id="1037" idx="2"/>
          </p:cNvCxnSpPr>
          <p:nvPr/>
        </p:nvCxnSpPr>
        <p:spPr>
          <a:xfrm>
            <a:off x="3570540" y="1728242"/>
            <a:ext cx="600" cy="570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5" name="Google Shape;1045;p63"/>
          <p:cNvCxnSpPr/>
          <p:nvPr/>
        </p:nvCxnSpPr>
        <p:spPr>
          <a:xfrm>
            <a:off x="890651" y="1728256"/>
            <a:ext cx="0" cy="558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6" name="Google Shape;1046;p63"/>
          <p:cNvCxnSpPr/>
          <p:nvPr/>
        </p:nvCxnSpPr>
        <p:spPr>
          <a:xfrm>
            <a:off x="890651" y="2831106"/>
            <a:ext cx="0" cy="558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7" name="Google Shape;1047;p63"/>
          <p:cNvCxnSpPr/>
          <p:nvPr/>
        </p:nvCxnSpPr>
        <p:spPr>
          <a:xfrm>
            <a:off x="2249426" y="2831106"/>
            <a:ext cx="0" cy="558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8" name="Google Shape;1048;p63"/>
          <p:cNvCxnSpPr/>
          <p:nvPr/>
        </p:nvCxnSpPr>
        <p:spPr>
          <a:xfrm>
            <a:off x="3570851" y="2831106"/>
            <a:ext cx="0" cy="558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49" name="Google Shape;1049;p63"/>
          <p:cNvSpPr txBox="1"/>
          <p:nvPr/>
        </p:nvSpPr>
        <p:spPr>
          <a:xfrm>
            <a:off x="1122475" y="616500"/>
            <a:ext cx="22539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Event Producers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0" name="Google Shape;1050;p63"/>
          <p:cNvSpPr txBox="1"/>
          <p:nvPr/>
        </p:nvSpPr>
        <p:spPr>
          <a:xfrm>
            <a:off x="1122475" y="4178825"/>
            <a:ext cx="22539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Event Consumers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64"/>
          <p:cNvSpPr txBox="1"/>
          <p:nvPr>
            <p:ph type="title"/>
          </p:nvPr>
        </p:nvSpPr>
        <p:spPr>
          <a:xfrm>
            <a:off x="914400" y="1536200"/>
            <a:ext cx="61539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Knative Eventing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056" name="Google Shape;105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006" y="2191225"/>
            <a:ext cx="1191001" cy="7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65"/>
          <p:cNvSpPr txBox="1"/>
          <p:nvPr>
            <p:ph type="title"/>
          </p:nvPr>
        </p:nvSpPr>
        <p:spPr>
          <a:xfrm>
            <a:off x="4760975" y="457200"/>
            <a:ext cx="40782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Knative Eventing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62" name="Google Shape;1062;p65"/>
          <p:cNvSpPr/>
          <p:nvPr/>
        </p:nvSpPr>
        <p:spPr>
          <a:xfrm>
            <a:off x="-18275" y="0"/>
            <a:ext cx="4535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3" name="Google Shape;1063;p65"/>
          <p:cNvGrpSpPr/>
          <p:nvPr/>
        </p:nvGrpSpPr>
        <p:grpSpPr>
          <a:xfrm>
            <a:off x="395206" y="1136942"/>
            <a:ext cx="3708434" cy="591314"/>
            <a:chOff x="1103606" y="1781367"/>
            <a:chExt cx="3708434" cy="591314"/>
          </a:xfrm>
        </p:grpSpPr>
        <p:sp>
          <p:nvSpPr>
            <p:cNvPr id="1064" name="Google Shape;1064;p65"/>
            <p:cNvSpPr/>
            <p:nvPr/>
          </p:nvSpPr>
          <p:spPr>
            <a:xfrm>
              <a:off x="2424726" y="1781381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Knative Svc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065" name="Google Shape;1065;p65"/>
            <p:cNvSpPr/>
            <p:nvPr/>
          </p:nvSpPr>
          <p:spPr>
            <a:xfrm>
              <a:off x="1103606" y="1781369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Github Source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066" name="Google Shape;1066;p65"/>
            <p:cNvSpPr/>
            <p:nvPr/>
          </p:nvSpPr>
          <p:spPr>
            <a:xfrm>
              <a:off x="3745840" y="1781367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Kafka Source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1067" name="Google Shape;1067;p65"/>
          <p:cNvGrpSpPr/>
          <p:nvPr/>
        </p:nvGrpSpPr>
        <p:grpSpPr>
          <a:xfrm>
            <a:off x="395206" y="3389417"/>
            <a:ext cx="3708434" cy="591314"/>
            <a:chOff x="1103606" y="1781367"/>
            <a:chExt cx="3708434" cy="591314"/>
          </a:xfrm>
        </p:grpSpPr>
        <p:sp>
          <p:nvSpPr>
            <p:cNvPr id="1068" name="Google Shape;1068;p65"/>
            <p:cNvSpPr/>
            <p:nvPr/>
          </p:nvSpPr>
          <p:spPr>
            <a:xfrm>
              <a:off x="2424726" y="1781381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K8s Service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069" name="Google Shape;1069;p65"/>
            <p:cNvSpPr/>
            <p:nvPr/>
          </p:nvSpPr>
          <p:spPr>
            <a:xfrm>
              <a:off x="1103606" y="1781369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Knative Svc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1070" name="Google Shape;1070;p65"/>
            <p:cNvSpPr/>
            <p:nvPr/>
          </p:nvSpPr>
          <p:spPr>
            <a:xfrm>
              <a:off x="3745840" y="1781367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Addressable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cxnSp>
        <p:nvCxnSpPr>
          <p:cNvPr id="1071" name="Google Shape;1071;p65"/>
          <p:cNvCxnSpPr/>
          <p:nvPr/>
        </p:nvCxnSpPr>
        <p:spPr>
          <a:xfrm>
            <a:off x="4833720" y="1346600"/>
            <a:ext cx="0" cy="3730800"/>
          </a:xfrm>
          <a:prstGeom prst="straightConnector1">
            <a:avLst/>
          </a:prstGeom>
          <a:noFill/>
          <a:ln cap="flat" cmpd="sng" w="9525">
            <a:solidFill>
              <a:srgbClr val="BDBDB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72" name="Google Shape;1072;p65"/>
          <p:cNvGrpSpPr/>
          <p:nvPr/>
        </p:nvGrpSpPr>
        <p:grpSpPr>
          <a:xfrm>
            <a:off x="4767270" y="1037050"/>
            <a:ext cx="4025905" cy="596400"/>
            <a:chOff x="4767270" y="1037050"/>
            <a:chExt cx="4025905" cy="596400"/>
          </a:xfrm>
        </p:grpSpPr>
        <p:sp>
          <p:nvSpPr>
            <p:cNvPr id="1073" name="Google Shape;1073;p65"/>
            <p:cNvSpPr/>
            <p:nvPr/>
          </p:nvSpPr>
          <p:spPr>
            <a:xfrm>
              <a:off x="4767270" y="1269950"/>
              <a:ext cx="132900" cy="132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1074" name="Google Shape;1074;p65"/>
            <p:cNvSpPr/>
            <p:nvPr/>
          </p:nvSpPr>
          <p:spPr>
            <a:xfrm>
              <a:off x="4919275" y="1037050"/>
              <a:ext cx="38739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Composable primitives to enable late-binding event producers and event consumers.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75" name="Google Shape;1075;p65"/>
          <p:cNvGrpSpPr/>
          <p:nvPr/>
        </p:nvGrpSpPr>
        <p:grpSpPr>
          <a:xfrm>
            <a:off x="4767270" y="1536125"/>
            <a:ext cx="4025905" cy="596400"/>
            <a:chOff x="4767270" y="1728200"/>
            <a:chExt cx="4025905" cy="596400"/>
          </a:xfrm>
        </p:grpSpPr>
        <p:sp>
          <p:nvSpPr>
            <p:cNvPr id="1076" name="Google Shape;1076;p65"/>
            <p:cNvSpPr/>
            <p:nvPr/>
          </p:nvSpPr>
          <p:spPr>
            <a:xfrm>
              <a:off x="4767270" y="1959950"/>
              <a:ext cx="132900" cy="132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1077" name="Google Shape;1077;p65"/>
            <p:cNvSpPr/>
            <p:nvPr/>
          </p:nvSpPr>
          <p:spPr>
            <a:xfrm>
              <a:off x="4919275" y="1728200"/>
              <a:ext cx="38739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Cloud Events</a:t>
              </a:r>
              <a:r>
                <a:rPr lang="en" sz="13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to standardize event data 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78" name="Google Shape;1078;p65"/>
          <p:cNvGrpSpPr/>
          <p:nvPr/>
        </p:nvGrpSpPr>
        <p:grpSpPr>
          <a:xfrm>
            <a:off x="4767270" y="2124000"/>
            <a:ext cx="4025905" cy="596400"/>
            <a:chOff x="4767270" y="2124000"/>
            <a:chExt cx="4025905" cy="596400"/>
          </a:xfrm>
        </p:grpSpPr>
        <p:sp>
          <p:nvSpPr>
            <p:cNvPr id="1079" name="Google Shape;1079;p65"/>
            <p:cNvSpPr/>
            <p:nvPr/>
          </p:nvSpPr>
          <p:spPr>
            <a:xfrm>
              <a:off x="4919275" y="2124000"/>
              <a:ext cx="38739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Event Producers (Sources)</a:t>
              </a: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produce Cloud Events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0" name="Google Shape;1080;p65"/>
            <p:cNvSpPr/>
            <p:nvPr/>
          </p:nvSpPr>
          <p:spPr>
            <a:xfrm>
              <a:off x="4767270" y="2354600"/>
              <a:ext cx="132900" cy="132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sp>
        <p:nvSpPr>
          <p:cNvPr id="1081" name="Google Shape;1081;p65"/>
          <p:cNvSpPr/>
          <p:nvPr/>
        </p:nvSpPr>
        <p:spPr>
          <a:xfrm>
            <a:off x="4767270" y="1268800"/>
            <a:ext cx="132900" cy="13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65"/>
          <p:cNvSpPr/>
          <p:nvPr/>
        </p:nvSpPr>
        <p:spPr>
          <a:xfrm>
            <a:off x="4767270" y="1767875"/>
            <a:ext cx="132900" cy="13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65"/>
          <p:cNvSpPr txBox="1"/>
          <p:nvPr/>
        </p:nvSpPr>
        <p:spPr>
          <a:xfrm>
            <a:off x="1122475" y="616500"/>
            <a:ext cx="22539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Event Producers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4" name="Google Shape;1084;p65"/>
          <p:cNvSpPr txBox="1"/>
          <p:nvPr/>
        </p:nvSpPr>
        <p:spPr>
          <a:xfrm>
            <a:off x="1122475" y="4178825"/>
            <a:ext cx="22539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Event Consumers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85" name="Google Shape;1085;p65"/>
          <p:cNvGrpSpPr/>
          <p:nvPr/>
        </p:nvGrpSpPr>
        <p:grpSpPr>
          <a:xfrm>
            <a:off x="132325" y="1728242"/>
            <a:ext cx="4234200" cy="1661164"/>
            <a:chOff x="132325" y="1728242"/>
            <a:chExt cx="4234200" cy="1661164"/>
          </a:xfrm>
        </p:grpSpPr>
        <p:sp>
          <p:nvSpPr>
            <p:cNvPr id="1086" name="Google Shape;1086;p65"/>
            <p:cNvSpPr/>
            <p:nvPr/>
          </p:nvSpPr>
          <p:spPr>
            <a:xfrm>
              <a:off x="2182970" y="3015750"/>
              <a:ext cx="132900" cy="1329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65"/>
            <p:cNvSpPr/>
            <p:nvPr/>
          </p:nvSpPr>
          <p:spPr>
            <a:xfrm>
              <a:off x="3508345" y="3015750"/>
              <a:ext cx="132900" cy="1329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88" name="Google Shape;1088;p65"/>
            <p:cNvGrpSpPr/>
            <p:nvPr/>
          </p:nvGrpSpPr>
          <p:grpSpPr>
            <a:xfrm>
              <a:off x="132325" y="1728242"/>
              <a:ext cx="4234200" cy="1661164"/>
              <a:chOff x="132325" y="1728242"/>
              <a:chExt cx="4234200" cy="1661164"/>
            </a:xfrm>
          </p:grpSpPr>
          <p:sp>
            <p:nvSpPr>
              <p:cNvPr id="1089" name="Google Shape;1089;p65"/>
              <p:cNvSpPr/>
              <p:nvPr/>
            </p:nvSpPr>
            <p:spPr>
              <a:xfrm>
                <a:off x="132325" y="2286588"/>
                <a:ext cx="4234200" cy="544500"/>
              </a:xfrm>
              <a:prstGeom prst="roundRect">
                <a:avLst>
                  <a:gd fmla="val 16667" name="adj"/>
                </a:avLst>
              </a:prstGeom>
              <a:solidFill>
                <a:schemeClr val="accent3"/>
              </a:solidFill>
              <a:ln cap="flat" cmpd="sng" w="9525">
                <a:solidFill>
                  <a:srgbClr val="BDC1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rgbClr val="FFFFFF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Broker</a:t>
                </a:r>
                <a:endParaRPr b="1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cxnSp>
            <p:nvCxnSpPr>
              <p:cNvPr id="1090" name="Google Shape;1090;p65"/>
              <p:cNvCxnSpPr>
                <a:stCxn id="1064" idx="2"/>
                <a:endCxn id="1089" idx="0"/>
              </p:cNvCxnSpPr>
              <p:nvPr/>
            </p:nvCxnSpPr>
            <p:spPr>
              <a:xfrm>
                <a:off x="2249426" y="1728256"/>
                <a:ext cx="0" cy="558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091" name="Google Shape;1091;p65"/>
              <p:cNvCxnSpPr>
                <a:stCxn id="1066" idx="2"/>
              </p:cNvCxnSpPr>
              <p:nvPr/>
            </p:nvCxnSpPr>
            <p:spPr>
              <a:xfrm>
                <a:off x="3570540" y="1728242"/>
                <a:ext cx="600" cy="570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092" name="Google Shape;1092;p65"/>
              <p:cNvCxnSpPr/>
              <p:nvPr/>
            </p:nvCxnSpPr>
            <p:spPr>
              <a:xfrm>
                <a:off x="890651" y="1728256"/>
                <a:ext cx="0" cy="558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093" name="Google Shape;1093;p65"/>
              <p:cNvCxnSpPr/>
              <p:nvPr/>
            </p:nvCxnSpPr>
            <p:spPr>
              <a:xfrm>
                <a:off x="890651" y="2831106"/>
                <a:ext cx="0" cy="558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094" name="Google Shape;1094;p65"/>
              <p:cNvCxnSpPr/>
              <p:nvPr/>
            </p:nvCxnSpPr>
            <p:spPr>
              <a:xfrm>
                <a:off x="2249426" y="2831106"/>
                <a:ext cx="0" cy="558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095" name="Google Shape;1095;p65"/>
              <p:cNvCxnSpPr/>
              <p:nvPr/>
            </p:nvCxnSpPr>
            <p:spPr>
              <a:xfrm>
                <a:off x="3570851" y="2831106"/>
                <a:ext cx="0" cy="558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grpSp>
            <p:nvGrpSpPr>
              <p:cNvPr id="1096" name="Google Shape;1096;p65"/>
              <p:cNvGrpSpPr/>
              <p:nvPr/>
            </p:nvGrpSpPr>
            <p:grpSpPr>
              <a:xfrm>
                <a:off x="824195" y="2983350"/>
                <a:ext cx="662855" cy="197700"/>
                <a:chOff x="824195" y="2983350"/>
                <a:chExt cx="662855" cy="197700"/>
              </a:xfrm>
            </p:grpSpPr>
            <p:sp>
              <p:nvSpPr>
                <p:cNvPr id="1097" name="Google Shape;1097;p65"/>
                <p:cNvSpPr/>
                <p:nvPr/>
              </p:nvSpPr>
              <p:spPr>
                <a:xfrm>
                  <a:off x="824195" y="3015750"/>
                  <a:ext cx="132900" cy="132900"/>
                </a:xfrm>
                <a:prstGeom prst="diamond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8" name="Google Shape;1098;p65"/>
                <p:cNvSpPr txBox="1"/>
                <p:nvPr/>
              </p:nvSpPr>
              <p:spPr>
                <a:xfrm>
                  <a:off x="890650" y="2983350"/>
                  <a:ext cx="596400" cy="197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00">
                      <a:latin typeface="Roboto"/>
                      <a:ea typeface="Roboto"/>
                      <a:cs typeface="Roboto"/>
                      <a:sym typeface="Roboto"/>
                    </a:rPr>
                    <a:t>Trigger</a:t>
                  </a:r>
                  <a:endParaRPr sz="1000"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1099" name="Google Shape;1099;p65"/>
              <p:cNvSpPr txBox="1"/>
              <p:nvPr/>
            </p:nvSpPr>
            <p:spPr>
              <a:xfrm>
                <a:off x="2249425" y="2983350"/>
                <a:ext cx="596400" cy="19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Roboto"/>
                    <a:ea typeface="Roboto"/>
                    <a:cs typeface="Roboto"/>
                    <a:sym typeface="Roboto"/>
                  </a:rPr>
                  <a:t>Trigger</a:t>
                </a:r>
                <a:endParaRPr sz="10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00" name="Google Shape;1100;p65"/>
              <p:cNvSpPr txBox="1"/>
              <p:nvPr/>
            </p:nvSpPr>
            <p:spPr>
              <a:xfrm>
                <a:off x="3570850" y="2983350"/>
                <a:ext cx="596400" cy="19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Roboto"/>
                    <a:ea typeface="Roboto"/>
                    <a:cs typeface="Roboto"/>
                    <a:sym typeface="Roboto"/>
                  </a:rPr>
                  <a:t>Trigger</a:t>
                </a:r>
                <a:endParaRPr sz="10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101" name="Google Shape;1101;p65"/>
          <p:cNvGrpSpPr/>
          <p:nvPr/>
        </p:nvGrpSpPr>
        <p:grpSpPr>
          <a:xfrm>
            <a:off x="4767270" y="2662750"/>
            <a:ext cx="4025905" cy="596400"/>
            <a:chOff x="4767270" y="2035200"/>
            <a:chExt cx="4025905" cy="596400"/>
          </a:xfrm>
        </p:grpSpPr>
        <p:sp>
          <p:nvSpPr>
            <p:cNvPr id="1102" name="Google Shape;1102;p65"/>
            <p:cNvSpPr/>
            <p:nvPr/>
          </p:nvSpPr>
          <p:spPr>
            <a:xfrm>
              <a:off x="4919275" y="2035200"/>
              <a:ext cx="38739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Event Consumer</a:t>
              </a: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is any Addressable such as Knative Service, K8s Service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3" name="Google Shape;1103;p65"/>
            <p:cNvSpPr/>
            <p:nvPr/>
          </p:nvSpPr>
          <p:spPr>
            <a:xfrm>
              <a:off x="4767270" y="2265800"/>
              <a:ext cx="132900" cy="132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grpSp>
        <p:nvGrpSpPr>
          <p:cNvPr id="1104" name="Google Shape;1104;p65"/>
          <p:cNvGrpSpPr/>
          <p:nvPr/>
        </p:nvGrpSpPr>
        <p:grpSpPr>
          <a:xfrm>
            <a:off x="4767270" y="3210950"/>
            <a:ext cx="4025905" cy="596400"/>
            <a:chOff x="4767270" y="1955850"/>
            <a:chExt cx="4025905" cy="596400"/>
          </a:xfrm>
        </p:grpSpPr>
        <p:sp>
          <p:nvSpPr>
            <p:cNvPr id="1105" name="Google Shape;1105;p65"/>
            <p:cNvSpPr/>
            <p:nvPr/>
          </p:nvSpPr>
          <p:spPr>
            <a:xfrm>
              <a:off x="4919275" y="1955850"/>
              <a:ext cx="38739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Broker</a:t>
              </a: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and </a:t>
              </a:r>
              <a:r>
                <a:rPr lang="en" sz="1300">
                  <a:solidFill>
                    <a:schemeClr val="dk1"/>
                  </a:solidFill>
                  <a:highlight>
                    <a:schemeClr val="accent4"/>
                  </a:highlight>
                  <a:latin typeface="Roboto"/>
                  <a:ea typeface="Roboto"/>
                  <a:cs typeface="Roboto"/>
                  <a:sym typeface="Roboto"/>
                </a:rPr>
                <a:t>Trigger</a:t>
              </a: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as intermediary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6" name="Google Shape;1106;p65"/>
            <p:cNvSpPr/>
            <p:nvPr/>
          </p:nvSpPr>
          <p:spPr>
            <a:xfrm>
              <a:off x="4767270" y="2186450"/>
              <a:ext cx="132900" cy="132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grpSp>
        <p:nvGrpSpPr>
          <p:cNvPr id="1107" name="Google Shape;1107;p65"/>
          <p:cNvGrpSpPr/>
          <p:nvPr/>
        </p:nvGrpSpPr>
        <p:grpSpPr>
          <a:xfrm>
            <a:off x="4767270" y="3789375"/>
            <a:ext cx="4025905" cy="596400"/>
            <a:chOff x="4767270" y="1879650"/>
            <a:chExt cx="4025905" cy="596400"/>
          </a:xfrm>
        </p:grpSpPr>
        <p:sp>
          <p:nvSpPr>
            <p:cNvPr id="1108" name="Google Shape;1108;p65"/>
            <p:cNvSpPr/>
            <p:nvPr/>
          </p:nvSpPr>
          <p:spPr>
            <a:xfrm>
              <a:off x="4919275" y="1879650"/>
              <a:ext cx="38739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Events and Source </a:t>
              </a:r>
              <a:r>
                <a:rPr lang="en" sz="130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Registry</a:t>
              </a: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for discovery.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9" name="Google Shape;1109;p65"/>
            <p:cNvSpPr/>
            <p:nvPr/>
          </p:nvSpPr>
          <p:spPr>
            <a:xfrm>
              <a:off x="4767270" y="2110250"/>
              <a:ext cx="132900" cy="132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grpSp>
        <p:nvGrpSpPr>
          <p:cNvPr id="1110" name="Google Shape;1110;p65"/>
          <p:cNvGrpSpPr/>
          <p:nvPr/>
        </p:nvGrpSpPr>
        <p:grpSpPr>
          <a:xfrm>
            <a:off x="4767270" y="4297900"/>
            <a:ext cx="4025905" cy="596400"/>
            <a:chOff x="4767270" y="1879650"/>
            <a:chExt cx="4025905" cy="596400"/>
          </a:xfrm>
        </p:grpSpPr>
        <p:sp>
          <p:nvSpPr>
            <p:cNvPr id="1111" name="Google Shape;1111;p65"/>
            <p:cNvSpPr/>
            <p:nvPr/>
          </p:nvSpPr>
          <p:spPr>
            <a:xfrm>
              <a:off x="4919275" y="1879650"/>
              <a:ext cx="38739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More primitives - Channels, Sequence, Parallel etc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2" name="Google Shape;1112;p65"/>
            <p:cNvSpPr/>
            <p:nvPr/>
          </p:nvSpPr>
          <p:spPr>
            <a:xfrm>
              <a:off x="4767270" y="2110250"/>
              <a:ext cx="132900" cy="132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sp>
        <p:nvSpPr>
          <p:cNvPr id="1113" name="Google Shape;1113;p65"/>
          <p:cNvSpPr/>
          <p:nvPr/>
        </p:nvSpPr>
        <p:spPr>
          <a:xfrm>
            <a:off x="4767270" y="2355750"/>
            <a:ext cx="132900" cy="13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65"/>
          <p:cNvSpPr/>
          <p:nvPr/>
        </p:nvSpPr>
        <p:spPr>
          <a:xfrm>
            <a:off x="4767270" y="2899213"/>
            <a:ext cx="132900" cy="13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65"/>
          <p:cNvSpPr/>
          <p:nvPr/>
        </p:nvSpPr>
        <p:spPr>
          <a:xfrm>
            <a:off x="4767270" y="3442688"/>
            <a:ext cx="132900" cy="13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65"/>
          <p:cNvSpPr/>
          <p:nvPr/>
        </p:nvSpPr>
        <p:spPr>
          <a:xfrm>
            <a:off x="4767270" y="4021113"/>
            <a:ext cx="132900" cy="13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66"/>
          <p:cNvSpPr txBox="1"/>
          <p:nvPr>
            <p:ph type="title"/>
          </p:nvPr>
        </p:nvSpPr>
        <p:spPr>
          <a:xfrm>
            <a:off x="457200" y="1536200"/>
            <a:ext cx="61539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Knative Eventing in Action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Processing Pipeline application</a:t>
            </a:r>
            <a:endParaRPr/>
          </a:p>
        </p:txBody>
      </p:sp>
      <p:sp>
        <p:nvSpPr>
          <p:cNvPr id="1127" name="Google Shape;1127;p67"/>
          <p:cNvSpPr txBox="1"/>
          <p:nvPr/>
        </p:nvSpPr>
        <p:spPr>
          <a:xfrm>
            <a:off x="371700" y="4568875"/>
            <a:ext cx="84006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https://github.com/meteatamel/cloudrun-tutorial/blob/master/docs/image-processing-pipeline-gke.md</a:t>
            </a:r>
            <a:r>
              <a:rPr lang="en"/>
              <a:t> </a:t>
            </a:r>
            <a:endParaRPr/>
          </a:p>
        </p:txBody>
      </p:sp>
      <p:sp>
        <p:nvSpPr>
          <p:cNvPr id="1128" name="Google Shape;1128;p67"/>
          <p:cNvSpPr/>
          <p:nvPr/>
        </p:nvSpPr>
        <p:spPr>
          <a:xfrm>
            <a:off x="533400" y="1600200"/>
            <a:ext cx="7922400" cy="254100"/>
          </a:xfrm>
          <a:prstGeom prst="rect">
            <a:avLst/>
          </a:prstGeom>
          <a:solidFill>
            <a:srgbClr val="519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04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Image Processing Pipeline</a:t>
            </a:r>
            <a:endParaRPr sz="13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29" name="Google Shape;1129;p67"/>
          <p:cNvGrpSpPr/>
          <p:nvPr/>
        </p:nvGrpSpPr>
        <p:grpSpPr>
          <a:xfrm>
            <a:off x="571500" y="3359150"/>
            <a:ext cx="952500" cy="381000"/>
            <a:chOff x="571500" y="1968500"/>
            <a:chExt cx="952500" cy="381000"/>
          </a:xfrm>
        </p:grpSpPr>
        <p:sp>
          <p:nvSpPr>
            <p:cNvPr id="1130" name="Google Shape;1130;p67"/>
            <p:cNvSpPr/>
            <p:nvPr/>
          </p:nvSpPr>
          <p:spPr>
            <a:xfrm>
              <a:off x="571500" y="1968500"/>
              <a:ext cx="952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End Users</a:t>
              </a:r>
              <a:endParaRPr sz="10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31" name="Google Shape;1131;p6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5000" y="2032000"/>
              <a:ext cx="254000" cy="25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2" name="Google Shape;1132;p67"/>
          <p:cNvGrpSpPr/>
          <p:nvPr/>
        </p:nvGrpSpPr>
        <p:grpSpPr>
          <a:xfrm>
            <a:off x="7503160" y="3359150"/>
            <a:ext cx="952500" cy="381000"/>
            <a:chOff x="8874760" y="1968500"/>
            <a:chExt cx="952500" cy="381000"/>
          </a:xfrm>
        </p:grpSpPr>
        <p:sp>
          <p:nvSpPr>
            <p:cNvPr id="1133" name="Google Shape;1133;p67"/>
            <p:cNvSpPr/>
            <p:nvPr/>
          </p:nvSpPr>
          <p:spPr>
            <a:xfrm>
              <a:off x="8874760" y="1968500"/>
              <a:ext cx="952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End Users</a:t>
              </a:r>
              <a:endParaRPr sz="10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34" name="Google Shape;1134;p6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38260" y="2032000"/>
              <a:ext cx="254000" cy="25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5" name="Google Shape;1135;p67"/>
          <p:cNvSpPr/>
          <p:nvPr/>
        </p:nvSpPr>
        <p:spPr>
          <a:xfrm>
            <a:off x="1652125" y="1981200"/>
            <a:ext cx="5737200" cy="2667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6" name="Google Shape;1136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3400" y="2185371"/>
            <a:ext cx="1015999" cy="163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7" name="Google Shape;1137;p67"/>
          <p:cNvGrpSpPr/>
          <p:nvPr/>
        </p:nvGrpSpPr>
        <p:grpSpPr>
          <a:xfrm>
            <a:off x="1790700" y="3359150"/>
            <a:ext cx="1116300" cy="381000"/>
            <a:chOff x="2095500" y="2095500"/>
            <a:chExt cx="1116300" cy="381000"/>
          </a:xfrm>
        </p:grpSpPr>
        <p:sp>
          <p:nvSpPr>
            <p:cNvPr id="1138" name="Google Shape;1138;p67"/>
            <p:cNvSpPr/>
            <p:nvPr/>
          </p:nvSpPr>
          <p:spPr>
            <a:xfrm>
              <a:off x="2095500" y="2095500"/>
              <a:ext cx="11163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Images input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39" name="Google Shape;1139;p6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159000" y="21590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0" name="Google Shape;1140;p67"/>
          <p:cNvGrpSpPr/>
          <p:nvPr/>
        </p:nvGrpSpPr>
        <p:grpSpPr>
          <a:xfrm>
            <a:off x="6196330" y="3359150"/>
            <a:ext cx="1116300" cy="381000"/>
            <a:chOff x="7186930" y="2095500"/>
            <a:chExt cx="1116300" cy="381000"/>
          </a:xfrm>
        </p:grpSpPr>
        <p:sp>
          <p:nvSpPr>
            <p:cNvPr id="1141" name="Google Shape;1141;p67"/>
            <p:cNvSpPr/>
            <p:nvPr/>
          </p:nvSpPr>
          <p:spPr>
            <a:xfrm>
              <a:off x="7186930" y="2095500"/>
              <a:ext cx="11163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Images output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42" name="Google Shape;1142;p6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50430" y="21590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3" name="Google Shape;1143;p67"/>
          <p:cNvSpPr/>
          <p:nvPr/>
        </p:nvSpPr>
        <p:spPr>
          <a:xfrm>
            <a:off x="2993000" y="2489200"/>
            <a:ext cx="2974500" cy="2031900"/>
          </a:xfrm>
          <a:prstGeom prst="rect">
            <a:avLst/>
          </a:prstGeom>
          <a:solidFill>
            <a:srgbClr val="E3F2F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rPr>
              <a:t>GKE Google Kubernetes Engine</a:t>
            </a:r>
            <a:endParaRPr sz="1050">
              <a:solidFill>
                <a:srgbClr val="9E9E9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44" name="Google Shape;1144;p67"/>
          <p:cNvGrpSpPr/>
          <p:nvPr/>
        </p:nvGrpSpPr>
        <p:grpSpPr>
          <a:xfrm>
            <a:off x="3097530" y="3359150"/>
            <a:ext cx="1225500" cy="381000"/>
            <a:chOff x="3783330" y="2159000"/>
            <a:chExt cx="1225500" cy="381000"/>
          </a:xfrm>
        </p:grpSpPr>
        <p:sp>
          <p:nvSpPr>
            <p:cNvPr id="1145" name="Google Shape;1145;p67"/>
            <p:cNvSpPr/>
            <p:nvPr/>
          </p:nvSpPr>
          <p:spPr>
            <a:xfrm>
              <a:off x="3783330" y="2159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Filter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46" name="Google Shape;1146;p6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846830" y="2222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7" name="Google Shape;1147;p67"/>
          <p:cNvGrpSpPr/>
          <p:nvPr/>
        </p:nvGrpSpPr>
        <p:grpSpPr>
          <a:xfrm>
            <a:off x="4551680" y="2743200"/>
            <a:ext cx="1225500" cy="381000"/>
            <a:chOff x="5389880" y="1524000"/>
            <a:chExt cx="1225500" cy="381000"/>
          </a:xfrm>
        </p:grpSpPr>
        <p:sp>
          <p:nvSpPr>
            <p:cNvPr id="1148" name="Google Shape;1148;p67"/>
            <p:cNvSpPr/>
            <p:nvPr/>
          </p:nvSpPr>
          <p:spPr>
            <a:xfrm>
              <a:off x="5389880" y="1524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Resizer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49" name="Google Shape;1149;p6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453380" y="1587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0" name="Google Shape;1150;p67"/>
          <p:cNvGrpSpPr/>
          <p:nvPr/>
        </p:nvGrpSpPr>
        <p:grpSpPr>
          <a:xfrm>
            <a:off x="4551680" y="3378200"/>
            <a:ext cx="1225500" cy="381000"/>
            <a:chOff x="5389880" y="2159000"/>
            <a:chExt cx="1225500" cy="381000"/>
          </a:xfrm>
        </p:grpSpPr>
        <p:sp>
          <p:nvSpPr>
            <p:cNvPr id="1151" name="Google Shape;1151;p67"/>
            <p:cNvSpPr/>
            <p:nvPr/>
          </p:nvSpPr>
          <p:spPr>
            <a:xfrm>
              <a:off x="5389880" y="2159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Watermarker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52" name="Google Shape;1152;p6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453380" y="2222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3" name="Google Shape;1153;p67"/>
          <p:cNvGrpSpPr/>
          <p:nvPr/>
        </p:nvGrpSpPr>
        <p:grpSpPr>
          <a:xfrm>
            <a:off x="4551680" y="4013200"/>
            <a:ext cx="1225500" cy="381000"/>
            <a:chOff x="5389880" y="2794000"/>
            <a:chExt cx="1225500" cy="381000"/>
          </a:xfrm>
        </p:grpSpPr>
        <p:sp>
          <p:nvSpPr>
            <p:cNvPr id="1154" name="Google Shape;1154;p67"/>
            <p:cNvSpPr/>
            <p:nvPr/>
          </p:nvSpPr>
          <p:spPr>
            <a:xfrm>
              <a:off x="5389880" y="2794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Labeler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55" name="Google Shape;1155;p6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453380" y="2857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56" name="Google Shape;1156;p67"/>
          <p:cNvCxnSpPr>
            <a:stCxn id="1130" idx="3"/>
            <a:endCxn id="1138" idx="1"/>
          </p:cNvCxnSpPr>
          <p:nvPr/>
        </p:nvCxnSpPr>
        <p:spPr>
          <a:xfrm>
            <a:off x="1524000" y="3549650"/>
            <a:ext cx="2667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157" name="Google Shape;1157;p67"/>
          <p:cNvCxnSpPr>
            <a:stCxn id="1141" idx="3"/>
            <a:endCxn id="1133" idx="1"/>
          </p:cNvCxnSpPr>
          <p:nvPr/>
        </p:nvCxnSpPr>
        <p:spPr>
          <a:xfrm>
            <a:off x="7312630" y="3549650"/>
            <a:ext cx="190500" cy="6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Image Processing Pipeline application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3" name="Google Shape;1163;p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We will setup </a:t>
            </a:r>
            <a:r>
              <a:rPr b="1" lang="en"/>
              <a:t>1</a:t>
            </a:r>
            <a:r>
              <a:rPr lang="en"/>
              <a:t> </a:t>
            </a:r>
            <a:r>
              <a:rPr b="1" lang="en"/>
              <a:t>source</a:t>
            </a:r>
            <a:r>
              <a:rPr lang="en"/>
              <a:t> + </a:t>
            </a:r>
            <a:r>
              <a:rPr b="1" lang="en"/>
              <a:t>4</a:t>
            </a:r>
            <a:r>
              <a:rPr lang="en"/>
              <a:t> </a:t>
            </a:r>
            <a:r>
              <a:rPr b="1" lang="en"/>
              <a:t>triggers</a:t>
            </a:r>
            <a:r>
              <a:rPr lang="en"/>
              <a:t> to connect the services via events</a:t>
            </a:r>
            <a:endParaRPr/>
          </a:p>
        </p:txBody>
      </p:sp>
      <p:sp>
        <p:nvSpPr>
          <p:cNvPr id="1164" name="Google Shape;1164;p68"/>
          <p:cNvSpPr/>
          <p:nvPr/>
        </p:nvSpPr>
        <p:spPr>
          <a:xfrm>
            <a:off x="533400" y="1600200"/>
            <a:ext cx="7922400" cy="254100"/>
          </a:xfrm>
          <a:prstGeom prst="rect">
            <a:avLst/>
          </a:prstGeom>
          <a:solidFill>
            <a:srgbClr val="519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04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Image Processing Pipeline</a:t>
            </a:r>
            <a:endParaRPr sz="13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65" name="Google Shape;1165;p68"/>
          <p:cNvGrpSpPr/>
          <p:nvPr/>
        </p:nvGrpSpPr>
        <p:grpSpPr>
          <a:xfrm>
            <a:off x="571500" y="3359150"/>
            <a:ext cx="952500" cy="381000"/>
            <a:chOff x="571500" y="1968500"/>
            <a:chExt cx="952500" cy="381000"/>
          </a:xfrm>
        </p:grpSpPr>
        <p:sp>
          <p:nvSpPr>
            <p:cNvPr id="1166" name="Google Shape;1166;p68"/>
            <p:cNvSpPr/>
            <p:nvPr/>
          </p:nvSpPr>
          <p:spPr>
            <a:xfrm>
              <a:off x="571500" y="1968500"/>
              <a:ext cx="952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End Users</a:t>
              </a:r>
              <a:endParaRPr sz="10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67" name="Google Shape;1167;p6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5000" y="2032000"/>
              <a:ext cx="254000" cy="25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8" name="Google Shape;1168;p68"/>
          <p:cNvGrpSpPr/>
          <p:nvPr/>
        </p:nvGrpSpPr>
        <p:grpSpPr>
          <a:xfrm>
            <a:off x="7503160" y="3359150"/>
            <a:ext cx="952500" cy="381000"/>
            <a:chOff x="8874760" y="1968500"/>
            <a:chExt cx="952500" cy="381000"/>
          </a:xfrm>
        </p:grpSpPr>
        <p:sp>
          <p:nvSpPr>
            <p:cNvPr id="1169" name="Google Shape;1169;p68"/>
            <p:cNvSpPr/>
            <p:nvPr/>
          </p:nvSpPr>
          <p:spPr>
            <a:xfrm>
              <a:off x="8874760" y="1968500"/>
              <a:ext cx="952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End Users</a:t>
              </a:r>
              <a:endParaRPr sz="10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70" name="Google Shape;1170;p6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938260" y="2032000"/>
              <a:ext cx="254000" cy="25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1" name="Google Shape;1171;p68"/>
          <p:cNvSpPr/>
          <p:nvPr/>
        </p:nvSpPr>
        <p:spPr>
          <a:xfrm>
            <a:off x="1652125" y="1981200"/>
            <a:ext cx="5737200" cy="2667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2" name="Google Shape;1172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3400" y="2185371"/>
            <a:ext cx="1015999" cy="163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3" name="Google Shape;1173;p68"/>
          <p:cNvGrpSpPr/>
          <p:nvPr/>
        </p:nvGrpSpPr>
        <p:grpSpPr>
          <a:xfrm>
            <a:off x="1790700" y="3359150"/>
            <a:ext cx="1116300" cy="381000"/>
            <a:chOff x="2095500" y="2095500"/>
            <a:chExt cx="1116300" cy="381000"/>
          </a:xfrm>
        </p:grpSpPr>
        <p:sp>
          <p:nvSpPr>
            <p:cNvPr id="1174" name="Google Shape;1174;p68"/>
            <p:cNvSpPr/>
            <p:nvPr/>
          </p:nvSpPr>
          <p:spPr>
            <a:xfrm>
              <a:off x="2095500" y="2095500"/>
              <a:ext cx="11163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Images input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75" name="Google Shape;1175;p6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59000" y="21590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6" name="Google Shape;1176;p68"/>
          <p:cNvGrpSpPr/>
          <p:nvPr/>
        </p:nvGrpSpPr>
        <p:grpSpPr>
          <a:xfrm>
            <a:off x="6196330" y="3359150"/>
            <a:ext cx="1116300" cy="381000"/>
            <a:chOff x="7186930" y="2095500"/>
            <a:chExt cx="1116300" cy="381000"/>
          </a:xfrm>
        </p:grpSpPr>
        <p:sp>
          <p:nvSpPr>
            <p:cNvPr id="1177" name="Google Shape;1177;p68"/>
            <p:cNvSpPr/>
            <p:nvPr/>
          </p:nvSpPr>
          <p:spPr>
            <a:xfrm>
              <a:off x="7186930" y="2095500"/>
              <a:ext cx="11163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Images output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78" name="Google Shape;1178;p6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250430" y="21590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9" name="Google Shape;1179;p68"/>
          <p:cNvSpPr/>
          <p:nvPr/>
        </p:nvSpPr>
        <p:spPr>
          <a:xfrm>
            <a:off x="2993000" y="2489200"/>
            <a:ext cx="2974500" cy="2031900"/>
          </a:xfrm>
          <a:prstGeom prst="rect">
            <a:avLst/>
          </a:prstGeom>
          <a:solidFill>
            <a:srgbClr val="E3F2F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rPr>
              <a:t>GKE Google Kubernetes Engine</a:t>
            </a:r>
            <a:endParaRPr sz="1050">
              <a:solidFill>
                <a:srgbClr val="9E9E9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80" name="Google Shape;1180;p68"/>
          <p:cNvGrpSpPr/>
          <p:nvPr/>
        </p:nvGrpSpPr>
        <p:grpSpPr>
          <a:xfrm>
            <a:off x="3097530" y="3359150"/>
            <a:ext cx="1225500" cy="381000"/>
            <a:chOff x="3783330" y="2159000"/>
            <a:chExt cx="1225500" cy="381000"/>
          </a:xfrm>
        </p:grpSpPr>
        <p:sp>
          <p:nvSpPr>
            <p:cNvPr id="1181" name="Google Shape;1181;p68"/>
            <p:cNvSpPr/>
            <p:nvPr/>
          </p:nvSpPr>
          <p:spPr>
            <a:xfrm>
              <a:off x="3783330" y="2159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Filter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82" name="Google Shape;1182;p6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46830" y="2222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3" name="Google Shape;1183;p68"/>
          <p:cNvGrpSpPr/>
          <p:nvPr/>
        </p:nvGrpSpPr>
        <p:grpSpPr>
          <a:xfrm>
            <a:off x="4551680" y="2743200"/>
            <a:ext cx="1225500" cy="381000"/>
            <a:chOff x="5389880" y="1524000"/>
            <a:chExt cx="1225500" cy="381000"/>
          </a:xfrm>
        </p:grpSpPr>
        <p:sp>
          <p:nvSpPr>
            <p:cNvPr id="1184" name="Google Shape;1184;p68"/>
            <p:cNvSpPr/>
            <p:nvPr/>
          </p:nvSpPr>
          <p:spPr>
            <a:xfrm>
              <a:off x="5389880" y="1524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Resizer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85" name="Google Shape;1185;p6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53380" y="1587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6" name="Google Shape;1186;p68"/>
          <p:cNvGrpSpPr/>
          <p:nvPr/>
        </p:nvGrpSpPr>
        <p:grpSpPr>
          <a:xfrm>
            <a:off x="4551680" y="3378200"/>
            <a:ext cx="1225500" cy="381000"/>
            <a:chOff x="5389880" y="2159000"/>
            <a:chExt cx="1225500" cy="381000"/>
          </a:xfrm>
        </p:grpSpPr>
        <p:sp>
          <p:nvSpPr>
            <p:cNvPr id="1187" name="Google Shape;1187;p68"/>
            <p:cNvSpPr/>
            <p:nvPr/>
          </p:nvSpPr>
          <p:spPr>
            <a:xfrm>
              <a:off x="5389880" y="2159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Watermarker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88" name="Google Shape;1188;p6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53380" y="2222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9" name="Google Shape;1189;p68"/>
          <p:cNvGrpSpPr/>
          <p:nvPr/>
        </p:nvGrpSpPr>
        <p:grpSpPr>
          <a:xfrm>
            <a:off x="4551680" y="4013200"/>
            <a:ext cx="1225500" cy="381000"/>
            <a:chOff x="5389880" y="2794000"/>
            <a:chExt cx="1225500" cy="381000"/>
          </a:xfrm>
        </p:grpSpPr>
        <p:sp>
          <p:nvSpPr>
            <p:cNvPr id="1190" name="Google Shape;1190;p68"/>
            <p:cNvSpPr/>
            <p:nvPr/>
          </p:nvSpPr>
          <p:spPr>
            <a:xfrm>
              <a:off x="5389880" y="2794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Labeler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91" name="Google Shape;1191;p6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53380" y="2857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92" name="Google Shape;1192;p68"/>
          <p:cNvCxnSpPr>
            <a:stCxn id="1166" idx="3"/>
            <a:endCxn id="1174" idx="1"/>
          </p:cNvCxnSpPr>
          <p:nvPr/>
        </p:nvCxnSpPr>
        <p:spPr>
          <a:xfrm>
            <a:off x="1524000" y="3549650"/>
            <a:ext cx="2667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193" name="Google Shape;1193;p68"/>
          <p:cNvCxnSpPr>
            <a:stCxn id="1174" idx="3"/>
            <a:endCxn id="1181" idx="1"/>
          </p:cNvCxnSpPr>
          <p:nvPr/>
        </p:nvCxnSpPr>
        <p:spPr>
          <a:xfrm>
            <a:off x="2907000" y="3549650"/>
            <a:ext cx="190500" cy="6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4" name="Google Shape;1194;p68"/>
          <p:cNvCxnSpPr>
            <a:stCxn id="1184" idx="2"/>
            <a:endCxn id="1187" idx="0"/>
          </p:cNvCxnSpPr>
          <p:nvPr/>
        </p:nvCxnSpPr>
        <p:spPr>
          <a:xfrm flipH="1" rot="-5400000">
            <a:off x="5037680" y="3250950"/>
            <a:ext cx="254100" cy="600"/>
          </a:xfrm>
          <a:prstGeom prst="bentConnector3">
            <a:avLst>
              <a:gd fmla="val 4998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5" name="Google Shape;1195;p68"/>
          <p:cNvCxnSpPr>
            <a:stCxn id="1181" idx="3"/>
            <a:endCxn id="1184" idx="1"/>
          </p:cNvCxnSpPr>
          <p:nvPr/>
        </p:nvCxnSpPr>
        <p:spPr>
          <a:xfrm flipH="1" rot="10800000">
            <a:off x="4323030" y="2933750"/>
            <a:ext cx="228600" cy="6159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6" name="Google Shape;1196;p68"/>
          <p:cNvCxnSpPr>
            <a:stCxn id="1181" idx="3"/>
            <a:endCxn id="1190" idx="1"/>
          </p:cNvCxnSpPr>
          <p:nvPr/>
        </p:nvCxnSpPr>
        <p:spPr>
          <a:xfrm>
            <a:off x="4323030" y="3549650"/>
            <a:ext cx="228600" cy="6540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7" name="Google Shape;1197;p68"/>
          <p:cNvCxnSpPr>
            <a:stCxn id="1190" idx="3"/>
            <a:endCxn id="1177" idx="1"/>
          </p:cNvCxnSpPr>
          <p:nvPr/>
        </p:nvCxnSpPr>
        <p:spPr>
          <a:xfrm flipH="1" rot="10800000">
            <a:off x="5777180" y="3549700"/>
            <a:ext cx="419100" cy="6540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198" name="Google Shape;1198;p68"/>
          <p:cNvCxnSpPr>
            <a:stCxn id="1184" idx="3"/>
            <a:endCxn id="1177" idx="1"/>
          </p:cNvCxnSpPr>
          <p:nvPr/>
        </p:nvCxnSpPr>
        <p:spPr>
          <a:xfrm>
            <a:off x="5777180" y="2933700"/>
            <a:ext cx="419100" cy="6159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199" name="Google Shape;1199;p68"/>
          <p:cNvCxnSpPr>
            <a:stCxn id="1187" idx="3"/>
            <a:endCxn id="1177" idx="1"/>
          </p:cNvCxnSpPr>
          <p:nvPr/>
        </p:nvCxnSpPr>
        <p:spPr>
          <a:xfrm flipH="1" rot="10800000">
            <a:off x="5777180" y="3549500"/>
            <a:ext cx="419100" cy="192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200" name="Google Shape;1200;p68"/>
          <p:cNvCxnSpPr>
            <a:stCxn id="1177" idx="3"/>
            <a:endCxn id="1169" idx="1"/>
          </p:cNvCxnSpPr>
          <p:nvPr/>
        </p:nvCxnSpPr>
        <p:spPr>
          <a:xfrm>
            <a:off x="7312630" y="3549650"/>
            <a:ext cx="190500" cy="6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CloudStorageSource + trigger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When an object gets stored in GCS, an event will be sent to the cluster</a:t>
            </a:r>
            <a:endParaRPr/>
          </a:p>
        </p:txBody>
      </p:sp>
      <p:grpSp>
        <p:nvGrpSpPr>
          <p:cNvPr id="1207" name="Google Shape;1207;p69"/>
          <p:cNvGrpSpPr/>
          <p:nvPr/>
        </p:nvGrpSpPr>
        <p:grpSpPr>
          <a:xfrm>
            <a:off x="571500" y="3359150"/>
            <a:ext cx="952500" cy="381000"/>
            <a:chOff x="571500" y="1968500"/>
            <a:chExt cx="952500" cy="381000"/>
          </a:xfrm>
        </p:grpSpPr>
        <p:sp>
          <p:nvSpPr>
            <p:cNvPr id="1208" name="Google Shape;1208;p69"/>
            <p:cNvSpPr/>
            <p:nvPr/>
          </p:nvSpPr>
          <p:spPr>
            <a:xfrm>
              <a:off x="571500" y="1968500"/>
              <a:ext cx="952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End Users</a:t>
              </a:r>
              <a:endParaRPr sz="10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09" name="Google Shape;1209;p6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5000" y="2032000"/>
              <a:ext cx="254000" cy="25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0" name="Google Shape;1210;p69"/>
          <p:cNvGrpSpPr/>
          <p:nvPr/>
        </p:nvGrpSpPr>
        <p:grpSpPr>
          <a:xfrm>
            <a:off x="7503160" y="3359150"/>
            <a:ext cx="952500" cy="381000"/>
            <a:chOff x="8874760" y="1968500"/>
            <a:chExt cx="952500" cy="381000"/>
          </a:xfrm>
        </p:grpSpPr>
        <p:sp>
          <p:nvSpPr>
            <p:cNvPr id="1211" name="Google Shape;1211;p69"/>
            <p:cNvSpPr/>
            <p:nvPr/>
          </p:nvSpPr>
          <p:spPr>
            <a:xfrm>
              <a:off x="8874760" y="1968500"/>
              <a:ext cx="952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End Users</a:t>
              </a:r>
              <a:endParaRPr sz="10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12" name="Google Shape;1212;p6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938260" y="2032000"/>
              <a:ext cx="254000" cy="25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3" name="Google Shape;1213;p69"/>
          <p:cNvSpPr/>
          <p:nvPr/>
        </p:nvSpPr>
        <p:spPr>
          <a:xfrm>
            <a:off x="1652125" y="1981200"/>
            <a:ext cx="5737200" cy="2667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4" name="Google Shape;1214;p69"/>
          <p:cNvGrpSpPr/>
          <p:nvPr/>
        </p:nvGrpSpPr>
        <p:grpSpPr>
          <a:xfrm>
            <a:off x="1790700" y="3359150"/>
            <a:ext cx="1116300" cy="381000"/>
            <a:chOff x="2095500" y="2095500"/>
            <a:chExt cx="1116300" cy="381000"/>
          </a:xfrm>
        </p:grpSpPr>
        <p:sp>
          <p:nvSpPr>
            <p:cNvPr id="1215" name="Google Shape;1215;p69"/>
            <p:cNvSpPr/>
            <p:nvPr/>
          </p:nvSpPr>
          <p:spPr>
            <a:xfrm>
              <a:off x="2095500" y="2095500"/>
              <a:ext cx="11163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Images input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16" name="Google Shape;1216;p6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59000" y="21590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7" name="Google Shape;1217;p69"/>
          <p:cNvGrpSpPr/>
          <p:nvPr/>
        </p:nvGrpSpPr>
        <p:grpSpPr>
          <a:xfrm>
            <a:off x="6196330" y="3359150"/>
            <a:ext cx="1116300" cy="381000"/>
            <a:chOff x="7186930" y="2095500"/>
            <a:chExt cx="1116300" cy="381000"/>
          </a:xfrm>
        </p:grpSpPr>
        <p:sp>
          <p:nvSpPr>
            <p:cNvPr id="1218" name="Google Shape;1218;p69"/>
            <p:cNvSpPr/>
            <p:nvPr/>
          </p:nvSpPr>
          <p:spPr>
            <a:xfrm>
              <a:off x="7186930" y="2095500"/>
              <a:ext cx="11163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Images output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19" name="Google Shape;1219;p6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50430" y="21590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0" name="Google Shape;1220;p69"/>
          <p:cNvSpPr/>
          <p:nvPr/>
        </p:nvSpPr>
        <p:spPr>
          <a:xfrm>
            <a:off x="2993000" y="2489200"/>
            <a:ext cx="2974500" cy="2031900"/>
          </a:xfrm>
          <a:prstGeom prst="rect">
            <a:avLst/>
          </a:prstGeom>
          <a:solidFill>
            <a:srgbClr val="E3F2F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rPr>
              <a:t>GKE Google Kubernetes Engine</a:t>
            </a:r>
            <a:endParaRPr sz="1050">
              <a:solidFill>
                <a:srgbClr val="9E9E9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21" name="Google Shape;1221;p69"/>
          <p:cNvGrpSpPr/>
          <p:nvPr/>
        </p:nvGrpSpPr>
        <p:grpSpPr>
          <a:xfrm>
            <a:off x="3097530" y="3359150"/>
            <a:ext cx="1225500" cy="381000"/>
            <a:chOff x="3783330" y="2159000"/>
            <a:chExt cx="1225500" cy="381000"/>
          </a:xfrm>
        </p:grpSpPr>
        <p:sp>
          <p:nvSpPr>
            <p:cNvPr id="1222" name="Google Shape;1222;p69"/>
            <p:cNvSpPr/>
            <p:nvPr/>
          </p:nvSpPr>
          <p:spPr>
            <a:xfrm>
              <a:off x="3783330" y="2159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Filter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23" name="Google Shape;1223;p6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46830" y="2222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4" name="Google Shape;1224;p69"/>
          <p:cNvGrpSpPr/>
          <p:nvPr/>
        </p:nvGrpSpPr>
        <p:grpSpPr>
          <a:xfrm>
            <a:off x="4551680" y="2743200"/>
            <a:ext cx="1225500" cy="381000"/>
            <a:chOff x="5389880" y="1524000"/>
            <a:chExt cx="1225500" cy="381000"/>
          </a:xfrm>
        </p:grpSpPr>
        <p:sp>
          <p:nvSpPr>
            <p:cNvPr id="1225" name="Google Shape;1225;p69"/>
            <p:cNvSpPr/>
            <p:nvPr/>
          </p:nvSpPr>
          <p:spPr>
            <a:xfrm>
              <a:off x="5389880" y="1524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Resizer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26" name="Google Shape;1226;p6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53380" y="1587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7" name="Google Shape;1227;p69"/>
          <p:cNvGrpSpPr/>
          <p:nvPr/>
        </p:nvGrpSpPr>
        <p:grpSpPr>
          <a:xfrm>
            <a:off x="4551680" y="3378200"/>
            <a:ext cx="1225500" cy="381000"/>
            <a:chOff x="5389880" y="2159000"/>
            <a:chExt cx="1225500" cy="381000"/>
          </a:xfrm>
        </p:grpSpPr>
        <p:sp>
          <p:nvSpPr>
            <p:cNvPr id="1228" name="Google Shape;1228;p69"/>
            <p:cNvSpPr/>
            <p:nvPr/>
          </p:nvSpPr>
          <p:spPr>
            <a:xfrm>
              <a:off x="5389880" y="2159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Watermarker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29" name="Google Shape;1229;p6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53380" y="2222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0" name="Google Shape;1230;p69"/>
          <p:cNvGrpSpPr/>
          <p:nvPr/>
        </p:nvGrpSpPr>
        <p:grpSpPr>
          <a:xfrm>
            <a:off x="4551680" y="4013200"/>
            <a:ext cx="1225500" cy="381000"/>
            <a:chOff x="5389880" y="2794000"/>
            <a:chExt cx="1225500" cy="381000"/>
          </a:xfrm>
        </p:grpSpPr>
        <p:sp>
          <p:nvSpPr>
            <p:cNvPr id="1231" name="Google Shape;1231;p69"/>
            <p:cNvSpPr/>
            <p:nvPr/>
          </p:nvSpPr>
          <p:spPr>
            <a:xfrm>
              <a:off x="5389880" y="2794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Labeler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32" name="Google Shape;1232;p6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53380" y="2857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33" name="Google Shape;1233;p69"/>
          <p:cNvCxnSpPr>
            <a:stCxn id="1208" idx="3"/>
            <a:endCxn id="1215" idx="1"/>
          </p:cNvCxnSpPr>
          <p:nvPr/>
        </p:nvCxnSpPr>
        <p:spPr>
          <a:xfrm>
            <a:off x="1524000" y="3549650"/>
            <a:ext cx="2667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234" name="Google Shape;1234;p69"/>
          <p:cNvCxnSpPr>
            <a:stCxn id="1215" idx="3"/>
            <a:endCxn id="1222" idx="1"/>
          </p:cNvCxnSpPr>
          <p:nvPr/>
        </p:nvCxnSpPr>
        <p:spPr>
          <a:xfrm>
            <a:off x="2907000" y="3549650"/>
            <a:ext cx="190500" cy="6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5" name="Google Shape;1235;p69"/>
          <p:cNvCxnSpPr>
            <a:stCxn id="1225" idx="2"/>
            <a:endCxn id="1228" idx="0"/>
          </p:cNvCxnSpPr>
          <p:nvPr/>
        </p:nvCxnSpPr>
        <p:spPr>
          <a:xfrm flipH="1" rot="-5400000">
            <a:off x="5037680" y="3250950"/>
            <a:ext cx="254100" cy="600"/>
          </a:xfrm>
          <a:prstGeom prst="bentConnector3">
            <a:avLst>
              <a:gd fmla="val 4998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6" name="Google Shape;1236;p69"/>
          <p:cNvCxnSpPr>
            <a:stCxn id="1222" idx="3"/>
            <a:endCxn id="1225" idx="1"/>
          </p:cNvCxnSpPr>
          <p:nvPr/>
        </p:nvCxnSpPr>
        <p:spPr>
          <a:xfrm flipH="1" rot="10800000">
            <a:off x="4323030" y="2933750"/>
            <a:ext cx="228600" cy="6159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7" name="Google Shape;1237;p69"/>
          <p:cNvCxnSpPr>
            <a:stCxn id="1222" idx="3"/>
            <a:endCxn id="1231" idx="1"/>
          </p:cNvCxnSpPr>
          <p:nvPr/>
        </p:nvCxnSpPr>
        <p:spPr>
          <a:xfrm>
            <a:off x="4323030" y="3549650"/>
            <a:ext cx="228600" cy="6540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8" name="Google Shape;1238;p69"/>
          <p:cNvCxnSpPr>
            <a:stCxn id="1231" idx="3"/>
            <a:endCxn id="1218" idx="1"/>
          </p:cNvCxnSpPr>
          <p:nvPr/>
        </p:nvCxnSpPr>
        <p:spPr>
          <a:xfrm flipH="1" rot="10800000">
            <a:off x="5777180" y="3549700"/>
            <a:ext cx="419100" cy="6540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239" name="Google Shape;1239;p69"/>
          <p:cNvCxnSpPr>
            <a:stCxn id="1225" idx="3"/>
            <a:endCxn id="1218" idx="1"/>
          </p:cNvCxnSpPr>
          <p:nvPr/>
        </p:nvCxnSpPr>
        <p:spPr>
          <a:xfrm>
            <a:off x="5777180" y="2933700"/>
            <a:ext cx="419100" cy="6159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240" name="Google Shape;1240;p69"/>
          <p:cNvCxnSpPr>
            <a:stCxn id="1228" idx="3"/>
            <a:endCxn id="1218" idx="1"/>
          </p:cNvCxnSpPr>
          <p:nvPr/>
        </p:nvCxnSpPr>
        <p:spPr>
          <a:xfrm flipH="1" rot="10800000">
            <a:off x="5777180" y="3549500"/>
            <a:ext cx="419100" cy="192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241" name="Google Shape;1241;p69"/>
          <p:cNvCxnSpPr>
            <a:stCxn id="1218" idx="3"/>
            <a:endCxn id="1211" idx="1"/>
          </p:cNvCxnSpPr>
          <p:nvPr/>
        </p:nvCxnSpPr>
        <p:spPr>
          <a:xfrm>
            <a:off x="7312630" y="3549650"/>
            <a:ext cx="190500" cy="6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242" name="Google Shape;1242;p69"/>
          <p:cNvSpPr/>
          <p:nvPr/>
        </p:nvSpPr>
        <p:spPr>
          <a:xfrm>
            <a:off x="2768850" y="3323898"/>
            <a:ext cx="466800" cy="451500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43" name="Google Shape;1243;p69"/>
          <p:cNvCxnSpPr>
            <a:endCxn id="1242" idx="0"/>
          </p:cNvCxnSpPr>
          <p:nvPr/>
        </p:nvCxnSpPr>
        <p:spPr>
          <a:xfrm>
            <a:off x="2990850" y="1581198"/>
            <a:ext cx="11400" cy="1742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CloudStorageSource + trigger</a:t>
            </a:r>
            <a:endParaRPr/>
          </a:p>
        </p:txBody>
      </p:sp>
      <p:sp>
        <p:nvSpPr>
          <p:cNvPr id="1249" name="Google Shape;1249;p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/>
              <a:t>Trigger</a:t>
            </a:r>
            <a:r>
              <a:rPr lang="en"/>
              <a:t> allows Storage Source events to be routed to the </a:t>
            </a:r>
            <a:r>
              <a:rPr b="1" lang="en"/>
              <a:t>Filter</a:t>
            </a:r>
            <a:r>
              <a:rPr lang="en"/>
              <a:t> service</a:t>
            </a:r>
            <a:endParaRPr/>
          </a:p>
        </p:txBody>
      </p:sp>
      <p:grpSp>
        <p:nvGrpSpPr>
          <p:cNvPr id="1250" name="Google Shape;1250;p70"/>
          <p:cNvGrpSpPr/>
          <p:nvPr/>
        </p:nvGrpSpPr>
        <p:grpSpPr>
          <a:xfrm>
            <a:off x="571500" y="3359150"/>
            <a:ext cx="952500" cy="381000"/>
            <a:chOff x="571500" y="1968500"/>
            <a:chExt cx="952500" cy="381000"/>
          </a:xfrm>
        </p:grpSpPr>
        <p:sp>
          <p:nvSpPr>
            <p:cNvPr id="1251" name="Google Shape;1251;p70"/>
            <p:cNvSpPr/>
            <p:nvPr/>
          </p:nvSpPr>
          <p:spPr>
            <a:xfrm>
              <a:off x="571500" y="1968500"/>
              <a:ext cx="952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End Users</a:t>
              </a:r>
              <a:endParaRPr sz="10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52" name="Google Shape;1252;p7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5000" y="2032000"/>
              <a:ext cx="254000" cy="25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53" name="Google Shape;1253;p70"/>
          <p:cNvGrpSpPr/>
          <p:nvPr/>
        </p:nvGrpSpPr>
        <p:grpSpPr>
          <a:xfrm>
            <a:off x="7503160" y="3359150"/>
            <a:ext cx="952500" cy="381000"/>
            <a:chOff x="8874760" y="1968500"/>
            <a:chExt cx="952500" cy="381000"/>
          </a:xfrm>
        </p:grpSpPr>
        <p:sp>
          <p:nvSpPr>
            <p:cNvPr id="1254" name="Google Shape;1254;p70"/>
            <p:cNvSpPr/>
            <p:nvPr/>
          </p:nvSpPr>
          <p:spPr>
            <a:xfrm>
              <a:off x="8874760" y="1968500"/>
              <a:ext cx="952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End Users</a:t>
              </a:r>
              <a:endParaRPr sz="10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55" name="Google Shape;1255;p7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938260" y="2032000"/>
              <a:ext cx="254000" cy="25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6" name="Google Shape;1256;p70"/>
          <p:cNvSpPr/>
          <p:nvPr/>
        </p:nvSpPr>
        <p:spPr>
          <a:xfrm>
            <a:off x="1652125" y="1981200"/>
            <a:ext cx="5737200" cy="2667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7" name="Google Shape;1257;p70"/>
          <p:cNvGrpSpPr/>
          <p:nvPr/>
        </p:nvGrpSpPr>
        <p:grpSpPr>
          <a:xfrm>
            <a:off x="1790700" y="3359150"/>
            <a:ext cx="1116300" cy="381000"/>
            <a:chOff x="2095500" y="2095500"/>
            <a:chExt cx="1116300" cy="381000"/>
          </a:xfrm>
        </p:grpSpPr>
        <p:sp>
          <p:nvSpPr>
            <p:cNvPr id="1258" name="Google Shape;1258;p70"/>
            <p:cNvSpPr/>
            <p:nvPr/>
          </p:nvSpPr>
          <p:spPr>
            <a:xfrm>
              <a:off x="2095500" y="2095500"/>
              <a:ext cx="11163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Images input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59" name="Google Shape;1259;p7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59000" y="21590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0" name="Google Shape;1260;p70"/>
          <p:cNvGrpSpPr/>
          <p:nvPr/>
        </p:nvGrpSpPr>
        <p:grpSpPr>
          <a:xfrm>
            <a:off x="6196330" y="3359150"/>
            <a:ext cx="1116300" cy="381000"/>
            <a:chOff x="7186930" y="2095500"/>
            <a:chExt cx="1116300" cy="381000"/>
          </a:xfrm>
        </p:grpSpPr>
        <p:sp>
          <p:nvSpPr>
            <p:cNvPr id="1261" name="Google Shape;1261;p70"/>
            <p:cNvSpPr/>
            <p:nvPr/>
          </p:nvSpPr>
          <p:spPr>
            <a:xfrm>
              <a:off x="7186930" y="2095500"/>
              <a:ext cx="11163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Images output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62" name="Google Shape;1262;p7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50430" y="21590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3" name="Google Shape;1263;p70"/>
          <p:cNvSpPr/>
          <p:nvPr/>
        </p:nvSpPr>
        <p:spPr>
          <a:xfrm>
            <a:off x="2993000" y="2489200"/>
            <a:ext cx="2974500" cy="2031900"/>
          </a:xfrm>
          <a:prstGeom prst="rect">
            <a:avLst/>
          </a:prstGeom>
          <a:solidFill>
            <a:srgbClr val="E3F2F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rPr>
              <a:t>GKE Google Kubernetes Engine</a:t>
            </a:r>
            <a:endParaRPr sz="1050">
              <a:solidFill>
                <a:srgbClr val="9E9E9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64" name="Google Shape;1264;p70"/>
          <p:cNvGrpSpPr/>
          <p:nvPr/>
        </p:nvGrpSpPr>
        <p:grpSpPr>
          <a:xfrm>
            <a:off x="3097530" y="3359150"/>
            <a:ext cx="1225500" cy="381000"/>
            <a:chOff x="3783330" y="2159000"/>
            <a:chExt cx="1225500" cy="381000"/>
          </a:xfrm>
        </p:grpSpPr>
        <p:sp>
          <p:nvSpPr>
            <p:cNvPr id="1265" name="Google Shape;1265;p70"/>
            <p:cNvSpPr/>
            <p:nvPr/>
          </p:nvSpPr>
          <p:spPr>
            <a:xfrm>
              <a:off x="3783330" y="2159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Filter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66" name="Google Shape;1266;p7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46830" y="2222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7" name="Google Shape;1267;p70"/>
          <p:cNvGrpSpPr/>
          <p:nvPr/>
        </p:nvGrpSpPr>
        <p:grpSpPr>
          <a:xfrm>
            <a:off x="4551680" y="2743200"/>
            <a:ext cx="1225500" cy="381000"/>
            <a:chOff x="5389880" y="1524000"/>
            <a:chExt cx="1225500" cy="381000"/>
          </a:xfrm>
        </p:grpSpPr>
        <p:sp>
          <p:nvSpPr>
            <p:cNvPr id="1268" name="Google Shape;1268;p70"/>
            <p:cNvSpPr/>
            <p:nvPr/>
          </p:nvSpPr>
          <p:spPr>
            <a:xfrm>
              <a:off x="5389880" y="1524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Resizer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69" name="Google Shape;1269;p7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53380" y="1587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0" name="Google Shape;1270;p70"/>
          <p:cNvGrpSpPr/>
          <p:nvPr/>
        </p:nvGrpSpPr>
        <p:grpSpPr>
          <a:xfrm>
            <a:off x="4551680" y="3378200"/>
            <a:ext cx="1225500" cy="381000"/>
            <a:chOff x="5389880" y="2159000"/>
            <a:chExt cx="1225500" cy="381000"/>
          </a:xfrm>
        </p:grpSpPr>
        <p:sp>
          <p:nvSpPr>
            <p:cNvPr id="1271" name="Google Shape;1271;p70"/>
            <p:cNvSpPr/>
            <p:nvPr/>
          </p:nvSpPr>
          <p:spPr>
            <a:xfrm>
              <a:off x="5389880" y="2159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Watermarker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72" name="Google Shape;1272;p7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53380" y="2222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3" name="Google Shape;1273;p70"/>
          <p:cNvGrpSpPr/>
          <p:nvPr/>
        </p:nvGrpSpPr>
        <p:grpSpPr>
          <a:xfrm>
            <a:off x="4551680" y="4013200"/>
            <a:ext cx="1225500" cy="381000"/>
            <a:chOff x="5389880" y="2794000"/>
            <a:chExt cx="1225500" cy="381000"/>
          </a:xfrm>
        </p:grpSpPr>
        <p:sp>
          <p:nvSpPr>
            <p:cNvPr id="1274" name="Google Shape;1274;p70"/>
            <p:cNvSpPr/>
            <p:nvPr/>
          </p:nvSpPr>
          <p:spPr>
            <a:xfrm>
              <a:off x="5389880" y="2794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Labeler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75" name="Google Shape;1275;p7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53380" y="2857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76" name="Google Shape;1276;p70"/>
          <p:cNvCxnSpPr>
            <a:stCxn id="1251" idx="3"/>
            <a:endCxn id="1258" idx="1"/>
          </p:cNvCxnSpPr>
          <p:nvPr/>
        </p:nvCxnSpPr>
        <p:spPr>
          <a:xfrm>
            <a:off x="1524000" y="3549650"/>
            <a:ext cx="2667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277" name="Google Shape;1277;p70"/>
          <p:cNvCxnSpPr>
            <a:stCxn id="1258" idx="3"/>
            <a:endCxn id="1265" idx="1"/>
          </p:cNvCxnSpPr>
          <p:nvPr/>
        </p:nvCxnSpPr>
        <p:spPr>
          <a:xfrm>
            <a:off x="2907000" y="3549650"/>
            <a:ext cx="190500" cy="6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8" name="Google Shape;1278;p70"/>
          <p:cNvCxnSpPr>
            <a:stCxn id="1268" idx="2"/>
            <a:endCxn id="1271" idx="0"/>
          </p:cNvCxnSpPr>
          <p:nvPr/>
        </p:nvCxnSpPr>
        <p:spPr>
          <a:xfrm flipH="1" rot="-5400000">
            <a:off x="5037680" y="3250950"/>
            <a:ext cx="254100" cy="600"/>
          </a:xfrm>
          <a:prstGeom prst="bentConnector3">
            <a:avLst>
              <a:gd fmla="val 4998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9" name="Google Shape;1279;p70"/>
          <p:cNvCxnSpPr>
            <a:stCxn id="1265" idx="3"/>
            <a:endCxn id="1268" idx="1"/>
          </p:cNvCxnSpPr>
          <p:nvPr/>
        </p:nvCxnSpPr>
        <p:spPr>
          <a:xfrm flipH="1" rot="10800000">
            <a:off x="4323030" y="2933750"/>
            <a:ext cx="228600" cy="6159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0" name="Google Shape;1280;p70"/>
          <p:cNvCxnSpPr>
            <a:stCxn id="1265" idx="3"/>
            <a:endCxn id="1274" idx="1"/>
          </p:cNvCxnSpPr>
          <p:nvPr/>
        </p:nvCxnSpPr>
        <p:spPr>
          <a:xfrm>
            <a:off x="4323030" y="3549650"/>
            <a:ext cx="228600" cy="6540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1" name="Google Shape;1281;p70"/>
          <p:cNvCxnSpPr>
            <a:stCxn id="1274" idx="3"/>
            <a:endCxn id="1261" idx="1"/>
          </p:cNvCxnSpPr>
          <p:nvPr/>
        </p:nvCxnSpPr>
        <p:spPr>
          <a:xfrm flipH="1" rot="10800000">
            <a:off x="5777180" y="3549700"/>
            <a:ext cx="419100" cy="6540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282" name="Google Shape;1282;p70"/>
          <p:cNvCxnSpPr>
            <a:stCxn id="1268" idx="3"/>
            <a:endCxn id="1261" idx="1"/>
          </p:cNvCxnSpPr>
          <p:nvPr/>
        </p:nvCxnSpPr>
        <p:spPr>
          <a:xfrm>
            <a:off x="5777180" y="2933700"/>
            <a:ext cx="419100" cy="6159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283" name="Google Shape;1283;p70"/>
          <p:cNvCxnSpPr>
            <a:stCxn id="1271" idx="3"/>
            <a:endCxn id="1261" idx="1"/>
          </p:cNvCxnSpPr>
          <p:nvPr/>
        </p:nvCxnSpPr>
        <p:spPr>
          <a:xfrm flipH="1" rot="10800000">
            <a:off x="5777180" y="3549500"/>
            <a:ext cx="419100" cy="192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284" name="Google Shape;1284;p70"/>
          <p:cNvCxnSpPr>
            <a:stCxn id="1261" idx="3"/>
            <a:endCxn id="1254" idx="1"/>
          </p:cNvCxnSpPr>
          <p:nvPr/>
        </p:nvCxnSpPr>
        <p:spPr>
          <a:xfrm>
            <a:off x="7312630" y="3549650"/>
            <a:ext cx="190500" cy="6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285" name="Google Shape;1285;p70"/>
          <p:cNvSpPr/>
          <p:nvPr/>
        </p:nvSpPr>
        <p:spPr>
          <a:xfrm>
            <a:off x="2768850" y="3323898"/>
            <a:ext cx="466800" cy="451500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86" name="Google Shape;1286;p70"/>
          <p:cNvCxnSpPr>
            <a:endCxn id="1285" idx="0"/>
          </p:cNvCxnSpPr>
          <p:nvPr/>
        </p:nvCxnSpPr>
        <p:spPr>
          <a:xfrm flipH="1">
            <a:off x="3002250" y="1543098"/>
            <a:ext cx="7800" cy="1780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53"/>
          <p:cNvSpPr txBox="1"/>
          <p:nvPr>
            <p:ph type="title"/>
          </p:nvPr>
        </p:nvSpPr>
        <p:spPr>
          <a:xfrm>
            <a:off x="457175" y="1536250"/>
            <a:ext cx="2688300" cy="207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816" name="Google Shape;816;p53"/>
          <p:cNvSpPr/>
          <p:nvPr/>
        </p:nvSpPr>
        <p:spPr>
          <a:xfrm>
            <a:off x="3143725" y="1289598"/>
            <a:ext cx="42600" cy="23931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817" name="Google Shape;817;p53"/>
          <p:cNvGrpSpPr/>
          <p:nvPr/>
        </p:nvGrpSpPr>
        <p:grpSpPr>
          <a:xfrm>
            <a:off x="3491294" y="1176968"/>
            <a:ext cx="3683709" cy="419207"/>
            <a:chOff x="3491294" y="1481768"/>
            <a:chExt cx="3683709" cy="419207"/>
          </a:xfrm>
        </p:grpSpPr>
        <p:sp>
          <p:nvSpPr>
            <p:cNvPr id="818" name="Google Shape;818;p53"/>
            <p:cNvSpPr/>
            <p:nvPr/>
          </p:nvSpPr>
          <p:spPr>
            <a:xfrm flipH="1">
              <a:off x="3505263" y="1505425"/>
              <a:ext cx="381600" cy="3816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grpSp>
          <p:nvGrpSpPr>
            <p:cNvPr id="819" name="Google Shape;819;p53"/>
            <p:cNvGrpSpPr/>
            <p:nvPr/>
          </p:nvGrpSpPr>
          <p:grpSpPr>
            <a:xfrm>
              <a:off x="3491294" y="1481768"/>
              <a:ext cx="3683709" cy="419207"/>
              <a:chOff x="3491294" y="1557968"/>
              <a:chExt cx="3683709" cy="419207"/>
            </a:xfrm>
          </p:grpSpPr>
          <p:sp>
            <p:nvSpPr>
              <p:cNvPr id="820" name="Google Shape;820;p53"/>
              <p:cNvSpPr txBox="1"/>
              <p:nvPr/>
            </p:nvSpPr>
            <p:spPr>
              <a:xfrm flipH="1">
                <a:off x="3491294" y="1567675"/>
                <a:ext cx="409500" cy="40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1875" lIns="121875" spcFirstLastPara="1" rIns="121875" wrap="square" tIns="1218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66CC"/>
                  </a:buClr>
                  <a:buSzPts val="4900"/>
                  <a:buFont typeface="Arial"/>
                  <a:buNone/>
                </a:pPr>
                <a:r>
                  <a:t/>
                </a:r>
                <a:endParaRPr b="1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821" name="Google Shape;821;p53"/>
              <p:cNvSpPr txBox="1"/>
              <p:nvPr/>
            </p:nvSpPr>
            <p:spPr>
              <a:xfrm>
                <a:off x="4000404" y="1557968"/>
                <a:ext cx="3174600" cy="3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666666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Rise of MicroServices</a:t>
                </a:r>
                <a:endParaRPr sz="1300">
                  <a:solidFill>
                    <a:srgbClr val="3C40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822" name="Google Shape;822;p53"/>
          <p:cNvGrpSpPr/>
          <p:nvPr/>
        </p:nvGrpSpPr>
        <p:grpSpPr>
          <a:xfrm>
            <a:off x="3491294" y="1716593"/>
            <a:ext cx="3683709" cy="419207"/>
            <a:chOff x="3491294" y="1481768"/>
            <a:chExt cx="3683709" cy="419207"/>
          </a:xfrm>
        </p:grpSpPr>
        <p:sp>
          <p:nvSpPr>
            <p:cNvPr id="823" name="Google Shape;823;p53"/>
            <p:cNvSpPr/>
            <p:nvPr/>
          </p:nvSpPr>
          <p:spPr>
            <a:xfrm flipH="1">
              <a:off x="3505263" y="1505425"/>
              <a:ext cx="381600" cy="3816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grpSp>
          <p:nvGrpSpPr>
            <p:cNvPr id="824" name="Google Shape;824;p53"/>
            <p:cNvGrpSpPr/>
            <p:nvPr/>
          </p:nvGrpSpPr>
          <p:grpSpPr>
            <a:xfrm>
              <a:off x="3491294" y="1481768"/>
              <a:ext cx="3683709" cy="419207"/>
              <a:chOff x="3491294" y="1557968"/>
              <a:chExt cx="3683709" cy="419207"/>
            </a:xfrm>
          </p:grpSpPr>
          <p:sp>
            <p:nvSpPr>
              <p:cNvPr id="825" name="Google Shape;825;p53"/>
              <p:cNvSpPr txBox="1"/>
              <p:nvPr/>
            </p:nvSpPr>
            <p:spPr>
              <a:xfrm flipH="1">
                <a:off x="3491294" y="1567675"/>
                <a:ext cx="409500" cy="40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1875" lIns="121875" spcFirstLastPara="1" rIns="121875" wrap="square" tIns="1218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66CC"/>
                  </a:buClr>
                  <a:buSzPts val="4900"/>
                  <a:buFont typeface="Arial"/>
                  <a:buNone/>
                </a:pPr>
                <a:r>
                  <a:t/>
                </a:r>
                <a:endParaRPr b="1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826" name="Google Shape;826;p53"/>
              <p:cNvSpPr txBox="1"/>
              <p:nvPr/>
            </p:nvSpPr>
            <p:spPr>
              <a:xfrm>
                <a:off x="4000404" y="1557968"/>
                <a:ext cx="3174600" cy="3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666666"/>
                    </a:solidFill>
                    <a:latin typeface="Roboto"/>
                    <a:ea typeface="Roboto"/>
                    <a:cs typeface="Roboto"/>
                    <a:sym typeface="Roboto"/>
                  </a:rPr>
                  <a:t>Event-driven Architecture</a:t>
                </a:r>
                <a:endParaRPr sz="1300">
                  <a:solidFill>
                    <a:srgbClr val="3C40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827" name="Google Shape;827;p53"/>
          <p:cNvGrpSpPr/>
          <p:nvPr/>
        </p:nvGrpSpPr>
        <p:grpSpPr>
          <a:xfrm>
            <a:off x="3491294" y="2256218"/>
            <a:ext cx="3683709" cy="419207"/>
            <a:chOff x="3491294" y="1481768"/>
            <a:chExt cx="3683709" cy="419207"/>
          </a:xfrm>
        </p:grpSpPr>
        <p:sp>
          <p:nvSpPr>
            <p:cNvPr id="828" name="Google Shape;828;p53"/>
            <p:cNvSpPr/>
            <p:nvPr/>
          </p:nvSpPr>
          <p:spPr>
            <a:xfrm flipH="1">
              <a:off x="3505263" y="1505425"/>
              <a:ext cx="381600" cy="3816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grpSp>
          <p:nvGrpSpPr>
            <p:cNvPr id="829" name="Google Shape;829;p53"/>
            <p:cNvGrpSpPr/>
            <p:nvPr/>
          </p:nvGrpSpPr>
          <p:grpSpPr>
            <a:xfrm>
              <a:off x="3491294" y="1481768"/>
              <a:ext cx="3683709" cy="419207"/>
              <a:chOff x="3491294" y="1557968"/>
              <a:chExt cx="3683709" cy="419207"/>
            </a:xfrm>
          </p:grpSpPr>
          <p:sp>
            <p:nvSpPr>
              <p:cNvPr id="830" name="Google Shape;830;p53"/>
              <p:cNvSpPr txBox="1"/>
              <p:nvPr/>
            </p:nvSpPr>
            <p:spPr>
              <a:xfrm flipH="1">
                <a:off x="3491294" y="1567675"/>
                <a:ext cx="409500" cy="40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1875" lIns="121875" spcFirstLastPara="1" rIns="121875" wrap="square" tIns="1218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66CC"/>
                  </a:buClr>
                  <a:buSzPts val="4900"/>
                  <a:buFont typeface="Arial"/>
                  <a:buNone/>
                </a:pPr>
                <a:r>
                  <a:t/>
                </a:r>
                <a:endParaRPr b="1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831" name="Google Shape;831;p53"/>
              <p:cNvSpPr txBox="1"/>
              <p:nvPr/>
            </p:nvSpPr>
            <p:spPr>
              <a:xfrm>
                <a:off x="4000404" y="1557968"/>
                <a:ext cx="3174600" cy="3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666666"/>
                    </a:solidFill>
                    <a:latin typeface="Roboto"/>
                    <a:ea typeface="Roboto"/>
                    <a:cs typeface="Roboto"/>
                    <a:sym typeface="Roboto"/>
                  </a:rPr>
                  <a:t>Knative Eventing</a:t>
                </a:r>
                <a:endParaRPr sz="1300">
                  <a:solidFill>
                    <a:srgbClr val="3C40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832" name="Google Shape;832;p53"/>
          <p:cNvGrpSpPr/>
          <p:nvPr/>
        </p:nvGrpSpPr>
        <p:grpSpPr>
          <a:xfrm>
            <a:off x="3491294" y="2795843"/>
            <a:ext cx="3683709" cy="419207"/>
            <a:chOff x="3491294" y="1481768"/>
            <a:chExt cx="3683709" cy="419207"/>
          </a:xfrm>
        </p:grpSpPr>
        <p:sp>
          <p:nvSpPr>
            <p:cNvPr id="833" name="Google Shape;833;p53"/>
            <p:cNvSpPr/>
            <p:nvPr/>
          </p:nvSpPr>
          <p:spPr>
            <a:xfrm flipH="1">
              <a:off x="3505263" y="1505425"/>
              <a:ext cx="381600" cy="3816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grpSp>
          <p:nvGrpSpPr>
            <p:cNvPr id="834" name="Google Shape;834;p53"/>
            <p:cNvGrpSpPr/>
            <p:nvPr/>
          </p:nvGrpSpPr>
          <p:grpSpPr>
            <a:xfrm>
              <a:off x="3491294" y="1481768"/>
              <a:ext cx="3683709" cy="419207"/>
              <a:chOff x="3491294" y="1557968"/>
              <a:chExt cx="3683709" cy="419207"/>
            </a:xfrm>
          </p:grpSpPr>
          <p:sp>
            <p:nvSpPr>
              <p:cNvPr id="835" name="Google Shape;835;p53"/>
              <p:cNvSpPr txBox="1"/>
              <p:nvPr/>
            </p:nvSpPr>
            <p:spPr>
              <a:xfrm flipH="1">
                <a:off x="3491294" y="1567675"/>
                <a:ext cx="409500" cy="40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1875" lIns="121875" spcFirstLastPara="1" rIns="121875" wrap="square" tIns="1218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66CC"/>
                  </a:buClr>
                  <a:buSzPts val="4900"/>
                  <a:buFont typeface="Arial"/>
                  <a:buNone/>
                </a:pPr>
                <a:r>
                  <a:t/>
                </a:r>
                <a:endParaRPr b="1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836" name="Google Shape;836;p53"/>
              <p:cNvSpPr txBox="1"/>
              <p:nvPr/>
            </p:nvSpPr>
            <p:spPr>
              <a:xfrm>
                <a:off x="4000404" y="1557968"/>
                <a:ext cx="3174600" cy="3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666666"/>
                    </a:solidFill>
                    <a:latin typeface="Roboto"/>
                    <a:ea typeface="Roboto"/>
                    <a:cs typeface="Roboto"/>
                    <a:sym typeface="Roboto"/>
                  </a:rPr>
                  <a:t>Demo: Image Processing</a:t>
                </a:r>
                <a:endParaRPr sz="1300">
                  <a:solidFill>
                    <a:srgbClr val="3C40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837" name="Google Shape;837;p53"/>
          <p:cNvGrpSpPr/>
          <p:nvPr/>
        </p:nvGrpSpPr>
        <p:grpSpPr>
          <a:xfrm>
            <a:off x="3491294" y="3335468"/>
            <a:ext cx="3683709" cy="419207"/>
            <a:chOff x="3491294" y="1481768"/>
            <a:chExt cx="3683709" cy="419207"/>
          </a:xfrm>
        </p:grpSpPr>
        <p:sp>
          <p:nvSpPr>
            <p:cNvPr id="838" name="Google Shape;838;p53"/>
            <p:cNvSpPr/>
            <p:nvPr/>
          </p:nvSpPr>
          <p:spPr>
            <a:xfrm flipH="1">
              <a:off x="3505263" y="1505425"/>
              <a:ext cx="381600" cy="3816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grpSp>
          <p:nvGrpSpPr>
            <p:cNvPr id="839" name="Google Shape;839;p53"/>
            <p:cNvGrpSpPr/>
            <p:nvPr/>
          </p:nvGrpSpPr>
          <p:grpSpPr>
            <a:xfrm>
              <a:off x="3491294" y="1481768"/>
              <a:ext cx="3683709" cy="419207"/>
              <a:chOff x="3491294" y="1557968"/>
              <a:chExt cx="3683709" cy="419207"/>
            </a:xfrm>
          </p:grpSpPr>
          <p:sp>
            <p:nvSpPr>
              <p:cNvPr id="840" name="Google Shape;840;p53"/>
              <p:cNvSpPr txBox="1"/>
              <p:nvPr/>
            </p:nvSpPr>
            <p:spPr>
              <a:xfrm flipH="1">
                <a:off x="3491294" y="1567675"/>
                <a:ext cx="409500" cy="40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1875" lIns="121875" spcFirstLastPara="1" rIns="121875" wrap="square" tIns="1218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66CC"/>
                  </a:buClr>
                  <a:buSzPts val="4900"/>
                  <a:buFont typeface="Arial"/>
                  <a:buNone/>
                </a:pPr>
                <a:r>
                  <a:t/>
                </a:r>
                <a:endParaRPr b="1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841" name="Google Shape;841;p53"/>
              <p:cNvSpPr txBox="1"/>
              <p:nvPr/>
            </p:nvSpPr>
            <p:spPr>
              <a:xfrm>
                <a:off x="4000404" y="1557968"/>
                <a:ext cx="3174600" cy="3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666666"/>
                    </a:solidFill>
                    <a:latin typeface="Roboto"/>
                    <a:ea typeface="Roboto"/>
                    <a:cs typeface="Roboto"/>
                    <a:sym typeface="Roboto"/>
                  </a:rPr>
                  <a:t>Knative Community</a:t>
                </a:r>
                <a:endParaRPr sz="1300">
                  <a:solidFill>
                    <a:srgbClr val="3C40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 Triggers</a:t>
            </a:r>
            <a:endParaRPr/>
          </a:p>
        </p:txBody>
      </p:sp>
      <p:sp>
        <p:nvSpPr>
          <p:cNvPr id="1292" name="Google Shape;1292;p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Custom events are sent by the services with a </a:t>
            </a:r>
            <a:r>
              <a:rPr b="1" lang="en"/>
              <a:t>trigger</a:t>
            </a:r>
            <a:r>
              <a:rPr lang="en"/>
              <a:t> configurd to route the events to other services </a:t>
            </a:r>
            <a:endParaRPr/>
          </a:p>
        </p:txBody>
      </p:sp>
      <p:grpSp>
        <p:nvGrpSpPr>
          <p:cNvPr id="1293" name="Google Shape;1293;p71"/>
          <p:cNvGrpSpPr/>
          <p:nvPr/>
        </p:nvGrpSpPr>
        <p:grpSpPr>
          <a:xfrm>
            <a:off x="571500" y="3359150"/>
            <a:ext cx="952500" cy="381000"/>
            <a:chOff x="571500" y="1968500"/>
            <a:chExt cx="952500" cy="381000"/>
          </a:xfrm>
        </p:grpSpPr>
        <p:sp>
          <p:nvSpPr>
            <p:cNvPr id="1294" name="Google Shape;1294;p71"/>
            <p:cNvSpPr/>
            <p:nvPr/>
          </p:nvSpPr>
          <p:spPr>
            <a:xfrm>
              <a:off x="571500" y="1968500"/>
              <a:ext cx="952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End Users</a:t>
              </a:r>
              <a:endParaRPr sz="10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95" name="Google Shape;1295;p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5000" y="2032000"/>
              <a:ext cx="254000" cy="25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6" name="Google Shape;1296;p71"/>
          <p:cNvGrpSpPr/>
          <p:nvPr/>
        </p:nvGrpSpPr>
        <p:grpSpPr>
          <a:xfrm>
            <a:off x="7503160" y="3359150"/>
            <a:ext cx="952500" cy="381000"/>
            <a:chOff x="8874760" y="1968500"/>
            <a:chExt cx="952500" cy="381000"/>
          </a:xfrm>
        </p:grpSpPr>
        <p:sp>
          <p:nvSpPr>
            <p:cNvPr id="1297" name="Google Shape;1297;p71"/>
            <p:cNvSpPr/>
            <p:nvPr/>
          </p:nvSpPr>
          <p:spPr>
            <a:xfrm>
              <a:off x="8874760" y="1968500"/>
              <a:ext cx="952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End Users</a:t>
              </a:r>
              <a:endParaRPr sz="10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98" name="Google Shape;1298;p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938260" y="2032000"/>
              <a:ext cx="254000" cy="25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9" name="Google Shape;1299;p71"/>
          <p:cNvSpPr/>
          <p:nvPr/>
        </p:nvSpPr>
        <p:spPr>
          <a:xfrm>
            <a:off x="1652125" y="1981200"/>
            <a:ext cx="5737200" cy="2667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0" name="Google Shape;1300;p71"/>
          <p:cNvGrpSpPr/>
          <p:nvPr/>
        </p:nvGrpSpPr>
        <p:grpSpPr>
          <a:xfrm>
            <a:off x="1790700" y="3359150"/>
            <a:ext cx="1116300" cy="381000"/>
            <a:chOff x="2095500" y="2095500"/>
            <a:chExt cx="1116300" cy="381000"/>
          </a:xfrm>
        </p:grpSpPr>
        <p:sp>
          <p:nvSpPr>
            <p:cNvPr id="1301" name="Google Shape;1301;p71"/>
            <p:cNvSpPr/>
            <p:nvPr/>
          </p:nvSpPr>
          <p:spPr>
            <a:xfrm>
              <a:off x="2095500" y="2095500"/>
              <a:ext cx="11163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Images input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02" name="Google Shape;1302;p7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59000" y="21590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3" name="Google Shape;1303;p71"/>
          <p:cNvGrpSpPr/>
          <p:nvPr/>
        </p:nvGrpSpPr>
        <p:grpSpPr>
          <a:xfrm>
            <a:off x="6196330" y="3359150"/>
            <a:ext cx="1116300" cy="381000"/>
            <a:chOff x="7186930" y="2095500"/>
            <a:chExt cx="1116300" cy="381000"/>
          </a:xfrm>
        </p:grpSpPr>
        <p:sp>
          <p:nvSpPr>
            <p:cNvPr id="1304" name="Google Shape;1304;p71"/>
            <p:cNvSpPr/>
            <p:nvPr/>
          </p:nvSpPr>
          <p:spPr>
            <a:xfrm>
              <a:off x="7186930" y="2095500"/>
              <a:ext cx="11163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Images output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05" name="Google Shape;1305;p7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50430" y="21590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6" name="Google Shape;1306;p71"/>
          <p:cNvSpPr/>
          <p:nvPr/>
        </p:nvSpPr>
        <p:spPr>
          <a:xfrm>
            <a:off x="2993000" y="2489200"/>
            <a:ext cx="2974500" cy="2031900"/>
          </a:xfrm>
          <a:prstGeom prst="rect">
            <a:avLst/>
          </a:prstGeom>
          <a:solidFill>
            <a:srgbClr val="E3F2F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rPr>
              <a:t>GKE Google Kubernetes Engine</a:t>
            </a:r>
            <a:endParaRPr sz="1050">
              <a:solidFill>
                <a:srgbClr val="9E9E9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07" name="Google Shape;1307;p71"/>
          <p:cNvGrpSpPr/>
          <p:nvPr/>
        </p:nvGrpSpPr>
        <p:grpSpPr>
          <a:xfrm>
            <a:off x="3097530" y="3359150"/>
            <a:ext cx="1225500" cy="381000"/>
            <a:chOff x="3783330" y="2159000"/>
            <a:chExt cx="1225500" cy="381000"/>
          </a:xfrm>
        </p:grpSpPr>
        <p:sp>
          <p:nvSpPr>
            <p:cNvPr id="1308" name="Google Shape;1308;p71"/>
            <p:cNvSpPr/>
            <p:nvPr/>
          </p:nvSpPr>
          <p:spPr>
            <a:xfrm>
              <a:off x="3783330" y="2159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Filter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09" name="Google Shape;1309;p7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46830" y="2222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10" name="Google Shape;1310;p71"/>
          <p:cNvGrpSpPr/>
          <p:nvPr/>
        </p:nvGrpSpPr>
        <p:grpSpPr>
          <a:xfrm>
            <a:off x="4551680" y="2743200"/>
            <a:ext cx="1225500" cy="381000"/>
            <a:chOff x="5389880" y="1524000"/>
            <a:chExt cx="1225500" cy="381000"/>
          </a:xfrm>
        </p:grpSpPr>
        <p:sp>
          <p:nvSpPr>
            <p:cNvPr id="1311" name="Google Shape;1311;p71"/>
            <p:cNvSpPr/>
            <p:nvPr/>
          </p:nvSpPr>
          <p:spPr>
            <a:xfrm>
              <a:off x="5389880" y="1524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Resizer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12" name="Google Shape;1312;p7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53380" y="1587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13" name="Google Shape;1313;p71"/>
          <p:cNvGrpSpPr/>
          <p:nvPr/>
        </p:nvGrpSpPr>
        <p:grpSpPr>
          <a:xfrm>
            <a:off x="4551680" y="3378200"/>
            <a:ext cx="1225500" cy="381000"/>
            <a:chOff x="5389880" y="2159000"/>
            <a:chExt cx="1225500" cy="381000"/>
          </a:xfrm>
        </p:grpSpPr>
        <p:sp>
          <p:nvSpPr>
            <p:cNvPr id="1314" name="Google Shape;1314;p71"/>
            <p:cNvSpPr/>
            <p:nvPr/>
          </p:nvSpPr>
          <p:spPr>
            <a:xfrm>
              <a:off x="5389880" y="2159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Watermarker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15" name="Google Shape;1315;p7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53380" y="2222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16" name="Google Shape;1316;p71"/>
          <p:cNvGrpSpPr/>
          <p:nvPr/>
        </p:nvGrpSpPr>
        <p:grpSpPr>
          <a:xfrm>
            <a:off x="4551680" y="4013200"/>
            <a:ext cx="1225500" cy="381000"/>
            <a:chOff x="5389880" y="2794000"/>
            <a:chExt cx="1225500" cy="381000"/>
          </a:xfrm>
        </p:grpSpPr>
        <p:sp>
          <p:nvSpPr>
            <p:cNvPr id="1317" name="Google Shape;1317;p71"/>
            <p:cNvSpPr/>
            <p:nvPr/>
          </p:nvSpPr>
          <p:spPr>
            <a:xfrm>
              <a:off x="5389880" y="2794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Labeler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18" name="Google Shape;1318;p7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53380" y="2857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19" name="Google Shape;1319;p71"/>
          <p:cNvCxnSpPr>
            <a:stCxn id="1294" idx="3"/>
            <a:endCxn id="1301" idx="1"/>
          </p:cNvCxnSpPr>
          <p:nvPr/>
        </p:nvCxnSpPr>
        <p:spPr>
          <a:xfrm>
            <a:off x="1524000" y="3549650"/>
            <a:ext cx="2667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20" name="Google Shape;1320;p71"/>
          <p:cNvCxnSpPr>
            <a:stCxn id="1301" idx="3"/>
            <a:endCxn id="1308" idx="1"/>
          </p:cNvCxnSpPr>
          <p:nvPr/>
        </p:nvCxnSpPr>
        <p:spPr>
          <a:xfrm>
            <a:off x="2907000" y="3549650"/>
            <a:ext cx="190500" cy="6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1" name="Google Shape;1321;p71"/>
          <p:cNvCxnSpPr>
            <a:stCxn id="1311" idx="2"/>
            <a:endCxn id="1314" idx="0"/>
          </p:cNvCxnSpPr>
          <p:nvPr/>
        </p:nvCxnSpPr>
        <p:spPr>
          <a:xfrm flipH="1" rot="-5400000">
            <a:off x="5037680" y="3250950"/>
            <a:ext cx="254100" cy="600"/>
          </a:xfrm>
          <a:prstGeom prst="bentConnector3">
            <a:avLst>
              <a:gd fmla="val 4998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2" name="Google Shape;1322;p71"/>
          <p:cNvCxnSpPr>
            <a:stCxn id="1308" idx="3"/>
            <a:endCxn id="1311" idx="1"/>
          </p:cNvCxnSpPr>
          <p:nvPr/>
        </p:nvCxnSpPr>
        <p:spPr>
          <a:xfrm flipH="1" rot="10800000">
            <a:off x="4323030" y="2933750"/>
            <a:ext cx="228600" cy="6159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3" name="Google Shape;1323;p71"/>
          <p:cNvCxnSpPr>
            <a:stCxn id="1308" idx="3"/>
            <a:endCxn id="1317" idx="1"/>
          </p:cNvCxnSpPr>
          <p:nvPr/>
        </p:nvCxnSpPr>
        <p:spPr>
          <a:xfrm>
            <a:off x="4323030" y="3549650"/>
            <a:ext cx="228600" cy="6540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4" name="Google Shape;1324;p71"/>
          <p:cNvCxnSpPr>
            <a:stCxn id="1317" idx="3"/>
            <a:endCxn id="1304" idx="1"/>
          </p:cNvCxnSpPr>
          <p:nvPr/>
        </p:nvCxnSpPr>
        <p:spPr>
          <a:xfrm flipH="1" rot="10800000">
            <a:off x="5777180" y="3549700"/>
            <a:ext cx="419100" cy="6540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25" name="Google Shape;1325;p71"/>
          <p:cNvCxnSpPr>
            <a:stCxn id="1311" idx="3"/>
            <a:endCxn id="1304" idx="1"/>
          </p:cNvCxnSpPr>
          <p:nvPr/>
        </p:nvCxnSpPr>
        <p:spPr>
          <a:xfrm>
            <a:off x="5777180" y="2933700"/>
            <a:ext cx="419100" cy="6159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26" name="Google Shape;1326;p71"/>
          <p:cNvCxnSpPr>
            <a:stCxn id="1314" idx="3"/>
            <a:endCxn id="1304" idx="1"/>
          </p:cNvCxnSpPr>
          <p:nvPr/>
        </p:nvCxnSpPr>
        <p:spPr>
          <a:xfrm flipH="1" rot="10800000">
            <a:off x="5777180" y="3549500"/>
            <a:ext cx="419100" cy="192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27" name="Google Shape;1327;p71"/>
          <p:cNvCxnSpPr>
            <a:stCxn id="1304" idx="3"/>
            <a:endCxn id="1297" idx="1"/>
          </p:cNvCxnSpPr>
          <p:nvPr/>
        </p:nvCxnSpPr>
        <p:spPr>
          <a:xfrm>
            <a:off x="7312630" y="3549650"/>
            <a:ext cx="190500" cy="6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328" name="Google Shape;1328;p71"/>
          <p:cNvSpPr/>
          <p:nvPr/>
        </p:nvSpPr>
        <p:spPr>
          <a:xfrm>
            <a:off x="4203925" y="2778180"/>
            <a:ext cx="466800" cy="1616100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29" name="Google Shape;1329;p71"/>
          <p:cNvCxnSpPr>
            <a:endCxn id="1328" idx="0"/>
          </p:cNvCxnSpPr>
          <p:nvPr/>
        </p:nvCxnSpPr>
        <p:spPr>
          <a:xfrm>
            <a:off x="4437325" y="1819380"/>
            <a:ext cx="0" cy="958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30" name="Google Shape;1330;p71"/>
          <p:cNvSpPr/>
          <p:nvPr/>
        </p:nvSpPr>
        <p:spPr>
          <a:xfrm>
            <a:off x="4931000" y="3025498"/>
            <a:ext cx="466800" cy="451500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31" name="Google Shape;1331;p71"/>
          <p:cNvCxnSpPr>
            <a:endCxn id="1330" idx="0"/>
          </p:cNvCxnSpPr>
          <p:nvPr/>
        </p:nvCxnSpPr>
        <p:spPr>
          <a:xfrm>
            <a:off x="4438700" y="1819198"/>
            <a:ext cx="725700" cy="120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Ready!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72"/>
          <p:cNvSpPr/>
          <p:nvPr/>
        </p:nvSpPr>
        <p:spPr>
          <a:xfrm>
            <a:off x="533400" y="1600200"/>
            <a:ext cx="7922400" cy="254100"/>
          </a:xfrm>
          <a:prstGeom prst="rect">
            <a:avLst/>
          </a:prstGeom>
          <a:solidFill>
            <a:srgbClr val="519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04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Image Processing Pipeline</a:t>
            </a:r>
            <a:endParaRPr sz="13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38" name="Google Shape;1338;p72"/>
          <p:cNvGrpSpPr/>
          <p:nvPr/>
        </p:nvGrpSpPr>
        <p:grpSpPr>
          <a:xfrm>
            <a:off x="571500" y="3359150"/>
            <a:ext cx="952500" cy="381000"/>
            <a:chOff x="571500" y="1968500"/>
            <a:chExt cx="952500" cy="381000"/>
          </a:xfrm>
        </p:grpSpPr>
        <p:sp>
          <p:nvSpPr>
            <p:cNvPr id="1339" name="Google Shape;1339;p72"/>
            <p:cNvSpPr/>
            <p:nvPr/>
          </p:nvSpPr>
          <p:spPr>
            <a:xfrm>
              <a:off x="571500" y="1968500"/>
              <a:ext cx="952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End Users</a:t>
              </a:r>
              <a:endParaRPr sz="10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40" name="Google Shape;1340;p7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5000" y="2032000"/>
              <a:ext cx="254000" cy="25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1" name="Google Shape;1341;p72"/>
          <p:cNvGrpSpPr/>
          <p:nvPr/>
        </p:nvGrpSpPr>
        <p:grpSpPr>
          <a:xfrm>
            <a:off x="7503160" y="3359150"/>
            <a:ext cx="952500" cy="381000"/>
            <a:chOff x="8874760" y="1968500"/>
            <a:chExt cx="952500" cy="381000"/>
          </a:xfrm>
        </p:grpSpPr>
        <p:sp>
          <p:nvSpPr>
            <p:cNvPr id="1342" name="Google Shape;1342;p72"/>
            <p:cNvSpPr/>
            <p:nvPr/>
          </p:nvSpPr>
          <p:spPr>
            <a:xfrm>
              <a:off x="8874760" y="1968500"/>
              <a:ext cx="952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End Users</a:t>
              </a:r>
              <a:endParaRPr sz="10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43" name="Google Shape;1343;p7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938260" y="2032000"/>
              <a:ext cx="254000" cy="25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4" name="Google Shape;1344;p72"/>
          <p:cNvSpPr/>
          <p:nvPr/>
        </p:nvSpPr>
        <p:spPr>
          <a:xfrm>
            <a:off x="1652125" y="1981200"/>
            <a:ext cx="5737200" cy="2667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5" name="Google Shape;1345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3400" y="2185371"/>
            <a:ext cx="1015999" cy="163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6" name="Google Shape;1346;p72"/>
          <p:cNvGrpSpPr/>
          <p:nvPr/>
        </p:nvGrpSpPr>
        <p:grpSpPr>
          <a:xfrm>
            <a:off x="1790700" y="3359150"/>
            <a:ext cx="1116300" cy="381000"/>
            <a:chOff x="2095500" y="2095500"/>
            <a:chExt cx="1116300" cy="381000"/>
          </a:xfrm>
        </p:grpSpPr>
        <p:sp>
          <p:nvSpPr>
            <p:cNvPr id="1347" name="Google Shape;1347;p72"/>
            <p:cNvSpPr/>
            <p:nvPr/>
          </p:nvSpPr>
          <p:spPr>
            <a:xfrm>
              <a:off x="2095500" y="2095500"/>
              <a:ext cx="11163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Images input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48" name="Google Shape;1348;p7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59000" y="21590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9" name="Google Shape;1349;p72"/>
          <p:cNvGrpSpPr/>
          <p:nvPr/>
        </p:nvGrpSpPr>
        <p:grpSpPr>
          <a:xfrm>
            <a:off x="6196330" y="3359150"/>
            <a:ext cx="1116300" cy="381000"/>
            <a:chOff x="7186930" y="2095500"/>
            <a:chExt cx="1116300" cy="381000"/>
          </a:xfrm>
        </p:grpSpPr>
        <p:sp>
          <p:nvSpPr>
            <p:cNvPr id="1350" name="Google Shape;1350;p72"/>
            <p:cNvSpPr/>
            <p:nvPr/>
          </p:nvSpPr>
          <p:spPr>
            <a:xfrm>
              <a:off x="7186930" y="2095500"/>
              <a:ext cx="11163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Images output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Cloud Storage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51" name="Google Shape;1351;p7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250430" y="21590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2" name="Google Shape;1352;p72"/>
          <p:cNvSpPr/>
          <p:nvPr/>
        </p:nvSpPr>
        <p:spPr>
          <a:xfrm>
            <a:off x="2993000" y="2489200"/>
            <a:ext cx="2974500" cy="2031900"/>
          </a:xfrm>
          <a:prstGeom prst="rect">
            <a:avLst/>
          </a:prstGeom>
          <a:solidFill>
            <a:srgbClr val="E3F2F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rPr>
              <a:t>GKE Google Kubernetes Engine</a:t>
            </a:r>
            <a:endParaRPr sz="1050">
              <a:solidFill>
                <a:srgbClr val="9E9E9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53" name="Google Shape;1353;p72"/>
          <p:cNvGrpSpPr/>
          <p:nvPr/>
        </p:nvGrpSpPr>
        <p:grpSpPr>
          <a:xfrm>
            <a:off x="3097530" y="3359150"/>
            <a:ext cx="1225500" cy="381000"/>
            <a:chOff x="3783330" y="2159000"/>
            <a:chExt cx="1225500" cy="381000"/>
          </a:xfrm>
        </p:grpSpPr>
        <p:sp>
          <p:nvSpPr>
            <p:cNvPr id="1354" name="Google Shape;1354;p72"/>
            <p:cNvSpPr/>
            <p:nvPr/>
          </p:nvSpPr>
          <p:spPr>
            <a:xfrm>
              <a:off x="3783330" y="2159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Filter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55" name="Google Shape;1355;p7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46830" y="2222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6" name="Google Shape;1356;p72"/>
          <p:cNvGrpSpPr/>
          <p:nvPr/>
        </p:nvGrpSpPr>
        <p:grpSpPr>
          <a:xfrm>
            <a:off x="4551680" y="2743200"/>
            <a:ext cx="1225500" cy="381000"/>
            <a:chOff x="5389880" y="1524000"/>
            <a:chExt cx="1225500" cy="381000"/>
          </a:xfrm>
        </p:grpSpPr>
        <p:sp>
          <p:nvSpPr>
            <p:cNvPr id="1357" name="Google Shape;1357;p72"/>
            <p:cNvSpPr/>
            <p:nvPr/>
          </p:nvSpPr>
          <p:spPr>
            <a:xfrm>
              <a:off x="5389880" y="1524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Resizer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58" name="Google Shape;1358;p7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53380" y="1587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9" name="Google Shape;1359;p72"/>
          <p:cNvGrpSpPr/>
          <p:nvPr/>
        </p:nvGrpSpPr>
        <p:grpSpPr>
          <a:xfrm>
            <a:off x="4551680" y="3378200"/>
            <a:ext cx="1225500" cy="381000"/>
            <a:chOff x="5389880" y="2159000"/>
            <a:chExt cx="1225500" cy="381000"/>
          </a:xfrm>
        </p:grpSpPr>
        <p:sp>
          <p:nvSpPr>
            <p:cNvPr id="1360" name="Google Shape;1360;p72"/>
            <p:cNvSpPr/>
            <p:nvPr/>
          </p:nvSpPr>
          <p:spPr>
            <a:xfrm>
              <a:off x="5389880" y="2159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Watermarker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61" name="Google Shape;1361;p7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53380" y="2222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2" name="Google Shape;1362;p72"/>
          <p:cNvGrpSpPr/>
          <p:nvPr/>
        </p:nvGrpSpPr>
        <p:grpSpPr>
          <a:xfrm>
            <a:off x="4551680" y="4013200"/>
            <a:ext cx="1225500" cy="381000"/>
            <a:chOff x="5389880" y="2794000"/>
            <a:chExt cx="1225500" cy="381000"/>
          </a:xfrm>
        </p:grpSpPr>
        <p:sp>
          <p:nvSpPr>
            <p:cNvPr id="1363" name="Google Shape;1363;p72"/>
            <p:cNvSpPr/>
            <p:nvPr/>
          </p:nvSpPr>
          <p:spPr>
            <a:xfrm>
              <a:off x="5389880" y="2794000"/>
              <a:ext cx="1225500" cy="381000"/>
            </a:xfrm>
            <a:prstGeom prst="rect">
              <a:avLst/>
            </a:prstGeom>
            <a:solidFill>
              <a:srgbClr val="FFFFFF"/>
            </a:solidFill>
            <a:ln cap="flat" cmpd="sng" w="1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>
                  <a:solidFill>
                    <a:srgbClr val="212121"/>
                  </a:solidFill>
                  <a:latin typeface="Roboto"/>
                  <a:ea typeface="Roboto"/>
                  <a:cs typeface="Roboto"/>
                  <a:sym typeface="Roboto"/>
                </a:rPr>
                <a:t>Labeler</a:t>
              </a:r>
              <a:endParaRPr sz="95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317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57575"/>
                  </a:solidFill>
                  <a:latin typeface="Roboto"/>
                  <a:ea typeface="Roboto"/>
                  <a:cs typeface="Roboto"/>
                  <a:sym typeface="Roboto"/>
                </a:rPr>
                <a:t>Knative service</a:t>
              </a:r>
              <a:endParaRPr sz="7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64" name="Google Shape;1364;p7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53380" y="2857500"/>
              <a:ext cx="254001" cy="25400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65" name="Google Shape;1365;p72"/>
          <p:cNvCxnSpPr>
            <a:stCxn id="1339" idx="3"/>
            <a:endCxn id="1347" idx="1"/>
          </p:cNvCxnSpPr>
          <p:nvPr/>
        </p:nvCxnSpPr>
        <p:spPr>
          <a:xfrm>
            <a:off x="1524000" y="3549650"/>
            <a:ext cx="2667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66" name="Google Shape;1366;p72"/>
          <p:cNvCxnSpPr>
            <a:stCxn id="1347" idx="3"/>
            <a:endCxn id="1354" idx="1"/>
          </p:cNvCxnSpPr>
          <p:nvPr/>
        </p:nvCxnSpPr>
        <p:spPr>
          <a:xfrm>
            <a:off x="2907000" y="3549650"/>
            <a:ext cx="190500" cy="6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7" name="Google Shape;1367;p72"/>
          <p:cNvCxnSpPr>
            <a:stCxn id="1357" idx="2"/>
            <a:endCxn id="1360" idx="0"/>
          </p:cNvCxnSpPr>
          <p:nvPr/>
        </p:nvCxnSpPr>
        <p:spPr>
          <a:xfrm flipH="1" rot="-5400000">
            <a:off x="5037680" y="3250950"/>
            <a:ext cx="254100" cy="600"/>
          </a:xfrm>
          <a:prstGeom prst="bentConnector3">
            <a:avLst>
              <a:gd fmla="val 49980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8" name="Google Shape;1368;p72"/>
          <p:cNvCxnSpPr>
            <a:stCxn id="1354" idx="3"/>
            <a:endCxn id="1357" idx="1"/>
          </p:cNvCxnSpPr>
          <p:nvPr/>
        </p:nvCxnSpPr>
        <p:spPr>
          <a:xfrm flipH="1" rot="10800000">
            <a:off x="4323030" y="2933750"/>
            <a:ext cx="228600" cy="6159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9" name="Google Shape;1369;p72"/>
          <p:cNvCxnSpPr>
            <a:stCxn id="1354" idx="3"/>
            <a:endCxn id="1363" idx="1"/>
          </p:cNvCxnSpPr>
          <p:nvPr/>
        </p:nvCxnSpPr>
        <p:spPr>
          <a:xfrm>
            <a:off x="4323030" y="3549650"/>
            <a:ext cx="228600" cy="6540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rgbClr val="3A7DF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0" name="Google Shape;1370;p72"/>
          <p:cNvCxnSpPr>
            <a:stCxn id="1363" idx="3"/>
            <a:endCxn id="1350" idx="1"/>
          </p:cNvCxnSpPr>
          <p:nvPr/>
        </p:nvCxnSpPr>
        <p:spPr>
          <a:xfrm flipH="1" rot="10800000">
            <a:off x="5777180" y="3549700"/>
            <a:ext cx="419100" cy="6540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71" name="Google Shape;1371;p72"/>
          <p:cNvCxnSpPr>
            <a:stCxn id="1357" idx="3"/>
            <a:endCxn id="1350" idx="1"/>
          </p:cNvCxnSpPr>
          <p:nvPr/>
        </p:nvCxnSpPr>
        <p:spPr>
          <a:xfrm>
            <a:off x="5777180" y="2933700"/>
            <a:ext cx="419100" cy="6159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72" name="Google Shape;1372;p72"/>
          <p:cNvCxnSpPr>
            <a:stCxn id="1360" idx="3"/>
            <a:endCxn id="1350" idx="1"/>
          </p:cNvCxnSpPr>
          <p:nvPr/>
        </p:nvCxnSpPr>
        <p:spPr>
          <a:xfrm flipH="1" rot="10800000">
            <a:off x="5777180" y="3549500"/>
            <a:ext cx="419100" cy="192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73" name="Google Shape;1373;p72"/>
          <p:cNvCxnSpPr>
            <a:stCxn id="1350" idx="3"/>
            <a:endCxn id="1342" idx="1"/>
          </p:cNvCxnSpPr>
          <p:nvPr/>
        </p:nvCxnSpPr>
        <p:spPr>
          <a:xfrm>
            <a:off x="7312630" y="3549650"/>
            <a:ext cx="190500" cy="6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3A7DF0"/>
            </a:solidFill>
            <a:prstDash val="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73"/>
          <p:cNvSpPr txBox="1"/>
          <p:nvPr>
            <p:ph type="title"/>
          </p:nvPr>
        </p:nvSpPr>
        <p:spPr>
          <a:xfrm>
            <a:off x="457200" y="1536200"/>
            <a:ext cx="61539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Knative Eventing Core Concepts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74"/>
          <p:cNvSpPr txBox="1"/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Knative Eventing</a:t>
            </a:r>
            <a:r>
              <a:rPr lang="en"/>
              <a:t> Source </a:t>
            </a:r>
            <a:endParaRPr/>
          </a:p>
        </p:txBody>
      </p:sp>
      <p:sp>
        <p:nvSpPr>
          <p:cNvPr id="1384" name="Google Shape;1384;p74"/>
          <p:cNvSpPr txBox="1"/>
          <p:nvPr>
            <p:ph idx="1" type="body"/>
          </p:nvPr>
        </p:nvSpPr>
        <p:spPr>
          <a:xfrm>
            <a:off x="457200" y="1097275"/>
            <a:ext cx="5748600" cy="35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An event Source (https://knative.dev/docs/eventing/sources/) generates events or imports events from external producers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Existing Sources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Community owned - Kafka, Github, etc.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Vendor owned</a:t>
            </a:r>
            <a:endParaRPr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Google: CloudStorage, CloudAuditLog, etc.</a:t>
            </a:r>
            <a:endParaRPr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TriggerMesh: AWS SQS, AWS Kinesis, etc.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Custom sources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385" name="Google Shape;1385;p74"/>
          <p:cNvSpPr/>
          <p:nvPr/>
        </p:nvSpPr>
        <p:spPr>
          <a:xfrm>
            <a:off x="6087725" y="905350"/>
            <a:ext cx="2884800" cy="30558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6" name="Google Shape;138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400" y="1097275"/>
            <a:ext cx="2633400" cy="2628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75"/>
          <p:cNvSpPr txBox="1"/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Knative Sources implemented?</a:t>
            </a:r>
            <a:endParaRPr/>
          </a:p>
        </p:txBody>
      </p:sp>
      <p:sp>
        <p:nvSpPr>
          <p:cNvPr id="1392" name="Google Shape;1392;p75"/>
          <p:cNvSpPr txBox="1"/>
          <p:nvPr>
            <p:ph idx="1" type="body"/>
          </p:nvPr>
        </p:nvSpPr>
        <p:spPr>
          <a:xfrm>
            <a:off x="457200" y="1097275"/>
            <a:ext cx="8864400" cy="35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Use standard way of extending Kubernetes: Custom Resource Definitions (CRDs)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CRDs define new resource types → Class in a programming language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Instances of CRDs are called Custom Objects (COs) → Object in a programming language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     CRD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3" name="Google Shape;1393;p75"/>
          <p:cNvSpPr txBox="1"/>
          <p:nvPr/>
        </p:nvSpPr>
        <p:spPr>
          <a:xfrm>
            <a:off x="319950" y="4356000"/>
            <a:ext cx="86163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https://kubernetes.io/docs/tasks/extend-kubernetes/custom-resources/custom-resource-definitions/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4" name="Google Shape;1394;p75"/>
          <p:cNvSpPr/>
          <p:nvPr/>
        </p:nvSpPr>
        <p:spPr>
          <a:xfrm>
            <a:off x="1685500" y="2606050"/>
            <a:ext cx="1456500" cy="1456500"/>
          </a:xfrm>
          <a:prstGeom prst="snip1Rect">
            <a:avLst>
              <a:gd fmla="val 16667" name="adj"/>
            </a:avLst>
          </a:prstGeom>
          <a:solidFill>
            <a:srgbClr val="F8F9FA"/>
          </a:solidFill>
          <a:ln cap="flat" cmpd="sng" w="9525">
            <a:solidFill>
              <a:srgbClr val="BDC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</a:t>
            </a:r>
            <a:endParaRPr/>
          </a:p>
        </p:txBody>
      </p:sp>
      <p:sp>
        <p:nvSpPr>
          <p:cNvPr id="1395" name="Google Shape;1395;p75"/>
          <p:cNvSpPr/>
          <p:nvPr/>
        </p:nvSpPr>
        <p:spPr>
          <a:xfrm>
            <a:off x="5080250" y="3044300"/>
            <a:ext cx="1065300" cy="106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6" name="Google Shape;1396;p75"/>
          <p:cNvSpPr/>
          <p:nvPr/>
        </p:nvSpPr>
        <p:spPr>
          <a:xfrm>
            <a:off x="5221225" y="2913900"/>
            <a:ext cx="1065300" cy="106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7" name="Google Shape;1397;p75"/>
          <p:cNvSpPr/>
          <p:nvPr/>
        </p:nvSpPr>
        <p:spPr>
          <a:xfrm>
            <a:off x="5385050" y="2742475"/>
            <a:ext cx="1065300" cy="106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8" name="Google Shape;1398;p75"/>
          <p:cNvSpPr/>
          <p:nvPr/>
        </p:nvSpPr>
        <p:spPr>
          <a:xfrm>
            <a:off x="5536675" y="2617450"/>
            <a:ext cx="1065300" cy="106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9" name="Google Shape;1399;p75"/>
          <p:cNvSpPr txBox="1"/>
          <p:nvPr/>
        </p:nvSpPr>
        <p:spPr>
          <a:xfrm>
            <a:off x="5004050" y="2312400"/>
            <a:ext cx="63918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00" name="Google Shape;1400;p75"/>
          <p:cNvCxnSpPr/>
          <p:nvPr/>
        </p:nvCxnSpPr>
        <p:spPr>
          <a:xfrm flipH="1" rot="10800000">
            <a:off x="3423075" y="3427525"/>
            <a:ext cx="1409400" cy="11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01" name="Google Shape;1401;p75"/>
          <p:cNvSpPr/>
          <p:nvPr/>
        </p:nvSpPr>
        <p:spPr>
          <a:xfrm>
            <a:off x="5689075" y="2459125"/>
            <a:ext cx="1065300" cy="106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76"/>
          <p:cNvSpPr txBox="1"/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Knative Sources</a:t>
            </a:r>
            <a:endParaRPr/>
          </a:p>
        </p:txBody>
      </p:sp>
      <p:sp>
        <p:nvSpPr>
          <p:cNvPr id="1407" name="Google Shape;1407;p76"/>
          <p:cNvSpPr txBox="1"/>
          <p:nvPr>
            <p:ph idx="1" type="body"/>
          </p:nvPr>
        </p:nvSpPr>
        <p:spPr>
          <a:xfrm>
            <a:off x="457200" y="1097280"/>
            <a:ext cx="8229600" cy="35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Push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○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Must be exposed to the sender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■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E.g. a publicly exposed URL for GitHub to make requests against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○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Easier to scale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○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Can use Knative Services, scaling down to zero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600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Pull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○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Something must always be running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○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Needs network access to the producer, but does not need to expose an endpoint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○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Harder to scale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77"/>
          <p:cNvSpPr txBox="1"/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Broker &amp; Trigger</a:t>
            </a:r>
            <a:endParaRPr/>
          </a:p>
        </p:txBody>
      </p:sp>
      <p:sp>
        <p:nvSpPr>
          <p:cNvPr id="1413" name="Google Shape;1413;p77"/>
          <p:cNvSpPr txBox="1"/>
          <p:nvPr>
            <p:ph idx="1" type="body"/>
          </p:nvPr>
        </p:nvSpPr>
        <p:spPr>
          <a:xfrm>
            <a:off x="457200" y="1097275"/>
            <a:ext cx="6742500" cy="35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Broker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https://knative.dev/docs/eventing/broker/</a:t>
            </a:r>
            <a:r>
              <a:rPr lang="en"/>
              <a:t>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Triggers (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https://knative.dev/docs/eventing/triggers/</a:t>
            </a:r>
            <a:r>
              <a:rPr lang="en"/>
              <a:t>) are the way to subscribe events from a specific Broker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Filtering based on CloudEvents attributes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Event sink could be any “</a:t>
            </a:r>
            <a:r>
              <a:rPr lang="en" u="sng">
                <a:solidFill>
                  <a:schemeClr val="hlink"/>
                </a:solidFill>
                <a:hlinkClick r:id="rId5"/>
              </a:rPr>
              <a:t>addressable</a:t>
            </a:r>
            <a:r>
              <a:rPr lang="en"/>
              <a:t>”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Broker implementations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Default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Alternative Broker implementations, e.g. GCP, Kafka</a:t>
            </a:r>
            <a:endParaRPr/>
          </a:p>
        </p:txBody>
      </p:sp>
      <p:pic>
        <p:nvPicPr>
          <p:cNvPr id="1414" name="Google Shape;1414;p77"/>
          <p:cNvPicPr preferRelativeResize="0"/>
          <p:nvPr/>
        </p:nvPicPr>
        <p:blipFill rotWithShape="1">
          <a:blip r:embed="rId6">
            <a:alphaModFix/>
          </a:blip>
          <a:srcRect b="49759" l="2382" r="7038" t="-6961"/>
          <a:stretch/>
        </p:blipFill>
        <p:spPr>
          <a:xfrm>
            <a:off x="5310975" y="1863088"/>
            <a:ext cx="3787000" cy="179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78"/>
          <p:cNvSpPr/>
          <p:nvPr/>
        </p:nvSpPr>
        <p:spPr>
          <a:xfrm>
            <a:off x="2774525" y="1705300"/>
            <a:ext cx="2522700" cy="1688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78"/>
          <p:cNvSpPr txBox="1"/>
          <p:nvPr/>
        </p:nvSpPr>
        <p:spPr>
          <a:xfrm>
            <a:off x="2805179" y="1815628"/>
            <a:ext cx="10353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Kafka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1" name="Google Shape;1421;p78"/>
          <p:cNvSpPr/>
          <p:nvPr/>
        </p:nvSpPr>
        <p:spPr>
          <a:xfrm>
            <a:off x="1575825" y="2601013"/>
            <a:ext cx="1009500" cy="5439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MT Ingress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2" name="Google Shape;1422;p78"/>
          <p:cNvSpPr/>
          <p:nvPr/>
        </p:nvSpPr>
        <p:spPr>
          <a:xfrm>
            <a:off x="3211988" y="2517050"/>
            <a:ext cx="1754784" cy="711828"/>
          </a:xfrm>
          <a:prstGeom prst="flowChartMultidocument">
            <a:avLst/>
          </a:prstGeom>
          <a:solidFill>
            <a:srgbClr val="9FC5E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Kafka Topic B1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3" name="Google Shape;1423;p78"/>
          <p:cNvSpPr/>
          <p:nvPr/>
        </p:nvSpPr>
        <p:spPr>
          <a:xfrm>
            <a:off x="250100" y="2678127"/>
            <a:ext cx="984960" cy="395388"/>
          </a:xfrm>
          <a:prstGeom prst="flowChartTerminator">
            <a:avLst/>
          </a:prstGeom>
          <a:solidFill>
            <a:srgbClr val="EA4335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Publisher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4" name="Google Shape;1424;p78"/>
          <p:cNvCxnSpPr>
            <a:stCxn id="1423" idx="3"/>
            <a:endCxn id="1421" idx="1"/>
          </p:cNvCxnSpPr>
          <p:nvPr/>
        </p:nvCxnSpPr>
        <p:spPr>
          <a:xfrm flipH="1" rot="10800000">
            <a:off x="1235060" y="2872821"/>
            <a:ext cx="340800" cy="30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5" name="Google Shape;1425;p78"/>
          <p:cNvCxnSpPr>
            <a:stCxn id="1421" idx="3"/>
            <a:endCxn id="1422" idx="1"/>
          </p:cNvCxnSpPr>
          <p:nvPr/>
        </p:nvCxnSpPr>
        <p:spPr>
          <a:xfrm>
            <a:off x="2585325" y="2872963"/>
            <a:ext cx="6267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6" name="Google Shape;1426;p78"/>
          <p:cNvSpPr/>
          <p:nvPr/>
        </p:nvSpPr>
        <p:spPr>
          <a:xfrm>
            <a:off x="5838450" y="2155950"/>
            <a:ext cx="1835400" cy="1265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Dispatcher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7" name="Google Shape;1427;p78"/>
          <p:cNvSpPr/>
          <p:nvPr/>
        </p:nvSpPr>
        <p:spPr>
          <a:xfrm>
            <a:off x="8021350" y="2699298"/>
            <a:ext cx="984960" cy="456894"/>
          </a:xfrm>
          <a:prstGeom prst="flowChartTerminator">
            <a:avLst/>
          </a:prstGeom>
          <a:solidFill>
            <a:srgbClr val="EA4335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Consumer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8" name="Google Shape;1428;p78"/>
          <p:cNvCxnSpPr>
            <a:stCxn id="1429" idx="3"/>
            <a:endCxn id="1427" idx="1"/>
          </p:cNvCxnSpPr>
          <p:nvPr/>
        </p:nvCxnSpPr>
        <p:spPr>
          <a:xfrm>
            <a:off x="7673865" y="2927753"/>
            <a:ext cx="3474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0" name="Google Shape;1430;p78"/>
          <p:cNvCxnSpPr>
            <a:endCxn id="1426" idx="1"/>
          </p:cNvCxnSpPr>
          <p:nvPr/>
        </p:nvCxnSpPr>
        <p:spPr>
          <a:xfrm flipH="1" rot="10800000">
            <a:off x="4731150" y="2788800"/>
            <a:ext cx="1107300" cy="114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431" name="Google Shape;1431;p78"/>
          <p:cNvGrpSpPr/>
          <p:nvPr/>
        </p:nvGrpSpPr>
        <p:grpSpPr>
          <a:xfrm>
            <a:off x="6781912" y="2338756"/>
            <a:ext cx="891954" cy="817876"/>
            <a:chOff x="1745250" y="2794875"/>
            <a:chExt cx="738250" cy="437250"/>
          </a:xfrm>
        </p:grpSpPr>
        <p:sp>
          <p:nvSpPr>
            <p:cNvPr id="1432" name="Google Shape;1432;p78"/>
            <p:cNvSpPr/>
            <p:nvPr/>
          </p:nvSpPr>
          <p:spPr>
            <a:xfrm>
              <a:off x="1745250" y="2794875"/>
              <a:ext cx="722175" cy="244725"/>
            </a:xfrm>
            <a:prstGeom prst="flowChartPreparation">
              <a:avLst/>
            </a:prstGeom>
            <a:solidFill>
              <a:srgbClr val="F6B26B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3" name="Google Shape;1433;p78"/>
            <p:cNvSpPr/>
            <p:nvPr/>
          </p:nvSpPr>
          <p:spPr>
            <a:xfrm>
              <a:off x="1761325" y="2879100"/>
              <a:ext cx="722175" cy="244725"/>
            </a:xfrm>
            <a:prstGeom prst="flowChartPreparation">
              <a:avLst/>
            </a:prstGeom>
            <a:solidFill>
              <a:srgbClr val="F6B26B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9" name="Google Shape;1429;p78"/>
            <p:cNvSpPr/>
            <p:nvPr/>
          </p:nvSpPr>
          <p:spPr>
            <a:xfrm>
              <a:off x="1761325" y="2987400"/>
              <a:ext cx="722175" cy="244725"/>
            </a:xfrm>
            <a:prstGeom prst="flowChartPreparation">
              <a:avLst/>
            </a:prstGeom>
            <a:solidFill>
              <a:srgbClr val="F6B26B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Filter T1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34" name="Google Shape;1434;p78"/>
          <p:cNvGrpSpPr/>
          <p:nvPr/>
        </p:nvGrpSpPr>
        <p:grpSpPr>
          <a:xfrm>
            <a:off x="4868050" y="191450"/>
            <a:ext cx="3153300" cy="1404795"/>
            <a:chOff x="4905550" y="0"/>
            <a:chExt cx="3153300" cy="1524300"/>
          </a:xfrm>
        </p:grpSpPr>
        <p:sp>
          <p:nvSpPr>
            <p:cNvPr id="1435" name="Google Shape;1435;p78"/>
            <p:cNvSpPr/>
            <p:nvPr/>
          </p:nvSpPr>
          <p:spPr>
            <a:xfrm>
              <a:off x="4905550" y="0"/>
              <a:ext cx="3153300" cy="1524300"/>
            </a:xfrm>
            <a:prstGeom prst="wedgeRoundRectCallout">
              <a:avLst>
                <a:gd fmla="val -33987" name="adj1"/>
                <a:gd fmla="val 133041" name="adj2"/>
                <a:gd fmla="val 0" name="adj3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36" name="Google Shape;1436;p78"/>
            <p:cNvGrpSpPr/>
            <p:nvPr/>
          </p:nvGrpSpPr>
          <p:grpSpPr>
            <a:xfrm>
              <a:off x="4958604" y="263448"/>
              <a:ext cx="2908264" cy="1040700"/>
              <a:chOff x="5815554" y="423223"/>
              <a:chExt cx="2908264" cy="1040700"/>
            </a:xfrm>
          </p:grpSpPr>
          <p:sp>
            <p:nvSpPr>
              <p:cNvPr id="1437" name="Google Shape;1437;p78"/>
              <p:cNvSpPr/>
              <p:nvPr/>
            </p:nvSpPr>
            <p:spPr>
              <a:xfrm>
                <a:off x="5815554" y="778861"/>
                <a:ext cx="589464" cy="277236"/>
              </a:xfrm>
              <a:prstGeom prst="flowChartDocument">
                <a:avLst/>
              </a:prstGeom>
              <a:solidFill>
                <a:srgbClr val="9FC5E8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/>
                  <a:t>Topic</a:t>
                </a:r>
                <a:endParaRPr sz="1000"/>
              </a:p>
            </p:txBody>
          </p:sp>
          <p:sp>
            <p:nvSpPr>
              <p:cNvPr id="1438" name="Google Shape;1438;p78"/>
              <p:cNvSpPr/>
              <p:nvPr/>
            </p:nvSpPr>
            <p:spPr>
              <a:xfrm>
                <a:off x="7019818" y="423223"/>
                <a:ext cx="1704000" cy="10407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439" name="Google Shape;1439;p78"/>
              <p:cNvCxnSpPr>
                <a:stCxn id="1437" idx="3"/>
                <a:endCxn id="1440" idx="1"/>
              </p:cNvCxnSpPr>
              <p:nvPr/>
            </p:nvCxnSpPr>
            <p:spPr>
              <a:xfrm flipH="1" rot="10800000">
                <a:off x="6405018" y="683179"/>
                <a:ext cx="614700" cy="234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441" name="Google Shape;1441;p78"/>
              <p:cNvCxnSpPr>
                <a:stCxn id="1437" idx="3"/>
                <a:endCxn id="1438" idx="1"/>
              </p:cNvCxnSpPr>
              <p:nvPr/>
            </p:nvCxnSpPr>
            <p:spPr>
              <a:xfrm>
                <a:off x="6405018" y="917479"/>
                <a:ext cx="614700" cy="26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442" name="Google Shape;1442;p78"/>
              <p:cNvCxnSpPr>
                <a:stCxn id="1437" idx="3"/>
                <a:endCxn id="1443" idx="1"/>
              </p:cNvCxnSpPr>
              <p:nvPr/>
            </p:nvCxnSpPr>
            <p:spPr>
              <a:xfrm>
                <a:off x="6405018" y="917479"/>
                <a:ext cx="614700" cy="299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440" name="Google Shape;1440;p78"/>
              <p:cNvSpPr txBox="1"/>
              <p:nvPr/>
            </p:nvSpPr>
            <p:spPr>
              <a:xfrm>
                <a:off x="7019826" y="566267"/>
                <a:ext cx="1063800" cy="234000"/>
              </a:xfrm>
              <a:prstGeom prst="rect">
                <a:avLst/>
              </a:prstGeom>
              <a:solidFill>
                <a:srgbClr val="B7B7B7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Roboto"/>
                    <a:ea typeface="Roboto"/>
                    <a:cs typeface="Roboto"/>
                    <a:sym typeface="Roboto"/>
                  </a:rPr>
                  <a:t>consumer group</a:t>
                </a:r>
                <a:endParaRPr sz="9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44" name="Google Shape;1444;p78"/>
              <p:cNvSpPr txBox="1"/>
              <p:nvPr/>
            </p:nvSpPr>
            <p:spPr>
              <a:xfrm>
                <a:off x="7019826" y="833238"/>
                <a:ext cx="1063800" cy="234000"/>
              </a:xfrm>
              <a:prstGeom prst="rect">
                <a:avLst/>
              </a:prstGeom>
              <a:solidFill>
                <a:srgbClr val="B7B7B7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Roboto"/>
                    <a:ea typeface="Roboto"/>
                    <a:cs typeface="Roboto"/>
                    <a:sym typeface="Roboto"/>
                  </a:rPr>
                  <a:t>consumer group</a:t>
                </a:r>
                <a:endParaRPr sz="9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43" name="Google Shape;1443;p78"/>
              <p:cNvSpPr txBox="1"/>
              <p:nvPr/>
            </p:nvSpPr>
            <p:spPr>
              <a:xfrm>
                <a:off x="7019826" y="1100208"/>
                <a:ext cx="1063800" cy="234000"/>
              </a:xfrm>
              <a:prstGeom prst="rect">
                <a:avLst/>
              </a:prstGeom>
              <a:solidFill>
                <a:srgbClr val="B7B7B7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Roboto"/>
                    <a:ea typeface="Roboto"/>
                    <a:cs typeface="Roboto"/>
                    <a:sym typeface="Roboto"/>
                  </a:rPr>
                  <a:t>consumer group</a:t>
                </a:r>
                <a:endParaRPr sz="9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445" name="Google Shape;1445;p78"/>
            <p:cNvSpPr/>
            <p:nvPr/>
          </p:nvSpPr>
          <p:spPr>
            <a:xfrm>
              <a:off x="7283614" y="755925"/>
              <a:ext cx="488794" cy="152200"/>
            </a:xfrm>
            <a:prstGeom prst="flowChartPreparation">
              <a:avLst/>
            </a:prstGeom>
            <a:solidFill>
              <a:srgbClr val="F6B26B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6" name="Google Shape;1446;p78"/>
            <p:cNvSpPr/>
            <p:nvPr/>
          </p:nvSpPr>
          <p:spPr>
            <a:xfrm>
              <a:off x="7283614" y="1012275"/>
              <a:ext cx="488794" cy="152200"/>
            </a:xfrm>
            <a:prstGeom prst="flowChartPreparation">
              <a:avLst/>
            </a:prstGeom>
            <a:solidFill>
              <a:srgbClr val="F6B26B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7" name="Google Shape;1447;p78"/>
            <p:cNvSpPr/>
            <p:nvPr/>
          </p:nvSpPr>
          <p:spPr>
            <a:xfrm>
              <a:off x="7283614" y="479700"/>
              <a:ext cx="488794" cy="152200"/>
            </a:xfrm>
            <a:prstGeom prst="flowChartPreparation">
              <a:avLst/>
            </a:prstGeom>
            <a:solidFill>
              <a:srgbClr val="F6B26B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79"/>
          <p:cNvSpPr/>
          <p:nvPr/>
        </p:nvSpPr>
        <p:spPr>
          <a:xfrm>
            <a:off x="4468550" y="2383275"/>
            <a:ext cx="1557300" cy="14778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Fanout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3" name="Google Shape;1453;p79"/>
          <p:cNvSpPr/>
          <p:nvPr/>
        </p:nvSpPr>
        <p:spPr>
          <a:xfrm>
            <a:off x="1501200" y="2742863"/>
            <a:ext cx="788700" cy="8055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MT Ingress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4" name="Google Shape;1454;p79"/>
          <p:cNvSpPr/>
          <p:nvPr/>
        </p:nvSpPr>
        <p:spPr>
          <a:xfrm>
            <a:off x="2532900" y="1033450"/>
            <a:ext cx="1557306" cy="805518"/>
          </a:xfrm>
          <a:prstGeom prst="flowChartMultidocument">
            <a:avLst/>
          </a:prstGeom>
          <a:solidFill>
            <a:srgbClr val="9FC5E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PubSub Topic B1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5" name="Google Shape;1455;p79"/>
          <p:cNvSpPr/>
          <p:nvPr/>
        </p:nvSpPr>
        <p:spPr>
          <a:xfrm>
            <a:off x="92425" y="2228225"/>
            <a:ext cx="923994" cy="466236"/>
          </a:xfrm>
          <a:prstGeom prst="flowChartTerminator">
            <a:avLst/>
          </a:prstGeom>
          <a:solidFill>
            <a:srgbClr val="EA4335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Publisher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6" name="Google Shape;1456;p79"/>
          <p:cNvSpPr/>
          <p:nvPr/>
        </p:nvSpPr>
        <p:spPr>
          <a:xfrm>
            <a:off x="6741588" y="2790578"/>
            <a:ext cx="992844" cy="466236"/>
          </a:xfrm>
          <a:prstGeom prst="flowChartTerminator">
            <a:avLst/>
          </a:prstGeom>
          <a:solidFill>
            <a:srgbClr val="EA4335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Consumer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7" name="Google Shape;1457;p79"/>
          <p:cNvSpPr/>
          <p:nvPr/>
        </p:nvSpPr>
        <p:spPr>
          <a:xfrm>
            <a:off x="8087875" y="1296725"/>
            <a:ext cx="1006800" cy="12843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MT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Retry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8" name="Google Shape;1458;p79"/>
          <p:cNvSpPr/>
          <p:nvPr/>
        </p:nvSpPr>
        <p:spPr>
          <a:xfrm>
            <a:off x="6243250" y="1033451"/>
            <a:ext cx="1470420" cy="732618"/>
          </a:xfrm>
          <a:prstGeom prst="flowChartMultidocument">
            <a:avLst/>
          </a:prstGeom>
          <a:solidFill>
            <a:srgbClr val="CFE2F3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PubSub Topic T1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59" name="Google Shape;1459;p79"/>
          <p:cNvCxnSpPr>
            <a:stCxn id="1455" idx="3"/>
            <a:endCxn id="1453" idx="1"/>
          </p:cNvCxnSpPr>
          <p:nvPr/>
        </p:nvCxnSpPr>
        <p:spPr>
          <a:xfrm>
            <a:off x="1016419" y="2461343"/>
            <a:ext cx="484800" cy="684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0" name="Google Shape;1460;p79"/>
          <p:cNvCxnSpPr>
            <a:stCxn id="1453" idx="3"/>
            <a:endCxn id="1454" idx="1"/>
          </p:cNvCxnSpPr>
          <p:nvPr/>
        </p:nvCxnSpPr>
        <p:spPr>
          <a:xfrm flipH="1" rot="10800000">
            <a:off x="2289900" y="1436213"/>
            <a:ext cx="243000" cy="17094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1" name="Google Shape;1461;p79"/>
          <p:cNvCxnSpPr>
            <a:endCxn id="1452" idx="1"/>
          </p:cNvCxnSpPr>
          <p:nvPr/>
        </p:nvCxnSpPr>
        <p:spPr>
          <a:xfrm>
            <a:off x="3889550" y="1449075"/>
            <a:ext cx="579000" cy="16731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2" name="Google Shape;1462;p79"/>
          <p:cNvCxnSpPr>
            <a:stCxn id="1463" idx="3"/>
            <a:endCxn id="1456" idx="1"/>
          </p:cNvCxnSpPr>
          <p:nvPr/>
        </p:nvCxnSpPr>
        <p:spPr>
          <a:xfrm>
            <a:off x="5998463" y="3010647"/>
            <a:ext cx="743100" cy="12900"/>
          </a:xfrm>
          <a:prstGeom prst="straightConnector1">
            <a:avLst/>
          </a:prstGeom>
          <a:noFill/>
          <a:ln cap="flat" cmpd="sng" w="9525">
            <a:solidFill>
              <a:srgbClr val="388E3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64" name="Google Shape;1464;p79"/>
          <p:cNvSpPr txBox="1"/>
          <p:nvPr/>
        </p:nvSpPr>
        <p:spPr>
          <a:xfrm rot="-5230">
            <a:off x="6064976" y="2764188"/>
            <a:ext cx="788701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8E3C"/>
                </a:solidFill>
                <a:latin typeface="Roboto"/>
                <a:ea typeface="Roboto"/>
                <a:cs typeface="Roboto"/>
                <a:sym typeface="Roboto"/>
              </a:rPr>
              <a:t>Success</a:t>
            </a:r>
            <a:endParaRPr sz="1100">
              <a:solidFill>
                <a:srgbClr val="388E3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65" name="Google Shape;1465;p79"/>
          <p:cNvGrpSpPr/>
          <p:nvPr/>
        </p:nvGrpSpPr>
        <p:grpSpPr>
          <a:xfrm>
            <a:off x="5063395" y="2461420"/>
            <a:ext cx="935067" cy="762651"/>
            <a:chOff x="1745250" y="2794875"/>
            <a:chExt cx="738250" cy="437250"/>
          </a:xfrm>
        </p:grpSpPr>
        <p:sp>
          <p:nvSpPr>
            <p:cNvPr id="1466" name="Google Shape;1466;p79"/>
            <p:cNvSpPr/>
            <p:nvPr/>
          </p:nvSpPr>
          <p:spPr>
            <a:xfrm>
              <a:off x="1745250" y="2794875"/>
              <a:ext cx="722175" cy="244725"/>
            </a:xfrm>
            <a:prstGeom prst="flowChartPreparation">
              <a:avLst/>
            </a:prstGeom>
            <a:solidFill>
              <a:srgbClr val="F6B26B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7" name="Google Shape;1467;p79"/>
            <p:cNvSpPr/>
            <p:nvPr/>
          </p:nvSpPr>
          <p:spPr>
            <a:xfrm>
              <a:off x="1761325" y="2879100"/>
              <a:ext cx="722175" cy="244725"/>
            </a:xfrm>
            <a:prstGeom prst="flowChartPreparation">
              <a:avLst/>
            </a:prstGeom>
            <a:solidFill>
              <a:srgbClr val="F6B26B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3" name="Google Shape;1463;p79"/>
            <p:cNvSpPr/>
            <p:nvPr/>
          </p:nvSpPr>
          <p:spPr>
            <a:xfrm>
              <a:off x="1761325" y="2987400"/>
              <a:ext cx="722175" cy="244725"/>
            </a:xfrm>
            <a:prstGeom prst="flowChartPreparation">
              <a:avLst/>
            </a:prstGeom>
            <a:solidFill>
              <a:srgbClr val="F6B26B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Filter T1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68" name="Google Shape;1468;p79"/>
          <p:cNvGrpSpPr/>
          <p:nvPr/>
        </p:nvGrpSpPr>
        <p:grpSpPr>
          <a:xfrm>
            <a:off x="8405059" y="1405422"/>
            <a:ext cx="689621" cy="527756"/>
            <a:chOff x="1745250" y="2794875"/>
            <a:chExt cx="738273" cy="437246"/>
          </a:xfrm>
        </p:grpSpPr>
        <p:sp>
          <p:nvSpPr>
            <p:cNvPr id="1469" name="Google Shape;1469;p79"/>
            <p:cNvSpPr/>
            <p:nvPr/>
          </p:nvSpPr>
          <p:spPr>
            <a:xfrm>
              <a:off x="1745250" y="2794875"/>
              <a:ext cx="722175" cy="244725"/>
            </a:xfrm>
            <a:prstGeom prst="flowChartPreparation">
              <a:avLst/>
            </a:prstGeom>
            <a:solidFill>
              <a:srgbClr val="F6B26B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79"/>
            <p:cNvSpPr/>
            <p:nvPr/>
          </p:nvSpPr>
          <p:spPr>
            <a:xfrm>
              <a:off x="1761325" y="2879100"/>
              <a:ext cx="722175" cy="244725"/>
            </a:xfrm>
            <a:prstGeom prst="flowChartPreparation">
              <a:avLst/>
            </a:prstGeom>
            <a:solidFill>
              <a:srgbClr val="F6B26B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79"/>
            <p:cNvSpPr/>
            <p:nvPr/>
          </p:nvSpPr>
          <p:spPr>
            <a:xfrm>
              <a:off x="1745251" y="2987400"/>
              <a:ext cx="738271" cy="244721"/>
            </a:xfrm>
            <a:prstGeom prst="flowChartPreparation">
              <a:avLst/>
            </a:prstGeom>
            <a:solidFill>
              <a:srgbClr val="F6B26B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Filter T1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472" name="Google Shape;1472;p79"/>
          <p:cNvCxnSpPr>
            <a:stCxn id="1463" idx="3"/>
            <a:endCxn id="1458" idx="1"/>
          </p:cNvCxnSpPr>
          <p:nvPr/>
        </p:nvCxnSpPr>
        <p:spPr>
          <a:xfrm flipH="1" rot="10800000">
            <a:off x="5998463" y="1399647"/>
            <a:ext cx="244800" cy="16110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4125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473" name="Google Shape;1473;p79"/>
          <p:cNvCxnSpPr>
            <a:stCxn id="1458" idx="3"/>
            <a:endCxn id="1457" idx="1"/>
          </p:cNvCxnSpPr>
          <p:nvPr/>
        </p:nvCxnSpPr>
        <p:spPr>
          <a:xfrm>
            <a:off x="7713670" y="1399760"/>
            <a:ext cx="374100" cy="539100"/>
          </a:xfrm>
          <a:prstGeom prst="curvedConnector3">
            <a:avLst>
              <a:gd fmla="val 50014" name="adj1"/>
            </a:avLst>
          </a:prstGeom>
          <a:noFill/>
          <a:ln cap="flat" cmpd="sng" w="9525">
            <a:solidFill>
              <a:srgbClr val="CC4125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474" name="Google Shape;1474;p79"/>
          <p:cNvCxnSpPr>
            <a:stCxn id="1457" idx="2"/>
            <a:endCxn id="1456" idx="3"/>
          </p:cNvCxnSpPr>
          <p:nvPr/>
        </p:nvCxnSpPr>
        <p:spPr>
          <a:xfrm rot="5400000">
            <a:off x="7941475" y="2374025"/>
            <a:ext cx="442800" cy="856800"/>
          </a:xfrm>
          <a:prstGeom prst="curvedConnector2">
            <a:avLst/>
          </a:prstGeom>
          <a:noFill/>
          <a:ln cap="flat" cmpd="sng" w="9525">
            <a:solidFill>
              <a:srgbClr val="CC4125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475" name="Google Shape;1475;p79"/>
          <p:cNvSpPr txBox="1"/>
          <p:nvPr/>
        </p:nvSpPr>
        <p:spPr>
          <a:xfrm>
            <a:off x="5799025" y="1744025"/>
            <a:ext cx="8796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Failure</a:t>
            </a:r>
            <a:endParaRPr sz="1100">
              <a:solidFill>
                <a:srgbClr val="A61C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6" name="Google Shape;1476;p79"/>
          <p:cNvSpPr txBox="1"/>
          <p:nvPr/>
        </p:nvSpPr>
        <p:spPr>
          <a:xfrm>
            <a:off x="7263824" y="1682189"/>
            <a:ext cx="10068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Pubsub Pull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80"/>
          <p:cNvSpPr txBox="1"/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Primitives - Messaging</a:t>
            </a:r>
            <a:endParaRPr/>
          </a:p>
        </p:txBody>
      </p:sp>
      <p:sp>
        <p:nvSpPr>
          <p:cNvPr id="1482" name="Google Shape;1482;p80"/>
          <p:cNvSpPr txBox="1"/>
          <p:nvPr>
            <p:ph idx="1" type="body"/>
          </p:nvPr>
        </p:nvSpPr>
        <p:spPr>
          <a:xfrm>
            <a:off x="457200" y="1097275"/>
            <a:ext cx="6800100" cy="135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>
                <a:solidFill>
                  <a:schemeClr val="lt1"/>
                </a:solidFill>
              </a:rPr>
              <a:t>Channel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https://knative.dev/docs/eventing/channels/</a:t>
            </a:r>
            <a:r>
              <a:rPr lang="en">
                <a:solidFill>
                  <a:schemeClr val="lt1"/>
                </a:solidFill>
              </a:rPr>
              <a:t>) </a:t>
            </a:r>
            <a:endParaRPr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>
                <a:solidFill>
                  <a:schemeClr val="lt1"/>
                </a:solidFill>
              </a:rPr>
              <a:t>Subscription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83" name="Google Shape;1483;p80"/>
          <p:cNvSpPr/>
          <p:nvPr/>
        </p:nvSpPr>
        <p:spPr>
          <a:xfrm rot="5400000">
            <a:off x="3696150" y="1980100"/>
            <a:ext cx="322200" cy="18681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4" name="Google Shape;1484;p80"/>
          <p:cNvSpPr/>
          <p:nvPr/>
        </p:nvSpPr>
        <p:spPr>
          <a:xfrm>
            <a:off x="5676125" y="2332025"/>
            <a:ext cx="644700" cy="322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Svc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85" name="Google Shape;1485;p80"/>
          <p:cNvSpPr/>
          <p:nvPr/>
        </p:nvSpPr>
        <p:spPr>
          <a:xfrm>
            <a:off x="5676125" y="2774063"/>
            <a:ext cx="644700" cy="322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Svc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86" name="Google Shape;1486;p80"/>
          <p:cNvSpPr/>
          <p:nvPr/>
        </p:nvSpPr>
        <p:spPr>
          <a:xfrm>
            <a:off x="5676125" y="3216125"/>
            <a:ext cx="644700" cy="322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Svc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487" name="Google Shape;1487;p80"/>
          <p:cNvCxnSpPr>
            <a:stCxn id="1483" idx="1"/>
            <a:endCxn id="1484" idx="1"/>
          </p:cNvCxnSpPr>
          <p:nvPr/>
        </p:nvCxnSpPr>
        <p:spPr>
          <a:xfrm flipH="1" rot="10800000">
            <a:off x="4791300" y="2493250"/>
            <a:ext cx="884700" cy="42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8" name="Google Shape;1488;p80"/>
          <p:cNvCxnSpPr>
            <a:stCxn id="1483" idx="1"/>
            <a:endCxn id="1485" idx="1"/>
          </p:cNvCxnSpPr>
          <p:nvPr/>
        </p:nvCxnSpPr>
        <p:spPr>
          <a:xfrm>
            <a:off x="4791300" y="2914150"/>
            <a:ext cx="884700" cy="2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9" name="Google Shape;1489;p80"/>
          <p:cNvCxnSpPr>
            <a:stCxn id="1483" idx="1"/>
            <a:endCxn id="1486" idx="1"/>
          </p:cNvCxnSpPr>
          <p:nvPr/>
        </p:nvCxnSpPr>
        <p:spPr>
          <a:xfrm>
            <a:off x="4791300" y="2914150"/>
            <a:ext cx="8847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90" name="Google Shape;1490;p80"/>
          <p:cNvSpPr txBox="1"/>
          <p:nvPr/>
        </p:nvSpPr>
        <p:spPr>
          <a:xfrm>
            <a:off x="3334200" y="2756050"/>
            <a:ext cx="10461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Channel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1" name="Google Shape;1491;p80"/>
          <p:cNvSpPr/>
          <p:nvPr/>
        </p:nvSpPr>
        <p:spPr>
          <a:xfrm>
            <a:off x="5167257" y="2616513"/>
            <a:ext cx="132900" cy="1329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2" name="Google Shape;1492;p80"/>
          <p:cNvSpPr/>
          <p:nvPr/>
        </p:nvSpPr>
        <p:spPr>
          <a:xfrm>
            <a:off x="5167195" y="3099875"/>
            <a:ext cx="132900" cy="1329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3" name="Google Shape;1493;p80"/>
          <p:cNvSpPr/>
          <p:nvPr/>
        </p:nvSpPr>
        <p:spPr>
          <a:xfrm>
            <a:off x="5167257" y="2858200"/>
            <a:ext cx="132900" cy="1329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p80"/>
          <p:cNvSpPr txBox="1"/>
          <p:nvPr/>
        </p:nvSpPr>
        <p:spPr>
          <a:xfrm>
            <a:off x="4357175" y="3292400"/>
            <a:ext cx="1359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Subscriptions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54"/>
          <p:cNvSpPr txBox="1"/>
          <p:nvPr>
            <p:ph type="title"/>
          </p:nvPr>
        </p:nvSpPr>
        <p:spPr>
          <a:xfrm>
            <a:off x="457200" y="1536200"/>
            <a:ext cx="61539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Rise of </a:t>
            </a:r>
            <a:r>
              <a:rPr lang="en">
                <a:solidFill>
                  <a:schemeClr val="accent1"/>
                </a:solidFill>
              </a:rPr>
              <a:t>Microservices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81"/>
          <p:cNvSpPr/>
          <p:nvPr/>
        </p:nvSpPr>
        <p:spPr>
          <a:xfrm>
            <a:off x="6042475" y="1373900"/>
            <a:ext cx="2469600" cy="576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0" name="Google Shape;1500;p81"/>
          <p:cNvSpPr/>
          <p:nvPr/>
        </p:nvSpPr>
        <p:spPr>
          <a:xfrm>
            <a:off x="6337575" y="2091175"/>
            <a:ext cx="1039500" cy="1520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1" name="Google Shape;1501;p81"/>
          <p:cNvSpPr txBox="1"/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Primitives - Flows</a:t>
            </a:r>
            <a:endParaRPr/>
          </a:p>
        </p:txBody>
      </p:sp>
      <p:sp>
        <p:nvSpPr>
          <p:cNvPr id="1502" name="Google Shape;1502;p81"/>
          <p:cNvSpPr txBox="1"/>
          <p:nvPr>
            <p:ph idx="1" type="body"/>
          </p:nvPr>
        </p:nvSpPr>
        <p:spPr>
          <a:xfrm>
            <a:off x="457200" y="1097275"/>
            <a:ext cx="5503500" cy="35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solidFill>
                  <a:schemeClr val="lt1"/>
                </a:solidFill>
              </a:rPr>
              <a:t>Sequence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https://knative.dev/docs/eventing/flows/sequence/</a:t>
            </a:r>
            <a:r>
              <a:rPr lang="en">
                <a:solidFill>
                  <a:schemeClr val="lt1"/>
                </a:solidFill>
              </a:rPr>
              <a:t>) </a:t>
            </a:r>
            <a:endParaRPr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>
                <a:solidFill>
                  <a:schemeClr val="lt1"/>
                </a:solidFill>
              </a:rPr>
              <a:t>Parallel (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https://knative.dev/docs/eventing/flows/parallel/</a:t>
            </a:r>
            <a:r>
              <a:rPr lang="en">
                <a:solidFill>
                  <a:schemeClr val="lt1"/>
                </a:solidFill>
              </a:rPr>
              <a:t>)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03" name="Google Shape;1503;p81"/>
          <p:cNvSpPr/>
          <p:nvPr/>
        </p:nvSpPr>
        <p:spPr>
          <a:xfrm>
            <a:off x="6192300" y="1542375"/>
            <a:ext cx="644700" cy="322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Svc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04" name="Google Shape;1504;p81"/>
          <p:cNvSpPr/>
          <p:nvPr/>
        </p:nvSpPr>
        <p:spPr>
          <a:xfrm>
            <a:off x="6948500" y="1542375"/>
            <a:ext cx="644700" cy="322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Svc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05" name="Google Shape;1505;p81"/>
          <p:cNvSpPr/>
          <p:nvPr/>
        </p:nvSpPr>
        <p:spPr>
          <a:xfrm>
            <a:off x="7704700" y="1542375"/>
            <a:ext cx="644700" cy="322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Svc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06" name="Google Shape;1506;p81"/>
          <p:cNvSpPr/>
          <p:nvPr/>
        </p:nvSpPr>
        <p:spPr>
          <a:xfrm>
            <a:off x="6620300" y="2221400"/>
            <a:ext cx="644700" cy="322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Svc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07" name="Google Shape;1507;p81"/>
          <p:cNvSpPr/>
          <p:nvPr/>
        </p:nvSpPr>
        <p:spPr>
          <a:xfrm>
            <a:off x="6620300" y="2684450"/>
            <a:ext cx="644700" cy="322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Svc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08" name="Google Shape;1508;p81"/>
          <p:cNvSpPr/>
          <p:nvPr/>
        </p:nvSpPr>
        <p:spPr>
          <a:xfrm>
            <a:off x="6620300" y="3147500"/>
            <a:ext cx="644700" cy="322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Svc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509" name="Google Shape;1509;p81"/>
          <p:cNvCxnSpPr>
            <a:endCxn id="1503" idx="1"/>
          </p:cNvCxnSpPr>
          <p:nvPr/>
        </p:nvCxnSpPr>
        <p:spPr>
          <a:xfrm>
            <a:off x="5960700" y="1700775"/>
            <a:ext cx="231600" cy="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0" name="Google Shape;1510;p81"/>
          <p:cNvCxnSpPr>
            <a:stCxn id="1503" idx="3"/>
            <a:endCxn id="1504" idx="1"/>
          </p:cNvCxnSpPr>
          <p:nvPr/>
        </p:nvCxnSpPr>
        <p:spPr>
          <a:xfrm>
            <a:off x="6837000" y="1703475"/>
            <a:ext cx="111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1" name="Google Shape;1511;p81"/>
          <p:cNvCxnSpPr>
            <a:stCxn id="1504" idx="3"/>
            <a:endCxn id="1505" idx="1"/>
          </p:cNvCxnSpPr>
          <p:nvPr/>
        </p:nvCxnSpPr>
        <p:spPr>
          <a:xfrm>
            <a:off x="7593200" y="1703475"/>
            <a:ext cx="111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2" name="Google Shape;1512;p81"/>
          <p:cNvCxnSpPr/>
          <p:nvPr/>
        </p:nvCxnSpPr>
        <p:spPr>
          <a:xfrm>
            <a:off x="6105975" y="2850175"/>
            <a:ext cx="231600" cy="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3" name="Google Shape;1513;p81"/>
          <p:cNvCxnSpPr>
            <a:stCxn id="1500" idx="1"/>
            <a:endCxn id="1506" idx="1"/>
          </p:cNvCxnSpPr>
          <p:nvPr/>
        </p:nvCxnSpPr>
        <p:spPr>
          <a:xfrm flipH="1" rot="10800000">
            <a:off x="6337575" y="2382625"/>
            <a:ext cx="282600" cy="46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4" name="Google Shape;1514;p81"/>
          <p:cNvCxnSpPr>
            <a:stCxn id="1500" idx="1"/>
            <a:endCxn id="1507" idx="1"/>
          </p:cNvCxnSpPr>
          <p:nvPr/>
        </p:nvCxnSpPr>
        <p:spPr>
          <a:xfrm flipH="1" rot="10800000">
            <a:off x="6337575" y="2845525"/>
            <a:ext cx="2826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5" name="Google Shape;1515;p81"/>
          <p:cNvCxnSpPr>
            <a:stCxn id="1500" idx="1"/>
            <a:endCxn id="1508" idx="1"/>
          </p:cNvCxnSpPr>
          <p:nvPr/>
        </p:nvCxnSpPr>
        <p:spPr>
          <a:xfrm>
            <a:off x="6337575" y="2851525"/>
            <a:ext cx="282600" cy="45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566;p234" id="1520" name="Google Shape;152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913" y="1402790"/>
            <a:ext cx="1657325" cy="14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1" name="Google Shape;1521;p82"/>
          <p:cNvSpPr txBox="1"/>
          <p:nvPr/>
        </p:nvSpPr>
        <p:spPr>
          <a:xfrm>
            <a:off x="-254800" y="3101700"/>
            <a:ext cx="38763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286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Events for Cloud Run for Anthos</a:t>
            </a:r>
            <a:endParaRPr b="1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22" name="Google Shape;1522;p82"/>
          <p:cNvSpPr/>
          <p:nvPr/>
        </p:nvSpPr>
        <p:spPr>
          <a:xfrm>
            <a:off x="6623144" y="2003222"/>
            <a:ext cx="755100" cy="755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Google Sans"/>
                <a:ea typeface="Google Sans"/>
                <a:cs typeface="Google Sans"/>
                <a:sym typeface="Google Sans"/>
              </a:rPr>
              <a:t>Events for Cloud Run for Anthos</a:t>
            </a:r>
            <a:endParaRPr b="1" sz="9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23" name="Google Shape;1523;p82"/>
          <p:cNvSpPr txBox="1"/>
          <p:nvPr/>
        </p:nvSpPr>
        <p:spPr>
          <a:xfrm>
            <a:off x="4308825" y="681678"/>
            <a:ext cx="19287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Sources</a:t>
            </a:r>
            <a:endParaRPr b="1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24" name="Google Shape;1524;p82"/>
          <p:cNvSpPr txBox="1"/>
          <p:nvPr/>
        </p:nvSpPr>
        <p:spPr>
          <a:xfrm>
            <a:off x="7459279" y="681677"/>
            <a:ext cx="19287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Targets</a:t>
            </a:r>
            <a:endParaRPr b="1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25" name="Google Shape;1525;p82"/>
          <p:cNvSpPr txBox="1"/>
          <p:nvPr/>
        </p:nvSpPr>
        <p:spPr>
          <a:xfrm>
            <a:off x="6188857" y="803815"/>
            <a:ext cx="19287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●"/>
            </a:pPr>
            <a:r>
              <a:rPr b="1" lang="en" sz="1200">
                <a:latin typeface="Google Sans"/>
                <a:ea typeface="Google Sans"/>
                <a:cs typeface="Google Sans"/>
                <a:sym typeface="Google Sans"/>
              </a:rPr>
              <a:t>Knative-based</a:t>
            </a:r>
            <a:endParaRPr b="1" sz="1200"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●"/>
            </a:pPr>
            <a:r>
              <a:rPr b="1" lang="en" sz="1200">
                <a:latin typeface="Google Sans"/>
                <a:ea typeface="Google Sans"/>
                <a:cs typeface="Google Sans"/>
                <a:sym typeface="Google Sans"/>
              </a:rPr>
              <a:t>Broker</a:t>
            </a:r>
            <a:endParaRPr b="1" sz="1200">
              <a:latin typeface="Google Sans"/>
              <a:ea typeface="Google Sans"/>
              <a:cs typeface="Google Sans"/>
              <a:sym typeface="Google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●"/>
            </a:pPr>
            <a:r>
              <a:rPr b="1" lang="en" sz="1200">
                <a:latin typeface="Google Sans"/>
                <a:ea typeface="Google Sans"/>
                <a:cs typeface="Google Sans"/>
                <a:sym typeface="Google Sans"/>
              </a:rPr>
              <a:t>Trigger</a:t>
            </a:r>
            <a:endParaRPr b="1" sz="1200"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1526" name="Google Shape;1526;p82"/>
          <p:cNvGrpSpPr/>
          <p:nvPr/>
        </p:nvGrpSpPr>
        <p:grpSpPr>
          <a:xfrm>
            <a:off x="3293257" y="1135007"/>
            <a:ext cx="3334568" cy="911002"/>
            <a:chOff x="3293257" y="1135007"/>
            <a:chExt cx="3334568" cy="911002"/>
          </a:xfrm>
        </p:grpSpPr>
        <p:cxnSp>
          <p:nvCxnSpPr>
            <p:cNvPr id="1527" name="Google Shape;1527;p82"/>
            <p:cNvCxnSpPr>
              <a:stCxn id="1528" idx="3"/>
            </p:cNvCxnSpPr>
            <p:nvPr/>
          </p:nvCxnSpPr>
          <p:spPr>
            <a:xfrm>
              <a:off x="5684625" y="1545309"/>
              <a:ext cx="943200" cy="5007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529" name="Google Shape;1529;p82"/>
            <p:cNvSpPr/>
            <p:nvPr/>
          </p:nvSpPr>
          <p:spPr>
            <a:xfrm>
              <a:off x="4895535" y="1135007"/>
              <a:ext cx="755100" cy="7551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28" name="Google Shape;1528;p8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29347" y="1167666"/>
              <a:ext cx="755278" cy="755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0" name="Google Shape;1530;p82"/>
            <p:cNvSpPr txBox="1"/>
            <p:nvPr/>
          </p:nvSpPr>
          <p:spPr>
            <a:xfrm>
              <a:off x="3293257" y="1184815"/>
              <a:ext cx="1928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Google Sans"/>
                  <a:ea typeface="Google Sans"/>
                  <a:cs typeface="Google Sans"/>
                  <a:sym typeface="Google Sans"/>
                </a:rPr>
                <a:t>60+ Cloud Sources </a:t>
              </a:r>
              <a:endParaRPr b="1" sz="1000">
                <a:latin typeface="Google Sans"/>
                <a:ea typeface="Google Sans"/>
                <a:cs typeface="Google Sans"/>
                <a:sym typeface="Google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Google Sans"/>
                  <a:ea typeface="Google Sans"/>
                  <a:cs typeface="Google Sans"/>
                  <a:sym typeface="Google Sans"/>
                </a:rPr>
                <a:t>(via Cloud</a:t>
              </a:r>
              <a:endParaRPr b="1" sz="1000">
                <a:latin typeface="Google Sans"/>
                <a:ea typeface="Google Sans"/>
                <a:cs typeface="Google Sans"/>
                <a:sym typeface="Google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Google Sans"/>
                  <a:ea typeface="Google Sans"/>
                  <a:cs typeface="Google Sans"/>
                  <a:sym typeface="Google Sans"/>
                </a:rPr>
                <a:t>Audit Logs)</a:t>
              </a:r>
              <a:endParaRPr b="1" sz="1000"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1531" name="Google Shape;1531;p82"/>
          <p:cNvGrpSpPr/>
          <p:nvPr/>
        </p:nvGrpSpPr>
        <p:grpSpPr>
          <a:xfrm>
            <a:off x="3293257" y="2003265"/>
            <a:ext cx="3329856" cy="765825"/>
            <a:chOff x="3293257" y="2003265"/>
            <a:chExt cx="3329856" cy="765825"/>
          </a:xfrm>
        </p:grpSpPr>
        <p:cxnSp>
          <p:nvCxnSpPr>
            <p:cNvPr id="1532" name="Google Shape;1532;p82"/>
            <p:cNvCxnSpPr>
              <a:stCxn id="1533" idx="3"/>
              <a:endCxn id="1522" idx="1"/>
            </p:cNvCxnSpPr>
            <p:nvPr/>
          </p:nvCxnSpPr>
          <p:spPr>
            <a:xfrm flipH="1" rot="10800000">
              <a:off x="5650813" y="2380647"/>
              <a:ext cx="972300" cy="108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534" name="Google Shape;1534;p82"/>
            <p:cNvSpPr/>
            <p:nvPr/>
          </p:nvSpPr>
          <p:spPr>
            <a:xfrm>
              <a:off x="4895535" y="2003265"/>
              <a:ext cx="755100" cy="7551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33" name="Google Shape;1533;p8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95535" y="2013804"/>
              <a:ext cx="755278" cy="755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5" name="Google Shape;1535;p82"/>
            <p:cNvSpPr txBox="1"/>
            <p:nvPr/>
          </p:nvSpPr>
          <p:spPr>
            <a:xfrm>
              <a:off x="3293257" y="2099215"/>
              <a:ext cx="1928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Google Sans"/>
                  <a:ea typeface="Google Sans"/>
                  <a:cs typeface="Google Sans"/>
                  <a:sym typeface="Google Sans"/>
                </a:rPr>
                <a:t>Cloud Storage,</a:t>
              </a:r>
              <a:endParaRPr b="1" sz="1000">
                <a:latin typeface="Google Sans"/>
                <a:ea typeface="Google Sans"/>
                <a:cs typeface="Google Sans"/>
                <a:sym typeface="Google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Google Sans"/>
                  <a:ea typeface="Google Sans"/>
                  <a:cs typeface="Google Sans"/>
                  <a:sym typeface="Google Sans"/>
                </a:rPr>
                <a:t>Cloud Scheduler</a:t>
              </a:r>
              <a:endParaRPr b="1" sz="1000"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1536" name="Google Shape;1536;p82"/>
          <p:cNvGrpSpPr/>
          <p:nvPr/>
        </p:nvGrpSpPr>
        <p:grpSpPr>
          <a:xfrm>
            <a:off x="3293257" y="2380795"/>
            <a:ext cx="3329856" cy="1336443"/>
            <a:chOff x="3293257" y="2380795"/>
            <a:chExt cx="3329856" cy="1336443"/>
          </a:xfrm>
        </p:grpSpPr>
        <p:cxnSp>
          <p:nvCxnSpPr>
            <p:cNvPr id="1537" name="Google Shape;1537;p82"/>
            <p:cNvCxnSpPr>
              <a:stCxn id="1538" idx="3"/>
              <a:endCxn id="1522" idx="1"/>
            </p:cNvCxnSpPr>
            <p:nvPr/>
          </p:nvCxnSpPr>
          <p:spPr>
            <a:xfrm flipH="1" rot="10800000">
              <a:off x="5650813" y="2380795"/>
              <a:ext cx="972300" cy="9588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539" name="Google Shape;1539;p82"/>
            <p:cNvSpPr/>
            <p:nvPr/>
          </p:nvSpPr>
          <p:spPr>
            <a:xfrm>
              <a:off x="4895535" y="2926279"/>
              <a:ext cx="755100" cy="7551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38" name="Google Shape;1538;p8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895535" y="2961953"/>
              <a:ext cx="755278" cy="755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0" name="Google Shape;1540;p82"/>
            <p:cNvSpPr txBox="1"/>
            <p:nvPr/>
          </p:nvSpPr>
          <p:spPr>
            <a:xfrm>
              <a:off x="3293257" y="3013615"/>
              <a:ext cx="1928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Google Sans"/>
                  <a:ea typeface="Google Sans"/>
                  <a:cs typeface="Google Sans"/>
                  <a:sym typeface="Google Sans"/>
                </a:rPr>
                <a:t>Custom Applications</a:t>
              </a:r>
              <a:endParaRPr b="1" sz="1000">
                <a:latin typeface="Google Sans"/>
                <a:ea typeface="Google Sans"/>
                <a:cs typeface="Google Sans"/>
                <a:sym typeface="Google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Google Sans"/>
                  <a:ea typeface="Google Sans"/>
                  <a:cs typeface="Google Sans"/>
                  <a:sym typeface="Google Sans"/>
                </a:rPr>
                <a:t>(publishing to</a:t>
              </a:r>
              <a:endParaRPr b="1" sz="1000">
                <a:latin typeface="Google Sans"/>
                <a:ea typeface="Google Sans"/>
                <a:cs typeface="Google Sans"/>
                <a:sym typeface="Google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Google Sans"/>
                  <a:ea typeface="Google Sans"/>
                  <a:cs typeface="Google Sans"/>
                  <a:sym typeface="Google Sans"/>
                </a:rPr>
                <a:t>Cloud Pub/Sub)</a:t>
              </a:r>
              <a:endParaRPr b="1" sz="1000"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1541" name="Google Shape;1541;p82"/>
          <p:cNvGrpSpPr/>
          <p:nvPr/>
        </p:nvGrpSpPr>
        <p:grpSpPr>
          <a:xfrm>
            <a:off x="3293257" y="2748895"/>
            <a:ext cx="3362256" cy="1882743"/>
            <a:chOff x="3293257" y="2748895"/>
            <a:chExt cx="3362256" cy="1882743"/>
          </a:xfrm>
        </p:grpSpPr>
        <p:cxnSp>
          <p:nvCxnSpPr>
            <p:cNvPr id="1542" name="Google Shape;1542;p82"/>
            <p:cNvCxnSpPr>
              <a:stCxn id="1543" idx="3"/>
            </p:cNvCxnSpPr>
            <p:nvPr/>
          </p:nvCxnSpPr>
          <p:spPr>
            <a:xfrm flipH="1" rot="10800000">
              <a:off x="5650813" y="2748895"/>
              <a:ext cx="1004700" cy="15051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544" name="Google Shape;1544;p82"/>
            <p:cNvSpPr/>
            <p:nvPr/>
          </p:nvSpPr>
          <p:spPr>
            <a:xfrm>
              <a:off x="4895535" y="3840679"/>
              <a:ext cx="755100" cy="7551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43" name="Google Shape;1543;p8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895535" y="3876353"/>
              <a:ext cx="755278" cy="755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5" name="Google Shape;1545;p82"/>
            <p:cNvSpPr txBox="1"/>
            <p:nvPr/>
          </p:nvSpPr>
          <p:spPr>
            <a:xfrm>
              <a:off x="3293257" y="3928015"/>
              <a:ext cx="1928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Google Sans"/>
                  <a:ea typeface="Google Sans"/>
                  <a:cs typeface="Google Sans"/>
                  <a:sym typeface="Google Sans"/>
                </a:rPr>
                <a:t>Custom Events</a:t>
              </a:r>
              <a:endParaRPr b="1" sz="1000"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1546" name="Google Shape;1546;p82"/>
          <p:cNvGrpSpPr/>
          <p:nvPr/>
        </p:nvGrpSpPr>
        <p:grpSpPr>
          <a:xfrm>
            <a:off x="7378244" y="2003141"/>
            <a:ext cx="1981712" cy="1039148"/>
            <a:chOff x="7683044" y="2003141"/>
            <a:chExt cx="1981712" cy="1039148"/>
          </a:xfrm>
        </p:grpSpPr>
        <p:sp>
          <p:nvSpPr>
            <p:cNvPr id="1547" name="Google Shape;1547;p82"/>
            <p:cNvSpPr/>
            <p:nvPr/>
          </p:nvSpPr>
          <p:spPr>
            <a:xfrm>
              <a:off x="8322849" y="2008635"/>
              <a:ext cx="755100" cy="7551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48" name="Google Shape;1548;p8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350699" y="2003141"/>
              <a:ext cx="755260" cy="75526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49" name="Google Shape;1549;p82"/>
            <p:cNvCxnSpPr>
              <a:stCxn id="1522" idx="3"/>
              <a:endCxn id="1548" idx="1"/>
            </p:cNvCxnSpPr>
            <p:nvPr/>
          </p:nvCxnSpPr>
          <p:spPr>
            <a:xfrm>
              <a:off x="7683044" y="2380772"/>
              <a:ext cx="667800" cy="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550" name="Google Shape;1550;p82"/>
            <p:cNvSpPr txBox="1"/>
            <p:nvPr/>
          </p:nvSpPr>
          <p:spPr>
            <a:xfrm>
              <a:off x="7736057" y="2748890"/>
              <a:ext cx="19287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Google Sans"/>
                  <a:ea typeface="Google Sans"/>
                  <a:cs typeface="Google Sans"/>
                  <a:sym typeface="Google Sans"/>
                </a:rPr>
                <a:t>Cloud Run</a:t>
              </a:r>
              <a:endParaRPr b="1" sz="1000">
                <a:latin typeface="Google Sans"/>
                <a:ea typeface="Google Sans"/>
                <a:cs typeface="Google Sans"/>
                <a:sym typeface="Google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Google Sans"/>
                  <a:ea typeface="Google Sans"/>
                  <a:cs typeface="Google Sans"/>
                  <a:sym typeface="Google Sans"/>
                </a:rPr>
                <a:t>for Anthos</a:t>
              </a:r>
              <a:endParaRPr b="1" sz="1000"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grpSp>
        <p:nvGrpSpPr>
          <p:cNvPr id="1551" name="Google Shape;1551;p82"/>
          <p:cNvGrpSpPr/>
          <p:nvPr/>
        </p:nvGrpSpPr>
        <p:grpSpPr>
          <a:xfrm>
            <a:off x="7378244" y="2380772"/>
            <a:ext cx="1760808" cy="2206350"/>
            <a:chOff x="7683044" y="2380772"/>
            <a:chExt cx="1760808" cy="2206350"/>
          </a:xfrm>
        </p:grpSpPr>
        <p:sp>
          <p:nvSpPr>
            <p:cNvPr id="1552" name="Google Shape;1552;p82"/>
            <p:cNvSpPr/>
            <p:nvPr/>
          </p:nvSpPr>
          <p:spPr>
            <a:xfrm>
              <a:off x="8350774" y="3832022"/>
              <a:ext cx="755100" cy="755100"/>
            </a:xfrm>
            <a:prstGeom prst="roundRect">
              <a:avLst>
                <a:gd fmla="val 16667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53" name="Google Shape;1553;p82"/>
            <p:cNvCxnSpPr>
              <a:stCxn id="1522" idx="3"/>
            </p:cNvCxnSpPr>
            <p:nvPr/>
          </p:nvCxnSpPr>
          <p:spPr>
            <a:xfrm>
              <a:off x="7683044" y="2380772"/>
              <a:ext cx="667800" cy="18288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554" name="Google Shape;1554;p82"/>
            <p:cNvSpPr txBox="1"/>
            <p:nvPr/>
          </p:nvSpPr>
          <p:spPr>
            <a:xfrm>
              <a:off x="8093852" y="3969130"/>
              <a:ext cx="1350000" cy="44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Google Sans"/>
                  <a:ea typeface="Google Sans"/>
                  <a:cs typeface="Google Sans"/>
                  <a:sym typeface="Google Sans"/>
                </a:rPr>
                <a:t>?</a:t>
              </a:r>
              <a:endParaRPr b="1" sz="1000"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83"/>
          <p:cNvSpPr txBox="1"/>
          <p:nvPr>
            <p:ph type="title"/>
          </p:nvPr>
        </p:nvSpPr>
        <p:spPr>
          <a:xfrm>
            <a:off x="457200" y="1536200"/>
            <a:ext cx="61539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Knative Community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84"/>
          <p:cNvSpPr txBox="1"/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Vibrant community</a:t>
            </a:r>
            <a:endParaRPr/>
          </a:p>
        </p:txBody>
      </p:sp>
      <p:sp>
        <p:nvSpPr>
          <p:cNvPr id="1565" name="Google Shape;1565;p84"/>
          <p:cNvSpPr txBox="1"/>
          <p:nvPr>
            <p:ph idx="1" type="body"/>
          </p:nvPr>
        </p:nvSpPr>
        <p:spPr>
          <a:xfrm>
            <a:off x="457200" y="1554475"/>
            <a:ext cx="20025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Two core components - </a:t>
            </a:r>
            <a:r>
              <a:rPr b="1" lang="en">
                <a:solidFill>
                  <a:schemeClr val="accent3"/>
                </a:solidFill>
              </a:rPr>
              <a:t>Serving</a:t>
            </a:r>
            <a:r>
              <a:rPr lang="en"/>
              <a:t> and </a:t>
            </a:r>
            <a:r>
              <a:rPr b="1" lang="en">
                <a:solidFill>
                  <a:schemeClr val="accent3"/>
                </a:solidFill>
              </a:rPr>
              <a:t>Eventing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1566" name="Google Shape;1566;p84"/>
          <p:cNvSpPr txBox="1"/>
          <p:nvPr>
            <p:ph idx="2" type="body"/>
          </p:nvPr>
        </p:nvSpPr>
        <p:spPr>
          <a:xfrm>
            <a:off x="2532900" y="1554475"/>
            <a:ext cx="20025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10 active Working Groups</a:t>
            </a:r>
            <a:r>
              <a:rPr lang="en">
                <a:solidFill>
                  <a:schemeClr val="accent2"/>
                </a:solidFill>
              </a:rPr>
              <a:t> </a:t>
            </a:r>
            <a:r>
              <a:rPr lang="en"/>
              <a:t>with 450+ contributors</a:t>
            </a:r>
            <a:endParaRPr/>
          </a:p>
        </p:txBody>
      </p:sp>
      <p:sp>
        <p:nvSpPr>
          <p:cNvPr id="1567" name="Google Shape;1567;p84"/>
          <p:cNvSpPr txBox="1"/>
          <p:nvPr>
            <p:ph idx="3" type="body"/>
          </p:nvPr>
        </p:nvSpPr>
        <p:spPr>
          <a:xfrm>
            <a:off x="4608575" y="1554475"/>
            <a:ext cx="20025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15+ active</a:t>
            </a:r>
            <a:r>
              <a:rPr lang="en"/>
              <a:t> repositories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568" name="Google Shape;1568;p84"/>
          <p:cNvSpPr txBox="1"/>
          <p:nvPr>
            <p:ph idx="4" type="body"/>
          </p:nvPr>
        </p:nvSpPr>
        <p:spPr>
          <a:xfrm>
            <a:off x="6684250" y="1554475"/>
            <a:ext cx="20025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</a:rPr>
              <a:t>7 knative-based offerings</a:t>
            </a:r>
            <a:r>
              <a:rPr lang="en"/>
              <a:t> from vendors such as Google, IBM, Red Hat, TriggerMesh, and VMWare.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0326" y="1653050"/>
            <a:ext cx="1455951" cy="7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4" name="Google Shape;1574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0326" y="2936674"/>
            <a:ext cx="1455950" cy="582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5" name="Google Shape;1575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2597" y="2805772"/>
            <a:ext cx="2616275" cy="844193"/>
          </a:xfrm>
          <a:prstGeom prst="rect">
            <a:avLst/>
          </a:prstGeom>
          <a:noFill/>
          <a:ln>
            <a:noFill/>
          </a:ln>
        </p:spPr>
      </p:pic>
      <p:sp>
        <p:nvSpPr>
          <p:cNvPr id="1576" name="Google Shape;1576;p85"/>
          <p:cNvSpPr txBox="1"/>
          <p:nvPr/>
        </p:nvSpPr>
        <p:spPr>
          <a:xfrm>
            <a:off x="356616" y="1627632"/>
            <a:ext cx="23865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1414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1414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577" name="Google Shape;1577;p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675" y="1626027"/>
            <a:ext cx="1891479" cy="189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8" name="Google Shape;1578;p85"/>
          <p:cNvSpPr txBox="1"/>
          <p:nvPr/>
        </p:nvSpPr>
        <p:spPr>
          <a:xfrm>
            <a:off x="356616" y="307848"/>
            <a:ext cx="78912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Knative </a:t>
            </a:r>
            <a:r>
              <a:rPr lang="en" sz="30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Partners</a:t>
            </a:r>
            <a:endParaRPr sz="30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579" name="Google Shape;1579;p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02204" y="1861086"/>
            <a:ext cx="19396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86"/>
          <p:cNvSpPr txBox="1"/>
          <p:nvPr>
            <p:ph idx="1" type="subTitle"/>
          </p:nvPr>
        </p:nvSpPr>
        <p:spPr>
          <a:xfrm>
            <a:off x="457150" y="2606050"/>
            <a:ext cx="26883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Learn About Knative</a:t>
            </a:r>
            <a:endParaRPr sz="15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5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https://knative.dev/docs/</a:t>
            </a:r>
            <a:endParaRPr sz="1500">
              <a:solidFill>
                <a:schemeClr val="accent5"/>
              </a:solidFill>
            </a:endParaRPr>
          </a:p>
        </p:txBody>
      </p:sp>
      <p:sp>
        <p:nvSpPr>
          <p:cNvPr id="1585" name="Google Shape;1585;p86"/>
          <p:cNvSpPr txBox="1"/>
          <p:nvPr>
            <p:ph idx="2" type="subTitle"/>
          </p:nvPr>
        </p:nvSpPr>
        <p:spPr>
          <a:xfrm>
            <a:off x="3227775" y="2606050"/>
            <a:ext cx="2688300" cy="166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Try our GCP implementation</a:t>
            </a:r>
            <a:endParaRPr sz="15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5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https://cloud.google.com/run/docs/events/anthos/quickstart</a:t>
            </a:r>
            <a:r>
              <a:rPr lang="en" sz="1500" u="sng">
                <a:solidFill>
                  <a:schemeClr val="accent5"/>
                </a:solidFill>
                <a:highlight>
                  <a:srgbClr val="FFFFFF"/>
                </a:highlight>
              </a:rPr>
              <a:t> </a:t>
            </a:r>
            <a:endParaRPr sz="1500" u="sng">
              <a:solidFill>
                <a:schemeClr val="accent5"/>
              </a:solidFill>
            </a:endParaRPr>
          </a:p>
        </p:txBody>
      </p:sp>
      <p:sp>
        <p:nvSpPr>
          <p:cNvPr id="1586" name="Google Shape;1586;p86"/>
          <p:cNvSpPr txBox="1"/>
          <p:nvPr>
            <p:ph idx="3" type="subTitle"/>
          </p:nvPr>
        </p:nvSpPr>
        <p:spPr>
          <a:xfrm>
            <a:off x="5998500" y="2606050"/>
            <a:ext cx="26883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View us on Github</a:t>
            </a:r>
            <a:endParaRPr sz="15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5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https://github.com/knative</a:t>
            </a:r>
            <a:endParaRPr sz="1500">
              <a:solidFill>
                <a:schemeClr val="accent5"/>
              </a:solidFill>
            </a:endParaRPr>
          </a:p>
        </p:txBody>
      </p:sp>
      <p:sp>
        <p:nvSpPr>
          <p:cNvPr id="1587" name="Google Shape;1587;p86"/>
          <p:cNvSpPr txBox="1"/>
          <p:nvPr>
            <p:ph type="title"/>
          </p:nvPr>
        </p:nvSpPr>
        <p:spPr>
          <a:xfrm>
            <a:off x="311700" y="1536200"/>
            <a:ext cx="8520600" cy="100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next?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87"/>
          <p:cNvSpPr txBox="1"/>
          <p:nvPr>
            <p:ph type="title"/>
          </p:nvPr>
        </p:nvSpPr>
        <p:spPr>
          <a:xfrm>
            <a:off x="457200" y="457200"/>
            <a:ext cx="82296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events on Google Open Source Live</a:t>
            </a:r>
            <a:endParaRPr/>
          </a:p>
        </p:txBody>
      </p:sp>
      <p:sp>
        <p:nvSpPr>
          <p:cNvPr id="1593" name="Google Shape;1593;p87"/>
          <p:cNvSpPr txBox="1"/>
          <p:nvPr>
            <p:ph idx="1" type="body"/>
          </p:nvPr>
        </p:nvSpPr>
        <p:spPr>
          <a:xfrm>
            <a:off x="457200" y="1554475"/>
            <a:ext cx="40782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Go Day 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highlight>
                  <a:srgbClr val="34A853"/>
                </a:highlight>
              </a:rPr>
              <a:t>Nov 5, 9-11am PT</a:t>
            </a:r>
            <a:endParaRPr b="1">
              <a:solidFill>
                <a:srgbClr val="FFFFFF"/>
              </a:solidFill>
              <a:highlight>
                <a:srgbClr val="34A853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https://goo.gle/GoDayNov5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/>
              <a:t>Golang experts will share updates on everything from </a:t>
            </a:r>
            <a:r>
              <a:rPr b="1" lang="en" sz="1400"/>
              <a:t>Go basics</a:t>
            </a:r>
            <a:r>
              <a:rPr lang="en" sz="1400"/>
              <a:t> to </a:t>
            </a:r>
            <a:r>
              <a:rPr b="1" lang="en" sz="1400"/>
              <a:t>Package Discovery</a:t>
            </a:r>
            <a:r>
              <a:rPr lang="en" sz="1400"/>
              <a:t> and </a:t>
            </a:r>
            <a:r>
              <a:rPr b="1" lang="en" sz="1400"/>
              <a:t>Editor Tooling</a:t>
            </a:r>
            <a:r>
              <a:rPr lang="en" sz="1400"/>
              <a:t>. Our partner, </a:t>
            </a:r>
            <a:r>
              <a:rPr b="1" lang="en" sz="1400"/>
              <a:t>Khan Academy</a:t>
            </a:r>
            <a:r>
              <a:rPr lang="en" sz="1400"/>
              <a:t> will also walk through an interesting use case about how the organization is using Go to save time and money. </a:t>
            </a:r>
            <a:endParaRPr sz="1400"/>
          </a:p>
        </p:txBody>
      </p:sp>
      <p:sp>
        <p:nvSpPr>
          <p:cNvPr id="1594" name="Google Shape;1594;p87"/>
          <p:cNvSpPr txBox="1"/>
          <p:nvPr>
            <p:ph idx="2" type="body"/>
          </p:nvPr>
        </p:nvSpPr>
        <p:spPr>
          <a:xfrm>
            <a:off x="4608575" y="1554400"/>
            <a:ext cx="4078200" cy="31365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Kubernetes Day 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highlight>
                  <a:srgbClr val="4285F4"/>
                </a:highlight>
              </a:rPr>
              <a:t>Dec 3, 9-11 am PT</a:t>
            </a:r>
            <a:endParaRPr b="1">
              <a:solidFill>
                <a:srgbClr val="FFFFFF"/>
              </a:solidFill>
              <a:highlight>
                <a:srgbClr val="4285F4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http://goo.gle/k8sDay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/>
              <a:t>At this event, Kubernetes experts at Google will cover the life of a </a:t>
            </a:r>
            <a:r>
              <a:rPr b="1" lang="en" sz="1400"/>
              <a:t>Kubernetes API</a:t>
            </a:r>
            <a:r>
              <a:rPr lang="en" sz="1400"/>
              <a:t>, </a:t>
            </a:r>
            <a:r>
              <a:rPr b="1" lang="en" sz="1400"/>
              <a:t>admission</a:t>
            </a:r>
            <a:r>
              <a:rPr lang="en" sz="1400"/>
              <a:t> webhooks, how “</a:t>
            </a:r>
            <a:r>
              <a:rPr b="1" lang="en" sz="1400"/>
              <a:t>apply</a:t>
            </a:r>
            <a:r>
              <a:rPr lang="en" sz="1400"/>
              <a:t>” works, and the distributed value store </a:t>
            </a:r>
            <a:r>
              <a:rPr b="1" lang="en" sz="1400"/>
              <a:t>etcd</a:t>
            </a:r>
            <a:r>
              <a:rPr lang="en" sz="1400"/>
              <a:t>. </a:t>
            </a:r>
            <a:endParaRPr sz="1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88"/>
          <p:cNvSpPr txBox="1"/>
          <p:nvPr>
            <p:ph type="title"/>
          </p:nvPr>
        </p:nvSpPr>
        <p:spPr>
          <a:xfrm>
            <a:off x="761700" y="1841000"/>
            <a:ext cx="76206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44444"/>
                </a:solidFill>
              </a:rPr>
              <a:t>Thank you!</a:t>
            </a:r>
            <a:endParaRPr>
              <a:solidFill>
                <a:srgbClr val="44444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4444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44444"/>
                </a:solidFill>
              </a:rPr>
              <a:t>We want to hear from you! </a:t>
            </a:r>
            <a:endParaRPr sz="1400">
              <a:solidFill>
                <a:srgbClr val="44444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44444"/>
                </a:solidFill>
              </a:rPr>
              <a:t>To discuss needs, use cases, or feedback reach out to </a:t>
            </a:r>
            <a:endParaRPr sz="1400">
              <a:solidFill>
                <a:srgbClr val="44444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bryanzimmerman@google.com</a:t>
            </a:r>
            <a:r>
              <a:rPr lang="en" sz="1400">
                <a:solidFill>
                  <a:srgbClr val="444444"/>
                </a:solidFill>
              </a:rPr>
              <a:t> </a:t>
            </a:r>
            <a:endParaRPr sz="1400">
              <a:solidFill>
                <a:srgbClr val="44444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1" name="Google Shape;851;p55"/>
          <p:cNvCxnSpPr>
            <a:stCxn id="852" idx="4"/>
          </p:cNvCxnSpPr>
          <p:nvPr/>
        </p:nvCxnSpPr>
        <p:spPr>
          <a:xfrm>
            <a:off x="4909920" y="793250"/>
            <a:ext cx="0" cy="4284300"/>
          </a:xfrm>
          <a:prstGeom prst="straightConnector1">
            <a:avLst/>
          </a:prstGeom>
          <a:noFill/>
          <a:ln cap="flat" cmpd="sng" w="9525">
            <a:solidFill>
              <a:srgbClr val="BDBDB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2" name="Google Shape;852;p55"/>
          <p:cNvSpPr/>
          <p:nvPr/>
        </p:nvSpPr>
        <p:spPr>
          <a:xfrm>
            <a:off x="4843470" y="660350"/>
            <a:ext cx="132900" cy="13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55"/>
          <p:cNvSpPr/>
          <p:nvPr/>
        </p:nvSpPr>
        <p:spPr>
          <a:xfrm>
            <a:off x="4995475" y="427450"/>
            <a:ext cx="36120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Monolith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4" name="Google Shape;854;p55"/>
          <p:cNvSpPr/>
          <p:nvPr/>
        </p:nvSpPr>
        <p:spPr>
          <a:xfrm>
            <a:off x="0" y="0"/>
            <a:ext cx="4535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5" name="Google Shape;855;p55"/>
          <p:cNvGrpSpPr/>
          <p:nvPr/>
        </p:nvGrpSpPr>
        <p:grpSpPr>
          <a:xfrm>
            <a:off x="793950" y="304800"/>
            <a:ext cx="3099900" cy="4538475"/>
            <a:chOff x="798850" y="264975"/>
            <a:chExt cx="3099900" cy="4538475"/>
          </a:xfrm>
        </p:grpSpPr>
        <p:sp>
          <p:nvSpPr>
            <p:cNvPr id="856" name="Google Shape;856;p55"/>
            <p:cNvSpPr/>
            <p:nvPr/>
          </p:nvSpPr>
          <p:spPr>
            <a:xfrm>
              <a:off x="798850" y="1070275"/>
              <a:ext cx="3099900" cy="238950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9525">
              <a:solidFill>
                <a:srgbClr val="5F636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Application Layer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57" name="Google Shape;857;p55"/>
            <p:cNvSpPr/>
            <p:nvPr/>
          </p:nvSpPr>
          <p:spPr>
            <a:xfrm>
              <a:off x="1780810" y="1666600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Payment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58" name="Google Shape;858;p55"/>
            <p:cNvSpPr/>
            <p:nvPr/>
          </p:nvSpPr>
          <p:spPr>
            <a:xfrm>
              <a:off x="981201" y="2080569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Reporting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59" name="Google Shape;859;p55"/>
            <p:cNvSpPr/>
            <p:nvPr/>
          </p:nvSpPr>
          <p:spPr>
            <a:xfrm>
              <a:off x="2343931" y="2668894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Inventory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60" name="Google Shape;860;p55"/>
            <p:cNvSpPr/>
            <p:nvPr/>
          </p:nvSpPr>
          <p:spPr>
            <a:xfrm>
              <a:off x="1366871" y="2519467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Newsletter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61" name="Google Shape;861;p55"/>
            <p:cNvSpPr txBox="1"/>
            <p:nvPr/>
          </p:nvSpPr>
          <p:spPr>
            <a:xfrm>
              <a:off x="1362238" y="264975"/>
              <a:ext cx="1973100" cy="3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Google Sans"/>
                  <a:ea typeface="Google Sans"/>
                  <a:cs typeface="Google Sans"/>
                  <a:sym typeface="Google Sans"/>
                </a:rPr>
                <a:t>E-Commerce Store</a:t>
              </a:r>
              <a:endParaRPr b="1"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62" name="Google Shape;862;p55"/>
            <p:cNvSpPr/>
            <p:nvPr/>
          </p:nvSpPr>
          <p:spPr>
            <a:xfrm>
              <a:off x="1954400" y="3879450"/>
              <a:ext cx="792300" cy="924000"/>
            </a:xfrm>
            <a:prstGeom prst="can">
              <a:avLst>
                <a:gd fmla="val 25000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Customer </a:t>
              </a:r>
              <a:endParaRPr b="1" sz="10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DB</a:t>
              </a:r>
              <a:endParaRPr b="1" sz="10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63" name="Google Shape;863;p55"/>
            <p:cNvSpPr/>
            <p:nvPr/>
          </p:nvSpPr>
          <p:spPr>
            <a:xfrm>
              <a:off x="2505628" y="2108042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Shop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cxnSp>
        <p:nvCxnSpPr>
          <p:cNvPr id="864" name="Google Shape;864;p55"/>
          <p:cNvCxnSpPr>
            <a:stCxn id="862" idx="1"/>
            <a:endCxn id="856" idx="2"/>
          </p:cNvCxnSpPr>
          <p:nvPr/>
        </p:nvCxnSpPr>
        <p:spPr>
          <a:xfrm rot="10800000">
            <a:off x="2343850" y="3499575"/>
            <a:ext cx="1800" cy="419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865" name="Google Shape;865;p55"/>
          <p:cNvSpPr txBox="1"/>
          <p:nvPr/>
        </p:nvSpPr>
        <p:spPr>
          <a:xfrm>
            <a:off x="5212000" y="1283400"/>
            <a:ext cx="3667800" cy="26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Scales 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Vertically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not Horizontally.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Overwhelming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to build, deploy and maintain as teams and application grow.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Nightmare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to change something.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6" name="Google Shape;866;p55"/>
          <p:cNvSpPr/>
          <p:nvPr/>
        </p:nvSpPr>
        <p:spPr>
          <a:xfrm>
            <a:off x="363050" y="1006025"/>
            <a:ext cx="491100" cy="39045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55"/>
          <p:cNvSpPr txBox="1"/>
          <p:nvPr/>
        </p:nvSpPr>
        <p:spPr>
          <a:xfrm rot="-5400000">
            <a:off x="-189150" y="2777075"/>
            <a:ext cx="7407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Server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2" name="Google Shape;872;p56"/>
          <p:cNvCxnSpPr>
            <a:stCxn id="873" idx="4"/>
          </p:cNvCxnSpPr>
          <p:nvPr/>
        </p:nvCxnSpPr>
        <p:spPr>
          <a:xfrm>
            <a:off x="4909920" y="793250"/>
            <a:ext cx="0" cy="4284300"/>
          </a:xfrm>
          <a:prstGeom prst="straightConnector1">
            <a:avLst/>
          </a:prstGeom>
          <a:noFill/>
          <a:ln cap="flat" cmpd="sng" w="9525">
            <a:solidFill>
              <a:srgbClr val="BDBDB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3" name="Google Shape;873;p56"/>
          <p:cNvSpPr/>
          <p:nvPr/>
        </p:nvSpPr>
        <p:spPr>
          <a:xfrm>
            <a:off x="4843470" y="660350"/>
            <a:ext cx="132900" cy="13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56"/>
          <p:cNvSpPr/>
          <p:nvPr/>
        </p:nvSpPr>
        <p:spPr>
          <a:xfrm>
            <a:off x="4843470" y="1350350"/>
            <a:ext cx="132900" cy="13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875" name="Google Shape;875;p56"/>
          <p:cNvSpPr/>
          <p:nvPr/>
        </p:nvSpPr>
        <p:spPr>
          <a:xfrm>
            <a:off x="4995475" y="427450"/>
            <a:ext cx="36120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Monolith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6" name="Google Shape;876;p56"/>
          <p:cNvSpPr/>
          <p:nvPr/>
        </p:nvSpPr>
        <p:spPr>
          <a:xfrm>
            <a:off x="4995475" y="1118600"/>
            <a:ext cx="36120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Microservices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7" name="Google Shape;877;p56"/>
          <p:cNvSpPr/>
          <p:nvPr/>
        </p:nvSpPr>
        <p:spPr>
          <a:xfrm>
            <a:off x="0" y="0"/>
            <a:ext cx="4535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56"/>
          <p:cNvSpPr/>
          <p:nvPr/>
        </p:nvSpPr>
        <p:spPr>
          <a:xfrm>
            <a:off x="184350" y="1110100"/>
            <a:ext cx="2929200" cy="2215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rgbClr val="5F6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Application Server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879" name="Google Shape;879;p56"/>
          <p:cNvGrpSpPr/>
          <p:nvPr/>
        </p:nvGrpSpPr>
        <p:grpSpPr>
          <a:xfrm>
            <a:off x="470085" y="1258817"/>
            <a:ext cx="3899418" cy="3350208"/>
            <a:chOff x="1160185" y="1253292"/>
            <a:chExt cx="3899418" cy="3350208"/>
          </a:xfrm>
        </p:grpSpPr>
        <p:sp>
          <p:nvSpPr>
            <p:cNvPr id="880" name="Google Shape;880;p56"/>
            <p:cNvSpPr/>
            <p:nvPr/>
          </p:nvSpPr>
          <p:spPr>
            <a:xfrm>
              <a:off x="1160185" y="1593175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Payment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81" name="Google Shape;881;p56"/>
            <p:cNvSpPr/>
            <p:nvPr/>
          </p:nvSpPr>
          <p:spPr>
            <a:xfrm>
              <a:off x="2453214" y="1593181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Reporting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82" name="Google Shape;882;p56"/>
            <p:cNvSpPr/>
            <p:nvPr/>
          </p:nvSpPr>
          <p:spPr>
            <a:xfrm>
              <a:off x="1805956" y="2371594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Inventory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83" name="Google Shape;883;p56"/>
            <p:cNvSpPr/>
            <p:nvPr/>
          </p:nvSpPr>
          <p:spPr>
            <a:xfrm>
              <a:off x="3993396" y="2574067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Newsletter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84" name="Google Shape;884;p56"/>
            <p:cNvSpPr/>
            <p:nvPr/>
          </p:nvSpPr>
          <p:spPr>
            <a:xfrm>
              <a:off x="2561650" y="3679500"/>
              <a:ext cx="792300" cy="924000"/>
            </a:xfrm>
            <a:prstGeom prst="can">
              <a:avLst>
                <a:gd fmla="val 25000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Customer </a:t>
              </a:r>
              <a:endParaRPr b="1" sz="10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DB</a:t>
              </a:r>
              <a:endParaRPr b="1" sz="10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885" name="Google Shape;885;p56"/>
            <p:cNvSpPr/>
            <p:nvPr/>
          </p:nvSpPr>
          <p:spPr>
            <a:xfrm>
              <a:off x="3993403" y="1253292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Shop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cxnSp>
        <p:nvCxnSpPr>
          <p:cNvPr id="886" name="Google Shape;886;p56"/>
          <p:cNvCxnSpPr>
            <a:stCxn id="878" idx="3"/>
            <a:endCxn id="885" idx="2"/>
          </p:cNvCxnSpPr>
          <p:nvPr/>
        </p:nvCxnSpPr>
        <p:spPr>
          <a:xfrm flipH="1" rot="10800000">
            <a:off x="3113550" y="1850200"/>
            <a:ext cx="723000" cy="367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7" name="Google Shape;887;p56"/>
          <p:cNvCxnSpPr>
            <a:stCxn id="878" idx="3"/>
            <a:endCxn id="883" idx="0"/>
          </p:cNvCxnSpPr>
          <p:nvPr/>
        </p:nvCxnSpPr>
        <p:spPr>
          <a:xfrm>
            <a:off x="3113550" y="2217700"/>
            <a:ext cx="722700" cy="361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8" name="Google Shape;888;p56"/>
          <p:cNvSpPr txBox="1"/>
          <p:nvPr/>
        </p:nvSpPr>
        <p:spPr>
          <a:xfrm>
            <a:off x="1281138" y="304800"/>
            <a:ext cx="1973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E-Commerce Store</a:t>
            </a:r>
            <a:endParaRPr b="1"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889" name="Google Shape;889;p56"/>
          <p:cNvCxnSpPr>
            <a:stCxn id="878" idx="2"/>
            <a:endCxn id="884" idx="1"/>
          </p:cNvCxnSpPr>
          <p:nvPr/>
        </p:nvCxnSpPr>
        <p:spPr>
          <a:xfrm>
            <a:off x="1648950" y="3325300"/>
            <a:ext cx="618900" cy="359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890" name="Google Shape;890;p56"/>
          <p:cNvCxnSpPr>
            <a:stCxn id="884" idx="1"/>
            <a:endCxn id="883" idx="2"/>
          </p:cNvCxnSpPr>
          <p:nvPr/>
        </p:nvCxnSpPr>
        <p:spPr>
          <a:xfrm flipH="1" rot="10800000">
            <a:off x="2267700" y="3170825"/>
            <a:ext cx="1568700" cy="514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891" name="Google Shape;891;p56"/>
          <p:cNvCxnSpPr>
            <a:stCxn id="884" idx="4"/>
            <a:endCxn id="885" idx="2"/>
          </p:cNvCxnSpPr>
          <p:nvPr/>
        </p:nvCxnSpPr>
        <p:spPr>
          <a:xfrm flipH="1" rot="10800000">
            <a:off x="2663850" y="1850225"/>
            <a:ext cx="1172700" cy="2296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57"/>
          <p:cNvSpPr/>
          <p:nvPr/>
        </p:nvSpPr>
        <p:spPr>
          <a:xfrm>
            <a:off x="0" y="0"/>
            <a:ext cx="4535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7" name="Google Shape;897;p57"/>
          <p:cNvGrpSpPr/>
          <p:nvPr/>
        </p:nvGrpSpPr>
        <p:grpSpPr>
          <a:xfrm>
            <a:off x="260550" y="1110100"/>
            <a:ext cx="3956614" cy="3498925"/>
            <a:chOff x="184350" y="1110100"/>
            <a:chExt cx="3956614" cy="3498925"/>
          </a:xfrm>
        </p:grpSpPr>
        <p:sp>
          <p:nvSpPr>
            <p:cNvPr id="898" name="Google Shape;898;p57"/>
            <p:cNvSpPr/>
            <p:nvPr/>
          </p:nvSpPr>
          <p:spPr>
            <a:xfrm>
              <a:off x="184350" y="1110100"/>
              <a:ext cx="1515600" cy="221520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9525">
              <a:solidFill>
                <a:srgbClr val="5F636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Application Server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899" name="Google Shape;899;p57"/>
            <p:cNvGrpSpPr/>
            <p:nvPr/>
          </p:nvGrpSpPr>
          <p:grpSpPr>
            <a:xfrm>
              <a:off x="409056" y="1258817"/>
              <a:ext cx="3731908" cy="3350208"/>
              <a:chOff x="1099156" y="1253292"/>
              <a:chExt cx="3731908" cy="3350208"/>
            </a:xfrm>
          </p:grpSpPr>
          <p:sp>
            <p:nvSpPr>
              <p:cNvPr id="900" name="Google Shape;900;p57"/>
              <p:cNvSpPr/>
              <p:nvPr/>
            </p:nvSpPr>
            <p:spPr>
              <a:xfrm>
                <a:off x="1099160" y="1697075"/>
                <a:ext cx="1066200" cy="591300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9525">
                <a:solidFill>
                  <a:srgbClr val="BDC1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00">
                    <a:solidFill>
                      <a:srgbClr val="FFFFFF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Payment</a:t>
                </a:r>
                <a:endParaRPr b="1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901" name="Google Shape;901;p57"/>
              <p:cNvSpPr/>
              <p:nvPr/>
            </p:nvSpPr>
            <p:spPr>
              <a:xfrm>
                <a:off x="3764864" y="1926919"/>
                <a:ext cx="1066200" cy="591300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9525">
                <a:solidFill>
                  <a:srgbClr val="BDC1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00">
                    <a:solidFill>
                      <a:srgbClr val="FFFFFF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Reporting</a:t>
                </a:r>
                <a:endParaRPr b="1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902" name="Google Shape;902;p57"/>
              <p:cNvSpPr/>
              <p:nvPr/>
            </p:nvSpPr>
            <p:spPr>
              <a:xfrm>
                <a:off x="1099156" y="2457269"/>
                <a:ext cx="1066200" cy="591300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9525">
                <a:solidFill>
                  <a:srgbClr val="BDC1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00">
                    <a:solidFill>
                      <a:srgbClr val="FFFFFF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Inventory</a:t>
                </a:r>
                <a:endParaRPr b="1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903" name="Google Shape;903;p57"/>
              <p:cNvSpPr/>
              <p:nvPr/>
            </p:nvSpPr>
            <p:spPr>
              <a:xfrm>
                <a:off x="2622471" y="2600517"/>
                <a:ext cx="1066200" cy="591300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9525">
                <a:solidFill>
                  <a:srgbClr val="BDC1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00">
                    <a:solidFill>
                      <a:srgbClr val="FFFFFF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Newsletter</a:t>
                </a:r>
                <a:endParaRPr b="1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904" name="Google Shape;904;p57"/>
              <p:cNvSpPr/>
              <p:nvPr/>
            </p:nvSpPr>
            <p:spPr>
              <a:xfrm>
                <a:off x="2211100" y="3679500"/>
                <a:ext cx="792300" cy="924000"/>
              </a:xfrm>
              <a:prstGeom prst="can">
                <a:avLst>
                  <a:gd fmla="val 25000" name="adj"/>
                </a:avLst>
              </a:prstGeom>
              <a:solidFill>
                <a:schemeClr val="accent1"/>
              </a:solidFill>
              <a:ln cap="flat" cmpd="sng" w="9525">
                <a:solidFill>
                  <a:srgbClr val="BDC1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00">
                    <a:solidFill>
                      <a:schemeClr val="lt2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Customer </a:t>
                </a:r>
                <a:endParaRPr b="1" sz="1000">
                  <a:solidFill>
                    <a:schemeClr val="lt2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00">
                    <a:solidFill>
                      <a:schemeClr val="lt2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DB</a:t>
                </a:r>
                <a:endParaRPr b="1" sz="1000">
                  <a:solidFill>
                    <a:schemeClr val="lt2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  <p:sp>
            <p:nvSpPr>
              <p:cNvPr id="905" name="Google Shape;905;p57"/>
              <p:cNvSpPr/>
              <p:nvPr/>
            </p:nvSpPr>
            <p:spPr>
              <a:xfrm>
                <a:off x="2637853" y="1253292"/>
                <a:ext cx="1066200" cy="591300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9525">
                <a:solidFill>
                  <a:srgbClr val="BDC1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00">
                    <a:solidFill>
                      <a:srgbClr val="FFFFFF"/>
                    </a:solidFill>
                    <a:latin typeface="Google Sans"/>
                    <a:ea typeface="Google Sans"/>
                    <a:cs typeface="Google Sans"/>
                    <a:sym typeface="Google Sans"/>
                  </a:rPr>
                  <a:t>Shop</a:t>
                </a:r>
                <a:endParaRPr b="1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endParaRPr>
              </a:p>
            </p:txBody>
          </p:sp>
        </p:grpSp>
      </p:grpSp>
      <p:cxnSp>
        <p:nvCxnSpPr>
          <p:cNvPr id="906" name="Google Shape;906;p57"/>
          <p:cNvCxnSpPr>
            <a:stCxn id="898" idx="3"/>
            <a:endCxn id="905" idx="2"/>
          </p:cNvCxnSpPr>
          <p:nvPr/>
        </p:nvCxnSpPr>
        <p:spPr>
          <a:xfrm flipH="1" rot="10800000">
            <a:off x="1776150" y="1850200"/>
            <a:ext cx="780900" cy="367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7" name="Google Shape;907;p57"/>
          <p:cNvCxnSpPr>
            <a:stCxn id="898" idx="3"/>
            <a:endCxn id="903" idx="0"/>
          </p:cNvCxnSpPr>
          <p:nvPr/>
        </p:nvCxnSpPr>
        <p:spPr>
          <a:xfrm>
            <a:off x="1776150" y="2217700"/>
            <a:ext cx="765600" cy="388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8" name="Google Shape;908;p57"/>
          <p:cNvSpPr txBox="1"/>
          <p:nvPr/>
        </p:nvSpPr>
        <p:spPr>
          <a:xfrm>
            <a:off x="1281138" y="304800"/>
            <a:ext cx="1973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E-Commerce Store</a:t>
            </a:r>
            <a:endParaRPr b="1"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909" name="Google Shape;909;p57"/>
          <p:cNvCxnSpPr>
            <a:stCxn id="898" idx="2"/>
            <a:endCxn id="904" idx="1"/>
          </p:cNvCxnSpPr>
          <p:nvPr/>
        </p:nvCxnSpPr>
        <p:spPr>
          <a:xfrm>
            <a:off x="1018350" y="3325300"/>
            <a:ext cx="975000" cy="359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910" name="Google Shape;910;p57"/>
          <p:cNvCxnSpPr>
            <a:stCxn id="904" idx="1"/>
            <a:endCxn id="903" idx="2"/>
          </p:cNvCxnSpPr>
          <p:nvPr/>
        </p:nvCxnSpPr>
        <p:spPr>
          <a:xfrm flipH="1" rot="10800000">
            <a:off x="1993350" y="3197225"/>
            <a:ext cx="548400" cy="487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911" name="Google Shape;911;p57"/>
          <p:cNvCxnSpPr>
            <a:stCxn id="904" idx="1"/>
            <a:endCxn id="905" idx="2"/>
          </p:cNvCxnSpPr>
          <p:nvPr/>
        </p:nvCxnSpPr>
        <p:spPr>
          <a:xfrm flipH="1" rot="10800000">
            <a:off x="1993350" y="1850225"/>
            <a:ext cx="563700" cy="1834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912" name="Google Shape;912;p57"/>
          <p:cNvCxnSpPr>
            <a:stCxn id="901" idx="0"/>
            <a:endCxn id="905" idx="3"/>
          </p:cNvCxnSpPr>
          <p:nvPr/>
        </p:nvCxnSpPr>
        <p:spPr>
          <a:xfrm rot="10800000">
            <a:off x="3090064" y="1554444"/>
            <a:ext cx="594000" cy="37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3" name="Google Shape;913;p57"/>
          <p:cNvCxnSpPr>
            <a:stCxn id="901" idx="2"/>
            <a:endCxn id="903" idx="3"/>
          </p:cNvCxnSpPr>
          <p:nvPr/>
        </p:nvCxnSpPr>
        <p:spPr>
          <a:xfrm flipH="1">
            <a:off x="3074764" y="2523744"/>
            <a:ext cx="609300" cy="37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4" name="Google Shape;914;p57"/>
          <p:cNvCxnSpPr>
            <a:stCxn id="901" idx="2"/>
            <a:endCxn id="904" idx="4"/>
          </p:cNvCxnSpPr>
          <p:nvPr/>
        </p:nvCxnSpPr>
        <p:spPr>
          <a:xfrm flipH="1">
            <a:off x="2389564" y="2523744"/>
            <a:ext cx="1294500" cy="1623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5" name="Google Shape;915;p57"/>
          <p:cNvCxnSpPr>
            <a:stCxn id="898" idx="3"/>
            <a:endCxn id="901" idx="1"/>
          </p:cNvCxnSpPr>
          <p:nvPr/>
        </p:nvCxnSpPr>
        <p:spPr>
          <a:xfrm>
            <a:off x="1776150" y="2217700"/>
            <a:ext cx="1374900" cy="10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6" name="Google Shape;916;p57"/>
          <p:cNvCxnSpPr>
            <a:stCxn id="917" idx="4"/>
          </p:cNvCxnSpPr>
          <p:nvPr/>
        </p:nvCxnSpPr>
        <p:spPr>
          <a:xfrm>
            <a:off x="4909920" y="793250"/>
            <a:ext cx="0" cy="4284300"/>
          </a:xfrm>
          <a:prstGeom prst="straightConnector1">
            <a:avLst/>
          </a:prstGeom>
          <a:noFill/>
          <a:ln cap="flat" cmpd="sng" w="9525">
            <a:solidFill>
              <a:srgbClr val="BDBDB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7" name="Google Shape;917;p57"/>
          <p:cNvSpPr/>
          <p:nvPr/>
        </p:nvSpPr>
        <p:spPr>
          <a:xfrm>
            <a:off x="4843470" y="660350"/>
            <a:ext cx="132900" cy="13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57"/>
          <p:cNvSpPr/>
          <p:nvPr/>
        </p:nvSpPr>
        <p:spPr>
          <a:xfrm>
            <a:off x="4843470" y="1350350"/>
            <a:ext cx="132900" cy="13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919" name="Google Shape;919;p57"/>
          <p:cNvSpPr/>
          <p:nvPr/>
        </p:nvSpPr>
        <p:spPr>
          <a:xfrm>
            <a:off x="4995475" y="427450"/>
            <a:ext cx="36120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Monolith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0" name="Google Shape;920;p57"/>
          <p:cNvSpPr/>
          <p:nvPr/>
        </p:nvSpPr>
        <p:spPr>
          <a:xfrm>
            <a:off x="4995475" y="1118600"/>
            <a:ext cx="36120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Microservices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58"/>
          <p:cNvSpPr/>
          <p:nvPr/>
        </p:nvSpPr>
        <p:spPr>
          <a:xfrm>
            <a:off x="0" y="0"/>
            <a:ext cx="4535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6" name="Google Shape;926;p58"/>
          <p:cNvGrpSpPr/>
          <p:nvPr/>
        </p:nvGrpSpPr>
        <p:grpSpPr>
          <a:xfrm>
            <a:off x="413481" y="1096250"/>
            <a:ext cx="3708440" cy="2744050"/>
            <a:chOff x="1103606" y="1091125"/>
            <a:chExt cx="3708440" cy="2744050"/>
          </a:xfrm>
        </p:grpSpPr>
        <p:sp>
          <p:nvSpPr>
            <p:cNvPr id="927" name="Google Shape;927;p58"/>
            <p:cNvSpPr/>
            <p:nvPr/>
          </p:nvSpPr>
          <p:spPr>
            <a:xfrm>
              <a:off x="1103610" y="2911225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Payment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28" name="Google Shape;928;p58"/>
            <p:cNvSpPr/>
            <p:nvPr/>
          </p:nvSpPr>
          <p:spPr>
            <a:xfrm>
              <a:off x="2424726" y="1781381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Reporting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29" name="Google Shape;929;p58"/>
            <p:cNvSpPr/>
            <p:nvPr/>
          </p:nvSpPr>
          <p:spPr>
            <a:xfrm>
              <a:off x="1103606" y="1781369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Inventory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30" name="Google Shape;930;p58"/>
            <p:cNvSpPr/>
            <p:nvPr/>
          </p:nvSpPr>
          <p:spPr>
            <a:xfrm>
              <a:off x="3745846" y="2911217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Newsletter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31" name="Google Shape;931;p58"/>
            <p:cNvSpPr txBox="1"/>
            <p:nvPr/>
          </p:nvSpPr>
          <p:spPr>
            <a:xfrm>
              <a:off x="2272760" y="1091125"/>
              <a:ext cx="1510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Google Sans"/>
                  <a:ea typeface="Google Sans"/>
                  <a:cs typeface="Google Sans"/>
                  <a:sym typeface="Google Sans"/>
                </a:rPr>
                <a:t>E-Commerce Store</a:t>
              </a:r>
              <a:endParaRPr b="1" sz="1000"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32" name="Google Shape;932;p58"/>
            <p:cNvSpPr/>
            <p:nvPr/>
          </p:nvSpPr>
          <p:spPr>
            <a:xfrm>
              <a:off x="2555638" y="2911175"/>
              <a:ext cx="792300" cy="924000"/>
            </a:xfrm>
            <a:prstGeom prst="can">
              <a:avLst>
                <a:gd fmla="val 25000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Customer </a:t>
              </a:r>
              <a:endParaRPr b="1" sz="10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DB</a:t>
              </a:r>
              <a:endParaRPr b="1" sz="10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33" name="Google Shape;933;p58"/>
            <p:cNvSpPr/>
            <p:nvPr/>
          </p:nvSpPr>
          <p:spPr>
            <a:xfrm>
              <a:off x="3745840" y="1781367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Shop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cxnSp>
        <p:nvCxnSpPr>
          <p:cNvPr id="934" name="Google Shape;934;p58"/>
          <p:cNvCxnSpPr>
            <a:stCxn id="928" idx="3"/>
            <a:endCxn id="933" idx="1"/>
          </p:cNvCxnSpPr>
          <p:nvPr/>
        </p:nvCxnSpPr>
        <p:spPr>
          <a:xfrm>
            <a:off x="2800801" y="2082156"/>
            <a:ext cx="255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5" name="Google Shape;935;p58"/>
          <p:cNvCxnSpPr>
            <a:stCxn id="928" idx="2"/>
            <a:endCxn id="930" idx="0"/>
          </p:cNvCxnSpPr>
          <p:nvPr/>
        </p:nvCxnSpPr>
        <p:spPr>
          <a:xfrm>
            <a:off x="2267701" y="2377806"/>
            <a:ext cx="1321200" cy="538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6" name="Google Shape;936;p58"/>
          <p:cNvCxnSpPr>
            <a:stCxn id="928" idx="2"/>
            <a:endCxn id="932" idx="1"/>
          </p:cNvCxnSpPr>
          <p:nvPr/>
        </p:nvCxnSpPr>
        <p:spPr>
          <a:xfrm flipH="1">
            <a:off x="2261701" y="2377806"/>
            <a:ext cx="6000" cy="538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7" name="Google Shape;937;p58"/>
          <p:cNvCxnSpPr>
            <a:stCxn id="933" idx="2"/>
            <a:endCxn id="932" idx="1"/>
          </p:cNvCxnSpPr>
          <p:nvPr/>
        </p:nvCxnSpPr>
        <p:spPr>
          <a:xfrm flipH="1">
            <a:off x="2261615" y="2377792"/>
            <a:ext cx="1327200" cy="538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8" name="Google Shape;938;p58"/>
          <p:cNvCxnSpPr>
            <a:stCxn id="930" idx="1"/>
            <a:endCxn id="932" idx="4"/>
          </p:cNvCxnSpPr>
          <p:nvPr/>
        </p:nvCxnSpPr>
        <p:spPr>
          <a:xfrm flipH="1">
            <a:off x="2657921" y="3211992"/>
            <a:ext cx="397800" cy="166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9" name="Google Shape;939;p58"/>
          <p:cNvCxnSpPr>
            <a:stCxn id="927" idx="3"/>
            <a:endCxn id="932" idx="2"/>
          </p:cNvCxnSpPr>
          <p:nvPr/>
        </p:nvCxnSpPr>
        <p:spPr>
          <a:xfrm>
            <a:off x="1479685" y="3212000"/>
            <a:ext cx="385800" cy="166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0" name="Google Shape;940;p58"/>
          <p:cNvCxnSpPr>
            <a:stCxn id="928" idx="2"/>
            <a:endCxn id="927" idx="0"/>
          </p:cNvCxnSpPr>
          <p:nvPr/>
        </p:nvCxnSpPr>
        <p:spPr>
          <a:xfrm flipH="1">
            <a:off x="946501" y="2377806"/>
            <a:ext cx="1321200" cy="538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1" name="Google Shape;941;p58"/>
          <p:cNvCxnSpPr>
            <a:stCxn id="928" idx="1"/>
            <a:endCxn id="929" idx="3"/>
          </p:cNvCxnSpPr>
          <p:nvPr/>
        </p:nvCxnSpPr>
        <p:spPr>
          <a:xfrm rot="10800000">
            <a:off x="1479601" y="2082156"/>
            <a:ext cx="255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42" name="Google Shape;942;p58"/>
          <p:cNvSpPr txBox="1"/>
          <p:nvPr/>
        </p:nvSpPr>
        <p:spPr>
          <a:xfrm>
            <a:off x="5124900" y="1562600"/>
            <a:ext cx="3561900" cy="23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3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“Separation of concerns”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○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Promotes Agile development.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○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Easy to build, maintain, and deploy.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○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Flexibility to build in the language of your choice.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Services can be </a:t>
            </a:r>
            <a:r>
              <a:rPr lang="en" sz="13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scaled independently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to meet demand.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3" name="Google Shape;943;p58"/>
          <p:cNvCxnSpPr>
            <a:stCxn id="944" idx="4"/>
          </p:cNvCxnSpPr>
          <p:nvPr/>
        </p:nvCxnSpPr>
        <p:spPr>
          <a:xfrm>
            <a:off x="4909920" y="793250"/>
            <a:ext cx="0" cy="4284300"/>
          </a:xfrm>
          <a:prstGeom prst="straightConnector1">
            <a:avLst/>
          </a:prstGeom>
          <a:noFill/>
          <a:ln cap="flat" cmpd="sng" w="9525">
            <a:solidFill>
              <a:srgbClr val="BDBDB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4" name="Google Shape;944;p58"/>
          <p:cNvSpPr/>
          <p:nvPr/>
        </p:nvSpPr>
        <p:spPr>
          <a:xfrm>
            <a:off x="4843470" y="660350"/>
            <a:ext cx="132900" cy="13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58"/>
          <p:cNvSpPr/>
          <p:nvPr/>
        </p:nvSpPr>
        <p:spPr>
          <a:xfrm>
            <a:off x="4843470" y="1350350"/>
            <a:ext cx="132900" cy="13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946" name="Google Shape;946;p58"/>
          <p:cNvSpPr/>
          <p:nvPr/>
        </p:nvSpPr>
        <p:spPr>
          <a:xfrm>
            <a:off x="4995475" y="427450"/>
            <a:ext cx="36120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Monolith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7" name="Google Shape;947;p58"/>
          <p:cNvSpPr/>
          <p:nvPr/>
        </p:nvSpPr>
        <p:spPr>
          <a:xfrm>
            <a:off x="4995475" y="1118600"/>
            <a:ext cx="36120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Microservices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59"/>
          <p:cNvSpPr/>
          <p:nvPr/>
        </p:nvSpPr>
        <p:spPr>
          <a:xfrm>
            <a:off x="0" y="0"/>
            <a:ext cx="4535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3" name="Google Shape;953;p59"/>
          <p:cNvGrpSpPr/>
          <p:nvPr/>
        </p:nvGrpSpPr>
        <p:grpSpPr>
          <a:xfrm>
            <a:off x="413481" y="1096250"/>
            <a:ext cx="3708440" cy="2744050"/>
            <a:chOff x="1103606" y="1091125"/>
            <a:chExt cx="3708440" cy="2744050"/>
          </a:xfrm>
        </p:grpSpPr>
        <p:sp>
          <p:nvSpPr>
            <p:cNvPr id="954" name="Google Shape;954;p59"/>
            <p:cNvSpPr/>
            <p:nvPr/>
          </p:nvSpPr>
          <p:spPr>
            <a:xfrm>
              <a:off x="1103610" y="2911225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Payment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55" name="Google Shape;955;p59"/>
            <p:cNvSpPr/>
            <p:nvPr/>
          </p:nvSpPr>
          <p:spPr>
            <a:xfrm>
              <a:off x="2424726" y="1781381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Reporting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56" name="Google Shape;956;p59"/>
            <p:cNvSpPr/>
            <p:nvPr/>
          </p:nvSpPr>
          <p:spPr>
            <a:xfrm>
              <a:off x="1103606" y="1781369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Inventory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57" name="Google Shape;957;p59"/>
            <p:cNvSpPr/>
            <p:nvPr/>
          </p:nvSpPr>
          <p:spPr>
            <a:xfrm>
              <a:off x="3745846" y="2911217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Newsletter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58" name="Google Shape;958;p59"/>
            <p:cNvSpPr txBox="1"/>
            <p:nvPr/>
          </p:nvSpPr>
          <p:spPr>
            <a:xfrm>
              <a:off x="2272760" y="1091125"/>
              <a:ext cx="1510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Google Sans"/>
                  <a:ea typeface="Google Sans"/>
                  <a:cs typeface="Google Sans"/>
                  <a:sym typeface="Google Sans"/>
                </a:rPr>
                <a:t>E-Commerce Store</a:t>
              </a:r>
              <a:endParaRPr b="1" sz="1000"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59" name="Google Shape;959;p59"/>
            <p:cNvSpPr/>
            <p:nvPr/>
          </p:nvSpPr>
          <p:spPr>
            <a:xfrm>
              <a:off x="2555638" y="2911175"/>
              <a:ext cx="792300" cy="924000"/>
            </a:xfrm>
            <a:prstGeom prst="can">
              <a:avLst>
                <a:gd fmla="val 25000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Customer </a:t>
              </a:r>
              <a:endParaRPr b="1" sz="10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2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DB</a:t>
              </a:r>
              <a:endParaRPr b="1" sz="10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sp>
          <p:nvSpPr>
            <p:cNvPr id="960" name="Google Shape;960;p59"/>
            <p:cNvSpPr/>
            <p:nvPr/>
          </p:nvSpPr>
          <p:spPr>
            <a:xfrm>
              <a:off x="3745840" y="1781367"/>
              <a:ext cx="1066200" cy="5913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rgbClr val="BDC1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Shop</a:t>
              </a:r>
              <a:endParaRPr b="1" sz="1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  <p:cxnSp>
        <p:nvCxnSpPr>
          <p:cNvPr id="961" name="Google Shape;961;p59"/>
          <p:cNvCxnSpPr>
            <a:stCxn id="955" idx="3"/>
            <a:endCxn id="960" idx="1"/>
          </p:cNvCxnSpPr>
          <p:nvPr/>
        </p:nvCxnSpPr>
        <p:spPr>
          <a:xfrm>
            <a:off x="2800801" y="2082156"/>
            <a:ext cx="255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2" name="Google Shape;962;p59"/>
          <p:cNvCxnSpPr>
            <a:stCxn id="955" idx="2"/>
            <a:endCxn id="957" idx="0"/>
          </p:cNvCxnSpPr>
          <p:nvPr/>
        </p:nvCxnSpPr>
        <p:spPr>
          <a:xfrm>
            <a:off x="2267701" y="2377806"/>
            <a:ext cx="1321200" cy="538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3" name="Google Shape;963;p59"/>
          <p:cNvCxnSpPr>
            <a:stCxn id="955" idx="2"/>
            <a:endCxn id="959" idx="1"/>
          </p:cNvCxnSpPr>
          <p:nvPr/>
        </p:nvCxnSpPr>
        <p:spPr>
          <a:xfrm flipH="1">
            <a:off x="2261701" y="2377806"/>
            <a:ext cx="6000" cy="538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4" name="Google Shape;964;p59"/>
          <p:cNvCxnSpPr>
            <a:stCxn id="960" idx="2"/>
            <a:endCxn id="959" idx="1"/>
          </p:cNvCxnSpPr>
          <p:nvPr/>
        </p:nvCxnSpPr>
        <p:spPr>
          <a:xfrm flipH="1">
            <a:off x="2261615" y="2377792"/>
            <a:ext cx="1327200" cy="538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5" name="Google Shape;965;p59"/>
          <p:cNvCxnSpPr>
            <a:stCxn id="957" idx="1"/>
            <a:endCxn id="959" idx="4"/>
          </p:cNvCxnSpPr>
          <p:nvPr/>
        </p:nvCxnSpPr>
        <p:spPr>
          <a:xfrm flipH="1">
            <a:off x="2657921" y="3211992"/>
            <a:ext cx="397800" cy="166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6" name="Google Shape;966;p59"/>
          <p:cNvCxnSpPr>
            <a:stCxn id="954" idx="3"/>
            <a:endCxn id="959" idx="2"/>
          </p:cNvCxnSpPr>
          <p:nvPr/>
        </p:nvCxnSpPr>
        <p:spPr>
          <a:xfrm>
            <a:off x="1479685" y="3212000"/>
            <a:ext cx="385800" cy="166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7" name="Google Shape;967;p59"/>
          <p:cNvCxnSpPr>
            <a:stCxn id="955" idx="2"/>
            <a:endCxn id="954" idx="0"/>
          </p:cNvCxnSpPr>
          <p:nvPr/>
        </p:nvCxnSpPr>
        <p:spPr>
          <a:xfrm flipH="1">
            <a:off x="946501" y="2377806"/>
            <a:ext cx="1321200" cy="538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8" name="Google Shape;968;p59"/>
          <p:cNvCxnSpPr>
            <a:stCxn id="955" idx="1"/>
            <a:endCxn id="956" idx="3"/>
          </p:cNvCxnSpPr>
          <p:nvPr/>
        </p:nvCxnSpPr>
        <p:spPr>
          <a:xfrm rot="10800000">
            <a:off x="1479601" y="2082156"/>
            <a:ext cx="255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9" name="Google Shape;969;p59"/>
          <p:cNvSpPr txBox="1"/>
          <p:nvPr/>
        </p:nvSpPr>
        <p:spPr>
          <a:xfrm>
            <a:off x="5124900" y="1562600"/>
            <a:ext cx="3561900" cy="14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Services can be </a:t>
            </a:r>
            <a:r>
              <a:rPr lang="en" sz="11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scaled independently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 to meet demand.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" sz="11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Separation of concerns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” 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Roboto"/>
              <a:buChar char="○"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Promotes Agile development.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Roboto"/>
              <a:buChar char="○"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Easy to build, maintain, and deploy.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Roboto"/>
              <a:buChar char="○"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Flexibility to build in the language of your choice.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70" name="Google Shape;970;p59"/>
          <p:cNvCxnSpPr>
            <a:stCxn id="971" idx="4"/>
          </p:cNvCxnSpPr>
          <p:nvPr/>
        </p:nvCxnSpPr>
        <p:spPr>
          <a:xfrm>
            <a:off x="4909920" y="793250"/>
            <a:ext cx="0" cy="4284300"/>
          </a:xfrm>
          <a:prstGeom prst="straightConnector1">
            <a:avLst/>
          </a:prstGeom>
          <a:noFill/>
          <a:ln cap="flat" cmpd="sng" w="9525">
            <a:solidFill>
              <a:srgbClr val="BDBDB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1" name="Google Shape;971;p59"/>
          <p:cNvSpPr/>
          <p:nvPr/>
        </p:nvSpPr>
        <p:spPr>
          <a:xfrm>
            <a:off x="4843470" y="660350"/>
            <a:ext cx="132900" cy="13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59"/>
          <p:cNvSpPr/>
          <p:nvPr/>
        </p:nvSpPr>
        <p:spPr>
          <a:xfrm>
            <a:off x="4843470" y="1350350"/>
            <a:ext cx="132900" cy="13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973" name="Google Shape;973;p59"/>
          <p:cNvSpPr/>
          <p:nvPr/>
        </p:nvSpPr>
        <p:spPr>
          <a:xfrm>
            <a:off x="4995475" y="427450"/>
            <a:ext cx="36120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Monolith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4" name="Google Shape;974;p59"/>
          <p:cNvSpPr/>
          <p:nvPr/>
        </p:nvSpPr>
        <p:spPr>
          <a:xfrm>
            <a:off x="4995475" y="1118600"/>
            <a:ext cx="36120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Microservices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5" name="Google Shape;975;p59"/>
          <p:cNvSpPr txBox="1"/>
          <p:nvPr/>
        </p:nvSpPr>
        <p:spPr>
          <a:xfrm>
            <a:off x="5124225" y="2917000"/>
            <a:ext cx="35625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3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Spider web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of point-to-point integrations.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3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Coupling 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with p2p inter-service communication.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Adding/Removing services </a:t>
            </a:r>
            <a:r>
              <a:rPr lang="en" sz="13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requires changing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other services.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60"/>
          <p:cNvSpPr txBox="1"/>
          <p:nvPr>
            <p:ph type="title"/>
          </p:nvPr>
        </p:nvSpPr>
        <p:spPr>
          <a:xfrm>
            <a:off x="457200" y="1536200"/>
            <a:ext cx="6153900" cy="207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Event-Driven</a:t>
            </a:r>
            <a:r>
              <a:rPr lang="en"/>
              <a:t> Microservices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oogle Open Source (2020)">
  <a:themeElements>
    <a:clrScheme name="Simple Light">
      <a:dk1>
        <a:srgbClr val="202124"/>
      </a:dk1>
      <a:lt1>
        <a:srgbClr val="444444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oogle Open Source (2020)">
  <a:themeElements>
    <a:clrScheme name="Simple Light">
      <a:dk1>
        <a:srgbClr val="202124"/>
      </a:dk1>
      <a:lt1>
        <a:srgbClr val="444444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