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Oswald Regular"/>
      <p:regular r:id="rId47"/>
      <p:bold r:id="rId48"/>
    </p:embeddedFont>
    <p:embeddedFont>
      <p:font typeface="Source Code Pro"/>
      <p:regular r:id="rId49"/>
      <p:bold r:id="rId50"/>
      <p:italic r:id="rId51"/>
      <p:boldItalic r:id="rId52"/>
    </p:embeddedFont>
    <p:embeddedFont>
      <p:font typeface="Average"/>
      <p:regular r:id="rId53"/>
    </p:embeddedFont>
    <p:embeddedFont>
      <p:font typeface="Oswald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70AE2A-A108-437F-9517-7BC162BE9DBC}">
  <a:tblStyle styleId="{AE70AE2A-A108-437F-9517-7BC162BE9D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swaldRegular-bold.fntdata"/><Relationship Id="rId47" Type="http://schemas.openxmlformats.org/officeDocument/2006/relationships/font" Target="fonts/OswaldRegular-regular.fntdata"/><Relationship Id="rId49" Type="http://schemas.openxmlformats.org/officeDocument/2006/relationships/font" Target="fonts/SourceCode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SourceCodePro-italic.fntdata"/><Relationship Id="rId50" Type="http://schemas.openxmlformats.org/officeDocument/2006/relationships/font" Target="fonts/SourceCodePro-bold.fntdata"/><Relationship Id="rId53" Type="http://schemas.openxmlformats.org/officeDocument/2006/relationships/font" Target="fonts/Average-regular.fntdata"/><Relationship Id="rId52" Type="http://schemas.openxmlformats.org/officeDocument/2006/relationships/font" Target="fonts/SourceCodePro-boldItalic.fntdata"/><Relationship Id="rId11" Type="http://schemas.openxmlformats.org/officeDocument/2006/relationships/slide" Target="slides/slide5.xml"/><Relationship Id="rId55" Type="http://schemas.openxmlformats.org/officeDocument/2006/relationships/font" Target="fonts/Oswald-bold.fntdata"/><Relationship Id="rId10" Type="http://schemas.openxmlformats.org/officeDocument/2006/relationships/slide" Target="slides/slide4.xml"/><Relationship Id="rId54" Type="http://schemas.openxmlformats.org/officeDocument/2006/relationships/font" Target="fonts/Oswal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GoogleCloudPlatform/gke-networking-recipes/tree/master/gateway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 minutes for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======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minute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10-15 minutes for questions.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9c569633e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API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Gateway is a different decomposition that tries to split the different concerns we talked about above w/ Services and address the different roles.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Roles are (read slide)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Separate concepts (read slide)</a:t>
            </a:r>
            <a:endParaRPr/>
          </a:p>
        </p:txBody>
      </p:sp>
      <p:sp>
        <p:nvSpPr>
          <p:cNvPr id="173" name="Google Shape;173;g99c569633e_0_7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b123fff4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b123fff4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example of how the personas and roles map to the different resources.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IaaS provider creates a set of GatewayClasses in the cluster that define what kind of LBs are available (think cloud provider).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SRE control actual deployments Gateways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Application developer builds the routes + services.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9c569633e_0_1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9c569633e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let’s talk about portability.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Venn diagram at the beginning of the talk, we expect most functionality to converge, but there will remain pieces that don’t.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just make this fact </a:t>
            </a:r>
            <a:r>
              <a:rPr lang="en"/>
              <a:t>explicit</a:t>
            </a:r>
            <a:r>
              <a:rPr lang="en"/>
              <a:t> in the API.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Ingress was too lowest common denominator.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we split the functionality into “Core”, “Extended” and “Implementation-Specific”.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Core MUST be supported by all implementations (just like the old Ingress API)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Extended is supported on a feature by feature basis, but MUST be portable, i.e. behave the same IF it is supported.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It also appears in the API schema...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Implementation-specific has no </a:t>
            </a:r>
            <a:r>
              <a:rPr lang="en"/>
              <a:t>guarantee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b123fff42_4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b123fff42_4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get do this?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(read slide)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9c569633e_0_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9c569633e_0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let’s talk about extensibility.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try to tackle this in a couple of ways: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polymorphic references whenever possible. The example on the right shows a list of route references that can target several different kinds of resources.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fully leverage CRDs for defining resources.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9c569633e_0_1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9c569633e_0_1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bowei@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Ok, let’s go through an example to give a flavor for the kinds of workflows we wish to enable with this API.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b123fff42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b123fff42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b123fff42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b123fff42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b123fff42_4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b123fff42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b1782f0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b1782f0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9c569633e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9c569633e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Hi, my name is Kaslin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Hi, my name is Bowei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Good morning, today we will be talking about the evolution of K8s L4 + L7 APIs.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is a K8S SIG-NETWORK subproject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Contact information and how to contribute.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We are currently very excited to be close to an Alpha very of the API.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Please come check out our meetings, they will be listed on the community page.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b1782f00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b1782f00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b1782f00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b1782f00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b1782f00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b1782f00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b1782f00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b1782f00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b1782f00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b1782f00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b1782f00c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9b1782f00c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b1782f00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b1782f00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b123fff42_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9b123fff42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b1782f00c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b1782f00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9b1782f00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9b1782f00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9c569633e_0_1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9c569633e_0_1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some context on what is driving the API evolution.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observations: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resources design were “self-service” oriented: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Few tenants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Empowered dev owns whole deployment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we have: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Multiple team/roles interactions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Potentially multiple co-existing implementations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L4/L7 LB landscape is also changing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Convergence in feature sets over time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But there will be areas where features are will never converge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9c569633e_0_1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9c569633e_0_1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9b1782f00c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9b1782f00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9c569633e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99c569633e_0_8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99c569633e_0_1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99c569633e_0_1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https://github.com/GoogleCloudPlatform/gke-networking-recipes/tree/master/gateway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c569633e_0_1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c569633e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coming to our session.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 Kubernetes SIG-NETWORK subproject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our project homepage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9c569633e_0_1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9c569633e_0_1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9c569633e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9c569633e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9c569633e_0_9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9c569633e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 goals for the evolution of the APIs, three main goals: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(read slides)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9c569633e_0_10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9c569633e_0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how those goals will translate concretely in the proposals.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Create a resource model that can integrate well with RBAC to express different personas and roles.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Explicitly handle portability and different levels of support.</a:t>
            </a:r>
            <a:br>
              <a:rPr lang="en"/>
            </a:br>
            <a:r>
              <a:rPr lang="en"/>
              <a:t>This is similar to the work in the overall SIG-ARCH conformance around “conformance profiles”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Create places for extension points for attaching in custom types/attributes.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9c569633e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a look at the existing Kubernetes service, we find that it is really an intersection of several different “concerns”: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Method of exposure -- how do clients access the service?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method of grouping for the backends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Place to decorate attributes about the Service (e.g. how to handle traffic)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finding that mixing all of these concerns becomes harder and harder to get right in the same resource.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99c569633e_0_7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9c569633e_0_10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9c569633e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a look at the personas that we are encountering in Kubernetes: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(read slide)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c569633e_0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9c569633e_0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a single slide refresher on how RBAC permissions work in K8S (or in general).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RBAC concerns the relationation of “users”, “roles”, “verbs” and “resources”.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Users belong to roles.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Roles have permissions to act via a set of verbs on a set of resources.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(read slide).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K8S APIs mostly have the</a:t>
            </a:r>
            <a:r>
              <a:rPr b="1" lang="en">
                <a:solidFill>
                  <a:schemeClr val="dk1"/>
                </a:solidFill>
              </a:rPr>
              <a:t> same set of Verbs (i.e. the RESTful CRUD).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designing APIs, we will be</a:t>
            </a:r>
            <a:r>
              <a:rPr b="1" lang="en">
                <a:solidFill>
                  <a:schemeClr val="dk1"/>
                </a:solidFill>
              </a:rPr>
              <a:t> focused on: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1) different kinds of roles (i.e. personas)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2) dividing up the resources so roles can be given different kinds of access.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9c569633e_0_10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9c569633e_0_1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let’s take a look at the existing Ingress resource: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(read slide)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Title and Content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114300" y="45244"/>
            <a:ext cx="70887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14300" y="45244"/>
            <a:ext cx="70887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60144" y="1224975"/>
            <a:ext cx="82599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_with_image">
  <p:cSld name="Title and Content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114300" y="45244"/>
            <a:ext cx="70887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60144" y="1224975"/>
            <a:ext cx="39090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owei@google.com" TargetMode="External"/><Relationship Id="rId4" Type="http://schemas.openxmlformats.org/officeDocument/2006/relationships/hyperlink" Target="mailto:kaslin@googl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mailto:bowei@google.com" TargetMode="External"/><Relationship Id="rId6" Type="http://schemas.openxmlformats.org/officeDocument/2006/relationships/hyperlink" Target="mailto:kaslin@google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github.com/kubernetes-sigs/service-apis" TargetMode="External"/><Relationship Id="rId4" Type="http://schemas.openxmlformats.org/officeDocument/2006/relationships/hyperlink" Target="https://kubernetes-sigs.github.io/service-apis/community/" TargetMode="External"/><Relationship Id="rId5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Ne9UJL6irXY" TargetMode="External"/><Relationship Id="rId4" Type="http://schemas.openxmlformats.org/officeDocument/2006/relationships/hyperlink" Target="https://docs.google.com/presentation/d/1EnEdw1XTeas_FP38MChSmHlYiZkMEkXI550ScpqRGqc/edit#slide=id.p1" TargetMode="External"/><Relationship Id="rId5" Type="http://schemas.openxmlformats.org/officeDocument/2006/relationships/hyperlink" Target="https://docs.google.com/presentation/d/13U_tzNAlg68TJnFr9egLDLdozOsp02e3Mm4eS53bQMI/edit#slide=id.g8d98c35dc6_2_81" TargetMode="External"/><Relationship Id="rId6" Type="http://schemas.openxmlformats.org/officeDocument/2006/relationships/hyperlink" Target="https://github.com/kubernetes-sigs/service-api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evolution of Ingress through the Gateway API</a:t>
            </a:r>
            <a:endParaRPr/>
          </a:p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Bowei Du &lt;</a:t>
            </a:r>
            <a:r>
              <a:rPr lang="en" u="sng">
                <a:solidFill>
                  <a:schemeClr val="hlink"/>
                </a:solidFill>
                <a:hlinkClick r:id="rId3"/>
              </a:rPr>
              <a:t>bowei@google.com</a:t>
            </a:r>
            <a:r>
              <a:rPr lang="en"/>
              <a:t>&gt;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/>
              <a:t>Kaslin Fields &lt;</a:t>
            </a:r>
            <a:r>
              <a:rPr lang="en" u="sng">
                <a:solidFill>
                  <a:schemeClr val="hlink"/>
                </a:solidFill>
                <a:hlinkClick r:id="rId4"/>
              </a:rPr>
              <a:t>kaslin@google.com</a:t>
            </a:r>
            <a:r>
              <a:rPr lang="en"/>
              <a:t>&gt;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/>
        </p:nvSpPr>
        <p:spPr>
          <a:xfrm>
            <a:off x="302750" y="0"/>
            <a:ext cx="6082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Services V+1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roles: Gateway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Idea: Decouple along role, concept axes: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Roles: 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👷‍♀️ Infrastructure Provider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GatewayClass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👨‍🔧 Cluster Operator / NetOps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👩‍💻 Application Developer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Routes</a:t>
            </a:r>
            <a:r>
              <a:rPr lang="en"/>
              <a:t> and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Services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Concepts: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Exposure and access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Routing, protocol specific attributes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Routes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Grouping, selection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r>
              <a:rPr lang="en"/>
              <a:t>)</a:t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6728750" y="265600"/>
            <a:ext cx="1875000" cy="844500"/>
          </a:xfrm>
          <a:prstGeom prst="foldedCorner">
            <a:avLst>
              <a:gd fmla="val 16667" name="adj"/>
            </a:avLst>
          </a:prstGeom>
          <a:solidFill>
            <a:srgbClr val="6CDFE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GatewayClass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728750" y="1521533"/>
            <a:ext cx="1875000" cy="844500"/>
          </a:xfrm>
          <a:prstGeom prst="foldedCorner">
            <a:avLst>
              <a:gd fmla="val 16667" name="adj"/>
            </a:avLst>
          </a:prstGeom>
          <a:solidFill>
            <a:srgbClr val="A0D2EB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Gateway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6728750" y="2777467"/>
            <a:ext cx="1875000" cy="8445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*Route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6728750" y="4033400"/>
            <a:ext cx="1875000" cy="8445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Service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82" name="Google Shape;182;p26"/>
          <p:cNvCxnSpPr>
            <a:stCxn id="179" idx="0"/>
            <a:endCxn id="178" idx="2"/>
          </p:cNvCxnSpPr>
          <p:nvPr/>
        </p:nvCxnSpPr>
        <p:spPr>
          <a:xfrm rot="10800000">
            <a:off x="7666250" y="1110233"/>
            <a:ext cx="0" cy="411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6"/>
          <p:cNvCxnSpPr>
            <a:stCxn id="180" idx="0"/>
            <a:endCxn id="179" idx="2"/>
          </p:cNvCxnSpPr>
          <p:nvPr/>
        </p:nvCxnSpPr>
        <p:spPr>
          <a:xfrm rot="10800000">
            <a:off x="7666250" y="2366167"/>
            <a:ext cx="0" cy="411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4" name="Google Shape;184;p26"/>
          <p:cNvCxnSpPr>
            <a:stCxn id="181" idx="0"/>
            <a:endCxn id="180" idx="2"/>
          </p:cNvCxnSpPr>
          <p:nvPr/>
        </p:nvCxnSpPr>
        <p:spPr>
          <a:xfrm rot="10800000">
            <a:off x="7666250" y="3622100"/>
            <a:ext cx="0" cy="411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3335313" y="1397700"/>
            <a:ext cx="5432400" cy="1152600"/>
          </a:xfrm>
          <a:prstGeom prst="roundRect">
            <a:avLst>
              <a:gd fmla="val 16667" name="adj"/>
            </a:avLst>
          </a:prstGeom>
          <a:solidFill>
            <a:srgbClr val="FFFFFF">
              <a:alpha val="18990"/>
            </a:srgbClr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3335313" y="2802725"/>
            <a:ext cx="5432400" cy="1592400"/>
          </a:xfrm>
          <a:prstGeom prst="roundRect">
            <a:avLst>
              <a:gd fmla="val 16667" name="adj"/>
            </a:avLst>
          </a:prstGeom>
          <a:solidFill>
            <a:srgbClr val="FFFFFF">
              <a:alpha val="18990"/>
            </a:srgbClr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678438" y="2909200"/>
            <a:ext cx="2435400" cy="1033200"/>
          </a:xfrm>
          <a:prstGeom prst="roundRect">
            <a:avLst>
              <a:gd fmla="val 16667" name="adj"/>
            </a:avLst>
          </a:prstGeom>
          <a:solidFill>
            <a:srgbClr val="FFFFFF">
              <a:alpha val="18990"/>
            </a:srgbClr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678362" y="1386700"/>
            <a:ext cx="2435400" cy="1338600"/>
          </a:xfrm>
          <a:prstGeom prst="roundRect">
            <a:avLst>
              <a:gd fmla="val 16667" name="adj"/>
            </a:avLst>
          </a:prstGeom>
          <a:solidFill>
            <a:srgbClr val="FFFFFF">
              <a:alpha val="18990"/>
            </a:srgbClr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schema</a:t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880984" y="1648875"/>
            <a:ext cx="1875000" cy="844500"/>
          </a:xfrm>
          <a:prstGeom prst="foldedCorner">
            <a:avLst>
              <a:gd fmla="val 16667" name="adj"/>
            </a:avLst>
          </a:prstGeom>
          <a:solidFill>
            <a:srgbClr val="6CDFE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GatewayClass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76284" y="1729238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👷‍♀️</a:t>
            </a:r>
            <a:endParaRPr sz="3000"/>
          </a:p>
        </p:txBody>
      </p:sp>
      <p:cxnSp>
        <p:nvCxnSpPr>
          <p:cNvPr id="196" name="Google Shape;196;p27"/>
          <p:cNvCxnSpPr>
            <a:stCxn id="194" idx="2"/>
            <a:endCxn id="197" idx="0"/>
          </p:cNvCxnSpPr>
          <p:nvPr/>
        </p:nvCxnSpPr>
        <p:spPr>
          <a:xfrm flipH="1" rot="-5400000">
            <a:off x="1486084" y="2825775"/>
            <a:ext cx="665400" cy="6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triangle"/>
            <a:tailEnd len="med" w="med" type="none"/>
          </a:ln>
        </p:spPr>
      </p:cxnSp>
      <p:sp>
        <p:nvSpPr>
          <p:cNvPr id="197" name="Google Shape;197;p27"/>
          <p:cNvSpPr/>
          <p:nvPr/>
        </p:nvSpPr>
        <p:spPr>
          <a:xfrm>
            <a:off x="880988" y="3158699"/>
            <a:ext cx="1875000" cy="539100"/>
          </a:xfrm>
          <a:prstGeom prst="foldedCorner">
            <a:avLst>
              <a:gd fmla="val 16667" name="adj"/>
            </a:avLst>
          </a:prstGeom>
          <a:solidFill>
            <a:srgbClr val="A0D2EB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Gateway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376284" y="3097136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👨‍🔧</a:t>
            </a:r>
            <a:endParaRPr sz="3000"/>
          </a:p>
        </p:txBody>
      </p:sp>
      <p:sp>
        <p:nvSpPr>
          <p:cNvPr id="199" name="Google Shape;199;p27"/>
          <p:cNvSpPr/>
          <p:nvPr/>
        </p:nvSpPr>
        <p:spPr>
          <a:xfrm>
            <a:off x="3808459" y="1581600"/>
            <a:ext cx="2258400" cy="8445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HTTP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Route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f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oo.example.com -&gt; foo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3808459" y="2916800"/>
            <a:ext cx="2258400" cy="10332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HTTPRoute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bar.example.com -&gt; bar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b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az.example.com -&gt; baz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201" name="Google Shape;201;p27"/>
          <p:cNvCxnSpPr>
            <a:stCxn id="199" idx="1"/>
            <a:endCxn id="197" idx="3"/>
          </p:cNvCxnSpPr>
          <p:nvPr/>
        </p:nvCxnSpPr>
        <p:spPr>
          <a:xfrm flipH="1">
            <a:off x="2756059" y="2003850"/>
            <a:ext cx="1052400" cy="142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02" name="Google Shape;202;p27"/>
          <p:cNvCxnSpPr>
            <a:stCxn id="200" idx="1"/>
            <a:endCxn id="197" idx="3"/>
          </p:cNvCxnSpPr>
          <p:nvPr/>
        </p:nvCxnSpPr>
        <p:spPr>
          <a:xfrm rot="10800000">
            <a:off x="2756059" y="3428300"/>
            <a:ext cx="1052400" cy="5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3" name="Google Shape;203;p27"/>
          <p:cNvSpPr/>
          <p:nvPr/>
        </p:nvSpPr>
        <p:spPr>
          <a:xfrm>
            <a:off x="6664734" y="1677163"/>
            <a:ext cx="1875000" cy="6534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f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oo 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Service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204" name="Google Shape;204;p27"/>
          <p:cNvCxnSpPr>
            <a:stCxn id="199" idx="3"/>
            <a:endCxn id="203" idx="1"/>
          </p:cNvCxnSpPr>
          <p:nvPr/>
        </p:nvCxnSpPr>
        <p:spPr>
          <a:xfrm>
            <a:off x="6066859" y="2003850"/>
            <a:ext cx="597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7"/>
          <p:cNvSpPr/>
          <p:nvPr/>
        </p:nvSpPr>
        <p:spPr>
          <a:xfrm>
            <a:off x="6664734" y="2916793"/>
            <a:ext cx="1875000" cy="5391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bar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 Service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6664734" y="3604695"/>
            <a:ext cx="1875000" cy="5391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baz</a:t>
            </a:r>
            <a:r>
              <a:rPr lang="en" sz="1600">
                <a:latin typeface="Oswald Regular"/>
                <a:ea typeface="Oswald Regular"/>
                <a:cs typeface="Oswald Regular"/>
                <a:sym typeface="Oswald Regular"/>
              </a:rPr>
              <a:t> Service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207" name="Google Shape;207;p27"/>
          <p:cNvCxnSpPr>
            <a:stCxn id="200" idx="3"/>
            <a:endCxn id="205" idx="1"/>
          </p:cNvCxnSpPr>
          <p:nvPr/>
        </p:nvCxnSpPr>
        <p:spPr>
          <a:xfrm flipH="1" rot="10800000">
            <a:off x="6066859" y="3186200"/>
            <a:ext cx="597900" cy="247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7"/>
          <p:cNvCxnSpPr>
            <a:stCxn id="200" idx="3"/>
            <a:endCxn id="206" idx="1"/>
          </p:cNvCxnSpPr>
          <p:nvPr/>
        </p:nvCxnSpPr>
        <p:spPr>
          <a:xfrm>
            <a:off x="6066859" y="3433400"/>
            <a:ext cx="597900" cy="4407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7"/>
          <p:cNvSpPr txBox="1"/>
          <p:nvPr/>
        </p:nvSpPr>
        <p:spPr>
          <a:xfrm>
            <a:off x="5759321" y="1017725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👨‍💻</a:t>
            </a:r>
            <a:endParaRPr sz="3000"/>
          </a:p>
        </p:txBody>
      </p:sp>
      <p:sp>
        <p:nvSpPr>
          <p:cNvPr id="210" name="Google Shape;210;p27"/>
          <p:cNvSpPr txBox="1"/>
          <p:nvPr/>
        </p:nvSpPr>
        <p:spPr>
          <a:xfrm>
            <a:off x="5759334" y="3969529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Portability vs predictability</a:t>
            </a:r>
            <a:endParaRPr/>
          </a:p>
        </p:txBody>
      </p:sp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311700" y="1389600"/>
            <a:ext cx="4619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Core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MUST be supported.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Extended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Feature by feature.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MAYBE supported, but MUST be portable.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Part of API schema.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Implementation-specific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 guarantee for portability, No k8s API schema.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217" name="Google Shape;217;p28"/>
          <p:cNvGrpSpPr/>
          <p:nvPr/>
        </p:nvGrpSpPr>
        <p:grpSpPr>
          <a:xfrm>
            <a:off x="5110825" y="1133250"/>
            <a:ext cx="3641400" cy="2877000"/>
            <a:chOff x="5110825" y="1133250"/>
            <a:chExt cx="3641400" cy="2877000"/>
          </a:xfrm>
        </p:grpSpPr>
        <p:sp>
          <p:nvSpPr>
            <p:cNvPr id="218" name="Google Shape;218;p28"/>
            <p:cNvSpPr/>
            <p:nvPr/>
          </p:nvSpPr>
          <p:spPr>
            <a:xfrm>
              <a:off x="5110825" y="1133250"/>
              <a:ext cx="3641400" cy="2877000"/>
            </a:xfrm>
            <a:prstGeom prst="roundRect">
              <a:avLst>
                <a:gd fmla="val 9552" name="adj"/>
              </a:avLst>
            </a:prstGeom>
            <a:solidFill>
              <a:srgbClr val="87B7CF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Implementation-Specific</a:t>
              </a: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 API</a:t>
              </a:r>
              <a:endParaRPr b="1"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5359800" y="1374875"/>
              <a:ext cx="2481900" cy="2034300"/>
            </a:xfrm>
            <a:prstGeom prst="roundRect">
              <a:avLst>
                <a:gd fmla="val 12100" name="adj"/>
              </a:avLst>
            </a:prstGeom>
            <a:solidFill>
              <a:srgbClr val="A0D2EB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Extended </a:t>
              </a: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API</a:t>
              </a:r>
              <a:endParaRPr b="1" sz="15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Oswald"/>
                  <a:ea typeface="Oswald"/>
                  <a:cs typeface="Oswald"/>
                  <a:sym typeface="Oswald"/>
                </a:rPr>
                <a:t>100% portable IF supported</a:t>
              </a:r>
              <a:endParaRPr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5794956" y="1609389"/>
              <a:ext cx="1611600" cy="966900"/>
            </a:xfrm>
            <a:prstGeom prst="roundRect">
              <a:avLst>
                <a:gd fmla="val 16667" name="adj"/>
              </a:avLst>
            </a:prstGeom>
            <a:solidFill>
              <a:srgbClr val="6CDFE5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Core API</a:t>
              </a:r>
              <a:endParaRPr b="1" sz="15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Oswald"/>
                  <a:ea typeface="Oswald"/>
                  <a:cs typeface="Oswald"/>
                  <a:sym typeface="Oswald"/>
                </a:rPr>
                <a:t>100% portable</a:t>
              </a:r>
              <a:endParaRPr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 rot="1918768">
              <a:off x="7051943" y="2347301"/>
              <a:ext cx="632723" cy="280603"/>
            </a:xfrm>
            <a:prstGeom prst="leftArrow">
              <a:avLst>
                <a:gd fmla="val 50000" name="adj1"/>
                <a:gd fmla="val 63580" name="adj2"/>
              </a:avLst>
            </a:prstGeom>
            <a:solidFill>
              <a:schemeClr val="accent5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 rot="1918768">
              <a:off x="7631038" y="2828121"/>
              <a:ext cx="983922" cy="280603"/>
            </a:xfrm>
            <a:prstGeom prst="leftArrow">
              <a:avLst>
                <a:gd fmla="val 50000" name="adj1"/>
                <a:gd fmla="val 63580" name="adj2"/>
              </a:avLst>
            </a:prstGeom>
            <a:solidFill>
              <a:schemeClr val="accent5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311700" y="1389600"/>
            <a:ext cx="4407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Enforcement by conformance tests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Extended feature definition </a:t>
            </a:r>
            <a:r>
              <a:rPr b="1" lang="en" sz="2000"/>
              <a:t>requires</a:t>
            </a:r>
            <a:r>
              <a:rPr lang="en" sz="2000"/>
              <a:t> self-contained conformance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Require all extended features be checkable statically</a:t>
            </a:r>
            <a:endParaRPr sz="2000"/>
          </a:p>
        </p:txBody>
      </p:sp>
      <p:grpSp>
        <p:nvGrpSpPr>
          <p:cNvPr id="228" name="Google Shape;228;p29"/>
          <p:cNvGrpSpPr/>
          <p:nvPr/>
        </p:nvGrpSpPr>
        <p:grpSpPr>
          <a:xfrm>
            <a:off x="5110825" y="1133250"/>
            <a:ext cx="3641400" cy="2877000"/>
            <a:chOff x="5110825" y="1133250"/>
            <a:chExt cx="3641400" cy="2877000"/>
          </a:xfrm>
        </p:grpSpPr>
        <p:sp>
          <p:nvSpPr>
            <p:cNvPr id="229" name="Google Shape;229;p29"/>
            <p:cNvSpPr/>
            <p:nvPr/>
          </p:nvSpPr>
          <p:spPr>
            <a:xfrm>
              <a:off x="5110825" y="1133250"/>
              <a:ext cx="3641400" cy="2877000"/>
            </a:xfrm>
            <a:prstGeom prst="roundRect">
              <a:avLst>
                <a:gd fmla="val 9552" name="adj"/>
              </a:avLst>
            </a:prstGeom>
            <a:solidFill>
              <a:srgbClr val="87B7CF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Implementation-Specific API</a:t>
              </a:r>
              <a:endParaRPr b="1"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5359800" y="1374875"/>
              <a:ext cx="2481900" cy="2034300"/>
            </a:xfrm>
            <a:prstGeom prst="roundRect">
              <a:avLst>
                <a:gd fmla="val 12100" name="adj"/>
              </a:avLst>
            </a:prstGeom>
            <a:solidFill>
              <a:srgbClr val="A0D2EB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Extended </a:t>
              </a: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API</a:t>
              </a:r>
              <a:endParaRPr b="1" sz="15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Oswald"/>
                  <a:ea typeface="Oswald"/>
                  <a:cs typeface="Oswald"/>
                  <a:sym typeface="Oswald"/>
                </a:rPr>
                <a:t>100% portable IF supported</a:t>
              </a:r>
              <a:endParaRPr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5794956" y="1609389"/>
              <a:ext cx="1611600" cy="966900"/>
            </a:xfrm>
            <a:prstGeom prst="roundRect">
              <a:avLst>
                <a:gd fmla="val 16667" name="adj"/>
              </a:avLst>
            </a:prstGeom>
            <a:solidFill>
              <a:srgbClr val="6CDFE5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Oswald"/>
                  <a:ea typeface="Oswald"/>
                  <a:cs typeface="Oswald"/>
                  <a:sym typeface="Oswald"/>
                </a:rPr>
                <a:t>Core API</a:t>
              </a:r>
              <a:endParaRPr b="1" sz="15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Oswald"/>
                  <a:ea typeface="Oswald"/>
                  <a:cs typeface="Oswald"/>
                  <a:sym typeface="Oswald"/>
                </a:rPr>
                <a:t>100% portable</a:t>
              </a:r>
              <a:endParaRPr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 rot="1918768">
              <a:off x="7051943" y="2347301"/>
              <a:ext cx="632723" cy="280603"/>
            </a:xfrm>
            <a:prstGeom prst="leftArrow">
              <a:avLst>
                <a:gd fmla="val 50000" name="adj1"/>
                <a:gd fmla="val 63580" name="adj2"/>
              </a:avLst>
            </a:prstGeom>
            <a:solidFill>
              <a:schemeClr val="accent5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 rot="1918768">
              <a:off x="7631038" y="2828121"/>
              <a:ext cx="983922" cy="280603"/>
            </a:xfrm>
            <a:prstGeom prst="leftArrow">
              <a:avLst>
                <a:gd fmla="val 50000" name="adj1"/>
                <a:gd fmla="val 63580" name="adj2"/>
              </a:avLst>
            </a:prstGeom>
            <a:solidFill>
              <a:schemeClr val="accent5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9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Portability vs predictability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Extensibility</a:t>
            </a:r>
            <a:endParaRPr/>
          </a:p>
        </p:txBody>
      </p:sp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311700" y="1152475"/>
            <a:ext cx="4088700" cy="3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Polymorphic object references:</a:t>
            </a:r>
            <a:endParaRPr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Gateways can refer to different kinds of Routes: </a:t>
            </a:r>
            <a:r>
              <a:rPr lang="en"/>
              <a:t>{HTTP, TCP, UDP, SNI} Route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 to backends also polymorphic (not just to Services)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U</a:t>
            </a:r>
            <a:r>
              <a:rPr lang="en" sz="2000"/>
              <a:t>se of Custom Resources (CRs) for extension.</a:t>
            </a:r>
            <a:endParaRPr sz="2000"/>
          </a:p>
        </p:txBody>
      </p:sp>
      <p:grpSp>
        <p:nvGrpSpPr>
          <p:cNvPr id="241" name="Google Shape;241;p30"/>
          <p:cNvGrpSpPr/>
          <p:nvPr/>
        </p:nvGrpSpPr>
        <p:grpSpPr>
          <a:xfrm>
            <a:off x="4572000" y="989563"/>
            <a:ext cx="4233234" cy="3164375"/>
            <a:chOff x="4484200" y="896125"/>
            <a:chExt cx="4233234" cy="3164375"/>
          </a:xfrm>
        </p:grpSpPr>
        <p:sp>
          <p:nvSpPr>
            <p:cNvPr id="242" name="Google Shape;242;p30"/>
            <p:cNvSpPr/>
            <p:nvPr/>
          </p:nvSpPr>
          <p:spPr>
            <a:xfrm>
              <a:off x="5720122" y="896125"/>
              <a:ext cx="1895700" cy="1465500"/>
            </a:xfrm>
            <a:prstGeom prst="foldedCorner">
              <a:avLst>
                <a:gd fmla="val 16667" name="adj"/>
              </a:avLst>
            </a:prstGeom>
            <a:solidFill>
              <a:srgbClr val="6CDFE5">
                <a:alpha val="7647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kind: </a:t>
              </a:r>
              <a:r>
                <a:rPr b="1"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Gateway</a:t>
              </a:r>
              <a:endParaRPr b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listeners: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- routes: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  - resource: httproute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  - resource: myroute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...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484200" y="3408000"/>
              <a:ext cx="1387200" cy="652500"/>
            </a:xfrm>
            <a:prstGeom prst="foldedCorner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kind: </a:t>
              </a:r>
              <a:r>
                <a:rPr b="1"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HTTPRoute</a:t>
              </a:r>
              <a:endParaRPr b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spec: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...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7464634" y="3408000"/>
              <a:ext cx="1252800" cy="652500"/>
            </a:xfrm>
            <a:prstGeom prst="foldedCorner">
              <a:avLst>
                <a:gd fmla="val 16667" name="adj"/>
              </a:avLst>
            </a:pr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kind: </a:t>
              </a:r>
              <a:r>
                <a:rPr b="1"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MyRoute</a:t>
              </a:r>
              <a:endParaRPr b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spec: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...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cxnSp>
          <p:nvCxnSpPr>
            <p:cNvPr id="245" name="Google Shape;245;p30"/>
            <p:cNvCxnSpPr>
              <a:stCxn id="242" idx="2"/>
              <a:endCxn id="243" idx="0"/>
            </p:cNvCxnSpPr>
            <p:nvPr/>
          </p:nvCxnSpPr>
          <p:spPr>
            <a:xfrm rot="5400000">
              <a:off x="5399722" y="2139775"/>
              <a:ext cx="1046400" cy="1490100"/>
            </a:xfrm>
            <a:prstGeom prst="bentConnector3">
              <a:avLst>
                <a:gd fmla="val 49999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6" name="Google Shape;246;p30"/>
            <p:cNvCxnSpPr>
              <a:stCxn id="242" idx="2"/>
              <a:endCxn id="244" idx="0"/>
            </p:cNvCxnSpPr>
            <p:nvPr/>
          </p:nvCxnSpPr>
          <p:spPr>
            <a:xfrm flipH="1" rot="-5400000">
              <a:off x="6856372" y="2173225"/>
              <a:ext cx="1046400" cy="1423200"/>
            </a:xfrm>
            <a:prstGeom prst="bentConnector3">
              <a:avLst>
                <a:gd fmla="val 49999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7" name="Google Shape;247;p30"/>
            <p:cNvSpPr/>
            <p:nvPr/>
          </p:nvSpPr>
          <p:spPr>
            <a:xfrm>
              <a:off x="6041490" y="3408000"/>
              <a:ext cx="1252800" cy="652500"/>
            </a:xfrm>
            <a:prstGeom prst="foldedCorner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kind: </a:t>
              </a:r>
              <a:r>
                <a:rPr b="1"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TCP</a:t>
              </a:r>
              <a:r>
                <a:rPr b="1"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Route</a:t>
              </a:r>
              <a:endParaRPr b="1"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spec: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...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cxnSp>
          <p:nvCxnSpPr>
            <p:cNvPr id="248" name="Google Shape;248;p30"/>
            <p:cNvCxnSpPr>
              <a:stCxn id="242" idx="2"/>
              <a:endCxn id="247" idx="0"/>
            </p:cNvCxnSpPr>
            <p:nvPr/>
          </p:nvCxnSpPr>
          <p:spPr>
            <a:xfrm flipH="1" rot="-5400000">
              <a:off x="6145072" y="2884525"/>
              <a:ext cx="1046400" cy="600"/>
            </a:xfrm>
            <a:prstGeom prst="bentConnector3">
              <a:avLst>
                <a:gd fmla="val 49999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taste of the API  🍲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</a:t>
            </a:r>
            <a:endParaRPr/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👷‍♀️ </a:t>
            </a:r>
            <a:r>
              <a:rPr b="1" lang="en"/>
              <a:t>Alice</a:t>
            </a:r>
            <a:r>
              <a:rPr lang="en"/>
              <a:t> the IaaS provider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👨‍🔧 </a:t>
            </a:r>
            <a:r>
              <a:rPr b="1" lang="en"/>
              <a:t>Bob</a:t>
            </a:r>
            <a:r>
              <a:rPr lang="en"/>
              <a:t> the SRE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👩‍💻 </a:t>
            </a:r>
            <a:r>
              <a:rPr b="1" lang="en"/>
              <a:t>Carol</a:t>
            </a:r>
            <a:r>
              <a:rPr lang="en"/>
              <a:t> the application developer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Alice the IaaS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👷‍♀️</a:t>
            </a:r>
            <a:endParaRPr/>
          </a:p>
        </p:txBody>
      </p:sp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311700" y="1152475"/>
            <a:ext cx="8520600" cy="13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Alice</a:t>
            </a:r>
            <a:r>
              <a:rPr lang="en"/>
              <a:t> the IaaS provider offers two flavors of load-balancers: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r>
              <a:rPr b="1" lang="en"/>
              <a:t>:</a:t>
            </a:r>
            <a:r>
              <a:rPr lang="en"/>
              <a:t> Public access to the Internet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internal</a:t>
            </a:r>
            <a:r>
              <a:rPr b="1" lang="en"/>
              <a:t>:</a:t>
            </a:r>
            <a:r>
              <a:rPr lang="en"/>
              <a:t> Internal to the VPC</a:t>
            </a:r>
            <a:endParaRPr/>
          </a:p>
        </p:txBody>
      </p:sp>
      <p:sp>
        <p:nvSpPr>
          <p:cNvPr id="266" name="Google Shape;266;p33"/>
          <p:cNvSpPr/>
          <p:nvPr/>
        </p:nvSpPr>
        <p:spPr>
          <a:xfrm>
            <a:off x="492650" y="2847400"/>
            <a:ext cx="2481600" cy="11124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GatewayClass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3257730" y="2847400"/>
            <a:ext cx="2481600" cy="11124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internal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Bob the SRE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👨‍🔧</a:t>
            </a:r>
            <a:endParaRPr/>
          </a:p>
        </p:txBody>
      </p:sp>
      <p:sp>
        <p:nvSpPr>
          <p:cNvPr id="273" name="Google Shape;273;p34"/>
          <p:cNvSpPr txBox="1"/>
          <p:nvPr>
            <p:ph idx="1" type="body"/>
          </p:nvPr>
        </p:nvSpPr>
        <p:spPr>
          <a:xfrm>
            <a:off x="311700" y="1152475"/>
            <a:ext cx="8520600" cy="19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 wants: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certain namespaces can deploy </a:t>
            </a:r>
            <a:r>
              <a:rPr lang="en"/>
              <a:t>external LBs (namespaces with label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internet:external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can deploy an internal LB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can deploy a in-cluster proxy for testing (Bob installs an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acme.io/proxy</a:t>
            </a:r>
            <a:r>
              <a:rPr lang="en"/>
              <a:t>)</a:t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492650" y="3304600"/>
            <a:ext cx="2481600" cy="14961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allowedGatewayNamespaces: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  matchLabels: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    internet: external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3257725" y="3304600"/>
            <a:ext cx="2481600" cy="14961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internal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# Default allows all ns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6" name="Google Shape;276;p34"/>
          <p:cNvSpPr/>
          <p:nvPr/>
        </p:nvSpPr>
        <p:spPr>
          <a:xfrm>
            <a:off x="6022800" y="3304600"/>
            <a:ext cx="2481600" cy="14961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test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controller: acme.io/proxy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# Default allows all ns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 rot="-5997907">
            <a:off x="8358521" y="3094950"/>
            <a:ext cx="696914" cy="8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☝</a:t>
            </a:r>
            <a:endParaRPr sz="40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/>
          <p:nvPr/>
        </p:nvSpPr>
        <p:spPr>
          <a:xfrm>
            <a:off x="244325" y="1881225"/>
            <a:ext cx="8710200" cy="2635200"/>
          </a:xfrm>
          <a:prstGeom prst="roundRect">
            <a:avLst>
              <a:gd fmla="val 5125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 txBox="1"/>
          <p:nvPr>
            <p:ph type="title"/>
          </p:nvPr>
        </p:nvSpPr>
        <p:spPr>
          <a:xfrm>
            <a:off x="311700" y="445025"/>
            <a:ext cx="415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284" name="Google Shape;284;p35"/>
          <p:cNvSpPr txBox="1"/>
          <p:nvPr>
            <p:ph idx="1" type="body"/>
          </p:nvPr>
        </p:nvSpPr>
        <p:spPr>
          <a:xfrm>
            <a:off x="311700" y="1228675"/>
            <a:ext cx="84627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Creates Routes and Services to describe her applications: “store”, “checkout”</a:t>
            </a: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361350" y="2005875"/>
            <a:ext cx="2430600" cy="23196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store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hostnames: [“store.acme.io”]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rules: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- match: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- path: { value: “/” }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forwardTo: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targetRef: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name: 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- match: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- path: { value: “/search” }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forwardTo: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targetRef: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name: search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6" name="Google Shape;286;p35"/>
          <p:cNvSpPr/>
          <p:nvPr/>
        </p:nvSpPr>
        <p:spPr>
          <a:xfrm>
            <a:off x="3038610" y="2005875"/>
            <a:ext cx="1267500" cy="7638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3038610" y="2978350"/>
            <a:ext cx="1267500" cy="7638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8" name="Google Shape;288;p35"/>
          <p:cNvSpPr/>
          <p:nvPr/>
        </p:nvSpPr>
        <p:spPr>
          <a:xfrm>
            <a:off x="4714375" y="2005875"/>
            <a:ext cx="2539200" cy="23196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checkout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hostnames: [“checkout.acme.io”]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rules: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- match: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- headers: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type: Exact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values: {“canary”: “y”}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forwardTo: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targetRef: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name: checkout-canary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7474925" y="2005875"/>
            <a:ext cx="1299600" cy="7638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90" name="Google Shape;290;p35"/>
          <p:cNvCxnSpPr>
            <a:endCxn id="286" idx="1"/>
          </p:cNvCxnSpPr>
          <p:nvPr/>
        </p:nvCxnSpPr>
        <p:spPr>
          <a:xfrm flipH="1" rot="10800000">
            <a:off x="1808610" y="2387775"/>
            <a:ext cx="1230000" cy="11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5"/>
          <p:cNvCxnSpPr>
            <a:endCxn id="287" idx="1"/>
          </p:cNvCxnSpPr>
          <p:nvPr/>
        </p:nvCxnSpPr>
        <p:spPr>
          <a:xfrm flipH="1" rot="10800000">
            <a:off x="1874910" y="3360250"/>
            <a:ext cx="1163700" cy="80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35"/>
          <p:cNvCxnSpPr>
            <a:endCxn id="289" idx="1"/>
          </p:cNvCxnSpPr>
          <p:nvPr/>
        </p:nvCxnSpPr>
        <p:spPr>
          <a:xfrm flipH="1" rot="10800000">
            <a:off x="6849425" y="2387775"/>
            <a:ext cx="625500" cy="13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3" name="Google Shape;293;p35"/>
          <p:cNvSpPr txBox="1"/>
          <p:nvPr/>
        </p:nvSpPr>
        <p:spPr>
          <a:xfrm>
            <a:off x="361350" y="4327659"/>
            <a:ext cx="200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 rot="-4500397">
            <a:off x="6914716" y="3195895"/>
            <a:ext cx="696926" cy="800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☝</a:t>
            </a:r>
            <a:endParaRPr sz="40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8"/>
          <p:cNvGrpSpPr/>
          <p:nvPr/>
        </p:nvGrpSpPr>
        <p:grpSpPr>
          <a:xfrm>
            <a:off x="371186" y="207874"/>
            <a:ext cx="4472400" cy="4472400"/>
            <a:chOff x="42134" y="-503867"/>
            <a:chExt cx="4733700" cy="4733700"/>
          </a:xfrm>
        </p:grpSpPr>
        <p:pic>
          <p:nvPicPr>
            <p:cNvPr id="77" name="Google Shape;77;p18"/>
            <p:cNvPicPr preferRelativeResize="0"/>
            <p:nvPr/>
          </p:nvPicPr>
          <p:blipFill rotWithShape="1">
            <a:blip r:embed="rId3">
              <a:alphaModFix/>
            </a:blip>
            <a:srcRect b="17095" l="5606" r="7466" t="0"/>
            <a:stretch/>
          </p:blipFill>
          <p:spPr>
            <a:xfrm>
              <a:off x="1104550" y="674925"/>
              <a:ext cx="2609025" cy="248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8"/>
            <p:cNvSpPr/>
            <p:nvPr/>
          </p:nvSpPr>
          <p:spPr>
            <a:xfrm>
              <a:off x="42134" y="-503867"/>
              <a:ext cx="4733700" cy="4733700"/>
            </a:xfrm>
            <a:prstGeom prst="donut">
              <a:avLst>
                <a:gd fmla="val 25000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8"/>
          <p:cNvGrpSpPr/>
          <p:nvPr/>
        </p:nvGrpSpPr>
        <p:grpSpPr>
          <a:xfrm>
            <a:off x="4300404" y="207853"/>
            <a:ext cx="4472400" cy="4472400"/>
            <a:chOff x="4527509" y="-62217"/>
            <a:chExt cx="4733700" cy="4733700"/>
          </a:xfrm>
        </p:grpSpPr>
        <p:pic>
          <p:nvPicPr>
            <p:cNvPr id="80" name="Google Shape;80;p18"/>
            <p:cNvPicPr preferRelativeResize="0"/>
            <p:nvPr/>
          </p:nvPicPr>
          <p:blipFill rotWithShape="1">
            <a:blip r:embed="rId4">
              <a:alphaModFix/>
            </a:blip>
            <a:srcRect b="6836" l="3381" r="0" t="6732"/>
            <a:stretch/>
          </p:blipFill>
          <p:spPr>
            <a:xfrm>
              <a:off x="5617025" y="970375"/>
              <a:ext cx="2609026" cy="259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8"/>
            <p:cNvSpPr/>
            <p:nvPr/>
          </p:nvSpPr>
          <p:spPr>
            <a:xfrm>
              <a:off x="4527509" y="-62217"/>
              <a:ext cx="4733700" cy="4733700"/>
            </a:xfrm>
            <a:prstGeom prst="donut">
              <a:avLst>
                <a:gd fmla="val 25000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8"/>
          <p:cNvSpPr txBox="1"/>
          <p:nvPr>
            <p:ph idx="4294967295" type="subTitle"/>
          </p:nvPr>
        </p:nvSpPr>
        <p:spPr>
          <a:xfrm>
            <a:off x="4649978" y="3610569"/>
            <a:ext cx="3774000" cy="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"/>
              <a:t>Bowei Du &lt;</a:t>
            </a:r>
            <a:r>
              <a:rPr lang="en" u="sng">
                <a:solidFill>
                  <a:schemeClr val="hlink"/>
                </a:solidFill>
                <a:hlinkClick r:id="rId5"/>
              </a:rPr>
              <a:t>bowei@google.com</a:t>
            </a:r>
            <a:r>
              <a:rPr lang="en"/>
              <a:t>&gt; </a:t>
            </a:r>
            <a:endParaRPr/>
          </a:p>
        </p:txBody>
      </p:sp>
      <p:sp>
        <p:nvSpPr>
          <p:cNvPr id="83" name="Google Shape;83;p18"/>
          <p:cNvSpPr txBox="1"/>
          <p:nvPr>
            <p:ph idx="4294967295" type="subTitle"/>
          </p:nvPr>
        </p:nvSpPr>
        <p:spPr>
          <a:xfrm>
            <a:off x="767475" y="3610575"/>
            <a:ext cx="3679800" cy="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"/>
              <a:t>Kaslin Fields &lt;</a:t>
            </a:r>
            <a:r>
              <a:rPr lang="en" u="sng">
                <a:solidFill>
                  <a:schemeClr val="hlink"/>
                </a:solidFill>
                <a:hlinkClick r:id="rId6"/>
              </a:rPr>
              <a:t>kaslin@google.com</a:t>
            </a:r>
            <a:r>
              <a:rPr lang="en"/>
              <a:t>&gt;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/>
          <p:nvPr/>
        </p:nvSpPr>
        <p:spPr>
          <a:xfrm>
            <a:off x="681400" y="2002000"/>
            <a:ext cx="7254000" cy="2347200"/>
          </a:xfrm>
          <a:prstGeom prst="roundRect">
            <a:avLst>
              <a:gd fmla="val 9955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4666775" y="3340775"/>
            <a:ext cx="1366500" cy="7638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4666775" y="2158900"/>
            <a:ext cx="1366500" cy="7638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2" name="Google Shape;302;p36"/>
          <p:cNvSpPr txBox="1"/>
          <p:nvPr>
            <p:ph type="title"/>
          </p:nvPr>
        </p:nvSpPr>
        <p:spPr>
          <a:xfrm>
            <a:off x="311700" y="445025"/>
            <a:ext cx="430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311700" y="1228675"/>
            <a:ext cx="8088000" cy="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To test out her applications, she creates a Gateway of class “test” in her namespace:</a:t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6518475" y="3340775"/>
            <a:ext cx="1267500" cy="3570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5" name="Google Shape;305;p36"/>
          <p:cNvSpPr/>
          <p:nvPr/>
        </p:nvSpPr>
        <p:spPr>
          <a:xfrm>
            <a:off x="6518475" y="3747494"/>
            <a:ext cx="1267500" cy="3570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6518475" y="2158900"/>
            <a:ext cx="1267500" cy="4863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6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7" name="Google Shape;307;p36"/>
          <p:cNvSpPr/>
          <p:nvPr/>
        </p:nvSpPr>
        <p:spPr>
          <a:xfrm>
            <a:off x="921875" y="2158903"/>
            <a:ext cx="2925000" cy="19194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Gateway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test-gw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gatewayClassName: test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listeners: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- protocol: HTTP # take defaults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routes: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  resource: httproutes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  routeNamespaces: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    onlySameNamespace: true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08" name="Google Shape;308;p36"/>
          <p:cNvCxnSpPr>
            <a:stCxn id="301" idx="3"/>
            <a:endCxn id="306" idx="1"/>
          </p:cNvCxnSpPr>
          <p:nvPr/>
        </p:nvCxnSpPr>
        <p:spPr>
          <a:xfrm flipH="1" rot="10800000">
            <a:off x="6033275" y="2402200"/>
            <a:ext cx="485100" cy="1386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36"/>
          <p:cNvCxnSpPr>
            <a:stCxn id="300" idx="3"/>
            <a:endCxn id="304" idx="1"/>
          </p:cNvCxnSpPr>
          <p:nvPr/>
        </p:nvCxnSpPr>
        <p:spPr>
          <a:xfrm flipH="1" rot="10800000">
            <a:off x="6033275" y="3519275"/>
            <a:ext cx="485100" cy="203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36"/>
          <p:cNvCxnSpPr>
            <a:stCxn id="300" idx="3"/>
            <a:endCxn id="305" idx="1"/>
          </p:cNvCxnSpPr>
          <p:nvPr/>
        </p:nvCxnSpPr>
        <p:spPr>
          <a:xfrm>
            <a:off x="6033275" y="3722675"/>
            <a:ext cx="485100" cy="203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36"/>
          <p:cNvSpPr txBox="1"/>
          <p:nvPr/>
        </p:nvSpPr>
        <p:spPr>
          <a:xfrm>
            <a:off x="921878" y="4154449"/>
            <a:ext cx="196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/>
          <p:nvPr/>
        </p:nvSpPr>
        <p:spPr>
          <a:xfrm>
            <a:off x="681400" y="2002000"/>
            <a:ext cx="7254000" cy="2347200"/>
          </a:xfrm>
          <a:prstGeom prst="roundRect">
            <a:avLst>
              <a:gd fmla="val 9955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4666775" y="3340775"/>
            <a:ext cx="1366500" cy="7638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4666775" y="2158900"/>
            <a:ext cx="1366500" cy="7638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9" name="Google Shape;319;p37"/>
          <p:cNvSpPr txBox="1"/>
          <p:nvPr>
            <p:ph type="title"/>
          </p:nvPr>
        </p:nvSpPr>
        <p:spPr>
          <a:xfrm>
            <a:off x="311700" y="445025"/>
            <a:ext cx="48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320" name="Google Shape;320;p37"/>
          <p:cNvSpPr txBox="1"/>
          <p:nvPr>
            <p:ph idx="1" type="body"/>
          </p:nvPr>
        </p:nvSpPr>
        <p:spPr>
          <a:xfrm>
            <a:off x="311700" y="1154225"/>
            <a:ext cx="80880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Gateway is a “request” for an LB. It may be underspecified and the controller for the class will fill in the blanks: </a:t>
            </a: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6518475" y="3340775"/>
            <a:ext cx="1267500" cy="3570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6518475" y="3747494"/>
            <a:ext cx="1267500" cy="3570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3" name="Google Shape;323;p37"/>
          <p:cNvSpPr/>
          <p:nvPr/>
        </p:nvSpPr>
        <p:spPr>
          <a:xfrm>
            <a:off x="6518475" y="2158900"/>
            <a:ext cx="1267500" cy="4863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6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4" name="Google Shape;324;p37"/>
          <p:cNvSpPr/>
          <p:nvPr/>
        </p:nvSpPr>
        <p:spPr>
          <a:xfrm>
            <a:off x="921875" y="2158903"/>
            <a:ext cx="2925000" cy="19194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test-gw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gatewayClassName: test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listeners: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- protocol: HTTP # take defaults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routes: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  resource: httproutes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  routeNamespaces: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      onlySameNamespace: true</a:t>
            </a:r>
            <a:endParaRPr sz="1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25" name="Google Shape;325;p37"/>
          <p:cNvCxnSpPr>
            <a:stCxn id="318" idx="3"/>
            <a:endCxn id="323" idx="1"/>
          </p:cNvCxnSpPr>
          <p:nvPr/>
        </p:nvCxnSpPr>
        <p:spPr>
          <a:xfrm flipH="1" rot="10800000">
            <a:off x="6033275" y="2402200"/>
            <a:ext cx="485100" cy="1386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37"/>
          <p:cNvCxnSpPr>
            <a:stCxn id="317" idx="3"/>
            <a:endCxn id="321" idx="1"/>
          </p:cNvCxnSpPr>
          <p:nvPr/>
        </p:nvCxnSpPr>
        <p:spPr>
          <a:xfrm flipH="1" rot="10800000">
            <a:off x="6033275" y="3519275"/>
            <a:ext cx="485100" cy="203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7"/>
          <p:cNvCxnSpPr>
            <a:stCxn id="317" idx="3"/>
            <a:endCxn id="322" idx="1"/>
          </p:cNvCxnSpPr>
          <p:nvPr/>
        </p:nvCxnSpPr>
        <p:spPr>
          <a:xfrm>
            <a:off x="6033275" y="3722675"/>
            <a:ext cx="485100" cy="203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37"/>
          <p:cNvSpPr txBox="1"/>
          <p:nvPr/>
        </p:nvSpPr>
        <p:spPr>
          <a:xfrm>
            <a:off x="921878" y="4154449"/>
            <a:ext cx="196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 rot="-7200476">
            <a:off x="3364326" y="2617116"/>
            <a:ext cx="697033" cy="8005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☝</a:t>
            </a:r>
            <a:endParaRPr sz="40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/>
          <p:nvPr/>
        </p:nvSpPr>
        <p:spPr>
          <a:xfrm>
            <a:off x="681400" y="2002000"/>
            <a:ext cx="7254000" cy="2347200"/>
          </a:xfrm>
          <a:prstGeom prst="roundRect">
            <a:avLst>
              <a:gd fmla="val 9955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4666775" y="3340775"/>
            <a:ext cx="1366500" cy="7638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4666775" y="2158900"/>
            <a:ext cx="1366500" cy="7638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7" name="Google Shape;337;p38"/>
          <p:cNvSpPr txBox="1"/>
          <p:nvPr>
            <p:ph type="title"/>
          </p:nvPr>
        </p:nvSpPr>
        <p:spPr>
          <a:xfrm>
            <a:off x="311700" y="445025"/>
            <a:ext cx="409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311700" y="1154225"/>
            <a:ext cx="80880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Gateway serves Routes. Carol uses the simplest configuration which is to pick up routes in her own namespace:</a:t>
            </a: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6518475" y="3340775"/>
            <a:ext cx="1267500" cy="3570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6518475" y="3747494"/>
            <a:ext cx="1267500" cy="3570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6518475" y="2158900"/>
            <a:ext cx="1267500" cy="4863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6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921875" y="2158903"/>
            <a:ext cx="2925000" cy="19194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kind: Gateway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name: test-gw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gatewayClassName: test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listeners: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 - protocol: HTTP # take defaults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  routes: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    resource: httproutes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    routeNamespaces: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        onlySameNamespace: true</a:t>
            </a:r>
            <a:endParaRPr b="1" sz="16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43" name="Google Shape;343;p38"/>
          <p:cNvCxnSpPr>
            <a:endCxn id="336" idx="1"/>
          </p:cNvCxnSpPr>
          <p:nvPr/>
        </p:nvCxnSpPr>
        <p:spPr>
          <a:xfrm flipH="1" rot="10800000">
            <a:off x="3846875" y="2540800"/>
            <a:ext cx="819900" cy="594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38"/>
          <p:cNvCxnSpPr>
            <a:stCxn id="342" idx="3"/>
            <a:endCxn id="335" idx="1"/>
          </p:cNvCxnSpPr>
          <p:nvPr/>
        </p:nvCxnSpPr>
        <p:spPr>
          <a:xfrm>
            <a:off x="3846875" y="3118603"/>
            <a:ext cx="819900" cy="604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38"/>
          <p:cNvCxnSpPr>
            <a:stCxn id="336" idx="3"/>
            <a:endCxn id="341" idx="1"/>
          </p:cNvCxnSpPr>
          <p:nvPr/>
        </p:nvCxnSpPr>
        <p:spPr>
          <a:xfrm flipH="1" rot="10800000">
            <a:off x="6033275" y="2402200"/>
            <a:ext cx="485100" cy="1386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Google Shape;346;p38"/>
          <p:cNvCxnSpPr>
            <a:stCxn id="335" idx="3"/>
            <a:endCxn id="339" idx="1"/>
          </p:cNvCxnSpPr>
          <p:nvPr/>
        </p:nvCxnSpPr>
        <p:spPr>
          <a:xfrm flipH="1" rot="10800000">
            <a:off x="6033275" y="3519275"/>
            <a:ext cx="485100" cy="203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38"/>
          <p:cNvCxnSpPr>
            <a:stCxn id="335" idx="3"/>
            <a:endCxn id="340" idx="1"/>
          </p:cNvCxnSpPr>
          <p:nvPr/>
        </p:nvCxnSpPr>
        <p:spPr>
          <a:xfrm>
            <a:off x="6033275" y="3722675"/>
            <a:ext cx="485100" cy="203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8" name="Google Shape;348;p38"/>
          <p:cNvSpPr txBox="1"/>
          <p:nvPr/>
        </p:nvSpPr>
        <p:spPr>
          <a:xfrm>
            <a:off x="921878" y="4154449"/>
            <a:ext cx="196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 rot="-4500397">
            <a:off x="3507002" y="3525802"/>
            <a:ext cx="696926" cy="800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☝</a:t>
            </a:r>
            <a:endParaRPr sz="40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/>
          <p:nvPr/>
        </p:nvSpPr>
        <p:spPr>
          <a:xfrm>
            <a:off x="2870225" y="1852825"/>
            <a:ext cx="5781900" cy="2110500"/>
          </a:xfrm>
          <a:prstGeom prst="roundRect">
            <a:avLst>
              <a:gd fmla="val 542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5401575" y="3154836"/>
            <a:ext cx="13665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5401575" y="2059582"/>
            <a:ext cx="13665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7" name="Google Shape;357;p39"/>
          <p:cNvSpPr txBox="1"/>
          <p:nvPr>
            <p:ph type="title"/>
          </p:nvPr>
        </p:nvSpPr>
        <p:spPr>
          <a:xfrm>
            <a:off x="311700" y="445025"/>
            <a:ext cx="450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358" name="Google Shape;358;p39"/>
          <p:cNvSpPr txBox="1"/>
          <p:nvPr>
            <p:ph idx="1" type="body"/>
          </p:nvPr>
        </p:nvSpPr>
        <p:spPr>
          <a:xfrm>
            <a:off x="311700" y="1097575"/>
            <a:ext cx="8088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Creating the Gateway wires up the app(s) and the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acme.io/proxy</a:t>
            </a:r>
            <a:r>
              <a:rPr lang="en"/>
              <a:t> starts serving traffic:</a:t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7253275" y="3154836"/>
            <a:ext cx="1267500" cy="3309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7253275" y="3531746"/>
            <a:ext cx="1267500" cy="3309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7253275" y="2059582"/>
            <a:ext cx="1267500" cy="4506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6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2969075" y="1942400"/>
            <a:ext cx="1887600" cy="15432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test-gw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…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gatewayClassName: test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…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status: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addresses: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- </a:t>
            </a: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value: “10.1.2.3”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3" name="Google Shape;363;p39"/>
          <p:cNvCxnSpPr>
            <a:stCxn id="362" idx="3"/>
            <a:endCxn id="356" idx="1"/>
          </p:cNvCxnSpPr>
          <p:nvPr/>
        </p:nvCxnSpPr>
        <p:spPr>
          <a:xfrm flipH="1" rot="10800000">
            <a:off x="4856675" y="2413400"/>
            <a:ext cx="544800" cy="300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39"/>
          <p:cNvCxnSpPr>
            <a:stCxn id="362" idx="3"/>
            <a:endCxn id="355" idx="1"/>
          </p:cNvCxnSpPr>
          <p:nvPr/>
        </p:nvCxnSpPr>
        <p:spPr>
          <a:xfrm>
            <a:off x="4856675" y="2714000"/>
            <a:ext cx="544800" cy="7947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5" name="Google Shape;365;p39"/>
          <p:cNvCxnSpPr>
            <a:stCxn id="356" idx="3"/>
            <a:endCxn id="361" idx="1"/>
          </p:cNvCxnSpPr>
          <p:nvPr/>
        </p:nvCxnSpPr>
        <p:spPr>
          <a:xfrm flipH="1" rot="10800000">
            <a:off x="6768075" y="2285032"/>
            <a:ext cx="485100" cy="128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39"/>
          <p:cNvCxnSpPr>
            <a:stCxn id="355" idx="3"/>
            <a:endCxn id="359" idx="1"/>
          </p:cNvCxnSpPr>
          <p:nvPr/>
        </p:nvCxnSpPr>
        <p:spPr>
          <a:xfrm flipH="1" rot="10800000">
            <a:off x="6768075" y="3320286"/>
            <a:ext cx="485100" cy="188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39"/>
          <p:cNvCxnSpPr>
            <a:stCxn id="355" idx="3"/>
            <a:endCxn id="360" idx="1"/>
          </p:cNvCxnSpPr>
          <p:nvPr/>
        </p:nvCxnSpPr>
        <p:spPr>
          <a:xfrm>
            <a:off x="6768075" y="3508686"/>
            <a:ext cx="485100" cy="188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39"/>
          <p:cNvSpPr/>
          <p:nvPr/>
        </p:nvSpPr>
        <p:spPr>
          <a:xfrm>
            <a:off x="491975" y="1942400"/>
            <a:ext cx="2141700" cy="10170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test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controller: acme.io/proxy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9" name="Google Shape;369;p39"/>
          <p:cNvCxnSpPr>
            <a:endCxn id="368" idx="3"/>
          </p:cNvCxnSpPr>
          <p:nvPr/>
        </p:nvCxnSpPr>
        <p:spPr>
          <a:xfrm rot="10800000">
            <a:off x="2633675" y="2450900"/>
            <a:ext cx="457200" cy="248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401850" y="4240200"/>
            <a:ext cx="8340300" cy="648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2DFF0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carol@acme$</a:t>
            </a: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 curl -H store.acme.io http://10.1.2.3</a:t>
            </a:r>
            <a:b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Hello, world! </a:t>
            </a: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2969075" y="3773649"/>
            <a:ext cx="208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/>
          <p:nvPr/>
        </p:nvSpPr>
        <p:spPr>
          <a:xfrm>
            <a:off x="2948375" y="2094600"/>
            <a:ext cx="5763600" cy="2134800"/>
          </a:xfrm>
          <a:prstGeom prst="roundRect">
            <a:avLst>
              <a:gd fmla="val 5083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5461625" y="3396611"/>
            <a:ext cx="13665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HTTPRoute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5461625" y="2301357"/>
            <a:ext cx="13665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HTTPRoute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9" name="Google Shape;379;p40"/>
          <p:cNvSpPr txBox="1"/>
          <p:nvPr>
            <p:ph type="title"/>
          </p:nvPr>
        </p:nvSpPr>
        <p:spPr>
          <a:xfrm>
            <a:off x="311700" y="445025"/>
            <a:ext cx="43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380" name="Google Shape;380;p40"/>
          <p:cNvSpPr txBox="1"/>
          <p:nvPr>
            <p:ph idx="1" type="body"/>
          </p:nvPr>
        </p:nvSpPr>
        <p:spPr>
          <a:xfrm>
            <a:off x="311700" y="1228675"/>
            <a:ext cx="8088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Carol is cannot use the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r>
              <a:rPr lang="en"/>
              <a:t> class and serve production traffic - she isn’t allowed:</a:t>
            </a:r>
            <a:endParaRPr/>
          </a:p>
        </p:txBody>
      </p:sp>
      <p:sp>
        <p:nvSpPr>
          <p:cNvPr id="381" name="Google Shape;381;p40"/>
          <p:cNvSpPr/>
          <p:nvPr/>
        </p:nvSpPr>
        <p:spPr>
          <a:xfrm>
            <a:off x="7313325" y="3292376"/>
            <a:ext cx="1267500" cy="3795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Service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7313325" y="3724793"/>
            <a:ext cx="1267500" cy="3795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Service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3" name="Google Shape;383;p40"/>
          <p:cNvSpPr/>
          <p:nvPr/>
        </p:nvSpPr>
        <p:spPr>
          <a:xfrm>
            <a:off x="7313325" y="2148957"/>
            <a:ext cx="1267500" cy="4506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Service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4" name="Google Shape;384;p40"/>
          <p:cNvSpPr/>
          <p:nvPr/>
        </p:nvSpPr>
        <p:spPr>
          <a:xfrm>
            <a:off x="3029125" y="2184175"/>
            <a:ext cx="2141700" cy="16590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bad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-gw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…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gatewayClassName: external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…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status: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conditions: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… </a:t>
            </a:r>
            <a:r>
              <a:rPr b="1" lang="en" sz="9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NamespaceForbidden</a:t>
            </a:r>
            <a:endParaRPr b="1" sz="9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85" name="Google Shape;385;p40"/>
          <p:cNvCxnSpPr>
            <a:stCxn id="384" idx="3"/>
            <a:endCxn id="378" idx="1"/>
          </p:cNvCxnSpPr>
          <p:nvPr/>
        </p:nvCxnSpPr>
        <p:spPr>
          <a:xfrm flipH="1" rot="10800000">
            <a:off x="5170825" y="2655175"/>
            <a:ext cx="290700" cy="358500"/>
          </a:xfrm>
          <a:prstGeom prst="curvedConnector3">
            <a:avLst>
              <a:gd fmla="val 5001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6" name="Google Shape;386;p40"/>
          <p:cNvCxnSpPr>
            <a:stCxn id="384" idx="3"/>
            <a:endCxn id="377" idx="1"/>
          </p:cNvCxnSpPr>
          <p:nvPr/>
        </p:nvCxnSpPr>
        <p:spPr>
          <a:xfrm>
            <a:off x="5170825" y="3013675"/>
            <a:ext cx="290700" cy="736800"/>
          </a:xfrm>
          <a:prstGeom prst="curvedConnector3">
            <a:avLst>
              <a:gd fmla="val 5001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7" name="Google Shape;387;p40"/>
          <p:cNvCxnSpPr>
            <a:stCxn id="378" idx="3"/>
            <a:endCxn id="383" idx="1"/>
          </p:cNvCxnSpPr>
          <p:nvPr/>
        </p:nvCxnSpPr>
        <p:spPr>
          <a:xfrm flipH="1" rot="10800000">
            <a:off x="6828125" y="2374107"/>
            <a:ext cx="485100" cy="2811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40"/>
          <p:cNvCxnSpPr>
            <a:stCxn id="377" idx="3"/>
            <a:endCxn id="381" idx="1"/>
          </p:cNvCxnSpPr>
          <p:nvPr/>
        </p:nvCxnSpPr>
        <p:spPr>
          <a:xfrm flipH="1" rot="10800000">
            <a:off x="6828125" y="3482261"/>
            <a:ext cx="485100" cy="2682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9" name="Google Shape;389;p40"/>
          <p:cNvCxnSpPr>
            <a:stCxn id="377" idx="3"/>
            <a:endCxn id="382" idx="1"/>
          </p:cNvCxnSpPr>
          <p:nvPr/>
        </p:nvCxnSpPr>
        <p:spPr>
          <a:xfrm>
            <a:off x="6828125" y="3750461"/>
            <a:ext cx="485100" cy="1641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Google Shape;390;p40"/>
          <p:cNvCxnSpPr>
            <a:stCxn id="384" idx="1"/>
            <a:endCxn id="391" idx="3"/>
          </p:cNvCxnSpPr>
          <p:nvPr/>
        </p:nvCxnSpPr>
        <p:spPr>
          <a:xfrm rot="10800000">
            <a:off x="2573725" y="2842675"/>
            <a:ext cx="455400" cy="171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1" name="Google Shape;391;p40"/>
          <p:cNvSpPr/>
          <p:nvPr/>
        </p:nvSpPr>
        <p:spPr>
          <a:xfrm>
            <a:off x="432025" y="2094600"/>
            <a:ext cx="2141700" cy="14961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allowedGatewayNamespaces: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  matchLabels: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b="1" lang="en" sz="9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internet: external</a:t>
            </a:r>
            <a:endParaRPr b="1" sz="9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2" name="Google Shape;392;p40"/>
          <p:cNvSpPr/>
          <p:nvPr/>
        </p:nvSpPr>
        <p:spPr>
          <a:xfrm rot="2700000">
            <a:off x="2834969" y="2865819"/>
            <a:ext cx="295712" cy="295712"/>
          </a:xfrm>
          <a:prstGeom prst="plus">
            <a:avLst>
              <a:gd fmla="val 3957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 txBox="1"/>
          <p:nvPr/>
        </p:nvSpPr>
        <p:spPr>
          <a:xfrm>
            <a:off x="3029129" y="4028410"/>
            <a:ext cx="207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/>
          <p:nvPr/>
        </p:nvSpPr>
        <p:spPr>
          <a:xfrm>
            <a:off x="2780585" y="2171000"/>
            <a:ext cx="2289000" cy="2105400"/>
          </a:xfrm>
          <a:prstGeom prst="roundRect">
            <a:avLst>
              <a:gd fmla="val 5944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99" name="Google Shape;399;p41"/>
          <p:cNvSpPr/>
          <p:nvPr/>
        </p:nvSpPr>
        <p:spPr>
          <a:xfrm>
            <a:off x="5273125" y="2171000"/>
            <a:ext cx="3455100" cy="2105400"/>
          </a:xfrm>
          <a:prstGeom prst="roundRect">
            <a:avLst>
              <a:gd fmla="val 5944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00" name="Google Shape;400;p41"/>
          <p:cNvSpPr/>
          <p:nvPr/>
        </p:nvSpPr>
        <p:spPr>
          <a:xfrm>
            <a:off x="5477775" y="3383436"/>
            <a:ext cx="13665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5477775" y="2288182"/>
            <a:ext cx="13665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HTTPRoute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02" name="Google Shape;402;p41"/>
          <p:cNvSpPr txBox="1"/>
          <p:nvPr>
            <p:ph type="title"/>
          </p:nvPr>
        </p:nvSpPr>
        <p:spPr>
          <a:xfrm>
            <a:off x="311700" y="445025"/>
            <a:ext cx="402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Bob the SRE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👨‍🔧</a:t>
            </a:r>
            <a:endParaRPr/>
          </a:p>
        </p:txBody>
      </p:sp>
      <p:sp>
        <p:nvSpPr>
          <p:cNvPr id="403" name="Google Shape;403;p41"/>
          <p:cNvSpPr txBox="1"/>
          <p:nvPr>
            <p:ph idx="1" type="body"/>
          </p:nvPr>
        </p:nvSpPr>
        <p:spPr>
          <a:xfrm>
            <a:off x="311700" y="1017725"/>
            <a:ext cx="8088000" cy="10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Bob, who manages external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Gateways</a:t>
            </a:r>
            <a:r>
              <a:rPr lang="en"/>
              <a:t> for the cluster, can reference Carol’s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Routes</a:t>
            </a:r>
            <a:r>
              <a:rPr lang="en"/>
              <a:t> and put them into production:</a:t>
            </a:r>
            <a:endParaRPr/>
          </a:p>
        </p:txBody>
      </p:sp>
      <p:sp>
        <p:nvSpPr>
          <p:cNvPr id="404" name="Google Shape;404;p41"/>
          <p:cNvSpPr/>
          <p:nvPr/>
        </p:nvSpPr>
        <p:spPr>
          <a:xfrm>
            <a:off x="7329475" y="3383436"/>
            <a:ext cx="1267500" cy="3309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05" name="Google Shape;405;p41"/>
          <p:cNvSpPr/>
          <p:nvPr/>
        </p:nvSpPr>
        <p:spPr>
          <a:xfrm>
            <a:off x="7329475" y="3760346"/>
            <a:ext cx="1267500" cy="3309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06" name="Google Shape;406;p41"/>
          <p:cNvSpPr/>
          <p:nvPr/>
        </p:nvSpPr>
        <p:spPr>
          <a:xfrm>
            <a:off x="7329475" y="2288182"/>
            <a:ext cx="1267500" cy="4506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6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07" name="Google Shape;407;p41"/>
          <p:cNvSpPr/>
          <p:nvPr/>
        </p:nvSpPr>
        <p:spPr>
          <a:xfrm>
            <a:off x="2891875" y="2323400"/>
            <a:ext cx="2058600" cy="17679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prod-gw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…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gatewayClassName: 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listeners: ...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r</a:t>
            </a: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outes: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    routeSelector: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      matchLabels: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        dev:carol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08" name="Google Shape;408;p41"/>
          <p:cNvCxnSpPr>
            <a:stCxn id="407" idx="3"/>
            <a:endCxn id="401" idx="1"/>
          </p:cNvCxnSpPr>
          <p:nvPr/>
        </p:nvCxnSpPr>
        <p:spPr>
          <a:xfrm flipH="1" rot="10800000">
            <a:off x="4950475" y="2642150"/>
            <a:ext cx="527400" cy="565200"/>
          </a:xfrm>
          <a:prstGeom prst="curvedConnector3">
            <a:avLst>
              <a:gd fmla="val 4999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9" name="Google Shape;409;p41"/>
          <p:cNvCxnSpPr>
            <a:stCxn id="407" idx="3"/>
            <a:endCxn id="400" idx="1"/>
          </p:cNvCxnSpPr>
          <p:nvPr/>
        </p:nvCxnSpPr>
        <p:spPr>
          <a:xfrm>
            <a:off x="4950475" y="3207350"/>
            <a:ext cx="527400" cy="529800"/>
          </a:xfrm>
          <a:prstGeom prst="curvedConnector3">
            <a:avLst>
              <a:gd fmla="val 4999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0" name="Google Shape;410;p41"/>
          <p:cNvCxnSpPr>
            <a:stCxn id="401" idx="3"/>
            <a:endCxn id="406" idx="1"/>
          </p:cNvCxnSpPr>
          <p:nvPr/>
        </p:nvCxnSpPr>
        <p:spPr>
          <a:xfrm flipH="1" rot="10800000">
            <a:off x="6844275" y="2513632"/>
            <a:ext cx="485100" cy="128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41"/>
          <p:cNvCxnSpPr>
            <a:stCxn id="400" idx="3"/>
            <a:endCxn id="404" idx="1"/>
          </p:cNvCxnSpPr>
          <p:nvPr/>
        </p:nvCxnSpPr>
        <p:spPr>
          <a:xfrm flipH="1" rot="10800000">
            <a:off x="6844275" y="3548886"/>
            <a:ext cx="485100" cy="188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41"/>
          <p:cNvCxnSpPr>
            <a:stCxn id="400" idx="3"/>
            <a:endCxn id="405" idx="1"/>
          </p:cNvCxnSpPr>
          <p:nvPr/>
        </p:nvCxnSpPr>
        <p:spPr>
          <a:xfrm>
            <a:off x="6844275" y="3737286"/>
            <a:ext cx="485100" cy="1884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Google Shape;413;p41"/>
          <p:cNvCxnSpPr>
            <a:stCxn id="407" idx="1"/>
            <a:endCxn id="414" idx="3"/>
          </p:cNvCxnSpPr>
          <p:nvPr/>
        </p:nvCxnSpPr>
        <p:spPr>
          <a:xfrm rot="10800000">
            <a:off x="2560975" y="2989250"/>
            <a:ext cx="330900" cy="218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4" name="Google Shape;414;p41"/>
          <p:cNvSpPr/>
          <p:nvPr/>
        </p:nvSpPr>
        <p:spPr>
          <a:xfrm>
            <a:off x="419275" y="2241200"/>
            <a:ext cx="2141700" cy="14961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allowedGatewayNamespaces: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matchLabels: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internet: external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15" name="Google Shape;415;p41"/>
          <p:cNvSpPr txBox="1"/>
          <p:nvPr/>
        </p:nvSpPr>
        <p:spPr>
          <a:xfrm>
            <a:off x="5422304" y="4085095"/>
            <a:ext cx="205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16" name="Google Shape;416;p41"/>
          <p:cNvSpPr txBox="1"/>
          <p:nvPr/>
        </p:nvSpPr>
        <p:spPr>
          <a:xfrm>
            <a:off x="2891889" y="4086770"/>
            <a:ext cx="205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bob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17" name="Google Shape;417;p41"/>
          <p:cNvSpPr txBox="1"/>
          <p:nvPr/>
        </p:nvSpPr>
        <p:spPr>
          <a:xfrm rot="-6233919">
            <a:off x="4354185" y="3192964"/>
            <a:ext cx="696904" cy="8004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☝</a:t>
            </a:r>
            <a:endParaRPr sz="40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/>
          <p:nvPr/>
        </p:nvSpPr>
        <p:spPr>
          <a:xfrm>
            <a:off x="2780585" y="1790000"/>
            <a:ext cx="2289000" cy="2105400"/>
          </a:xfrm>
          <a:prstGeom prst="roundRect">
            <a:avLst>
              <a:gd fmla="val 5944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23" name="Google Shape;423;p42"/>
          <p:cNvSpPr/>
          <p:nvPr/>
        </p:nvSpPr>
        <p:spPr>
          <a:xfrm>
            <a:off x="5273125" y="1790000"/>
            <a:ext cx="3455100" cy="2105400"/>
          </a:xfrm>
          <a:prstGeom prst="roundRect">
            <a:avLst>
              <a:gd fmla="val 5944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24" name="Google Shape;424;p42"/>
          <p:cNvSpPr/>
          <p:nvPr/>
        </p:nvSpPr>
        <p:spPr>
          <a:xfrm>
            <a:off x="5477775" y="3002430"/>
            <a:ext cx="1833300" cy="7077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HTTPRoute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25" name="Google Shape;425;p42"/>
          <p:cNvSpPr/>
          <p:nvPr/>
        </p:nvSpPr>
        <p:spPr>
          <a:xfrm>
            <a:off x="5477775" y="1907175"/>
            <a:ext cx="1833300" cy="964200"/>
          </a:xfrm>
          <a:prstGeom prst="foldedCorner">
            <a:avLst>
              <a:gd fmla="val 8174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HTTPRoute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gateways: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Code Pro"/>
                <a:ea typeface="Source Code Pro"/>
                <a:cs typeface="Source Code Pro"/>
                <a:sym typeface="Source Code Pro"/>
              </a:rPr>
              <a:t>    allow: All</a:t>
            </a:r>
            <a:endParaRPr b="1"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26" name="Google Shape;426;p42"/>
          <p:cNvSpPr txBox="1"/>
          <p:nvPr>
            <p:ph type="title"/>
          </p:nvPr>
        </p:nvSpPr>
        <p:spPr>
          <a:xfrm>
            <a:off x="311700" y="445025"/>
            <a:ext cx="389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Carol the dev </a:t>
            </a:r>
            <a:r>
              <a:rPr b="1" lang="en" sz="2300">
                <a:latin typeface="Average"/>
                <a:ea typeface="Average"/>
                <a:cs typeface="Average"/>
                <a:sym typeface="Average"/>
              </a:rPr>
              <a:t>👩‍💻</a:t>
            </a:r>
            <a:endParaRPr/>
          </a:p>
        </p:txBody>
      </p:sp>
      <p:sp>
        <p:nvSpPr>
          <p:cNvPr id="427" name="Google Shape;427;p42"/>
          <p:cNvSpPr txBox="1"/>
          <p:nvPr>
            <p:ph idx="1" type="body"/>
          </p:nvPr>
        </p:nvSpPr>
        <p:spPr>
          <a:xfrm>
            <a:off x="311700" y="1017727"/>
            <a:ext cx="8088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Carol also needs to allow her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Route</a:t>
            </a:r>
            <a:r>
              <a:rPr lang="en"/>
              <a:t> to the prod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r>
              <a:rPr lang="en"/>
              <a:t> - otherwise anyone with a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r>
              <a:rPr lang="en"/>
              <a:t> can start serving traffic (default is to allow in the same namespace):</a:t>
            </a:r>
            <a:endParaRPr/>
          </a:p>
        </p:txBody>
      </p:sp>
      <p:sp>
        <p:nvSpPr>
          <p:cNvPr id="428" name="Google Shape;428;p42"/>
          <p:cNvSpPr/>
          <p:nvPr/>
        </p:nvSpPr>
        <p:spPr>
          <a:xfrm>
            <a:off x="7569075" y="3002437"/>
            <a:ext cx="1028100" cy="3309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store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7569075" y="3379350"/>
            <a:ext cx="1028100" cy="3309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5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Source Code Pro"/>
                <a:ea typeface="Source Code Pro"/>
                <a:cs typeface="Source Code Pro"/>
                <a:sym typeface="Source Code Pro"/>
              </a:rPr>
              <a:t>  name: search</a:t>
            </a:r>
            <a:endParaRPr sz="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7569075" y="1907175"/>
            <a:ext cx="1028100" cy="450600"/>
          </a:xfrm>
          <a:prstGeom prst="foldedCorner">
            <a:avLst>
              <a:gd fmla="val 10442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kind: </a:t>
            </a:r>
            <a:r>
              <a:rPr b="1" lang="en" sz="6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endParaRPr b="1"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Code Pro"/>
                <a:ea typeface="Source Code Pro"/>
                <a:cs typeface="Source Code Pro"/>
                <a:sym typeface="Source Code Pro"/>
              </a:rPr>
              <a:t>  name: checkout</a:t>
            </a:r>
            <a:endParaRPr sz="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2891875" y="1942400"/>
            <a:ext cx="2058600" cy="1767900"/>
          </a:xfrm>
          <a:prstGeom prst="foldedCorner">
            <a:avLst>
              <a:gd fmla="val 11223" name="adj"/>
            </a:avLst>
          </a:prstGeom>
          <a:solidFill>
            <a:srgbClr val="A0D2EB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Gateway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prod-gw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…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gatewayClassName: external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listeners: ...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routes: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routeSelector: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matchLabels: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    dev:carol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32" name="Google Shape;432;p42"/>
          <p:cNvCxnSpPr>
            <a:stCxn id="431" idx="3"/>
            <a:endCxn id="425" idx="1"/>
          </p:cNvCxnSpPr>
          <p:nvPr/>
        </p:nvCxnSpPr>
        <p:spPr>
          <a:xfrm flipH="1" rot="10800000">
            <a:off x="4950475" y="2389250"/>
            <a:ext cx="527400" cy="437100"/>
          </a:xfrm>
          <a:prstGeom prst="curvedConnector3">
            <a:avLst>
              <a:gd fmla="val 4999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33" name="Google Shape;433;p42"/>
          <p:cNvCxnSpPr>
            <a:stCxn id="431" idx="3"/>
            <a:endCxn id="424" idx="1"/>
          </p:cNvCxnSpPr>
          <p:nvPr/>
        </p:nvCxnSpPr>
        <p:spPr>
          <a:xfrm>
            <a:off x="4950475" y="2826350"/>
            <a:ext cx="527400" cy="529800"/>
          </a:xfrm>
          <a:prstGeom prst="curvedConnector3">
            <a:avLst>
              <a:gd fmla="val 4999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34" name="Google Shape;434;p42"/>
          <p:cNvCxnSpPr>
            <a:stCxn id="425" idx="3"/>
            <a:endCxn id="430" idx="1"/>
          </p:cNvCxnSpPr>
          <p:nvPr/>
        </p:nvCxnSpPr>
        <p:spPr>
          <a:xfrm flipH="1" rot="10800000">
            <a:off x="7311075" y="2132475"/>
            <a:ext cx="258000" cy="256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42"/>
          <p:cNvCxnSpPr>
            <a:stCxn id="424" idx="3"/>
            <a:endCxn id="428" idx="1"/>
          </p:cNvCxnSpPr>
          <p:nvPr/>
        </p:nvCxnSpPr>
        <p:spPr>
          <a:xfrm flipH="1" rot="10800000">
            <a:off x="7311075" y="3167880"/>
            <a:ext cx="258000" cy="188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42"/>
          <p:cNvCxnSpPr>
            <a:stCxn id="424" idx="3"/>
            <a:endCxn id="429" idx="1"/>
          </p:cNvCxnSpPr>
          <p:nvPr/>
        </p:nvCxnSpPr>
        <p:spPr>
          <a:xfrm>
            <a:off x="7311075" y="3356280"/>
            <a:ext cx="258000" cy="188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Google Shape;437;p42"/>
          <p:cNvCxnSpPr>
            <a:stCxn id="431" idx="1"/>
            <a:endCxn id="438" idx="3"/>
          </p:cNvCxnSpPr>
          <p:nvPr/>
        </p:nvCxnSpPr>
        <p:spPr>
          <a:xfrm rot="10800000">
            <a:off x="2560975" y="2608250"/>
            <a:ext cx="330900" cy="218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8" name="Google Shape;438;p42"/>
          <p:cNvSpPr/>
          <p:nvPr/>
        </p:nvSpPr>
        <p:spPr>
          <a:xfrm>
            <a:off x="419275" y="1860200"/>
            <a:ext cx="2141700" cy="1496100"/>
          </a:xfrm>
          <a:prstGeom prst="foldedCorner">
            <a:avLst>
              <a:gd fmla="val 16667" name="adj"/>
            </a:avLst>
          </a:prstGeom>
          <a:solidFill>
            <a:srgbClr val="6CDFE5">
              <a:alpha val="7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kind: GatewayClass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meta: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name: </a:t>
            </a: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external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spec: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controller: alice.io/gw-ctrl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allowedGatewayNamespaces: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matchLabels: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      internet: external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5422304" y="3704095"/>
            <a:ext cx="205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carol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2891889" y="3705770"/>
            <a:ext cx="205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namespace: bob</a:t>
            </a:r>
            <a:endParaRPr sz="1100">
              <a:solidFill>
                <a:schemeClr val="lt2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1" name="Google Shape;441;p42"/>
          <p:cNvSpPr txBox="1"/>
          <p:nvPr>
            <p:ph idx="1" type="body"/>
          </p:nvPr>
        </p:nvSpPr>
        <p:spPr>
          <a:xfrm>
            <a:off x="401850" y="4240200"/>
            <a:ext cx="8340300" cy="6486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2DFF0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carol@acme$</a:t>
            </a: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 curl -H http://store.acme.io</a:t>
            </a:r>
            <a:b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400">
                <a:latin typeface="Source Code Pro"/>
                <a:ea typeface="Source Code Pro"/>
                <a:cs typeface="Source Code Pro"/>
                <a:sym typeface="Source Code Pro"/>
              </a:rPr>
              <a:t>Hello, world! ...</a:t>
            </a:r>
            <a:endParaRPr sz="1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 rot="-4500397">
            <a:off x="6555002" y="2426152"/>
            <a:ext cx="696926" cy="800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☝</a:t>
            </a:r>
            <a:endParaRPr sz="40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recap</a:t>
            </a:r>
            <a:endParaRPr/>
          </a:p>
        </p:txBody>
      </p:sp>
      <p:sp>
        <p:nvSpPr>
          <p:cNvPr id="448" name="Google Shape;44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GatewayClass</a:t>
            </a:r>
            <a:r>
              <a:rPr lang="en" sz="2000"/>
              <a:t>: </a:t>
            </a:r>
            <a:r>
              <a:rPr lang="en" sz="2000"/>
              <a:t>Supports multiple classes of load-balancing, reflecting capabilities of the IaaS or deployed infrastructure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r>
              <a:rPr lang="en" sz="2000"/>
              <a:t>: defines how your app is </a:t>
            </a:r>
            <a:r>
              <a:rPr b="1" lang="en" sz="2000"/>
              <a:t>exposed</a:t>
            </a:r>
            <a:r>
              <a:rPr lang="en" sz="2000"/>
              <a:t> (e.g. VIP:port, what kind of proxy used)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Route</a:t>
            </a:r>
            <a:r>
              <a:rPr lang="en" sz="2000"/>
              <a:t>: defines the </a:t>
            </a:r>
            <a:r>
              <a:rPr b="1" lang="en" sz="2000"/>
              <a:t>routing</a:t>
            </a:r>
            <a:r>
              <a:rPr lang="en" sz="2000"/>
              <a:t> of your app for a given </a:t>
            </a:r>
            <a:r>
              <a:rPr b="1" lang="en" sz="2000"/>
              <a:t>protocol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r>
              <a:rPr lang="en" sz="2000"/>
              <a:t>: defines your Backends (</a:t>
            </a:r>
            <a:r>
              <a:rPr b="1" lang="en" sz="2000"/>
              <a:t>grouping</a:t>
            </a:r>
            <a:r>
              <a:rPr lang="en" sz="2000"/>
              <a:t>)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story: recap</a:t>
            </a:r>
            <a:endParaRPr/>
          </a:p>
        </p:txBody>
      </p:sp>
      <p:sp>
        <p:nvSpPr>
          <p:cNvPr id="454" name="Google Shape;45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Supports multiple classes of load-balancing, reflecting capabilities of the IaaS or deployed infrastructure.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Access to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GatewayClasses</a:t>
            </a:r>
            <a:r>
              <a:rPr lang="en" sz="2000"/>
              <a:t> is controlled.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Gateways</a:t>
            </a:r>
            <a:r>
              <a:rPr lang="en" sz="2000"/>
              <a:t> can reference and aggregate cross namespace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Routes</a:t>
            </a:r>
            <a:r>
              <a:rPr lang="en" sz="2000"/>
              <a:t>. Access is controlled using handshake between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r>
              <a:rPr lang="en" sz="2000"/>
              <a:t> and 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Route</a:t>
            </a:r>
            <a:r>
              <a:rPr lang="en" sz="2000"/>
              <a:t> 🤝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Conflicts</a:t>
            </a:r>
            <a:endParaRPr/>
          </a:p>
        </p:txBody>
      </p:sp>
      <p:sp>
        <p:nvSpPr>
          <p:cNvPr id="460" name="Google Shape;460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35"/>
              <a:t>Merging Routes into Gateways can result in conflicts (same host, same path)...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Evolving Landscape</a:t>
            </a:r>
            <a:endParaRPr/>
          </a:p>
        </p:txBody>
      </p:sp>
      <p:grpSp>
        <p:nvGrpSpPr>
          <p:cNvPr id="89" name="Google Shape;89;p19"/>
          <p:cNvGrpSpPr/>
          <p:nvPr/>
        </p:nvGrpSpPr>
        <p:grpSpPr>
          <a:xfrm>
            <a:off x="5246631" y="1248750"/>
            <a:ext cx="3236611" cy="3168799"/>
            <a:chOff x="5246631" y="1248750"/>
            <a:chExt cx="3236611" cy="3168799"/>
          </a:xfrm>
        </p:grpSpPr>
        <p:sp>
          <p:nvSpPr>
            <p:cNvPr id="90" name="Google Shape;90;p19"/>
            <p:cNvSpPr/>
            <p:nvPr/>
          </p:nvSpPr>
          <p:spPr>
            <a:xfrm>
              <a:off x="5246631" y="2614249"/>
              <a:ext cx="1803300" cy="1803300"/>
            </a:xfrm>
            <a:prstGeom prst="ellipse">
              <a:avLst/>
            </a:prstGeom>
            <a:solidFill>
              <a:srgbClr val="1AF3FF">
                <a:alpha val="33520"/>
              </a:srgbClr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Cloud LBs</a:t>
              </a:r>
              <a:b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GCP, AWS, </a:t>
              </a: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Azure, ...</a:t>
              </a: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6679942" y="2614249"/>
              <a:ext cx="1803300" cy="1803300"/>
            </a:xfrm>
            <a:prstGeom prst="ellipse">
              <a:avLst/>
            </a:prstGeom>
            <a:solidFill>
              <a:srgbClr val="2DFF04">
                <a:alpha val="33520"/>
              </a:srgbClr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Middle </a:t>
              </a:r>
              <a:endParaRPr b="1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Proxies</a:t>
              </a:r>
              <a:b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nginx, envoy, </a:t>
              </a: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haproxy, ...</a:t>
              </a: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5903379" y="1248750"/>
              <a:ext cx="1803300" cy="1803300"/>
            </a:xfrm>
            <a:prstGeom prst="ellipse">
              <a:avLst/>
            </a:prstGeom>
            <a:solidFill>
              <a:srgbClr val="FF0404">
                <a:alpha val="31840"/>
              </a:srgbClr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Transparent </a:t>
              </a:r>
              <a:b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“Proxies”</a:t>
              </a:r>
              <a:br>
                <a:rPr b="1"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sidecars,</a:t>
              </a: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kube-proxy...</a:t>
              </a:r>
              <a:endParaRPr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93" name="Google Shape;93;p19"/>
          <p:cNvGrpSpPr/>
          <p:nvPr/>
        </p:nvGrpSpPr>
        <p:grpSpPr>
          <a:xfrm>
            <a:off x="458275" y="1223975"/>
            <a:ext cx="3439098" cy="3300075"/>
            <a:chOff x="458275" y="1223975"/>
            <a:chExt cx="3439098" cy="3300075"/>
          </a:xfrm>
        </p:grpSpPr>
        <p:sp>
          <p:nvSpPr>
            <p:cNvPr id="94" name="Google Shape;94;p19"/>
            <p:cNvSpPr/>
            <p:nvPr/>
          </p:nvSpPr>
          <p:spPr>
            <a:xfrm>
              <a:off x="596144" y="3619653"/>
              <a:ext cx="963000" cy="462000"/>
            </a:xfrm>
            <a:prstGeom prst="roundRect">
              <a:avLst>
                <a:gd fmla="val 16667" name="adj"/>
              </a:avLst>
            </a:prstGeom>
            <a:solidFill>
              <a:srgbClr val="87B7C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2806183" y="3619653"/>
              <a:ext cx="963000" cy="462000"/>
            </a:xfrm>
            <a:prstGeom prst="roundRect">
              <a:avLst>
                <a:gd fmla="val 16667" name="adj"/>
              </a:avLst>
            </a:prstGeom>
            <a:solidFill>
              <a:srgbClr val="6CDFE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701163" y="3619653"/>
              <a:ext cx="963000" cy="462000"/>
            </a:xfrm>
            <a:prstGeom prst="roundRect">
              <a:avLst>
                <a:gd fmla="val 16667" name="adj"/>
              </a:avLst>
            </a:prstGeom>
            <a:solidFill>
              <a:srgbClr val="A0D2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1628542" y="1777308"/>
              <a:ext cx="1115100" cy="4620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9"/>
            <p:cNvSpPr txBox="1"/>
            <p:nvPr/>
          </p:nvSpPr>
          <p:spPr>
            <a:xfrm>
              <a:off x="3138974" y="3287016"/>
              <a:ext cx="7584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500"/>
                </a:spcAft>
                <a:buNone/>
              </a:pPr>
              <a:r>
                <a:rPr b="1" lang="en" sz="41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👩‍💻</a:t>
              </a:r>
              <a:endParaRPr sz="3200"/>
            </a:p>
          </p:txBody>
        </p:sp>
        <p:sp>
          <p:nvSpPr>
            <p:cNvPr id="99" name="Google Shape;99;p19"/>
            <p:cNvSpPr txBox="1"/>
            <p:nvPr/>
          </p:nvSpPr>
          <p:spPr>
            <a:xfrm>
              <a:off x="458275" y="3352202"/>
              <a:ext cx="7584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500"/>
                </a:spcAft>
                <a:buNone/>
              </a:pPr>
              <a:r>
                <a:rPr b="1" lang="en" sz="41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👩‍🔧</a:t>
              </a:r>
              <a:endParaRPr sz="3200"/>
            </a:p>
          </p:txBody>
        </p:sp>
        <p:sp>
          <p:nvSpPr>
            <p:cNvPr id="100" name="Google Shape;100;p19"/>
            <p:cNvSpPr txBox="1"/>
            <p:nvPr/>
          </p:nvSpPr>
          <p:spPr>
            <a:xfrm>
              <a:off x="2028656" y="3338180"/>
              <a:ext cx="7584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500"/>
                </a:spcAft>
                <a:buNone/>
              </a:pPr>
              <a:r>
                <a:rPr b="1" lang="en" sz="41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👷‍♀️</a:t>
              </a:r>
              <a:endParaRPr sz="3200"/>
            </a:p>
          </p:txBody>
        </p:sp>
        <p:sp>
          <p:nvSpPr>
            <p:cNvPr id="101" name="Google Shape;101;p19"/>
            <p:cNvSpPr txBox="1"/>
            <p:nvPr/>
          </p:nvSpPr>
          <p:spPr>
            <a:xfrm>
              <a:off x="2675746" y="3366125"/>
              <a:ext cx="7584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500"/>
                </a:spcAft>
                <a:buNone/>
              </a:pPr>
              <a:r>
                <a:rPr b="1" lang="en" sz="41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👨‍💻</a:t>
              </a:r>
              <a:endParaRPr sz="3200"/>
            </a:p>
          </p:txBody>
        </p:sp>
        <p:sp>
          <p:nvSpPr>
            <p:cNvPr id="102" name="Google Shape;102;p19"/>
            <p:cNvSpPr txBox="1"/>
            <p:nvPr/>
          </p:nvSpPr>
          <p:spPr>
            <a:xfrm>
              <a:off x="923030" y="3292105"/>
              <a:ext cx="7584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500"/>
                </a:spcAft>
                <a:buNone/>
              </a:pPr>
              <a:r>
                <a:rPr b="1" lang="en" sz="41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👨‍🔧</a:t>
              </a:r>
              <a:endParaRPr sz="3200"/>
            </a:p>
          </p:txBody>
        </p:sp>
        <p:sp>
          <p:nvSpPr>
            <p:cNvPr id="103" name="Google Shape;103;p19"/>
            <p:cNvSpPr txBox="1"/>
            <p:nvPr/>
          </p:nvSpPr>
          <p:spPr>
            <a:xfrm>
              <a:off x="1589208" y="3278224"/>
              <a:ext cx="7584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500"/>
                </a:spcAft>
                <a:buNone/>
              </a:pPr>
              <a:r>
                <a:rPr b="1" lang="en" sz="41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👷</a:t>
              </a:r>
              <a:endParaRPr sz="3200"/>
            </a:p>
          </p:txBody>
        </p:sp>
        <p:grpSp>
          <p:nvGrpSpPr>
            <p:cNvPr id="104" name="Google Shape;104;p19"/>
            <p:cNvGrpSpPr/>
            <p:nvPr/>
          </p:nvGrpSpPr>
          <p:grpSpPr>
            <a:xfrm>
              <a:off x="1517549" y="1472387"/>
              <a:ext cx="1320635" cy="843596"/>
              <a:chOff x="1157425" y="433297"/>
              <a:chExt cx="1480035" cy="895347"/>
            </a:xfrm>
          </p:grpSpPr>
          <p:sp>
            <p:nvSpPr>
              <p:cNvPr id="105" name="Google Shape;105;p19"/>
              <p:cNvSpPr txBox="1"/>
              <p:nvPr/>
            </p:nvSpPr>
            <p:spPr>
              <a:xfrm>
                <a:off x="1157425" y="433297"/>
                <a:ext cx="849900" cy="8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1800"/>
                  </a:spcBef>
                  <a:spcAft>
                    <a:spcPts val="500"/>
                  </a:spcAft>
                  <a:buNone/>
                </a:pPr>
                <a:r>
                  <a:rPr b="1" lang="en" sz="4100">
                    <a:solidFill>
                      <a:schemeClr val="dk1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👩‍💻</a:t>
                </a:r>
                <a:endParaRPr sz="3200"/>
              </a:p>
            </p:txBody>
          </p:sp>
          <p:sp>
            <p:nvSpPr>
              <p:cNvPr id="106" name="Google Shape;106;p19"/>
              <p:cNvSpPr txBox="1"/>
              <p:nvPr/>
            </p:nvSpPr>
            <p:spPr>
              <a:xfrm>
                <a:off x="1787560" y="462844"/>
                <a:ext cx="849900" cy="86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1800"/>
                  </a:spcBef>
                  <a:spcAft>
                    <a:spcPts val="500"/>
                  </a:spcAft>
                  <a:buNone/>
                </a:pPr>
                <a:r>
                  <a:rPr b="1" lang="en" sz="4100">
                    <a:solidFill>
                      <a:schemeClr val="dk1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👨‍💻</a:t>
                </a:r>
                <a:endParaRPr sz="3200"/>
              </a:p>
            </p:txBody>
          </p:sp>
        </p:grpSp>
        <p:grpSp>
          <p:nvGrpSpPr>
            <p:cNvPr id="107" name="Google Shape;107;p19"/>
            <p:cNvGrpSpPr/>
            <p:nvPr/>
          </p:nvGrpSpPr>
          <p:grpSpPr>
            <a:xfrm>
              <a:off x="1135119" y="2337944"/>
              <a:ext cx="2102197" cy="1072129"/>
              <a:chOff x="1304035" y="2109200"/>
              <a:chExt cx="2355931" cy="1137900"/>
            </a:xfrm>
          </p:grpSpPr>
          <p:cxnSp>
            <p:nvCxnSpPr>
              <p:cNvPr id="108" name="Google Shape;108;p19"/>
              <p:cNvCxnSpPr/>
              <p:nvPr/>
            </p:nvCxnSpPr>
            <p:spPr>
              <a:xfrm flipH="1">
                <a:off x="1304035" y="2132071"/>
                <a:ext cx="10842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09" name="Google Shape;109;p19"/>
              <p:cNvCxnSpPr/>
              <p:nvPr/>
            </p:nvCxnSpPr>
            <p:spPr>
              <a:xfrm>
                <a:off x="2482000" y="2109200"/>
                <a:ext cx="0" cy="1137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" name="Google Shape;110;p19"/>
              <p:cNvCxnSpPr/>
              <p:nvPr/>
            </p:nvCxnSpPr>
            <p:spPr>
              <a:xfrm>
                <a:off x="2575765" y="2136471"/>
                <a:ext cx="1084200" cy="1092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11" name="Google Shape;111;p19"/>
            <p:cNvSpPr txBox="1"/>
            <p:nvPr/>
          </p:nvSpPr>
          <p:spPr>
            <a:xfrm>
              <a:off x="1126816" y="1223975"/>
              <a:ext cx="2102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self-service, single role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112" name="Google Shape;112;p19"/>
            <p:cNvSpPr txBox="1"/>
            <p:nvPr/>
          </p:nvSpPr>
          <p:spPr>
            <a:xfrm>
              <a:off x="1043080" y="4123850"/>
              <a:ext cx="22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split permissions, </a:t>
              </a:r>
              <a:r>
                <a:rPr lang="en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many roles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Conflicts principles</a:t>
            </a:r>
            <a:endParaRPr/>
          </a:p>
        </p:txBody>
      </p:sp>
      <p:sp>
        <p:nvSpPr>
          <p:cNvPr id="466" name="Google Shape;46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35"/>
              <a:t>Do no harm</a:t>
            </a:r>
            <a:endParaRPr sz="2035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</a:t>
            </a:r>
            <a:r>
              <a:rPr lang="en"/>
              <a:t> break things that are working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Drop as little traffic as possible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46"/>
              <a:t>Be consistent</a:t>
            </a:r>
            <a:endParaRPr sz="2046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a consistent behavior when conflicts occur (A then B ≡ B then 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 more specific matches to less specific 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Decide using stable properties: creation timestamp, canonical order &lt;namespace, name&gt;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58"/>
              <a:t>Be clear</a:t>
            </a:r>
            <a:endParaRPr sz="2058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it clear which configuration has been chosen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 conflicts via object status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points</a:t>
            </a:r>
            <a:endParaRPr/>
          </a:p>
        </p:txBody>
      </p:sp>
      <p:sp>
        <p:nvSpPr>
          <p:cNvPr id="472" name="Google Shape;472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GatewayClass</a:t>
            </a:r>
            <a:r>
              <a:rPr lang="en"/>
              <a:t> parameters for overall LB configuration.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Gateway.Listeners</a:t>
            </a:r>
            <a:r>
              <a:rPr lang="en"/>
              <a:t> have an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ExtensionRef</a:t>
            </a:r>
            <a:r>
              <a:rPr lang="en"/>
              <a:t> to customize Listener properties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Routes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filters via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ExtensionRef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Backends can be more than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Services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Feedback needed!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8"/>
          <p:cNvSpPr txBox="1"/>
          <p:nvPr/>
        </p:nvSpPr>
        <p:spPr>
          <a:xfrm>
            <a:off x="302750" y="0"/>
            <a:ext cx="6082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Services V+1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in the Alpha?</a:t>
            </a:r>
            <a:endParaRPr/>
          </a:p>
        </p:txBody>
      </p:sp>
      <p:sp>
        <p:nvSpPr>
          <p:cNvPr id="479" name="Google Shape;479;p4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Basic </a:t>
            </a:r>
            <a:r>
              <a:rPr lang="en" sz="1600"/>
              <a:t>applications, </a:t>
            </a:r>
            <a:r>
              <a:rPr lang="en" sz="1600"/>
              <a:t>data types: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GatewayClass</a:t>
            </a:r>
            <a:r>
              <a:rPr lang="en" sz="1600"/>
              <a:t>, 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Gateway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{HTTP, TCP, UDP, SNI} Route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TLS (</a:t>
            </a:r>
            <a:r>
              <a:rPr lang="en" sz="1600"/>
              <a:t>HTTPS</a:t>
            </a:r>
            <a:r>
              <a:rPr lang="en" sz="1600"/>
              <a:t>, TLS)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Implementations: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Merging style (multiple 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Gateways</a:t>
            </a:r>
            <a:r>
              <a:rPr lang="en" sz="1600"/>
              <a:t> hosted on in-cluster proxy)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Provisioning/Cloud (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Gateways</a:t>
            </a:r>
            <a:r>
              <a:rPr lang="en" sz="1600"/>
              <a:t> mapped to externally managed resources)</a:t>
            </a:r>
            <a:endParaRPr sz="1600"/>
          </a:p>
        </p:txBody>
      </p:sp>
      <p:sp>
        <p:nvSpPr>
          <p:cNvPr id="480" name="Google Shape;480;p4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remains to be done: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Feedback (users, users, users)!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Conformance</a:t>
            </a:r>
            <a:r>
              <a:rPr lang="en" sz="1600"/>
              <a:t> tests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Delegation within 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Routes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→ Gain confidence towards Beta</a:t>
            </a:r>
            <a:endParaRPr sz="16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"/>
          <p:cNvSpPr txBox="1"/>
          <p:nvPr>
            <p:ph type="title"/>
          </p:nvPr>
        </p:nvSpPr>
        <p:spPr>
          <a:xfrm>
            <a:off x="671250" y="2141250"/>
            <a:ext cx="7852200" cy="138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r>
              <a:rPr lang="en"/>
              <a:t>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https://bit.ly/2RY9Xzr</a:t>
            </a:r>
            <a:endParaRPr sz="265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coming!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Kubernetes SIG-NETWORK subproject</a:t>
            </a:r>
            <a:br>
              <a:rPr b="1" lang="en"/>
            </a:b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Project homepage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github/kubernetes-sigs/service-apis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How to contribute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kubernetes-sigs.github.io/service-apis/community/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b="1" lang="en"/>
            </a:br>
            <a:br>
              <a:rPr b="1" lang="en"/>
            </a:br>
            <a:r>
              <a:rPr b="1" lang="en"/>
              <a:t>Meetings</a:t>
            </a:r>
            <a:br>
              <a:rPr b="1" lang="en"/>
            </a:br>
            <a:r>
              <a:rPr lang="en"/>
              <a:t>Wednesday, Thursdays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Alternating times AM/PM Pacific, check calendar, meeting code: “77777”</a:t>
            </a:r>
            <a:endParaRPr/>
          </a:p>
        </p:txBody>
      </p:sp>
      <p:pic>
        <p:nvPicPr>
          <p:cNvPr id="492" name="Google Shape;492;p50"/>
          <p:cNvPicPr preferRelativeResize="0"/>
          <p:nvPr/>
        </p:nvPicPr>
        <p:blipFill rotWithShape="1">
          <a:blip r:embed="rId5">
            <a:alphaModFix/>
          </a:blip>
          <a:srcRect b="9041" l="0" r="0" t="0"/>
          <a:stretch/>
        </p:blipFill>
        <p:spPr>
          <a:xfrm>
            <a:off x="5005500" y="1017725"/>
            <a:ext cx="3771026" cy="372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03" name="Google Shape;503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https://www.youtube.com/watch?v=Ne9UJL6irXY</a:t>
            </a:r>
            <a:r>
              <a:rPr lang="en"/>
              <a:t> (very old)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Kubecon San Diego 2019 - Evolving the Kubernetes Ingress APIs to GA and Beyond [PUBLIC]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Virtual KubeCon EU 2020: SIG-Network Intro and DeepDive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https://github.com/kubernetes-sigs/service-apis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graphicFrame>
        <p:nvGraphicFramePr>
          <p:cNvPr id="118" name="Google Shape;118;p20"/>
          <p:cNvGraphicFramePr/>
          <p:nvPr/>
        </p:nvGraphicFramePr>
        <p:xfrm>
          <a:off x="460144" y="1153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{AE70AE2A-A108-437F-9517-7BC162BE9DBC}</a:tableStyleId>
              </a:tblPr>
              <a:tblGrid>
                <a:gridCol w="5504050"/>
              </a:tblGrid>
              <a:tr h="120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Better model the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personas and roles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involved with services and load-balancing.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Support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modern load-balancing features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while maintaining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portability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(or maybe “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predictability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”)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Have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standard mechanisms for extension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for API growth / implementation / vendor-specific behaviors.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(and how to get there)</a:t>
            </a:r>
            <a:endParaRPr/>
          </a:p>
        </p:txBody>
      </p:sp>
      <p:graphicFrame>
        <p:nvGraphicFramePr>
          <p:cNvPr id="124" name="Google Shape;124;p21"/>
          <p:cNvGraphicFramePr/>
          <p:nvPr/>
        </p:nvGraphicFramePr>
        <p:xfrm>
          <a:off x="460144" y="1153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{AE70AE2A-A108-437F-9517-7BC162BE9DBC}</a:tableStyleId>
              </a:tblPr>
              <a:tblGrid>
                <a:gridCol w="5504050"/>
                <a:gridCol w="477900"/>
                <a:gridCol w="2199450"/>
              </a:tblGrid>
              <a:tr h="120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Better model the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personas and roles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involved with services and load-balancing.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→</a:t>
                      </a:r>
                      <a:endParaRPr sz="23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Resource model + RBAC</a:t>
                      </a:r>
                      <a:endParaRPr sz="17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Support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modern load-balancing features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while maintaining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portability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(or maybe “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predictability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”)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→</a:t>
                      </a:r>
                      <a:endParaRPr sz="23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Levels of support, specification and conformance 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Have </a:t>
                      </a:r>
                      <a:r>
                        <a:rPr b="1"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standard mechanisms for extension</a:t>
                      </a: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for API growth / implementation / vendor-specific behaviors.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→</a:t>
                      </a:r>
                      <a:endParaRPr sz="23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Resource model, polymorphism-like</a:t>
                      </a:r>
                      <a:endParaRPr sz="19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302750" y="0"/>
            <a:ext cx="6082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Services V+1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7332700" y="493650"/>
            <a:ext cx="1415100" cy="693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(Headless)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7332700" y="1481437"/>
            <a:ext cx="1415100" cy="693900"/>
          </a:xfrm>
          <a:prstGeom prst="roundRect">
            <a:avLst>
              <a:gd fmla="val 16667" name="adj"/>
            </a:avLst>
          </a:prstGeom>
          <a:solidFill>
            <a:srgbClr val="6CDFE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ClusterIP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7332700" y="2469224"/>
            <a:ext cx="1415100" cy="693900"/>
          </a:xfrm>
          <a:prstGeom prst="roundRect">
            <a:avLst>
              <a:gd fmla="val 16667" name="adj"/>
            </a:avLst>
          </a:prstGeom>
          <a:solidFill>
            <a:srgbClr val="A0D2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NodePort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7332700" y="3457011"/>
            <a:ext cx="1415100" cy="693900"/>
          </a:xfrm>
          <a:prstGeom prst="roundRect">
            <a:avLst>
              <a:gd fmla="val 16667" name="adj"/>
            </a:avLst>
          </a:prstGeom>
          <a:solidFill>
            <a:srgbClr val="87B7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LoadBalancer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34" name="Google Shape;134;p22"/>
          <p:cNvCxnSpPr>
            <a:stCxn id="133" idx="0"/>
            <a:endCxn id="132" idx="2"/>
          </p:cNvCxnSpPr>
          <p:nvPr/>
        </p:nvCxnSpPr>
        <p:spPr>
          <a:xfrm rot="10800000">
            <a:off x="8040250" y="3163011"/>
            <a:ext cx="0" cy="29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2"/>
          <p:cNvCxnSpPr>
            <a:stCxn id="132" idx="0"/>
            <a:endCxn id="131" idx="2"/>
          </p:cNvCxnSpPr>
          <p:nvPr/>
        </p:nvCxnSpPr>
        <p:spPr>
          <a:xfrm rot="10800000">
            <a:off x="8040250" y="2175224"/>
            <a:ext cx="0" cy="29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2"/>
          <p:cNvCxnSpPr>
            <a:stCxn id="131" idx="0"/>
            <a:endCxn id="130" idx="2"/>
          </p:cNvCxnSpPr>
          <p:nvPr/>
        </p:nvCxnSpPr>
        <p:spPr>
          <a:xfrm rot="10800000">
            <a:off x="8040250" y="1187437"/>
            <a:ext cx="0" cy="29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2"/>
          <p:cNvSpPr txBox="1"/>
          <p:nvPr/>
        </p:nvSpPr>
        <p:spPr>
          <a:xfrm>
            <a:off x="7332700" y="4151149"/>
            <a:ext cx="141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Service hierarchy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Modeling: Services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682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 </a:t>
            </a:r>
            <a:r>
              <a:rPr lang="en" sz="2100"/>
              <a:t>Service resource describes many things: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Method of exposure</a:t>
            </a:r>
            <a:r>
              <a:rPr lang="en" sz="2100"/>
              <a:t> (ClusterIP, NodePort, LoadBalancer)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Grouping of Backends</a:t>
            </a:r>
            <a:r>
              <a:rPr lang="en" sz="2100"/>
              <a:t> (i.e. selector)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Attributes</a:t>
            </a:r>
            <a:r>
              <a:rPr lang="en" sz="2100"/>
              <a:t> (ExternalTrafficPolicy, SessionAffinity, …)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Evolving and extending the resource becomes harder and harder due to interactions between fields…</a:t>
            </a:r>
            <a:endParaRPr sz="21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Personas and Roles</a:t>
            </a:r>
            <a:endParaRPr/>
          </a:p>
        </p:txBody>
      </p:sp>
      <p:graphicFrame>
        <p:nvGraphicFramePr>
          <p:cNvPr id="145" name="Google Shape;145;p23"/>
          <p:cNvGraphicFramePr/>
          <p:nvPr/>
        </p:nvGraphicFramePr>
        <p:xfrm>
          <a:off x="304950" y="10762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{AE70AE2A-A108-437F-9517-7BC162BE9DBC}</a:tableStyleId>
              </a:tblPr>
              <a:tblGrid>
                <a:gridCol w="898175"/>
                <a:gridCol w="1521425"/>
                <a:gridCol w="6114500"/>
              </a:tblGrid>
              <a:tr h="123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👷👷‍♀️</a:t>
                      </a:r>
                      <a:endParaRPr sz="11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Infrastructure Provider</a:t>
                      </a:r>
                      <a:endParaRPr b="1"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Provides the infrastructure for cluster creation, e.g. cloud provider, internal PaaS team.</a:t>
                      </a:r>
                      <a:endParaRPr sz="18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👨‍🔧👩‍🔧</a:t>
                      </a:r>
                      <a:endParaRPr sz="11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Cluster Operator / NetOps / SRE</a:t>
                      </a:r>
                      <a:endParaRPr b="1"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Manages the cluster overall once its created. Responsible for overall policies, e.g. which services expose to Internet.</a:t>
                      </a:r>
                      <a:endParaRPr sz="18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👨‍💻👩‍💻</a:t>
                      </a:r>
                      <a:endParaRPr sz="11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Application Developer</a:t>
                      </a:r>
                      <a:endParaRPr b="1" sz="16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Builds the services and applications and defines traffic routing, services. </a:t>
                      </a:r>
                      <a:endParaRPr sz="18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for RBAC</a:t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794792" y="1700851"/>
            <a:ext cx="1047300" cy="553800"/>
          </a:xfrm>
          <a:prstGeom prst="rect">
            <a:avLst/>
          </a:prstGeom>
          <a:solidFill>
            <a:srgbClr val="6CDFE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794874" y="1439500"/>
            <a:ext cx="505200" cy="2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USER</a:t>
            </a:r>
            <a:endParaRPr sz="1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3999898" y="1700845"/>
            <a:ext cx="3193500" cy="553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3999899" y="1439500"/>
            <a:ext cx="505200" cy="2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ROLE</a:t>
            </a:r>
            <a:endParaRPr sz="1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3424224" y="2729770"/>
            <a:ext cx="1399200" cy="553800"/>
          </a:xfrm>
          <a:prstGeom prst="rect">
            <a:avLst/>
          </a:prstGeom>
          <a:solidFill>
            <a:srgbClr val="87B7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3424225" y="2468550"/>
            <a:ext cx="453300" cy="2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VERB</a:t>
            </a:r>
            <a:endParaRPr sz="1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1621618" y="3751427"/>
            <a:ext cx="1650600" cy="553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1621625" y="3490200"/>
            <a:ext cx="744900" cy="2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RESOURCE</a:t>
            </a:r>
            <a:endParaRPr sz="1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794792" y="1608014"/>
            <a:ext cx="76104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Alice</a:t>
            </a:r>
            <a:r>
              <a:rPr lang="en" sz="3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can act as a </a:t>
            </a:r>
            <a:r>
              <a:rPr b="1" lang="en" sz="3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Cluster Operator</a:t>
            </a:r>
            <a:r>
              <a:rPr lang="en" sz="3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with permission to </a:t>
            </a:r>
            <a:r>
              <a:rPr b="1" lang="en" sz="3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Update</a:t>
            </a:r>
            <a:r>
              <a:rPr lang="en" sz="3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the configuration of a </a:t>
            </a:r>
            <a:r>
              <a:rPr b="1" lang="en" sz="3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Gateway</a:t>
            </a:r>
            <a:endParaRPr sz="3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roles: Ingress</a:t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6911223" y="2026531"/>
            <a:ext cx="1777200" cy="1090500"/>
          </a:xfrm>
          <a:prstGeom prst="foldedCorner">
            <a:avLst>
              <a:gd fmla="val 16667" name="adj"/>
            </a:avLst>
          </a:prstGeom>
          <a:solidFill>
            <a:srgbClr val="87B7CF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swald Regular"/>
                <a:ea typeface="Oswald Regular"/>
                <a:cs typeface="Oswald Regular"/>
                <a:sym typeface="Oswald Regular"/>
              </a:rPr>
              <a:t>Ingress</a:t>
            </a:r>
            <a:endParaRPr sz="1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6911223" y="3576499"/>
            <a:ext cx="1777200" cy="10905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swald Regular"/>
                <a:ea typeface="Oswald Regular"/>
                <a:cs typeface="Oswald Regular"/>
                <a:sym typeface="Oswald Regular"/>
              </a:rPr>
              <a:t>Service</a:t>
            </a:r>
            <a:endParaRPr sz="1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6911223" y="476525"/>
            <a:ext cx="1777200" cy="1090500"/>
          </a:xfrm>
          <a:prstGeom prst="foldedCorner">
            <a:avLst>
              <a:gd fmla="val 16667" name="adj"/>
            </a:avLst>
          </a:prstGeom>
          <a:solidFill>
            <a:srgbClr val="6CDFE5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swald Regular"/>
                <a:ea typeface="Oswald Regular"/>
                <a:cs typeface="Oswald Regular"/>
                <a:sym typeface="Oswald Regular"/>
              </a:rPr>
              <a:t>IngressClass</a:t>
            </a:r>
            <a:endParaRPr sz="1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68" name="Google Shape;168;p25"/>
          <p:cNvCxnSpPr>
            <a:stCxn id="165" idx="0"/>
            <a:endCxn id="167" idx="2"/>
          </p:cNvCxnSpPr>
          <p:nvPr/>
        </p:nvCxnSpPr>
        <p:spPr>
          <a:xfrm rot="10800000">
            <a:off x="7799823" y="1566931"/>
            <a:ext cx="0" cy="459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5"/>
          <p:cNvCxnSpPr>
            <a:stCxn id="165" idx="2"/>
            <a:endCxn id="166" idx="0"/>
          </p:cNvCxnSpPr>
          <p:nvPr/>
        </p:nvCxnSpPr>
        <p:spPr>
          <a:xfrm>
            <a:off x="7799823" y="3117031"/>
            <a:ext cx="0" cy="459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1700" y="1152475"/>
            <a:ext cx="605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Source Code Pro"/>
                <a:ea typeface="Source Code Pro"/>
                <a:cs typeface="Source Code Pro"/>
                <a:sym typeface="Source Code Pro"/>
              </a:rPr>
              <a:t>Ingress</a:t>
            </a:r>
            <a:r>
              <a:rPr lang="en" sz="1900"/>
              <a:t> is a self-service model.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Source Code Pro"/>
                <a:ea typeface="Source Code Pro"/>
                <a:cs typeface="Source Code Pro"/>
                <a:sym typeface="Source Code Pro"/>
              </a:rPr>
              <a:t>IngressClass</a:t>
            </a:r>
            <a:r>
              <a:rPr lang="en" sz="1900"/>
              <a:t> is created by the infrastructure provider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Application developer manages </a:t>
            </a:r>
            <a:r>
              <a:rPr lang="en" sz="1900">
                <a:latin typeface="Source Code Pro"/>
                <a:ea typeface="Source Code Pro"/>
                <a:cs typeface="Source Code Pro"/>
                <a:sym typeface="Source Code Pro"/>
              </a:rPr>
              <a:t>Ingress</a:t>
            </a:r>
            <a:r>
              <a:rPr lang="en" sz="1900"/>
              <a:t> + </a:t>
            </a:r>
            <a:r>
              <a:rPr lang="en" sz="1900">
                <a:latin typeface="Source Code Pro"/>
                <a:ea typeface="Source Code Pro"/>
                <a:cs typeface="Source Code Pro"/>
                <a:sym typeface="Source Code Pro"/>
              </a:rPr>
              <a:t>Service</a:t>
            </a:r>
            <a:r>
              <a:rPr lang="en" sz="1900"/>
              <a:t>; </a:t>
            </a:r>
            <a:r>
              <a:rPr lang="en" sz="1900">
                <a:latin typeface="Source Code Pro"/>
                <a:ea typeface="Source Code Pro"/>
                <a:cs typeface="Source Code Pro"/>
                <a:sym typeface="Source Code Pro"/>
              </a:rPr>
              <a:t>Ingress</a:t>
            </a:r>
            <a:r>
              <a:rPr lang="en" sz="1900"/>
              <a:t> limited to simple L7 descriptions.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