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5143500" cx="9144000"/>
  <p:notesSz cx="6858000" cy="9144000"/>
  <p:embeddedFontLst>
    <p:embeddedFont>
      <p:font typeface="Montserrat SemiBold"/>
      <p:regular r:id="rId66"/>
      <p:bold r:id="rId67"/>
      <p:italic r:id="rId68"/>
      <p:boldItalic r:id="rId69"/>
    </p:embeddedFont>
    <p:embeddedFont>
      <p:font typeface="Montserrat"/>
      <p:regular r:id="rId70"/>
      <p:bold r:id="rId71"/>
      <p:italic r:id="rId72"/>
      <p:boldItalic r:id="rId73"/>
    </p:embeddedFont>
    <p:embeddedFont>
      <p:font typeface="Montserrat Medium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Montserrat-boldItalic.fntdata"/><Relationship Id="rId72" Type="http://schemas.openxmlformats.org/officeDocument/2006/relationships/font" Target="fonts/Montserrat-italic.fntdata"/><Relationship Id="rId31" Type="http://schemas.openxmlformats.org/officeDocument/2006/relationships/slide" Target="slides/slide26.xml"/><Relationship Id="rId75" Type="http://schemas.openxmlformats.org/officeDocument/2006/relationships/font" Target="fonts/MontserratMedium-bold.fntdata"/><Relationship Id="rId30" Type="http://schemas.openxmlformats.org/officeDocument/2006/relationships/slide" Target="slides/slide25.xml"/><Relationship Id="rId74" Type="http://schemas.openxmlformats.org/officeDocument/2006/relationships/font" Target="fonts/MontserratMedium-regular.fntdata"/><Relationship Id="rId33" Type="http://schemas.openxmlformats.org/officeDocument/2006/relationships/slide" Target="slides/slide28.xml"/><Relationship Id="rId77" Type="http://schemas.openxmlformats.org/officeDocument/2006/relationships/font" Target="fonts/MontserratMedium-boldItalic.fntdata"/><Relationship Id="rId32" Type="http://schemas.openxmlformats.org/officeDocument/2006/relationships/slide" Target="slides/slide27.xml"/><Relationship Id="rId76" Type="http://schemas.openxmlformats.org/officeDocument/2006/relationships/font" Target="fonts/MontserratMedium-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Montserrat-bold.fntdata"/><Relationship Id="rId70" Type="http://schemas.openxmlformats.org/officeDocument/2006/relationships/font" Target="fonts/Montserrat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MontserratSemiBold-regular.fntdata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MontserratSemiBold-italic.fntdata"/><Relationship Id="rId23" Type="http://schemas.openxmlformats.org/officeDocument/2006/relationships/slide" Target="slides/slide18.xml"/><Relationship Id="rId67" Type="http://schemas.openxmlformats.org/officeDocument/2006/relationships/font" Target="fonts/MontserratSemiBold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ontserratSemiBold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519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f55622163_1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f55622163_1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f55622163_1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f55622163_1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1cca34143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1cca34143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1cca3414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1cca3414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d96223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1d96223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1cca3414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1cca3414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5252e2eb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5252e2eb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f5562216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f5562216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1cca3414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1cca3414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565ac5bf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8565ac5bf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f5562216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f5562216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8565ac5bf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8565ac5bf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565ac5bf3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565ac5bf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f5562216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f5562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1cca3414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71cca3414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1cca34143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1cca34143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9a33b652f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9a33b652f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9a33b652fd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9a33b652f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1cca34143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1cca34143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71cca3414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71cca3414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7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1cca3414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71cca3414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55622163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55622163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1cca34143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1cca34143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71be57fc4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71be57fc4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71be57fc4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71be57fc4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71be57fc4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71be57fc4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71cca34143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71cca34143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7f65f05f5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7f65f05f5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71cca3414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71cca3414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71cca3414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71cca3414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7f65f05f5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7f65f05f5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1cca34143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1cca34143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fddc63df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fddc63df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fddc63df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7fddc63df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7f65f05f56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7f65f05f56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7f65f05f56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7f65f05f5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9a33b652fd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9a33b652fd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7f65f05f56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7f65f05f56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9a33b652fd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9a33b652fd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71cca34143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71cca34143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71cca34143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71cca34143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7246defd4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7246defd4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65ac5b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65ac5b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42c175f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42c175f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9a33b652fd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9a33b652fd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71cca3414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71cca3414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1cca3414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1cca3414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71be57fc4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71be57fc4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1be57fc4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1be57fc4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71be57fc46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71be57fc4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71be57fc4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71be57fc4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71be57fc46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71be57fc46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7fbc43bcb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7fbc43bcb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9a33b652fd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9a33b652fd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42c175fe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42c175fe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7f55622163_1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7f55622163_1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42c175fe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42c175fe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a33b652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a33b652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52b0af93e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52b0af93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2" y="4774473"/>
            <a:ext cx="1403280" cy="3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1259000" y="4860052"/>
            <a:ext cx="3216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© 2020 Stakater -</a:t>
            </a:r>
            <a:r>
              <a:rPr lang="en" sz="9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Confidential and Proprietary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2" y="4774473"/>
            <a:ext cx="1403280" cy="3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/>
          <p:nvPr/>
        </p:nvSpPr>
        <p:spPr>
          <a:xfrm>
            <a:off x="1259000" y="4860052"/>
            <a:ext cx="3216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© 2020 Stakater -</a:t>
            </a:r>
            <a:r>
              <a:rPr lang="en" sz="9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Confidential and Proprietary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 1">
  <p:cSld name="SECTION_TITLE_AND_DESCRIPTION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type="title"/>
          </p:nvPr>
        </p:nvSpPr>
        <p:spPr>
          <a:xfrm>
            <a:off x="4812200" y="508400"/>
            <a:ext cx="33009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9" name="Google Shape;49;p12"/>
          <p:cNvSpPr txBox="1"/>
          <p:nvPr>
            <p:ph idx="1" type="body"/>
          </p:nvPr>
        </p:nvSpPr>
        <p:spPr>
          <a:xfrm>
            <a:off x="4869425" y="15812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2" y="4774473"/>
            <a:ext cx="1403280" cy="3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/>
          <p:nvPr/>
        </p:nvSpPr>
        <p:spPr>
          <a:xfrm>
            <a:off x="1259000" y="4860052"/>
            <a:ext cx="3216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© 2020 Stakater -</a:t>
            </a:r>
            <a:r>
              <a:rPr lang="en" sz="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Confidential and Proprietary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2" y="4774473"/>
            <a:ext cx="1403280" cy="3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581300" y="4860050"/>
            <a:ext cx="28947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© 2020 Stakater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 1 1">
  <p:cSld name="SECTION_TITLE_AND_DESCRIPTION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4812200" y="508400"/>
            <a:ext cx="33009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4945625" y="12764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2" y="4774473"/>
            <a:ext cx="1403280" cy="3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259000" y="4860052"/>
            <a:ext cx="3216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© 2020 Stakater -</a:t>
            </a:r>
            <a:r>
              <a:rPr lang="en" sz="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Confidential and Proprietary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072" y="4774473"/>
            <a:ext cx="1403280" cy="3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/>
        </p:nvSpPr>
        <p:spPr>
          <a:xfrm>
            <a:off x="1259000" y="4860052"/>
            <a:ext cx="3216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© 2020 Stakater -</a:t>
            </a:r>
            <a:r>
              <a:rPr lang="en" sz="9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Confidential and Proprietary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072" y="4774473"/>
            <a:ext cx="1403280" cy="3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/>
          <p:nvPr/>
        </p:nvSpPr>
        <p:spPr>
          <a:xfrm>
            <a:off x="1564100" y="4860050"/>
            <a:ext cx="29118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© 2020 Stakater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github.com/stakater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3.png"/><Relationship Id="rId13" Type="http://schemas.openxmlformats.org/officeDocument/2006/relationships/image" Target="../media/image38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Relationship Id="rId3" Type="http://schemas.openxmlformats.org/officeDocument/2006/relationships/hyperlink" Target="mailto:hello@stakater.com" TargetMode="External"/><Relationship Id="rId4" Type="http://schemas.openxmlformats.org/officeDocument/2006/relationships/hyperlink" Target="http://www.stakater.com" TargetMode="External"/><Relationship Id="rId9" Type="http://schemas.openxmlformats.org/officeDocument/2006/relationships/image" Target="../media/image36.png"/><Relationship Id="rId14" Type="http://schemas.openxmlformats.org/officeDocument/2006/relationships/image" Target="../media/image37.png"/><Relationship Id="rId5" Type="http://schemas.openxmlformats.org/officeDocument/2006/relationships/hyperlink" Target="https://github.com/stakater" TargetMode="External"/><Relationship Id="rId6" Type="http://schemas.openxmlformats.org/officeDocument/2006/relationships/hyperlink" Target="https://medium.com/stakater" TargetMode="External"/><Relationship Id="rId7" Type="http://schemas.openxmlformats.org/officeDocument/2006/relationships/hyperlink" Target="https://www.youtube.com/channel/UCl9t7syUHPc2XXnuOiimZbg" TargetMode="External"/><Relationship Id="rId8" Type="http://schemas.openxmlformats.org/officeDocument/2006/relationships/hyperlink" Target="https://www.linkedin.com/company/stakater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 rotWithShape="1">
          <a:blip r:embed="rId3">
            <a:alphaModFix/>
          </a:blip>
          <a:srcRect b="0" l="0" r="16583" t="0"/>
          <a:stretch/>
        </p:blipFill>
        <p:spPr>
          <a:xfrm>
            <a:off x="-12001" y="0"/>
            <a:ext cx="91439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WHAT EVERYONE WANTS?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idx="4294967295" type="body"/>
          </p:nvPr>
        </p:nvSpPr>
        <p:spPr>
          <a:xfrm>
            <a:off x="311700" y="1152475"/>
            <a:ext cx="3822000" cy="10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Expectation from our IT infrastructure</a:t>
            </a:r>
            <a:endParaRPr b="1">
              <a:solidFill>
                <a:srgbClr val="FF99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Availability and uptime for our apps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 b="0" l="49997" r="0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9"/>
          <p:cNvPicPr preferRelativeResize="0"/>
          <p:nvPr/>
        </p:nvPicPr>
        <p:blipFill rotWithShape="1">
          <a:blip r:embed="rId3">
            <a:alphaModFix/>
          </a:blip>
          <a:srcRect b="0" l="52217" r="0" t="0"/>
          <a:stretch/>
        </p:blipFill>
        <p:spPr>
          <a:xfrm>
            <a:off x="3123412" y="468525"/>
            <a:ext cx="2897174" cy="420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b="0" l="9798" r="22670" t="0"/>
          <a:stretch/>
        </p:blipFill>
        <p:spPr>
          <a:xfrm>
            <a:off x="4286250" y="0"/>
            <a:ext cx="4857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>
            <p:ph idx="4294967295" type="body"/>
          </p:nvPr>
        </p:nvSpPr>
        <p:spPr>
          <a:xfrm>
            <a:off x="387900" y="2147850"/>
            <a:ext cx="3321900" cy="8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99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But eventually, s</a:t>
            </a:r>
            <a:r>
              <a:rPr lang="en">
                <a:solidFill>
                  <a:srgbClr val="FF99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omething may go wrong</a:t>
            </a:r>
            <a:endParaRPr>
              <a:solidFill>
                <a:srgbClr val="FF99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 rotWithShape="1">
          <a:blip r:embed="rId3">
            <a:alphaModFix/>
          </a:blip>
          <a:srcRect b="0" l="52217" r="0" t="0"/>
          <a:stretch/>
        </p:blipFill>
        <p:spPr>
          <a:xfrm>
            <a:off x="3123414" y="468525"/>
            <a:ext cx="2897174" cy="420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Time for...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Disaster Recovery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450" y="788425"/>
            <a:ext cx="4218525" cy="357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Recovery Point Objective (RPO)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Recovery Time Objective (RTO)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21" name="Google Shape;221;p33"/>
          <p:cNvGrpSpPr/>
          <p:nvPr/>
        </p:nvGrpSpPr>
        <p:grpSpPr>
          <a:xfrm>
            <a:off x="482725" y="3107375"/>
            <a:ext cx="7892400" cy="1498975"/>
            <a:chOff x="482725" y="3031175"/>
            <a:chExt cx="7892400" cy="1498975"/>
          </a:xfrm>
        </p:grpSpPr>
        <p:sp>
          <p:nvSpPr>
            <p:cNvPr id="222" name="Google Shape;222;p33"/>
            <p:cNvSpPr/>
            <p:nvPr/>
          </p:nvSpPr>
          <p:spPr>
            <a:xfrm>
              <a:off x="482725" y="3463800"/>
              <a:ext cx="7892400" cy="174000"/>
            </a:xfrm>
            <a:prstGeom prst="leftRightArrow">
              <a:avLst>
                <a:gd fmla="val 17787" name="adj1"/>
                <a:gd fmla="val 50000" name="adj2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2201875" y="3411600"/>
              <a:ext cx="269700" cy="269700"/>
            </a:xfrm>
            <a:prstGeom prst="ellipse">
              <a:avLst/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 rot="-5400000">
              <a:off x="5326075" y="3411600"/>
              <a:ext cx="269700" cy="269700"/>
            </a:xfrm>
            <a:prstGeom prst="ellipse">
              <a:avLst/>
            </a:prstGeom>
            <a:gradFill>
              <a:gsLst>
                <a:gs pos="0">
                  <a:srgbClr val="00FF00"/>
                </a:gs>
                <a:gs pos="100000">
                  <a:srgbClr val="274E1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25" name="Google Shape;225;p33"/>
            <p:cNvCxnSpPr/>
            <p:nvPr/>
          </p:nvCxnSpPr>
          <p:spPr>
            <a:xfrm>
              <a:off x="2323725" y="4033950"/>
              <a:ext cx="0" cy="496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6" name="Google Shape;226;p33"/>
            <p:cNvCxnSpPr/>
            <p:nvPr/>
          </p:nvCxnSpPr>
          <p:spPr>
            <a:xfrm>
              <a:off x="4381125" y="4033950"/>
              <a:ext cx="0" cy="496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7" name="Google Shape;227;p33"/>
            <p:cNvCxnSpPr/>
            <p:nvPr/>
          </p:nvCxnSpPr>
          <p:spPr>
            <a:xfrm>
              <a:off x="5456628" y="4033950"/>
              <a:ext cx="0" cy="4962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8" name="Google Shape;228;p33"/>
            <p:cNvCxnSpPr/>
            <p:nvPr/>
          </p:nvCxnSpPr>
          <p:spPr>
            <a:xfrm>
              <a:off x="2332425" y="4277650"/>
              <a:ext cx="31245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29" name="Google Shape;229;p33"/>
            <p:cNvSpPr txBox="1"/>
            <p:nvPr/>
          </p:nvSpPr>
          <p:spPr>
            <a:xfrm>
              <a:off x="2010409" y="3031175"/>
              <a:ext cx="6702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Medium"/>
                  <a:ea typeface="Montserrat Medium"/>
                  <a:cs typeface="Montserrat Medium"/>
                  <a:sym typeface="Montserrat Medium"/>
                </a:rPr>
                <a:t>RPO</a:t>
              </a:r>
              <a:endParaRPr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30" name="Google Shape;230;p33"/>
            <p:cNvSpPr txBox="1"/>
            <p:nvPr/>
          </p:nvSpPr>
          <p:spPr>
            <a:xfrm>
              <a:off x="5134609" y="3031175"/>
              <a:ext cx="6702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Medium"/>
                  <a:ea typeface="Montserrat Medium"/>
                  <a:cs typeface="Montserrat Medium"/>
                  <a:sym typeface="Montserrat Medium"/>
                </a:rPr>
                <a:t>RTO</a:t>
              </a:r>
              <a:endParaRPr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31" name="Google Shape;231;p33"/>
            <p:cNvSpPr txBox="1"/>
            <p:nvPr/>
          </p:nvSpPr>
          <p:spPr>
            <a:xfrm>
              <a:off x="3859895" y="3031175"/>
              <a:ext cx="10305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Medium"/>
                  <a:ea typeface="Montserrat Medium"/>
                  <a:cs typeface="Montserrat Medium"/>
                  <a:sym typeface="Montserrat Medium"/>
                </a:rPr>
                <a:t>Disaster</a:t>
              </a:r>
              <a:endParaRPr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4259275" y="3411600"/>
              <a:ext cx="269700" cy="26970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CC000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3"/>
            <p:cNvSpPr txBox="1"/>
            <p:nvPr/>
          </p:nvSpPr>
          <p:spPr>
            <a:xfrm>
              <a:off x="2391373" y="3869375"/>
              <a:ext cx="19323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Montserrat Medium"/>
                  <a:ea typeface="Montserrat Medium"/>
                  <a:cs typeface="Montserrat Medium"/>
                  <a:sym typeface="Montserrat Medium"/>
                </a:rPr>
                <a:t>Data Loss</a:t>
              </a:r>
              <a:endParaRPr sz="12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34" name="Google Shape;234;p33"/>
            <p:cNvSpPr txBox="1"/>
            <p:nvPr/>
          </p:nvSpPr>
          <p:spPr>
            <a:xfrm>
              <a:off x="4372594" y="3869375"/>
              <a:ext cx="1084200" cy="35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Montserrat Medium"/>
                  <a:ea typeface="Montserrat Medium"/>
                  <a:cs typeface="Montserrat Medium"/>
                  <a:sym typeface="Montserrat Medium"/>
                </a:rPr>
                <a:t>Down-time</a:t>
              </a:r>
              <a:endParaRPr sz="12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235" name="Google Shape;235;p33"/>
          <p:cNvSpPr txBox="1"/>
          <p:nvPr>
            <p:ph idx="4294967295"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Disaster Recovery Metrics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440500" y="789125"/>
            <a:ext cx="5338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239" y="2393488"/>
            <a:ext cx="687375" cy="7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PRE-CONTAINER ERA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/>
          <p:nvPr>
            <p:ph idx="4294967295"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Pre-Container ecosystem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35"/>
          <p:cNvSpPr txBox="1"/>
          <p:nvPr>
            <p:ph idx="4294967295" type="body"/>
          </p:nvPr>
        </p:nvSpPr>
        <p:spPr>
          <a:xfrm>
            <a:off x="311700" y="1076275"/>
            <a:ext cx="8520600" cy="6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Strong relation between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applications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deployed on specific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server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0" name="Google Shape;250;p35"/>
          <p:cNvGrpSpPr/>
          <p:nvPr/>
        </p:nvGrpSpPr>
        <p:grpSpPr>
          <a:xfrm>
            <a:off x="3624364" y="1954725"/>
            <a:ext cx="809475" cy="1407485"/>
            <a:chOff x="3624364" y="1954725"/>
            <a:chExt cx="809475" cy="1407485"/>
          </a:xfrm>
        </p:grpSpPr>
        <p:pic>
          <p:nvPicPr>
            <p:cNvPr id="251" name="Google Shape;25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8723" y="1954725"/>
              <a:ext cx="342825" cy="34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64014" y="2354053"/>
              <a:ext cx="269825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94189" y="2354053"/>
              <a:ext cx="269825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24364" y="2354053"/>
              <a:ext cx="269825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00299" y="2717635"/>
              <a:ext cx="644575" cy="644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35"/>
          <p:cNvSpPr/>
          <p:nvPr/>
        </p:nvSpPr>
        <p:spPr>
          <a:xfrm>
            <a:off x="440500" y="789125"/>
            <a:ext cx="46569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5"/>
          <p:cNvSpPr txBox="1"/>
          <p:nvPr>
            <p:ph idx="4294967295" type="body"/>
          </p:nvPr>
        </p:nvSpPr>
        <p:spPr>
          <a:xfrm>
            <a:off x="311700" y="3520850"/>
            <a:ext cx="85206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Disaster Recovery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Regular backups server including software and configuration on the server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Restore backup on new working server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/>
          <p:nvPr>
            <p:ph idx="4294967295"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TRADITIONAL DR APPROACHES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36"/>
          <p:cNvSpPr/>
          <p:nvPr/>
        </p:nvSpPr>
        <p:spPr>
          <a:xfrm>
            <a:off x="288100" y="789125"/>
            <a:ext cx="59337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4" name="Google Shape;264;p36"/>
          <p:cNvGrpSpPr/>
          <p:nvPr/>
        </p:nvGrpSpPr>
        <p:grpSpPr>
          <a:xfrm>
            <a:off x="208938" y="1216850"/>
            <a:ext cx="3713663" cy="2012100"/>
            <a:chOff x="208938" y="1216850"/>
            <a:chExt cx="3713663" cy="2012100"/>
          </a:xfrm>
        </p:grpSpPr>
        <p:sp>
          <p:nvSpPr>
            <p:cNvPr id="265" name="Google Shape;265;p36"/>
            <p:cNvSpPr/>
            <p:nvPr/>
          </p:nvSpPr>
          <p:spPr>
            <a:xfrm>
              <a:off x="325563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FF75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6"/>
            <p:cNvSpPr txBox="1"/>
            <p:nvPr/>
          </p:nvSpPr>
          <p:spPr>
            <a:xfrm>
              <a:off x="1252506" y="2958050"/>
              <a:ext cx="16590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75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COLD STANDBY</a:t>
              </a:r>
              <a:endParaRPr sz="1200">
                <a:solidFill>
                  <a:srgbClr val="FF75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67" name="Google Shape;267;p36"/>
            <p:cNvSpPr txBox="1"/>
            <p:nvPr/>
          </p:nvSpPr>
          <p:spPr>
            <a:xfrm>
              <a:off x="208938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Full Read/Write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744855" y="1524219"/>
              <a:ext cx="417000" cy="417000"/>
            </a:xfrm>
            <a:prstGeom prst="ellipse">
              <a:avLst/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269" name="Google Shape;269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2512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0" name="Google Shape;270;p36"/>
            <p:cNvCxnSpPr>
              <a:stCxn id="265" idx="3"/>
            </p:cNvCxnSpPr>
            <p:nvPr/>
          </p:nvCxnSpPr>
          <p:spPr>
            <a:xfrm>
              <a:off x="1614963" y="2029400"/>
              <a:ext cx="909900" cy="0"/>
            </a:xfrm>
            <a:prstGeom prst="straightConnector1">
              <a:avLst/>
            </a:prstGeom>
            <a:noFill/>
            <a:ln cap="flat" cmpd="sng" w="28575">
              <a:solidFill>
                <a:srgbClr val="999999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271" name="Google Shape;271;p36"/>
            <p:cNvCxnSpPr>
              <a:stCxn id="268" idx="4"/>
              <a:endCxn id="269" idx="0"/>
            </p:cNvCxnSpPr>
            <p:nvPr/>
          </p:nvCxnSpPr>
          <p:spPr>
            <a:xfrm>
              <a:off x="953355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72" name="Google Shape;272;p36"/>
            <p:cNvSpPr/>
            <p:nvPr/>
          </p:nvSpPr>
          <p:spPr>
            <a:xfrm>
              <a:off x="2549050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6"/>
            <p:cNvSpPr txBox="1"/>
            <p:nvPr/>
          </p:nvSpPr>
          <p:spPr>
            <a:xfrm>
              <a:off x="2464900" y="1230763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Standby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74" name="Google Shape;274;p36"/>
            <p:cNvSpPr txBox="1"/>
            <p:nvPr/>
          </p:nvSpPr>
          <p:spPr>
            <a:xfrm>
              <a:off x="2464900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Idle and Offline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2985250" y="1524219"/>
              <a:ext cx="417000" cy="4170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B7B7B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276" name="Google Shape;276;p36"/>
            <p:cNvCxnSpPr>
              <a:stCxn id="275" idx="4"/>
              <a:endCxn id="277" idx="0"/>
            </p:cNvCxnSpPr>
            <p:nvPr/>
          </p:nvCxnSpPr>
          <p:spPr>
            <a:xfrm>
              <a:off x="3193750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78" name="Google Shape;278;p36"/>
            <p:cNvSpPr txBox="1"/>
            <p:nvPr/>
          </p:nvSpPr>
          <p:spPr>
            <a:xfrm>
              <a:off x="1357298" y="2165986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Periodic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Backups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279" name="Google Shape;279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22887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36"/>
            <p:cNvSpPr txBox="1"/>
            <p:nvPr/>
          </p:nvSpPr>
          <p:spPr>
            <a:xfrm>
              <a:off x="241400" y="1226188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Active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281" name="Google Shape;281;p36"/>
          <p:cNvGrpSpPr/>
          <p:nvPr/>
        </p:nvGrpSpPr>
        <p:grpSpPr>
          <a:xfrm>
            <a:off x="5094838" y="1216850"/>
            <a:ext cx="3713663" cy="2012100"/>
            <a:chOff x="5094838" y="1216850"/>
            <a:chExt cx="3713663" cy="2012100"/>
          </a:xfrm>
        </p:grpSpPr>
        <p:sp>
          <p:nvSpPr>
            <p:cNvPr id="282" name="Google Shape;282;p36"/>
            <p:cNvSpPr/>
            <p:nvPr/>
          </p:nvSpPr>
          <p:spPr>
            <a:xfrm>
              <a:off x="5211463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FF75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6"/>
            <p:cNvSpPr txBox="1"/>
            <p:nvPr/>
          </p:nvSpPr>
          <p:spPr>
            <a:xfrm>
              <a:off x="6138406" y="2958050"/>
              <a:ext cx="16590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75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WARM STANDBY</a:t>
              </a:r>
              <a:endParaRPr sz="1200">
                <a:solidFill>
                  <a:srgbClr val="FF75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84" name="Google Shape;284;p36"/>
            <p:cNvSpPr txBox="1"/>
            <p:nvPr/>
          </p:nvSpPr>
          <p:spPr>
            <a:xfrm>
              <a:off x="5094838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Full Read/Write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5630755" y="1524219"/>
              <a:ext cx="417000" cy="417000"/>
            </a:xfrm>
            <a:prstGeom prst="ellipse">
              <a:avLst/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286" name="Google Shape;286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68413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7" name="Google Shape;287;p36"/>
            <p:cNvCxnSpPr>
              <a:stCxn id="282" idx="3"/>
            </p:cNvCxnSpPr>
            <p:nvPr/>
          </p:nvCxnSpPr>
          <p:spPr>
            <a:xfrm>
              <a:off x="6500863" y="2029400"/>
              <a:ext cx="909900" cy="0"/>
            </a:xfrm>
            <a:prstGeom prst="straightConnector1">
              <a:avLst/>
            </a:prstGeom>
            <a:noFill/>
            <a:ln cap="flat" cmpd="sng" w="28575">
              <a:solidFill>
                <a:srgbClr val="999999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288" name="Google Shape;288;p36"/>
            <p:cNvCxnSpPr>
              <a:stCxn id="285" idx="4"/>
              <a:endCxn id="286" idx="0"/>
            </p:cNvCxnSpPr>
            <p:nvPr/>
          </p:nvCxnSpPr>
          <p:spPr>
            <a:xfrm>
              <a:off x="5839255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89" name="Google Shape;289;p36"/>
            <p:cNvSpPr/>
            <p:nvPr/>
          </p:nvSpPr>
          <p:spPr>
            <a:xfrm>
              <a:off x="7434950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6"/>
            <p:cNvSpPr txBox="1"/>
            <p:nvPr/>
          </p:nvSpPr>
          <p:spPr>
            <a:xfrm>
              <a:off x="7350800" y="1230763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Standby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91" name="Google Shape;291;p36"/>
            <p:cNvSpPr txBox="1"/>
            <p:nvPr/>
          </p:nvSpPr>
          <p:spPr>
            <a:xfrm>
              <a:off x="7350800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Idle and Offline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7871150" y="1524219"/>
              <a:ext cx="417000" cy="4170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B7B7B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293" name="Google Shape;293;p36"/>
            <p:cNvCxnSpPr>
              <a:stCxn id="292" idx="4"/>
            </p:cNvCxnSpPr>
            <p:nvPr/>
          </p:nvCxnSpPr>
          <p:spPr>
            <a:xfrm>
              <a:off x="8079650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94" name="Google Shape;294;p36"/>
            <p:cNvSpPr txBox="1"/>
            <p:nvPr/>
          </p:nvSpPr>
          <p:spPr>
            <a:xfrm>
              <a:off x="6243198" y="2089786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Batch or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Continuous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Replication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295" name="Google Shape;295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08787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36"/>
            <p:cNvSpPr txBox="1"/>
            <p:nvPr/>
          </p:nvSpPr>
          <p:spPr>
            <a:xfrm>
              <a:off x="5127300" y="1226188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Active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297" name="Google Shape;297;p36"/>
          <p:cNvSpPr txBox="1"/>
          <p:nvPr/>
        </p:nvSpPr>
        <p:spPr>
          <a:xfrm>
            <a:off x="1074150" y="3750125"/>
            <a:ext cx="69957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Application and data unavailable until standby is brought online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Data loss highly likely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4945625" y="1276425"/>
            <a:ext cx="38067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lang="en" sz="1600">
                <a:solidFill>
                  <a:srgbClr val="000000"/>
                </a:solidFill>
              </a:rPr>
              <a:t>CEO @ Stakater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lang="en" sz="1600">
                <a:solidFill>
                  <a:srgbClr val="000000"/>
                </a:solidFill>
              </a:rPr>
              <a:t>Container platform evangelist &amp; fullstack developer &amp; architect and instructor (13+)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lang="en" sz="1600">
                <a:solidFill>
                  <a:srgbClr val="000000"/>
                </a:solidFill>
              </a:rPr>
              <a:t>Explore our open source contributions in Kubernetes ecosystem: </a:t>
            </a:r>
            <a:r>
              <a:rPr lang="en" sz="160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https://github.com/stakater</a:t>
            </a:r>
            <a:r>
              <a:rPr lang="en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88" name="Google Shape;88;p19"/>
          <p:cNvSpPr txBox="1"/>
          <p:nvPr>
            <p:ph type="title"/>
          </p:nvPr>
        </p:nvSpPr>
        <p:spPr>
          <a:xfrm>
            <a:off x="4812200" y="508400"/>
            <a:ext cx="3300900" cy="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About 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89" name="Google Shape;89;p19"/>
          <p:cNvSpPr/>
          <p:nvPr/>
        </p:nvSpPr>
        <p:spPr>
          <a:xfrm>
            <a:off x="4906425" y="990500"/>
            <a:ext cx="17022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7"/>
          <p:cNvSpPr txBox="1"/>
          <p:nvPr>
            <p:ph idx="4294967295"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TRADITIONAL DR APPROACHES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37"/>
          <p:cNvSpPr/>
          <p:nvPr/>
        </p:nvSpPr>
        <p:spPr>
          <a:xfrm>
            <a:off x="288100" y="789125"/>
            <a:ext cx="59079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4" name="Google Shape;304;p37"/>
          <p:cNvGrpSpPr/>
          <p:nvPr/>
        </p:nvGrpSpPr>
        <p:grpSpPr>
          <a:xfrm>
            <a:off x="208938" y="1216850"/>
            <a:ext cx="3713663" cy="2012100"/>
            <a:chOff x="208938" y="1216850"/>
            <a:chExt cx="3713663" cy="2012100"/>
          </a:xfrm>
        </p:grpSpPr>
        <p:sp>
          <p:nvSpPr>
            <p:cNvPr id="305" name="Google Shape;305;p37"/>
            <p:cNvSpPr txBox="1"/>
            <p:nvPr/>
          </p:nvSpPr>
          <p:spPr>
            <a:xfrm>
              <a:off x="1252506" y="2958050"/>
              <a:ext cx="16590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75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HOT STANDBY</a:t>
              </a:r>
              <a:endParaRPr sz="1200">
                <a:solidFill>
                  <a:srgbClr val="FF75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325563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FF75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7"/>
            <p:cNvSpPr txBox="1"/>
            <p:nvPr/>
          </p:nvSpPr>
          <p:spPr>
            <a:xfrm>
              <a:off x="208938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Full Read/Write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744855" y="1524219"/>
              <a:ext cx="417000" cy="417000"/>
            </a:xfrm>
            <a:prstGeom prst="ellipse">
              <a:avLst/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09" name="Google Shape;309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2512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0" name="Google Shape;310;p37"/>
            <p:cNvCxnSpPr>
              <a:stCxn id="306" idx="3"/>
            </p:cNvCxnSpPr>
            <p:nvPr/>
          </p:nvCxnSpPr>
          <p:spPr>
            <a:xfrm>
              <a:off x="1614963" y="2029400"/>
              <a:ext cx="909900" cy="0"/>
            </a:xfrm>
            <a:prstGeom prst="straightConnector1">
              <a:avLst/>
            </a:prstGeom>
            <a:noFill/>
            <a:ln cap="flat" cmpd="sng" w="28575">
              <a:solidFill>
                <a:srgbClr val="999999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311" name="Google Shape;311;p37"/>
            <p:cNvCxnSpPr>
              <a:stCxn id="308" idx="4"/>
              <a:endCxn id="309" idx="0"/>
            </p:cNvCxnSpPr>
            <p:nvPr/>
          </p:nvCxnSpPr>
          <p:spPr>
            <a:xfrm>
              <a:off x="953355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12" name="Google Shape;312;p37"/>
            <p:cNvSpPr/>
            <p:nvPr/>
          </p:nvSpPr>
          <p:spPr>
            <a:xfrm>
              <a:off x="2549050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7"/>
            <p:cNvSpPr txBox="1"/>
            <p:nvPr/>
          </p:nvSpPr>
          <p:spPr>
            <a:xfrm>
              <a:off x="2464900" y="1230763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Standby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14" name="Google Shape;314;p37"/>
            <p:cNvSpPr txBox="1"/>
            <p:nvPr/>
          </p:nvSpPr>
          <p:spPr>
            <a:xfrm>
              <a:off x="2464900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Active and Offline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2985250" y="1524219"/>
              <a:ext cx="417000" cy="4170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B7B7B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316" name="Google Shape;316;p37"/>
            <p:cNvCxnSpPr>
              <a:stCxn id="315" idx="4"/>
            </p:cNvCxnSpPr>
            <p:nvPr/>
          </p:nvCxnSpPr>
          <p:spPr>
            <a:xfrm>
              <a:off x="3193750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17" name="Google Shape;317;p37"/>
            <p:cNvSpPr txBox="1"/>
            <p:nvPr/>
          </p:nvSpPr>
          <p:spPr>
            <a:xfrm>
              <a:off x="1357298" y="2165986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Continuous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Replication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18" name="Google Shape;318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22887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37"/>
            <p:cNvSpPr txBox="1"/>
            <p:nvPr/>
          </p:nvSpPr>
          <p:spPr>
            <a:xfrm>
              <a:off x="241400" y="1226188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Active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320" name="Google Shape;320;p37"/>
          <p:cNvGrpSpPr/>
          <p:nvPr/>
        </p:nvGrpSpPr>
        <p:grpSpPr>
          <a:xfrm>
            <a:off x="5094838" y="1216850"/>
            <a:ext cx="3713663" cy="2012100"/>
            <a:chOff x="5094838" y="1216850"/>
            <a:chExt cx="3713663" cy="2012100"/>
          </a:xfrm>
        </p:grpSpPr>
        <p:sp>
          <p:nvSpPr>
            <p:cNvPr id="321" name="Google Shape;321;p37"/>
            <p:cNvSpPr/>
            <p:nvPr/>
          </p:nvSpPr>
          <p:spPr>
            <a:xfrm>
              <a:off x="5211463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FF75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7"/>
            <p:cNvSpPr txBox="1"/>
            <p:nvPr/>
          </p:nvSpPr>
          <p:spPr>
            <a:xfrm>
              <a:off x="5389306" y="2958050"/>
              <a:ext cx="31572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75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HOT STANDBY, READ REPLICAS</a:t>
              </a:r>
              <a:endParaRPr sz="1200">
                <a:solidFill>
                  <a:srgbClr val="FF75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3" name="Google Shape;323;p37"/>
            <p:cNvSpPr txBox="1"/>
            <p:nvPr/>
          </p:nvSpPr>
          <p:spPr>
            <a:xfrm>
              <a:off x="5094838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Full Read/Write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630755" y="1524219"/>
              <a:ext cx="417000" cy="417000"/>
            </a:xfrm>
            <a:prstGeom prst="ellipse">
              <a:avLst/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25" name="Google Shape;32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68413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6" name="Google Shape;326;p37"/>
            <p:cNvCxnSpPr>
              <a:stCxn id="321" idx="3"/>
            </p:cNvCxnSpPr>
            <p:nvPr/>
          </p:nvCxnSpPr>
          <p:spPr>
            <a:xfrm>
              <a:off x="6500863" y="2029400"/>
              <a:ext cx="909900" cy="0"/>
            </a:xfrm>
            <a:prstGeom prst="straightConnector1">
              <a:avLst/>
            </a:prstGeom>
            <a:noFill/>
            <a:ln cap="flat" cmpd="sng" w="28575">
              <a:solidFill>
                <a:srgbClr val="999999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327" name="Google Shape;327;p37"/>
            <p:cNvCxnSpPr>
              <a:stCxn id="324" idx="4"/>
              <a:endCxn id="325" idx="0"/>
            </p:cNvCxnSpPr>
            <p:nvPr/>
          </p:nvCxnSpPr>
          <p:spPr>
            <a:xfrm>
              <a:off x="5839255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28" name="Google Shape;328;p37"/>
            <p:cNvSpPr/>
            <p:nvPr/>
          </p:nvSpPr>
          <p:spPr>
            <a:xfrm>
              <a:off x="7434950" y="1216850"/>
              <a:ext cx="1289400" cy="1625100"/>
            </a:xfrm>
            <a:prstGeom prst="roundRect">
              <a:avLst>
                <a:gd fmla="val 10415" name="adj"/>
              </a:avLst>
            </a:prstGeom>
            <a:noFill/>
            <a:ln cap="flat" cmpd="sng" w="19050">
              <a:solidFill>
                <a:srgbClr val="B7B7B7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7"/>
            <p:cNvSpPr txBox="1"/>
            <p:nvPr/>
          </p:nvSpPr>
          <p:spPr>
            <a:xfrm>
              <a:off x="7350800" y="1230763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Standby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30" name="Google Shape;330;p37"/>
            <p:cNvSpPr txBox="1"/>
            <p:nvPr/>
          </p:nvSpPr>
          <p:spPr>
            <a:xfrm>
              <a:off x="7350800" y="2538587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Online, Read-Only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7871150" y="1524219"/>
              <a:ext cx="417000" cy="4170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B7B7B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cxnSp>
          <p:nvCxnSpPr>
            <p:cNvPr id="332" name="Google Shape;332;p37"/>
            <p:cNvCxnSpPr>
              <a:stCxn id="331" idx="4"/>
            </p:cNvCxnSpPr>
            <p:nvPr/>
          </p:nvCxnSpPr>
          <p:spPr>
            <a:xfrm>
              <a:off x="8079650" y="1941219"/>
              <a:ext cx="0" cy="24630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33" name="Google Shape;333;p37"/>
            <p:cNvSpPr txBox="1"/>
            <p:nvPr/>
          </p:nvSpPr>
          <p:spPr>
            <a:xfrm>
              <a:off x="6243198" y="2089786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Continuous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Replication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34" name="Google Shape;334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08787" y="2187525"/>
              <a:ext cx="341725" cy="38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37"/>
            <p:cNvSpPr txBox="1"/>
            <p:nvPr/>
          </p:nvSpPr>
          <p:spPr>
            <a:xfrm>
              <a:off x="5127300" y="1226188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Active Data Center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336" name="Google Shape;336;p37"/>
          <p:cNvSpPr txBox="1"/>
          <p:nvPr/>
        </p:nvSpPr>
        <p:spPr>
          <a:xfrm>
            <a:off x="885450" y="3750125"/>
            <a:ext cx="73731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Standby available for immediate use in case of active data center failure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Failure or read-only data processing utilization in standby data center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"/>
          <p:cNvSpPr txBox="1"/>
          <p:nvPr>
            <p:ph idx="4294967295"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TRADITIONAL DR APPROACHES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38"/>
          <p:cNvSpPr/>
          <p:nvPr/>
        </p:nvSpPr>
        <p:spPr>
          <a:xfrm>
            <a:off x="288100" y="789125"/>
            <a:ext cx="59079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3" name="Google Shape;343;p38"/>
          <p:cNvGrpSpPr/>
          <p:nvPr/>
        </p:nvGrpSpPr>
        <p:grpSpPr>
          <a:xfrm>
            <a:off x="312288" y="957388"/>
            <a:ext cx="3629100" cy="3725363"/>
            <a:chOff x="312288" y="957388"/>
            <a:chExt cx="3629100" cy="3725363"/>
          </a:xfrm>
        </p:grpSpPr>
        <p:sp>
          <p:nvSpPr>
            <p:cNvPr id="344" name="Google Shape;344;p38"/>
            <p:cNvSpPr/>
            <p:nvPr/>
          </p:nvSpPr>
          <p:spPr>
            <a:xfrm>
              <a:off x="2247588" y="957388"/>
              <a:ext cx="1693800" cy="3378300"/>
            </a:xfrm>
            <a:prstGeom prst="roundRect">
              <a:avLst>
                <a:gd fmla="val 10415" name="adj"/>
              </a:avLst>
            </a:prstGeom>
            <a:noFill/>
            <a:ln cap="flat" cmpd="sng" w="9525">
              <a:solidFill>
                <a:srgbClr val="FF75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312288" y="957400"/>
              <a:ext cx="1693800" cy="3378300"/>
            </a:xfrm>
            <a:prstGeom prst="roundRect">
              <a:avLst>
                <a:gd fmla="val 10415" name="adj"/>
              </a:avLst>
            </a:prstGeom>
            <a:noFill/>
            <a:ln cap="flat" cmpd="sng" w="9525">
              <a:solidFill>
                <a:srgbClr val="FF75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950688" y="1369768"/>
              <a:ext cx="417000" cy="417000"/>
            </a:xfrm>
            <a:prstGeom prst="ellipse">
              <a:avLst/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47" name="Google Shape;347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41" y="3295836"/>
              <a:ext cx="411117" cy="532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8" name="Google Shape;348;p38"/>
            <p:cNvCxnSpPr>
              <a:stCxn id="346" idx="4"/>
            </p:cNvCxnSpPr>
            <p:nvPr/>
          </p:nvCxnSpPr>
          <p:spPr>
            <a:xfrm>
              <a:off x="1159188" y="1786768"/>
              <a:ext cx="0" cy="2871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49" name="Google Shape;349;p38"/>
            <p:cNvSpPr txBox="1"/>
            <p:nvPr/>
          </p:nvSpPr>
          <p:spPr>
            <a:xfrm>
              <a:off x="430338" y="1071738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Data Center #1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50" name="Google Shape;350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4700" y="3295836"/>
              <a:ext cx="411117" cy="53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5783" y="3295836"/>
              <a:ext cx="411117" cy="53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38"/>
            <p:cNvSpPr/>
            <p:nvPr/>
          </p:nvSpPr>
          <p:spPr>
            <a:xfrm>
              <a:off x="464700" y="2073862"/>
              <a:ext cx="3332400" cy="245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Real-time Data Integration and Replication 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464700" y="2401050"/>
              <a:ext cx="3332400" cy="245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Availability and Disaster Recovery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464700" y="2728237"/>
              <a:ext cx="1402200" cy="4914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Process Availability and Scalability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464700" y="3975662"/>
              <a:ext cx="3332400" cy="245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Disk Replication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2885988" y="1369756"/>
              <a:ext cx="417000" cy="417000"/>
            </a:xfrm>
            <a:prstGeom prst="ellipse">
              <a:avLst/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</a:t>
              </a:r>
              <a:endParaRPr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57" name="Google Shape;357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90541" y="3295836"/>
              <a:ext cx="411117" cy="532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8" name="Google Shape;358;p38"/>
            <p:cNvCxnSpPr>
              <a:stCxn id="356" idx="4"/>
            </p:cNvCxnSpPr>
            <p:nvPr/>
          </p:nvCxnSpPr>
          <p:spPr>
            <a:xfrm>
              <a:off x="3094488" y="1786756"/>
              <a:ext cx="0" cy="2871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59" name="Google Shape;359;p38"/>
            <p:cNvSpPr txBox="1"/>
            <p:nvPr/>
          </p:nvSpPr>
          <p:spPr>
            <a:xfrm>
              <a:off x="2365638" y="1071725"/>
              <a:ext cx="14577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Data Center #2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60" name="Google Shape;360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5000" y="3295836"/>
              <a:ext cx="411117" cy="53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86083" y="3295836"/>
              <a:ext cx="411117" cy="53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38"/>
            <p:cNvSpPr/>
            <p:nvPr/>
          </p:nvSpPr>
          <p:spPr>
            <a:xfrm>
              <a:off x="2395000" y="2728237"/>
              <a:ext cx="1402200" cy="4914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Process Availability and Scalability</a:t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63" name="Google Shape;363;p38"/>
            <p:cNvSpPr txBox="1"/>
            <p:nvPr/>
          </p:nvSpPr>
          <p:spPr>
            <a:xfrm>
              <a:off x="1301406" y="4411850"/>
              <a:ext cx="16590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75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ACTIVE - ACTIVE</a:t>
              </a:r>
              <a:endParaRPr sz="1200">
                <a:solidFill>
                  <a:srgbClr val="FF750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364" name="Google Shape;364;p38"/>
          <p:cNvSpPr txBox="1"/>
          <p:nvPr/>
        </p:nvSpPr>
        <p:spPr>
          <a:xfrm>
            <a:off x="4725000" y="1820250"/>
            <a:ext cx="39342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Additional Technology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Configuration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Coordination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Complicated &amp; difficult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CONTAINER</a:t>
            </a: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 ERA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0" name="Google Shape;3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65" y="-171450"/>
            <a:ext cx="4194974" cy="235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0550" y="63625"/>
            <a:ext cx="1689425" cy="164325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/>
          <p:nvPr/>
        </p:nvSpPr>
        <p:spPr>
          <a:xfrm>
            <a:off x="3741950" y="3073925"/>
            <a:ext cx="1664100" cy="155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node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40"/>
          <p:cNvSpPr/>
          <p:nvPr/>
        </p:nvSpPr>
        <p:spPr>
          <a:xfrm>
            <a:off x="163275" y="2020625"/>
            <a:ext cx="2939400" cy="261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master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40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Kubernetes ecosystem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40"/>
          <p:cNvSpPr txBox="1"/>
          <p:nvPr>
            <p:ph idx="4294967295" type="body"/>
          </p:nvPr>
        </p:nvSpPr>
        <p:spPr>
          <a:xfrm>
            <a:off x="311700" y="847675"/>
            <a:ext cx="85206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Application not deployed on any fixed server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Could be scheduled on any of the worker nodes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40"/>
          <p:cNvSpPr/>
          <p:nvPr/>
        </p:nvSpPr>
        <p:spPr>
          <a:xfrm>
            <a:off x="378900" y="685700"/>
            <a:ext cx="43026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0"/>
          <p:cNvSpPr/>
          <p:nvPr/>
        </p:nvSpPr>
        <p:spPr>
          <a:xfrm>
            <a:off x="697980" y="2266987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kube-controller- manager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383" name="Google Shape;383;p40"/>
          <p:cNvGrpSpPr/>
          <p:nvPr/>
        </p:nvGrpSpPr>
        <p:grpSpPr>
          <a:xfrm>
            <a:off x="265325" y="3326999"/>
            <a:ext cx="523800" cy="572700"/>
            <a:chOff x="918475" y="3255399"/>
            <a:chExt cx="523800" cy="572700"/>
          </a:xfrm>
        </p:grpSpPr>
        <p:pic>
          <p:nvPicPr>
            <p:cNvPr id="384" name="Google Shape;384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51" y="3255399"/>
              <a:ext cx="442322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40"/>
            <p:cNvSpPr txBox="1"/>
            <p:nvPr/>
          </p:nvSpPr>
          <p:spPr>
            <a:xfrm>
              <a:off x="918475" y="3459625"/>
              <a:ext cx="5238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etcd</a:t>
              </a:r>
              <a:endParaRPr/>
            </a:p>
          </p:txBody>
        </p:sp>
      </p:grpSp>
      <p:sp>
        <p:nvSpPr>
          <p:cNvPr id="386" name="Google Shape;386;p40"/>
          <p:cNvSpPr/>
          <p:nvPr/>
        </p:nvSpPr>
        <p:spPr>
          <a:xfrm>
            <a:off x="1240900" y="3036737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</a:t>
            </a: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ube-apiserver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7" name="Google Shape;387;p40"/>
          <p:cNvSpPr/>
          <p:nvPr/>
        </p:nvSpPr>
        <p:spPr>
          <a:xfrm>
            <a:off x="1240900" y="3806487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kube-scheduler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8" name="Google Shape;388;p40"/>
          <p:cNvSpPr/>
          <p:nvPr/>
        </p:nvSpPr>
        <p:spPr>
          <a:xfrm>
            <a:off x="3916400" y="3454925"/>
            <a:ext cx="1294500" cy="417000"/>
          </a:xfrm>
          <a:prstGeom prst="ellipse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kubelet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9" name="Google Shape;389;p40"/>
          <p:cNvSpPr/>
          <p:nvPr/>
        </p:nvSpPr>
        <p:spPr>
          <a:xfrm>
            <a:off x="3916400" y="3988325"/>
            <a:ext cx="1294500" cy="417000"/>
          </a:xfrm>
          <a:prstGeom prst="ellipse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kube-proxy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90" name="Google Shape;390;p40"/>
          <p:cNvCxnSpPr>
            <a:stCxn id="382" idx="2"/>
            <a:endCxn id="386" idx="0"/>
          </p:cNvCxnSpPr>
          <p:nvPr/>
        </p:nvCxnSpPr>
        <p:spPr>
          <a:xfrm flipH="1" rot="-5400000">
            <a:off x="1531380" y="2626087"/>
            <a:ext cx="278400" cy="5430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391" name="Google Shape;391;p40"/>
          <p:cNvCxnSpPr>
            <a:stCxn id="385" idx="3"/>
            <a:endCxn id="386" idx="1"/>
          </p:cNvCxnSpPr>
          <p:nvPr/>
        </p:nvCxnSpPr>
        <p:spPr>
          <a:xfrm flipH="1" rot="10800000">
            <a:off x="789125" y="3282525"/>
            <a:ext cx="451800" cy="3507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392" name="Google Shape;392;p40"/>
          <p:cNvCxnSpPr>
            <a:stCxn id="387" idx="0"/>
            <a:endCxn id="386" idx="2"/>
          </p:cNvCxnSpPr>
          <p:nvPr/>
        </p:nvCxnSpPr>
        <p:spPr>
          <a:xfrm rot="-5400000">
            <a:off x="1803100" y="3666987"/>
            <a:ext cx="278400" cy="6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393" name="Google Shape;393;p40"/>
          <p:cNvSpPr/>
          <p:nvPr/>
        </p:nvSpPr>
        <p:spPr>
          <a:xfrm>
            <a:off x="1317100" y="3882687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kube-scheduler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4" name="Google Shape;394;p40"/>
          <p:cNvSpPr/>
          <p:nvPr/>
        </p:nvSpPr>
        <p:spPr>
          <a:xfrm>
            <a:off x="1393300" y="3958887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kube-scheduler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5" name="Google Shape;395;p40"/>
          <p:cNvSpPr/>
          <p:nvPr/>
        </p:nvSpPr>
        <p:spPr>
          <a:xfrm>
            <a:off x="621780" y="2190787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kube-controller- manager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6" name="Google Shape;396;p40"/>
          <p:cNvSpPr/>
          <p:nvPr/>
        </p:nvSpPr>
        <p:spPr>
          <a:xfrm>
            <a:off x="545580" y="2114587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kube-controller- manager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397" name="Google Shape;397;p40"/>
          <p:cNvCxnSpPr>
            <a:stCxn id="386" idx="3"/>
            <a:endCxn id="388" idx="2"/>
          </p:cNvCxnSpPr>
          <p:nvPr/>
        </p:nvCxnSpPr>
        <p:spPr>
          <a:xfrm>
            <a:off x="2643100" y="3282437"/>
            <a:ext cx="1273200" cy="3810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398" name="Google Shape;398;p40"/>
          <p:cNvCxnSpPr>
            <a:stCxn id="386" idx="3"/>
            <a:endCxn id="389" idx="2"/>
          </p:cNvCxnSpPr>
          <p:nvPr/>
        </p:nvCxnSpPr>
        <p:spPr>
          <a:xfrm>
            <a:off x="2643100" y="3282437"/>
            <a:ext cx="1273200" cy="9144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399" name="Google Shape;399;p40"/>
          <p:cNvSpPr/>
          <p:nvPr/>
        </p:nvSpPr>
        <p:spPr>
          <a:xfrm>
            <a:off x="5509518" y="3073925"/>
            <a:ext cx="1664100" cy="155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node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40"/>
          <p:cNvSpPr/>
          <p:nvPr/>
        </p:nvSpPr>
        <p:spPr>
          <a:xfrm>
            <a:off x="5683968" y="3454925"/>
            <a:ext cx="1294500" cy="417000"/>
          </a:xfrm>
          <a:prstGeom prst="ellipse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kubelet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1" name="Google Shape;401;p40"/>
          <p:cNvSpPr/>
          <p:nvPr/>
        </p:nvSpPr>
        <p:spPr>
          <a:xfrm>
            <a:off x="5683968" y="3988325"/>
            <a:ext cx="1294500" cy="417000"/>
          </a:xfrm>
          <a:prstGeom prst="ellipse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kube-proxy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2" name="Google Shape;402;p40"/>
          <p:cNvSpPr/>
          <p:nvPr/>
        </p:nvSpPr>
        <p:spPr>
          <a:xfrm>
            <a:off x="7247150" y="3073925"/>
            <a:ext cx="1664100" cy="155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node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40"/>
          <p:cNvSpPr/>
          <p:nvPr/>
        </p:nvSpPr>
        <p:spPr>
          <a:xfrm>
            <a:off x="7421600" y="3454925"/>
            <a:ext cx="1294500" cy="417000"/>
          </a:xfrm>
          <a:prstGeom prst="ellipse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kubelet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4" name="Google Shape;404;p40"/>
          <p:cNvSpPr/>
          <p:nvPr/>
        </p:nvSpPr>
        <p:spPr>
          <a:xfrm>
            <a:off x="7421600" y="3988325"/>
            <a:ext cx="1294500" cy="417000"/>
          </a:xfrm>
          <a:prstGeom prst="ellipse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kube-proxy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"/>
          <p:cNvSpPr txBox="1"/>
          <p:nvPr>
            <p:ph idx="4294967295" type="title"/>
          </p:nvPr>
        </p:nvSpPr>
        <p:spPr>
          <a:xfrm>
            <a:off x="3231450" y="2075125"/>
            <a:ext cx="5379900" cy="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Kubernetes </a:t>
            </a: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Backup &amp; Recovery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/>
          <p:nvPr>
            <p:ph idx="4294967295"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WHY BACKUP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42"/>
          <p:cNvSpPr/>
          <p:nvPr/>
        </p:nvSpPr>
        <p:spPr>
          <a:xfrm>
            <a:off x="288100" y="1170125"/>
            <a:ext cx="3700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2"/>
          <p:cNvSpPr txBox="1"/>
          <p:nvPr/>
        </p:nvSpPr>
        <p:spPr>
          <a:xfrm>
            <a:off x="288100" y="1530775"/>
            <a:ext cx="4622100" cy="30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Natural or man-made disasters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Human error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Hackers, Malware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Legal standards or compliance regulations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/>
          <p:nvPr>
            <p:ph idx="4294967295"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WHAT TO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 BACKUP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43"/>
          <p:cNvSpPr/>
          <p:nvPr/>
        </p:nvSpPr>
        <p:spPr>
          <a:xfrm>
            <a:off x="288100" y="1170125"/>
            <a:ext cx="3700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3"/>
          <p:cNvSpPr txBox="1"/>
          <p:nvPr/>
        </p:nvSpPr>
        <p:spPr>
          <a:xfrm>
            <a:off x="288100" y="1530775"/>
            <a:ext cx="4622100" cy="30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Char char="●"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Namespaces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Montserrat Medium"/>
              <a:buChar char="●"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Container Images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Montserrat Medium"/>
              <a:buChar char="●"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Deployment Configurations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Montserrat Medium"/>
              <a:buChar char="●"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Access Controls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Montserrat Medium"/>
              <a:buChar char="●"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Certificates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600"/>
              <a:buFont typeface="Montserrat Medium"/>
              <a:buChar char="●"/>
            </a:pPr>
            <a:r>
              <a:rPr lang="en" sz="1600">
                <a:latin typeface="Montserrat Medium"/>
                <a:ea typeface="Montserrat Medium"/>
                <a:cs typeface="Montserrat Medium"/>
                <a:sym typeface="Montserrat Medium"/>
              </a:rPr>
              <a:t>Persistent Volumes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4"/>
          <p:cNvSpPr txBox="1"/>
          <p:nvPr>
            <p:ph type="title"/>
          </p:nvPr>
        </p:nvSpPr>
        <p:spPr>
          <a:xfrm>
            <a:off x="4812200" y="508400"/>
            <a:ext cx="33009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Analysis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29" name="Google Shape;429;p44"/>
          <p:cNvSpPr txBox="1"/>
          <p:nvPr>
            <p:ph idx="1" type="body"/>
          </p:nvPr>
        </p:nvSpPr>
        <p:spPr>
          <a:xfrm>
            <a:off x="4869425" y="15812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Stateful Components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Stateless Components</a:t>
            </a:r>
            <a:endParaRPr/>
          </a:p>
        </p:txBody>
      </p:sp>
      <p:sp>
        <p:nvSpPr>
          <p:cNvPr id="430" name="Google Shape;430;p44"/>
          <p:cNvSpPr/>
          <p:nvPr/>
        </p:nvSpPr>
        <p:spPr>
          <a:xfrm>
            <a:off x="4906425" y="1036699"/>
            <a:ext cx="17022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5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Stateful components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45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ETCD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Kubernetes cluster state (kubernetes API objects)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Application configurations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Persistent Volumes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Application persistent data (e.g. database, message queue, etc.)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45"/>
          <p:cNvSpPr/>
          <p:nvPr/>
        </p:nvSpPr>
        <p:spPr>
          <a:xfrm>
            <a:off x="394300" y="990500"/>
            <a:ext cx="39021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Stateless components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46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Rest of Kubernetes control plane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Kubernetes worker node components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46"/>
          <p:cNvSpPr/>
          <p:nvPr/>
        </p:nvSpPr>
        <p:spPr>
          <a:xfrm>
            <a:off x="409700" y="990500"/>
            <a:ext cx="41622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/>
        </p:nvSpPr>
        <p:spPr>
          <a:xfrm>
            <a:off x="792325" y="805500"/>
            <a:ext cx="7202700" cy="21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Stakater</a:t>
            </a: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is a </a:t>
            </a:r>
            <a:r>
              <a:rPr b="1" i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Kubernetes</a:t>
            </a: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experts company enabling enterprises to realize the full potential of Kubernetes and its ecosystem, by assisting their  journey from </a:t>
            </a:r>
            <a:r>
              <a:rPr lang="en" sz="24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en" sz="24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" sz="24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Operations</a:t>
            </a: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2225" y="3219500"/>
            <a:ext cx="1198251" cy="119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7"/>
          <p:cNvSpPr txBox="1"/>
          <p:nvPr>
            <p:ph type="title"/>
          </p:nvPr>
        </p:nvSpPr>
        <p:spPr>
          <a:xfrm>
            <a:off x="4812200" y="508400"/>
            <a:ext cx="33009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ETCD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50" name="Google Shape;450;p47"/>
          <p:cNvSpPr txBox="1"/>
          <p:nvPr>
            <p:ph idx="1" type="body"/>
          </p:nvPr>
        </p:nvSpPr>
        <p:spPr>
          <a:xfrm>
            <a:off x="4869425" y="15812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What is ETCD?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How to backup ETCD?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How to restore ETCD?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1" name="Google Shape;451;p47"/>
          <p:cNvSpPr/>
          <p:nvPr/>
        </p:nvSpPr>
        <p:spPr>
          <a:xfrm>
            <a:off x="4906425" y="1036700"/>
            <a:ext cx="10752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425" y="3471525"/>
            <a:ext cx="993075" cy="9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What is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etcd?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48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key value store used as Kubernetes’ backing store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consistent and highly available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stores all cluster state and data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all kubernetes objects in the cluster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9" name="Google Shape;459;p48"/>
          <p:cNvSpPr/>
          <p:nvPr/>
        </p:nvSpPr>
        <p:spPr>
          <a:xfrm>
            <a:off x="394300" y="990500"/>
            <a:ext cx="25596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to b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ackup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etcd?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5" name="Google Shape;465;p49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Option # 1: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Take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snapshot of the storage volume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Option # 2: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Use built-in snapshot feature of etcd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Option # 3: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Backup the kubernetes objects/resources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p49"/>
          <p:cNvSpPr/>
          <p:nvPr/>
        </p:nvSpPr>
        <p:spPr>
          <a:xfrm>
            <a:off x="409700" y="990500"/>
            <a:ext cx="39990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Restore e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tcd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50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tcd can be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restored from snapshots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recover data of a failed cluster.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p50"/>
          <p:cNvSpPr/>
          <p:nvPr/>
        </p:nvSpPr>
        <p:spPr>
          <a:xfrm>
            <a:off x="409700" y="990500"/>
            <a:ext cx="2377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1"/>
          <p:cNvSpPr txBox="1"/>
          <p:nvPr>
            <p:ph type="title"/>
          </p:nvPr>
        </p:nvSpPr>
        <p:spPr>
          <a:xfrm>
            <a:off x="4812200" y="508400"/>
            <a:ext cx="33009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Persistent Volumes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79" name="Google Shape;479;p51"/>
          <p:cNvSpPr txBox="1"/>
          <p:nvPr>
            <p:ph idx="1" type="body"/>
          </p:nvPr>
        </p:nvSpPr>
        <p:spPr>
          <a:xfrm>
            <a:off x="4869425" y="1673623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CSI Volumes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Non CSI Volumes</a:t>
            </a:r>
            <a:endParaRPr/>
          </a:p>
        </p:txBody>
      </p:sp>
      <p:sp>
        <p:nvSpPr>
          <p:cNvPr id="480" name="Google Shape;480;p51"/>
          <p:cNvSpPr/>
          <p:nvPr/>
        </p:nvSpPr>
        <p:spPr>
          <a:xfrm>
            <a:off x="4906425" y="1452500"/>
            <a:ext cx="22278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2"/>
          <p:cNvSpPr txBox="1"/>
          <p:nvPr>
            <p:ph idx="4294967295" type="title"/>
          </p:nvPr>
        </p:nvSpPr>
        <p:spPr>
          <a:xfrm>
            <a:off x="3231450" y="2075125"/>
            <a:ext cx="5379900" cy="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CSI VOLUMES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3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Backup (CSI Volumes)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53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Volume snapshot from 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Persistent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Volumes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Considerations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Some CSI drivers may not have implemented the volume snapshot functionality. 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53"/>
          <p:cNvSpPr/>
          <p:nvPr/>
        </p:nvSpPr>
        <p:spPr>
          <a:xfrm>
            <a:off x="402300" y="1017725"/>
            <a:ext cx="41697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3"/>
          <p:cNvSpPr txBox="1"/>
          <p:nvPr/>
        </p:nvSpPr>
        <p:spPr>
          <a:xfrm>
            <a:off x="409700" y="1802100"/>
            <a:ext cx="4708800" cy="178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apiVersion: snapshot.storage.k8s.io/v1beta1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kind: VolumeSnapshot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metadata: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" sz="1100">
                <a:latin typeface="Courier New"/>
                <a:ea typeface="Courier New"/>
                <a:cs typeface="Courier New"/>
                <a:sym typeface="Courier New"/>
              </a:rPr>
              <a:t>name: new-snapshot-test</a:t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spec: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volumeSnapshotClassName: csi-hostpath-snapclass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source: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  persistentVolumeClaimName: pvc-test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94" name="Google Shape;494;p53"/>
          <p:cNvSpPr txBox="1"/>
          <p:nvPr/>
        </p:nvSpPr>
        <p:spPr>
          <a:xfrm>
            <a:off x="4680450" y="3135700"/>
            <a:ext cx="3992100" cy="450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kubectl create -f your_snapshot_file.yaml</a:t>
            </a:r>
            <a:endParaRPr b="1" sz="11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4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Restore (CSI Volumes)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54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Provision a new volume using snapshot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54"/>
          <p:cNvSpPr/>
          <p:nvPr/>
        </p:nvSpPr>
        <p:spPr>
          <a:xfrm>
            <a:off x="409700" y="990500"/>
            <a:ext cx="40869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4"/>
          <p:cNvSpPr txBox="1"/>
          <p:nvPr/>
        </p:nvSpPr>
        <p:spPr>
          <a:xfrm>
            <a:off x="409700" y="1752042"/>
            <a:ext cx="5146800" cy="2766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apiVersion: v1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kind: PersistentVolumeClaim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metadata: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name: restore-pvc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spec: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storageClassName: csi-hostpath-sc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Courier New"/>
                <a:ea typeface="Courier New"/>
                <a:cs typeface="Courier New"/>
                <a:sym typeface="Courier New"/>
              </a:rPr>
              <a:t>  dataSource:</a:t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Courier New"/>
                <a:ea typeface="Courier New"/>
                <a:cs typeface="Courier New"/>
                <a:sym typeface="Courier New"/>
              </a:rPr>
              <a:t>    name: new-snapshot-test</a:t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Courier New"/>
                <a:ea typeface="Courier New"/>
                <a:cs typeface="Courier New"/>
                <a:sym typeface="Courier New"/>
              </a:rPr>
              <a:t>    kind: VolumeSnapshot</a:t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Courier New"/>
                <a:ea typeface="Courier New"/>
                <a:cs typeface="Courier New"/>
                <a:sym typeface="Courier New"/>
              </a:rPr>
              <a:t>    apiGroup: snapshot.storage.k8s.io</a:t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accessModes: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  - ReadWriteOnce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resources: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  requests: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      storage: 10Gi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5"/>
          <p:cNvSpPr txBox="1"/>
          <p:nvPr>
            <p:ph idx="4294967295" type="title"/>
          </p:nvPr>
        </p:nvSpPr>
        <p:spPr>
          <a:xfrm>
            <a:off x="3231450" y="2075125"/>
            <a:ext cx="5379900" cy="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NON-</a:t>
            </a: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CSI VOLUMES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Backup and Restore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(non-CSI Volumes)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3" name="Google Shape;513;p56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Open source solutions such as: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VMware Velero (formerly Heptio Ark)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Rook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etc.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56"/>
          <p:cNvSpPr/>
          <p:nvPr/>
        </p:nvSpPr>
        <p:spPr>
          <a:xfrm>
            <a:off x="431200" y="990500"/>
            <a:ext cx="73149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ctrTitle"/>
          </p:nvPr>
        </p:nvSpPr>
        <p:spPr>
          <a:xfrm>
            <a:off x="311708" y="1277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TODAY’S CHALLENGES FOR </a:t>
            </a:r>
            <a:r>
              <a:rPr b="1" lang="en" sz="4000" u="sng">
                <a:latin typeface="Montserrat"/>
                <a:ea typeface="Montserrat"/>
                <a:cs typeface="Montserrat"/>
                <a:sym typeface="Montserrat"/>
              </a:rPr>
              <a:t>HIGH AVAILABILITY (HA)</a:t>
            </a: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" sz="4000" u="sng">
                <a:latin typeface="Montserrat"/>
                <a:ea typeface="Montserrat"/>
                <a:cs typeface="Montserrat"/>
                <a:sym typeface="Montserrat"/>
              </a:rPr>
              <a:t>DISASTER RECOVERY (DR)</a:t>
            </a:r>
            <a:endParaRPr b="1" sz="4000" u="sng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ontserrat"/>
                <a:ea typeface="Montserrat"/>
                <a:cs typeface="Montserrat"/>
                <a:sym typeface="Montserrat"/>
              </a:rPr>
              <a:t>RESTORE K8S PLATFORM OPERATIONS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p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8"/>
          <p:cNvSpPr txBox="1"/>
          <p:nvPr>
            <p:ph type="title"/>
          </p:nvPr>
        </p:nvSpPr>
        <p:spPr>
          <a:xfrm>
            <a:off x="4812200" y="508400"/>
            <a:ext cx="38325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Restore Platform Operations</a:t>
            </a:r>
            <a:endParaRPr b="1"/>
          </a:p>
        </p:txBody>
      </p:sp>
      <p:sp>
        <p:nvSpPr>
          <p:cNvPr id="526" name="Google Shape;526;p58"/>
          <p:cNvSpPr txBox="1"/>
          <p:nvPr>
            <p:ph idx="1" type="body"/>
          </p:nvPr>
        </p:nvSpPr>
        <p:spPr>
          <a:xfrm>
            <a:off x="4869425" y="15812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5 strategies: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Platform backup/restore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Restore VMs from a snapshot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Failover to another cluster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Failover to other site (multi-site)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chemeClr val="dk1"/>
                </a:solidFill>
              </a:rPr>
              <a:t>Re-Build from scratch (GitOps)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9"/>
          <p:cNvSpPr txBox="1"/>
          <p:nvPr>
            <p:ph idx="4294967295" type="title"/>
          </p:nvPr>
        </p:nvSpPr>
        <p:spPr>
          <a:xfrm>
            <a:off x="3397675" y="2075125"/>
            <a:ext cx="4690500" cy="8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Option # 1 - Platform Backup/Restore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0"/>
          <p:cNvSpPr/>
          <p:nvPr/>
        </p:nvSpPr>
        <p:spPr>
          <a:xfrm>
            <a:off x="163275" y="2607375"/>
            <a:ext cx="2939400" cy="1949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Source cluster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37" name="Google Shape;537;p60"/>
          <p:cNvGrpSpPr/>
          <p:nvPr/>
        </p:nvGrpSpPr>
        <p:grpSpPr>
          <a:xfrm>
            <a:off x="490650" y="3379553"/>
            <a:ext cx="523800" cy="350721"/>
            <a:chOff x="918475" y="3255399"/>
            <a:chExt cx="523800" cy="572700"/>
          </a:xfrm>
        </p:grpSpPr>
        <p:pic>
          <p:nvPicPr>
            <p:cNvPr id="538" name="Google Shape;538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51" y="3255399"/>
              <a:ext cx="442322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9" name="Google Shape;539;p60"/>
            <p:cNvSpPr txBox="1"/>
            <p:nvPr/>
          </p:nvSpPr>
          <p:spPr>
            <a:xfrm>
              <a:off x="918475" y="3335197"/>
              <a:ext cx="5238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PV1</a:t>
              </a:r>
              <a:endParaRPr/>
            </a:p>
          </p:txBody>
        </p:sp>
      </p:grpSp>
      <p:sp>
        <p:nvSpPr>
          <p:cNvPr id="540" name="Google Shape;540;p60"/>
          <p:cNvSpPr/>
          <p:nvPr/>
        </p:nvSpPr>
        <p:spPr>
          <a:xfrm>
            <a:off x="414450" y="2832462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Application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1" name="Google Shape;541;p60"/>
          <p:cNvSpPr/>
          <p:nvPr/>
        </p:nvSpPr>
        <p:spPr>
          <a:xfrm>
            <a:off x="414450" y="3785981"/>
            <a:ext cx="1402200" cy="249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Internal images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42" name="Google Shape;542;p60"/>
          <p:cNvGrpSpPr/>
          <p:nvPr/>
        </p:nvGrpSpPr>
        <p:grpSpPr>
          <a:xfrm>
            <a:off x="1100250" y="3379553"/>
            <a:ext cx="523800" cy="350721"/>
            <a:chOff x="918475" y="3255399"/>
            <a:chExt cx="523800" cy="572700"/>
          </a:xfrm>
        </p:grpSpPr>
        <p:pic>
          <p:nvPicPr>
            <p:cNvPr id="543" name="Google Shape;54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51" y="3255399"/>
              <a:ext cx="442322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60"/>
            <p:cNvSpPr txBox="1"/>
            <p:nvPr/>
          </p:nvSpPr>
          <p:spPr>
            <a:xfrm>
              <a:off x="918475" y="3335197"/>
              <a:ext cx="5238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PV2</a:t>
              </a:r>
              <a:endParaRPr/>
            </a:p>
          </p:txBody>
        </p:sp>
      </p:grpSp>
      <p:sp>
        <p:nvSpPr>
          <p:cNvPr id="545" name="Google Shape;545;p60"/>
          <p:cNvSpPr/>
          <p:nvPr/>
        </p:nvSpPr>
        <p:spPr>
          <a:xfrm>
            <a:off x="2109900" y="2899050"/>
            <a:ext cx="641700" cy="106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Backup tool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6" name="Google Shape;546;p60"/>
          <p:cNvSpPr/>
          <p:nvPr/>
        </p:nvSpPr>
        <p:spPr>
          <a:xfrm>
            <a:off x="3469094" y="212325"/>
            <a:ext cx="1979100" cy="1949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Replication repository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47" name="Google Shape;547;p60"/>
          <p:cNvGrpSpPr/>
          <p:nvPr/>
        </p:nvGrpSpPr>
        <p:grpSpPr>
          <a:xfrm>
            <a:off x="3843500" y="1185519"/>
            <a:ext cx="523800" cy="350721"/>
            <a:chOff x="918475" y="3255399"/>
            <a:chExt cx="523800" cy="572700"/>
          </a:xfrm>
        </p:grpSpPr>
        <p:pic>
          <p:nvPicPr>
            <p:cNvPr id="548" name="Google Shape;548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51" y="3255399"/>
              <a:ext cx="442322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p60"/>
            <p:cNvSpPr txBox="1"/>
            <p:nvPr/>
          </p:nvSpPr>
          <p:spPr>
            <a:xfrm>
              <a:off x="918475" y="3335197"/>
              <a:ext cx="5238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PV1</a:t>
              </a:r>
              <a:endParaRPr/>
            </a:p>
          </p:txBody>
        </p:sp>
      </p:grpSp>
      <p:sp>
        <p:nvSpPr>
          <p:cNvPr id="550" name="Google Shape;550;p60"/>
          <p:cNvSpPr/>
          <p:nvPr/>
        </p:nvSpPr>
        <p:spPr>
          <a:xfrm>
            <a:off x="3767300" y="638428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Application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1" name="Google Shape;551;p60"/>
          <p:cNvSpPr/>
          <p:nvPr/>
        </p:nvSpPr>
        <p:spPr>
          <a:xfrm>
            <a:off x="3767300" y="1591946"/>
            <a:ext cx="1402200" cy="249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Internal images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52" name="Google Shape;552;p60"/>
          <p:cNvGrpSpPr/>
          <p:nvPr/>
        </p:nvGrpSpPr>
        <p:grpSpPr>
          <a:xfrm>
            <a:off x="4453100" y="1185519"/>
            <a:ext cx="523800" cy="350721"/>
            <a:chOff x="918475" y="3255399"/>
            <a:chExt cx="523800" cy="572700"/>
          </a:xfrm>
        </p:grpSpPr>
        <p:pic>
          <p:nvPicPr>
            <p:cNvPr id="553" name="Google Shape;55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51" y="3255399"/>
              <a:ext cx="442322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4" name="Google Shape;554;p60"/>
            <p:cNvSpPr txBox="1"/>
            <p:nvPr/>
          </p:nvSpPr>
          <p:spPr>
            <a:xfrm>
              <a:off x="918475" y="3335197"/>
              <a:ext cx="5238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PV2</a:t>
              </a:r>
              <a:endParaRPr/>
            </a:p>
          </p:txBody>
        </p:sp>
      </p:grpSp>
      <p:sp>
        <p:nvSpPr>
          <p:cNvPr id="555" name="Google Shape;555;p60"/>
          <p:cNvSpPr/>
          <p:nvPr/>
        </p:nvSpPr>
        <p:spPr>
          <a:xfrm>
            <a:off x="5802075" y="2607375"/>
            <a:ext cx="2939400" cy="1949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Target</a:t>
            </a: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 cluster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56" name="Google Shape;556;p60"/>
          <p:cNvGrpSpPr/>
          <p:nvPr/>
        </p:nvGrpSpPr>
        <p:grpSpPr>
          <a:xfrm>
            <a:off x="7120050" y="3379553"/>
            <a:ext cx="523800" cy="350721"/>
            <a:chOff x="918475" y="3255399"/>
            <a:chExt cx="523800" cy="572700"/>
          </a:xfrm>
        </p:grpSpPr>
        <p:pic>
          <p:nvPicPr>
            <p:cNvPr id="557" name="Google Shape;557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51" y="3255399"/>
              <a:ext cx="442322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60"/>
            <p:cNvSpPr txBox="1"/>
            <p:nvPr/>
          </p:nvSpPr>
          <p:spPr>
            <a:xfrm>
              <a:off x="918475" y="3335197"/>
              <a:ext cx="5238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PV1</a:t>
              </a:r>
              <a:endParaRPr/>
            </a:p>
          </p:txBody>
        </p:sp>
      </p:grpSp>
      <p:sp>
        <p:nvSpPr>
          <p:cNvPr id="559" name="Google Shape;559;p60"/>
          <p:cNvSpPr/>
          <p:nvPr/>
        </p:nvSpPr>
        <p:spPr>
          <a:xfrm>
            <a:off x="7043850" y="2832462"/>
            <a:ext cx="1402200" cy="491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Application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60" name="Google Shape;560;p60"/>
          <p:cNvSpPr/>
          <p:nvPr/>
        </p:nvSpPr>
        <p:spPr>
          <a:xfrm>
            <a:off x="7043850" y="3785981"/>
            <a:ext cx="1402200" cy="249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Internal images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61" name="Google Shape;561;p60"/>
          <p:cNvGrpSpPr/>
          <p:nvPr/>
        </p:nvGrpSpPr>
        <p:grpSpPr>
          <a:xfrm>
            <a:off x="7729650" y="3379553"/>
            <a:ext cx="523800" cy="350721"/>
            <a:chOff x="918475" y="3255399"/>
            <a:chExt cx="523800" cy="572700"/>
          </a:xfrm>
        </p:grpSpPr>
        <p:pic>
          <p:nvPicPr>
            <p:cNvPr id="562" name="Google Shape;56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0251" y="3255399"/>
              <a:ext cx="442322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60"/>
            <p:cNvSpPr txBox="1"/>
            <p:nvPr/>
          </p:nvSpPr>
          <p:spPr>
            <a:xfrm>
              <a:off x="918475" y="3335197"/>
              <a:ext cx="523800" cy="2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PV2</a:t>
              </a:r>
              <a:endParaRPr/>
            </a:p>
          </p:txBody>
        </p:sp>
      </p:grpSp>
      <p:sp>
        <p:nvSpPr>
          <p:cNvPr id="564" name="Google Shape;564;p60"/>
          <p:cNvSpPr/>
          <p:nvPr/>
        </p:nvSpPr>
        <p:spPr>
          <a:xfrm>
            <a:off x="6041275" y="3020163"/>
            <a:ext cx="641700" cy="106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Montserrat"/>
                <a:ea typeface="Montserrat"/>
                <a:cs typeface="Montserrat"/>
                <a:sym typeface="Montserrat"/>
              </a:rPr>
              <a:t>Backup tool</a:t>
            </a:r>
            <a:endParaRPr b="1" sz="9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5" name="Google Shape;565;p60"/>
          <p:cNvCxnSpPr>
            <a:stCxn id="545" idx="0"/>
            <a:endCxn id="546" idx="1"/>
          </p:cNvCxnSpPr>
          <p:nvPr/>
        </p:nvCxnSpPr>
        <p:spPr>
          <a:xfrm rot="-5400000">
            <a:off x="2094000" y="1524000"/>
            <a:ext cx="1711800" cy="10383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66" name="Google Shape;566;p60"/>
          <p:cNvSpPr txBox="1"/>
          <p:nvPr/>
        </p:nvSpPr>
        <p:spPr>
          <a:xfrm>
            <a:off x="2432350" y="1169925"/>
            <a:ext cx="9819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7" name="Google Shape;567;p60"/>
          <p:cNvCxnSpPr>
            <a:stCxn id="564" idx="0"/>
            <a:endCxn id="546" idx="3"/>
          </p:cNvCxnSpPr>
          <p:nvPr/>
        </p:nvCxnSpPr>
        <p:spPr>
          <a:xfrm flipH="1" rot="5400000">
            <a:off x="4988725" y="1646763"/>
            <a:ext cx="1833000" cy="913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568" name="Google Shape;568;p60"/>
          <p:cNvSpPr txBox="1"/>
          <p:nvPr/>
        </p:nvSpPr>
        <p:spPr>
          <a:xfrm>
            <a:off x="5632750" y="1169925"/>
            <a:ext cx="9819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Restore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1"/>
          <p:cNvSpPr txBox="1"/>
          <p:nvPr>
            <p:ph idx="4294967295" type="title"/>
          </p:nvPr>
        </p:nvSpPr>
        <p:spPr>
          <a:xfrm>
            <a:off x="3397675" y="2075125"/>
            <a:ext cx="4690500" cy="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Option # 2 - Restore VMs from a snapshot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62"/>
          <p:cNvGrpSpPr/>
          <p:nvPr/>
        </p:nvGrpSpPr>
        <p:grpSpPr>
          <a:xfrm>
            <a:off x="1153875" y="2607375"/>
            <a:ext cx="1217400" cy="1654500"/>
            <a:chOff x="1153875" y="2607375"/>
            <a:chExt cx="1217400" cy="1654500"/>
          </a:xfrm>
        </p:grpSpPr>
        <p:sp>
          <p:nvSpPr>
            <p:cNvPr id="579" name="Google Shape;579;p62"/>
            <p:cNvSpPr/>
            <p:nvPr/>
          </p:nvSpPr>
          <p:spPr>
            <a:xfrm>
              <a:off x="1153875" y="2607375"/>
              <a:ext cx="1217400" cy="1654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Montserrat"/>
                  <a:ea typeface="Montserrat"/>
                  <a:cs typeface="Montserrat"/>
                  <a:sym typeface="Montserrat"/>
                </a:rPr>
                <a:t>Source VM</a:t>
              </a:r>
              <a:endParaRPr b="1"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80" name="Google Shape;580;p62"/>
            <p:cNvGrpSpPr/>
            <p:nvPr/>
          </p:nvGrpSpPr>
          <p:grpSpPr>
            <a:xfrm>
              <a:off x="1481250" y="3379553"/>
              <a:ext cx="523800" cy="350721"/>
              <a:chOff x="918475" y="3255399"/>
              <a:chExt cx="523800" cy="572700"/>
            </a:xfrm>
          </p:grpSpPr>
          <p:pic>
            <p:nvPicPr>
              <p:cNvPr id="581" name="Google Shape;581;p6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60251" y="3255399"/>
                <a:ext cx="442322" cy="572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2" name="Google Shape;582;p62"/>
              <p:cNvSpPr txBox="1"/>
              <p:nvPr/>
            </p:nvSpPr>
            <p:spPr>
              <a:xfrm>
                <a:off x="918475" y="3335197"/>
                <a:ext cx="523800" cy="20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83" name="Google Shape;583;p62"/>
            <p:cNvSpPr/>
            <p:nvPr/>
          </p:nvSpPr>
          <p:spPr>
            <a:xfrm>
              <a:off x="1405050" y="2832450"/>
              <a:ext cx="706200" cy="4914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cxnSp>
        <p:nvCxnSpPr>
          <p:cNvPr id="584" name="Google Shape;584;p62"/>
          <p:cNvCxnSpPr>
            <a:stCxn id="579" idx="0"/>
            <a:endCxn id="585" idx="1"/>
          </p:cNvCxnSpPr>
          <p:nvPr/>
        </p:nvCxnSpPr>
        <p:spPr>
          <a:xfrm rot="-5400000">
            <a:off x="2044125" y="974325"/>
            <a:ext cx="1351500" cy="1914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86" name="Google Shape;586;p62"/>
          <p:cNvSpPr txBox="1"/>
          <p:nvPr/>
        </p:nvSpPr>
        <p:spPr>
          <a:xfrm>
            <a:off x="2432350" y="1169925"/>
            <a:ext cx="9819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Snapshot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87" name="Google Shape;587;p62"/>
          <p:cNvCxnSpPr>
            <a:stCxn id="588" idx="0"/>
            <a:endCxn id="585" idx="3"/>
          </p:cNvCxnSpPr>
          <p:nvPr/>
        </p:nvCxnSpPr>
        <p:spPr>
          <a:xfrm flipH="1" rot="5400000">
            <a:off x="5051225" y="1099275"/>
            <a:ext cx="1351500" cy="16647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589" name="Google Shape;589;p62"/>
          <p:cNvSpPr txBox="1"/>
          <p:nvPr/>
        </p:nvSpPr>
        <p:spPr>
          <a:xfrm>
            <a:off x="5632750" y="1169925"/>
            <a:ext cx="9819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Restore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3677300" y="428775"/>
            <a:ext cx="1217400" cy="1654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0" name="Google Shape;590;p62"/>
          <p:cNvGrpSpPr/>
          <p:nvPr/>
        </p:nvGrpSpPr>
        <p:grpSpPr>
          <a:xfrm>
            <a:off x="5950625" y="2607375"/>
            <a:ext cx="1217400" cy="1654500"/>
            <a:chOff x="1153875" y="2607375"/>
            <a:chExt cx="1217400" cy="1654500"/>
          </a:xfrm>
        </p:grpSpPr>
        <p:sp>
          <p:nvSpPr>
            <p:cNvPr id="588" name="Google Shape;588;p62"/>
            <p:cNvSpPr/>
            <p:nvPr/>
          </p:nvSpPr>
          <p:spPr>
            <a:xfrm>
              <a:off x="1153875" y="2607375"/>
              <a:ext cx="1217400" cy="1654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591" name="Google Shape;591;p62"/>
            <p:cNvGrpSpPr/>
            <p:nvPr/>
          </p:nvGrpSpPr>
          <p:grpSpPr>
            <a:xfrm>
              <a:off x="1481250" y="3379553"/>
              <a:ext cx="523800" cy="350721"/>
              <a:chOff x="918475" y="3255399"/>
              <a:chExt cx="523800" cy="572700"/>
            </a:xfrm>
          </p:grpSpPr>
          <p:pic>
            <p:nvPicPr>
              <p:cNvPr id="592" name="Google Shape;592;p6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60251" y="3255399"/>
                <a:ext cx="442322" cy="572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93" name="Google Shape;593;p62"/>
              <p:cNvSpPr txBox="1"/>
              <p:nvPr/>
            </p:nvSpPr>
            <p:spPr>
              <a:xfrm>
                <a:off x="918475" y="3335197"/>
                <a:ext cx="523800" cy="20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94" name="Google Shape;594;p62"/>
            <p:cNvSpPr/>
            <p:nvPr/>
          </p:nvSpPr>
          <p:spPr>
            <a:xfrm>
              <a:off x="1405050" y="2832450"/>
              <a:ext cx="706200" cy="4914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7500"/>
                </a:gs>
                <a:gs pos="100000">
                  <a:srgbClr val="FECD07"/>
                </a:gs>
              </a:gsLst>
              <a:lin ang="189007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595" name="Google Shape;595;p62"/>
          <p:cNvSpPr/>
          <p:nvPr/>
        </p:nvSpPr>
        <p:spPr>
          <a:xfrm>
            <a:off x="3941725" y="660300"/>
            <a:ext cx="730200" cy="509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62"/>
          <p:cNvSpPr/>
          <p:nvPr/>
        </p:nvSpPr>
        <p:spPr>
          <a:xfrm>
            <a:off x="4071775" y="1340575"/>
            <a:ext cx="450300" cy="3111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3"/>
          <p:cNvSpPr txBox="1"/>
          <p:nvPr>
            <p:ph idx="4294967295" type="title"/>
          </p:nvPr>
        </p:nvSpPr>
        <p:spPr>
          <a:xfrm>
            <a:off x="3016675" y="2075125"/>
            <a:ext cx="5746200" cy="8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Option # 3 - </a:t>
            </a: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Failover to another cluster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4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is Failover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7" name="Google Shape;607;p64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case of failure of one cluster, use a failover cluster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Both clusters are near identical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Infrastructure identical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Stateless applications identical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Configuration and secrets possibly different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Clusters can be kept in sync with parallel CI/CD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8" name="Google Shape;608;p64"/>
          <p:cNvSpPr/>
          <p:nvPr/>
        </p:nvSpPr>
        <p:spPr>
          <a:xfrm>
            <a:off x="378900" y="990500"/>
            <a:ext cx="30399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5"/>
          <p:cNvSpPr/>
          <p:nvPr/>
        </p:nvSpPr>
        <p:spPr>
          <a:xfrm>
            <a:off x="1073575" y="725200"/>
            <a:ext cx="3172500" cy="2864400"/>
          </a:xfrm>
          <a:prstGeom prst="roundRect">
            <a:avLst>
              <a:gd fmla="val 10119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65"/>
          <p:cNvSpPr/>
          <p:nvPr/>
        </p:nvSpPr>
        <p:spPr>
          <a:xfrm>
            <a:off x="3097754" y="2090409"/>
            <a:ext cx="639000" cy="676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65"/>
          <p:cNvSpPr/>
          <p:nvPr/>
        </p:nvSpPr>
        <p:spPr>
          <a:xfrm>
            <a:off x="2626802" y="1032124"/>
            <a:ext cx="1619400" cy="375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Active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16" name="Google Shape;6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646" y="1032113"/>
            <a:ext cx="678922" cy="681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p65"/>
          <p:cNvCxnSpPr/>
          <p:nvPr/>
        </p:nvCxnSpPr>
        <p:spPr>
          <a:xfrm flipH="1">
            <a:off x="2968143" y="2859863"/>
            <a:ext cx="11100" cy="73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8" name="Google Shape;618;p65"/>
          <p:cNvCxnSpPr/>
          <p:nvPr/>
        </p:nvCxnSpPr>
        <p:spPr>
          <a:xfrm>
            <a:off x="3579605" y="2905351"/>
            <a:ext cx="0" cy="67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9" name="Google Shape;619;p65"/>
          <p:cNvCxnSpPr/>
          <p:nvPr/>
        </p:nvCxnSpPr>
        <p:spPr>
          <a:xfrm flipH="1">
            <a:off x="3293310" y="2916715"/>
            <a:ext cx="5400" cy="67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0" name="Google Shape;620;p65"/>
          <p:cNvSpPr/>
          <p:nvPr/>
        </p:nvSpPr>
        <p:spPr>
          <a:xfrm>
            <a:off x="2557378" y="3052766"/>
            <a:ext cx="1239000" cy="289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PVCs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21" name="Google Shape;621;p65"/>
          <p:cNvSpPr/>
          <p:nvPr/>
        </p:nvSpPr>
        <p:spPr>
          <a:xfrm>
            <a:off x="4897800" y="725200"/>
            <a:ext cx="3172500" cy="2864400"/>
          </a:xfrm>
          <a:prstGeom prst="roundRect">
            <a:avLst>
              <a:gd fmla="val 10119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65"/>
          <p:cNvSpPr/>
          <p:nvPr/>
        </p:nvSpPr>
        <p:spPr>
          <a:xfrm>
            <a:off x="6451027" y="1032124"/>
            <a:ext cx="1619400" cy="3753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Standby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23" name="Google Shape;62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871" y="1032113"/>
            <a:ext cx="678922" cy="68146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5"/>
          <p:cNvSpPr/>
          <p:nvPr/>
        </p:nvSpPr>
        <p:spPr>
          <a:xfrm>
            <a:off x="6183328" y="3052766"/>
            <a:ext cx="1239000" cy="289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PVCs</a:t>
            </a:r>
            <a:endParaRPr sz="18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25" name="Google Shape;625;p65"/>
          <p:cNvCxnSpPr/>
          <p:nvPr/>
        </p:nvCxnSpPr>
        <p:spPr>
          <a:xfrm>
            <a:off x="1087800" y="4136275"/>
            <a:ext cx="70101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6" name="Google Shape;626;p65"/>
          <p:cNvCxnSpPr/>
          <p:nvPr/>
        </p:nvCxnSpPr>
        <p:spPr>
          <a:xfrm>
            <a:off x="4430438" y="4136275"/>
            <a:ext cx="0" cy="5505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7" name="Google Shape;627;p65"/>
          <p:cNvSpPr txBox="1"/>
          <p:nvPr/>
        </p:nvSpPr>
        <p:spPr>
          <a:xfrm>
            <a:off x="5710500" y="4270575"/>
            <a:ext cx="15471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Data Center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8" name="Google Shape;628;p65"/>
          <p:cNvSpPr txBox="1"/>
          <p:nvPr/>
        </p:nvSpPr>
        <p:spPr>
          <a:xfrm>
            <a:off x="1944625" y="4270575"/>
            <a:ext cx="14304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Data Center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9" name="Google Shape;629;p65"/>
          <p:cNvSpPr/>
          <p:nvPr/>
        </p:nvSpPr>
        <p:spPr>
          <a:xfrm>
            <a:off x="2557378" y="1997465"/>
            <a:ext cx="748200" cy="86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65"/>
          <p:cNvSpPr/>
          <p:nvPr/>
        </p:nvSpPr>
        <p:spPr>
          <a:xfrm>
            <a:off x="3191754" y="2291312"/>
            <a:ext cx="639000" cy="681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65"/>
          <p:cNvSpPr/>
          <p:nvPr/>
        </p:nvSpPr>
        <p:spPr>
          <a:xfrm>
            <a:off x="4152438" y="2157544"/>
            <a:ext cx="1239000" cy="759300"/>
          </a:xfrm>
          <a:prstGeom prst="rightArrow">
            <a:avLst>
              <a:gd fmla="val 59566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2" name="Google Shape;632;p65"/>
          <p:cNvGrpSpPr/>
          <p:nvPr/>
        </p:nvGrpSpPr>
        <p:grpSpPr>
          <a:xfrm>
            <a:off x="4485814" y="2349446"/>
            <a:ext cx="363583" cy="375196"/>
            <a:chOff x="6741600" y="3182775"/>
            <a:chExt cx="295500" cy="295500"/>
          </a:xfrm>
        </p:grpSpPr>
        <p:sp>
          <p:nvSpPr>
            <p:cNvPr id="633" name="Google Shape;633;p65"/>
            <p:cNvSpPr/>
            <p:nvPr/>
          </p:nvSpPr>
          <p:spPr>
            <a:xfrm>
              <a:off x="6741600" y="3182775"/>
              <a:ext cx="295500" cy="295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4" name="Google Shape;634;p65"/>
            <p:cNvCxnSpPr/>
            <p:nvPr/>
          </p:nvCxnSpPr>
          <p:spPr>
            <a:xfrm flipH="1">
              <a:off x="6890725" y="3219700"/>
              <a:ext cx="1500" cy="110700"/>
            </a:xfrm>
            <a:prstGeom prst="straightConnector1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35" name="Google Shape;635;p65"/>
            <p:cNvCxnSpPr/>
            <p:nvPr/>
          </p:nvCxnSpPr>
          <p:spPr>
            <a:xfrm flipH="1" rot="10800000">
              <a:off x="6893625" y="3268275"/>
              <a:ext cx="66600" cy="63600"/>
            </a:xfrm>
            <a:prstGeom prst="straightConnector1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636" name="Google Shape;636;p65"/>
          <p:cNvSpPr/>
          <p:nvPr/>
        </p:nvSpPr>
        <p:spPr>
          <a:xfrm>
            <a:off x="6755354" y="2090409"/>
            <a:ext cx="639000" cy="676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65"/>
          <p:cNvSpPr/>
          <p:nvPr/>
        </p:nvSpPr>
        <p:spPr>
          <a:xfrm>
            <a:off x="6214978" y="1997465"/>
            <a:ext cx="748200" cy="86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65"/>
          <p:cNvSpPr/>
          <p:nvPr/>
        </p:nvSpPr>
        <p:spPr>
          <a:xfrm>
            <a:off x="6849354" y="2291312"/>
            <a:ext cx="639000" cy="681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6"/>
          <p:cNvSpPr txBox="1"/>
          <p:nvPr>
            <p:ph idx="4294967295" type="title"/>
          </p:nvPr>
        </p:nvSpPr>
        <p:spPr>
          <a:xfrm>
            <a:off x="2995250" y="2024825"/>
            <a:ext cx="5746200" cy="9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Option # 4 - Failover to other site (multi-site) 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/>
          <p:nvPr>
            <p:ph idx="4294967295"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TODAY CIO’s REQUIRE MORE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22"/>
          <p:cNvSpPr/>
          <p:nvPr/>
        </p:nvSpPr>
        <p:spPr>
          <a:xfrm>
            <a:off x="440500" y="789125"/>
            <a:ext cx="5338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231" y="1150445"/>
            <a:ext cx="1067538" cy="109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612" y="1276802"/>
            <a:ext cx="1228076" cy="84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6588" y="1184800"/>
            <a:ext cx="1067525" cy="1025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77000" y="2342350"/>
            <a:ext cx="2433300" cy="20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REQUIREMENTS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No outages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React quickly to 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d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emand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Provide service 24 x 7 x 365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" name="Google Shape;111;p22"/>
          <p:cNvSpPr txBox="1"/>
          <p:nvPr/>
        </p:nvSpPr>
        <p:spPr>
          <a:xfrm>
            <a:off x="3355350" y="2342350"/>
            <a:ext cx="2433300" cy="20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IMPLEMENTATION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DevOps, CI/CD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Rolling upgrades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Redundancy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HA architectures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HA operational processes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6633700" y="2342350"/>
            <a:ext cx="2433300" cy="20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CONTINUOUS 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SERVICE 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DELIVERY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" name="Google Shape;113;p22"/>
          <p:cNvSpPr/>
          <p:nvPr/>
        </p:nvSpPr>
        <p:spPr>
          <a:xfrm>
            <a:off x="2563225" y="3158500"/>
            <a:ext cx="739200" cy="46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2"/>
          <p:cNvSpPr/>
          <p:nvPr/>
        </p:nvSpPr>
        <p:spPr>
          <a:xfrm>
            <a:off x="5841575" y="3158500"/>
            <a:ext cx="739200" cy="46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7"/>
          <p:cNvSpPr/>
          <p:nvPr/>
        </p:nvSpPr>
        <p:spPr>
          <a:xfrm>
            <a:off x="1073575" y="725200"/>
            <a:ext cx="3172500" cy="2864400"/>
          </a:xfrm>
          <a:prstGeom prst="roundRect">
            <a:avLst>
              <a:gd fmla="val 10119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67"/>
          <p:cNvSpPr/>
          <p:nvPr/>
        </p:nvSpPr>
        <p:spPr>
          <a:xfrm>
            <a:off x="3097754" y="2090409"/>
            <a:ext cx="639000" cy="676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67"/>
          <p:cNvSpPr/>
          <p:nvPr/>
        </p:nvSpPr>
        <p:spPr>
          <a:xfrm>
            <a:off x="2626802" y="1032124"/>
            <a:ext cx="1619400" cy="375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Active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51" name="Google Shape;65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646" y="1032113"/>
            <a:ext cx="678922" cy="681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67"/>
          <p:cNvCxnSpPr/>
          <p:nvPr/>
        </p:nvCxnSpPr>
        <p:spPr>
          <a:xfrm flipH="1">
            <a:off x="2968143" y="2859863"/>
            <a:ext cx="11100" cy="73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3" name="Google Shape;653;p67"/>
          <p:cNvCxnSpPr/>
          <p:nvPr/>
        </p:nvCxnSpPr>
        <p:spPr>
          <a:xfrm>
            <a:off x="3579605" y="2905351"/>
            <a:ext cx="0" cy="67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4" name="Google Shape;654;p67"/>
          <p:cNvCxnSpPr/>
          <p:nvPr/>
        </p:nvCxnSpPr>
        <p:spPr>
          <a:xfrm flipH="1">
            <a:off x="3293310" y="2916715"/>
            <a:ext cx="5400" cy="67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5" name="Google Shape;655;p67"/>
          <p:cNvSpPr/>
          <p:nvPr/>
        </p:nvSpPr>
        <p:spPr>
          <a:xfrm>
            <a:off x="2557378" y="3052766"/>
            <a:ext cx="1239000" cy="289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PVCs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6" name="Google Shape;656;p67"/>
          <p:cNvSpPr/>
          <p:nvPr/>
        </p:nvSpPr>
        <p:spPr>
          <a:xfrm>
            <a:off x="4897800" y="725200"/>
            <a:ext cx="3172500" cy="2864400"/>
          </a:xfrm>
          <a:prstGeom prst="roundRect">
            <a:avLst>
              <a:gd fmla="val 10119" name="adj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67"/>
          <p:cNvSpPr/>
          <p:nvPr/>
        </p:nvSpPr>
        <p:spPr>
          <a:xfrm>
            <a:off x="6451027" y="1032124"/>
            <a:ext cx="1619400" cy="3753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Standby</a:t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58" name="Google Shape;65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871" y="1032113"/>
            <a:ext cx="678922" cy="68146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7"/>
          <p:cNvSpPr/>
          <p:nvPr/>
        </p:nvSpPr>
        <p:spPr>
          <a:xfrm>
            <a:off x="6183328" y="3052766"/>
            <a:ext cx="1239000" cy="289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PVCs</a:t>
            </a:r>
            <a:endParaRPr sz="180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60" name="Google Shape;660;p67"/>
          <p:cNvCxnSpPr/>
          <p:nvPr/>
        </p:nvCxnSpPr>
        <p:spPr>
          <a:xfrm>
            <a:off x="1087800" y="4136275"/>
            <a:ext cx="70101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1" name="Google Shape;661;p67"/>
          <p:cNvCxnSpPr/>
          <p:nvPr/>
        </p:nvCxnSpPr>
        <p:spPr>
          <a:xfrm>
            <a:off x="4430438" y="4136275"/>
            <a:ext cx="0" cy="5505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2" name="Google Shape;662;p67"/>
          <p:cNvSpPr txBox="1"/>
          <p:nvPr/>
        </p:nvSpPr>
        <p:spPr>
          <a:xfrm>
            <a:off x="5710500" y="4270575"/>
            <a:ext cx="15471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Data Center 2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3" name="Google Shape;663;p67"/>
          <p:cNvSpPr txBox="1"/>
          <p:nvPr/>
        </p:nvSpPr>
        <p:spPr>
          <a:xfrm>
            <a:off x="1944625" y="4270575"/>
            <a:ext cx="14304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Data Center 1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4" name="Google Shape;664;p67"/>
          <p:cNvSpPr/>
          <p:nvPr/>
        </p:nvSpPr>
        <p:spPr>
          <a:xfrm>
            <a:off x="2557378" y="1997465"/>
            <a:ext cx="748200" cy="86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67"/>
          <p:cNvSpPr/>
          <p:nvPr/>
        </p:nvSpPr>
        <p:spPr>
          <a:xfrm>
            <a:off x="3191754" y="2291312"/>
            <a:ext cx="639000" cy="681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67"/>
          <p:cNvSpPr/>
          <p:nvPr/>
        </p:nvSpPr>
        <p:spPr>
          <a:xfrm>
            <a:off x="4152438" y="2157544"/>
            <a:ext cx="1239000" cy="759300"/>
          </a:xfrm>
          <a:prstGeom prst="rightArrow">
            <a:avLst>
              <a:gd fmla="val 59566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7" name="Google Shape;667;p67"/>
          <p:cNvGrpSpPr/>
          <p:nvPr/>
        </p:nvGrpSpPr>
        <p:grpSpPr>
          <a:xfrm>
            <a:off x="4485814" y="2349446"/>
            <a:ext cx="363583" cy="375196"/>
            <a:chOff x="6741600" y="3182775"/>
            <a:chExt cx="295500" cy="295500"/>
          </a:xfrm>
        </p:grpSpPr>
        <p:sp>
          <p:nvSpPr>
            <p:cNvPr id="668" name="Google Shape;668;p67"/>
            <p:cNvSpPr/>
            <p:nvPr/>
          </p:nvSpPr>
          <p:spPr>
            <a:xfrm>
              <a:off x="6741600" y="3182775"/>
              <a:ext cx="295500" cy="295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69" name="Google Shape;669;p67"/>
            <p:cNvCxnSpPr/>
            <p:nvPr/>
          </p:nvCxnSpPr>
          <p:spPr>
            <a:xfrm flipH="1">
              <a:off x="6890725" y="3219700"/>
              <a:ext cx="1500" cy="110700"/>
            </a:xfrm>
            <a:prstGeom prst="straightConnector1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670" name="Google Shape;670;p67"/>
            <p:cNvCxnSpPr/>
            <p:nvPr/>
          </p:nvCxnSpPr>
          <p:spPr>
            <a:xfrm flipH="1" rot="10800000">
              <a:off x="6893625" y="3268275"/>
              <a:ext cx="66600" cy="63600"/>
            </a:xfrm>
            <a:prstGeom prst="straightConnector1">
              <a:avLst/>
            </a:prstGeom>
            <a:noFill/>
            <a:ln cap="flat" cmpd="sng" w="19050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671" name="Google Shape;671;p67"/>
          <p:cNvSpPr/>
          <p:nvPr/>
        </p:nvSpPr>
        <p:spPr>
          <a:xfrm>
            <a:off x="6755354" y="2090409"/>
            <a:ext cx="639000" cy="676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67"/>
          <p:cNvSpPr/>
          <p:nvPr/>
        </p:nvSpPr>
        <p:spPr>
          <a:xfrm>
            <a:off x="6214978" y="1997465"/>
            <a:ext cx="748200" cy="86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67"/>
          <p:cNvSpPr/>
          <p:nvPr/>
        </p:nvSpPr>
        <p:spPr>
          <a:xfrm>
            <a:off x="6849354" y="2291312"/>
            <a:ext cx="639000" cy="681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8"/>
          <p:cNvSpPr txBox="1"/>
          <p:nvPr>
            <p:ph idx="4294967295" type="title"/>
          </p:nvPr>
        </p:nvSpPr>
        <p:spPr>
          <a:xfrm>
            <a:off x="3397675" y="2075125"/>
            <a:ext cx="5746200" cy="10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ontserrat"/>
                <a:ea typeface="Montserrat"/>
                <a:cs typeface="Montserrat"/>
                <a:sym typeface="Montserrat"/>
              </a:rPr>
              <a:t>Option # 5 - Rebuild from scratch (GitOps)</a:t>
            </a:r>
            <a:endParaRPr b="1" sz="2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is GitOps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69"/>
          <p:cNvSpPr txBox="1"/>
          <p:nvPr>
            <p:ph idx="4294967295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Git as a single source of truth for declarative infrastructure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Entire system is described declaratively. State is maintained and versioned.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Self-healing agents can ensure any manual or erroneous changes are automatically corrected.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Observable changes via Git Diffs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Changes are approved and applied with Git operations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Easy rollbacks via Git revert/rollback/fork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p69"/>
          <p:cNvSpPr/>
          <p:nvPr/>
        </p:nvSpPr>
        <p:spPr>
          <a:xfrm>
            <a:off x="378900" y="990500"/>
            <a:ext cx="28704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Everything as Code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1" name="Google Shape;691;p70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Cloud configurations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VM configurations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Kubernetes cluster set up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Deployments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Tools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Applications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Configuration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2" name="Google Shape;692;p70"/>
          <p:cNvSpPr/>
          <p:nvPr/>
        </p:nvSpPr>
        <p:spPr>
          <a:xfrm>
            <a:off x="425100" y="990500"/>
            <a:ext cx="3640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02729"/>
                </a:solidFill>
                <a:latin typeface="Montserrat"/>
                <a:ea typeface="Montserrat"/>
                <a:cs typeface="Montserrat"/>
                <a:sym typeface="Montserrat"/>
              </a:rPr>
              <a:t>Cloud Infrastructure as Code</a:t>
            </a:r>
            <a:endParaRPr b="1" sz="2800">
              <a:solidFill>
                <a:srgbClr val="2027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8" name="Google Shape;698;p71"/>
          <p:cNvSpPr/>
          <p:nvPr/>
        </p:nvSpPr>
        <p:spPr>
          <a:xfrm>
            <a:off x="754075" y="1451875"/>
            <a:ext cx="2453700" cy="27873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CI/CD Pipeline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9" name="Google Shape;699;p71"/>
          <p:cNvSpPr/>
          <p:nvPr/>
        </p:nvSpPr>
        <p:spPr>
          <a:xfrm>
            <a:off x="5209800" y="1459500"/>
            <a:ext cx="3174000" cy="28323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Cloud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0" name="Google Shape;700;p71"/>
          <p:cNvSpPr/>
          <p:nvPr/>
        </p:nvSpPr>
        <p:spPr>
          <a:xfrm>
            <a:off x="1512575" y="2768700"/>
            <a:ext cx="213900" cy="2139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71"/>
          <p:cNvSpPr/>
          <p:nvPr/>
        </p:nvSpPr>
        <p:spPr>
          <a:xfrm>
            <a:off x="2045975" y="2768700"/>
            <a:ext cx="213900" cy="2139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1"/>
          <p:cNvSpPr/>
          <p:nvPr/>
        </p:nvSpPr>
        <p:spPr>
          <a:xfrm>
            <a:off x="2503175" y="2768700"/>
            <a:ext cx="213900" cy="2139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3" name="Google Shape;703;p71"/>
          <p:cNvCxnSpPr>
            <a:stCxn id="704" idx="6"/>
            <a:endCxn id="700" idx="2"/>
          </p:cNvCxnSpPr>
          <p:nvPr/>
        </p:nvCxnSpPr>
        <p:spPr>
          <a:xfrm>
            <a:off x="11930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5" name="Google Shape;705;p71"/>
          <p:cNvCxnSpPr>
            <a:stCxn id="700" idx="6"/>
            <a:endCxn id="701" idx="2"/>
          </p:cNvCxnSpPr>
          <p:nvPr/>
        </p:nvCxnSpPr>
        <p:spPr>
          <a:xfrm>
            <a:off x="17264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6" name="Google Shape;706;p71"/>
          <p:cNvCxnSpPr>
            <a:stCxn id="701" idx="6"/>
            <a:endCxn id="702" idx="2"/>
          </p:cNvCxnSpPr>
          <p:nvPr/>
        </p:nvCxnSpPr>
        <p:spPr>
          <a:xfrm>
            <a:off x="2259875" y="2875650"/>
            <a:ext cx="2433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7" name="Google Shape;707;p71"/>
          <p:cNvSpPr/>
          <p:nvPr/>
        </p:nvSpPr>
        <p:spPr>
          <a:xfrm>
            <a:off x="6184250" y="1970100"/>
            <a:ext cx="1217100" cy="40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Compute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8" name="Google Shape;708;p71"/>
          <p:cNvSpPr/>
          <p:nvPr/>
        </p:nvSpPr>
        <p:spPr>
          <a:xfrm>
            <a:off x="6184250" y="2478975"/>
            <a:ext cx="1217100" cy="40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Storage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9" name="Google Shape;709;p71"/>
          <p:cNvSpPr/>
          <p:nvPr/>
        </p:nvSpPr>
        <p:spPr>
          <a:xfrm>
            <a:off x="6184250" y="2987850"/>
            <a:ext cx="1217100" cy="40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Security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0" name="Google Shape;710;p71"/>
          <p:cNvCxnSpPr/>
          <p:nvPr/>
        </p:nvCxnSpPr>
        <p:spPr>
          <a:xfrm flipH="1" rot="10800000">
            <a:off x="1051425" y="2478975"/>
            <a:ext cx="4456800" cy="326100"/>
          </a:xfrm>
          <a:prstGeom prst="bentConnector3">
            <a:avLst>
              <a:gd fmla="val 135" name="adj1"/>
            </a:avLst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1" name="Google Shape;711;p71"/>
          <p:cNvSpPr/>
          <p:nvPr/>
        </p:nvSpPr>
        <p:spPr>
          <a:xfrm>
            <a:off x="311700" y="990500"/>
            <a:ext cx="5491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71"/>
          <p:cNvSpPr/>
          <p:nvPr/>
        </p:nvSpPr>
        <p:spPr>
          <a:xfrm>
            <a:off x="979175" y="2768700"/>
            <a:ext cx="213900" cy="213900"/>
          </a:xfrm>
          <a:prstGeom prst="ellipse">
            <a:avLst/>
          </a:prstGeom>
          <a:solidFill>
            <a:srgbClr val="FF7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71"/>
          <p:cNvSpPr txBox="1"/>
          <p:nvPr/>
        </p:nvSpPr>
        <p:spPr>
          <a:xfrm>
            <a:off x="3354950" y="2145625"/>
            <a:ext cx="121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STEP # 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3" name="Google Shape;713;p71"/>
          <p:cNvSpPr/>
          <p:nvPr/>
        </p:nvSpPr>
        <p:spPr>
          <a:xfrm>
            <a:off x="6184250" y="3521250"/>
            <a:ext cx="1217100" cy="4071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...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2"/>
          <p:cNvSpPr/>
          <p:nvPr/>
        </p:nvSpPr>
        <p:spPr>
          <a:xfrm>
            <a:off x="754075" y="1451875"/>
            <a:ext cx="2453700" cy="27873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CI/CD Pipeline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9" name="Google Shape;719;p72"/>
          <p:cNvSpPr/>
          <p:nvPr/>
        </p:nvSpPr>
        <p:spPr>
          <a:xfrm>
            <a:off x="5188525" y="1406875"/>
            <a:ext cx="3174000" cy="28323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K8s on Cloud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0" name="Google Shape;720;p72"/>
          <p:cNvSpPr/>
          <p:nvPr/>
        </p:nvSpPr>
        <p:spPr>
          <a:xfrm>
            <a:off x="979175" y="2768700"/>
            <a:ext cx="213900" cy="213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72"/>
          <p:cNvSpPr/>
          <p:nvPr/>
        </p:nvSpPr>
        <p:spPr>
          <a:xfrm>
            <a:off x="1512575" y="2768700"/>
            <a:ext cx="213900" cy="213900"/>
          </a:xfrm>
          <a:prstGeom prst="ellipse">
            <a:avLst/>
          </a:prstGeom>
          <a:solidFill>
            <a:srgbClr val="FF7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72"/>
          <p:cNvSpPr/>
          <p:nvPr/>
        </p:nvSpPr>
        <p:spPr>
          <a:xfrm>
            <a:off x="2045975" y="2768700"/>
            <a:ext cx="213900" cy="213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72"/>
          <p:cNvSpPr/>
          <p:nvPr/>
        </p:nvSpPr>
        <p:spPr>
          <a:xfrm>
            <a:off x="2503175" y="2768700"/>
            <a:ext cx="213900" cy="213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4" name="Google Shape;724;p72"/>
          <p:cNvCxnSpPr>
            <a:stCxn id="720" idx="6"/>
            <a:endCxn id="721" idx="2"/>
          </p:cNvCxnSpPr>
          <p:nvPr/>
        </p:nvCxnSpPr>
        <p:spPr>
          <a:xfrm>
            <a:off x="11930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5" name="Google Shape;725;p72"/>
          <p:cNvCxnSpPr>
            <a:stCxn id="721" idx="6"/>
            <a:endCxn id="722" idx="2"/>
          </p:cNvCxnSpPr>
          <p:nvPr/>
        </p:nvCxnSpPr>
        <p:spPr>
          <a:xfrm>
            <a:off x="17264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6" name="Google Shape;726;p72"/>
          <p:cNvCxnSpPr>
            <a:stCxn id="722" idx="6"/>
            <a:endCxn id="723" idx="2"/>
          </p:cNvCxnSpPr>
          <p:nvPr/>
        </p:nvCxnSpPr>
        <p:spPr>
          <a:xfrm>
            <a:off x="2259875" y="2875650"/>
            <a:ext cx="2433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7" name="Google Shape;727;p72"/>
          <p:cNvCxnSpPr>
            <a:stCxn id="721" idx="0"/>
          </p:cNvCxnSpPr>
          <p:nvPr/>
        </p:nvCxnSpPr>
        <p:spPr>
          <a:xfrm rot="-5400000">
            <a:off x="3418175" y="643950"/>
            <a:ext cx="326100" cy="3923400"/>
          </a:xfrm>
          <a:prstGeom prst="bentConnector2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8" name="Google Shape;728;p7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Montserrat"/>
                <a:ea typeface="Montserrat"/>
                <a:cs typeface="Montserrat"/>
                <a:sym typeface="Montserrat"/>
              </a:rPr>
              <a:t>Kubernetes Cluster as Code</a:t>
            </a:r>
            <a:endParaRPr b="1"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9" name="Google Shape;729;p72"/>
          <p:cNvSpPr/>
          <p:nvPr/>
        </p:nvSpPr>
        <p:spPr>
          <a:xfrm>
            <a:off x="5845808" y="1944250"/>
            <a:ext cx="948300" cy="804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master</a:t>
            </a:r>
            <a:endParaRPr b="1"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0" name="Google Shape;730;p72"/>
          <p:cNvSpPr/>
          <p:nvPr/>
        </p:nvSpPr>
        <p:spPr>
          <a:xfrm>
            <a:off x="6769779" y="2428627"/>
            <a:ext cx="895800" cy="804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node</a:t>
            </a:r>
            <a:endParaRPr b="1"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1" name="Google Shape;731;p72"/>
          <p:cNvSpPr/>
          <p:nvPr/>
        </p:nvSpPr>
        <p:spPr>
          <a:xfrm>
            <a:off x="5704150" y="2913003"/>
            <a:ext cx="895800" cy="804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node</a:t>
            </a:r>
            <a:endParaRPr b="1"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2" name="Google Shape;732;p72"/>
          <p:cNvSpPr/>
          <p:nvPr/>
        </p:nvSpPr>
        <p:spPr>
          <a:xfrm>
            <a:off x="6576028" y="3300505"/>
            <a:ext cx="895800" cy="804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node</a:t>
            </a:r>
            <a:endParaRPr b="1"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3" name="Google Shape;733;p72"/>
          <p:cNvSpPr/>
          <p:nvPr/>
        </p:nvSpPr>
        <p:spPr>
          <a:xfrm>
            <a:off x="409700" y="990500"/>
            <a:ext cx="51333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72"/>
          <p:cNvSpPr txBox="1"/>
          <p:nvPr/>
        </p:nvSpPr>
        <p:spPr>
          <a:xfrm>
            <a:off x="3354950" y="2145625"/>
            <a:ext cx="121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STEP # 2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3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Montserrat"/>
                <a:ea typeface="Montserrat"/>
                <a:cs typeface="Montserrat"/>
                <a:sym typeface="Montserrat"/>
              </a:rPr>
              <a:t>Tools as Code</a:t>
            </a:r>
            <a:endParaRPr b="1"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p73"/>
          <p:cNvSpPr/>
          <p:nvPr/>
        </p:nvSpPr>
        <p:spPr>
          <a:xfrm>
            <a:off x="754075" y="1451875"/>
            <a:ext cx="2453700" cy="27873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CI/CD Pipeline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1" name="Google Shape;741;p73"/>
          <p:cNvSpPr/>
          <p:nvPr/>
        </p:nvSpPr>
        <p:spPr>
          <a:xfrm>
            <a:off x="5188525" y="1406875"/>
            <a:ext cx="3174000" cy="28323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K8s on Cloud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2" name="Google Shape;742;p73"/>
          <p:cNvSpPr/>
          <p:nvPr/>
        </p:nvSpPr>
        <p:spPr>
          <a:xfrm>
            <a:off x="979175" y="2768700"/>
            <a:ext cx="213900" cy="213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73"/>
          <p:cNvSpPr/>
          <p:nvPr/>
        </p:nvSpPr>
        <p:spPr>
          <a:xfrm>
            <a:off x="1512575" y="2768700"/>
            <a:ext cx="213900" cy="213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73"/>
          <p:cNvSpPr/>
          <p:nvPr/>
        </p:nvSpPr>
        <p:spPr>
          <a:xfrm>
            <a:off x="2045975" y="2768700"/>
            <a:ext cx="213900" cy="213900"/>
          </a:xfrm>
          <a:prstGeom prst="ellipse">
            <a:avLst/>
          </a:prstGeom>
          <a:solidFill>
            <a:srgbClr val="FF7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73"/>
          <p:cNvSpPr/>
          <p:nvPr/>
        </p:nvSpPr>
        <p:spPr>
          <a:xfrm>
            <a:off x="2503175" y="2768700"/>
            <a:ext cx="213900" cy="213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6" name="Google Shape;746;p73"/>
          <p:cNvCxnSpPr>
            <a:stCxn id="742" idx="6"/>
            <a:endCxn id="743" idx="2"/>
          </p:cNvCxnSpPr>
          <p:nvPr/>
        </p:nvCxnSpPr>
        <p:spPr>
          <a:xfrm>
            <a:off x="11930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7" name="Google Shape;747;p73"/>
          <p:cNvCxnSpPr>
            <a:stCxn id="743" idx="6"/>
            <a:endCxn id="744" idx="2"/>
          </p:cNvCxnSpPr>
          <p:nvPr/>
        </p:nvCxnSpPr>
        <p:spPr>
          <a:xfrm>
            <a:off x="17264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8" name="Google Shape;748;p73"/>
          <p:cNvCxnSpPr>
            <a:stCxn id="744" idx="6"/>
            <a:endCxn id="745" idx="2"/>
          </p:cNvCxnSpPr>
          <p:nvPr/>
        </p:nvCxnSpPr>
        <p:spPr>
          <a:xfrm>
            <a:off x="2259875" y="2875650"/>
            <a:ext cx="2433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9" name="Google Shape;749;p73"/>
          <p:cNvCxnSpPr>
            <a:stCxn id="744" idx="0"/>
          </p:cNvCxnSpPr>
          <p:nvPr/>
        </p:nvCxnSpPr>
        <p:spPr>
          <a:xfrm rot="-5400000">
            <a:off x="3684875" y="910650"/>
            <a:ext cx="326100" cy="3390000"/>
          </a:xfrm>
          <a:prstGeom prst="bentConnector2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0" name="Google Shape;750;p73"/>
          <p:cNvSpPr/>
          <p:nvPr/>
        </p:nvSpPr>
        <p:spPr>
          <a:xfrm>
            <a:off x="5620900" y="2107800"/>
            <a:ext cx="1445400" cy="644100"/>
          </a:xfrm>
          <a:prstGeom prst="plaque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SemiBold"/>
                <a:ea typeface="Montserrat SemiBold"/>
                <a:cs typeface="Montserrat SemiBold"/>
                <a:sym typeface="Montserrat SemiBold"/>
              </a:rPr>
              <a:t>Prometheus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1" name="Google Shape;751;p73"/>
          <p:cNvSpPr/>
          <p:nvPr/>
        </p:nvSpPr>
        <p:spPr>
          <a:xfrm>
            <a:off x="7133125" y="2107800"/>
            <a:ext cx="1005000" cy="644100"/>
          </a:xfrm>
          <a:prstGeom prst="teardrop">
            <a:avLst>
              <a:gd fmla="val 100000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SemiBold"/>
                <a:ea typeface="Montserrat SemiBold"/>
                <a:cs typeface="Montserrat SemiBold"/>
                <a:sym typeface="Montserrat SemiBold"/>
              </a:rPr>
              <a:t>Nexus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2" name="Google Shape;752;p73"/>
          <p:cNvSpPr/>
          <p:nvPr/>
        </p:nvSpPr>
        <p:spPr>
          <a:xfrm>
            <a:off x="5620900" y="3053001"/>
            <a:ext cx="1229400" cy="537000"/>
          </a:xfrm>
          <a:prstGeom prst="trapezoid">
            <a:avLst>
              <a:gd fmla="val 25000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SemiBold"/>
                <a:ea typeface="Montserrat SemiBold"/>
                <a:cs typeface="Montserrat SemiBold"/>
                <a:sym typeface="Montserrat SemiBold"/>
              </a:rPr>
              <a:t>kibana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3" name="Google Shape;753;p73"/>
          <p:cNvSpPr/>
          <p:nvPr/>
        </p:nvSpPr>
        <p:spPr>
          <a:xfrm>
            <a:off x="7066300" y="2999375"/>
            <a:ext cx="1296300" cy="644100"/>
          </a:xfrm>
          <a:prstGeom prst="chord">
            <a:avLst>
              <a:gd fmla="val 977824" name="adj1"/>
              <a:gd fmla="val 1620000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SemiBold"/>
                <a:ea typeface="Montserrat SemiBold"/>
                <a:cs typeface="Montserrat SemiBold"/>
                <a:sym typeface="Montserrat SemiBold"/>
              </a:rPr>
              <a:t>Fluentd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4" name="Google Shape;754;p73"/>
          <p:cNvSpPr/>
          <p:nvPr/>
        </p:nvSpPr>
        <p:spPr>
          <a:xfrm>
            <a:off x="343775" y="1017725"/>
            <a:ext cx="25503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73"/>
          <p:cNvSpPr txBox="1"/>
          <p:nvPr/>
        </p:nvSpPr>
        <p:spPr>
          <a:xfrm>
            <a:off x="3354950" y="2145625"/>
            <a:ext cx="121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STEP # 3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4"/>
          <p:cNvSpPr/>
          <p:nvPr/>
        </p:nvSpPr>
        <p:spPr>
          <a:xfrm>
            <a:off x="4424350" y="1406875"/>
            <a:ext cx="4283700" cy="32988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K8s &amp; Cloud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1" name="Google Shape;761;p74"/>
          <p:cNvSpPr txBox="1"/>
          <p:nvPr/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Montserrat"/>
                <a:ea typeface="Montserrat"/>
                <a:cs typeface="Montserrat"/>
                <a:sym typeface="Montserrat"/>
              </a:rPr>
              <a:t>Applications as Code</a:t>
            </a:r>
            <a:endParaRPr b="1"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2" name="Google Shape;762;p74"/>
          <p:cNvSpPr/>
          <p:nvPr/>
        </p:nvSpPr>
        <p:spPr>
          <a:xfrm>
            <a:off x="754075" y="1451875"/>
            <a:ext cx="2453700" cy="27873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CI/CD Pipeline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p74"/>
          <p:cNvSpPr/>
          <p:nvPr/>
        </p:nvSpPr>
        <p:spPr>
          <a:xfrm>
            <a:off x="979175" y="2768700"/>
            <a:ext cx="213900" cy="2139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74"/>
          <p:cNvSpPr/>
          <p:nvPr/>
        </p:nvSpPr>
        <p:spPr>
          <a:xfrm>
            <a:off x="1512575" y="2768700"/>
            <a:ext cx="213900" cy="2139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74"/>
          <p:cNvSpPr/>
          <p:nvPr/>
        </p:nvSpPr>
        <p:spPr>
          <a:xfrm>
            <a:off x="2045975" y="2768700"/>
            <a:ext cx="213900" cy="2139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74"/>
          <p:cNvSpPr/>
          <p:nvPr/>
        </p:nvSpPr>
        <p:spPr>
          <a:xfrm>
            <a:off x="2503175" y="2768700"/>
            <a:ext cx="213900" cy="213900"/>
          </a:xfrm>
          <a:prstGeom prst="ellipse">
            <a:avLst/>
          </a:prstGeom>
          <a:solidFill>
            <a:srgbClr val="FF75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67" name="Google Shape;767;p74"/>
          <p:cNvCxnSpPr>
            <a:stCxn id="763" idx="6"/>
            <a:endCxn id="764" idx="2"/>
          </p:cNvCxnSpPr>
          <p:nvPr/>
        </p:nvCxnSpPr>
        <p:spPr>
          <a:xfrm>
            <a:off x="11930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8" name="Google Shape;768;p74"/>
          <p:cNvCxnSpPr>
            <a:stCxn id="764" idx="6"/>
            <a:endCxn id="765" idx="2"/>
          </p:cNvCxnSpPr>
          <p:nvPr/>
        </p:nvCxnSpPr>
        <p:spPr>
          <a:xfrm>
            <a:off x="1726475" y="2875650"/>
            <a:ext cx="3195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9" name="Google Shape;769;p74"/>
          <p:cNvCxnSpPr>
            <a:stCxn id="765" idx="6"/>
            <a:endCxn id="766" idx="2"/>
          </p:cNvCxnSpPr>
          <p:nvPr/>
        </p:nvCxnSpPr>
        <p:spPr>
          <a:xfrm>
            <a:off x="2259875" y="2875650"/>
            <a:ext cx="243300" cy="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0" name="Google Shape;770;p74"/>
          <p:cNvCxnSpPr>
            <a:stCxn id="766" idx="0"/>
          </p:cNvCxnSpPr>
          <p:nvPr/>
        </p:nvCxnSpPr>
        <p:spPr>
          <a:xfrm rot="-5400000">
            <a:off x="3688475" y="1391850"/>
            <a:ext cx="298500" cy="2455200"/>
          </a:xfrm>
          <a:prstGeom prst="bentConnector2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71" name="Google Shape;771;p74"/>
          <p:cNvGrpSpPr/>
          <p:nvPr/>
        </p:nvGrpSpPr>
        <p:grpSpPr>
          <a:xfrm>
            <a:off x="5231500" y="2126200"/>
            <a:ext cx="1827000" cy="1313100"/>
            <a:chOff x="5612500" y="2126200"/>
            <a:chExt cx="1827000" cy="1313100"/>
          </a:xfrm>
        </p:grpSpPr>
        <p:sp>
          <p:nvSpPr>
            <p:cNvPr id="772" name="Google Shape;772;p74"/>
            <p:cNvSpPr txBox="1"/>
            <p:nvPr/>
          </p:nvSpPr>
          <p:spPr>
            <a:xfrm>
              <a:off x="5612500" y="2126200"/>
              <a:ext cx="1827000" cy="13131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Configmap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Secrets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Ingress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Service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...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73" name="Google Shape;773;p74"/>
            <p:cNvSpPr/>
            <p:nvPr/>
          </p:nvSpPr>
          <p:spPr>
            <a:xfrm>
              <a:off x="6669050" y="2547875"/>
              <a:ext cx="692850" cy="469750"/>
            </a:xfrm>
            <a:prstGeom prst="flowChartPunchedTape">
              <a:avLst/>
            </a:prstGeom>
            <a:solidFill>
              <a:srgbClr val="F3F3F3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Montserrat Medium"/>
                  <a:ea typeface="Montserrat Medium"/>
                  <a:cs typeface="Montserrat Medium"/>
                  <a:sym typeface="Montserrat Medium"/>
                </a:rPr>
                <a:t>frontend</a:t>
              </a:r>
              <a:endParaRPr sz="8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774" name="Google Shape;774;p74"/>
          <p:cNvGrpSpPr/>
          <p:nvPr/>
        </p:nvGrpSpPr>
        <p:grpSpPr>
          <a:xfrm>
            <a:off x="6247825" y="3714175"/>
            <a:ext cx="1172400" cy="737400"/>
            <a:chOff x="7238425" y="3714175"/>
            <a:chExt cx="1172400" cy="737400"/>
          </a:xfrm>
        </p:grpSpPr>
        <p:sp>
          <p:nvSpPr>
            <p:cNvPr id="775" name="Google Shape;775;p74"/>
            <p:cNvSpPr txBox="1"/>
            <p:nvPr/>
          </p:nvSpPr>
          <p:spPr>
            <a:xfrm>
              <a:off x="7238425" y="3714175"/>
              <a:ext cx="1172400" cy="7374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…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...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76" name="Google Shape;776;p74"/>
            <p:cNvSpPr/>
            <p:nvPr/>
          </p:nvSpPr>
          <p:spPr>
            <a:xfrm>
              <a:off x="7816150" y="3847975"/>
              <a:ext cx="528300" cy="469800"/>
            </a:xfrm>
            <a:prstGeom prst="flowChartDelay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Montserrat Medium"/>
                  <a:ea typeface="Montserrat Medium"/>
                  <a:cs typeface="Montserrat Medium"/>
                  <a:sym typeface="Montserrat Medium"/>
                </a:rPr>
                <a:t>api</a:t>
              </a:r>
              <a:endParaRPr sz="800"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777" name="Google Shape;777;p74"/>
          <p:cNvGrpSpPr/>
          <p:nvPr/>
        </p:nvGrpSpPr>
        <p:grpSpPr>
          <a:xfrm>
            <a:off x="7224675" y="2126200"/>
            <a:ext cx="1172400" cy="1313100"/>
            <a:chOff x="7224675" y="2126200"/>
            <a:chExt cx="1172400" cy="1313100"/>
          </a:xfrm>
        </p:grpSpPr>
        <p:sp>
          <p:nvSpPr>
            <p:cNvPr id="778" name="Google Shape;778;p74"/>
            <p:cNvSpPr txBox="1"/>
            <p:nvPr/>
          </p:nvSpPr>
          <p:spPr>
            <a:xfrm>
              <a:off x="7224675" y="2126200"/>
              <a:ext cx="1172400" cy="13131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…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...</a:t>
              </a:r>
              <a:endPara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79" name="Google Shape;779;p74"/>
            <p:cNvSpPr/>
            <p:nvPr/>
          </p:nvSpPr>
          <p:spPr>
            <a:xfrm>
              <a:off x="7651588" y="2547875"/>
              <a:ext cx="692874" cy="469746"/>
            </a:xfrm>
            <a:prstGeom prst="flowChartDocument">
              <a:avLst/>
            </a:prstGeom>
            <a:solidFill>
              <a:srgbClr val="D9D9D9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Montserrat"/>
                  <a:ea typeface="Montserrat"/>
                  <a:cs typeface="Montserrat"/>
                  <a:sym typeface="Montserrat"/>
                </a:rPr>
                <a:t>backend</a:t>
              </a:r>
              <a:endParaRPr sz="8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80" name="Google Shape;780;p74"/>
          <p:cNvSpPr/>
          <p:nvPr/>
        </p:nvSpPr>
        <p:spPr>
          <a:xfrm>
            <a:off x="311700" y="965825"/>
            <a:ext cx="40002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74"/>
          <p:cNvSpPr txBox="1"/>
          <p:nvPr/>
        </p:nvSpPr>
        <p:spPr>
          <a:xfrm>
            <a:off x="3354950" y="2145625"/>
            <a:ext cx="12171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STEP # 4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5"/>
          <p:cNvSpPr txBox="1"/>
          <p:nvPr>
            <p:ph idx="4294967295" type="title"/>
          </p:nvPr>
        </p:nvSpPr>
        <p:spPr>
          <a:xfrm>
            <a:off x="3397675" y="2075125"/>
            <a:ext cx="5746200" cy="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Summary</a:t>
            </a:r>
            <a:endParaRPr b="1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CONSIDERATIONS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2" name="Google Shape;792;p76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Plan ahead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 backup and recovery procedures to best meet your specific requirements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 and rehearse failure + recovery scenarios in non-production environment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Chaos Engineering tools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Consider failures on every layer of infrastructure and kubernetes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Master (single and multiple)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Worker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Storage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p76"/>
          <p:cNvSpPr/>
          <p:nvPr/>
        </p:nvSpPr>
        <p:spPr>
          <a:xfrm>
            <a:off x="425100" y="990500"/>
            <a:ext cx="3640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idx="4294967295"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What is Business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Continuity 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3"/>
          <p:cNvSpPr/>
          <p:nvPr/>
        </p:nvSpPr>
        <p:spPr>
          <a:xfrm>
            <a:off x="440500" y="789125"/>
            <a:ext cx="55071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3"/>
          <p:cNvSpPr txBox="1"/>
          <p:nvPr>
            <p:ph idx="4294967295" type="body"/>
          </p:nvPr>
        </p:nvSpPr>
        <p:spPr>
          <a:xfrm>
            <a:off x="311700" y="1000075"/>
            <a:ext cx="8363400" cy="3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Business Continuity is having a strategy to deal with major disruptions and disasters.</a:t>
            </a:r>
            <a:endParaRPr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2" name="Google Shape;122;p23"/>
          <p:cNvSpPr/>
          <p:nvPr/>
        </p:nvSpPr>
        <p:spPr>
          <a:xfrm>
            <a:off x="440488" y="1820425"/>
            <a:ext cx="3863700" cy="258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Medium"/>
                <a:ea typeface="Montserrat Medium"/>
                <a:cs typeface="Montserrat Medium"/>
                <a:sym typeface="Montserrat Medium"/>
              </a:rPr>
              <a:t>Copying your data to another environment or location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3" name="Google Shape;123;p23"/>
          <p:cNvSpPr/>
          <p:nvPr/>
        </p:nvSpPr>
        <p:spPr>
          <a:xfrm>
            <a:off x="4811513" y="1820425"/>
            <a:ext cx="3863700" cy="258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Disaster Recovery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Medium"/>
                <a:ea typeface="Montserrat Medium"/>
                <a:cs typeface="Montserrat Medium"/>
                <a:sym typeface="Montserrat Medium"/>
              </a:rPr>
              <a:t>Providing you with an</a:t>
            </a:r>
            <a:r>
              <a:rPr lang="en" sz="1800">
                <a:latin typeface="Montserrat Medium"/>
                <a:ea typeface="Montserrat Medium"/>
                <a:cs typeface="Montserrat Medium"/>
                <a:sym typeface="Montserrat Medium"/>
              </a:rPr>
              <a:t> environment that is capable of sustaining your business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7"/>
          <p:cNvSpPr txBox="1"/>
          <p:nvPr>
            <p:ph idx="4294967295" type="title"/>
          </p:nvPr>
        </p:nvSpPr>
        <p:spPr>
          <a:xfrm>
            <a:off x="623400" y="1331650"/>
            <a:ext cx="6480900" cy="25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hello@stakater.com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www.stakater.com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github.com/stakater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medium.com/stakater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youtube.com/channel/UCl9t7syUHPc2XXnuOiimZbg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linkedin.com/company/stakater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9" name="Google Shape;799;p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5426" y="2282325"/>
            <a:ext cx="220050" cy="17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5423" y="2857494"/>
            <a:ext cx="220050" cy="2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5425" y="3661900"/>
            <a:ext cx="220050" cy="2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5425" y="3157116"/>
            <a:ext cx="220050" cy="18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7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5435" y="2544561"/>
            <a:ext cx="220032" cy="2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7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5425" y="3423642"/>
            <a:ext cx="220050" cy="15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idx="4294967295"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Why is Business Continuity important 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4"/>
          <p:cNvSpPr/>
          <p:nvPr/>
        </p:nvSpPr>
        <p:spPr>
          <a:xfrm>
            <a:off x="440500" y="789125"/>
            <a:ext cx="73368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4745101" y="1051950"/>
            <a:ext cx="1813500" cy="1603800"/>
          </a:xfrm>
          <a:prstGeom prst="roundRect">
            <a:avLst>
              <a:gd fmla="val 10279" name="adj"/>
            </a:avLst>
          </a:prstGeom>
          <a:solidFill>
            <a:srgbClr val="FFA1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Competitive Advantage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1" name="Google Shape;131;p24"/>
          <p:cNvSpPr/>
          <p:nvPr/>
        </p:nvSpPr>
        <p:spPr>
          <a:xfrm>
            <a:off x="2518825" y="2970700"/>
            <a:ext cx="1880100" cy="1603800"/>
          </a:xfrm>
          <a:prstGeom prst="roundRect">
            <a:avLst>
              <a:gd fmla="val 10279" name="adj"/>
            </a:avLst>
          </a:prstGeom>
          <a:solidFill>
            <a:srgbClr val="FEBE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Mal</a:t>
            </a:r>
            <a:r>
              <a:rPr lang="en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ware Protection &amp; Security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p24"/>
          <p:cNvSpPr/>
          <p:nvPr/>
        </p:nvSpPr>
        <p:spPr>
          <a:xfrm>
            <a:off x="4745101" y="2970707"/>
            <a:ext cx="1813500" cy="1603800"/>
          </a:xfrm>
          <a:prstGeom prst="roundRect">
            <a:avLst>
              <a:gd fmla="val 10279" name="adj"/>
            </a:avLst>
          </a:prstGeom>
          <a:solidFill>
            <a:srgbClr val="FECD0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Reputation &amp; Revenue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3" name="Google Shape;133;p24"/>
          <p:cNvSpPr/>
          <p:nvPr/>
        </p:nvSpPr>
        <p:spPr>
          <a:xfrm>
            <a:off x="2518800" y="1051950"/>
            <a:ext cx="1880100" cy="1603800"/>
          </a:xfrm>
          <a:prstGeom prst="roundRect">
            <a:avLst>
              <a:gd fmla="val 10279" name="adj"/>
            </a:avLst>
          </a:prstGeom>
          <a:solidFill>
            <a:srgbClr val="FF92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24 / 7 Availability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idx="4294967295"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CHALLENGES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288100" y="1170125"/>
            <a:ext cx="3700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/>
        </p:nvSpPr>
        <p:spPr>
          <a:xfrm>
            <a:off x="288100" y="1530775"/>
            <a:ext cx="4622100" cy="30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 Medium"/>
              <a:buChar char="●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Efficiency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Montserrat Medium"/>
              <a:buChar char="●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Complexity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Montserrat Medium"/>
              <a:buChar char="●"/>
            </a:pPr>
            <a:r>
              <a:rPr lang="en" sz="2000">
                <a:latin typeface="Montserrat Medium"/>
                <a:ea typeface="Montserrat Medium"/>
                <a:cs typeface="Montserrat Medium"/>
                <a:sym typeface="Montserrat Medium"/>
              </a:rPr>
              <a:t>Cost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idx="4294967295" type="title"/>
          </p:nvPr>
        </p:nvSpPr>
        <p:spPr>
          <a:xfrm>
            <a:off x="1593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INTRODUCTION TO HIGH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AVAILABILITY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 (HA)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288100" y="1170125"/>
            <a:ext cx="37005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399" y="1801975"/>
            <a:ext cx="57605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313" y="4237825"/>
            <a:ext cx="1080243" cy="39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5196" y="978500"/>
            <a:ext cx="810459" cy="4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4275" y="2859625"/>
            <a:ext cx="390324" cy="39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26"/>
          <p:cNvCxnSpPr>
            <a:stCxn id="149" idx="2"/>
            <a:endCxn id="147" idx="0"/>
          </p:cNvCxnSpPr>
          <p:nvPr/>
        </p:nvCxnSpPr>
        <p:spPr>
          <a:xfrm>
            <a:off x="7050425" y="1469575"/>
            <a:ext cx="0" cy="332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26"/>
          <p:cNvCxnSpPr>
            <a:endCxn id="147" idx="1"/>
          </p:cNvCxnSpPr>
          <p:nvPr/>
        </p:nvCxnSpPr>
        <p:spPr>
          <a:xfrm>
            <a:off x="5984499" y="2088325"/>
            <a:ext cx="777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6"/>
          <p:cNvCxnSpPr>
            <a:endCxn id="150" idx="0"/>
          </p:cNvCxnSpPr>
          <p:nvPr/>
        </p:nvCxnSpPr>
        <p:spPr>
          <a:xfrm>
            <a:off x="5989437" y="2091325"/>
            <a:ext cx="0" cy="768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4" name="Google Shape;15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6162" y="2859625"/>
            <a:ext cx="390324" cy="39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26"/>
          <p:cNvCxnSpPr/>
          <p:nvPr/>
        </p:nvCxnSpPr>
        <p:spPr>
          <a:xfrm>
            <a:off x="8101325" y="2083475"/>
            <a:ext cx="0" cy="776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" name="Google Shape;156;p26"/>
          <p:cNvCxnSpPr>
            <a:stCxn id="150" idx="2"/>
          </p:cNvCxnSpPr>
          <p:nvPr/>
        </p:nvCxnSpPr>
        <p:spPr>
          <a:xfrm>
            <a:off x="5989437" y="3249949"/>
            <a:ext cx="8100" cy="292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7" name="Google Shape;157;p26"/>
          <p:cNvSpPr/>
          <p:nvPr/>
        </p:nvSpPr>
        <p:spPr>
          <a:xfrm>
            <a:off x="5286925" y="3533975"/>
            <a:ext cx="1421400" cy="550500"/>
          </a:xfrm>
          <a:prstGeom prst="roundRect">
            <a:avLst>
              <a:gd fmla="val 5104" name="adj"/>
            </a:avLst>
          </a:prstGeom>
          <a:gradFill>
            <a:gsLst>
              <a:gs pos="0">
                <a:srgbClr val="FF0000"/>
              </a:gs>
              <a:gs pos="100000">
                <a:srgbClr val="FF99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5845" y="3849368"/>
            <a:ext cx="503935" cy="1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9070" y="3849368"/>
            <a:ext cx="503935" cy="177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26"/>
          <p:cNvCxnSpPr/>
          <p:nvPr/>
        </p:nvCxnSpPr>
        <p:spPr>
          <a:xfrm>
            <a:off x="5606600" y="3370575"/>
            <a:ext cx="7698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6"/>
          <p:cNvCxnSpPr/>
          <p:nvPr/>
        </p:nvCxnSpPr>
        <p:spPr>
          <a:xfrm>
            <a:off x="5607824" y="3370575"/>
            <a:ext cx="0" cy="165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6"/>
          <p:cNvCxnSpPr/>
          <p:nvPr/>
        </p:nvCxnSpPr>
        <p:spPr>
          <a:xfrm>
            <a:off x="6371037" y="3370575"/>
            <a:ext cx="0" cy="165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" name="Google Shape;163;p26"/>
          <p:cNvSpPr txBox="1"/>
          <p:nvPr/>
        </p:nvSpPr>
        <p:spPr>
          <a:xfrm>
            <a:off x="5999525" y="2583475"/>
            <a:ext cx="105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Data Center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A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5468025" y="3457775"/>
            <a:ext cx="105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Kubernetes</a:t>
            </a:r>
            <a:endParaRPr sz="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(cluster A</a:t>
            </a: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5352356" y="3778166"/>
            <a:ext cx="51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App 1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6115581" y="3778166"/>
            <a:ext cx="51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App 2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6519925" y="2282287"/>
            <a:ext cx="105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Internet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288100" y="1530775"/>
            <a:ext cx="4622100" cy="30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Single site application (Traditional)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Medium"/>
              <a:buChar char="○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No disaster recovery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DR application (Traditional)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Medium"/>
              <a:buChar char="○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Failover to a secondary site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Montserrat Medium"/>
              <a:buChar char="●"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Multi site application (Cloud-native)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Medium"/>
              <a:buChar char="○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Deploy across </a:t>
            </a: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multiple</a:t>
            </a: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 sites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Medium"/>
              <a:buChar char="○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Disaster recovery is built-in Simply re-scale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Montserrat Medium"/>
              <a:buChar char="○"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Recommended three sites vs two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3013" y="4237825"/>
            <a:ext cx="1080243" cy="39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6"/>
          <p:cNvCxnSpPr/>
          <p:nvPr/>
        </p:nvCxnSpPr>
        <p:spPr>
          <a:xfrm>
            <a:off x="8093137" y="3249949"/>
            <a:ext cx="8100" cy="292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26"/>
          <p:cNvSpPr/>
          <p:nvPr/>
        </p:nvSpPr>
        <p:spPr>
          <a:xfrm>
            <a:off x="7390625" y="3533975"/>
            <a:ext cx="1421400" cy="550500"/>
          </a:xfrm>
          <a:prstGeom prst="roundRect">
            <a:avLst>
              <a:gd fmla="val 5104" name="adj"/>
            </a:avLst>
          </a:prstGeom>
          <a:gradFill>
            <a:gsLst>
              <a:gs pos="0">
                <a:srgbClr val="FF0000"/>
              </a:gs>
              <a:gs pos="100000">
                <a:srgbClr val="FF99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9545" y="3849368"/>
            <a:ext cx="503935" cy="1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22770" y="3849368"/>
            <a:ext cx="503935" cy="177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6"/>
          <p:cNvCxnSpPr/>
          <p:nvPr/>
        </p:nvCxnSpPr>
        <p:spPr>
          <a:xfrm>
            <a:off x="7710300" y="3370575"/>
            <a:ext cx="7698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26"/>
          <p:cNvCxnSpPr/>
          <p:nvPr/>
        </p:nvCxnSpPr>
        <p:spPr>
          <a:xfrm>
            <a:off x="7711524" y="3370575"/>
            <a:ext cx="0" cy="165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6"/>
          <p:cNvCxnSpPr/>
          <p:nvPr/>
        </p:nvCxnSpPr>
        <p:spPr>
          <a:xfrm>
            <a:off x="8474737" y="3370575"/>
            <a:ext cx="0" cy="165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7" name="Google Shape;177;p26"/>
          <p:cNvSpPr txBox="1"/>
          <p:nvPr/>
        </p:nvSpPr>
        <p:spPr>
          <a:xfrm>
            <a:off x="7571725" y="3457775"/>
            <a:ext cx="105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Kubernetes</a:t>
            </a:r>
            <a:endParaRPr sz="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(cluster A)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7456056" y="3778166"/>
            <a:ext cx="51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App 1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8219281" y="3778166"/>
            <a:ext cx="51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ontserrat"/>
                <a:ea typeface="Montserrat"/>
                <a:cs typeface="Montserrat"/>
                <a:sym typeface="Montserrat"/>
              </a:rPr>
              <a:t>App 2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7042225" y="2570950"/>
            <a:ext cx="1050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Data Center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 SemiBold"/>
                <a:ea typeface="Montserrat SemiBold"/>
                <a:cs typeface="Montserrat SemiBold"/>
                <a:sym typeface="Montserrat SemiBold"/>
              </a:rPr>
              <a:t>B</a:t>
            </a:r>
            <a:endParaRPr sz="9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1" name="Google Shape;181;p26"/>
          <p:cNvSpPr/>
          <p:nvPr/>
        </p:nvSpPr>
        <p:spPr>
          <a:xfrm rot="5400000">
            <a:off x="6101775" y="3610924"/>
            <a:ext cx="1895400" cy="51900"/>
          </a:xfrm>
          <a:prstGeom prst="rect">
            <a:avLst/>
          </a:prstGeom>
          <a:gradFill>
            <a:gsLst>
              <a:gs pos="0">
                <a:srgbClr val="FF7500"/>
              </a:gs>
              <a:gs pos="100000">
                <a:srgbClr val="FECD07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2" name="Google Shape;182;p26"/>
          <p:cNvCxnSpPr/>
          <p:nvPr/>
        </p:nvCxnSpPr>
        <p:spPr>
          <a:xfrm>
            <a:off x="7322575" y="2088325"/>
            <a:ext cx="777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