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9.xml.rels" ContentType="application/vnd.openxmlformats-package.relationships+xml"/>
  <Override PartName="/ppt/slides/_rels/slide22.xml.rels" ContentType="application/vnd.openxmlformats-package.relationships+xml"/>
  <Override PartName="/ppt/slides/_rels/slide14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24.xml.rels" ContentType="application/vnd.openxmlformats-package.relationships+xml"/>
  <Override PartName="/ppt/slides/_rels/slide16.xml.rels" ContentType="application/vnd.openxmlformats-package.relationships+xml"/>
  <Override PartName="/ppt/slides/_rels/slide8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_rels/slide23.xml.rels" ContentType="application/vnd.openxmlformats-package.relationships+xml"/>
  <Override PartName="/ppt/slides/_rels/slide15.xml.rels" ContentType="application/vnd.openxmlformats-package.relationships+xml"/>
  <Override PartName="/ppt/slides/_rels/slide19.xml.rels" ContentType="application/vnd.openxmlformats-package.relationships+xml"/>
  <Override PartName="/ppt/slides/_rels/slide3.xml.rels" ContentType="application/vnd.openxmlformats-package.relationships+xml"/>
  <Override PartName="/ppt/slides/_rels/slide12.xml.rels" ContentType="application/vnd.openxmlformats-package.relationships+xml"/>
  <Override PartName="/ppt/slides/_rels/slide4.xml.rels" ContentType="application/vnd.openxmlformats-package.relationships+xml"/>
  <Override PartName="/ppt/slides/_rels/slide13.xml.rels" ContentType="application/vnd.openxmlformats-package.relationships+xml"/>
  <Override PartName="/ppt/slides/_rels/slide5.xml.rels" ContentType="application/vnd.openxmlformats-package.relationships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ppt/slides/slide24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_rels/presentation.xml.rels" ContentType="application/vnd.openxmlformats-package.relationships+xml"/>
  <Override PartName="/ppt/media/image5.wmf" ContentType="image/x-wmf"/>
  <Override PartName="/ppt/media/image4.wmf" ContentType="image/x-wmf"/>
  <Override PartName="/ppt/media/image3.wmf" ContentType="image/x-wmf"/>
  <Override PartName="/ppt/media/image2.png" ContentType="image/png"/>
  <Override PartName="/ppt/media/image8.png" ContentType="image/png"/>
  <Override PartName="/ppt/media/image9.png" ContentType="image/png"/>
  <Override PartName="/ppt/media/image7.wmf" ContentType="image/x-wmf"/>
  <Override PartName="/ppt/media/image6.png" ContentType="image/png"/>
  <Override PartName="/ppt/media/image1.wmf" ContentType="image/x-wmf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51435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image" Target="../media/image2.png"/><Relationship Id="rId4" Type="http://schemas.openxmlformats.org/officeDocument/2006/relationships/image" Target="../media/image3.wmf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5.wmf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7.wmf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32f3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336960" y="4802400"/>
            <a:ext cx="4446000" cy="10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700" spc="-1" strike="noStrike">
                <a:solidFill>
                  <a:srgbClr val="bfbfbf"/>
                </a:solidFill>
                <a:latin typeface="Amazon Ember"/>
                <a:ea typeface="Amazon Ember"/>
              </a:rPr>
              <a:t>© 2020, Amazon Web Services, Inc. or its Affiliates. All rights reserved.</a:t>
            </a:r>
            <a:endParaRPr b="0" lang="en-US" sz="700" spc="-1" strike="noStrike">
              <a:latin typeface="Arial"/>
            </a:endParaRPr>
          </a:p>
        </p:txBody>
      </p:sp>
      <p:pic>
        <p:nvPicPr>
          <p:cNvPr id="1" name="Picture 6" descr=""/>
          <p:cNvPicPr/>
          <p:nvPr/>
        </p:nvPicPr>
        <p:blipFill>
          <a:blip r:embed="rId2"/>
          <a:stretch/>
        </p:blipFill>
        <p:spPr>
          <a:xfrm>
            <a:off x="8343360" y="4707000"/>
            <a:ext cx="442080" cy="263880"/>
          </a:xfrm>
          <a:prstGeom prst="rect">
            <a:avLst/>
          </a:prstGeom>
          <a:ln>
            <a:noFill/>
          </a:ln>
        </p:spPr>
      </p:pic>
      <p:pic>
        <p:nvPicPr>
          <p:cNvPr id="2" name="Picture 2" descr="A picture containing circuit&#10;&#10;Description automatically generated"/>
          <p:cNvPicPr/>
          <p:nvPr/>
        </p:nvPicPr>
        <p:blipFill>
          <a:blip r:embed="rId3"/>
          <a:stretch/>
        </p:blipFill>
        <p:spPr>
          <a:xfrm>
            <a:off x="0" y="0"/>
            <a:ext cx="9142920" cy="5142600"/>
          </a:xfrm>
          <a:prstGeom prst="rect">
            <a:avLst/>
          </a:prstGeom>
          <a:ln>
            <a:noFill/>
          </a:ln>
        </p:spPr>
      </p:pic>
      <p:pic>
        <p:nvPicPr>
          <p:cNvPr id="3" name="Picture 8" descr=""/>
          <p:cNvPicPr/>
          <p:nvPr/>
        </p:nvPicPr>
        <p:blipFill>
          <a:blip r:embed="rId4"/>
          <a:stretch/>
        </p:blipFill>
        <p:spPr>
          <a:xfrm>
            <a:off x="343080" y="457200"/>
            <a:ext cx="847080" cy="506160"/>
          </a:xfrm>
          <a:prstGeom prst="rect">
            <a:avLst/>
          </a:prstGeom>
          <a:ln>
            <a:noFill/>
          </a:ln>
        </p:spPr>
      </p:pic>
      <p:sp>
        <p:nvSpPr>
          <p:cNvPr id="4" name="CustomShape 2"/>
          <p:cNvSpPr/>
          <p:nvPr/>
        </p:nvSpPr>
        <p:spPr>
          <a:xfrm>
            <a:off x="336960" y="4802400"/>
            <a:ext cx="4446000" cy="10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700" spc="-1" strike="noStrike">
                <a:solidFill>
                  <a:srgbClr val="bfbfbf"/>
                </a:solidFill>
                <a:latin typeface="Amazon Ember"/>
                <a:ea typeface="Amazon Ember"/>
              </a:rPr>
              <a:t>© 2020, Amazon Web Services, Inc. or its Affiliates. All rights reserved. </a:t>
            </a:r>
            <a:endParaRPr b="0" lang="en-US" sz="700" spc="-1" strike="noStrike">
              <a:latin typeface="Arial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32f3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336960" y="4802400"/>
            <a:ext cx="4446000" cy="10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700" spc="-1" strike="noStrike">
                <a:solidFill>
                  <a:srgbClr val="bfbfbf"/>
                </a:solidFill>
                <a:latin typeface="Amazon Ember"/>
                <a:ea typeface="Amazon Ember"/>
              </a:rPr>
              <a:t>© 2020, Amazon Web Services, Inc. or its Affiliates. All rights reserved.</a:t>
            </a:r>
            <a:endParaRPr b="0" lang="en-US" sz="700" spc="-1" strike="noStrike">
              <a:latin typeface="Arial"/>
            </a:endParaRPr>
          </a:p>
        </p:txBody>
      </p:sp>
      <p:pic>
        <p:nvPicPr>
          <p:cNvPr id="44" name="Picture 6" descr=""/>
          <p:cNvPicPr/>
          <p:nvPr/>
        </p:nvPicPr>
        <p:blipFill>
          <a:blip r:embed="rId2"/>
          <a:stretch/>
        </p:blipFill>
        <p:spPr>
          <a:xfrm>
            <a:off x="8343360" y="4707000"/>
            <a:ext cx="442080" cy="263880"/>
          </a:xfrm>
          <a:prstGeom prst="rect">
            <a:avLst/>
          </a:prstGeom>
          <a:ln>
            <a:noFill/>
          </a:ln>
        </p:spPr>
      </p:pic>
      <p:sp>
        <p:nvSpPr>
          <p:cNvPr id="45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32f3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36960" y="4802400"/>
            <a:ext cx="4446000" cy="10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700" spc="-1" strike="noStrike">
                <a:solidFill>
                  <a:srgbClr val="bfbfbf"/>
                </a:solidFill>
                <a:latin typeface="Amazon Ember"/>
                <a:ea typeface="Amazon Ember"/>
              </a:rPr>
              <a:t>© 2020, Amazon Web Services, Inc. or its Affiliates. All rights reserved.</a:t>
            </a:r>
            <a:endParaRPr b="0" lang="en-US" sz="700" spc="-1" strike="noStrike">
              <a:latin typeface="Arial"/>
            </a:endParaRPr>
          </a:p>
        </p:txBody>
      </p:sp>
      <p:pic>
        <p:nvPicPr>
          <p:cNvPr id="84" name="Picture 6" descr=""/>
          <p:cNvPicPr/>
          <p:nvPr/>
        </p:nvPicPr>
        <p:blipFill>
          <a:blip r:embed="rId2"/>
          <a:stretch/>
        </p:blipFill>
        <p:spPr>
          <a:xfrm>
            <a:off x="8343360" y="4707000"/>
            <a:ext cx="442080" cy="263880"/>
          </a:xfrm>
          <a:prstGeom prst="rect">
            <a:avLst/>
          </a:prstGeom>
          <a:ln>
            <a:noFill/>
          </a:ln>
        </p:spPr>
      </p:pic>
      <p:pic>
        <p:nvPicPr>
          <p:cNvPr id="85" name="Picture 9" descr="A close up of a logo&#10;&#10;Description automatically generated"/>
          <p:cNvPicPr/>
          <p:nvPr/>
        </p:nvPicPr>
        <p:blipFill>
          <a:blip r:embed="rId3"/>
          <a:stretch/>
        </p:blipFill>
        <p:spPr>
          <a:xfrm>
            <a:off x="0" y="0"/>
            <a:ext cx="9142920" cy="5142600"/>
          </a:xfrm>
          <a:prstGeom prst="rect">
            <a:avLst/>
          </a:prstGeom>
          <a:ln>
            <a:noFill/>
          </a:ln>
        </p:spPr>
      </p:pic>
      <p:sp>
        <p:nvSpPr>
          <p:cNvPr id="86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32f3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336960" y="4802400"/>
            <a:ext cx="4446000" cy="10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700" spc="-1" strike="noStrike">
                <a:solidFill>
                  <a:srgbClr val="bfbfbf"/>
                </a:solidFill>
                <a:latin typeface="Amazon Ember"/>
                <a:ea typeface="Amazon Ember"/>
              </a:rPr>
              <a:t>© 2020, Amazon Web Services, Inc. or its Affiliates. All rights reserved.</a:t>
            </a:r>
            <a:endParaRPr b="0" lang="en-US" sz="700" spc="-1" strike="noStrike">
              <a:latin typeface="Arial"/>
            </a:endParaRPr>
          </a:p>
        </p:txBody>
      </p:sp>
      <p:pic>
        <p:nvPicPr>
          <p:cNvPr id="125" name="Picture 6" descr=""/>
          <p:cNvPicPr/>
          <p:nvPr/>
        </p:nvPicPr>
        <p:blipFill>
          <a:blip r:embed="rId2"/>
          <a:stretch/>
        </p:blipFill>
        <p:spPr>
          <a:xfrm>
            <a:off x="8343360" y="4707000"/>
            <a:ext cx="442080" cy="263880"/>
          </a:xfrm>
          <a:prstGeom prst="rect">
            <a:avLst/>
          </a:prstGeom>
          <a:ln>
            <a:noFill/>
          </a:ln>
        </p:spPr>
      </p:pic>
      <p:sp>
        <p:nvSpPr>
          <p:cNvPr id="126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3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hyperlink" Target="https://github.com/aws/aws-controllers-k8s" TargetMode="External"/><Relationship Id="rId2" Type="http://schemas.openxmlformats.org/officeDocument/2006/relationships/hyperlink" Target="https://github.com/aws/containers-roadmap/issues/456" TargetMode="External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343080" y="1548360"/>
            <a:ext cx="7323840" cy="743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1" lang="en-US" sz="3600" spc="-1" strike="noStrike">
                <a:solidFill>
                  <a:srgbClr val="ffffff"/>
                </a:solidFill>
                <a:latin typeface="Amazon Ember"/>
                <a:ea typeface="Amazon Ember"/>
              </a:rPr>
              <a:t>AWS Controllers for Kubernetes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343080" y="2622600"/>
            <a:ext cx="6040440" cy="76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363"/>
              </a:spcBef>
            </a:pPr>
            <a:r>
              <a:rPr b="0" lang="en-US" sz="182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The AWS universe of services, now Kubeified.</a:t>
            </a:r>
            <a:endParaRPr b="0" lang="en-US" sz="1820" spc="-1" strike="noStrike"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342720" y="3718800"/>
            <a:ext cx="3960000" cy="62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6000"/>
          </a:bodyPr>
          <a:p>
            <a:pPr>
              <a:lnSpc>
                <a:spcPct val="100000"/>
              </a:lnSpc>
              <a:spcBef>
                <a:spcPts val="326"/>
              </a:spcBef>
            </a:pPr>
            <a:r>
              <a:rPr b="0" lang="en-US" sz="1629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Jay Pipes, Principal Open Source Engineer</a:t>
            </a:r>
            <a:endParaRPr b="0" lang="en-US" sz="1629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26"/>
              </a:spcBef>
            </a:pPr>
            <a:r>
              <a:rPr b="0" lang="en-US" sz="1629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@jaypipes</a:t>
            </a:r>
            <a:endParaRPr b="0" lang="en-US" sz="1629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But those aren't Kubernetes.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And Alice loves her Kubernetes.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But not enough to be a DBA.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Alice wants RDS, but doesn't want to leave her Kubernetes experience.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  <a:spcAft>
                <a:spcPts val="1599"/>
              </a:spcAft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What can Alice do?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kubectl apply -f db.yml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apiVersion: rds.services.k8s.aws/v1alpha1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kind: DBInstance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metadata: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  </a:t>
            </a: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name: mydb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spec: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  </a:t>
            </a: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dbInstanceClass: db.m1.large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  </a:t>
            </a: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dbInstanceIdentifier: mydb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  </a:t>
            </a: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engine: PostgreSQL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...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2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343080" y="1943280"/>
            <a:ext cx="7771320" cy="92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latin typeface="Amazon Ember"/>
                <a:ea typeface="Amazon Ember"/>
              </a:rPr>
              <a:t>AWS Controllers for Kubernetes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343080" y="2970360"/>
            <a:ext cx="7183800" cy="48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  <a:spcAft>
                <a:spcPts val="1599"/>
              </a:spcAft>
            </a:pPr>
            <a:r>
              <a:rPr b="0" lang="en-US" sz="182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Solving Alice's problems. And yours too, hopefully.</a:t>
            </a:r>
            <a:endParaRPr b="0" lang="en-US" sz="182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A Kubernetes experience for AWS services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Resources for AWS managed services are just another Kubernetes manifest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Kubernetes stores the desired resource state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ACK service controller handles the lifecycle of AWS managed service resources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No CloudFormation behind the scenes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Design of ACK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Each AWS managed service has a separate ACK service controller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Install using Helm, static manifests or helper script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Everything, including controller implementation, is code-generated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Consult with AWS service teams to ensure API calling and behaviour is correct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Not EKS specific, runs on any Kubernetes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Code generation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Multiple phases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Reads API models from aws-sdk-go, figures out which resources are CRDs (top-level)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Creates Kubernetes API type definitions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Generates resource manager for each CRD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Generates linkage between AWS SDK and ACK runtime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Generates config and build files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457200" y="1025280"/>
            <a:ext cx="8046000" cy="3656880"/>
          </a:xfrm>
          <a:custGeom>
            <a:avLst/>
            <a:gdLst/>
            <a:ahLst/>
            <a:rect l="l" t="t" r="r" b="b"/>
            <a:pathLst>
              <a:path w="22354" h="10162">
                <a:moveTo>
                  <a:pt x="1693" y="0"/>
                </a:moveTo>
                <a:lnTo>
                  <a:pt x="1693" y="0"/>
                </a:lnTo>
                <a:cubicBezTo>
                  <a:pt x="1396" y="0"/>
                  <a:pt x="1104" y="78"/>
                  <a:pt x="847" y="227"/>
                </a:cubicBezTo>
                <a:cubicBezTo>
                  <a:pt x="589" y="376"/>
                  <a:pt x="376" y="589"/>
                  <a:pt x="227" y="847"/>
                </a:cubicBezTo>
                <a:cubicBezTo>
                  <a:pt x="78" y="1104"/>
                  <a:pt x="0" y="1396"/>
                  <a:pt x="0" y="1694"/>
                </a:cubicBezTo>
                <a:lnTo>
                  <a:pt x="0" y="8467"/>
                </a:lnTo>
                <a:lnTo>
                  <a:pt x="0" y="8468"/>
                </a:lnTo>
                <a:cubicBezTo>
                  <a:pt x="0" y="8765"/>
                  <a:pt x="78" y="9057"/>
                  <a:pt x="227" y="9314"/>
                </a:cubicBezTo>
                <a:cubicBezTo>
                  <a:pt x="376" y="9572"/>
                  <a:pt x="589" y="9785"/>
                  <a:pt x="847" y="9934"/>
                </a:cubicBezTo>
                <a:cubicBezTo>
                  <a:pt x="1104" y="10083"/>
                  <a:pt x="1396" y="10161"/>
                  <a:pt x="1694" y="10161"/>
                </a:cubicBezTo>
                <a:lnTo>
                  <a:pt x="20659" y="10161"/>
                </a:lnTo>
                <a:lnTo>
                  <a:pt x="20659" y="10161"/>
                </a:lnTo>
                <a:cubicBezTo>
                  <a:pt x="20957" y="10161"/>
                  <a:pt x="21249" y="10083"/>
                  <a:pt x="21506" y="9934"/>
                </a:cubicBezTo>
                <a:cubicBezTo>
                  <a:pt x="21764" y="9785"/>
                  <a:pt x="21977" y="9572"/>
                  <a:pt x="22126" y="9314"/>
                </a:cubicBezTo>
                <a:cubicBezTo>
                  <a:pt x="22275" y="9057"/>
                  <a:pt x="22353" y="8765"/>
                  <a:pt x="22353" y="8468"/>
                </a:cubicBezTo>
                <a:lnTo>
                  <a:pt x="22352" y="1693"/>
                </a:lnTo>
                <a:lnTo>
                  <a:pt x="22353" y="1694"/>
                </a:lnTo>
                <a:lnTo>
                  <a:pt x="22353" y="1694"/>
                </a:lnTo>
                <a:cubicBezTo>
                  <a:pt x="22353" y="1396"/>
                  <a:pt x="22275" y="1104"/>
                  <a:pt x="22126" y="847"/>
                </a:cubicBezTo>
                <a:cubicBezTo>
                  <a:pt x="21977" y="589"/>
                  <a:pt x="21764" y="376"/>
                  <a:pt x="21506" y="227"/>
                </a:cubicBezTo>
                <a:cubicBezTo>
                  <a:pt x="21249" y="78"/>
                  <a:pt x="20957" y="0"/>
                  <a:pt x="20659" y="0"/>
                </a:cubicBezTo>
                <a:lnTo>
                  <a:pt x="1693" y="0"/>
                </a:lnTo>
              </a:path>
            </a:pathLst>
          </a:custGeom>
          <a:solidFill>
            <a:srgbClr val="eeeeee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2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Code generation</a:t>
            </a:r>
            <a:endParaRPr b="0" lang="en-US" sz="2380" spc="-1" strike="noStrike">
              <a:latin typeface="Arial"/>
            </a:endParaRPr>
          </a:p>
        </p:txBody>
      </p:sp>
      <p:pic>
        <p:nvPicPr>
          <p:cNvPr id="197" name="" descr=""/>
          <p:cNvPicPr/>
          <p:nvPr/>
        </p:nvPicPr>
        <p:blipFill>
          <a:blip r:embed="rId1"/>
          <a:stretch/>
        </p:blipFill>
        <p:spPr>
          <a:xfrm>
            <a:off x="953280" y="1224720"/>
            <a:ext cx="7013160" cy="3452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Authorization and access control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199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Kubernetes RBAC for custom resources (CRs)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IAM Roles for AWS service and account permissions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Each ACK service controller in own Deployment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ACK service controller supplied with environment variables for AWS access credentials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Use IAM Roles for Service Accounts to automate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00"/>
                </a:solidFill>
                <a:latin typeface="Amazon Ember Regular"/>
                <a:ea typeface="DejaVu Sans"/>
              </a:rPr>
              <a:t>https://aws.github.io/aws-controllers-k8s/user-docs/authorization/</a:t>
            </a: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 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Cross-account resource management (soon)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Avoid installing ACK controllers in many clusters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Kubernetes cluster admin associates an AWS account ID to a Namespace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All ACK CRs must be in a Namespace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Application developer creates AWS managed resources by creating CR in a Namespace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ACK controller looks up Role ARN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Controller calls STS::AssumeRole to pivot client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What about secret stuff?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apiVersion: rds.services.k8s.aws/v1alpha1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kind: DBInstance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metadata: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  </a:t>
            </a: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name: mydb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spec: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  </a:t>
            </a: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dbInstanceClass: db.m1.large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  </a:t>
            </a: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dbInstanceIdentifier: mydb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  </a:t>
            </a: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engine: PostgreSQL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  </a:t>
            </a: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masterUserPassword: UhmPlainText!?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...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2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A familiar story...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Alice is a web developer and a huge Kubernetes fan.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She's developed a node.js application and is building her application into a Docker image.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  <a:spcAft>
                <a:spcPts val="1599"/>
              </a:spcAft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The application uses a SQLite database for simple storage.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Ah, that's better. And more Kubernetes-like.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apiVersion: rds.services.k8s.aws/v1alpha1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kind: DBInstance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metadata: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  </a:t>
            </a: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name: mydb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spec: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  </a:t>
            </a: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dbInstanceClass: db.m1.large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  </a:t>
            </a: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dbInstanceIdentifier: mydb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  </a:t>
            </a: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engine: PostgreSQL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  </a:t>
            </a: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masterUserPassword: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    </a:t>
            </a: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name: dbsecrets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    </a:t>
            </a: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key: masterUserPassword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20" spc="-1" strike="noStrike">
                <a:solidFill>
                  <a:srgbClr val="ffffff"/>
                </a:solidFill>
                <a:latin typeface="Ubuntu Mono"/>
                <a:ea typeface="Ubuntu Mono"/>
              </a:rPr>
              <a:t>...</a:t>
            </a:r>
            <a:endParaRPr b="0" lang="en-US" sz="182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2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Other things coming soon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Standardized AWS tag representation for all ACK resources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Control tags that all CRs (in a Namespace) should have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Common rate limiting and throttling support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“</a:t>
            </a: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Adopting” pre-existing resources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Developer preview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S3 Bucket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SNS Topic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SQS Queue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ECR Repository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DynamoDB [Global]Table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API Gateway V2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Soon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RDS DBInstance, DBCluster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Elasticache CacheCluster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CloudFront Distribution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EC2 VPC Subnet, SecurityGroup, InternetGateway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EKS</a:t>
            </a:r>
            <a:endParaRPr b="0" lang="en-US" sz="2400" spc="-1" strike="noStrike">
              <a:latin typeface="Arial"/>
            </a:endParaRPr>
          </a:p>
          <a:p>
            <a:pPr marL="457200" indent="-379800">
              <a:lnSpc>
                <a:spcPct val="100000"/>
              </a:lnSpc>
              <a:buClr>
                <a:srgbClr val="ffffff"/>
              </a:buClr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Release roadmap:</a:t>
            </a:r>
            <a:endParaRPr b="0" lang="en-US" sz="2400" spc="-1" strike="noStrike">
              <a:latin typeface="Arial"/>
            </a:endParaRPr>
          </a:p>
          <a:p>
            <a:pPr lvl="1" marL="432000" indent="-2156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00"/>
                </a:solidFill>
                <a:latin typeface="Amazon Ember Regular"/>
                <a:ea typeface="DejaVu Sans"/>
              </a:rPr>
              <a:t>https://github.com/aws/aws-controllers-k8s/projects/1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Interested in contributing?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marL="457200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1599"/>
              </a:spcBef>
            </a:pPr>
            <a:endParaRPr b="0" lang="en-US" sz="1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1599"/>
              </a:spcBef>
            </a:pPr>
            <a:r>
              <a:rPr b="0" lang="en-US" sz="2100" spc="-1" strike="noStrike" u="sng">
                <a:solidFill>
                  <a:srgbClr val="00e0ea"/>
                </a:solidFill>
                <a:uFillTx/>
                <a:latin typeface="Amazon Ember Regular"/>
                <a:ea typeface="DejaVu Sans"/>
                <a:hlinkClick r:id="rId1"/>
              </a:rPr>
              <a:t>https://github.com/aws/aws-controllers-k8s</a:t>
            </a:r>
            <a:endParaRPr b="0" lang="en-US" sz="21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1599"/>
              </a:spcBef>
            </a:pPr>
            <a:r>
              <a:rPr b="0" lang="en-US" sz="2100" spc="-1" strike="noStrike" u="sng">
                <a:solidFill>
                  <a:srgbClr val="00e0ea"/>
                </a:solidFill>
                <a:uFillTx/>
                <a:latin typeface="Amazon Ember Regular"/>
                <a:ea typeface="DejaVu Sans"/>
                <a:hlinkClick r:id="rId2"/>
              </a:rPr>
              <a:t>https://github.com/aws/containers-roadmap/issues/456</a:t>
            </a:r>
            <a:endParaRPr b="0" lang="en-US" sz="21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1599"/>
              </a:spcBef>
              <a:spcAft>
                <a:spcPts val="1599"/>
              </a:spcAft>
            </a:pPr>
            <a:endParaRPr b="0" lang="en-US" sz="2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Alice goes to deploy on Kubernetes...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Ubuntu Mono"/>
                <a:ea typeface="Ubuntu Mono"/>
              </a:rPr>
              <a:t>kubectl apply -f deployment.yml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r>
              <a:rPr b="0" lang="en-US" sz="3200" spc="-1" strike="noStrike">
                <a:solidFill>
                  <a:srgbClr val="ffffff"/>
                </a:solidFill>
                <a:latin typeface="Ubuntu Mono"/>
                <a:ea typeface="Ubuntu Mono"/>
              </a:rPr>
              <a:t>kubectl apply -f service.yml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Ubuntu Mono"/>
              </a:rPr>
              <a:t>and probably...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  <a:spcAft>
                <a:spcPts val="1599"/>
              </a:spcAft>
            </a:pPr>
            <a:r>
              <a:rPr b="0" lang="en-US" sz="3200" spc="-1" strike="noStrike">
                <a:solidFill>
                  <a:srgbClr val="ffffff"/>
                </a:solidFill>
                <a:latin typeface="Ubuntu Mono"/>
                <a:ea typeface="Ubuntu Mono"/>
              </a:rPr>
              <a:t>kubectl apply -f ingress-nginx.yml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Everything is great. Until...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Ten users try using the site at once.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SQLite falls over.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  <a:spcAft>
                <a:spcPts val="1599"/>
              </a:spcAft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Alice needs to set up a real database.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So, Alice sets up a real database...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3000" spc="-1" strike="noStrike">
                <a:solidFill>
                  <a:srgbClr val="ffffff"/>
                </a:solidFill>
                <a:latin typeface="Ubuntu Mono"/>
                <a:ea typeface="Ubuntu Mono"/>
              </a:rPr>
              <a:t>kubectl apply -f postgres-secret.yml</a:t>
            </a:r>
            <a:endParaRPr b="0" lang="en-US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r>
              <a:rPr b="0" lang="en-US" sz="3000" spc="-1" strike="noStrike">
                <a:solidFill>
                  <a:srgbClr val="ffffff"/>
                </a:solidFill>
                <a:latin typeface="Ubuntu Mono"/>
                <a:ea typeface="Ubuntu Mono"/>
              </a:rPr>
              <a:t>kubectl apply -f postgres-volume-claim.yml</a:t>
            </a:r>
            <a:endParaRPr b="0" lang="en-US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r>
              <a:rPr b="0" lang="en-US" sz="3000" spc="-1" strike="noStrike">
                <a:solidFill>
                  <a:srgbClr val="ffffff"/>
                </a:solidFill>
                <a:latin typeface="Ubuntu Mono"/>
                <a:ea typeface="Ubuntu Mono"/>
              </a:rPr>
              <a:t>kubectl apply -f postgres-deployment.yml</a:t>
            </a:r>
            <a:endParaRPr b="0" lang="en-US" sz="3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  <a:spcAft>
                <a:spcPts val="1599"/>
              </a:spcAft>
            </a:pPr>
            <a:r>
              <a:rPr b="0" lang="en-US" sz="3000" spc="-1" strike="noStrike">
                <a:solidFill>
                  <a:srgbClr val="ffffff"/>
                </a:solidFill>
                <a:latin typeface="Ubuntu Mono"/>
                <a:ea typeface="Ubuntu Mono"/>
              </a:rPr>
              <a:t>kubectl apply -f postgres-service.yml</a:t>
            </a:r>
            <a:endParaRPr b="0" lang="en-US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Hmm...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Now Alice is in the RDBMS administration game.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Definitely not what Alice had in mind.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  <a:spcAft>
                <a:spcPts val="1599"/>
              </a:spcAft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So, what to do?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AWS to the rescue!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Alice finds out about Amazon Relational Database Service (RDS).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w00t! No more Alice the DBA!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  <a:spcAft>
                <a:spcPts val="1599"/>
              </a:spcAft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But, there's a problem....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Where is Alice's cozy Kubernetes experience?</a:t>
            </a:r>
            <a:endParaRPr b="0" lang="en-US" sz="2380" spc="-1" strike="noStrike">
              <a:latin typeface="Arial"/>
            </a:endParaRPr>
          </a:p>
        </p:txBody>
      </p:sp>
      <p:pic>
        <p:nvPicPr>
          <p:cNvPr id="180" name="Google Shape;99;p20" descr=""/>
          <p:cNvPicPr/>
          <p:nvPr/>
        </p:nvPicPr>
        <p:blipFill>
          <a:blip r:embed="rId1"/>
          <a:stretch/>
        </p:blipFill>
        <p:spPr>
          <a:xfrm>
            <a:off x="307080" y="1117800"/>
            <a:ext cx="4432320" cy="3719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311760" y="444960"/>
            <a:ext cx="8519400" cy="57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en-US" sz="2380" spc="-1" strike="noStrike">
                <a:solidFill>
                  <a:srgbClr val="ffffff"/>
                </a:solidFill>
                <a:latin typeface="Amazon Ember"/>
                <a:ea typeface="Amazon Ember"/>
              </a:rPr>
              <a:t>Alice doesn't have to use the AWS console...</a:t>
            </a:r>
            <a:endParaRPr b="0" lang="en-US" sz="2380" spc="-1" strike="noStrike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311760" y="1152360"/>
            <a:ext cx="8519400" cy="341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What about the aws CLI tool?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What about CloudFormation?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  <a:spcAft>
                <a:spcPts val="1599"/>
              </a:spcAft>
            </a:pPr>
            <a:r>
              <a:rPr b="0" lang="en-US" sz="2400" spc="-1" strike="noStrike">
                <a:solidFill>
                  <a:srgbClr val="ffffff"/>
                </a:solidFill>
                <a:latin typeface="Amazon Ember Regular"/>
                <a:ea typeface="DejaVu Sans"/>
              </a:rPr>
              <a:t>What about Terraform?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32f3e"/>
      </a:dk2>
      <a:lt2>
        <a:srgbClr val="ffffff"/>
      </a:lt2>
      <a:accent1>
        <a:srgbClr val="ff9900"/>
      </a:accent1>
      <a:accent2>
        <a:srgbClr val="00a0c8"/>
      </a:accent2>
      <a:accent3>
        <a:srgbClr val="007dbc"/>
      </a:accent3>
      <a:accent4>
        <a:srgbClr val="69ae35"/>
      </a:accent4>
      <a:accent5>
        <a:srgbClr val="1d8900"/>
      </a:accent5>
      <a:accent6>
        <a:srgbClr val="ff5745"/>
      </a:accent6>
      <a:hlink>
        <a:srgbClr val="00e0ea"/>
      </a:hlink>
      <a:folHlink>
        <a:srgbClr val="00a0c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32f3e"/>
      </a:dk2>
      <a:lt2>
        <a:srgbClr val="ffffff"/>
      </a:lt2>
      <a:accent1>
        <a:srgbClr val="ff9900"/>
      </a:accent1>
      <a:accent2>
        <a:srgbClr val="00a0c8"/>
      </a:accent2>
      <a:accent3>
        <a:srgbClr val="007dbc"/>
      </a:accent3>
      <a:accent4>
        <a:srgbClr val="69ae35"/>
      </a:accent4>
      <a:accent5>
        <a:srgbClr val="1d8900"/>
      </a:accent5>
      <a:accent6>
        <a:srgbClr val="ff5745"/>
      </a:accent6>
      <a:hlink>
        <a:srgbClr val="00e0ea"/>
      </a:hlink>
      <a:folHlink>
        <a:srgbClr val="00a0c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32f3e"/>
      </a:dk2>
      <a:lt2>
        <a:srgbClr val="ffffff"/>
      </a:lt2>
      <a:accent1>
        <a:srgbClr val="ff9900"/>
      </a:accent1>
      <a:accent2>
        <a:srgbClr val="00a0c8"/>
      </a:accent2>
      <a:accent3>
        <a:srgbClr val="007dbc"/>
      </a:accent3>
      <a:accent4>
        <a:srgbClr val="69ae35"/>
      </a:accent4>
      <a:accent5>
        <a:srgbClr val="1d8900"/>
      </a:accent5>
      <a:accent6>
        <a:srgbClr val="ff5745"/>
      </a:accent6>
      <a:hlink>
        <a:srgbClr val="00e0ea"/>
      </a:hlink>
      <a:folHlink>
        <a:srgbClr val="00a0c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32f3e"/>
      </a:dk2>
      <a:lt2>
        <a:srgbClr val="ffffff"/>
      </a:lt2>
      <a:accent1>
        <a:srgbClr val="ff9900"/>
      </a:accent1>
      <a:accent2>
        <a:srgbClr val="00a0c8"/>
      </a:accent2>
      <a:accent3>
        <a:srgbClr val="007dbc"/>
      </a:accent3>
      <a:accent4>
        <a:srgbClr val="69ae35"/>
      </a:accent4>
      <a:accent5>
        <a:srgbClr val="1d8900"/>
      </a:accent5>
      <a:accent6>
        <a:srgbClr val="ff5745"/>
      </a:accent6>
      <a:hlink>
        <a:srgbClr val="00e0ea"/>
      </a:hlink>
      <a:folHlink>
        <a:srgbClr val="00a0c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DeckTemplate_Dark_Non-Confidential_template_2020.2</Template>
  <TotalTime>299</TotalTime>
  <Application>LibreOffice/6.3.5.2$Linux_X86_64 LibreOffice_project/30$Build-2</Application>
  <Words>658</Words>
  <Paragraphs>112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2020-09-24T12:50:52Z</dcterms:modified>
  <cp:revision>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20</vt:i4>
  </property>
  <property fmtid="{D5CDD505-2E9C-101B-9397-08002B2CF9AE}" pid="8" name="PresentationFormat">
    <vt:lpwstr>On-screen Show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20</vt:i4>
  </property>
</Properties>
</file>