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72" r:id="rId3"/>
    <p:sldMasterId id="2147483711" r:id="rId4"/>
  </p:sldMasterIdLst>
  <p:notesMasterIdLst>
    <p:notesMasterId r:id="rId29"/>
  </p:notesMasterIdLst>
  <p:sldIdLst>
    <p:sldId id="1334" r:id="rId5"/>
    <p:sldId id="256" r:id="rId6"/>
    <p:sldId id="1312" r:id="rId7"/>
    <p:sldId id="1243" r:id="rId8"/>
    <p:sldId id="1335" r:id="rId9"/>
    <p:sldId id="1313" r:id="rId10"/>
    <p:sldId id="1339" r:id="rId11"/>
    <p:sldId id="1336" r:id="rId12"/>
    <p:sldId id="1337" r:id="rId13"/>
    <p:sldId id="1338" r:id="rId14"/>
    <p:sldId id="1341" r:id="rId15"/>
    <p:sldId id="1342" r:id="rId16"/>
    <p:sldId id="1343" r:id="rId17"/>
    <p:sldId id="1344" r:id="rId18"/>
    <p:sldId id="1345" r:id="rId19"/>
    <p:sldId id="2076136841" r:id="rId20"/>
    <p:sldId id="2076136842" r:id="rId21"/>
    <p:sldId id="2076136793" r:id="rId22"/>
    <p:sldId id="2076136787" r:id="rId23"/>
    <p:sldId id="2076136786" r:id="rId24"/>
    <p:sldId id="2076136827" r:id="rId25"/>
    <p:sldId id="2076136843" r:id="rId26"/>
    <p:sldId id="2076136844" r:id="rId27"/>
    <p:sldId id="1330" r:id="rId28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gchao Deng" initials="HD" lastIdx="1" clrIdx="0">
    <p:extLst>
      <p:ext uri="{19B8F6BF-5375-455C-9EA6-DF929625EA0E}">
        <p15:presenceInfo xmlns:p15="http://schemas.microsoft.com/office/powerpoint/2012/main" userId="a79c1fa7018821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902"/>
    <a:srgbClr val="B4C7E6"/>
    <a:srgbClr val="008F00"/>
    <a:srgbClr val="FFF5DC"/>
    <a:srgbClr val="514F62"/>
    <a:srgbClr val="3E6482"/>
    <a:srgbClr val="93B57D"/>
    <a:srgbClr val="AE6DE7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6" autoAdjust="0"/>
    <p:restoredTop sz="96016" autoAdjust="0"/>
  </p:normalViewPr>
  <p:slideViewPr>
    <p:cSldViewPr snapToGrid="0">
      <p:cViewPr varScale="1">
        <p:scale>
          <a:sx n="44" d="100"/>
          <a:sy n="44" d="100"/>
        </p:scale>
        <p:origin x="28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720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35F5B-3536-2C41-94FA-4233FE2E9990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A5E4A-65BD-794C-A3D1-2B07C3699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a1ed0d555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a1ed0d555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50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DB0BD-27A3-8548-9604-782A7CD499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5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 3:14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2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48D33-767D-4744-A359-5948E26589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6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slide</a:t>
            </a:r>
            <a:r>
              <a:rPr lang="en-US" altLang="zh-CN" baseline="0" dirty="0"/>
              <a:t> was c</a:t>
            </a:r>
            <a:r>
              <a:rPr lang="en-US" altLang="zh-CN" dirty="0"/>
              <a:t>reated</a:t>
            </a:r>
            <a:r>
              <a:rPr lang="en-US" altLang="zh-CN" baseline="0" dirty="0"/>
              <a:t> by Product Management Center. If you have any feedback, please contact Henry LI (</a:t>
            </a:r>
            <a:r>
              <a:rPr lang="zh-CN" altLang="en-US" baseline="0" dirty="0"/>
              <a:t>鸿锐</a:t>
            </a:r>
            <a:r>
              <a:rPr lang="en-US" altLang="zh-CN" baseline="0" dirty="0"/>
              <a:t>).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4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slide</a:t>
            </a:r>
            <a:r>
              <a:rPr lang="en-US" altLang="zh-CN" baseline="0" dirty="0"/>
              <a:t> was c</a:t>
            </a:r>
            <a:r>
              <a:rPr lang="en-US" altLang="zh-CN" dirty="0"/>
              <a:t>reated</a:t>
            </a:r>
            <a:r>
              <a:rPr lang="en-US" altLang="zh-CN" baseline="0" dirty="0"/>
              <a:t> by Product Management Center. If you have any feedback, please contact Henry LI (</a:t>
            </a:r>
            <a:r>
              <a:rPr lang="zh-CN" altLang="en-US" baseline="0" dirty="0"/>
              <a:t>鸿锐</a:t>
            </a:r>
            <a:r>
              <a:rPr lang="en-US" altLang="zh-CN" baseline="0" dirty="0"/>
              <a:t>).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4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0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9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5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41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mission: build and deploy cloud native application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像" descr="图像">
            <a:extLst>
              <a:ext uri="{FF2B5EF4-FFF2-40B4-BE49-F238E27FC236}">
                <a16:creationId xmlns:a16="http://schemas.microsoft.com/office/drawing/2014/main" id="{A5EBC9B0-E84E-4437-A520-22A22FD8D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032" y="-27753"/>
            <a:ext cx="20942968" cy="13743753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矩形">
            <a:extLst>
              <a:ext uri="{FF2B5EF4-FFF2-40B4-BE49-F238E27FC236}">
                <a16:creationId xmlns:a16="http://schemas.microsoft.com/office/drawing/2014/main" id="{E6DA9CB9-AD67-48B3-88C1-5A0D6E1B7C34}"/>
              </a:ext>
            </a:extLst>
          </p:cNvPr>
          <p:cNvSpPr/>
          <p:nvPr userDrawn="1"/>
        </p:nvSpPr>
        <p:spPr>
          <a:xfrm flipH="1">
            <a:off x="-1" y="-24277"/>
            <a:ext cx="5548814" cy="13740277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692526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BE110EF5-636B-4704-A121-8762DE8D9418}"/>
              </a:ext>
            </a:extLst>
          </p:cNvPr>
          <p:cNvSpPr/>
          <p:nvPr userDrawn="1"/>
        </p:nvSpPr>
        <p:spPr>
          <a:xfrm>
            <a:off x="2408598" y="2490585"/>
            <a:ext cx="8868965" cy="782006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42900" dist="12700" dir="5400000" rotWithShape="0">
              <a:srgbClr val="000000">
                <a:alpha val="132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0" name="Analytics and Intelligence">
            <a:extLst>
              <a:ext uri="{FF2B5EF4-FFF2-40B4-BE49-F238E27FC236}">
                <a16:creationId xmlns:a16="http://schemas.microsoft.com/office/drawing/2014/main" id="{8685B7CC-420C-4F0E-A14C-3BBEE070252A}"/>
              </a:ext>
            </a:extLst>
          </p:cNvPr>
          <p:cNvSpPr txBox="1"/>
          <p:nvPr userDrawn="1"/>
        </p:nvSpPr>
        <p:spPr>
          <a:xfrm>
            <a:off x="3122884" y="3910302"/>
            <a:ext cx="7968381" cy="10118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9526" tIns="49526" rIns="49526" bIns="49526" anchor="ctr">
            <a:spAutoFit/>
          </a:bodyPr>
          <a:lstStyle>
            <a:lvl1pPr algn="l">
              <a:lnSpc>
                <a:spcPct val="110000"/>
              </a:lnSpc>
              <a:defRPr sz="10200">
                <a:solidFill>
                  <a:srgbClr val="79797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zh-TW" alt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这里是章节页标题</a:t>
            </a:r>
            <a:endParaRPr sz="5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2013BE1C-05B0-47C0-9155-145630F9D163}"/>
              </a:ext>
            </a:extLst>
          </p:cNvPr>
          <p:cNvSpPr/>
          <p:nvPr userDrawn="1"/>
        </p:nvSpPr>
        <p:spPr>
          <a:xfrm>
            <a:off x="3122884" y="5380216"/>
            <a:ext cx="3735863" cy="99054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108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2" name="Shape 130">
            <a:extLst>
              <a:ext uri="{FF2B5EF4-FFF2-40B4-BE49-F238E27FC236}">
                <a16:creationId xmlns:a16="http://schemas.microsoft.com/office/drawing/2014/main" id="{229F73CC-D4B6-4FD7-811D-CA5F3410BB7C}"/>
              </a:ext>
            </a:extLst>
          </p:cNvPr>
          <p:cNvSpPr/>
          <p:nvPr userDrawn="1"/>
        </p:nvSpPr>
        <p:spPr>
          <a:xfrm>
            <a:off x="3122884" y="6070649"/>
            <a:ext cx="2807948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TW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90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B0A2-D74C-3742-BC95-914DC30E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9E6F-B76D-384E-A43B-8524DC930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6A057-FD4F-8E48-9B7A-17D739EA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D55D0-53D8-2848-92EF-49948D33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F4E4-3448-EF49-8D07-031BE08E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1CA1-CEC7-454A-9C5E-BF854CA9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92C0C-11E4-824F-80D7-962E4A84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FDA54-621B-C044-8818-F511DA08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635B-5A38-274D-B60C-0C8AB74C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12CE9-E06A-1F4E-B59E-D3F259AC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C965-1DE6-DC46-8F62-3368CC3E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6CB1-F5B7-4A46-889C-A937E4A3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FEB0-2E8E-6049-A4D9-45F25F927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83750-292D-6241-8FAA-1FDEEF06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19D11-C316-B84E-915F-EE60C98C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B4067-2939-EB46-BC4C-C3FCEEE8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3CEF-41D6-5B49-A9A0-B949BB7C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F21E2-C25B-C547-AD8C-B9DEFF7B4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A7769-31E5-C747-A8A2-36AC16913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B3937-3C07-414B-8E6C-43814531C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BB0EB-1CCD-304A-A98C-483FB9144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D40AF-1E09-DB42-89BF-CF8AE4D2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DA117-96AB-494B-B15B-76BC7A84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398B6-E567-6C4E-90AA-12E40719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1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4B89-1DFF-EE4E-9350-57FFA3AB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2A5AE-DC89-6240-A702-C3D9D541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21A5A-88BD-3742-A083-691BB312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CB984-80E4-EB45-9AA2-C836AB32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3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7838C-9FEA-2443-AA5D-5BB01D7A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1E103-BC4E-2242-99B2-F2A23599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5357F-79C8-7947-AF83-640E29AB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0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AEE9-811F-0048-B4A1-5BCA5D7F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8249B-4B77-AC4E-BE33-02B3C627B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BFA37-D1D6-BD44-A61D-F25CD6C7F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75CB0-AC2D-7A48-8C49-3DFE63F9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18432-C243-0341-B651-BC1F2019C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D710D-198B-9146-8035-7A0DE942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61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4985-A87B-6343-BC8A-F976E940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9B17E-879D-D24C-9558-4D7C639F2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A5520-4E77-F743-863D-01008C9D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9A2A-FFC7-B74B-83E8-DA9E123A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6C83E-7D3A-204D-A8C7-F366F33C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472EA-BC3E-7047-BE86-9F4367E5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9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05-3F96-484F-AA3B-22CC8141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0F6DB-649D-D248-821B-63C07D050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58160-71ED-5C47-8B42-34D3619B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63E7-E025-044A-970E-05FC2D55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90770-C241-4F46-9767-A54ADA9B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AE0380-9DBE-1E4C-B690-0502C9891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4F80C-35DD-1647-8671-2DF40325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FDBE9-A8E9-EF47-8CA1-78E6D6C1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32E38-859A-654D-BC11-C91BCA04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D5D0-8644-9746-AAAE-3BE8EEC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5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底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>
            <a:extLst>
              <a:ext uri="{FF2B5EF4-FFF2-40B4-BE49-F238E27FC236}">
                <a16:creationId xmlns:a16="http://schemas.microsoft.com/office/drawing/2014/main" id="{12D42E8F-FFC5-5447-A032-162E57E32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558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24"/>
            <a:ext cx="24682848" cy="13842242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7593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39F36925-9BF9-E34B-81FA-D4413F83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3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22833860" y="12625614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08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685800" y="857037"/>
            <a:ext cx="23012800" cy="1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Century Gothic"/>
              <a:buNone/>
              <a:defRPr sz="72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3733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685800" y="2844800"/>
            <a:ext cx="23012800" cy="9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1219215" marR="0" lvl="0" indent="-914411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4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2438430" marR="0" lvl="1" indent="-863611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entury Gothic"/>
              <a:buChar char="–"/>
              <a:defRPr sz="4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3657646" marR="0" lvl="2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3733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4876861" marR="0" lvl="3" indent="-81281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entury Gothic"/>
              <a:buChar char="–"/>
              <a:defRPr sz="3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6096076" marR="0" lvl="4" indent="-81281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7315291" marR="0" lvl="5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8534507" marR="0" lvl="6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9753722" marR="0" lvl="7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0972937" marR="0" lvl="8" indent="-8466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901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B2D989-8CDB-412B-BBB2-A045F7EBB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4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37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239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290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17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013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gradFill>
          <a:gsLst>
            <a:gs pos="0">
              <a:srgbClr val="FF5F00"/>
            </a:gs>
            <a:gs pos="100000">
              <a:srgbClr val="FFB61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80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B2D989-8CDB-412B-BBB2-A045F7EBB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0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8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14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288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48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57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40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7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9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56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8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B2D989-8CDB-412B-BBB2-A045F7EBB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id="{C4F7D60D-8920-6642-B070-CB87EEF1E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5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8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0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88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8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95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34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39F36925-9BF9-E34B-81FA-D4413F83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3"/>
            <a:ext cx="18598056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6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2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39F36925-9BF9-E34B-81FA-D4413F83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18" y="713012"/>
            <a:ext cx="314285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黑色背景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00190-BC4B-F745-B831-BFAEF3363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22" y="713013"/>
            <a:ext cx="3142867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橙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>
            <a:extLst>
              <a:ext uri="{FF2B5EF4-FFF2-40B4-BE49-F238E27FC236}">
                <a16:creationId xmlns:a16="http://schemas.microsoft.com/office/drawing/2014/main" id="{80558C3A-5573-4476-976A-1E5C8A2BA12D}"/>
              </a:ext>
            </a:extLst>
          </p:cNvPr>
          <p:cNvSpPr/>
          <p:nvPr userDrawn="1"/>
        </p:nvSpPr>
        <p:spPr>
          <a:xfrm>
            <a:off x="0" y="0"/>
            <a:ext cx="24384000" cy="1156208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 dirty="0">
              <a:latin typeface="Arial Unicode MS" panose="020B0604020202020204" pitchFamily="34" charset="-122"/>
            </a:endParaRP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C6764A84-D02D-457E-B04B-881D135FF526}"/>
              </a:ext>
            </a:extLst>
          </p:cNvPr>
          <p:cNvSpPr/>
          <p:nvPr userDrawn="1"/>
        </p:nvSpPr>
        <p:spPr>
          <a:xfrm flipV="1">
            <a:off x="0" y="5003800"/>
            <a:ext cx="24384000" cy="871220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 dirty="0">
              <a:latin typeface="Arial Unicode MS" panose="020B0604020202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00190-BC4B-F745-B831-BFAEF3363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22" y="713013"/>
            <a:ext cx="3142867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B788-4D0B-6347-97F4-28ABE38CA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78722-00D1-2047-AD18-AD6F9142B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4DDB7-AD70-C441-A3E3-D1D911F2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2806D-8D32-2A48-B314-C51531F0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5868-A5FB-1D44-A57F-48F21E99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6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7" r:id="rId3"/>
    <p:sldLayoutId id="2147483703" r:id="rId4"/>
    <p:sldLayoutId id="2147483685" r:id="rId5"/>
    <p:sldLayoutId id="2147483702" r:id="rId6"/>
    <p:sldLayoutId id="2147483686" r:id="rId7"/>
    <p:sldLayoutId id="2147483688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546A2E-B1A9-E94A-94FB-650058BE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60CD4-BC18-E242-8F67-09E360C5F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E82B7-CCAA-5645-8DFC-ECE2B231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419F2-F92F-F647-9C3D-4187E77ACCD3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2D7D2-91AC-1B4C-A72F-66F306AAA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09872-9CF6-224D-8E1A-32D2C18D3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6" r:id="rId12"/>
    <p:sldLayoutId id="2147483708" r:id="rId13"/>
    <p:sldLayoutId id="2147483709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3E0A-859B-40FE-BD7B-70A2DEFA559D}" type="datetimeFigureOut">
              <a:rPr lang="zh-CN" altLang="en-US" smtClean="0"/>
              <a:t>2020/7/22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7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4B14-B7B6-6545-96E8-62B90A1C397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B4F57-93E1-444B-80C6-82E2A1BD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1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microsoft.com/office/2007/relationships/hdphoto" Target="../media/hdphoto9.wdp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tiff"/><Relationship Id="rId1" Type="http://schemas.openxmlformats.org/officeDocument/2006/relationships/slideLayout" Target="../slideLayouts/slideLayout20.xml"/><Relationship Id="rId6" Type="http://schemas.microsoft.com/office/2007/relationships/hdphoto" Target="../media/hdphoto16.wdp"/><Relationship Id="rId11" Type="http://schemas.openxmlformats.org/officeDocument/2006/relationships/image" Target="../media/image12.png"/><Relationship Id="rId5" Type="http://schemas.microsoft.com/office/2007/relationships/hdphoto" Target="../media/hdphoto15.wdp"/><Relationship Id="rId15" Type="http://schemas.microsoft.com/office/2007/relationships/hdphoto" Target="../media/hdphoto8.wdp"/><Relationship Id="rId10" Type="http://schemas.microsoft.com/office/2007/relationships/hdphoto" Target="../media/hdphoto18.wdp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6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0.wdp"/><Relationship Id="rId5" Type="http://schemas.microsoft.com/office/2007/relationships/hdphoto" Target="../media/hdphoto19.wdp"/><Relationship Id="rId10" Type="http://schemas.microsoft.com/office/2007/relationships/hdphoto" Target="../media/hdphoto22.wdp"/><Relationship Id="rId4" Type="http://schemas.microsoft.com/office/2007/relationships/hdphoto" Target="../media/hdphoto12.wdp"/><Relationship Id="rId9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29.tiff"/><Relationship Id="rId3" Type="http://schemas.openxmlformats.org/officeDocument/2006/relationships/image" Target="../media/image16.png"/><Relationship Id="rId7" Type="http://schemas.microsoft.com/office/2007/relationships/hdphoto" Target="../media/hdphoto12.wdp"/><Relationship Id="rId12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3.wdp"/><Relationship Id="rId11" Type="http://schemas.openxmlformats.org/officeDocument/2006/relationships/image" Target="../media/image27.tiff"/><Relationship Id="rId5" Type="http://schemas.microsoft.com/office/2007/relationships/hdphoto" Target="../media/hdphoto14.wdp"/><Relationship Id="rId15" Type="http://schemas.openxmlformats.org/officeDocument/2006/relationships/image" Target="../media/image22.png"/><Relationship Id="rId10" Type="http://schemas.openxmlformats.org/officeDocument/2006/relationships/image" Target="../media/image26.tiff"/><Relationship Id="rId4" Type="http://schemas.microsoft.com/office/2007/relationships/hdphoto" Target="../media/hdphoto10.wdp"/><Relationship Id="rId9" Type="http://schemas.microsoft.com/office/2007/relationships/hdphoto" Target="../media/hdphoto25.wdp"/><Relationship Id="rId1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linuxfoundation.org/kubecon-cloudnativecon-europe/program/schedul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3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8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iff"/><Relationship Id="rId5" Type="http://schemas.openxmlformats.org/officeDocument/2006/relationships/hyperlink" Target="https://github.com/crossplane/oam-kubernetes-runtime" TargetMode="External"/><Relationship Id="rId4" Type="http://schemas.openxmlformats.org/officeDocument/2006/relationships/hyperlink" Target="https://github.com/oam-dev/spec#communit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7.wdp"/><Relationship Id="rId11" Type="http://schemas.microsoft.com/office/2007/relationships/hdphoto" Target="../media/hdphoto11.wdp"/><Relationship Id="rId5" Type="http://schemas.microsoft.com/office/2007/relationships/hdphoto" Target="../media/hdphoto4.wdp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BA002-126E-054B-A897-E3B5BD36680C}"/>
              </a:ext>
            </a:extLst>
          </p:cNvPr>
          <p:cNvSpPr txBox="1"/>
          <p:nvPr/>
        </p:nvSpPr>
        <p:spPr>
          <a:xfrm>
            <a:off x="1290320" y="4967120"/>
            <a:ext cx="21803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基于 </a:t>
            </a:r>
            <a:r>
              <a:rPr lang="en-US" sz="88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Kubernetes </a:t>
            </a:r>
            <a:r>
              <a:rPr lang="zh-CN" altLang="en-US" sz="88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与 </a:t>
            </a:r>
            <a:r>
              <a:rPr lang="en-US" sz="88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OAM </a:t>
            </a:r>
            <a:r>
              <a:rPr lang="zh-CN" altLang="en-US" sz="88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构建统一、标准化的应用管理平台</a:t>
            </a:r>
            <a:endParaRPr lang="en-US" sz="8800" b="1" dirty="0">
              <a:solidFill>
                <a:schemeClr val="bg1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EA6F0-E6AE-8C4C-BF1C-96CA55800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8441" y="642095"/>
            <a:ext cx="5741635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F47C7-576D-8E43-B499-A6B4143FD819}"/>
              </a:ext>
            </a:extLst>
          </p:cNvPr>
          <p:cNvSpPr txBox="1"/>
          <p:nvPr/>
        </p:nvSpPr>
        <p:spPr>
          <a:xfrm>
            <a:off x="1457960" y="8718854"/>
            <a:ext cx="2064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Lei</a:t>
            </a:r>
            <a:r>
              <a:rPr lang="zh-CN" altLang="en-US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Zhang,</a:t>
            </a:r>
            <a:r>
              <a:rPr lang="zh-CN" altLang="en-US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Alibaba</a:t>
            </a:r>
            <a:r>
              <a:rPr lang="zh-CN" altLang="en-US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Cloud</a:t>
            </a:r>
            <a:endParaRPr lang="en-US" sz="44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8170C-47FE-E549-8105-C82E3396268B}"/>
              </a:ext>
            </a:extLst>
          </p:cNvPr>
          <p:cNvSpPr txBox="1"/>
          <p:nvPr/>
        </p:nvSpPr>
        <p:spPr>
          <a:xfrm>
            <a:off x="-270164" y="1870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096C2-DB85-9B43-970B-087B68033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1570" y="7263098"/>
            <a:ext cx="3371510" cy="4450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330E8C-1EFA-6442-AE7D-8F081B36717A}"/>
              </a:ext>
            </a:extLst>
          </p:cNvPr>
          <p:cNvSpPr txBox="1"/>
          <p:nvPr/>
        </p:nvSpPr>
        <p:spPr>
          <a:xfrm>
            <a:off x="18731570" y="1204126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云原生应用管理交流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3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DAA4F-6539-9D49-AF53-04B1FB10B99C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传统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PaaS 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的“能力困境”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8F206-E252-A24F-ACAD-944B1A3C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185" y="3854432"/>
            <a:ext cx="8619630" cy="6327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FCC03-F75A-3B40-98E3-479D626BE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21" y="6026600"/>
            <a:ext cx="1709420" cy="1662799"/>
          </a:xfrm>
          <a:prstGeom prst="rect">
            <a:avLst/>
          </a:prstGeom>
        </p:spPr>
      </p:pic>
      <p:sp>
        <p:nvSpPr>
          <p:cNvPr id="37" name="Smiley Face 36">
            <a:extLst>
              <a:ext uri="{FF2B5EF4-FFF2-40B4-BE49-F238E27FC236}">
                <a16:creationId xmlns:a16="http://schemas.microsoft.com/office/drawing/2014/main" id="{EDBA3A86-C0AA-7343-9BA6-965D06284739}"/>
              </a:ext>
            </a:extLst>
          </p:cNvPr>
          <p:cNvSpPr/>
          <p:nvPr/>
        </p:nvSpPr>
        <p:spPr>
          <a:xfrm>
            <a:off x="15795531" y="6526530"/>
            <a:ext cx="884250" cy="89154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23AF9B-F172-A44D-8F96-3C77C6607759}"/>
              </a:ext>
            </a:extLst>
          </p:cNvPr>
          <p:cNvSpPr txBox="1"/>
          <p:nvPr/>
        </p:nvSpPr>
        <p:spPr>
          <a:xfrm>
            <a:off x="16990579" y="6756409"/>
            <a:ext cx="6749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研发与运维人员日益增长的应用管理诉求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B19B03-ED26-4847-BE98-7086CDF3D7B9}"/>
              </a:ext>
            </a:extLst>
          </p:cNvPr>
          <p:cNvGrpSpPr/>
          <p:nvPr/>
        </p:nvGrpSpPr>
        <p:grpSpPr>
          <a:xfrm>
            <a:off x="11265299" y="4434840"/>
            <a:ext cx="1820114" cy="1986260"/>
            <a:chOff x="11265299" y="4434840"/>
            <a:chExt cx="1820114" cy="19862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148F31-9E56-CB47-8A1A-27182A0D51E5}"/>
                </a:ext>
              </a:extLst>
            </p:cNvPr>
            <p:cNvSpPr txBox="1"/>
            <p:nvPr/>
          </p:nvSpPr>
          <p:spPr>
            <a:xfrm>
              <a:off x="11265299" y="4434840"/>
              <a:ext cx="1820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传统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PaaS</a:t>
              </a:r>
              <a:endParaRPr lang="en-US" sz="2800" dirty="0"/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D495CC6B-78A8-9B4E-B837-6FD56A0B71F9}"/>
                </a:ext>
              </a:extLst>
            </p:cNvPr>
            <p:cNvSpPr/>
            <p:nvPr/>
          </p:nvSpPr>
          <p:spPr>
            <a:xfrm flipH="1">
              <a:off x="12032916" y="5152370"/>
              <a:ext cx="284880" cy="126873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6356F4-4CC0-B047-B55E-23161947CE95}"/>
              </a:ext>
            </a:extLst>
          </p:cNvPr>
          <p:cNvSpPr txBox="1"/>
          <p:nvPr/>
        </p:nvSpPr>
        <p:spPr>
          <a:xfrm>
            <a:off x="7047763" y="11321217"/>
            <a:ext cx="10540065" cy="90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/>
              <a:t>如何基于 </a:t>
            </a:r>
            <a:r>
              <a:rPr lang="en-US" sz="4000" dirty="0"/>
              <a:t>k8s </a:t>
            </a:r>
            <a:r>
              <a:rPr lang="zh-CN" altLang="en-US" sz="4000" dirty="0"/>
              <a:t>打造高可扩展的应用管理平台？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EA002-3152-BE47-A6EF-B2E7C2DC5FED}"/>
              </a:ext>
            </a:extLst>
          </p:cNvPr>
          <p:cNvSpPr txBox="1"/>
          <p:nvPr/>
        </p:nvSpPr>
        <p:spPr>
          <a:xfrm>
            <a:off x="868152" y="6710690"/>
            <a:ext cx="6280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K8s</a:t>
            </a:r>
            <a:r>
              <a:rPr lang="zh-CN" altLang="en-US" sz="2800" dirty="0"/>
              <a:t> 生态繁荣多样的应用基础设施能力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520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DAA4F-6539-9D49-AF53-04B1FB10B99C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或者说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……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7FF2A-9DFA-6F4E-A964-709DE4486F10}"/>
              </a:ext>
            </a:extLst>
          </p:cNvPr>
          <p:cNvSpPr/>
          <p:nvPr/>
        </p:nvSpPr>
        <p:spPr>
          <a:xfrm>
            <a:off x="3612046" y="4798814"/>
            <a:ext cx="174638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strike="sngStrike" dirty="0"/>
              <a:t>如何基于 </a:t>
            </a:r>
            <a:r>
              <a:rPr lang="en-US" altLang="zh-CN" sz="6600" strike="sngStrike" dirty="0"/>
              <a:t>k8s</a:t>
            </a:r>
            <a:r>
              <a:rPr lang="zh-CN" altLang="en-US" sz="6600" strike="sngStrike" dirty="0"/>
              <a:t> 打造高可扩展的应用管理平台？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F2B01-1AA1-704C-A373-52364699C6CB}"/>
              </a:ext>
            </a:extLst>
          </p:cNvPr>
          <p:cNvSpPr/>
          <p:nvPr/>
        </p:nvSpPr>
        <p:spPr>
          <a:xfrm>
            <a:off x="3612046" y="7443431"/>
            <a:ext cx="178373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dirty="0"/>
              <a:t>如何打造一个“以应用为中心”的 </a:t>
            </a:r>
            <a:r>
              <a:rPr lang="en-US" altLang="zh-CN" sz="6600" dirty="0"/>
              <a:t>Kubernetes</a:t>
            </a:r>
            <a:r>
              <a:rPr lang="zh-CN" altLang="en-US" sz="66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1148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ED0E80A6-AB42-6740-955B-414804168402}"/>
              </a:ext>
            </a:extLst>
          </p:cNvPr>
          <p:cNvSpPr/>
          <p:nvPr/>
        </p:nvSpPr>
        <p:spPr>
          <a:xfrm>
            <a:off x="2337917" y="7829494"/>
            <a:ext cx="20204030" cy="48727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246363-F961-F740-AAA0-26A60DE750AE}"/>
              </a:ext>
            </a:extLst>
          </p:cNvPr>
          <p:cNvSpPr/>
          <p:nvPr/>
        </p:nvSpPr>
        <p:spPr>
          <a:xfrm>
            <a:off x="4244749" y="8920110"/>
            <a:ext cx="16646474" cy="3269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什么是“</a:t>
            </a:r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以应用为中心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”的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Kubernetes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？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89DEEF-D44A-C842-B495-7D752CF0D480}"/>
              </a:ext>
            </a:extLst>
          </p:cNvPr>
          <p:cNvGrpSpPr/>
          <p:nvPr/>
        </p:nvGrpSpPr>
        <p:grpSpPr>
          <a:xfrm>
            <a:off x="2459783" y="7017404"/>
            <a:ext cx="2257349" cy="1421251"/>
            <a:chOff x="4267168" y="3828096"/>
            <a:chExt cx="3834159" cy="26308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ACF9B9-E343-CF4F-ADF3-E3943D0A0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9C776D-50A9-1448-BFB2-0C9351FBF695}"/>
                </a:ext>
              </a:extLst>
            </p:cNvPr>
            <p:cNvSpPr txBox="1"/>
            <p:nvPr/>
          </p:nvSpPr>
          <p:spPr>
            <a:xfrm>
              <a:off x="4267168" y="4674041"/>
              <a:ext cx="3834159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 </a:t>
              </a:r>
              <a:r>
                <a:rPr lang="en-US" altLang="zh-CN" sz="2800" dirty="0"/>
                <a:t>CI/CD</a:t>
              </a:r>
              <a:r>
                <a:rPr lang="zh-CN" altLang="en-US" sz="2800" dirty="0"/>
                <a:t> 流水线</a:t>
              </a:r>
              <a:endParaRPr lang="en-US" altLang="zh-CN" sz="28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6D8F69-5770-D049-816D-735FB7C11A24}"/>
              </a:ext>
            </a:extLst>
          </p:cNvPr>
          <p:cNvGrpSpPr/>
          <p:nvPr/>
        </p:nvGrpSpPr>
        <p:grpSpPr>
          <a:xfrm>
            <a:off x="4939991" y="7010115"/>
            <a:ext cx="1533357" cy="1421251"/>
            <a:chOff x="5077238" y="3828096"/>
            <a:chExt cx="2604441" cy="26308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55F630B-54B3-8444-8AE3-71E9B6638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5DD7D9-12F8-9E49-8740-4B9CACF85B5F}"/>
                </a:ext>
              </a:extLst>
            </p:cNvPr>
            <p:cNvSpPr txBox="1"/>
            <p:nvPr/>
          </p:nvSpPr>
          <p:spPr>
            <a:xfrm>
              <a:off x="5681176" y="4735843"/>
              <a:ext cx="1533445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应用</a:t>
              </a:r>
              <a:endParaRPr lang="en-US" altLang="zh-CN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B24B12-0D27-8E48-B48E-7626DF324217}"/>
              </a:ext>
            </a:extLst>
          </p:cNvPr>
          <p:cNvGrpSpPr/>
          <p:nvPr/>
        </p:nvGrpSpPr>
        <p:grpSpPr>
          <a:xfrm>
            <a:off x="11220049" y="7048285"/>
            <a:ext cx="1620957" cy="1421251"/>
            <a:chOff x="4997079" y="3828096"/>
            <a:chExt cx="2753230" cy="26308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438D6B-8E68-7B41-9526-4524429A7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43DF01-C1B9-3845-9305-92F101335BF1}"/>
                </a:ext>
              </a:extLst>
            </p:cNvPr>
            <p:cNvSpPr txBox="1"/>
            <p:nvPr/>
          </p:nvSpPr>
          <p:spPr>
            <a:xfrm>
              <a:off x="4997079" y="4806328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扩容策略</a:t>
              </a:r>
              <a:endParaRPr lang="en-US" altLang="zh-CN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493640-94AF-BC4D-96C9-7C740291CAE9}"/>
              </a:ext>
            </a:extLst>
          </p:cNvPr>
          <p:cNvGrpSpPr/>
          <p:nvPr/>
        </p:nvGrpSpPr>
        <p:grpSpPr>
          <a:xfrm>
            <a:off x="13526212" y="7017405"/>
            <a:ext cx="1620957" cy="1421251"/>
            <a:chOff x="5040949" y="3828096"/>
            <a:chExt cx="2753230" cy="263088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D4133CA-CA87-A64B-9C91-F0CC7E800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8BBE87-3371-6147-9234-B4D59CE3CC21}"/>
                </a:ext>
              </a:extLst>
            </p:cNvPr>
            <p:cNvSpPr txBox="1"/>
            <p:nvPr/>
          </p:nvSpPr>
          <p:spPr>
            <a:xfrm>
              <a:off x="5040949" y="4771250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发布策略</a:t>
              </a:r>
              <a:endParaRPr lang="en-US" altLang="zh-CN" sz="28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BF2854-0489-3443-B01C-8E8751543DF9}"/>
              </a:ext>
            </a:extLst>
          </p:cNvPr>
          <p:cNvGrpSpPr/>
          <p:nvPr/>
        </p:nvGrpSpPr>
        <p:grpSpPr>
          <a:xfrm>
            <a:off x="15824259" y="7017404"/>
            <a:ext cx="1620957" cy="1421251"/>
            <a:chOff x="5063453" y="3828096"/>
            <a:chExt cx="2753231" cy="263088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FFAACC-3470-9C46-9154-A85616A9D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E87F65-6AB3-9A4E-BF22-738476F1F098}"/>
                </a:ext>
              </a:extLst>
            </p:cNvPr>
            <p:cNvSpPr txBox="1"/>
            <p:nvPr/>
          </p:nvSpPr>
          <p:spPr>
            <a:xfrm>
              <a:off x="5063453" y="4716435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分批策略</a:t>
              </a:r>
              <a:endParaRPr lang="en-US" altLang="zh-CN" sz="28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8B4149-2506-8649-8461-439F7F539930}"/>
              </a:ext>
            </a:extLst>
          </p:cNvPr>
          <p:cNvGrpSpPr/>
          <p:nvPr/>
        </p:nvGrpSpPr>
        <p:grpSpPr>
          <a:xfrm>
            <a:off x="18153529" y="7030749"/>
            <a:ext cx="1620957" cy="1421251"/>
            <a:chOff x="5047504" y="3828096"/>
            <a:chExt cx="2753231" cy="263088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387539-97DB-F244-9501-02813E644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A139F1-6B31-9745-9707-578093EB6990}"/>
                </a:ext>
              </a:extLst>
            </p:cNvPr>
            <p:cNvSpPr txBox="1"/>
            <p:nvPr/>
          </p:nvSpPr>
          <p:spPr>
            <a:xfrm>
              <a:off x="5047504" y="4715361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访问控制</a:t>
              </a:r>
              <a:endParaRPr lang="en-US" altLang="zh-CN" sz="28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0A5053-1DA9-B448-A3C0-3C70DD8D3F90}"/>
              </a:ext>
            </a:extLst>
          </p:cNvPr>
          <p:cNvGrpSpPr/>
          <p:nvPr/>
        </p:nvGrpSpPr>
        <p:grpSpPr>
          <a:xfrm>
            <a:off x="20438325" y="6969381"/>
            <a:ext cx="1647514" cy="1421251"/>
            <a:chOff x="5077238" y="3828096"/>
            <a:chExt cx="2798340" cy="26308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354769-B2B4-0A41-9645-321ACEE6D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28F204-EA51-FA42-A7AB-B655D1510999}"/>
                </a:ext>
              </a:extLst>
            </p:cNvPr>
            <p:cNvSpPr txBox="1"/>
            <p:nvPr/>
          </p:nvSpPr>
          <p:spPr>
            <a:xfrm>
              <a:off x="5122346" y="4828960"/>
              <a:ext cx="2753232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流量配置</a:t>
              </a:r>
              <a:endParaRPr lang="en-US" altLang="zh-CN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83879B-2135-9E44-A239-8B2DB8394878}"/>
              </a:ext>
            </a:extLst>
          </p:cNvPr>
          <p:cNvGrpSpPr/>
          <p:nvPr/>
        </p:nvGrpSpPr>
        <p:grpSpPr>
          <a:xfrm>
            <a:off x="4924115" y="9239440"/>
            <a:ext cx="2604441" cy="2630887"/>
            <a:chOff x="5077238" y="3828096"/>
            <a:chExt cx="2604441" cy="263088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53D0AB1-0B38-FC48-B4F8-E8D5D771A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4BFBE4-85DC-364E-9432-B4D231E38848}"/>
                </a:ext>
              </a:extLst>
            </p:cNvPr>
            <p:cNvSpPr txBox="1"/>
            <p:nvPr/>
          </p:nvSpPr>
          <p:spPr>
            <a:xfrm>
              <a:off x="5969025" y="4827203"/>
              <a:ext cx="820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Pod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EBE35F-BCEB-084B-B7FA-1E29E22135E0}"/>
              </a:ext>
            </a:extLst>
          </p:cNvPr>
          <p:cNvGrpSpPr/>
          <p:nvPr/>
        </p:nvGrpSpPr>
        <p:grpSpPr>
          <a:xfrm>
            <a:off x="7909664" y="9215490"/>
            <a:ext cx="2604441" cy="2630887"/>
            <a:chOff x="5077238" y="3828096"/>
            <a:chExt cx="2604441" cy="263088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807B1C9-5724-8B4E-A7DA-966CFC278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05C49DE-7BA1-6641-8336-DA357EC99582}"/>
                </a:ext>
              </a:extLst>
            </p:cNvPr>
            <p:cNvSpPr txBox="1"/>
            <p:nvPr/>
          </p:nvSpPr>
          <p:spPr>
            <a:xfrm>
              <a:off x="5261780" y="4832036"/>
              <a:ext cx="2235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Deployment</a:t>
              </a:r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BA22EE-ACF5-2F42-B500-6D95FB3FF5DD}"/>
              </a:ext>
            </a:extLst>
          </p:cNvPr>
          <p:cNvGrpSpPr/>
          <p:nvPr/>
        </p:nvGrpSpPr>
        <p:grpSpPr>
          <a:xfrm>
            <a:off x="10959210" y="9196373"/>
            <a:ext cx="2604441" cy="2630887"/>
            <a:chOff x="5077238" y="3828096"/>
            <a:chExt cx="2604441" cy="263088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49F625F-E594-F349-B5F9-A1D47EEEF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CD4DEA-9498-EF4E-BAA7-0F6D39E4F488}"/>
                </a:ext>
              </a:extLst>
            </p:cNvPr>
            <p:cNvSpPr txBox="1"/>
            <p:nvPr/>
          </p:nvSpPr>
          <p:spPr>
            <a:xfrm>
              <a:off x="5688916" y="4870270"/>
              <a:ext cx="13810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Service</a:t>
              </a:r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35C007-AEC0-D849-82B0-C02E5A38E096}"/>
              </a:ext>
            </a:extLst>
          </p:cNvPr>
          <p:cNvGrpSpPr/>
          <p:nvPr/>
        </p:nvGrpSpPr>
        <p:grpSpPr>
          <a:xfrm>
            <a:off x="14175329" y="9196372"/>
            <a:ext cx="2604441" cy="2630887"/>
            <a:chOff x="5077238" y="3828096"/>
            <a:chExt cx="2604441" cy="263088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574312-1192-AC45-A928-88080750B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413CF2-DB76-2448-B2D5-A0ECDED66816}"/>
                </a:ext>
              </a:extLst>
            </p:cNvPr>
            <p:cNvSpPr txBox="1"/>
            <p:nvPr/>
          </p:nvSpPr>
          <p:spPr>
            <a:xfrm>
              <a:off x="5869251" y="4870271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Node</a:t>
              </a:r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366CD6-9732-324B-8F15-B0EB78349F9D}"/>
              </a:ext>
            </a:extLst>
          </p:cNvPr>
          <p:cNvGrpSpPr/>
          <p:nvPr/>
        </p:nvGrpSpPr>
        <p:grpSpPr>
          <a:xfrm>
            <a:off x="17571783" y="9186816"/>
            <a:ext cx="2604441" cy="2630887"/>
            <a:chOff x="5077238" y="3828096"/>
            <a:chExt cx="2604441" cy="263088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037D9F3-CBD1-CF4D-912C-E24786D47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AE1614-1F9C-4048-98F9-93575D67ED3F}"/>
                </a:ext>
              </a:extLst>
            </p:cNvPr>
            <p:cNvSpPr txBox="1"/>
            <p:nvPr/>
          </p:nvSpPr>
          <p:spPr>
            <a:xfrm>
              <a:off x="5524320" y="4604930"/>
              <a:ext cx="17102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Custom</a:t>
              </a:r>
            </a:p>
            <a:p>
              <a:r>
                <a:rPr lang="en-US" altLang="zh-CN" sz="3200" dirty="0"/>
                <a:t>Resource</a:t>
              </a:r>
              <a:endParaRPr lang="en-US" dirty="0"/>
            </a:p>
          </p:txBody>
        </p:sp>
      </p:grpSp>
      <p:sp>
        <p:nvSpPr>
          <p:cNvPr id="55" name="Smiley Face 54">
            <a:extLst>
              <a:ext uri="{FF2B5EF4-FFF2-40B4-BE49-F238E27FC236}">
                <a16:creationId xmlns:a16="http://schemas.microsoft.com/office/drawing/2014/main" id="{A7BC689D-91BF-3847-B197-0830E10FBC98}"/>
              </a:ext>
            </a:extLst>
          </p:cNvPr>
          <p:cNvSpPr/>
          <p:nvPr/>
        </p:nvSpPr>
        <p:spPr>
          <a:xfrm>
            <a:off x="16177012" y="5086713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6D80D6A-0D8A-504D-8359-A2AD1A3C0919}"/>
              </a:ext>
            </a:extLst>
          </p:cNvPr>
          <p:cNvSpPr txBox="1"/>
          <p:nvPr/>
        </p:nvSpPr>
        <p:spPr>
          <a:xfrm>
            <a:off x="17208386" y="52675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业务运维</a:t>
            </a:r>
            <a:endParaRPr lang="en-US" sz="2800" dirty="0"/>
          </a:p>
        </p:txBody>
      </p:sp>
      <p:sp>
        <p:nvSpPr>
          <p:cNvPr id="57" name="Smiley Face 56">
            <a:extLst>
              <a:ext uri="{FF2B5EF4-FFF2-40B4-BE49-F238E27FC236}">
                <a16:creationId xmlns:a16="http://schemas.microsoft.com/office/drawing/2014/main" id="{D9CE4E97-CB7C-0D48-B1FA-2AA254BA6541}"/>
              </a:ext>
            </a:extLst>
          </p:cNvPr>
          <p:cNvSpPr/>
          <p:nvPr/>
        </p:nvSpPr>
        <p:spPr>
          <a:xfrm>
            <a:off x="4149439" y="4957010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EB5526-44CE-164F-97C4-DE2C2B8CDC93}"/>
              </a:ext>
            </a:extLst>
          </p:cNvPr>
          <p:cNvSpPr txBox="1"/>
          <p:nvPr/>
        </p:nvSpPr>
        <p:spPr>
          <a:xfrm>
            <a:off x="5253361" y="519161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业务研发</a:t>
            </a:r>
            <a:endParaRPr lang="en-US" sz="280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95090E0-8839-C24B-8703-FD63B7243B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8276" y="12068883"/>
            <a:ext cx="1135960" cy="1104979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CCB47A17-F2AA-4D40-9D39-8817787481BF}"/>
              </a:ext>
            </a:extLst>
          </p:cNvPr>
          <p:cNvSpPr/>
          <p:nvPr/>
        </p:nvSpPr>
        <p:spPr>
          <a:xfrm rot="16200000">
            <a:off x="4539163" y="4729689"/>
            <a:ext cx="279262" cy="35891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id="{0DF013B9-549E-1347-9270-76665291C922}"/>
              </a:ext>
            </a:extLst>
          </p:cNvPr>
          <p:cNvSpPr/>
          <p:nvPr/>
        </p:nvSpPr>
        <p:spPr>
          <a:xfrm rot="16200000">
            <a:off x="16479504" y="1265184"/>
            <a:ext cx="256093" cy="107282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91FB6E37-981A-CD41-9DB2-FFDD9A9412BA}"/>
              </a:ext>
            </a:extLst>
          </p:cNvPr>
          <p:cNvSpPr/>
          <p:nvPr/>
        </p:nvSpPr>
        <p:spPr>
          <a:xfrm rot="10800000">
            <a:off x="6850553" y="7313876"/>
            <a:ext cx="3918236" cy="975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52A0B1-6110-E54E-8C38-090D519C3729}"/>
              </a:ext>
            </a:extLst>
          </p:cNvPr>
          <p:cNvSpPr/>
          <p:nvPr/>
        </p:nvSpPr>
        <p:spPr>
          <a:xfrm>
            <a:off x="8551180" y="7644828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按需绑定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929095B-F0D3-5348-8501-EFC9ADCEC95D}"/>
              </a:ext>
            </a:extLst>
          </p:cNvPr>
          <p:cNvSpPr txBox="1"/>
          <p:nvPr/>
        </p:nvSpPr>
        <p:spPr>
          <a:xfrm>
            <a:off x="2533422" y="3088627"/>
            <a:ext cx="17356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特征一</a:t>
            </a:r>
            <a:r>
              <a:rPr lang="zh-CN" altLang="en-US" sz="3600" dirty="0">
                <a:solidFill>
                  <a:srgbClr val="0070C0"/>
                </a:solidFill>
              </a:rPr>
              <a:t>：通过原生的声明式</a:t>
            </a:r>
            <a:r>
              <a:rPr lang="en-US" altLang="zh-CN" sz="3600" dirty="0">
                <a:solidFill>
                  <a:srgbClr val="0070C0"/>
                </a:solidFill>
              </a:rPr>
              <a:t> API </a:t>
            </a:r>
            <a:r>
              <a:rPr lang="zh-CN" altLang="en-US" sz="3600" dirty="0">
                <a:solidFill>
                  <a:srgbClr val="0070C0"/>
                </a:solidFill>
              </a:rPr>
              <a:t>和插件体系，暴露面向最终用户的上层语义和抽象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1" name="Smiley Face 90">
            <a:extLst>
              <a:ext uri="{FF2B5EF4-FFF2-40B4-BE49-F238E27FC236}">
                <a16:creationId xmlns:a16="http://schemas.microsoft.com/office/drawing/2014/main" id="{05017015-90AE-C249-B36C-BFB779584110}"/>
              </a:ext>
            </a:extLst>
          </p:cNvPr>
          <p:cNvSpPr/>
          <p:nvPr/>
        </p:nvSpPr>
        <p:spPr>
          <a:xfrm>
            <a:off x="1748276" y="10181603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1626C8F-38F1-2F43-B2B1-BBF31DEDFBBC}"/>
              </a:ext>
            </a:extLst>
          </p:cNvPr>
          <p:cNvSpPr txBox="1"/>
          <p:nvPr/>
        </p:nvSpPr>
        <p:spPr>
          <a:xfrm>
            <a:off x="2779650" y="1036243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平台工程师</a:t>
            </a:r>
            <a:endParaRPr lang="en-US" sz="28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6D7E4B3-8ACE-364B-AFB1-4AB37CEF1A88}"/>
              </a:ext>
            </a:extLst>
          </p:cNvPr>
          <p:cNvSpPr/>
          <p:nvPr/>
        </p:nvSpPr>
        <p:spPr>
          <a:xfrm>
            <a:off x="17571784" y="11954348"/>
            <a:ext cx="2604440" cy="669442"/>
          </a:xfrm>
          <a:prstGeom prst="rect">
            <a:avLst/>
          </a:prstGeom>
          <a:solidFill>
            <a:srgbClr val="00B0F0">
              <a:alpha val="66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Controller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98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2F5E3B71-FAC5-1347-9307-448D7FD43E64}"/>
              </a:ext>
            </a:extLst>
          </p:cNvPr>
          <p:cNvSpPr/>
          <p:nvPr/>
        </p:nvSpPr>
        <p:spPr>
          <a:xfrm>
            <a:off x="4337538" y="12284902"/>
            <a:ext cx="14161477" cy="40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什么是“</a:t>
            </a:r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以应用为中心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”的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Kubernetes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？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929095B-F0D3-5348-8501-EFC9ADCEC95D}"/>
              </a:ext>
            </a:extLst>
          </p:cNvPr>
          <p:cNvSpPr txBox="1"/>
          <p:nvPr/>
        </p:nvSpPr>
        <p:spPr>
          <a:xfrm>
            <a:off x="2533422" y="3088627"/>
            <a:ext cx="15881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特征二</a:t>
            </a:r>
            <a:r>
              <a:rPr lang="zh-CN" altLang="en-US" sz="3600" dirty="0">
                <a:solidFill>
                  <a:srgbClr val="0070C0"/>
                </a:solidFill>
              </a:rPr>
              <a:t>：上层语义和抽象可插拔、可扩展，没有抽象程度锁定和任何能力限制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6E6E2A0-A336-E14E-A4A4-42347991F5B2}"/>
              </a:ext>
            </a:extLst>
          </p:cNvPr>
          <p:cNvGrpSpPr/>
          <p:nvPr/>
        </p:nvGrpSpPr>
        <p:grpSpPr>
          <a:xfrm>
            <a:off x="4756670" y="5955416"/>
            <a:ext cx="1533357" cy="1421251"/>
            <a:chOff x="5077238" y="3828096"/>
            <a:chExt cx="2604441" cy="263088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44FEEB-A561-6148-BAA2-BDCF1D55F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6F82E47-B9BB-7E4E-8147-509E77001315}"/>
                </a:ext>
              </a:extLst>
            </p:cNvPr>
            <p:cNvSpPr txBox="1"/>
            <p:nvPr/>
          </p:nvSpPr>
          <p:spPr>
            <a:xfrm>
              <a:off x="5681176" y="4735843"/>
              <a:ext cx="1533445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应用</a:t>
              </a:r>
              <a:endParaRPr lang="en-US" altLang="zh-CN" sz="2800" dirty="0"/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52056EAB-24FB-844A-9120-4B6543BFAF9C}"/>
              </a:ext>
            </a:extLst>
          </p:cNvPr>
          <p:cNvSpPr/>
          <p:nvPr/>
        </p:nvSpPr>
        <p:spPr>
          <a:xfrm>
            <a:off x="6534448" y="4927873"/>
            <a:ext cx="335033" cy="36108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A4A9A-8CE9-F44D-9654-7FAA9B3DDCFD}"/>
              </a:ext>
            </a:extLst>
          </p:cNvPr>
          <p:cNvSpPr/>
          <p:nvPr/>
        </p:nvSpPr>
        <p:spPr>
          <a:xfrm>
            <a:off x="6936164" y="7726463"/>
            <a:ext cx="4206240" cy="82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Deployment</a:t>
            </a:r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DCB5CC6-966E-CA4F-88F9-0483653952AB}"/>
              </a:ext>
            </a:extLst>
          </p:cNvPr>
          <p:cNvSpPr/>
          <p:nvPr/>
        </p:nvSpPr>
        <p:spPr>
          <a:xfrm>
            <a:off x="7931492" y="6287714"/>
            <a:ext cx="4206240" cy="82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/>
              <a:t>Knative</a:t>
            </a:r>
            <a:r>
              <a:rPr lang="zh-CN" altLang="en-US" sz="2800" dirty="0"/>
              <a:t> </a:t>
            </a:r>
            <a:r>
              <a:rPr lang="en-US" altLang="zh-CN" sz="2800" dirty="0"/>
              <a:t>Service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51FA20-EEF4-5B48-925A-A8A8545459DF}"/>
              </a:ext>
            </a:extLst>
          </p:cNvPr>
          <p:cNvSpPr/>
          <p:nvPr/>
        </p:nvSpPr>
        <p:spPr>
          <a:xfrm>
            <a:off x="9039284" y="4884930"/>
            <a:ext cx="4206240" cy="82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Function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3682E-B8B1-954B-800D-A64175747F39}"/>
              </a:ext>
            </a:extLst>
          </p:cNvPr>
          <p:cNvSpPr txBox="1"/>
          <p:nvPr/>
        </p:nvSpPr>
        <p:spPr>
          <a:xfrm>
            <a:off x="14150632" y="482557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抽象程度</a:t>
            </a:r>
            <a:r>
              <a:rPr lang="zh-CN" altLang="en-US" sz="2800" dirty="0"/>
              <a:t>：</a:t>
            </a:r>
            <a:r>
              <a:rPr lang="en-US" sz="2800" dirty="0" err="1"/>
              <a:t>高</a:t>
            </a:r>
            <a:endParaRPr lang="en-US" sz="2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9BED4E0-46AB-6A4E-BD9E-13D63E9C90D7}"/>
              </a:ext>
            </a:extLst>
          </p:cNvPr>
          <p:cNvSpPr txBox="1"/>
          <p:nvPr/>
        </p:nvSpPr>
        <p:spPr>
          <a:xfrm>
            <a:off x="14150632" y="805491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抽象程度</a:t>
            </a:r>
            <a:r>
              <a:rPr lang="zh-CN" altLang="en-US" sz="2800" dirty="0"/>
              <a:t>：</a:t>
            </a:r>
            <a:r>
              <a:rPr lang="en-US" sz="2800" dirty="0" err="1"/>
              <a:t>低</a:t>
            </a:r>
            <a:endParaRPr lang="en-US" sz="28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3086D5-DA4D-4C44-9D29-A3F16544F71E}"/>
              </a:ext>
            </a:extLst>
          </p:cNvPr>
          <p:cNvGrpSpPr/>
          <p:nvPr/>
        </p:nvGrpSpPr>
        <p:grpSpPr>
          <a:xfrm>
            <a:off x="7171067" y="10976618"/>
            <a:ext cx="1620957" cy="1421251"/>
            <a:chOff x="5040949" y="3828096"/>
            <a:chExt cx="2753230" cy="2630887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C83084C-5E22-3342-8EB1-8777A8A35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873DB8F-2E7D-7A41-B459-9A6A8AF33F02}"/>
                </a:ext>
              </a:extLst>
            </p:cNvPr>
            <p:cNvSpPr txBox="1"/>
            <p:nvPr/>
          </p:nvSpPr>
          <p:spPr>
            <a:xfrm>
              <a:off x="5040949" y="4771250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发布策略</a:t>
              </a:r>
              <a:endParaRPr lang="en-US" altLang="zh-CN" sz="28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6DEFEF9-5880-EC4A-88B3-2C02BCAAB328}"/>
              </a:ext>
            </a:extLst>
          </p:cNvPr>
          <p:cNvGrpSpPr/>
          <p:nvPr/>
        </p:nvGrpSpPr>
        <p:grpSpPr>
          <a:xfrm>
            <a:off x="9469114" y="10976617"/>
            <a:ext cx="1620957" cy="1421251"/>
            <a:chOff x="5063453" y="3828096"/>
            <a:chExt cx="2753231" cy="263088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8DDAAA9-4FC5-FF41-BF5B-359F4312F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3B36C78-2E19-1547-9776-A02DECF7D477}"/>
                </a:ext>
              </a:extLst>
            </p:cNvPr>
            <p:cNvSpPr txBox="1"/>
            <p:nvPr/>
          </p:nvSpPr>
          <p:spPr>
            <a:xfrm>
              <a:off x="5063453" y="4716435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分批策略</a:t>
              </a:r>
              <a:endParaRPr lang="en-US" altLang="zh-CN" sz="2800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5022F9A-6CE7-6749-A6F2-CC347A65D9BF}"/>
              </a:ext>
            </a:extLst>
          </p:cNvPr>
          <p:cNvGrpSpPr/>
          <p:nvPr/>
        </p:nvGrpSpPr>
        <p:grpSpPr>
          <a:xfrm>
            <a:off x="11625120" y="10989962"/>
            <a:ext cx="1980029" cy="1421251"/>
            <a:chOff x="4753211" y="3828096"/>
            <a:chExt cx="3363123" cy="2630887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C7DE2F7-B2BE-1C4B-BF06-2AB03E1E6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053B0C5-E12C-9849-AC49-B1B95D9A0A5A}"/>
                </a:ext>
              </a:extLst>
            </p:cNvPr>
            <p:cNvSpPr txBox="1"/>
            <p:nvPr/>
          </p:nvSpPr>
          <p:spPr>
            <a:xfrm>
              <a:off x="4753211" y="4716435"/>
              <a:ext cx="3363123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访问白名单</a:t>
              </a:r>
              <a:endParaRPr lang="en-US" altLang="zh-CN" sz="2800" dirty="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ACBE88-A8CB-474F-89F3-7D1B0A21109D}"/>
              </a:ext>
            </a:extLst>
          </p:cNvPr>
          <p:cNvGrpSpPr/>
          <p:nvPr/>
        </p:nvGrpSpPr>
        <p:grpSpPr>
          <a:xfrm>
            <a:off x="14075066" y="10976617"/>
            <a:ext cx="1647514" cy="1421251"/>
            <a:chOff x="5077238" y="3828096"/>
            <a:chExt cx="2798340" cy="2630887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30EDEC0-C4D9-4942-8628-9F1FD358E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72560AD-E9CD-7C4F-9290-E0214590AEAD}"/>
                </a:ext>
              </a:extLst>
            </p:cNvPr>
            <p:cNvSpPr txBox="1"/>
            <p:nvPr/>
          </p:nvSpPr>
          <p:spPr>
            <a:xfrm>
              <a:off x="5122346" y="4828960"/>
              <a:ext cx="2753232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流量配置</a:t>
              </a:r>
              <a:endParaRPr lang="en-US" altLang="zh-CN" sz="2800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7227879-C054-2640-AA4F-7FF4B391C66D}"/>
              </a:ext>
            </a:extLst>
          </p:cNvPr>
          <p:cNvGrpSpPr/>
          <p:nvPr/>
        </p:nvGrpSpPr>
        <p:grpSpPr>
          <a:xfrm>
            <a:off x="4758117" y="10993454"/>
            <a:ext cx="1620957" cy="1421251"/>
            <a:chOff x="4988094" y="3828096"/>
            <a:chExt cx="2753230" cy="263088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EDDB7F7-80E6-7342-A8CF-E7EBD4FA9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4AF8D99-9D4B-9F49-9780-4EAB753A9DC3}"/>
                </a:ext>
              </a:extLst>
            </p:cNvPr>
            <p:cNvSpPr txBox="1"/>
            <p:nvPr/>
          </p:nvSpPr>
          <p:spPr>
            <a:xfrm>
              <a:off x="4988094" y="4711607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扩容策略</a:t>
              </a:r>
              <a:endParaRPr lang="en-US" altLang="zh-CN" sz="2800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5839A61-B220-AB41-BA8B-BF3F9C1776C6}"/>
              </a:ext>
            </a:extLst>
          </p:cNvPr>
          <p:cNvGrpSpPr/>
          <p:nvPr/>
        </p:nvGrpSpPr>
        <p:grpSpPr>
          <a:xfrm>
            <a:off x="16489730" y="9555366"/>
            <a:ext cx="4739135" cy="2691726"/>
            <a:chOff x="17263453" y="9462288"/>
            <a:chExt cx="4739135" cy="269172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6ECA48F-0870-FE47-B649-8B6E8EAE59E6}"/>
                </a:ext>
              </a:extLst>
            </p:cNvPr>
            <p:cNvSpPr txBox="1"/>
            <p:nvPr/>
          </p:nvSpPr>
          <p:spPr>
            <a:xfrm>
              <a:off x="19272738" y="9933454"/>
              <a:ext cx="272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$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helm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install</a:t>
              </a:r>
              <a:r>
                <a:rPr lang="zh-CN" altLang="en-US" sz="2800" dirty="0"/>
                <a:t> </a:t>
              </a:r>
              <a:r>
                <a:rPr lang="en-US" altLang="zh-CN" sz="2800" dirty="0" err="1"/>
                <a:t>vpa</a:t>
              </a:r>
              <a:endParaRPr lang="en-US" sz="2800" dirty="0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D499E9E-237B-844A-A942-C1234FCE1CC0}"/>
                </a:ext>
              </a:extLst>
            </p:cNvPr>
            <p:cNvGrpSpPr/>
            <p:nvPr/>
          </p:nvGrpSpPr>
          <p:grpSpPr>
            <a:xfrm>
              <a:off x="17263453" y="9462288"/>
              <a:ext cx="1620957" cy="1421251"/>
              <a:chOff x="5077238" y="3828096"/>
              <a:chExt cx="2753235" cy="2630887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D62674B-D87A-174C-9AEA-9DB411AC00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7238" y="3828096"/>
                <a:ext cx="2604441" cy="26308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6008BD9-3CB4-674F-9C0A-9A3BC01405E2}"/>
                  </a:ext>
                </a:extLst>
              </p:cNvPr>
              <p:cNvSpPr txBox="1"/>
              <p:nvPr/>
            </p:nvSpPr>
            <p:spPr>
              <a:xfrm>
                <a:off x="5077238" y="4659271"/>
                <a:ext cx="2753235" cy="968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/>
                  <a:t>垂直扩容</a:t>
                </a:r>
                <a:endParaRPr lang="en-US" altLang="zh-CN" sz="2800" dirty="0"/>
              </a:p>
            </p:txBody>
          </p:sp>
        </p:grpSp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7C27B9D7-010E-8341-A57D-71653106C007}"/>
                </a:ext>
              </a:extLst>
            </p:cNvPr>
            <p:cNvSpPr/>
            <p:nvPr/>
          </p:nvSpPr>
          <p:spPr>
            <a:xfrm rot="5400000">
              <a:off x="17490722" y="11215496"/>
              <a:ext cx="1166410" cy="7106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Down Arrow 77">
            <a:extLst>
              <a:ext uri="{FF2B5EF4-FFF2-40B4-BE49-F238E27FC236}">
                <a16:creationId xmlns:a16="http://schemas.microsoft.com/office/drawing/2014/main" id="{824C4D72-BF49-AE45-8658-54CC7675ABA2}"/>
              </a:ext>
            </a:extLst>
          </p:cNvPr>
          <p:cNvSpPr/>
          <p:nvPr/>
        </p:nvSpPr>
        <p:spPr>
          <a:xfrm rot="10800000">
            <a:off x="13668905" y="4825574"/>
            <a:ext cx="335032" cy="3713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>
            <a:extLst>
              <a:ext uri="{FF2B5EF4-FFF2-40B4-BE49-F238E27FC236}">
                <a16:creationId xmlns:a16="http://schemas.microsoft.com/office/drawing/2014/main" id="{1167D8A2-6870-2E40-AF4C-E1A99AC083E4}"/>
              </a:ext>
            </a:extLst>
          </p:cNvPr>
          <p:cNvSpPr/>
          <p:nvPr/>
        </p:nvSpPr>
        <p:spPr>
          <a:xfrm>
            <a:off x="1392393" y="11355552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B5ABF2B-9933-7440-B6FB-719529661F1B}"/>
              </a:ext>
            </a:extLst>
          </p:cNvPr>
          <p:cNvSpPr txBox="1"/>
          <p:nvPr/>
        </p:nvSpPr>
        <p:spPr>
          <a:xfrm>
            <a:off x="2423767" y="1153638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业务运维</a:t>
            </a:r>
            <a:endParaRPr lang="en-US" sz="2800" dirty="0"/>
          </a:p>
        </p:txBody>
      </p:sp>
      <p:sp>
        <p:nvSpPr>
          <p:cNvPr id="108" name="Smiley Face 107">
            <a:extLst>
              <a:ext uri="{FF2B5EF4-FFF2-40B4-BE49-F238E27FC236}">
                <a16:creationId xmlns:a16="http://schemas.microsoft.com/office/drawing/2014/main" id="{2CB1EC65-6CC4-124E-87E2-C22C3C72EF97}"/>
              </a:ext>
            </a:extLst>
          </p:cNvPr>
          <p:cNvSpPr/>
          <p:nvPr/>
        </p:nvSpPr>
        <p:spPr>
          <a:xfrm>
            <a:off x="1397895" y="6232400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6E8CA12-5007-2844-A9FF-578A94939C98}"/>
              </a:ext>
            </a:extLst>
          </p:cNvPr>
          <p:cNvSpPr txBox="1"/>
          <p:nvPr/>
        </p:nvSpPr>
        <p:spPr>
          <a:xfrm>
            <a:off x="2429269" y="641322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业务研发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58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7F4C8970-EB72-7645-9D03-13C2ECE92655}"/>
              </a:ext>
            </a:extLst>
          </p:cNvPr>
          <p:cNvSpPr/>
          <p:nvPr/>
        </p:nvSpPr>
        <p:spPr>
          <a:xfrm>
            <a:off x="3967078" y="8157007"/>
            <a:ext cx="19459298" cy="1200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如何构建“</a:t>
            </a:r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以应用为中心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”的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Kubernetes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？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D01E11-2C2C-094E-99A8-7D47A7A7934E}"/>
              </a:ext>
            </a:extLst>
          </p:cNvPr>
          <p:cNvGrpSpPr/>
          <p:nvPr/>
        </p:nvGrpSpPr>
        <p:grpSpPr>
          <a:xfrm>
            <a:off x="3687020" y="5423065"/>
            <a:ext cx="2257349" cy="1421251"/>
            <a:chOff x="4267168" y="3828096"/>
            <a:chExt cx="3834159" cy="2630887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14D6C983-5D5F-194F-94C2-E2EC5EFCB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074771B-3CD7-8046-A340-A7DE3E45F8B2}"/>
                </a:ext>
              </a:extLst>
            </p:cNvPr>
            <p:cNvSpPr txBox="1"/>
            <p:nvPr/>
          </p:nvSpPr>
          <p:spPr>
            <a:xfrm>
              <a:off x="4267168" y="4674041"/>
              <a:ext cx="3834159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 </a:t>
              </a:r>
              <a:r>
                <a:rPr lang="en-US" altLang="zh-CN" sz="2800" dirty="0"/>
                <a:t>CI/CD</a:t>
              </a:r>
              <a:r>
                <a:rPr lang="zh-CN" altLang="en-US" sz="2800" dirty="0"/>
                <a:t> 流水线</a:t>
              </a:r>
              <a:endParaRPr lang="en-US" altLang="zh-CN" sz="2800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1823BA-8E32-1B40-9EBF-9881FCA95B81}"/>
              </a:ext>
            </a:extLst>
          </p:cNvPr>
          <p:cNvGrpSpPr/>
          <p:nvPr/>
        </p:nvGrpSpPr>
        <p:grpSpPr>
          <a:xfrm>
            <a:off x="6167228" y="5415776"/>
            <a:ext cx="1533357" cy="1421251"/>
            <a:chOff x="5077238" y="3828096"/>
            <a:chExt cx="2604441" cy="2630887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6358D33-2CBA-9D4D-B341-70520360D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36299494-C9A5-8D4E-AAAF-4CEBAFF1EFB6}"/>
                </a:ext>
              </a:extLst>
            </p:cNvPr>
            <p:cNvSpPr txBox="1"/>
            <p:nvPr/>
          </p:nvSpPr>
          <p:spPr>
            <a:xfrm>
              <a:off x="5681176" y="4735843"/>
              <a:ext cx="1533445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应用</a:t>
              </a:r>
              <a:endParaRPr lang="en-US" altLang="zh-CN" sz="2800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158C5EC-B02D-574B-A9D5-80BA3116F5BF}"/>
              </a:ext>
            </a:extLst>
          </p:cNvPr>
          <p:cNvGrpSpPr/>
          <p:nvPr/>
        </p:nvGrpSpPr>
        <p:grpSpPr>
          <a:xfrm>
            <a:off x="12447286" y="5453946"/>
            <a:ext cx="1620957" cy="1421251"/>
            <a:chOff x="4997079" y="3828096"/>
            <a:chExt cx="2753230" cy="2630887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F882BF70-8E80-3E44-BB70-727A31007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ABC3BE6-FEF8-5746-8E9C-BBBB1174B429}"/>
                </a:ext>
              </a:extLst>
            </p:cNvPr>
            <p:cNvSpPr txBox="1"/>
            <p:nvPr/>
          </p:nvSpPr>
          <p:spPr>
            <a:xfrm>
              <a:off x="4997079" y="4806328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扩容策略</a:t>
              </a:r>
              <a:endParaRPr lang="en-US" altLang="zh-CN" sz="2800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F881E71-EBCF-984C-9B46-D49C5FAE3F33}"/>
              </a:ext>
            </a:extLst>
          </p:cNvPr>
          <p:cNvGrpSpPr/>
          <p:nvPr/>
        </p:nvGrpSpPr>
        <p:grpSpPr>
          <a:xfrm>
            <a:off x="14753449" y="5423066"/>
            <a:ext cx="1620957" cy="1421251"/>
            <a:chOff x="5040949" y="3828096"/>
            <a:chExt cx="2753230" cy="263088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F473D255-63EB-8549-9004-09764224A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79E8993-477B-4440-A8A2-4BA8CCFA83F5}"/>
                </a:ext>
              </a:extLst>
            </p:cNvPr>
            <p:cNvSpPr txBox="1"/>
            <p:nvPr/>
          </p:nvSpPr>
          <p:spPr>
            <a:xfrm>
              <a:off x="5040949" y="4771250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发布策略</a:t>
              </a:r>
              <a:endParaRPr lang="en-US" altLang="zh-CN" sz="2800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A0EB45D-B782-BF4C-A430-99A4DAB282F1}"/>
              </a:ext>
            </a:extLst>
          </p:cNvPr>
          <p:cNvGrpSpPr/>
          <p:nvPr/>
        </p:nvGrpSpPr>
        <p:grpSpPr>
          <a:xfrm>
            <a:off x="17051496" y="5423065"/>
            <a:ext cx="1620957" cy="1421251"/>
            <a:chOff x="5063453" y="3828096"/>
            <a:chExt cx="2753231" cy="263088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2A23276E-966D-6344-A54B-E2D1C9C1A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06EC919-1B19-9048-A979-D916B1C14113}"/>
                </a:ext>
              </a:extLst>
            </p:cNvPr>
            <p:cNvSpPr txBox="1"/>
            <p:nvPr/>
          </p:nvSpPr>
          <p:spPr>
            <a:xfrm>
              <a:off x="5063453" y="4716435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分批策略</a:t>
              </a:r>
              <a:endParaRPr lang="en-US" altLang="zh-CN" sz="2800" dirty="0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26EBA9D-402A-D345-9D09-0C08EAAA61F9}"/>
              </a:ext>
            </a:extLst>
          </p:cNvPr>
          <p:cNvGrpSpPr/>
          <p:nvPr/>
        </p:nvGrpSpPr>
        <p:grpSpPr>
          <a:xfrm>
            <a:off x="19380766" y="5436410"/>
            <a:ext cx="1620957" cy="1421251"/>
            <a:chOff x="5047504" y="3828096"/>
            <a:chExt cx="2753231" cy="263088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A90B4FA-F37F-884B-98E9-F3AC43F7B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EEA1F88-9B5D-8744-95F6-30C3B7BE835F}"/>
                </a:ext>
              </a:extLst>
            </p:cNvPr>
            <p:cNvSpPr txBox="1"/>
            <p:nvPr/>
          </p:nvSpPr>
          <p:spPr>
            <a:xfrm>
              <a:off x="5047504" y="4715361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访问控制</a:t>
              </a:r>
              <a:endParaRPr lang="en-US" altLang="zh-CN" sz="28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F39EC1E-36AC-BB48-9FEC-259CD55552D9}"/>
              </a:ext>
            </a:extLst>
          </p:cNvPr>
          <p:cNvGrpSpPr/>
          <p:nvPr/>
        </p:nvGrpSpPr>
        <p:grpSpPr>
          <a:xfrm>
            <a:off x="21665562" y="5375042"/>
            <a:ext cx="1647514" cy="1421251"/>
            <a:chOff x="5077238" y="3828096"/>
            <a:chExt cx="2798340" cy="2630887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D2A70FE3-DE37-E845-88CF-63668E338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5359550-B468-F447-BB66-7283F5EA9298}"/>
                </a:ext>
              </a:extLst>
            </p:cNvPr>
            <p:cNvSpPr txBox="1"/>
            <p:nvPr/>
          </p:nvSpPr>
          <p:spPr>
            <a:xfrm>
              <a:off x="5122346" y="4828960"/>
              <a:ext cx="2753232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流量配置</a:t>
              </a:r>
              <a:endParaRPr lang="en-US" altLang="zh-CN" sz="2800" dirty="0"/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91260A4F-2DA5-814B-ABDF-559D33E97C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8396" y="8627386"/>
            <a:ext cx="1135960" cy="1104979"/>
          </a:xfrm>
          <a:prstGeom prst="rect">
            <a:avLst/>
          </a:prstGeom>
        </p:spPr>
      </p:pic>
      <p:sp>
        <p:nvSpPr>
          <p:cNvPr id="167" name="Right Arrow 166">
            <a:extLst>
              <a:ext uri="{FF2B5EF4-FFF2-40B4-BE49-F238E27FC236}">
                <a16:creationId xmlns:a16="http://schemas.microsoft.com/office/drawing/2014/main" id="{AE240D6E-D98A-3D48-9D59-5CA96661A606}"/>
              </a:ext>
            </a:extLst>
          </p:cNvPr>
          <p:cNvSpPr/>
          <p:nvPr/>
        </p:nvSpPr>
        <p:spPr>
          <a:xfrm rot="10800000">
            <a:off x="8030869" y="5734278"/>
            <a:ext cx="3918236" cy="97527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A2E1181D-B365-E043-A8C2-FBF728AEEED1}"/>
              </a:ext>
            </a:extLst>
          </p:cNvPr>
          <p:cNvSpPr/>
          <p:nvPr/>
        </p:nvSpPr>
        <p:spPr>
          <a:xfrm>
            <a:off x="9603562" y="6073861"/>
            <a:ext cx="114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按需绑定</a:t>
            </a:r>
            <a:endParaRPr lang="en-US" dirty="0"/>
          </a:p>
        </p:txBody>
      </p:sp>
      <p:sp>
        <p:nvSpPr>
          <p:cNvPr id="172" name="Left Brace 171">
            <a:extLst>
              <a:ext uri="{FF2B5EF4-FFF2-40B4-BE49-F238E27FC236}">
                <a16:creationId xmlns:a16="http://schemas.microsoft.com/office/drawing/2014/main" id="{1101715C-B003-6F46-8858-FE4E4BDB5B77}"/>
              </a:ext>
            </a:extLst>
          </p:cNvPr>
          <p:cNvSpPr/>
          <p:nvPr/>
        </p:nvSpPr>
        <p:spPr>
          <a:xfrm>
            <a:off x="3063636" y="5292565"/>
            <a:ext cx="348405" cy="2271756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93F0DD9-DFDA-5148-881A-0F0B7AF7741F}"/>
              </a:ext>
            </a:extLst>
          </p:cNvPr>
          <p:cNvSpPr/>
          <p:nvPr/>
        </p:nvSpPr>
        <p:spPr>
          <a:xfrm>
            <a:off x="4163946" y="7601634"/>
            <a:ext cx="1533356" cy="662153"/>
          </a:xfrm>
          <a:prstGeom prst="rect">
            <a:avLst/>
          </a:prstGeom>
          <a:solidFill>
            <a:srgbClr val="F7690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CI/CD</a:t>
            </a:r>
            <a:r>
              <a:rPr lang="zh-CN" altLang="en-US" sz="2000" dirty="0"/>
              <a:t> </a:t>
            </a:r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4F05350-F84D-604D-B86E-CA5222FC9438}"/>
              </a:ext>
            </a:extLst>
          </p:cNvPr>
          <p:cNvSpPr/>
          <p:nvPr/>
        </p:nvSpPr>
        <p:spPr>
          <a:xfrm>
            <a:off x="6167228" y="7595460"/>
            <a:ext cx="5828798" cy="6621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App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</a:p>
          <a:p>
            <a:pPr algn="ctr"/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3C7A133-3FB0-0047-B9CC-06920B4D43CB}"/>
              </a:ext>
            </a:extLst>
          </p:cNvPr>
          <p:cNvSpPr/>
          <p:nvPr/>
        </p:nvSpPr>
        <p:spPr>
          <a:xfrm>
            <a:off x="12491086" y="7573678"/>
            <a:ext cx="1533356" cy="662153"/>
          </a:xfrm>
          <a:prstGeom prst="rect">
            <a:avLst/>
          </a:prstGeom>
          <a:solidFill>
            <a:srgbClr val="F7690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Scaling</a:t>
            </a:r>
            <a:r>
              <a:rPr lang="zh-CN" altLang="en-US" sz="2000" dirty="0"/>
              <a:t> </a:t>
            </a:r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DB91649-0CDE-3C4F-9FE2-F120A6A1A49A}"/>
              </a:ext>
            </a:extLst>
          </p:cNvPr>
          <p:cNvSpPr/>
          <p:nvPr/>
        </p:nvSpPr>
        <p:spPr>
          <a:xfrm>
            <a:off x="14774816" y="7573677"/>
            <a:ext cx="1533356" cy="662153"/>
          </a:xfrm>
          <a:prstGeom prst="rect">
            <a:avLst/>
          </a:prstGeom>
          <a:solidFill>
            <a:srgbClr val="F7690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Rollout</a:t>
            </a:r>
            <a:r>
              <a:rPr lang="zh-CN" altLang="en-US" sz="2000" dirty="0"/>
              <a:t> </a:t>
            </a:r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F733AE8-3640-544F-A16F-800423C952A1}"/>
              </a:ext>
            </a:extLst>
          </p:cNvPr>
          <p:cNvSpPr/>
          <p:nvPr/>
        </p:nvSpPr>
        <p:spPr>
          <a:xfrm>
            <a:off x="17095296" y="7564323"/>
            <a:ext cx="1533356" cy="662153"/>
          </a:xfrm>
          <a:prstGeom prst="rect">
            <a:avLst/>
          </a:prstGeom>
          <a:solidFill>
            <a:srgbClr val="F7690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Batch</a:t>
            </a:r>
            <a:r>
              <a:rPr lang="zh-CN" altLang="en-US" sz="2000" dirty="0"/>
              <a:t> </a:t>
            </a:r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83DCBC9-DBED-BC49-A48C-52FDE9B1ABB1}"/>
              </a:ext>
            </a:extLst>
          </p:cNvPr>
          <p:cNvSpPr/>
          <p:nvPr/>
        </p:nvSpPr>
        <p:spPr>
          <a:xfrm>
            <a:off x="19424566" y="7564322"/>
            <a:ext cx="1533356" cy="6621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Network</a:t>
            </a:r>
            <a:r>
              <a:rPr lang="zh-CN" altLang="en-US" sz="2000" dirty="0"/>
              <a:t> </a:t>
            </a:r>
            <a:r>
              <a:rPr lang="en-US" altLang="zh-CN" sz="2000" dirty="0"/>
              <a:t>Policy</a:t>
            </a:r>
            <a:endParaRPr lang="en-US" sz="2000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7D99543-834A-3D44-B594-3C1497C2C5A7}"/>
              </a:ext>
            </a:extLst>
          </p:cNvPr>
          <p:cNvSpPr/>
          <p:nvPr/>
        </p:nvSpPr>
        <p:spPr>
          <a:xfrm>
            <a:off x="21735919" y="7564321"/>
            <a:ext cx="1533356" cy="662153"/>
          </a:xfrm>
          <a:prstGeom prst="rect">
            <a:avLst/>
          </a:prstGeom>
          <a:solidFill>
            <a:srgbClr val="F76902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Traffic</a:t>
            </a:r>
            <a:r>
              <a:rPr lang="zh-CN" altLang="en-US" sz="2000" dirty="0"/>
              <a:t> </a:t>
            </a:r>
            <a:r>
              <a:rPr lang="en-US" altLang="zh-CN" sz="2000" dirty="0"/>
              <a:t>Controller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C5189-2A95-5E44-8396-81B3C5CAA052}"/>
              </a:ext>
            </a:extLst>
          </p:cNvPr>
          <p:cNvSpPr txBox="1"/>
          <p:nvPr/>
        </p:nvSpPr>
        <p:spPr>
          <a:xfrm>
            <a:off x="895005" y="589660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应用层抽象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180" name="Left Brace 179">
            <a:extLst>
              <a:ext uri="{FF2B5EF4-FFF2-40B4-BE49-F238E27FC236}">
                <a16:creationId xmlns:a16="http://schemas.microsoft.com/office/drawing/2014/main" id="{5E0ECE7F-F82B-1B4D-ACF6-24B31AA7ED65}"/>
              </a:ext>
            </a:extLst>
          </p:cNvPr>
          <p:cNvSpPr/>
          <p:nvPr/>
        </p:nvSpPr>
        <p:spPr>
          <a:xfrm>
            <a:off x="3050834" y="7564322"/>
            <a:ext cx="383195" cy="693292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51FABE6-D4BA-8F4A-BC32-EDE130A13B19}"/>
              </a:ext>
            </a:extLst>
          </p:cNvPr>
          <p:cNvSpPr txBox="1"/>
          <p:nvPr/>
        </p:nvSpPr>
        <p:spPr>
          <a:xfrm>
            <a:off x="861973" y="766492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应用层驱动</a:t>
            </a:r>
            <a:endParaRPr lang="en-US" sz="2800" dirty="0">
              <a:solidFill>
                <a:srgbClr val="F7690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01837-738F-CF4D-B28D-F0228B1AF0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627" y="11189424"/>
            <a:ext cx="2185178" cy="700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8AF33A-DF19-C543-A0FC-3BD6AC7BB6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301" y="11189424"/>
            <a:ext cx="2185179" cy="851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10077-38FB-F846-B309-7F60A3CD50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2512" y="11219213"/>
            <a:ext cx="791880" cy="79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2ABC9-9A8B-0245-8279-5CD6114863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417" y="11189424"/>
            <a:ext cx="799325" cy="799325"/>
          </a:xfrm>
          <a:prstGeom prst="rect">
            <a:avLst/>
          </a:prstGeom>
        </p:spPr>
      </p:pic>
      <p:pic>
        <p:nvPicPr>
          <p:cNvPr id="187" name="Google Shape;138;p18">
            <a:extLst>
              <a:ext uri="{FF2B5EF4-FFF2-40B4-BE49-F238E27FC236}">
                <a16:creationId xmlns:a16="http://schemas.microsoft.com/office/drawing/2014/main" id="{D0260D43-C5E9-BB4C-9D72-A2DCEE216235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3877" y="11128056"/>
            <a:ext cx="883617" cy="81778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ED306BFD-EE1C-5B49-90A2-8B2E7FFC65AD}"/>
              </a:ext>
            </a:extLst>
          </p:cNvPr>
          <p:cNvSpPr txBox="1"/>
          <p:nvPr/>
        </p:nvSpPr>
        <p:spPr>
          <a:xfrm>
            <a:off x="599867" y="1035473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插件能力管理</a:t>
            </a:r>
            <a:endParaRPr lang="en-US" sz="2800" dirty="0">
              <a:solidFill>
                <a:srgbClr val="F7690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D71F5-0F94-D643-AA50-61F235E0B45D}"/>
              </a:ext>
            </a:extLst>
          </p:cNvPr>
          <p:cNvGrpSpPr/>
          <p:nvPr/>
        </p:nvGrpSpPr>
        <p:grpSpPr>
          <a:xfrm>
            <a:off x="6545461" y="8936693"/>
            <a:ext cx="2339102" cy="1573651"/>
            <a:chOff x="5991261" y="9708379"/>
            <a:chExt cx="2339102" cy="1573651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70AF45B-8194-F04F-B3DC-D9983A2D4197}"/>
                </a:ext>
              </a:extLst>
            </p:cNvPr>
            <p:cNvGrpSpPr/>
            <p:nvPr/>
          </p:nvGrpSpPr>
          <p:grpSpPr>
            <a:xfrm>
              <a:off x="6214120" y="9708379"/>
              <a:ext cx="1540358" cy="1421251"/>
              <a:chOff x="5065346" y="3828096"/>
              <a:chExt cx="2616333" cy="2630887"/>
            </a:xfrm>
          </p:grpSpPr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437790A8-11BF-4E43-9DFA-92FDB5C52F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7238" y="3828096"/>
                <a:ext cx="2604441" cy="26308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27265F8-4354-4942-A614-CCC82B2F39A9}"/>
                  </a:ext>
                </a:extLst>
              </p:cNvPr>
              <p:cNvSpPr txBox="1"/>
              <p:nvPr/>
            </p:nvSpPr>
            <p:spPr>
              <a:xfrm>
                <a:off x="5065346" y="4759438"/>
                <a:ext cx="313770" cy="968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800" dirty="0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DA1BF6D-58D3-6E4A-9EFC-71B48F087FCE}"/>
                </a:ext>
              </a:extLst>
            </p:cNvPr>
            <p:cNvGrpSpPr/>
            <p:nvPr/>
          </p:nvGrpSpPr>
          <p:grpSpPr>
            <a:xfrm>
              <a:off x="5991261" y="9860779"/>
              <a:ext cx="2339102" cy="1421251"/>
              <a:chOff x="4427961" y="3828096"/>
              <a:chExt cx="3973018" cy="2630887"/>
            </a:xfrm>
          </p:grpSpPr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5712F0B6-861C-4C47-93DE-94C0F6100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7238" y="3828096"/>
                <a:ext cx="2604441" cy="26308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07030C10-E31A-3E42-8F29-7E6E81DF224F}"/>
                  </a:ext>
                </a:extLst>
              </p:cNvPr>
              <p:cNvSpPr txBox="1"/>
              <p:nvPr/>
            </p:nvSpPr>
            <p:spPr>
              <a:xfrm>
                <a:off x="4427961" y="4715785"/>
                <a:ext cx="3973018" cy="968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F76902"/>
                    </a:solidFill>
                  </a:rPr>
                  <a:t>能力注册中心</a:t>
                </a:r>
                <a:endParaRPr lang="en-US" altLang="zh-CN" sz="2800" dirty="0">
                  <a:solidFill>
                    <a:srgbClr val="F76902"/>
                  </a:solidFill>
                </a:endParaRPr>
              </a:p>
            </p:txBody>
          </p:sp>
        </p:grpSp>
      </p:grp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D3739B93-D97B-2F40-B12E-5FF708F0AFBD}"/>
              </a:ext>
            </a:extLst>
          </p:cNvPr>
          <p:cNvCxnSpPr>
            <a:cxnSpLocks/>
            <a:endCxn id="194" idx="1"/>
          </p:cNvCxnSpPr>
          <p:nvPr/>
        </p:nvCxnSpPr>
        <p:spPr>
          <a:xfrm>
            <a:off x="4930624" y="8257612"/>
            <a:ext cx="1614837" cy="1572636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C22FDE93-C95D-8348-BEC2-E4C31E44B288}"/>
              </a:ext>
            </a:extLst>
          </p:cNvPr>
          <p:cNvCxnSpPr>
            <a:cxnSpLocks/>
            <a:endCxn id="194" idx="3"/>
          </p:cNvCxnSpPr>
          <p:nvPr/>
        </p:nvCxnSpPr>
        <p:spPr>
          <a:xfrm rot="10800000" flipV="1">
            <a:off x="8884564" y="8257612"/>
            <a:ext cx="4373219" cy="1572636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F4EA05A-2D6B-B349-A973-5DF4606B0A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30501" y="8257611"/>
            <a:ext cx="7110994" cy="1931206"/>
          </a:xfrm>
          <a:prstGeom prst="bentConnector3">
            <a:avLst>
              <a:gd name="adj1" fmla="val -447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412AA838-BC6A-0248-A443-EA45062458EC}"/>
              </a:ext>
            </a:extLst>
          </p:cNvPr>
          <p:cNvCxnSpPr/>
          <p:nvPr/>
        </p:nvCxnSpPr>
        <p:spPr>
          <a:xfrm rot="10800000" flipV="1">
            <a:off x="8461079" y="8257610"/>
            <a:ext cx="14041519" cy="2100333"/>
          </a:xfrm>
          <a:prstGeom prst="bentConnector3">
            <a:avLst>
              <a:gd name="adj1" fmla="val -93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1D3DDE28-417D-F24E-8643-9BFB7F54A64B}"/>
              </a:ext>
            </a:extLst>
          </p:cNvPr>
          <p:cNvSpPr/>
          <p:nvPr/>
        </p:nvSpPr>
        <p:spPr>
          <a:xfrm rot="16200000">
            <a:off x="7669281" y="6936946"/>
            <a:ext cx="366012" cy="7770415"/>
          </a:xfrm>
          <a:prstGeom prst="rightBrace">
            <a:avLst/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Left Brace 201">
            <a:extLst>
              <a:ext uri="{FF2B5EF4-FFF2-40B4-BE49-F238E27FC236}">
                <a16:creationId xmlns:a16="http://schemas.microsoft.com/office/drawing/2014/main" id="{C0EE1188-160A-6043-998B-D6885577F701}"/>
              </a:ext>
            </a:extLst>
          </p:cNvPr>
          <p:cNvSpPr/>
          <p:nvPr/>
        </p:nvSpPr>
        <p:spPr>
          <a:xfrm>
            <a:off x="3065596" y="3855193"/>
            <a:ext cx="346445" cy="1437371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172C346-C027-3B43-A144-E1992EFF4BB7}"/>
              </a:ext>
            </a:extLst>
          </p:cNvPr>
          <p:cNvSpPr txBox="1"/>
          <p:nvPr/>
        </p:nvSpPr>
        <p:spPr>
          <a:xfrm>
            <a:off x="868996" y="400016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用户体验层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204" name="Left Brace 203">
            <a:extLst>
              <a:ext uri="{FF2B5EF4-FFF2-40B4-BE49-F238E27FC236}">
                <a16:creationId xmlns:a16="http://schemas.microsoft.com/office/drawing/2014/main" id="{7CD7C933-C834-034E-AC05-B66E84973FC6}"/>
              </a:ext>
            </a:extLst>
          </p:cNvPr>
          <p:cNvSpPr/>
          <p:nvPr/>
        </p:nvSpPr>
        <p:spPr>
          <a:xfrm>
            <a:off x="3043300" y="8255441"/>
            <a:ext cx="405491" cy="1101896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4840D69-4B7B-2A4C-BFD4-1E94E1439EB1}"/>
              </a:ext>
            </a:extLst>
          </p:cNvPr>
          <p:cNvSpPr txBox="1"/>
          <p:nvPr/>
        </p:nvSpPr>
        <p:spPr>
          <a:xfrm>
            <a:off x="1016937" y="8544779"/>
            <a:ext cx="209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Kubernetes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6" name="Left Brace 205">
            <a:extLst>
              <a:ext uri="{FF2B5EF4-FFF2-40B4-BE49-F238E27FC236}">
                <a16:creationId xmlns:a16="http://schemas.microsoft.com/office/drawing/2014/main" id="{AE5BD38C-DD44-2248-B04E-388E65026F6B}"/>
              </a:ext>
            </a:extLst>
          </p:cNvPr>
          <p:cNvSpPr/>
          <p:nvPr/>
        </p:nvSpPr>
        <p:spPr>
          <a:xfrm>
            <a:off x="3029344" y="9355164"/>
            <a:ext cx="533709" cy="2534740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BAC3C22-73AB-A845-9F71-E62016AAF561}"/>
              </a:ext>
            </a:extLst>
          </p:cNvPr>
          <p:cNvSpPr/>
          <p:nvPr/>
        </p:nvSpPr>
        <p:spPr>
          <a:xfrm>
            <a:off x="3919627" y="4172135"/>
            <a:ext cx="19459297" cy="738182"/>
          </a:xfrm>
          <a:prstGeom prst="rect">
            <a:avLst/>
          </a:prstGeom>
          <a:solidFill>
            <a:srgbClr val="D8D8D8"/>
          </a:solidFill>
          <a:ln w="12700" cap="flat" cmpd="sng" algn="ctr">
            <a:solidFill>
              <a:srgbClr val="F7690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6902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C2B9389-8F47-E640-A59C-6F71EE2F003C}"/>
              </a:ext>
            </a:extLst>
          </p:cNvPr>
          <p:cNvSpPr txBox="1"/>
          <p:nvPr/>
        </p:nvSpPr>
        <p:spPr>
          <a:xfrm>
            <a:off x="13272566" y="3860738"/>
            <a:ext cx="3179641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Docker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Compose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E504E70-2644-5843-8241-A8FE4DD90D61}"/>
              </a:ext>
            </a:extLst>
          </p:cNvPr>
          <p:cNvSpPr txBox="1"/>
          <p:nvPr/>
        </p:nvSpPr>
        <p:spPr>
          <a:xfrm>
            <a:off x="9498075" y="3860738"/>
            <a:ext cx="3179640" cy="536372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Dashboard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3C37A660-F017-2640-B42C-2C0C176410E7}"/>
              </a:ext>
            </a:extLst>
          </p:cNvPr>
          <p:cNvSpPr txBox="1"/>
          <p:nvPr/>
        </p:nvSpPr>
        <p:spPr>
          <a:xfrm>
            <a:off x="17111738" y="3833546"/>
            <a:ext cx="4046794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DSL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F9DD214-867B-3647-B1D6-0A0FD1A695EE}"/>
              </a:ext>
            </a:extLst>
          </p:cNvPr>
          <p:cNvSpPr txBox="1"/>
          <p:nvPr/>
        </p:nvSpPr>
        <p:spPr>
          <a:xfrm>
            <a:off x="5689093" y="3897815"/>
            <a:ext cx="3179641" cy="531847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CLI</a:t>
            </a:r>
          </a:p>
        </p:txBody>
      </p:sp>
    </p:spTree>
    <p:extLst>
      <p:ext uri="{BB962C8B-B14F-4D97-AF65-F5344CB8AC3E}">
        <p14:creationId xmlns:p14="http://schemas.microsoft.com/office/powerpoint/2010/main" val="137361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>
            <a:extLst>
              <a:ext uri="{FF2B5EF4-FFF2-40B4-BE49-F238E27FC236}">
                <a16:creationId xmlns:a16="http://schemas.microsoft.com/office/drawing/2014/main" id="{8C0F72D8-114C-7A40-8CAC-9377E69F1169}"/>
              </a:ext>
            </a:extLst>
          </p:cNvPr>
          <p:cNvSpPr/>
          <p:nvPr/>
        </p:nvSpPr>
        <p:spPr>
          <a:xfrm>
            <a:off x="4319942" y="4288966"/>
            <a:ext cx="19459297" cy="738182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F76902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7690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6783B34F-8959-6649-B887-A6439F04B787}"/>
              </a:ext>
            </a:extLst>
          </p:cNvPr>
          <p:cNvSpPr/>
          <p:nvPr/>
        </p:nvSpPr>
        <p:spPr>
          <a:xfrm>
            <a:off x="4319943" y="5315934"/>
            <a:ext cx="5116925" cy="2251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F7690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应用组件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Components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）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7690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C005D1A8-4880-E847-AE8A-C6393EE0B371}"/>
              </a:ext>
            </a:extLst>
          </p:cNvPr>
          <p:cNvSpPr/>
          <p:nvPr/>
        </p:nvSpPr>
        <p:spPr>
          <a:xfrm>
            <a:off x="12480216" y="5419773"/>
            <a:ext cx="11235832" cy="21475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F7690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应用特征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Traits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769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）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7690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32EFC-0B3F-944E-A1D4-33EFD9DA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(OAM)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ED98C-85CA-7A49-8D7D-243F4AE050EB}"/>
              </a:ext>
            </a:extLst>
          </p:cNvPr>
          <p:cNvSpPr txBox="1"/>
          <p:nvPr/>
        </p:nvSpPr>
        <p:spPr>
          <a:xfrm>
            <a:off x="15159039" y="10082967"/>
            <a:ext cx="7770417" cy="2797048"/>
          </a:xfrm>
          <a:prstGeom prst="rect">
            <a:avLst/>
          </a:prstGeom>
          <a:noFill/>
          <a:ln>
            <a:solidFill>
              <a:srgbClr val="F7690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76902"/>
                </a:solidFill>
              </a:rPr>
              <a:t>OAM</a:t>
            </a:r>
            <a:r>
              <a:rPr lang="zh-CN" altLang="en-US" sz="2400" dirty="0">
                <a:solidFill>
                  <a:srgbClr val="F76902"/>
                </a:solidFill>
              </a:rPr>
              <a:t> 专注于通过标准化的方式帮助平台开发者：</a:t>
            </a:r>
            <a:endParaRPr lang="en-US" altLang="zh-CN" sz="2400" dirty="0">
              <a:solidFill>
                <a:srgbClr val="F76902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76902"/>
                </a:solidFill>
              </a:rPr>
              <a:t>定义应用层抽象</a:t>
            </a:r>
            <a:endParaRPr lang="en-US" altLang="zh-CN" sz="2400" dirty="0">
              <a:solidFill>
                <a:srgbClr val="F76902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76902"/>
                </a:solidFill>
              </a:rPr>
              <a:t>编写应用层驱动</a:t>
            </a:r>
            <a:endParaRPr lang="en-US" altLang="zh-CN" sz="2400" dirty="0">
              <a:solidFill>
                <a:srgbClr val="F76902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76902"/>
                </a:solidFill>
              </a:rPr>
              <a:t>提供插件化</a:t>
            </a:r>
            <a:r>
              <a:rPr lang="zh-CN" altLang="en-US" sz="2400" b="1" dirty="0">
                <a:solidFill>
                  <a:srgbClr val="F76902"/>
                </a:solidFill>
              </a:rPr>
              <a:t>能力注册与管理</a:t>
            </a:r>
            <a:r>
              <a:rPr lang="zh-CN" altLang="en-US" sz="2400" dirty="0">
                <a:solidFill>
                  <a:srgbClr val="F76902"/>
                </a:solidFill>
              </a:rPr>
              <a:t>机制</a:t>
            </a:r>
            <a:endParaRPr lang="en-US" altLang="zh-CN" sz="2400" dirty="0">
              <a:solidFill>
                <a:srgbClr val="F76902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76902"/>
                </a:solidFill>
              </a:rPr>
              <a:t>构建</a:t>
            </a:r>
            <a:r>
              <a:rPr lang="zh-CN" altLang="en-US" sz="2400" b="1" dirty="0">
                <a:solidFill>
                  <a:srgbClr val="F76902"/>
                </a:solidFill>
              </a:rPr>
              <a:t>高度可扩展</a:t>
            </a:r>
            <a:r>
              <a:rPr lang="zh-CN" altLang="en-US" sz="2400" dirty="0">
                <a:solidFill>
                  <a:srgbClr val="F76902"/>
                </a:solidFill>
              </a:rPr>
              <a:t>的用户体验层</a:t>
            </a:r>
            <a:endParaRPr lang="en-US" sz="2400" dirty="0">
              <a:solidFill>
                <a:srgbClr val="F76902"/>
              </a:solidFill>
            </a:endParaRP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3AC9A45A-F9FB-6948-B617-BAF754A45B0E}"/>
              </a:ext>
            </a:extLst>
          </p:cNvPr>
          <p:cNvSpPr/>
          <p:nvPr/>
        </p:nvSpPr>
        <p:spPr>
          <a:xfrm>
            <a:off x="4261906" y="8291573"/>
            <a:ext cx="19459298" cy="1200330"/>
          </a:xfrm>
          <a:prstGeom prst="rect">
            <a:avLst/>
          </a:prstGeom>
          <a:solidFill>
            <a:srgbClr val="B4C7E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78130198-4D40-D040-A261-F563F94415E7}"/>
              </a:ext>
            </a:extLst>
          </p:cNvPr>
          <p:cNvSpPr txBox="1"/>
          <p:nvPr/>
        </p:nvSpPr>
        <p:spPr>
          <a:xfrm>
            <a:off x="12766642" y="6069130"/>
            <a:ext cx="1620957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扩容策略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9EFD6D38-E514-4249-BAD4-02F36C2501D0}"/>
              </a:ext>
            </a:extLst>
          </p:cNvPr>
          <p:cNvSpPr txBox="1"/>
          <p:nvPr/>
        </p:nvSpPr>
        <p:spPr>
          <a:xfrm>
            <a:off x="15048277" y="6067140"/>
            <a:ext cx="1620957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发布策略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A559B54C-CA25-994E-ADC0-C7193AC215CD}"/>
              </a:ext>
            </a:extLst>
          </p:cNvPr>
          <p:cNvSpPr txBox="1"/>
          <p:nvPr/>
        </p:nvSpPr>
        <p:spPr>
          <a:xfrm>
            <a:off x="17346007" y="6067140"/>
            <a:ext cx="1620957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分批策略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6FD99A8E-27D9-E74B-A8C4-312110B491A3}"/>
              </a:ext>
            </a:extLst>
          </p:cNvPr>
          <p:cNvSpPr txBox="1"/>
          <p:nvPr/>
        </p:nvSpPr>
        <p:spPr>
          <a:xfrm>
            <a:off x="19680784" y="6050292"/>
            <a:ext cx="1620957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访问控制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D457999A-9007-D746-A827-22F86E682164}"/>
              </a:ext>
            </a:extLst>
          </p:cNvPr>
          <p:cNvSpPr txBox="1"/>
          <p:nvPr/>
        </p:nvSpPr>
        <p:spPr>
          <a:xfrm>
            <a:off x="21986948" y="6050292"/>
            <a:ext cx="1620957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流量配置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401" name="Picture 400">
            <a:extLst>
              <a:ext uri="{FF2B5EF4-FFF2-40B4-BE49-F238E27FC236}">
                <a16:creationId xmlns:a16="http://schemas.microsoft.com/office/drawing/2014/main" id="{4A6A7543-C6EE-A64C-B10A-48E0F117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224" y="8761952"/>
            <a:ext cx="1135960" cy="1104979"/>
          </a:xfrm>
          <a:prstGeom prst="rect">
            <a:avLst/>
          </a:prstGeom>
        </p:spPr>
      </p:pic>
      <p:sp>
        <p:nvSpPr>
          <p:cNvPr id="402" name="Right Arrow 401">
            <a:extLst>
              <a:ext uri="{FF2B5EF4-FFF2-40B4-BE49-F238E27FC236}">
                <a16:creationId xmlns:a16="http://schemas.microsoft.com/office/drawing/2014/main" id="{47DCEFDC-1272-C545-A866-6B04BF6DB14A}"/>
              </a:ext>
            </a:extLst>
          </p:cNvPr>
          <p:cNvSpPr/>
          <p:nvPr/>
        </p:nvSpPr>
        <p:spPr>
          <a:xfrm rot="10800000">
            <a:off x="9426765" y="5866590"/>
            <a:ext cx="2946289" cy="975279"/>
          </a:xfrm>
          <a:prstGeom prst="rightArrow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E24C426C-5D4D-6D48-ACA6-F637D39728AD}"/>
              </a:ext>
            </a:extLst>
          </p:cNvPr>
          <p:cNvSpPr/>
          <p:nvPr/>
        </p:nvSpPr>
        <p:spPr>
          <a:xfrm>
            <a:off x="10097546" y="5551313"/>
            <a:ext cx="2648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76902"/>
                </a:solidFill>
                <a:latin typeface="Calibri" panose="020F0502020204030204"/>
              </a:rPr>
              <a:t>应用配置</a:t>
            </a:r>
            <a:endParaRPr lang="en-US" sz="2800" b="1" dirty="0">
              <a:solidFill>
                <a:srgbClr val="F76902"/>
              </a:solidFill>
              <a:latin typeface="Calibri" panose="020F0502020204030204"/>
            </a:endParaRPr>
          </a:p>
          <a:p>
            <a:r>
              <a:rPr lang="en-US" sz="2800" b="1" dirty="0">
                <a:solidFill>
                  <a:srgbClr val="F76902"/>
                </a:solidFill>
                <a:latin typeface="Calibri" panose="020F0502020204030204"/>
              </a:rPr>
              <a:t>Application</a:t>
            </a:r>
            <a:r>
              <a:rPr lang="zh-CN" altLang="en-US" sz="2800" b="1" dirty="0">
                <a:solidFill>
                  <a:srgbClr val="F76902"/>
                </a:solidFill>
                <a:latin typeface="Calibri" panose="020F0502020204030204"/>
              </a:rPr>
              <a:t> </a:t>
            </a:r>
            <a:r>
              <a:rPr lang="en-US" altLang="zh-CN" sz="2800" b="1" dirty="0">
                <a:solidFill>
                  <a:srgbClr val="F76902"/>
                </a:solidFill>
                <a:latin typeface="Calibri" panose="020F0502020204030204"/>
              </a:rPr>
              <a:t>Configuration</a:t>
            </a:r>
            <a:endParaRPr lang="en-US" sz="2800" b="1" dirty="0">
              <a:solidFill>
                <a:srgbClr val="F76902"/>
              </a:solidFill>
              <a:latin typeface="Calibri" panose="020F0502020204030204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FFD6A51D-1D3C-B24A-AAE6-658F3835CE9C}"/>
              </a:ext>
            </a:extLst>
          </p:cNvPr>
          <p:cNvSpPr/>
          <p:nvPr/>
        </p:nvSpPr>
        <p:spPr>
          <a:xfrm>
            <a:off x="6560625" y="8005693"/>
            <a:ext cx="4798259" cy="975280"/>
          </a:xfrm>
          <a:prstGeom prst="rect">
            <a:avLst/>
          </a:prstGeom>
          <a:solidFill>
            <a:srgbClr val="F76902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OAM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Kubernetes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Runtime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1" name="Picture 410">
            <a:extLst>
              <a:ext uri="{FF2B5EF4-FFF2-40B4-BE49-F238E27FC236}">
                <a16:creationId xmlns:a16="http://schemas.microsoft.com/office/drawing/2014/main" id="{B376EBD2-0CA6-654B-A83A-C67688AFD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775" y="10905519"/>
            <a:ext cx="2185178" cy="700480"/>
          </a:xfrm>
          <a:prstGeom prst="rect">
            <a:avLst/>
          </a:prstGeom>
        </p:spPr>
      </p:pic>
      <p:pic>
        <p:nvPicPr>
          <p:cNvPr id="412" name="Picture 411">
            <a:extLst>
              <a:ext uri="{FF2B5EF4-FFF2-40B4-BE49-F238E27FC236}">
                <a16:creationId xmlns:a16="http://schemas.microsoft.com/office/drawing/2014/main" id="{8DC0A2F9-B78E-DB4E-B28F-055081ADC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449" y="10905519"/>
            <a:ext cx="2185179" cy="851458"/>
          </a:xfrm>
          <a:prstGeom prst="rect">
            <a:avLst/>
          </a:prstGeom>
        </p:spPr>
      </p:pic>
      <p:pic>
        <p:nvPicPr>
          <p:cNvPr id="413" name="Picture 412">
            <a:extLst>
              <a:ext uri="{FF2B5EF4-FFF2-40B4-BE49-F238E27FC236}">
                <a16:creationId xmlns:a16="http://schemas.microsoft.com/office/drawing/2014/main" id="{45717243-97DF-7340-A3CE-C09A84CE9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660" y="10935308"/>
            <a:ext cx="791880" cy="791880"/>
          </a:xfrm>
          <a:prstGeom prst="rect">
            <a:avLst/>
          </a:prstGeom>
        </p:spPr>
      </p:pic>
      <p:pic>
        <p:nvPicPr>
          <p:cNvPr id="414" name="Picture 413">
            <a:extLst>
              <a:ext uri="{FF2B5EF4-FFF2-40B4-BE49-F238E27FC236}">
                <a16:creationId xmlns:a16="http://schemas.microsoft.com/office/drawing/2014/main" id="{FF0C82F0-2861-424B-9054-8CE487878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65" y="10905519"/>
            <a:ext cx="799325" cy="799325"/>
          </a:xfrm>
          <a:prstGeom prst="rect">
            <a:avLst/>
          </a:prstGeom>
        </p:spPr>
      </p:pic>
      <p:pic>
        <p:nvPicPr>
          <p:cNvPr id="415" name="Google Shape;138;p18">
            <a:extLst>
              <a:ext uri="{FF2B5EF4-FFF2-40B4-BE49-F238E27FC236}">
                <a16:creationId xmlns:a16="http://schemas.microsoft.com/office/drawing/2014/main" id="{81FE8D3F-EBE7-BA41-9655-8884C5ABCE9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3025" y="10844151"/>
            <a:ext cx="883617" cy="81778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TextBox 419">
            <a:extLst>
              <a:ext uri="{FF2B5EF4-FFF2-40B4-BE49-F238E27FC236}">
                <a16:creationId xmlns:a16="http://schemas.microsoft.com/office/drawing/2014/main" id="{E30C5E62-E000-C040-9D46-CB4BF1DAB4B2}"/>
              </a:ext>
            </a:extLst>
          </p:cNvPr>
          <p:cNvSpPr txBox="1"/>
          <p:nvPr/>
        </p:nvSpPr>
        <p:spPr>
          <a:xfrm>
            <a:off x="6617319" y="9744125"/>
            <a:ext cx="468487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76902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76902"/>
                </a:solidFill>
                <a:latin typeface="Calibri" panose="020F0502020204030204"/>
                <a:ea typeface="等线" panose="02010600030101010101" pitchFamily="2" charset="-122"/>
              </a:rPr>
              <a:t>能力定义对象（</a:t>
            </a:r>
            <a:r>
              <a:rPr lang="en-US" altLang="zh-CN" sz="2800" b="1" dirty="0">
                <a:solidFill>
                  <a:srgbClr val="F76902"/>
                </a:solidFill>
                <a:latin typeface="Calibri" panose="020F0502020204030204"/>
                <a:ea typeface="等线" panose="02010600030101010101" pitchFamily="2" charset="-122"/>
              </a:rPr>
              <a:t>Definitions</a:t>
            </a:r>
            <a:r>
              <a:rPr lang="zh-CN" altLang="en-US" sz="2800" b="1" dirty="0">
                <a:solidFill>
                  <a:srgbClr val="F76902"/>
                </a:solidFill>
                <a:latin typeface="Calibri" panose="020F0502020204030204"/>
                <a:ea typeface="等线" panose="02010600030101010101" pitchFamily="2" charset="-122"/>
              </a:rPr>
              <a:t>）</a:t>
            </a:r>
            <a:endParaRPr lang="en-US" altLang="zh-CN" sz="2800" b="1" dirty="0">
              <a:solidFill>
                <a:srgbClr val="F76902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27" name="Right Brace 426">
            <a:extLst>
              <a:ext uri="{FF2B5EF4-FFF2-40B4-BE49-F238E27FC236}">
                <a16:creationId xmlns:a16="http://schemas.microsoft.com/office/drawing/2014/main" id="{6DFAB8FE-44D7-4440-80D4-6956CDD1F249}"/>
              </a:ext>
            </a:extLst>
          </p:cNvPr>
          <p:cNvSpPr/>
          <p:nvPr/>
        </p:nvSpPr>
        <p:spPr>
          <a:xfrm rot="16200000">
            <a:off x="8698429" y="6653041"/>
            <a:ext cx="366012" cy="7770415"/>
          </a:xfrm>
          <a:prstGeom prst="rightBrace">
            <a:avLst/>
          </a:prstGeom>
          <a:noFill/>
          <a:ln w="6350" cap="flat" cmpd="sng" algn="ctr">
            <a:solidFill>
              <a:srgbClr val="F7690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4A657C04-9E00-E642-9B74-703A41D90864}"/>
              </a:ext>
            </a:extLst>
          </p:cNvPr>
          <p:cNvSpPr txBox="1"/>
          <p:nvPr/>
        </p:nvSpPr>
        <p:spPr>
          <a:xfrm>
            <a:off x="13672881" y="3977569"/>
            <a:ext cx="317964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Docker</a:t>
            </a:r>
            <a:r>
              <a:rPr lang="zh-CN" altLang="en-US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Compose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C6C73AFE-BB39-5348-90B8-F21A75B2ED07}"/>
              </a:ext>
            </a:extLst>
          </p:cNvPr>
          <p:cNvSpPr txBox="1"/>
          <p:nvPr/>
        </p:nvSpPr>
        <p:spPr>
          <a:xfrm>
            <a:off x="9898390" y="3977569"/>
            <a:ext cx="3179640" cy="53637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Dashboard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6A3ABB58-24C7-9145-BC4C-1C6A5628E621}"/>
              </a:ext>
            </a:extLst>
          </p:cNvPr>
          <p:cNvSpPr txBox="1"/>
          <p:nvPr/>
        </p:nvSpPr>
        <p:spPr>
          <a:xfrm>
            <a:off x="8653175" y="3718924"/>
            <a:ext cx="615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CLI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20C016E1-0AB5-6846-839A-B05A27CDF5E0}"/>
              </a:ext>
            </a:extLst>
          </p:cNvPr>
          <p:cNvSpPr txBox="1"/>
          <p:nvPr/>
        </p:nvSpPr>
        <p:spPr>
          <a:xfrm>
            <a:off x="17512053" y="3950377"/>
            <a:ext cx="4046794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DSL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0EE5BDF3-46C5-8C47-A87D-DB609DE92448}"/>
              </a:ext>
            </a:extLst>
          </p:cNvPr>
          <p:cNvSpPr txBox="1"/>
          <p:nvPr/>
        </p:nvSpPr>
        <p:spPr>
          <a:xfrm>
            <a:off x="6089408" y="4014646"/>
            <a:ext cx="3179641" cy="53184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CLI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467AA313-1F68-354E-8B4D-72CA4744DB98}"/>
              </a:ext>
            </a:extLst>
          </p:cNvPr>
          <p:cNvSpPr txBox="1"/>
          <p:nvPr/>
        </p:nvSpPr>
        <p:spPr>
          <a:xfrm>
            <a:off x="4723797" y="6014501"/>
            <a:ext cx="1974771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Deployment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569C4D39-1DD6-DE47-BCCE-CC76404DF88D}"/>
              </a:ext>
            </a:extLst>
          </p:cNvPr>
          <p:cNvSpPr txBox="1"/>
          <p:nvPr/>
        </p:nvSpPr>
        <p:spPr>
          <a:xfrm>
            <a:off x="6999392" y="6013939"/>
            <a:ext cx="17662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StatefulSet</a:t>
            </a:r>
            <a:endParaRPr lang="en-US" altLang="zh-CN" sz="2800" dirty="0">
              <a:solidFill>
                <a:schemeClr val="accent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43" name="Elbow Connector 442">
            <a:extLst>
              <a:ext uri="{FF2B5EF4-FFF2-40B4-BE49-F238E27FC236}">
                <a16:creationId xmlns:a16="http://schemas.microsoft.com/office/drawing/2014/main" id="{93BBE4B3-8993-8749-BF41-ED68AFF4405E}"/>
              </a:ext>
            </a:extLst>
          </p:cNvPr>
          <p:cNvCxnSpPr>
            <a:cxnSpLocks/>
            <a:stCxn id="437" idx="2"/>
            <a:endCxn id="405" idx="0"/>
          </p:cNvCxnSpPr>
          <p:nvPr/>
        </p:nvCxnSpPr>
        <p:spPr>
          <a:xfrm rot="16200000" flipH="1">
            <a:off x="7699912" y="6745850"/>
            <a:ext cx="438336" cy="2081349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Elbow Connector 444">
            <a:extLst>
              <a:ext uri="{FF2B5EF4-FFF2-40B4-BE49-F238E27FC236}">
                <a16:creationId xmlns:a16="http://schemas.microsoft.com/office/drawing/2014/main" id="{CE498F9B-1DDC-E445-A34C-FF311CDBA912}"/>
              </a:ext>
            </a:extLst>
          </p:cNvPr>
          <p:cNvCxnSpPr>
            <a:cxnSpLocks/>
            <a:stCxn id="436" idx="2"/>
            <a:endCxn id="405" idx="3"/>
          </p:cNvCxnSpPr>
          <p:nvPr/>
        </p:nvCxnSpPr>
        <p:spPr>
          <a:xfrm rot="5400000">
            <a:off x="14265520" y="4660721"/>
            <a:ext cx="925976" cy="6739248"/>
          </a:xfrm>
          <a:prstGeom prst="bentConnector2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D7BA4030-CD93-3241-96CE-3A636F15E751}"/>
              </a:ext>
            </a:extLst>
          </p:cNvPr>
          <p:cNvCxnSpPr>
            <a:cxnSpLocks/>
            <a:stCxn id="405" idx="2"/>
            <a:endCxn id="420" idx="0"/>
          </p:cNvCxnSpPr>
          <p:nvPr/>
        </p:nvCxnSpPr>
        <p:spPr>
          <a:xfrm>
            <a:off x="8959755" y="8980973"/>
            <a:ext cx="0" cy="7631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Left Brace 464">
            <a:extLst>
              <a:ext uri="{FF2B5EF4-FFF2-40B4-BE49-F238E27FC236}">
                <a16:creationId xmlns:a16="http://schemas.microsoft.com/office/drawing/2014/main" id="{552E7D77-0FC6-F548-BF3F-B5E6E407A203}"/>
              </a:ext>
            </a:extLst>
          </p:cNvPr>
          <p:cNvSpPr/>
          <p:nvPr/>
        </p:nvSpPr>
        <p:spPr>
          <a:xfrm>
            <a:off x="3556415" y="5290756"/>
            <a:ext cx="348405" cy="2271756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10478B11-CEEA-3F4D-87AF-8C78A8A1911A}"/>
              </a:ext>
            </a:extLst>
          </p:cNvPr>
          <p:cNvSpPr txBox="1"/>
          <p:nvPr/>
        </p:nvSpPr>
        <p:spPr>
          <a:xfrm>
            <a:off x="1387784" y="589479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应用层抽象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467" name="Left Brace 466">
            <a:extLst>
              <a:ext uri="{FF2B5EF4-FFF2-40B4-BE49-F238E27FC236}">
                <a16:creationId xmlns:a16="http://schemas.microsoft.com/office/drawing/2014/main" id="{4DC4C5DB-245F-6544-9421-EA53C25CD572}"/>
              </a:ext>
            </a:extLst>
          </p:cNvPr>
          <p:cNvSpPr/>
          <p:nvPr/>
        </p:nvSpPr>
        <p:spPr>
          <a:xfrm>
            <a:off x="3543613" y="7562513"/>
            <a:ext cx="383195" cy="693292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7B8777CC-FA64-374A-8B5A-DC9D8CD36C67}"/>
              </a:ext>
            </a:extLst>
          </p:cNvPr>
          <p:cNvSpPr txBox="1"/>
          <p:nvPr/>
        </p:nvSpPr>
        <p:spPr>
          <a:xfrm>
            <a:off x="1354752" y="76631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应用层驱动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3C53CCA8-B6DD-A043-BE18-A8CB17384804}"/>
              </a:ext>
            </a:extLst>
          </p:cNvPr>
          <p:cNvSpPr txBox="1"/>
          <p:nvPr/>
        </p:nvSpPr>
        <p:spPr>
          <a:xfrm>
            <a:off x="1092646" y="103529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插件能力管理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470" name="Left Brace 469">
            <a:extLst>
              <a:ext uri="{FF2B5EF4-FFF2-40B4-BE49-F238E27FC236}">
                <a16:creationId xmlns:a16="http://schemas.microsoft.com/office/drawing/2014/main" id="{4D1128AC-D9D6-274F-B04A-0BC47F9BD917}"/>
              </a:ext>
            </a:extLst>
          </p:cNvPr>
          <p:cNvSpPr/>
          <p:nvPr/>
        </p:nvSpPr>
        <p:spPr>
          <a:xfrm>
            <a:off x="3558375" y="3853384"/>
            <a:ext cx="346445" cy="1437371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F1BF6DAC-DAC1-BF44-A273-0CECD594C1A2}"/>
              </a:ext>
            </a:extLst>
          </p:cNvPr>
          <p:cNvSpPr txBox="1"/>
          <p:nvPr/>
        </p:nvSpPr>
        <p:spPr>
          <a:xfrm>
            <a:off x="1361775" y="399835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/>
                </a:solidFill>
              </a:rPr>
              <a:t>用户体验层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472" name="Left Brace 471">
            <a:extLst>
              <a:ext uri="{FF2B5EF4-FFF2-40B4-BE49-F238E27FC236}">
                <a16:creationId xmlns:a16="http://schemas.microsoft.com/office/drawing/2014/main" id="{5944E6F0-00CF-3A44-BA9D-216B76378D1D}"/>
              </a:ext>
            </a:extLst>
          </p:cNvPr>
          <p:cNvSpPr/>
          <p:nvPr/>
        </p:nvSpPr>
        <p:spPr>
          <a:xfrm>
            <a:off x="3522123" y="9353355"/>
            <a:ext cx="533709" cy="2534740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Left Brace 474">
            <a:extLst>
              <a:ext uri="{FF2B5EF4-FFF2-40B4-BE49-F238E27FC236}">
                <a16:creationId xmlns:a16="http://schemas.microsoft.com/office/drawing/2014/main" id="{B921F91C-84A6-7149-A34E-F35F722A825D}"/>
              </a:ext>
            </a:extLst>
          </p:cNvPr>
          <p:cNvSpPr/>
          <p:nvPr/>
        </p:nvSpPr>
        <p:spPr>
          <a:xfrm>
            <a:off x="3528202" y="8280994"/>
            <a:ext cx="405491" cy="1101896"/>
          </a:xfrm>
          <a:prstGeom prst="leftBrace">
            <a:avLst>
              <a:gd name="adj1" fmla="val 8333"/>
              <a:gd name="adj2" fmla="val 50947"/>
            </a:avLst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ABEA61E1-25D0-9743-BF15-9DF3037E05B9}"/>
              </a:ext>
            </a:extLst>
          </p:cNvPr>
          <p:cNvSpPr txBox="1"/>
          <p:nvPr/>
        </p:nvSpPr>
        <p:spPr>
          <a:xfrm>
            <a:off x="1478393" y="8570332"/>
            <a:ext cx="209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6"/>
                </a:solidFill>
                <a:latin typeface="Calibri" panose="020F0502020204030204"/>
                <a:ea typeface="等线" panose="02010600030101010101" pitchFamily="2" charset="-122"/>
              </a:rPr>
              <a:t>Kubernetes</a:t>
            </a:r>
            <a:endParaRPr lang="en-US" sz="2800" dirty="0">
              <a:solidFill>
                <a:schemeClr val="accent6"/>
              </a:solidFill>
              <a:latin typeface="Calibri" panose="020F0502020204030204"/>
            </a:endParaRPr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504284FD-C6E2-0A4C-9869-3B7C58470EA5}"/>
              </a:ext>
            </a:extLst>
          </p:cNvPr>
          <p:cNvSpPr/>
          <p:nvPr/>
        </p:nvSpPr>
        <p:spPr>
          <a:xfrm>
            <a:off x="856594" y="1783761"/>
            <a:ext cx="11270008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一个构建</a:t>
            </a:r>
            <a:r>
              <a:rPr lang="zh-CN" altLang="en-US" sz="3200" dirty="0"/>
              <a:t>“以应用为中心”的 </a:t>
            </a:r>
            <a:r>
              <a:rPr lang="en-US" altLang="zh-CN" sz="3200" dirty="0"/>
              <a:t>Kubernetes </a:t>
            </a:r>
            <a:r>
              <a:rPr lang="zh-CN" altLang="en-US" sz="3200" dirty="0"/>
              <a:t>的标准规范与框架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32756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7FE3-C0E1-41BC-A498-E6DA1365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466" y="887628"/>
            <a:ext cx="22037040" cy="110799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Component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EDFA1-D0CB-4529-BD02-F85DF4C94F89}"/>
              </a:ext>
            </a:extLst>
          </p:cNvPr>
          <p:cNvSpPr/>
          <p:nvPr/>
        </p:nvSpPr>
        <p:spPr>
          <a:xfrm>
            <a:off x="1775049" y="9627393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B07BE-5B5F-49C6-8EF1-522FE66C5359}"/>
              </a:ext>
            </a:extLst>
          </p:cNvPr>
          <p:cNvSpPr/>
          <p:nvPr/>
        </p:nvSpPr>
        <p:spPr>
          <a:xfrm>
            <a:off x="4574669" y="9627393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53E02-32D4-4B61-B145-C9921D9170DE}"/>
              </a:ext>
            </a:extLst>
          </p:cNvPr>
          <p:cNvSpPr/>
          <p:nvPr/>
        </p:nvSpPr>
        <p:spPr>
          <a:xfrm>
            <a:off x="7374289" y="9627393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D</a:t>
            </a: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28541-C468-4EE3-9768-825CA4C72051}"/>
              </a:ext>
            </a:extLst>
          </p:cNvPr>
          <p:cNvSpPr/>
          <p:nvPr/>
        </p:nvSpPr>
        <p:spPr bwMode="auto">
          <a:xfrm>
            <a:off x="12192000" y="0"/>
            <a:ext cx="12192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2724F8-51B5-4DB1-B0BF-0B231D832E76}"/>
              </a:ext>
            </a:extLst>
          </p:cNvPr>
          <p:cNvSpPr/>
          <p:nvPr/>
        </p:nvSpPr>
        <p:spPr bwMode="auto">
          <a:xfrm>
            <a:off x="12598400" y="448735"/>
            <a:ext cx="11379200" cy="128185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Component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name: frontend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annotations: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description: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b="1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apps/v1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Deployment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template: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containers: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- name: web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image: '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php:latest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'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env: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- name: OAM_TEXTURE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value: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texture.jpg</a:t>
            </a:r>
            <a:endParaRPr lang="en-US" altLang="zh-CN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ports: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-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containerPort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8001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name: http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protocol: TCP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EA0BE-299B-48D3-B0B9-5D237DA639F0}"/>
              </a:ext>
            </a:extLst>
          </p:cNvPr>
          <p:cNvSpPr/>
          <p:nvPr/>
        </p:nvSpPr>
        <p:spPr>
          <a:xfrm>
            <a:off x="1250762" y="8501687"/>
            <a:ext cx="9499604" cy="397501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A</a:t>
            </a: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A9376-E489-482B-8C75-DA85A34EC752}"/>
              </a:ext>
            </a:extLst>
          </p:cNvPr>
          <p:cNvGrpSpPr/>
          <p:nvPr/>
        </p:nvGrpSpPr>
        <p:grpSpPr>
          <a:xfrm>
            <a:off x="1967178" y="10057138"/>
            <a:ext cx="7991992" cy="1408712"/>
            <a:chOff x="942407" y="4886217"/>
            <a:chExt cx="3995996" cy="70435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A733277-5884-4334-957C-A4BC677B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2407" y="4886217"/>
              <a:ext cx="704356" cy="704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1864A8-BF1B-4612-9896-2689978A779C}"/>
                </a:ext>
              </a:extLst>
            </p:cNvPr>
            <p:cNvGrpSpPr/>
            <p:nvPr/>
          </p:nvGrpSpPr>
          <p:grpSpPr>
            <a:xfrm>
              <a:off x="4195417" y="5008352"/>
              <a:ext cx="742986" cy="460086"/>
              <a:chOff x="7450260" y="558801"/>
              <a:chExt cx="581942" cy="360363"/>
            </a:xfrm>
          </p:grpSpPr>
          <p:grpSp>
            <p:nvGrpSpPr>
              <p:cNvPr id="28" name="Group 10">
                <a:extLst>
                  <a:ext uri="{FF2B5EF4-FFF2-40B4-BE49-F238E27FC236}">
                    <a16:creationId xmlns:a16="http://schemas.microsoft.com/office/drawing/2014/main" id="{505777B2-BCE0-4795-8061-575AD8D67F6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86238" y="558801"/>
                <a:ext cx="309988" cy="360363"/>
                <a:chOff x="4768" y="352"/>
                <a:chExt cx="206" cy="227"/>
              </a:xfrm>
            </p:grpSpPr>
            <p:sp>
              <p:nvSpPr>
                <p:cNvPr id="32" name="Freeform 11">
                  <a:extLst>
                    <a:ext uri="{FF2B5EF4-FFF2-40B4-BE49-F238E27FC236}">
                      <a16:creationId xmlns:a16="http://schemas.microsoft.com/office/drawing/2014/main" id="{4AB49BEE-F78C-4BB7-9268-772CFAB26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522"/>
                  <a:ext cx="206" cy="57"/>
                </a:xfrm>
                <a:custGeom>
                  <a:avLst/>
                  <a:gdLst>
                    <a:gd name="T0" fmla="*/ 252 w 332"/>
                    <a:gd name="T1" fmla="*/ 25 h 92"/>
                    <a:gd name="T2" fmla="*/ 252 w 332"/>
                    <a:gd name="T3" fmla="*/ 25 h 92"/>
                    <a:gd name="T4" fmla="*/ 207 w 332"/>
                    <a:gd name="T5" fmla="*/ 30 h 92"/>
                    <a:gd name="T6" fmla="*/ 166 w 332"/>
                    <a:gd name="T7" fmla="*/ 31 h 92"/>
                    <a:gd name="T8" fmla="*/ 124 w 332"/>
                    <a:gd name="T9" fmla="*/ 30 h 92"/>
                    <a:gd name="T10" fmla="*/ 80 w 332"/>
                    <a:gd name="T11" fmla="*/ 25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6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1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6 w 332"/>
                    <a:gd name="T35" fmla="*/ 91 h 92"/>
                    <a:gd name="T36" fmla="*/ 229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6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4 w 332"/>
                    <a:gd name="T53" fmla="*/ 15 h 92"/>
                    <a:gd name="T54" fmla="*/ 252 w 332"/>
                    <a:gd name="T55" fmla="*/ 2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5"/>
                      </a:moveTo>
                      <a:lnTo>
                        <a:pt x="252" y="25"/>
                      </a:lnTo>
                      <a:cubicBezTo>
                        <a:pt x="237" y="27"/>
                        <a:pt x="222" y="29"/>
                        <a:pt x="207" y="30"/>
                      </a:cubicBezTo>
                      <a:cubicBezTo>
                        <a:pt x="192" y="31"/>
                        <a:pt x="179" y="31"/>
                        <a:pt x="166" y="31"/>
                      </a:cubicBezTo>
                      <a:cubicBezTo>
                        <a:pt x="153" y="31"/>
                        <a:pt x="139" y="31"/>
                        <a:pt x="124" y="30"/>
                      </a:cubicBezTo>
                      <a:cubicBezTo>
                        <a:pt x="110" y="29"/>
                        <a:pt x="95" y="27"/>
                        <a:pt x="80" y="25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50"/>
                        <a:pt x="2" y="53"/>
                        <a:pt x="5" y="56"/>
                      </a:cubicBezTo>
                      <a:cubicBezTo>
                        <a:pt x="8" y="59"/>
                        <a:pt x="12" y="62"/>
                        <a:pt x="17" y="64"/>
                      </a:cubicBezTo>
                      <a:cubicBezTo>
                        <a:pt x="21" y="67"/>
                        <a:pt x="26" y="69"/>
                        <a:pt x="31" y="71"/>
                      </a:cubicBezTo>
                      <a:cubicBezTo>
                        <a:pt x="36" y="73"/>
                        <a:pt x="40" y="74"/>
                        <a:pt x="42" y="75"/>
                      </a:cubicBezTo>
                      <a:cubicBezTo>
                        <a:pt x="51" y="79"/>
                        <a:pt x="61" y="81"/>
                        <a:pt x="71" y="83"/>
                      </a:cubicBezTo>
                      <a:cubicBezTo>
                        <a:pt x="82" y="85"/>
                        <a:pt x="92" y="87"/>
                        <a:pt x="103" y="88"/>
                      </a:cubicBezTo>
                      <a:cubicBezTo>
                        <a:pt x="114" y="90"/>
                        <a:pt x="125" y="91"/>
                        <a:pt x="135" y="91"/>
                      </a:cubicBezTo>
                      <a:cubicBezTo>
                        <a:pt x="146" y="92"/>
                        <a:pt x="156" y="92"/>
                        <a:pt x="166" y="92"/>
                      </a:cubicBezTo>
                      <a:cubicBezTo>
                        <a:pt x="176" y="92"/>
                        <a:pt x="186" y="92"/>
                        <a:pt x="196" y="91"/>
                      </a:cubicBezTo>
                      <a:cubicBezTo>
                        <a:pt x="207" y="91"/>
                        <a:pt x="218" y="90"/>
                        <a:pt x="229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1" y="81"/>
                        <a:pt x="280" y="79"/>
                        <a:pt x="289" y="75"/>
                      </a:cubicBezTo>
                      <a:cubicBezTo>
                        <a:pt x="292" y="74"/>
                        <a:pt x="296" y="73"/>
                        <a:pt x="301" y="71"/>
                      </a:cubicBezTo>
                      <a:cubicBezTo>
                        <a:pt x="306" y="69"/>
                        <a:pt x="310" y="67"/>
                        <a:pt x="315" y="64"/>
                      </a:cubicBezTo>
                      <a:cubicBezTo>
                        <a:pt x="319" y="62"/>
                        <a:pt x="323" y="59"/>
                        <a:pt x="327" y="56"/>
                      </a:cubicBezTo>
                      <a:cubicBezTo>
                        <a:pt x="330" y="53"/>
                        <a:pt x="332" y="50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4" y="15"/>
                      </a:cubicBezTo>
                      <a:cubicBezTo>
                        <a:pt x="281" y="19"/>
                        <a:pt x="266" y="22"/>
                        <a:pt x="252" y="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6CBA3858-65BC-4E77-A291-783565B8D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408"/>
                  <a:ext cx="206" cy="57"/>
                </a:xfrm>
                <a:custGeom>
                  <a:avLst/>
                  <a:gdLst>
                    <a:gd name="T0" fmla="*/ 252 w 332"/>
                    <a:gd name="T1" fmla="*/ 25 h 92"/>
                    <a:gd name="T2" fmla="*/ 252 w 332"/>
                    <a:gd name="T3" fmla="*/ 25 h 92"/>
                    <a:gd name="T4" fmla="*/ 207 w 332"/>
                    <a:gd name="T5" fmla="*/ 30 h 92"/>
                    <a:gd name="T6" fmla="*/ 166 w 332"/>
                    <a:gd name="T7" fmla="*/ 31 h 92"/>
                    <a:gd name="T8" fmla="*/ 124 w 332"/>
                    <a:gd name="T9" fmla="*/ 30 h 92"/>
                    <a:gd name="T10" fmla="*/ 80 w 332"/>
                    <a:gd name="T11" fmla="*/ 25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6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2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7 w 332"/>
                    <a:gd name="T35" fmla="*/ 91 h 92"/>
                    <a:gd name="T36" fmla="*/ 228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6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5 w 332"/>
                    <a:gd name="T53" fmla="*/ 15 h 92"/>
                    <a:gd name="T54" fmla="*/ 252 w 332"/>
                    <a:gd name="T55" fmla="*/ 2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5"/>
                      </a:moveTo>
                      <a:lnTo>
                        <a:pt x="252" y="25"/>
                      </a:lnTo>
                      <a:cubicBezTo>
                        <a:pt x="237" y="27"/>
                        <a:pt x="222" y="29"/>
                        <a:pt x="207" y="30"/>
                      </a:cubicBezTo>
                      <a:cubicBezTo>
                        <a:pt x="193" y="31"/>
                        <a:pt x="179" y="31"/>
                        <a:pt x="166" y="31"/>
                      </a:cubicBezTo>
                      <a:cubicBezTo>
                        <a:pt x="153" y="31"/>
                        <a:pt x="139" y="31"/>
                        <a:pt x="124" y="30"/>
                      </a:cubicBezTo>
                      <a:cubicBezTo>
                        <a:pt x="110" y="29"/>
                        <a:pt x="95" y="27"/>
                        <a:pt x="80" y="25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50"/>
                        <a:pt x="2" y="53"/>
                        <a:pt x="5" y="56"/>
                      </a:cubicBezTo>
                      <a:cubicBezTo>
                        <a:pt x="8" y="59"/>
                        <a:pt x="12" y="62"/>
                        <a:pt x="17" y="64"/>
                      </a:cubicBezTo>
                      <a:cubicBezTo>
                        <a:pt x="21" y="67"/>
                        <a:pt x="26" y="69"/>
                        <a:pt x="31" y="71"/>
                      </a:cubicBezTo>
                      <a:cubicBezTo>
                        <a:pt x="36" y="73"/>
                        <a:pt x="40" y="75"/>
                        <a:pt x="42" y="75"/>
                      </a:cubicBezTo>
                      <a:cubicBezTo>
                        <a:pt x="52" y="79"/>
                        <a:pt x="61" y="81"/>
                        <a:pt x="72" y="83"/>
                      </a:cubicBezTo>
                      <a:cubicBezTo>
                        <a:pt x="82" y="85"/>
                        <a:pt x="93" y="87"/>
                        <a:pt x="103" y="88"/>
                      </a:cubicBezTo>
                      <a:cubicBezTo>
                        <a:pt x="114" y="90"/>
                        <a:pt x="125" y="91"/>
                        <a:pt x="135" y="91"/>
                      </a:cubicBezTo>
                      <a:cubicBezTo>
                        <a:pt x="146" y="92"/>
                        <a:pt x="156" y="92"/>
                        <a:pt x="166" y="92"/>
                      </a:cubicBezTo>
                      <a:cubicBezTo>
                        <a:pt x="176" y="92"/>
                        <a:pt x="186" y="92"/>
                        <a:pt x="197" y="91"/>
                      </a:cubicBezTo>
                      <a:cubicBezTo>
                        <a:pt x="207" y="91"/>
                        <a:pt x="218" y="90"/>
                        <a:pt x="228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0" y="81"/>
                        <a:pt x="280" y="79"/>
                        <a:pt x="289" y="75"/>
                      </a:cubicBezTo>
                      <a:cubicBezTo>
                        <a:pt x="292" y="75"/>
                        <a:pt x="296" y="73"/>
                        <a:pt x="301" y="71"/>
                      </a:cubicBezTo>
                      <a:cubicBezTo>
                        <a:pt x="306" y="69"/>
                        <a:pt x="310" y="67"/>
                        <a:pt x="315" y="64"/>
                      </a:cubicBezTo>
                      <a:cubicBezTo>
                        <a:pt x="319" y="62"/>
                        <a:pt x="323" y="59"/>
                        <a:pt x="327" y="56"/>
                      </a:cubicBezTo>
                      <a:cubicBezTo>
                        <a:pt x="330" y="53"/>
                        <a:pt x="332" y="50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5" y="15"/>
                      </a:cubicBezTo>
                      <a:cubicBezTo>
                        <a:pt x="281" y="19"/>
                        <a:pt x="267" y="22"/>
                        <a:pt x="252" y="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48ECA3A4-30FC-4423-84DC-ACEECC036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352"/>
                  <a:ext cx="206" cy="57"/>
                </a:xfrm>
                <a:custGeom>
                  <a:avLst/>
                  <a:gdLst>
                    <a:gd name="T0" fmla="*/ 315 w 332"/>
                    <a:gd name="T1" fmla="*/ 28 h 92"/>
                    <a:gd name="T2" fmla="*/ 315 w 332"/>
                    <a:gd name="T3" fmla="*/ 28 h 92"/>
                    <a:gd name="T4" fmla="*/ 301 w 332"/>
                    <a:gd name="T5" fmla="*/ 21 h 92"/>
                    <a:gd name="T6" fmla="*/ 289 w 332"/>
                    <a:gd name="T7" fmla="*/ 17 h 92"/>
                    <a:gd name="T8" fmla="*/ 260 w 332"/>
                    <a:gd name="T9" fmla="*/ 9 h 92"/>
                    <a:gd name="T10" fmla="*/ 228 w 332"/>
                    <a:gd name="T11" fmla="*/ 4 h 92"/>
                    <a:gd name="T12" fmla="*/ 196 w 332"/>
                    <a:gd name="T13" fmla="*/ 1 h 92"/>
                    <a:gd name="T14" fmla="*/ 166 w 332"/>
                    <a:gd name="T15" fmla="*/ 0 h 92"/>
                    <a:gd name="T16" fmla="*/ 135 w 332"/>
                    <a:gd name="T17" fmla="*/ 1 h 92"/>
                    <a:gd name="T18" fmla="*/ 103 w 332"/>
                    <a:gd name="T19" fmla="*/ 4 h 92"/>
                    <a:gd name="T20" fmla="*/ 72 w 332"/>
                    <a:gd name="T21" fmla="*/ 9 h 92"/>
                    <a:gd name="T22" fmla="*/ 42 w 332"/>
                    <a:gd name="T23" fmla="*/ 17 h 92"/>
                    <a:gd name="T24" fmla="*/ 31 w 332"/>
                    <a:gd name="T25" fmla="*/ 21 h 92"/>
                    <a:gd name="T26" fmla="*/ 17 w 332"/>
                    <a:gd name="T27" fmla="*/ 28 h 92"/>
                    <a:gd name="T28" fmla="*/ 5 w 332"/>
                    <a:gd name="T29" fmla="*/ 37 h 92"/>
                    <a:gd name="T30" fmla="*/ 0 w 332"/>
                    <a:gd name="T31" fmla="*/ 46 h 92"/>
                    <a:gd name="T32" fmla="*/ 1 w 332"/>
                    <a:gd name="T33" fmla="*/ 50 h 92"/>
                    <a:gd name="T34" fmla="*/ 3 w 332"/>
                    <a:gd name="T35" fmla="*/ 53 h 92"/>
                    <a:gd name="T36" fmla="*/ 21 w 332"/>
                    <a:gd name="T37" fmla="*/ 66 h 92"/>
                    <a:gd name="T38" fmla="*/ 46 w 332"/>
                    <a:gd name="T39" fmla="*/ 76 h 92"/>
                    <a:gd name="T40" fmla="*/ 77 w 332"/>
                    <a:gd name="T41" fmla="*/ 84 h 92"/>
                    <a:gd name="T42" fmla="*/ 109 w 332"/>
                    <a:gd name="T43" fmla="*/ 88 h 92"/>
                    <a:gd name="T44" fmla="*/ 140 w 332"/>
                    <a:gd name="T45" fmla="*/ 91 h 92"/>
                    <a:gd name="T46" fmla="*/ 166 w 332"/>
                    <a:gd name="T47" fmla="*/ 92 h 92"/>
                    <a:gd name="T48" fmla="*/ 192 w 332"/>
                    <a:gd name="T49" fmla="*/ 91 h 92"/>
                    <a:gd name="T50" fmla="*/ 223 w 332"/>
                    <a:gd name="T51" fmla="*/ 88 h 92"/>
                    <a:gd name="T52" fmla="*/ 255 w 332"/>
                    <a:gd name="T53" fmla="*/ 84 h 92"/>
                    <a:gd name="T54" fmla="*/ 285 w 332"/>
                    <a:gd name="T55" fmla="*/ 76 h 92"/>
                    <a:gd name="T56" fmla="*/ 311 w 332"/>
                    <a:gd name="T57" fmla="*/ 66 h 92"/>
                    <a:gd name="T58" fmla="*/ 328 w 332"/>
                    <a:gd name="T59" fmla="*/ 53 h 92"/>
                    <a:gd name="T60" fmla="*/ 331 w 332"/>
                    <a:gd name="T61" fmla="*/ 50 h 92"/>
                    <a:gd name="T62" fmla="*/ 332 w 332"/>
                    <a:gd name="T63" fmla="*/ 46 h 92"/>
                    <a:gd name="T64" fmla="*/ 327 w 332"/>
                    <a:gd name="T65" fmla="*/ 37 h 92"/>
                    <a:gd name="T66" fmla="*/ 315 w 332"/>
                    <a:gd name="T67" fmla="*/ 28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2" h="92">
                      <a:moveTo>
                        <a:pt x="315" y="28"/>
                      </a:moveTo>
                      <a:lnTo>
                        <a:pt x="315" y="28"/>
                      </a:lnTo>
                      <a:cubicBezTo>
                        <a:pt x="310" y="26"/>
                        <a:pt x="306" y="23"/>
                        <a:pt x="301" y="21"/>
                      </a:cubicBezTo>
                      <a:cubicBezTo>
                        <a:pt x="296" y="19"/>
                        <a:pt x="292" y="18"/>
                        <a:pt x="289" y="17"/>
                      </a:cubicBezTo>
                      <a:cubicBezTo>
                        <a:pt x="280" y="14"/>
                        <a:pt x="270" y="11"/>
                        <a:pt x="260" y="9"/>
                      </a:cubicBezTo>
                      <a:cubicBezTo>
                        <a:pt x="250" y="7"/>
                        <a:pt x="239" y="5"/>
                        <a:pt x="228" y="4"/>
                      </a:cubicBezTo>
                      <a:cubicBezTo>
                        <a:pt x="218" y="3"/>
                        <a:pt x="207" y="2"/>
                        <a:pt x="196" y="1"/>
                      </a:cubicBezTo>
                      <a:cubicBezTo>
                        <a:pt x="186" y="1"/>
                        <a:pt x="176" y="0"/>
                        <a:pt x="166" y="0"/>
                      </a:cubicBezTo>
                      <a:cubicBezTo>
                        <a:pt x="156" y="0"/>
                        <a:pt x="146" y="1"/>
                        <a:pt x="135" y="1"/>
                      </a:cubicBezTo>
                      <a:cubicBezTo>
                        <a:pt x="125" y="2"/>
                        <a:pt x="114" y="3"/>
                        <a:pt x="103" y="4"/>
                      </a:cubicBezTo>
                      <a:cubicBezTo>
                        <a:pt x="93" y="5"/>
                        <a:pt x="82" y="7"/>
                        <a:pt x="72" y="9"/>
                      </a:cubicBezTo>
                      <a:cubicBezTo>
                        <a:pt x="61" y="11"/>
                        <a:pt x="52" y="14"/>
                        <a:pt x="42" y="17"/>
                      </a:cubicBezTo>
                      <a:cubicBezTo>
                        <a:pt x="40" y="18"/>
                        <a:pt x="36" y="19"/>
                        <a:pt x="31" y="21"/>
                      </a:cubicBezTo>
                      <a:cubicBezTo>
                        <a:pt x="26" y="23"/>
                        <a:pt x="21" y="26"/>
                        <a:pt x="17" y="28"/>
                      </a:cubicBezTo>
                      <a:cubicBezTo>
                        <a:pt x="12" y="31"/>
                        <a:pt x="8" y="34"/>
                        <a:pt x="5" y="37"/>
                      </a:cubicBezTo>
                      <a:cubicBezTo>
                        <a:pt x="2" y="40"/>
                        <a:pt x="0" y="43"/>
                        <a:pt x="0" y="46"/>
                      </a:cubicBezTo>
                      <a:cubicBezTo>
                        <a:pt x="0" y="47"/>
                        <a:pt x="0" y="48"/>
                        <a:pt x="1" y="50"/>
                      </a:cubicBezTo>
                      <a:cubicBezTo>
                        <a:pt x="2" y="51"/>
                        <a:pt x="2" y="52"/>
                        <a:pt x="3" y="53"/>
                      </a:cubicBezTo>
                      <a:cubicBezTo>
                        <a:pt x="7" y="58"/>
                        <a:pt x="13" y="62"/>
                        <a:pt x="21" y="66"/>
                      </a:cubicBezTo>
                      <a:cubicBezTo>
                        <a:pt x="28" y="70"/>
                        <a:pt x="37" y="73"/>
                        <a:pt x="46" y="76"/>
                      </a:cubicBezTo>
                      <a:cubicBezTo>
                        <a:pt x="56" y="79"/>
                        <a:pt x="66" y="82"/>
                        <a:pt x="77" y="84"/>
                      </a:cubicBezTo>
                      <a:cubicBezTo>
                        <a:pt x="87" y="86"/>
                        <a:pt x="98" y="87"/>
                        <a:pt x="109" y="88"/>
                      </a:cubicBezTo>
                      <a:cubicBezTo>
                        <a:pt x="120" y="89"/>
                        <a:pt x="130" y="90"/>
                        <a:pt x="140" y="91"/>
                      </a:cubicBezTo>
                      <a:cubicBezTo>
                        <a:pt x="149" y="91"/>
                        <a:pt x="158" y="92"/>
                        <a:pt x="166" y="92"/>
                      </a:cubicBezTo>
                      <a:cubicBezTo>
                        <a:pt x="173" y="92"/>
                        <a:pt x="182" y="91"/>
                        <a:pt x="192" y="91"/>
                      </a:cubicBezTo>
                      <a:cubicBezTo>
                        <a:pt x="202" y="90"/>
                        <a:pt x="212" y="89"/>
                        <a:pt x="223" y="88"/>
                      </a:cubicBezTo>
                      <a:cubicBezTo>
                        <a:pt x="234" y="87"/>
                        <a:pt x="244" y="86"/>
                        <a:pt x="255" y="84"/>
                      </a:cubicBezTo>
                      <a:cubicBezTo>
                        <a:pt x="266" y="82"/>
                        <a:pt x="276" y="79"/>
                        <a:pt x="285" y="76"/>
                      </a:cubicBezTo>
                      <a:cubicBezTo>
                        <a:pt x="295" y="73"/>
                        <a:pt x="303" y="70"/>
                        <a:pt x="311" y="66"/>
                      </a:cubicBezTo>
                      <a:cubicBezTo>
                        <a:pt x="319" y="62"/>
                        <a:pt x="324" y="58"/>
                        <a:pt x="328" y="53"/>
                      </a:cubicBezTo>
                      <a:cubicBezTo>
                        <a:pt x="329" y="52"/>
                        <a:pt x="330" y="51"/>
                        <a:pt x="331" y="50"/>
                      </a:cubicBezTo>
                      <a:cubicBezTo>
                        <a:pt x="331" y="48"/>
                        <a:pt x="332" y="47"/>
                        <a:pt x="332" y="46"/>
                      </a:cubicBezTo>
                      <a:cubicBezTo>
                        <a:pt x="332" y="43"/>
                        <a:pt x="330" y="40"/>
                        <a:pt x="327" y="37"/>
                      </a:cubicBezTo>
                      <a:cubicBezTo>
                        <a:pt x="323" y="34"/>
                        <a:pt x="319" y="31"/>
                        <a:pt x="315" y="28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CC0B5A63-2982-4BAF-BE32-809C108D8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465"/>
                  <a:ext cx="206" cy="57"/>
                </a:xfrm>
                <a:custGeom>
                  <a:avLst/>
                  <a:gdLst>
                    <a:gd name="T0" fmla="*/ 252 w 332"/>
                    <a:gd name="T1" fmla="*/ 24 h 92"/>
                    <a:gd name="T2" fmla="*/ 252 w 332"/>
                    <a:gd name="T3" fmla="*/ 24 h 92"/>
                    <a:gd name="T4" fmla="*/ 207 w 332"/>
                    <a:gd name="T5" fmla="*/ 29 h 92"/>
                    <a:gd name="T6" fmla="*/ 166 w 332"/>
                    <a:gd name="T7" fmla="*/ 31 h 92"/>
                    <a:gd name="T8" fmla="*/ 124 w 332"/>
                    <a:gd name="T9" fmla="*/ 29 h 92"/>
                    <a:gd name="T10" fmla="*/ 80 w 332"/>
                    <a:gd name="T11" fmla="*/ 24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5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1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6 w 332"/>
                    <a:gd name="T35" fmla="*/ 91 h 92"/>
                    <a:gd name="T36" fmla="*/ 229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5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4 w 332"/>
                    <a:gd name="T53" fmla="*/ 15 h 92"/>
                    <a:gd name="T54" fmla="*/ 252 w 332"/>
                    <a:gd name="T55" fmla="*/ 2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4"/>
                      </a:moveTo>
                      <a:lnTo>
                        <a:pt x="252" y="24"/>
                      </a:lnTo>
                      <a:cubicBezTo>
                        <a:pt x="237" y="27"/>
                        <a:pt x="222" y="28"/>
                        <a:pt x="207" y="29"/>
                      </a:cubicBezTo>
                      <a:cubicBezTo>
                        <a:pt x="192" y="30"/>
                        <a:pt x="179" y="31"/>
                        <a:pt x="166" y="31"/>
                      </a:cubicBezTo>
                      <a:cubicBezTo>
                        <a:pt x="153" y="31"/>
                        <a:pt x="139" y="30"/>
                        <a:pt x="124" y="29"/>
                      </a:cubicBezTo>
                      <a:cubicBezTo>
                        <a:pt x="110" y="28"/>
                        <a:pt x="95" y="27"/>
                        <a:pt x="80" y="24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49"/>
                        <a:pt x="2" y="52"/>
                        <a:pt x="5" y="55"/>
                      </a:cubicBezTo>
                      <a:cubicBezTo>
                        <a:pt x="8" y="58"/>
                        <a:pt x="12" y="61"/>
                        <a:pt x="17" y="64"/>
                      </a:cubicBezTo>
                      <a:cubicBezTo>
                        <a:pt x="21" y="66"/>
                        <a:pt x="26" y="69"/>
                        <a:pt x="31" y="71"/>
                      </a:cubicBezTo>
                      <a:cubicBezTo>
                        <a:pt x="36" y="73"/>
                        <a:pt x="40" y="74"/>
                        <a:pt x="42" y="75"/>
                      </a:cubicBezTo>
                      <a:cubicBezTo>
                        <a:pt x="51" y="78"/>
                        <a:pt x="61" y="81"/>
                        <a:pt x="71" y="83"/>
                      </a:cubicBezTo>
                      <a:cubicBezTo>
                        <a:pt x="82" y="85"/>
                        <a:pt x="92" y="87"/>
                        <a:pt x="103" y="88"/>
                      </a:cubicBezTo>
                      <a:cubicBezTo>
                        <a:pt x="114" y="89"/>
                        <a:pt x="125" y="90"/>
                        <a:pt x="135" y="91"/>
                      </a:cubicBezTo>
                      <a:cubicBezTo>
                        <a:pt x="146" y="91"/>
                        <a:pt x="156" y="92"/>
                        <a:pt x="166" y="92"/>
                      </a:cubicBezTo>
                      <a:cubicBezTo>
                        <a:pt x="176" y="92"/>
                        <a:pt x="186" y="91"/>
                        <a:pt x="196" y="91"/>
                      </a:cubicBezTo>
                      <a:cubicBezTo>
                        <a:pt x="207" y="90"/>
                        <a:pt x="218" y="89"/>
                        <a:pt x="229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1" y="81"/>
                        <a:pt x="280" y="78"/>
                        <a:pt x="289" y="75"/>
                      </a:cubicBezTo>
                      <a:cubicBezTo>
                        <a:pt x="292" y="74"/>
                        <a:pt x="296" y="73"/>
                        <a:pt x="301" y="71"/>
                      </a:cubicBezTo>
                      <a:cubicBezTo>
                        <a:pt x="306" y="69"/>
                        <a:pt x="310" y="66"/>
                        <a:pt x="315" y="64"/>
                      </a:cubicBezTo>
                      <a:cubicBezTo>
                        <a:pt x="319" y="61"/>
                        <a:pt x="323" y="58"/>
                        <a:pt x="327" y="55"/>
                      </a:cubicBezTo>
                      <a:cubicBezTo>
                        <a:pt x="330" y="52"/>
                        <a:pt x="332" y="49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4" y="15"/>
                      </a:cubicBezTo>
                      <a:cubicBezTo>
                        <a:pt x="281" y="19"/>
                        <a:pt x="266" y="22"/>
                        <a:pt x="252" y="2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711B3CE-0281-4A39-A1EE-92A0BDAA121E}"/>
                  </a:ext>
                </a:extLst>
              </p:cNvPr>
              <p:cNvGrpSpPr/>
              <p:nvPr/>
            </p:nvGrpSpPr>
            <p:grpSpPr>
              <a:xfrm>
                <a:off x="7450260" y="682163"/>
                <a:ext cx="581942" cy="175670"/>
                <a:chOff x="7450260" y="682163"/>
                <a:chExt cx="581942" cy="175670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49FB3CCA-3016-4759-A818-5AF7CDCE1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7851240" y="676871"/>
                  <a:ext cx="175670" cy="186254"/>
                </a:xfrm>
                <a:custGeom>
                  <a:avLst/>
                  <a:gdLst>
                    <a:gd name="T0" fmla="*/ 133 w 133"/>
                    <a:gd name="T1" fmla="*/ 76 h 143"/>
                    <a:gd name="T2" fmla="*/ 133 w 133"/>
                    <a:gd name="T3" fmla="*/ 76 h 143"/>
                    <a:gd name="T4" fmla="*/ 132 w 133"/>
                    <a:gd name="T5" fmla="*/ 78 h 143"/>
                    <a:gd name="T6" fmla="*/ 117 w 133"/>
                    <a:gd name="T7" fmla="*/ 93 h 143"/>
                    <a:gd name="T8" fmla="*/ 66 w 133"/>
                    <a:gd name="T9" fmla="*/ 143 h 143"/>
                    <a:gd name="T10" fmla="*/ 16 w 133"/>
                    <a:gd name="T11" fmla="*/ 93 h 143"/>
                    <a:gd name="T12" fmla="*/ 1 w 133"/>
                    <a:gd name="T13" fmla="*/ 78 h 143"/>
                    <a:gd name="T14" fmla="*/ 0 w 133"/>
                    <a:gd name="T15" fmla="*/ 76 h 143"/>
                    <a:gd name="T16" fmla="*/ 20 w 133"/>
                    <a:gd name="T17" fmla="*/ 56 h 143"/>
                    <a:gd name="T18" fmla="*/ 41 w 133"/>
                    <a:gd name="T19" fmla="*/ 78 h 143"/>
                    <a:gd name="T20" fmla="*/ 52 w 133"/>
                    <a:gd name="T21" fmla="*/ 89 h 143"/>
                    <a:gd name="T22" fmla="*/ 52 w 133"/>
                    <a:gd name="T23" fmla="*/ 0 h 143"/>
                    <a:gd name="T24" fmla="*/ 81 w 133"/>
                    <a:gd name="T25" fmla="*/ 0 h 143"/>
                    <a:gd name="T26" fmla="*/ 81 w 133"/>
                    <a:gd name="T27" fmla="*/ 89 h 143"/>
                    <a:gd name="T28" fmla="*/ 92 w 133"/>
                    <a:gd name="T29" fmla="*/ 78 h 143"/>
                    <a:gd name="T30" fmla="*/ 113 w 133"/>
                    <a:gd name="T31" fmla="*/ 56 h 143"/>
                    <a:gd name="T32" fmla="*/ 133 w 133"/>
                    <a:gd name="T33" fmla="*/ 7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143">
                      <a:moveTo>
                        <a:pt x="133" y="76"/>
                      </a:moveTo>
                      <a:lnTo>
                        <a:pt x="133" y="76"/>
                      </a:lnTo>
                      <a:lnTo>
                        <a:pt x="132" y="78"/>
                      </a:lnTo>
                      <a:lnTo>
                        <a:pt x="117" y="93"/>
                      </a:lnTo>
                      <a:lnTo>
                        <a:pt x="66" y="143"/>
                      </a:lnTo>
                      <a:lnTo>
                        <a:pt x="16" y="93"/>
                      </a:lnTo>
                      <a:lnTo>
                        <a:pt x="1" y="78"/>
                      </a:lnTo>
                      <a:lnTo>
                        <a:pt x="0" y="76"/>
                      </a:lnTo>
                      <a:lnTo>
                        <a:pt x="20" y="56"/>
                      </a:lnTo>
                      <a:lnTo>
                        <a:pt x="41" y="78"/>
                      </a:lnTo>
                      <a:lnTo>
                        <a:pt x="52" y="89"/>
                      </a:lnTo>
                      <a:lnTo>
                        <a:pt x="52" y="0"/>
                      </a:lnTo>
                      <a:lnTo>
                        <a:pt x="81" y="0"/>
                      </a:lnTo>
                      <a:lnTo>
                        <a:pt x="81" y="89"/>
                      </a:lnTo>
                      <a:lnTo>
                        <a:pt x="92" y="78"/>
                      </a:lnTo>
                      <a:lnTo>
                        <a:pt x="113" y="56"/>
                      </a:lnTo>
                      <a:lnTo>
                        <a:pt x="133" y="76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1C2A59D5-7CF8-44BE-9087-C5A06C938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7455552" y="676871"/>
                  <a:ext cx="175670" cy="186254"/>
                </a:xfrm>
                <a:custGeom>
                  <a:avLst/>
                  <a:gdLst>
                    <a:gd name="T0" fmla="*/ 133 w 133"/>
                    <a:gd name="T1" fmla="*/ 76 h 143"/>
                    <a:gd name="T2" fmla="*/ 133 w 133"/>
                    <a:gd name="T3" fmla="*/ 76 h 143"/>
                    <a:gd name="T4" fmla="*/ 132 w 133"/>
                    <a:gd name="T5" fmla="*/ 78 h 143"/>
                    <a:gd name="T6" fmla="*/ 117 w 133"/>
                    <a:gd name="T7" fmla="*/ 93 h 143"/>
                    <a:gd name="T8" fmla="*/ 66 w 133"/>
                    <a:gd name="T9" fmla="*/ 143 h 143"/>
                    <a:gd name="T10" fmla="*/ 16 w 133"/>
                    <a:gd name="T11" fmla="*/ 93 h 143"/>
                    <a:gd name="T12" fmla="*/ 1 w 133"/>
                    <a:gd name="T13" fmla="*/ 78 h 143"/>
                    <a:gd name="T14" fmla="*/ 0 w 133"/>
                    <a:gd name="T15" fmla="*/ 76 h 143"/>
                    <a:gd name="T16" fmla="*/ 20 w 133"/>
                    <a:gd name="T17" fmla="*/ 56 h 143"/>
                    <a:gd name="T18" fmla="*/ 41 w 133"/>
                    <a:gd name="T19" fmla="*/ 78 h 143"/>
                    <a:gd name="T20" fmla="*/ 52 w 133"/>
                    <a:gd name="T21" fmla="*/ 89 h 143"/>
                    <a:gd name="T22" fmla="*/ 52 w 133"/>
                    <a:gd name="T23" fmla="*/ 0 h 143"/>
                    <a:gd name="T24" fmla="*/ 81 w 133"/>
                    <a:gd name="T25" fmla="*/ 0 h 143"/>
                    <a:gd name="T26" fmla="*/ 81 w 133"/>
                    <a:gd name="T27" fmla="*/ 89 h 143"/>
                    <a:gd name="T28" fmla="*/ 92 w 133"/>
                    <a:gd name="T29" fmla="*/ 78 h 143"/>
                    <a:gd name="T30" fmla="*/ 113 w 133"/>
                    <a:gd name="T31" fmla="*/ 56 h 143"/>
                    <a:gd name="T32" fmla="*/ 133 w 133"/>
                    <a:gd name="T33" fmla="*/ 7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143">
                      <a:moveTo>
                        <a:pt x="133" y="76"/>
                      </a:moveTo>
                      <a:lnTo>
                        <a:pt x="133" y="76"/>
                      </a:lnTo>
                      <a:lnTo>
                        <a:pt x="132" y="78"/>
                      </a:lnTo>
                      <a:lnTo>
                        <a:pt x="117" y="93"/>
                      </a:lnTo>
                      <a:lnTo>
                        <a:pt x="66" y="143"/>
                      </a:lnTo>
                      <a:lnTo>
                        <a:pt x="16" y="93"/>
                      </a:lnTo>
                      <a:lnTo>
                        <a:pt x="1" y="78"/>
                      </a:lnTo>
                      <a:lnTo>
                        <a:pt x="0" y="76"/>
                      </a:lnTo>
                      <a:lnTo>
                        <a:pt x="20" y="56"/>
                      </a:lnTo>
                      <a:lnTo>
                        <a:pt x="41" y="78"/>
                      </a:lnTo>
                      <a:lnTo>
                        <a:pt x="52" y="89"/>
                      </a:lnTo>
                      <a:lnTo>
                        <a:pt x="52" y="0"/>
                      </a:lnTo>
                      <a:lnTo>
                        <a:pt x="81" y="0"/>
                      </a:lnTo>
                      <a:lnTo>
                        <a:pt x="81" y="89"/>
                      </a:lnTo>
                      <a:lnTo>
                        <a:pt x="92" y="78"/>
                      </a:lnTo>
                      <a:lnTo>
                        <a:pt x="113" y="56"/>
                      </a:lnTo>
                      <a:lnTo>
                        <a:pt x="133" y="76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FEFC5F-CD57-4738-A2EA-F2C958FE86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45238" y="4937773"/>
              <a:ext cx="601248" cy="601244"/>
              <a:chOff x="8615684" y="2318708"/>
              <a:chExt cx="1371600" cy="1371600"/>
            </a:xfrm>
            <a:solidFill>
              <a:srgbClr val="1A1A1A">
                <a:lumMod val="90000"/>
                <a:lumOff val="10000"/>
              </a:srgbClr>
            </a:solidFill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C617865-1FFB-4BF8-A5DE-E676EEC65CEE}"/>
                  </a:ext>
                </a:extLst>
              </p:cNvPr>
              <p:cNvGrpSpPr/>
              <p:nvPr/>
            </p:nvGrpSpPr>
            <p:grpSpPr>
              <a:xfrm>
                <a:off x="8972158" y="2318708"/>
                <a:ext cx="653575" cy="1371600"/>
                <a:chOff x="8972158" y="2318708"/>
                <a:chExt cx="653575" cy="1371600"/>
              </a:xfrm>
              <a:grpFill/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A8E4ABC8-6812-41C0-BF3F-3A79788E5AFB}"/>
                    </a:ext>
                  </a:extLst>
                </p:cNvPr>
                <p:cNvSpPr/>
                <p:nvPr/>
              </p:nvSpPr>
              <p:spPr bwMode="auto">
                <a:xfrm>
                  <a:off x="8972158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EC242D1-6E39-418C-A6F0-D689FF8E3687}"/>
                    </a:ext>
                  </a:extLst>
                </p:cNvPr>
                <p:cNvSpPr/>
                <p:nvPr/>
              </p:nvSpPr>
              <p:spPr bwMode="auto">
                <a:xfrm>
                  <a:off x="9112692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A341DA6-4431-4A84-86E9-D1EA2D9F6451}"/>
                    </a:ext>
                  </a:extLst>
                </p:cNvPr>
                <p:cNvSpPr/>
                <p:nvPr/>
              </p:nvSpPr>
              <p:spPr bwMode="auto">
                <a:xfrm>
                  <a:off x="9253226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712EC82B-4BC9-44F1-90D8-A4B0C5CF37E0}"/>
                    </a:ext>
                  </a:extLst>
                </p:cNvPr>
                <p:cNvSpPr/>
                <p:nvPr/>
              </p:nvSpPr>
              <p:spPr bwMode="auto">
                <a:xfrm>
                  <a:off x="9393760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36B2AF9-CCEC-4C71-90C6-C4BE78396C1F}"/>
                    </a:ext>
                  </a:extLst>
                </p:cNvPr>
                <p:cNvSpPr/>
                <p:nvPr/>
              </p:nvSpPr>
              <p:spPr bwMode="auto">
                <a:xfrm>
                  <a:off x="9534293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5E7A272-E9C9-45BA-81C2-931C8836549D}"/>
                  </a:ext>
                </a:extLst>
              </p:cNvPr>
              <p:cNvGrpSpPr/>
              <p:nvPr/>
            </p:nvGrpSpPr>
            <p:grpSpPr>
              <a:xfrm rot="16200000">
                <a:off x="8974696" y="2299629"/>
                <a:ext cx="653575" cy="1371600"/>
                <a:chOff x="8746253" y="2318708"/>
                <a:chExt cx="653575" cy="1371600"/>
              </a:xfrm>
              <a:grpFill/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953A84BF-2CD6-4D71-A7B2-0238D2542223}"/>
                    </a:ext>
                  </a:extLst>
                </p:cNvPr>
                <p:cNvSpPr/>
                <p:nvPr/>
              </p:nvSpPr>
              <p:spPr bwMode="auto">
                <a:xfrm>
                  <a:off x="8746253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C8B489B0-3995-4E10-941F-02669B2BF63F}"/>
                    </a:ext>
                  </a:extLst>
                </p:cNvPr>
                <p:cNvSpPr/>
                <p:nvPr/>
              </p:nvSpPr>
              <p:spPr bwMode="auto">
                <a:xfrm>
                  <a:off x="8886787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2153648B-6582-4F46-B58A-B05873C360B0}"/>
                    </a:ext>
                  </a:extLst>
                </p:cNvPr>
                <p:cNvSpPr/>
                <p:nvPr/>
              </p:nvSpPr>
              <p:spPr bwMode="auto">
                <a:xfrm>
                  <a:off x="9027321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61BBC341-63C9-484E-B3A1-5A6729DF8ECC}"/>
                    </a:ext>
                  </a:extLst>
                </p:cNvPr>
                <p:cNvSpPr/>
                <p:nvPr/>
              </p:nvSpPr>
              <p:spPr bwMode="auto">
                <a:xfrm>
                  <a:off x="9167855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8A95CA7-B7E8-4B77-8D1C-77558DF72FBA}"/>
                    </a:ext>
                  </a:extLst>
                </p:cNvPr>
                <p:cNvSpPr/>
                <p:nvPr/>
              </p:nvSpPr>
              <p:spPr bwMode="auto">
                <a:xfrm>
                  <a:off x="9308388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8E6A4C5-500D-40FE-88C5-670813F8D97C}"/>
                  </a:ext>
                </a:extLst>
              </p:cNvPr>
              <p:cNvSpPr/>
              <p:nvPr/>
            </p:nvSpPr>
            <p:spPr bwMode="auto">
              <a:xfrm>
                <a:off x="8857854" y="2531567"/>
                <a:ext cx="929800" cy="944364"/>
              </a:xfrm>
              <a:prstGeom prst="roundRect">
                <a:avLst>
                  <a:gd name="adj" fmla="val 9078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6494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800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7D5577-E5BD-408C-9420-75830E600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961" y="4971868"/>
              <a:ext cx="451982" cy="533054"/>
            </a:xfrm>
            <a:custGeom>
              <a:avLst/>
              <a:gdLst>
                <a:gd name="T0" fmla="*/ 157 w 360"/>
                <a:gd name="T1" fmla="*/ 147 h 423"/>
                <a:gd name="T2" fmla="*/ 157 w 360"/>
                <a:gd name="T3" fmla="*/ 147 h 423"/>
                <a:gd name="T4" fmla="*/ 139 w 360"/>
                <a:gd name="T5" fmla="*/ 121 h 423"/>
                <a:gd name="T6" fmla="*/ 113 w 360"/>
                <a:gd name="T7" fmla="*/ 103 h 423"/>
                <a:gd name="T8" fmla="*/ 82 w 360"/>
                <a:gd name="T9" fmla="*/ 97 h 423"/>
                <a:gd name="T10" fmla="*/ 50 w 360"/>
                <a:gd name="T11" fmla="*/ 103 h 423"/>
                <a:gd name="T12" fmla="*/ 24 w 360"/>
                <a:gd name="T13" fmla="*/ 121 h 423"/>
                <a:gd name="T14" fmla="*/ 7 w 360"/>
                <a:gd name="T15" fmla="*/ 147 h 423"/>
                <a:gd name="T16" fmla="*/ 0 w 360"/>
                <a:gd name="T17" fmla="*/ 178 h 423"/>
                <a:gd name="T18" fmla="*/ 0 w 360"/>
                <a:gd name="T19" fmla="*/ 423 h 423"/>
                <a:gd name="T20" fmla="*/ 33 w 360"/>
                <a:gd name="T21" fmla="*/ 423 h 423"/>
                <a:gd name="T22" fmla="*/ 33 w 360"/>
                <a:gd name="T23" fmla="*/ 178 h 423"/>
                <a:gd name="T24" fmla="*/ 37 w 360"/>
                <a:gd name="T25" fmla="*/ 159 h 423"/>
                <a:gd name="T26" fmla="*/ 47 w 360"/>
                <a:gd name="T27" fmla="*/ 144 h 423"/>
                <a:gd name="T28" fmla="*/ 63 w 360"/>
                <a:gd name="T29" fmla="*/ 133 h 423"/>
                <a:gd name="T30" fmla="*/ 82 w 360"/>
                <a:gd name="T31" fmla="*/ 129 h 423"/>
                <a:gd name="T32" fmla="*/ 101 w 360"/>
                <a:gd name="T33" fmla="*/ 133 h 423"/>
                <a:gd name="T34" fmla="*/ 117 w 360"/>
                <a:gd name="T35" fmla="*/ 144 h 423"/>
                <a:gd name="T36" fmla="*/ 127 w 360"/>
                <a:gd name="T37" fmla="*/ 159 h 423"/>
                <a:gd name="T38" fmla="*/ 131 w 360"/>
                <a:gd name="T39" fmla="*/ 178 h 423"/>
                <a:gd name="T40" fmla="*/ 131 w 360"/>
                <a:gd name="T41" fmla="*/ 325 h 423"/>
                <a:gd name="T42" fmla="*/ 138 w 360"/>
                <a:gd name="T43" fmla="*/ 364 h 423"/>
                <a:gd name="T44" fmla="*/ 160 w 360"/>
                <a:gd name="T45" fmla="*/ 395 h 423"/>
                <a:gd name="T46" fmla="*/ 191 w 360"/>
                <a:gd name="T47" fmla="*/ 416 h 423"/>
                <a:gd name="T48" fmla="*/ 229 w 360"/>
                <a:gd name="T49" fmla="*/ 423 h 423"/>
                <a:gd name="T50" fmla="*/ 267 w 360"/>
                <a:gd name="T51" fmla="*/ 416 h 423"/>
                <a:gd name="T52" fmla="*/ 298 w 360"/>
                <a:gd name="T53" fmla="*/ 395 h 423"/>
                <a:gd name="T54" fmla="*/ 319 w 360"/>
                <a:gd name="T55" fmla="*/ 364 h 423"/>
                <a:gd name="T56" fmla="*/ 327 w 360"/>
                <a:gd name="T57" fmla="*/ 325 h 423"/>
                <a:gd name="T58" fmla="*/ 327 w 360"/>
                <a:gd name="T59" fmla="*/ 257 h 423"/>
                <a:gd name="T60" fmla="*/ 340 w 360"/>
                <a:gd name="T61" fmla="*/ 250 h 423"/>
                <a:gd name="T62" fmla="*/ 351 w 360"/>
                <a:gd name="T63" fmla="*/ 239 h 423"/>
                <a:gd name="T64" fmla="*/ 357 w 360"/>
                <a:gd name="T65" fmla="*/ 226 h 423"/>
                <a:gd name="T66" fmla="*/ 360 w 360"/>
                <a:gd name="T67" fmla="*/ 211 h 423"/>
                <a:gd name="T68" fmla="*/ 360 w 360"/>
                <a:gd name="T69" fmla="*/ 97 h 423"/>
                <a:gd name="T70" fmla="*/ 327 w 360"/>
                <a:gd name="T71" fmla="*/ 97 h 423"/>
                <a:gd name="T72" fmla="*/ 327 w 360"/>
                <a:gd name="T73" fmla="*/ 15 h 423"/>
                <a:gd name="T74" fmla="*/ 322 w 360"/>
                <a:gd name="T75" fmla="*/ 4 h 423"/>
                <a:gd name="T76" fmla="*/ 311 w 360"/>
                <a:gd name="T77" fmla="*/ 0 h 423"/>
                <a:gd name="T78" fmla="*/ 299 w 360"/>
                <a:gd name="T79" fmla="*/ 4 h 423"/>
                <a:gd name="T80" fmla="*/ 294 w 360"/>
                <a:gd name="T81" fmla="*/ 15 h 423"/>
                <a:gd name="T82" fmla="*/ 294 w 360"/>
                <a:gd name="T83" fmla="*/ 97 h 423"/>
                <a:gd name="T84" fmla="*/ 262 w 360"/>
                <a:gd name="T85" fmla="*/ 97 h 423"/>
                <a:gd name="T86" fmla="*/ 262 w 360"/>
                <a:gd name="T87" fmla="*/ 211 h 423"/>
                <a:gd name="T88" fmla="*/ 264 w 360"/>
                <a:gd name="T89" fmla="*/ 226 h 423"/>
                <a:gd name="T90" fmla="*/ 270 w 360"/>
                <a:gd name="T91" fmla="*/ 239 h 423"/>
                <a:gd name="T92" fmla="*/ 281 w 360"/>
                <a:gd name="T93" fmla="*/ 250 h 423"/>
                <a:gd name="T94" fmla="*/ 294 w 360"/>
                <a:gd name="T95" fmla="*/ 257 h 423"/>
                <a:gd name="T96" fmla="*/ 294 w 360"/>
                <a:gd name="T97" fmla="*/ 325 h 423"/>
                <a:gd name="T98" fmla="*/ 289 w 360"/>
                <a:gd name="T99" fmla="*/ 351 h 423"/>
                <a:gd name="T100" fmla="*/ 275 w 360"/>
                <a:gd name="T101" fmla="*/ 372 h 423"/>
                <a:gd name="T102" fmla="*/ 254 w 360"/>
                <a:gd name="T103" fmla="*/ 386 h 423"/>
                <a:gd name="T104" fmla="*/ 229 w 360"/>
                <a:gd name="T105" fmla="*/ 391 h 423"/>
                <a:gd name="T106" fmla="*/ 203 w 360"/>
                <a:gd name="T107" fmla="*/ 386 h 423"/>
                <a:gd name="T108" fmla="*/ 183 w 360"/>
                <a:gd name="T109" fmla="*/ 372 h 423"/>
                <a:gd name="T110" fmla="*/ 169 w 360"/>
                <a:gd name="T111" fmla="*/ 351 h 423"/>
                <a:gd name="T112" fmla="*/ 164 w 360"/>
                <a:gd name="T113" fmla="*/ 325 h 423"/>
                <a:gd name="T114" fmla="*/ 164 w 360"/>
                <a:gd name="T115" fmla="*/ 178 h 423"/>
                <a:gd name="T116" fmla="*/ 157 w 360"/>
                <a:gd name="T117" fmla="*/ 1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423">
                  <a:moveTo>
                    <a:pt x="157" y="147"/>
                  </a:moveTo>
                  <a:lnTo>
                    <a:pt x="157" y="147"/>
                  </a:lnTo>
                  <a:cubicBezTo>
                    <a:pt x="153" y="137"/>
                    <a:pt x="147" y="128"/>
                    <a:pt x="139" y="121"/>
                  </a:cubicBezTo>
                  <a:cubicBezTo>
                    <a:pt x="132" y="114"/>
                    <a:pt x="123" y="108"/>
                    <a:pt x="113" y="103"/>
                  </a:cubicBezTo>
                  <a:cubicBezTo>
                    <a:pt x="104" y="99"/>
                    <a:pt x="93" y="97"/>
                    <a:pt x="82" y="97"/>
                  </a:cubicBezTo>
                  <a:cubicBezTo>
                    <a:pt x="71" y="97"/>
                    <a:pt x="60" y="99"/>
                    <a:pt x="50" y="103"/>
                  </a:cubicBezTo>
                  <a:cubicBezTo>
                    <a:pt x="40" y="108"/>
                    <a:pt x="31" y="114"/>
                    <a:pt x="24" y="121"/>
                  </a:cubicBezTo>
                  <a:cubicBezTo>
                    <a:pt x="17" y="128"/>
                    <a:pt x="11" y="137"/>
                    <a:pt x="7" y="147"/>
                  </a:cubicBezTo>
                  <a:cubicBezTo>
                    <a:pt x="2" y="157"/>
                    <a:pt x="0" y="167"/>
                    <a:pt x="0" y="178"/>
                  </a:cubicBezTo>
                  <a:lnTo>
                    <a:pt x="0" y="423"/>
                  </a:lnTo>
                  <a:lnTo>
                    <a:pt x="33" y="423"/>
                  </a:lnTo>
                  <a:lnTo>
                    <a:pt x="33" y="178"/>
                  </a:lnTo>
                  <a:cubicBezTo>
                    <a:pt x="33" y="172"/>
                    <a:pt x="34" y="165"/>
                    <a:pt x="37" y="159"/>
                  </a:cubicBezTo>
                  <a:cubicBezTo>
                    <a:pt x="39" y="153"/>
                    <a:pt x="43" y="148"/>
                    <a:pt x="47" y="144"/>
                  </a:cubicBezTo>
                  <a:cubicBezTo>
                    <a:pt x="52" y="139"/>
                    <a:pt x="57" y="136"/>
                    <a:pt x="63" y="133"/>
                  </a:cubicBezTo>
                  <a:cubicBezTo>
                    <a:pt x="69" y="131"/>
                    <a:pt x="75" y="129"/>
                    <a:pt x="82" y="129"/>
                  </a:cubicBezTo>
                  <a:cubicBezTo>
                    <a:pt x="89" y="129"/>
                    <a:pt x="95" y="131"/>
                    <a:pt x="101" y="133"/>
                  </a:cubicBezTo>
                  <a:cubicBezTo>
                    <a:pt x="107" y="136"/>
                    <a:pt x="112" y="139"/>
                    <a:pt x="117" y="144"/>
                  </a:cubicBezTo>
                  <a:cubicBezTo>
                    <a:pt x="121" y="148"/>
                    <a:pt x="124" y="153"/>
                    <a:pt x="127" y="159"/>
                  </a:cubicBezTo>
                  <a:cubicBezTo>
                    <a:pt x="130" y="165"/>
                    <a:pt x="131" y="172"/>
                    <a:pt x="131" y="178"/>
                  </a:cubicBezTo>
                  <a:lnTo>
                    <a:pt x="131" y="325"/>
                  </a:lnTo>
                  <a:cubicBezTo>
                    <a:pt x="131" y="339"/>
                    <a:pt x="133" y="352"/>
                    <a:pt x="138" y="364"/>
                  </a:cubicBezTo>
                  <a:cubicBezTo>
                    <a:pt x="144" y="375"/>
                    <a:pt x="151" y="386"/>
                    <a:pt x="160" y="395"/>
                  </a:cubicBezTo>
                  <a:cubicBezTo>
                    <a:pt x="168" y="404"/>
                    <a:pt x="179" y="411"/>
                    <a:pt x="191" y="416"/>
                  </a:cubicBezTo>
                  <a:cubicBezTo>
                    <a:pt x="203" y="421"/>
                    <a:pt x="215" y="423"/>
                    <a:pt x="229" y="423"/>
                  </a:cubicBezTo>
                  <a:cubicBezTo>
                    <a:pt x="242" y="423"/>
                    <a:pt x="255" y="421"/>
                    <a:pt x="267" y="416"/>
                  </a:cubicBezTo>
                  <a:cubicBezTo>
                    <a:pt x="279" y="411"/>
                    <a:pt x="289" y="404"/>
                    <a:pt x="298" y="395"/>
                  </a:cubicBezTo>
                  <a:cubicBezTo>
                    <a:pt x="307" y="386"/>
                    <a:pt x="314" y="375"/>
                    <a:pt x="319" y="364"/>
                  </a:cubicBezTo>
                  <a:cubicBezTo>
                    <a:pt x="324" y="352"/>
                    <a:pt x="327" y="339"/>
                    <a:pt x="327" y="325"/>
                  </a:cubicBezTo>
                  <a:lnTo>
                    <a:pt x="327" y="257"/>
                  </a:lnTo>
                  <a:cubicBezTo>
                    <a:pt x="332" y="256"/>
                    <a:pt x="336" y="253"/>
                    <a:pt x="340" y="250"/>
                  </a:cubicBezTo>
                  <a:cubicBezTo>
                    <a:pt x="344" y="247"/>
                    <a:pt x="348" y="244"/>
                    <a:pt x="351" y="239"/>
                  </a:cubicBezTo>
                  <a:cubicBezTo>
                    <a:pt x="353" y="235"/>
                    <a:pt x="356" y="231"/>
                    <a:pt x="357" y="226"/>
                  </a:cubicBezTo>
                  <a:cubicBezTo>
                    <a:pt x="359" y="221"/>
                    <a:pt x="360" y="216"/>
                    <a:pt x="360" y="211"/>
                  </a:cubicBezTo>
                  <a:lnTo>
                    <a:pt x="360" y="97"/>
                  </a:lnTo>
                  <a:lnTo>
                    <a:pt x="327" y="97"/>
                  </a:lnTo>
                  <a:lnTo>
                    <a:pt x="327" y="15"/>
                  </a:lnTo>
                  <a:cubicBezTo>
                    <a:pt x="327" y="11"/>
                    <a:pt x="325" y="7"/>
                    <a:pt x="322" y="4"/>
                  </a:cubicBezTo>
                  <a:cubicBezTo>
                    <a:pt x="319" y="1"/>
                    <a:pt x="315" y="0"/>
                    <a:pt x="311" y="0"/>
                  </a:cubicBezTo>
                  <a:cubicBezTo>
                    <a:pt x="306" y="0"/>
                    <a:pt x="302" y="1"/>
                    <a:pt x="299" y="4"/>
                  </a:cubicBezTo>
                  <a:cubicBezTo>
                    <a:pt x="296" y="7"/>
                    <a:pt x="294" y="11"/>
                    <a:pt x="294" y="15"/>
                  </a:cubicBezTo>
                  <a:lnTo>
                    <a:pt x="294" y="97"/>
                  </a:lnTo>
                  <a:lnTo>
                    <a:pt x="262" y="97"/>
                  </a:lnTo>
                  <a:lnTo>
                    <a:pt x="262" y="211"/>
                  </a:lnTo>
                  <a:cubicBezTo>
                    <a:pt x="262" y="216"/>
                    <a:pt x="262" y="221"/>
                    <a:pt x="264" y="226"/>
                  </a:cubicBezTo>
                  <a:cubicBezTo>
                    <a:pt x="265" y="231"/>
                    <a:pt x="268" y="235"/>
                    <a:pt x="270" y="239"/>
                  </a:cubicBezTo>
                  <a:cubicBezTo>
                    <a:pt x="273" y="244"/>
                    <a:pt x="277" y="247"/>
                    <a:pt x="281" y="250"/>
                  </a:cubicBezTo>
                  <a:cubicBezTo>
                    <a:pt x="285" y="253"/>
                    <a:pt x="289" y="256"/>
                    <a:pt x="294" y="257"/>
                  </a:cubicBezTo>
                  <a:lnTo>
                    <a:pt x="294" y="325"/>
                  </a:lnTo>
                  <a:cubicBezTo>
                    <a:pt x="294" y="335"/>
                    <a:pt x="292" y="343"/>
                    <a:pt x="289" y="351"/>
                  </a:cubicBezTo>
                  <a:cubicBezTo>
                    <a:pt x="286" y="359"/>
                    <a:pt x="281" y="366"/>
                    <a:pt x="275" y="372"/>
                  </a:cubicBezTo>
                  <a:cubicBezTo>
                    <a:pt x="269" y="378"/>
                    <a:pt x="262" y="382"/>
                    <a:pt x="254" y="386"/>
                  </a:cubicBezTo>
                  <a:cubicBezTo>
                    <a:pt x="246" y="389"/>
                    <a:pt x="238" y="391"/>
                    <a:pt x="229" y="391"/>
                  </a:cubicBezTo>
                  <a:cubicBezTo>
                    <a:pt x="220" y="391"/>
                    <a:pt x="211" y="389"/>
                    <a:pt x="203" y="386"/>
                  </a:cubicBezTo>
                  <a:cubicBezTo>
                    <a:pt x="196" y="382"/>
                    <a:pt x="189" y="378"/>
                    <a:pt x="183" y="372"/>
                  </a:cubicBezTo>
                  <a:cubicBezTo>
                    <a:pt x="177" y="366"/>
                    <a:pt x="172" y="359"/>
                    <a:pt x="169" y="351"/>
                  </a:cubicBezTo>
                  <a:cubicBezTo>
                    <a:pt x="165" y="343"/>
                    <a:pt x="164" y="335"/>
                    <a:pt x="164" y="325"/>
                  </a:cubicBezTo>
                  <a:lnTo>
                    <a:pt x="164" y="178"/>
                  </a:lnTo>
                  <a:cubicBezTo>
                    <a:pt x="164" y="167"/>
                    <a:pt x="161" y="157"/>
                    <a:pt x="157" y="14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34">
                <a:defRPr/>
              </a:pPr>
              <a:endParaRPr lang="en-US" sz="3530">
                <a:solidFill>
                  <a:srgbClr val="000000"/>
                </a:solidFill>
                <a:latin typeface="Segoe U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AE372E-3ADF-4D9C-9635-066A4396A048}"/>
              </a:ext>
            </a:extLst>
          </p:cNvPr>
          <p:cNvGrpSpPr/>
          <p:nvPr/>
        </p:nvGrpSpPr>
        <p:grpSpPr>
          <a:xfrm>
            <a:off x="1168398" y="957392"/>
            <a:ext cx="1222604" cy="1222604"/>
            <a:chOff x="942340" y="3492040"/>
            <a:chExt cx="611302" cy="6113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134EC19-2BA2-47F9-9A76-16F7CC7865AD}"/>
                </a:ext>
              </a:extLst>
            </p:cNvPr>
            <p:cNvSpPr/>
            <p:nvPr/>
          </p:nvSpPr>
          <p:spPr bwMode="auto">
            <a:xfrm>
              <a:off x="942340" y="3492040"/>
              <a:ext cx="611302" cy="611302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25A365-EE16-422E-904C-214219E284A0}"/>
                </a:ext>
              </a:extLst>
            </p:cNvPr>
            <p:cNvGrpSpPr/>
            <p:nvPr/>
          </p:nvGrpSpPr>
          <p:grpSpPr>
            <a:xfrm>
              <a:off x="1113072" y="3630510"/>
              <a:ext cx="269838" cy="334362"/>
              <a:chOff x="1028083" y="3580126"/>
              <a:chExt cx="219075" cy="271463"/>
            </a:xfrm>
            <a:solidFill>
              <a:schemeClr val="bg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4EFE1AD1-62F3-4C19-85DD-86911B41A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183" y="3580126"/>
                <a:ext cx="144463" cy="144463"/>
              </a:xfrm>
              <a:custGeom>
                <a:avLst/>
                <a:gdLst>
                  <a:gd name="T0" fmla="*/ 53 w 106"/>
                  <a:gd name="T1" fmla="*/ 106 h 106"/>
                  <a:gd name="T2" fmla="*/ 53 w 106"/>
                  <a:gd name="T3" fmla="*/ 106 h 106"/>
                  <a:gd name="T4" fmla="*/ 106 w 106"/>
                  <a:gd name="T5" fmla="*/ 53 h 106"/>
                  <a:gd name="T6" fmla="*/ 75 w 106"/>
                  <a:gd name="T7" fmla="*/ 5 h 106"/>
                  <a:gd name="T8" fmla="*/ 53 w 106"/>
                  <a:gd name="T9" fmla="*/ 0 h 106"/>
                  <a:gd name="T10" fmla="*/ 31 w 106"/>
                  <a:gd name="T11" fmla="*/ 5 h 106"/>
                  <a:gd name="T12" fmla="*/ 0 w 106"/>
                  <a:gd name="T13" fmla="*/ 53 h 106"/>
                  <a:gd name="T14" fmla="*/ 53 w 106"/>
                  <a:gd name="T15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6">
                    <a:moveTo>
                      <a:pt x="53" y="106"/>
                    </a:moveTo>
                    <a:lnTo>
                      <a:pt x="53" y="106"/>
                    </a:lnTo>
                    <a:cubicBezTo>
                      <a:pt x="82" y="106"/>
                      <a:pt x="106" y="83"/>
                      <a:pt x="106" y="53"/>
                    </a:cubicBezTo>
                    <a:cubicBezTo>
                      <a:pt x="106" y="31"/>
                      <a:pt x="93" y="13"/>
                      <a:pt x="75" y="5"/>
                    </a:cubicBezTo>
                    <a:cubicBezTo>
                      <a:pt x="68" y="2"/>
                      <a:pt x="61" y="0"/>
                      <a:pt x="53" y="0"/>
                    </a:cubicBezTo>
                    <a:cubicBezTo>
                      <a:pt x="45" y="0"/>
                      <a:pt x="38" y="2"/>
                      <a:pt x="31" y="5"/>
                    </a:cubicBezTo>
                    <a:cubicBezTo>
                      <a:pt x="13" y="13"/>
                      <a:pt x="0" y="31"/>
                      <a:pt x="0" y="53"/>
                    </a:cubicBezTo>
                    <a:cubicBezTo>
                      <a:pt x="0" y="83"/>
                      <a:pt x="24" y="106"/>
                      <a:pt x="53" y="10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B1773D19-DD5B-4C68-9E98-09BFB6C93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83" y="3742051"/>
                <a:ext cx="219075" cy="109538"/>
              </a:xfrm>
              <a:custGeom>
                <a:avLst/>
                <a:gdLst>
                  <a:gd name="T0" fmla="*/ 80 w 160"/>
                  <a:gd name="T1" fmla="*/ 0 h 80"/>
                  <a:gd name="T2" fmla="*/ 80 w 160"/>
                  <a:gd name="T3" fmla="*/ 0 h 80"/>
                  <a:gd name="T4" fmla="*/ 0 w 160"/>
                  <a:gd name="T5" fmla="*/ 80 h 80"/>
                  <a:gd name="T6" fmla="*/ 160 w 160"/>
                  <a:gd name="T7" fmla="*/ 80 h 80"/>
                  <a:gd name="T8" fmla="*/ 80 w 16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80">
                    <a:moveTo>
                      <a:pt x="80" y="0"/>
                    </a:moveTo>
                    <a:lnTo>
                      <a:pt x="80" y="0"/>
                    </a:lnTo>
                    <a:cubicBezTo>
                      <a:pt x="36" y="0"/>
                      <a:pt x="0" y="36"/>
                      <a:pt x="0" y="80"/>
                    </a:cubicBezTo>
                    <a:lnTo>
                      <a:pt x="160" y="80"/>
                    </a:lnTo>
                    <a:cubicBezTo>
                      <a:pt x="160" y="36"/>
                      <a:pt x="124" y="0"/>
                      <a:pt x="8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</p:grpSp>
      <p:sp>
        <p:nvSpPr>
          <p:cNvPr id="46" name="Content Placeholder 4">
            <a:extLst>
              <a:ext uri="{FF2B5EF4-FFF2-40B4-BE49-F238E27FC236}">
                <a16:creationId xmlns:a16="http://schemas.microsoft.com/office/drawing/2014/main" id="{5EBDA8F9-A57A-5E49-9630-E50BA1B7D31A}"/>
              </a:ext>
            </a:extLst>
          </p:cNvPr>
          <p:cNvSpPr txBox="1">
            <a:spLocks/>
          </p:cNvSpPr>
          <p:nvPr/>
        </p:nvSpPr>
        <p:spPr>
          <a:xfrm>
            <a:off x="1196438" y="6052787"/>
            <a:ext cx="9499604" cy="167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$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kubectl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get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deployment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NAME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                       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REVISION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AGE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frontend-c8bb659c5 </a:t>
            </a:r>
            <a:r>
              <a:rPr lang="zh-CN" altLang="en-US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 </a:t>
            </a: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1 </a:t>
            </a:r>
            <a:r>
              <a:rPr lang="zh-CN" altLang="en-US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                 </a:t>
            </a: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2d15h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A730F18B-E92A-B845-91A9-154F322E84A4}"/>
              </a:ext>
            </a:extLst>
          </p:cNvPr>
          <p:cNvSpPr txBox="1">
            <a:spLocks/>
          </p:cNvSpPr>
          <p:nvPr/>
        </p:nvSpPr>
        <p:spPr>
          <a:xfrm>
            <a:off x="1216811" y="3883974"/>
            <a:ext cx="9499604" cy="167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$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kubectl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get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components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NAME  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    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WORKLOAD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frontend     </a:t>
            </a:r>
            <a:r>
              <a:rPr lang="zh-CN" altLang="en-US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deployment.apps.k8s.io</a:t>
            </a:r>
          </a:p>
        </p:txBody>
      </p: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3C7491DC-5C1D-D64E-AFB6-50660D2102FD}"/>
              </a:ext>
            </a:extLst>
          </p:cNvPr>
          <p:cNvSpPr txBox="1">
            <a:spLocks/>
          </p:cNvSpPr>
          <p:nvPr/>
        </p:nvSpPr>
        <p:spPr>
          <a:xfrm>
            <a:off x="1196438" y="2826502"/>
            <a:ext cx="76239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Component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是工作负载的版本化定义</a:t>
            </a:r>
            <a:endParaRPr lang="en-US" altLang="zh-CN" sz="3200" dirty="0">
              <a:solidFill>
                <a:srgbClr val="F76902"/>
              </a:solidFill>
              <a:latin typeface="Segoe U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400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7FE3-C0E1-41BC-A498-E6DA1365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80" y="1007550"/>
            <a:ext cx="22037040" cy="110799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定义上层抽象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28541-C468-4EE3-9768-825CA4C72051}"/>
              </a:ext>
            </a:extLst>
          </p:cNvPr>
          <p:cNvSpPr/>
          <p:nvPr/>
        </p:nvSpPr>
        <p:spPr bwMode="auto">
          <a:xfrm>
            <a:off x="7671730" y="-2"/>
            <a:ext cx="8277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F5479B8-D273-43BE-B1C9-F5320FCF188E}"/>
              </a:ext>
            </a:extLst>
          </p:cNvPr>
          <p:cNvSpPr txBox="1">
            <a:spLocks/>
          </p:cNvSpPr>
          <p:nvPr/>
        </p:nvSpPr>
        <p:spPr>
          <a:xfrm>
            <a:off x="982080" y="4095981"/>
            <a:ext cx="626579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在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Workload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部分，可以自由的定义</a:t>
            </a:r>
            <a:r>
              <a:rPr lang="zh-CN" altLang="en-US" sz="3200" dirty="0">
                <a:solidFill>
                  <a:srgbClr val="F76902"/>
                </a:solidFill>
                <a:latin typeface="Segoe UI"/>
                <a:ea typeface="等线" panose="02010600030101010101" pitchFamily="2" charset="-122"/>
              </a:rPr>
              <a:t>您自己的上层抽象</a:t>
            </a:r>
            <a:endParaRPr lang="en-US" altLang="zh-CN" sz="3200" dirty="0">
              <a:solidFill>
                <a:srgbClr val="F76902"/>
              </a:solidFill>
              <a:latin typeface="Segoe UI"/>
              <a:ea typeface="等线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2724F8-51B5-4DB1-B0BF-0B231D832E76}"/>
              </a:ext>
            </a:extLst>
          </p:cNvPr>
          <p:cNvSpPr/>
          <p:nvPr/>
        </p:nvSpPr>
        <p:spPr bwMode="auto">
          <a:xfrm>
            <a:off x="7671730" y="448733"/>
            <a:ext cx="8277000" cy="128185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Component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name: frontend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annotations: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description: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b="1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apps/v1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Deployment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replicas: 3 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selector: 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matchLabels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app: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nginx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template: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labels: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app: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nginx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 name: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nginx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image: nginx:1.14.2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ports: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containerPort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80</a:t>
            </a:r>
            <a:endParaRPr lang="en-US" altLang="zh-CN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6AF809A-5842-C441-9B34-9FA3A2611DD7}"/>
              </a:ext>
            </a:extLst>
          </p:cNvPr>
          <p:cNvSpPr/>
          <p:nvPr/>
        </p:nvSpPr>
        <p:spPr bwMode="auto">
          <a:xfrm>
            <a:off x="16068650" y="-2"/>
            <a:ext cx="8277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A6FB1D-8664-0D4F-AF9E-ACC0C4E61212}"/>
              </a:ext>
            </a:extLst>
          </p:cNvPr>
          <p:cNvSpPr/>
          <p:nvPr/>
        </p:nvSpPr>
        <p:spPr bwMode="auto">
          <a:xfrm>
            <a:off x="16068650" y="448733"/>
            <a:ext cx="8277000" cy="128185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Component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name: frontend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annotations: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description: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b="1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</a:t>
            </a:r>
            <a:r>
              <a:rPr 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apps</a:t>
            </a:r>
            <a:r>
              <a:rPr lang="en-US" altLang="zh-CN" sz="2800" dirty="0" err="1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.alibaba-inc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</a:t>
            </a:r>
            <a:endParaRPr lang="en-US" sz="2800" dirty="0">
              <a:solidFill>
                <a:srgbClr val="FFFF00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Containerized</a:t>
            </a:r>
            <a:endParaRPr lang="en-US" sz="2800" dirty="0">
              <a:solidFill>
                <a:srgbClr val="FFFF00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image: nginx:1.14.2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deploy: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replicas: 3</a:t>
            </a:r>
          </a:p>
        </p:txBody>
      </p:sp>
    </p:spTree>
    <p:extLst>
      <p:ext uri="{BB962C8B-B14F-4D97-AF65-F5344CB8AC3E}">
        <p14:creationId xmlns:p14="http://schemas.microsoft.com/office/powerpoint/2010/main" val="92573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7FE3-C0E1-41BC-A498-E6DA1365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466" y="887628"/>
            <a:ext cx="2203704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Component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EDFA1-D0CB-4529-BD02-F85DF4C94F89}"/>
              </a:ext>
            </a:extLst>
          </p:cNvPr>
          <p:cNvSpPr/>
          <p:nvPr/>
        </p:nvSpPr>
        <p:spPr>
          <a:xfrm>
            <a:off x="1692685" y="9632357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B07BE-5B5F-49C6-8EF1-522FE66C5359}"/>
              </a:ext>
            </a:extLst>
          </p:cNvPr>
          <p:cNvSpPr/>
          <p:nvPr/>
        </p:nvSpPr>
        <p:spPr>
          <a:xfrm>
            <a:off x="4492305" y="9632357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53E02-32D4-4B61-B145-C9921D9170DE}"/>
              </a:ext>
            </a:extLst>
          </p:cNvPr>
          <p:cNvSpPr/>
          <p:nvPr/>
        </p:nvSpPr>
        <p:spPr>
          <a:xfrm>
            <a:off x="7291925" y="9632357"/>
            <a:ext cx="2676914" cy="183845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D</a:t>
            </a: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28541-C468-4EE3-9768-825CA4C72051}"/>
              </a:ext>
            </a:extLst>
          </p:cNvPr>
          <p:cNvSpPr/>
          <p:nvPr/>
        </p:nvSpPr>
        <p:spPr bwMode="auto">
          <a:xfrm>
            <a:off x="12192000" y="0"/>
            <a:ext cx="12192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F5479B8-D273-43BE-B1C9-F5320FCF188E}"/>
              </a:ext>
            </a:extLst>
          </p:cNvPr>
          <p:cNvSpPr txBox="1">
            <a:spLocks/>
          </p:cNvSpPr>
          <p:nvPr/>
        </p:nvSpPr>
        <p:spPr>
          <a:xfrm>
            <a:off x="743169" y="3702944"/>
            <a:ext cx="949960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“云服务”也是一种工作负载</a:t>
            </a:r>
            <a:endParaRPr lang="en-US" sz="32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2724F8-51B5-4DB1-B0BF-0B231D832E76}"/>
              </a:ext>
            </a:extLst>
          </p:cNvPr>
          <p:cNvSpPr/>
          <p:nvPr/>
        </p:nvSpPr>
        <p:spPr bwMode="auto">
          <a:xfrm>
            <a:off x="12598400" y="448735"/>
            <a:ext cx="11379200" cy="128185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</a:t>
            </a:r>
            <a:r>
              <a:rPr lang="en-US" sz="2800" b="1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Component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name: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redis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annotations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description: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Azure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RedisCache</a:t>
            </a: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Instance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workload: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#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 err="1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redis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instance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provided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by</a:t>
            </a:r>
            <a:r>
              <a:rPr lang="zh-CN" altLang="en-US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cloud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kv.aliyun.com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/v1alpha1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RedisCache</a:t>
            </a:r>
            <a:endParaRPr lang="en-US" altLang="zh-CN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location: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hz</a:t>
            </a:r>
            <a:endParaRPr lang="en-US" altLang="zh-CN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properties: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sku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name: Basic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family: C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capacity: 1</a:t>
            </a:r>
          </a:p>
          <a:p>
            <a:pPr marL="914400" lvl="1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enableNonSslPort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true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EA0BE-299B-48D3-B0B9-5D237DA639F0}"/>
              </a:ext>
            </a:extLst>
          </p:cNvPr>
          <p:cNvSpPr/>
          <p:nvPr/>
        </p:nvSpPr>
        <p:spPr>
          <a:xfrm>
            <a:off x="1168398" y="8506651"/>
            <a:ext cx="9499604" cy="3975018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3657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3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A</a:t>
            </a: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78D4"/>
              </a:solidFill>
              <a:latin typeface="Segoe UI Semibold"/>
              <a:cs typeface="Segoe UI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A9376-E489-482B-8C75-DA85A34EC752}"/>
              </a:ext>
            </a:extLst>
          </p:cNvPr>
          <p:cNvGrpSpPr/>
          <p:nvPr/>
        </p:nvGrpSpPr>
        <p:grpSpPr>
          <a:xfrm>
            <a:off x="1884814" y="10062102"/>
            <a:ext cx="7991992" cy="1408712"/>
            <a:chOff x="942407" y="4886217"/>
            <a:chExt cx="3995996" cy="70435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A733277-5884-4334-957C-A4BC677B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2407" y="4886217"/>
              <a:ext cx="704356" cy="704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1864A8-BF1B-4612-9896-2689978A779C}"/>
                </a:ext>
              </a:extLst>
            </p:cNvPr>
            <p:cNvGrpSpPr/>
            <p:nvPr/>
          </p:nvGrpSpPr>
          <p:grpSpPr>
            <a:xfrm>
              <a:off x="4195417" y="5008352"/>
              <a:ext cx="742986" cy="460086"/>
              <a:chOff x="7450260" y="558801"/>
              <a:chExt cx="581942" cy="360363"/>
            </a:xfrm>
          </p:grpSpPr>
          <p:grpSp>
            <p:nvGrpSpPr>
              <p:cNvPr id="28" name="Group 10">
                <a:extLst>
                  <a:ext uri="{FF2B5EF4-FFF2-40B4-BE49-F238E27FC236}">
                    <a16:creationId xmlns:a16="http://schemas.microsoft.com/office/drawing/2014/main" id="{505777B2-BCE0-4795-8061-575AD8D67F6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86238" y="558801"/>
                <a:ext cx="309988" cy="360363"/>
                <a:chOff x="4768" y="352"/>
                <a:chExt cx="206" cy="227"/>
              </a:xfrm>
            </p:grpSpPr>
            <p:sp>
              <p:nvSpPr>
                <p:cNvPr id="32" name="Freeform 11">
                  <a:extLst>
                    <a:ext uri="{FF2B5EF4-FFF2-40B4-BE49-F238E27FC236}">
                      <a16:creationId xmlns:a16="http://schemas.microsoft.com/office/drawing/2014/main" id="{4AB49BEE-F78C-4BB7-9268-772CFAB26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522"/>
                  <a:ext cx="206" cy="57"/>
                </a:xfrm>
                <a:custGeom>
                  <a:avLst/>
                  <a:gdLst>
                    <a:gd name="T0" fmla="*/ 252 w 332"/>
                    <a:gd name="T1" fmla="*/ 25 h 92"/>
                    <a:gd name="T2" fmla="*/ 252 w 332"/>
                    <a:gd name="T3" fmla="*/ 25 h 92"/>
                    <a:gd name="T4" fmla="*/ 207 w 332"/>
                    <a:gd name="T5" fmla="*/ 30 h 92"/>
                    <a:gd name="T6" fmla="*/ 166 w 332"/>
                    <a:gd name="T7" fmla="*/ 31 h 92"/>
                    <a:gd name="T8" fmla="*/ 124 w 332"/>
                    <a:gd name="T9" fmla="*/ 30 h 92"/>
                    <a:gd name="T10" fmla="*/ 80 w 332"/>
                    <a:gd name="T11" fmla="*/ 25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6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1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6 w 332"/>
                    <a:gd name="T35" fmla="*/ 91 h 92"/>
                    <a:gd name="T36" fmla="*/ 229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6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4 w 332"/>
                    <a:gd name="T53" fmla="*/ 15 h 92"/>
                    <a:gd name="T54" fmla="*/ 252 w 332"/>
                    <a:gd name="T55" fmla="*/ 2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5"/>
                      </a:moveTo>
                      <a:lnTo>
                        <a:pt x="252" y="25"/>
                      </a:lnTo>
                      <a:cubicBezTo>
                        <a:pt x="237" y="27"/>
                        <a:pt x="222" y="29"/>
                        <a:pt x="207" y="30"/>
                      </a:cubicBezTo>
                      <a:cubicBezTo>
                        <a:pt x="192" y="31"/>
                        <a:pt x="179" y="31"/>
                        <a:pt x="166" y="31"/>
                      </a:cubicBezTo>
                      <a:cubicBezTo>
                        <a:pt x="153" y="31"/>
                        <a:pt x="139" y="31"/>
                        <a:pt x="124" y="30"/>
                      </a:cubicBezTo>
                      <a:cubicBezTo>
                        <a:pt x="110" y="29"/>
                        <a:pt x="95" y="27"/>
                        <a:pt x="80" y="25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50"/>
                        <a:pt x="2" y="53"/>
                        <a:pt x="5" y="56"/>
                      </a:cubicBezTo>
                      <a:cubicBezTo>
                        <a:pt x="8" y="59"/>
                        <a:pt x="12" y="62"/>
                        <a:pt x="17" y="64"/>
                      </a:cubicBezTo>
                      <a:cubicBezTo>
                        <a:pt x="21" y="67"/>
                        <a:pt x="26" y="69"/>
                        <a:pt x="31" y="71"/>
                      </a:cubicBezTo>
                      <a:cubicBezTo>
                        <a:pt x="36" y="73"/>
                        <a:pt x="40" y="74"/>
                        <a:pt x="42" y="75"/>
                      </a:cubicBezTo>
                      <a:cubicBezTo>
                        <a:pt x="51" y="79"/>
                        <a:pt x="61" y="81"/>
                        <a:pt x="71" y="83"/>
                      </a:cubicBezTo>
                      <a:cubicBezTo>
                        <a:pt x="82" y="85"/>
                        <a:pt x="92" y="87"/>
                        <a:pt x="103" y="88"/>
                      </a:cubicBezTo>
                      <a:cubicBezTo>
                        <a:pt x="114" y="90"/>
                        <a:pt x="125" y="91"/>
                        <a:pt x="135" y="91"/>
                      </a:cubicBezTo>
                      <a:cubicBezTo>
                        <a:pt x="146" y="92"/>
                        <a:pt x="156" y="92"/>
                        <a:pt x="166" y="92"/>
                      </a:cubicBezTo>
                      <a:cubicBezTo>
                        <a:pt x="176" y="92"/>
                        <a:pt x="186" y="92"/>
                        <a:pt x="196" y="91"/>
                      </a:cubicBezTo>
                      <a:cubicBezTo>
                        <a:pt x="207" y="91"/>
                        <a:pt x="218" y="90"/>
                        <a:pt x="229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1" y="81"/>
                        <a:pt x="280" y="79"/>
                        <a:pt x="289" y="75"/>
                      </a:cubicBezTo>
                      <a:cubicBezTo>
                        <a:pt x="292" y="74"/>
                        <a:pt x="296" y="73"/>
                        <a:pt x="301" y="71"/>
                      </a:cubicBezTo>
                      <a:cubicBezTo>
                        <a:pt x="306" y="69"/>
                        <a:pt x="310" y="67"/>
                        <a:pt x="315" y="64"/>
                      </a:cubicBezTo>
                      <a:cubicBezTo>
                        <a:pt x="319" y="62"/>
                        <a:pt x="323" y="59"/>
                        <a:pt x="327" y="56"/>
                      </a:cubicBezTo>
                      <a:cubicBezTo>
                        <a:pt x="330" y="53"/>
                        <a:pt x="332" y="50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4" y="15"/>
                      </a:cubicBezTo>
                      <a:cubicBezTo>
                        <a:pt x="281" y="19"/>
                        <a:pt x="266" y="22"/>
                        <a:pt x="252" y="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6CBA3858-65BC-4E77-A291-783565B8D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408"/>
                  <a:ext cx="206" cy="57"/>
                </a:xfrm>
                <a:custGeom>
                  <a:avLst/>
                  <a:gdLst>
                    <a:gd name="T0" fmla="*/ 252 w 332"/>
                    <a:gd name="T1" fmla="*/ 25 h 92"/>
                    <a:gd name="T2" fmla="*/ 252 w 332"/>
                    <a:gd name="T3" fmla="*/ 25 h 92"/>
                    <a:gd name="T4" fmla="*/ 207 w 332"/>
                    <a:gd name="T5" fmla="*/ 30 h 92"/>
                    <a:gd name="T6" fmla="*/ 166 w 332"/>
                    <a:gd name="T7" fmla="*/ 31 h 92"/>
                    <a:gd name="T8" fmla="*/ 124 w 332"/>
                    <a:gd name="T9" fmla="*/ 30 h 92"/>
                    <a:gd name="T10" fmla="*/ 80 w 332"/>
                    <a:gd name="T11" fmla="*/ 25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6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2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7 w 332"/>
                    <a:gd name="T35" fmla="*/ 91 h 92"/>
                    <a:gd name="T36" fmla="*/ 228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6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5 w 332"/>
                    <a:gd name="T53" fmla="*/ 15 h 92"/>
                    <a:gd name="T54" fmla="*/ 252 w 332"/>
                    <a:gd name="T55" fmla="*/ 2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5"/>
                      </a:moveTo>
                      <a:lnTo>
                        <a:pt x="252" y="25"/>
                      </a:lnTo>
                      <a:cubicBezTo>
                        <a:pt x="237" y="27"/>
                        <a:pt x="222" y="29"/>
                        <a:pt x="207" y="30"/>
                      </a:cubicBezTo>
                      <a:cubicBezTo>
                        <a:pt x="193" y="31"/>
                        <a:pt x="179" y="31"/>
                        <a:pt x="166" y="31"/>
                      </a:cubicBezTo>
                      <a:cubicBezTo>
                        <a:pt x="153" y="31"/>
                        <a:pt x="139" y="31"/>
                        <a:pt x="124" y="30"/>
                      </a:cubicBezTo>
                      <a:cubicBezTo>
                        <a:pt x="110" y="29"/>
                        <a:pt x="95" y="27"/>
                        <a:pt x="80" y="25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50"/>
                        <a:pt x="2" y="53"/>
                        <a:pt x="5" y="56"/>
                      </a:cubicBezTo>
                      <a:cubicBezTo>
                        <a:pt x="8" y="59"/>
                        <a:pt x="12" y="62"/>
                        <a:pt x="17" y="64"/>
                      </a:cubicBezTo>
                      <a:cubicBezTo>
                        <a:pt x="21" y="67"/>
                        <a:pt x="26" y="69"/>
                        <a:pt x="31" y="71"/>
                      </a:cubicBezTo>
                      <a:cubicBezTo>
                        <a:pt x="36" y="73"/>
                        <a:pt x="40" y="75"/>
                        <a:pt x="42" y="75"/>
                      </a:cubicBezTo>
                      <a:cubicBezTo>
                        <a:pt x="52" y="79"/>
                        <a:pt x="61" y="81"/>
                        <a:pt x="72" y="83"/>
                      </a:cubicBezTo>
                      <a:cubicBezTo>
                        <a:pt x="82" y="85"/>
                        <a:pt x="93" y="87"/>
                        <a:pt x="103" y="88"/>
                      </a:cubicBezTo>
                      <a:cubicBezTo>
                        <a:pt x="114" y="90"/>
                        <a:pt x="125" y="91"/>
                        <a:pt x="135" y="91"/>
                      </a:cubicBezTo>
                      <a:cubicBezTo>
                        <a:pt x="146" y="92"/>
                        <a:pt x="156" y="92"/>
                        <a:pt x="166" y="92"/>
                      </a:cubicBezTo>
                      <a:cubicBezTo>
                        <a:pt x="176" y="92"/>
                        <a:pt x="186" y="92"/>
                        <a:pt x="197" y="91"/>
                      </a:cubicBezTo>
                      <a:cubicBezTo>
                        <a:pt x="207" y="91"/>
                        <a:pt x="218" y="90"/>
                        <a:pt x="228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0" y="81"/>
                        <a:pt x="280" y="79"/>
                        <a:pt x="289" y="75"/>
                      </a:cubicBezTo>
                      <a:cubicBezTo>
                        <a:pt x="292" y="75"/>
                        <a:pt x="296" y="73"/>
                        <a:pt x="301" y="71"/>
                      </a:cubicBezTo>
                      <a:cubicBezTo>
                        <a:pt x="306" y="69"/>
                        <a:pt x="310" y="67"/>
                        <a:pt x="315" y="64"/>
                      </a:cubicBezTo>
                      <a:cubicBezTo>
                        <a:pt x="319" y="62"/>
                        <a:pt x="323" y="59"/>
                        <a:pt x="327" y="56"/>
                      </a:cubicBezTo>
                      <a:cubicBezTo>
                        <a:pt x="330" y="53"/>
                        <a:pt x="332" y="50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5" y="15"/>
                      </a:cubicBezTo>
                      <a:cubicBezTo>
                        <a:pt x="281" y="19"/>
                        <a:pt x="267" y="22"/>
                        <a:pt x="252" y="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48ECA3A4-30FC-4423-84DC-ACEECC036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352"/>
                  <a:ext cx="206" cy="57"/>
                </a:xfrm>
                <a:custGeom>
                  <a:avLst/>
                  <a:gdLst>
                    <a:gd name="T0" fmla="*/ 315 w 332"/>
                    <a:gd name="T1" fmla="*/ 28 h 92"/>
                    <a:gd name="T2" fmla="*/ 315 w 332"/>
                    <a:gd name="T3" fmla="*/ 28 h 92"/>
                    <a:gd name="T4" fmla="*/ 301 w 332"/>
                    <a:gd name="T5" fmla="*/ 21 h 92"/>
                    <a:gd name="T6" fmla="*/ 289 w 332"/>
                    <a:gd name="T7" fmla="*/ 17 h 92"/>
                    <a:gd name="T8" fmla="*/ 260 w 332"/>
                    <a:gd name="T9" fmla="*/ 9 h 92"/>
                    <a:gd name="T10" fmla="*/ 228 w 332"/>
                    <a:gd name="T11" fmla="*/ 4 h 92"/>
                    <a:gd name="T12" fmla="*/ 196 w 332"/>
                    <a:gd name="T13" fmla="*/ 1 h 92"/>
                    <a:gd name="T14" fmla="*/ 166 w 332"/>
                    <a:gd name="T15" fmla="*/ 0 h 92"/>
                    <a:gd name="T16" fmla="*/ 135 w 332"/>
                    <a:gd name="T17" fmla="*/ 1 h 92"/>
                    <a:gd name="T18" fmla="*/ 103 w 332"/>
                    <a:gd name="T19" fmla="*/ 4 h 92"/>
                    <a:gd name="T20" fmla="*/ 72 w 332"/>
                    <a:gd name="T21" fmla="*/ 9 h 92"/>
                    <a:gd name="T22" fmla="*/ 42 w 332"/>
                    <a:gd name="T23" fmla="*/ 17 h 92"/>
                    <a:gd name="T24" fmla="*/ 31 w 332"/>
                    <a:gd name="T25" fmla="*/ 21 h 92"/>
                    <a:gd name="T26" fmla="*/ 17 w 332"/>
                    <a:gd name="T27" fmla="*/ 28 h 92"/>
                    <a:gd name="T28" fmla="*/ 5 w 332"/>
                    <a:gd name="T29" fmla="*/ 37 h 92"/>
                    <a:gd name="T30" fmla="*/ 0 w 332"/>
                    <a:gd name="T31" fmla="*/ 46 h 92"/>
                    <a:gd name="T32" fmla="*/ 1 w 332"/>
                    <a:gd name="T33" fmla="*/ 50 h 92"/>
                    <a:gd name="T34" fmla="*/ 3 w 332"/>
                    <a:gd name="T35" fmla="*/ 53 h 92"/>
                    <a:gd name="T36" fmla="*/ 21 w 332"/>
                    <a:gd name="T37" fmla="*/ 66 h 92"/>
                    <a:gd name="T38" fmla="*/ 46 w 332"/>
                    <a:gd name="T39" fmla="*/ 76 h 92"/>
                    <a:gd name="T40" fmla="*/ 77 w 332"/>
                    <a:gd name="T41" fmla="*/ 84 h 92"/>
                    <a:gd name="T42" fmla="*/ 109 w 332"/>
                    <a:gd name="T43" fmla="*/ 88 h 92"/>
                    <a:gd name="T44" fmla="*/ 140 w 332"/>
                    <a:gd name="T45" fmla="*/ 91 h 92"/>
                    <a:gd name="T46" fmla="*/ 166 w 332"/>
                    <a:gd name="T47" fmla="*/ 92 h 92"/>
                    <a:gd name="T48" fmla="*/ 192 w 332"/>
                    <a:gd name="T49" fmla="*/ 91 h 92"/>
                    <a:gd name="T50" fmla="*/ 223 w 332"/>
                    <a:gd name="T51" fmla="*/ 88 h 92"/>
                    <a:gd name="T52" fmla="*/ 255 w 332"/>
                    <a:gd name="T53" fmla="*/ 84 h 92"/>
                    <a:gd name="T54" fmla="*/ 285 w 332"/>
                    <a:gd name="T55" fmla="*/ 76 h 92"/>
                    <a:gd name="T56" fmla="*/ 311 w 332"/>
                    <a:gd name="T57" fmla="*/ 66 h 92"/>
                    <a:gd name="T58" fmla="*/ 328 w 332"/>
                    <a:gd name="T59" fmla="*/ 53 h 92"/>
                    <a:gd name="T60" fmla="*/ 331 w 332"/>
                    <a:gd name="T61" fmla="*/ 50 h 92"/>
                    <a:gd name="T62" fmla="*/ 332 w 332"/>
                    <a:gd name="T63" fmla="*/ 46 h 92"/>
                    <a:gd name="T64" fmla="*/ 327 w 332"/>
                    <a:gd name="T65" fmla="*/ 37 h 92"/>
                    <a:gd name="T66" fmla="*/ 315 w 332"/>
                    <a:gd name="T67" fmla="*/ 28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32" h="92">
                      <a:moveTo>
                        <a:pt x="315" y="28"/>
                      </a:moveTo>
                      <a:lnTo>
                        <a:pt x="315" y="28"/>
                      </a:lnTo>
                      <a:cubicBezTo>
                        <a:pt x="310" y="26"/>
                        <a:pt x="306" y="23"/>
                        <a:pt x="301" y="21"/>
                      </a:cubicBezTo>
                      <a:cubicBezTo>
                        <a:pt x="296" y="19"/>
                        <a:pt x="292" y="18"/>
                        <a:pt x="289" y="17"/>
                      </a:cubicBezTo>
                      <a:cubicBezTo>
                        <a:pt x="280" y="14"/>
                        <a:pt x="270" y="11"/>
                        <a:pt x="260" y="9"/>
                      </a:cubicBezTo>
                      <a:cubicBezTo>
                        <a:pt x="250" y="7"/>
                        <a:pt x="239" y="5"/>
                        <a:pt x="228" y="4"/>
                      </a:cubicBezTo>
                      <a:cubicBezTo>
                        <a:pt x="218" y="3"/>
                        <a:pt x="207" y="2"/>
                        <a:pt x="196" y="1"/>
                      </a:cubicBezTo>
                      <a:cubicBezTo>
                        <a:pt x="186" y="1"/>
                        <a:pt x="176" y="0"/>
                        <a:pt x="166" y="0"/>
                      </a:cubicBezTo>
                      <a:cubicBezTo>
                        <a:pt x="156" y="0"/>
                        <a:pt x="146" y="1"/>
                        <a:pt x="135" y="1"/>
                      </a:cubicBezTo>
                      <a:cubicBezTo>
                        <a:pt x="125" y="2"/>
                        <a:pt x="114" y="3"/>
                        <a:pt x="103" y="4"/>
                      </a:cubicBezTo>
                      <a:cubicBezTo>
                        <a:pt x="93" y="5"/>
                        <a:pt x="82" y="7"/>
                        <a:pt x="72" y="9"/>
                      </a:cubicBezTo>
                      <a:cubicBezTo>
                        <a:pt x="61" y="11"/>
                        <a:pt x="52" y="14"/>
                        <a:pt x="42" y="17"/>
                      </a:cubicBezTo>
                      <a:cubicBezTo>
                        <a:pt x="40" y="18"/>
                        <a:pt x="36" y="19"/>
                        <a:pt x="31" y="21"/>
                      </a:cubicBezTo>
                      <a:cubicBezTo>
                        <a:pt x="26" y="23"/>
                        <a:pt x="21" y="26"/>
                        <a:pt x="17" y="28"/>
                      </a:cubicBezTo>
                      <a:cubicBezTo>
                        <a:pt x="12" y="31"/>
                        <a:pt x="8" y="34"/>
                        <a:pt x="5" y="37"/>
                      </a:cubicBezTo>
                      <a:cubicBezTo>
                        <a:pt x="2" y="40"/>
                        <a:pt x="0" y="43"/>
                        <a:pt x="0" y="46"/>
                      </a:cubicBezTo>
                      <a:cubicBezTo>
                        <a:pt x="0" y="47"/>
                        <a:pt x="0" y="48"/>
                        <a:pt x="1" y="50"/>
                      </a:cubicBezTo>
                      <a:cubicBezTo>
                        <a:pt x="2" y="51"/>
                        <a:pt x="2" y="52"/>
                        <a:pt x="3" y="53"/>
                      </a:cubicBezTo>
                      <a:cubicBezTo>
                        <a:pt x="7" y="58"/>
                        <a:pt x="13" y="62"/>
                        <a:pt x="21" y="66"/>
                      </a:cubicBezTo>
                      <a:cubicBezTo>
                        <a:pt x="28" y="70"/>
                        <a:pt x="37" y="73"/>
                        <a:pt x="46" y="76"/>
                      </a:cubicBezTo>
                      <a:cubicBezTo>
                        <a:pt x="56" y="79"/>
                        <a:pt x="66" y="82"/>
                        <a:pt x="77" y="84"/>
                      </a:cubicBezTo>
                      <a:cubicBezTo>
                        <a:pt x="87" y="86"/>
                        <a:pt x="98" y="87"/>
                        <a:pt x="109" y="88"/>
                      </a:cubicBezTo>
                      <a:cubicBezTo>
                        <a:pt x="120" y="89"/>
                        <a:pt x="130" y="90"/>
                        <a:pt x="140" y="91"/>
                      </a:cubicBezTo>
                      <a:cubicBezTo>
                        <a:pt x="149" y="91"/>
                        <a:pt x="158" y="92"/>
                        <a:pt x="166" y="92"/>
                      </a:cubicBezTo>
                      <a:cubicBezTo>
                        <a:pt x="173" y="92"/>
                        <a:pt x="182" y="91"/>
                        <a:pt x="192" y="91"/>
                      </a:cubicBezTo>
                      <a:cubicBezTo>
                        <a:pt x="202" y="90"/>
                        <a:pt x="212" y="89"/>
                        <a:pt x="223" y="88"/>
                      </a:cubicBezTo>
                      <a:cubicBezTo>
                        <a:pt x="234" y="87"/>
                        <a:pt x="244" y="86"/>
                        <a:pt x="255" y="84"/>
                      </a:cubicBezTo>
                      <a:cubicBezTo>
                        <a:pt x="266" y="82"/>
                        <a:pt x="276" y="79"/>
                        <a:pt x="285" y="76"/>
                      </a:cubicBezTo>
                      <a:cubicBezTo>
                        <a:pt x="295" y="73"/>
                        <a:pt x="303" y="70"/>
                        <a:pt x="311" y="66"/>
                      </a:cubicBezTo>
                      <a:cubicBezTo>
                        <a:pt x="319" y="62"/>
                        <a:pt x="324" y="58"/>
                        <a:pt x="328" y="53"/>
                      </a:cubicBezTo>
                      <a:cubicBezTo>
                        <a:pt x="329" y="52"/>
                        <a:pt x="330" y="51"/>
                        <a:pt x="331" y="50"/>
                      </a:cubicBezTo>
                      <a:cubicBezTo>
                        <a:pt x="331" y="48"/>
                        <a:pt x="332" y="47"/>
                        <a:pt x="332" y="46"/>
                      </a:cubicBezTo>
                      <a:cubicBezTo>
                        <a:pt x="332" y="43"/>
                        <a:pt x="330" y="40"/>
                        <a:pt x="327" y="37"/>
                      </a:cubicBezTo>
                      <a:cubicBezTo>
                        <a:pt x="323" y="34"/>
                        <a:pt x="319" y="31"/>
                        <a:pt x="315" y="28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CC0B5A63-2982-4BAF-BE32-809C108D8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8" y="465"/>
                  <a:ext cx="206" cy="57"/>
                </a:xfrm>
                <a:custGeom>
                  <a:avLst/>
                  <a:gdLst>
                    <a:gd name="T0" fmla="*/ 252 w 332"/>
                    <a:gd name="T1" fmla="*/ 24 h 92"/>
                    <a:gd name="T2" fmla="*/ 252 w 332"/>
                    <a:gd name="T3" fmla="*/ 24 h 92"/>
                    <a:gd name="T4" fmla="*/ 207 w 332"/>
                    <a:gd name="T5" fmla="*/ 29 h 92"/>
                    <a:gd name="T6" fmla="*/ 166 w 332"/>
                    <a:gd name="T7" fmla="*/ 31 h 92"/>
                    <a:gd name="T8" fmla="*/ 124 w 332"/>
                    <a:gd name="T9" fmla="*/ 29 h 92"/>
                    <a:gd name="T10" fmla="*/ 80 w 332"/>
                    <a:gd name="T11" fmla="*/ 24 h 92"/>
                    <a:gd name="T12" fmla="*/ 37 w 332"/>
                    <a:gd name="T13" fmla="*/ 15 h 92"/>
                    <a:gd name="T14" fmla="*/ 0 w 332"/>
                    <a:gd name="T15" fmla="*/ 0 h 92"/>
                    <a:gd name="T16" fmla="*/ 0 w 332"/>
                    <a:gd name="T17" fmla="*/ 46 h 92"/>
                    <a:gd name="T18" fmla="*/ 5 w 332"/>
                    <a:gd name="T19" fmla="*/ 55 h 92"/>
                    <a:gd name="T20" fmla="*/ 17 w 332"/>
                    <a:gd name="T21" fmla="*/ 64 h 92"/>
                    <a:gd name="T22" fmla="*/ 31 w 332"/>
                    <a:gd name="T23" fmla="*/ 71 h 92"/>
                    <a:gd name="T24" fmla="*/ 42 w 332"/>
                    <a:gd name="T25" fmla="*/ 75 h 92"/>
                    <a:gd name="T26" fmla="*/ 71 w 332"/>
                    <a:gd name="T27" fmla="*/ 83 h 92"/>
                    <a:gd name="T28" fmla="*/ 103 w 332"/>
                    <a:gd name="T29" fmla="*/ 88 h 92"/>
                    <a:gd name="T30" fmla="*/ 135 w 332"/>
                    <a:gd name="T31" fmla="*/ 91 h 92"/>
                    <a:gd name="T32" fmla="*/ 166 w 332"/>
                    <a:gd name="T33" fmla="*/ 92 h 92"/>
                    <a:gd name="T34" fmla="*/ 196 w 332"/>
                    <a:gd name="T35" fmla="*/ 91 h 92"/>
                    <a:gd name="T36" fmla="*/ 229 w 332"/>
                    <a:gd name="T37" fmla="*/ 88 h 92"/>
                    <a:gd name="T38" fmla="*/ 260 w 332"/>
                    <a:gd name="T39" fmla="*/ 83 h 92"/>
                    <a:gd name="T40" fmla="*/ 289 w 332"/>
                    <a:gd name="T41" fmla="*/ 75 h 92"/>
                    <a:gd name="T42" fmla="*/ 301 w 332"/>
                    <a:gd name="T43" fmla="*/ 71 h 92"/>
                    <a:gd name="T44" fmla="*/ 315 w 332"/>
                    <a:gd name="T45" fmla="*/ 64 h 92"/>
                    <a:gd name="T46" fmla="*/ 327 w 332"/>
                    <a:gd name="T47" fmla="*/ 55 h 92"/>
                    <a:gd name="T48" fmla="*/ 332 w 332"/>
                    <a:gd name="T49" fmla="*/ 46 h 92"/>
                    <a:gd name="T50" fmla="*/ 332 w 332"/>
                    <a:gd name="T51" fmla="*/ 0 h 92"/>
                    <a:gd name="T52" fmla="*/ 294 w 332"/>
                    <a:gd name="T53" fmla="*/ 15 h 92"/>
                    <a:gd name="T54" fmla="*/ 252 w 332"/>
                    <a:gd name="T55" fmla="*/ 2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2" h="92">
                      <a:moveTo>
                        <a:pt x="252" y="24"/>
                      </a:moveTo>
                      <a:lnTo>
                        <a:pt x="252" y="24"/>
                      </a:lnTo>
                      <a:cubicBezTo>
                        <a:pt x="237" y="27"/>
                        <a:pt x="222" y="28"/>
                        <a:pt x="207" y="29"/>
                      </a:cubicBezTo>
                      <a:cubicBezTo>
                        <a:pt x="192" y="30"/>
                        <a:pt x="179" y="31"/>
                        <a:pt x="166" y="31"/>
                      </a:cubicBezTo>
                      <a:cubicBezTo>
                        <a:pt x="153" y="31"/>
                        <a:pt x="139" y="30"/>
                        <a:pt x="124" y="29"/>
                      </a:cubicBezTo>
                      <a:cubicBezTo>
                        <a:pt x="110" y="28"/>
                        <a:pt x="95" y="27"/>
                        <a:pt x="80" y="24"/>
                      </a:cubicBezTo>
                      <a:cubicBezTo>
                        <a:pt x="65" y="22"/>
                        <a:pt x="51" y="19"/>
                        <a:pt x="37" y="15"/>
                      </a:cubicBezTo>
                      <a:cubicBezTo>
                        <a:pt x="23" y="11"/>
                        <a:pt x="11" y="6"/>
                        <a:pt x="0" y="0"/>
                      </a:cubicBezTo>
                      <a:lnTo>
                        <a:pt x="0" y="46"/>
                      </a:lnTo>
                      <a:cubicBezTo>
                        <a:pt x="0" y="49"/>
                        <a:pt x="2" y="52"/>
                        <a:pt x="5" y="55"/>
                      </a:cubicBezTo>
                      <a:cubicBezTo>
                        <a:pt x="8" y="58"/>
                        <a:pt x="12" y="61"/>
                        <a:pt x="17" y="64"/>
                      </a:cubicBezTo>
                      <a:cubicBezTo>
                        <a:pt x="21" y="66"/>
                        <a:pt x="26" y="69"/>
                        <a:pt x="31" y="71"/>
                      </a:cubicBezTo>
                      <a:cubicBezTo>
                        <a:pt x="36" y="73"/>
                        <a:pt x="40" y="74"/>
                        <a:pt x="42" y="75"/>
                      </a:cubicBezTo>
                      <a:cubicBezTo>
                        <a:pt x="51" y="78"/>
                        <a:pt x="61" y="81"/>
                        <a:pt x="71" y="83"/>
                      </a:cubicBezTo>
                      <a:cubicBezTo>
                        <a:pt x="82" y="85"/>
                        <a:pt x="92" y="87"/>
                        <a:pt x="103" y="88"/>
                      </a:cubicBezTo>
                      <a:cubicBezTo>
                        <a:pt x="114" y="89"/>
                        <a:pt x="125" y="90"/>
                        <a:pt x="135" y="91"/>
                      </a:cubicBezTo>
                      <a:cubicBezTo>
                        <a:pt x="146" y="91"/>
                        <a:pt x="156" y="92"/>
                        <a:pt x="166" y="92"/>
                      </a:cubicBezTo>
                      <a:cubicBezTo>
                        <a:pt x="176" y="92"/>
                        <a:pt x="186" y="91"/>
                        <a:pt x="196" y="91"/>
                      </a:cubicBezTo>
                      <a:cubicBezTo>
                        <a:pt x="207" y="90"/>
                        <a:pt x="218" y="89"/>
                        <a:pt x="229" y="88"/>
                      </a:cubicBezTo>
                      <a:cubicBezTo>
                        <a:pt x="239" y="87"/>
                        <a:pt x="250" y="85"/>
                        <a:pt x="260" y="83"/>
                      </a:cubicBezTo>
                      <a:cubicBezTo>
                        <a:pt x="271" y="81"/>
                        <a:pt x="280" y="78"/>
                        <a:pt x="289" y="75"/>
                      </a:cubicBezTo>
                      <a:cubicBezTo>
                        <a:pt x="292" y="74"/>
                        <a:pt x="296" y="73"/>
                        <a:pt x="301" y="71"/>
                      </a:cubicBezTo>
                      <a:cubicBezTo>
                        <a:pt x="306" y="69"/>
                        <a:pt x="310" y="66"/>
                        <a:pt x="315" y="64"/>
                      </a:cubicBezTo>
                      <a:cubicBezTo>
                        <a:pt x="319" y="61"/>
                        <a:pt x="323" y="58"/>
                        <a:pt x="327" y="55"/>
                      </a:cubicBezTo>
                      <a:cubicBezTo>
                        <a:pt x="330" y="52"/>
                        <a:pt x="332" y="49"/>
                        <a:pt x="332" y="46"/>
                      </a:cubicBezTo>
                      <a:lnTo>
                        <a:pt x="332" y="0"/>
                      </a:lnTo>
                      <a:cubicBezTo>
                        <a:pt x="321" y="6"/>
                        <a:pt x="308" y="11"/>
                        <a:pt x="294" y="15"/>
                      </a:cubicBezTo>
                      <a:cubicBezTo>
                        <a:pt x="281" y="19"/>
                        <a:pt x="266" y="22"/>
                        <a:pt x="252" y="2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711B3CE-0281-4A39-A1EE-92A0BDAA121E}"/>
                  </a:ext>
                </a:extLst>
              </p:cNvPr>
              <p:cNvGrpSpPr/>
              <p:nvPr/>
            </p:nvGrpSpPr>
            <p:grpSpPr>
              <a:xfrm>
                <a:off x="7450260" y="682163"/>
                <a:ext cx="581942" cy="175670"/>
                <a:chOff x="7450260" y="682163"/>
                <a:chExt cx="581942" cy="175670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49FB3CCA-3016-4759-A818-5AF7CDCE1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7851240" y="676871"/>
                  <a:ext cx="175670" cy="186254"/>
                </a:xfrm>
                <a:custGeom>
                  <a:avLst/>
                  <a:gdLst>
                    <a:gd name="T0" fmla="*/ 133 w 133"/>
                    <a:gd name="T1" fmla="*/ 76 h 143"/>
                    <a:gd name="T2" fmla="*/ 133 w 133"/>
                    <a:gd name="T3" fmla="*/ 76 h 143"/>
                    <a:gd name="T4" fmla="*/ 132 w 133"/>
                    <a:gd name="T5" fmla="*/ 78 h 143"/>
                    <a:gd name="T6" fmla="*/ 117 w 133"/>
                    <a:gd name="T7" fmla="*/ 93 h 143"/>
                    <a:gd name="T8" fmla="*/ 66 w 133"/>
                    <a:gd name="T9" fmla="*/ 143 h 143"/>
                    <a:gd name="T10" fmla="*/ 16 w 133"/>
                    <a:gd name="T11" fmla="*/ 93 h 143"/>
                    <a:gd name="T12" fmla="*/ 1 w 133"/>
                    <a:gd name="T13" fmla="*/ 78 h 143"/>
                    <a:gd name="T14" fmla="*/ 0 w 133"/>
                    <a:gd name="T15" fmla="*/ 76 h 143"/>
                    <a:gd name="T16" fmla="*/ 20 w 133"/>
                    <a:gd name="T17" fmla="*/ 56 h 143"/>
                    <a:gd name="T18" fmla="*/ 41 w 133"/>
                    <a:gd name="T19" fmla="*/ 78 h 143"/>
                    <a:gd name="T20" fmla="*/ 52 w 133"/>
                    <a:gd name="T21" fmla="*/ 89 h 143"/>
                    <a:gd name="T22" fmla="*/ 52 w 133"/>
                    <a:gd name="T23" fmla="*/ 0 h 143"/>
                    <a:gd name="T24" fmla="*/ 81 w 133"/>
                    <a:gd name="T25" fmla="*/ 0 h 143"/>
                    <a:gd name="T26" fmla="*/ 81 w 133"/>
                    <a:gd name="T27" fmla="*/ 89 h 143"/>
                    <a:gd name="T28" fmla="*/ 92 w 133"/>
                    <a:gd name="T29" fmla="*/ 78 h 143"/>
                    <a:gd name="T30" fmla="*/ 113 w 133"/>
                    <a:gd name="T31" fmla="*/ 56 h 143"/>
                    <a:gd name="T32" fmla="*/ 133 w 133"/>
                    <a:gd name="T33" fmla="*/ 7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143">
                      <a:moveTo>
                        <a:pt x="133" y="76"/>
                      </a:moveTo>
                      <a:lnTo>
                        <a:pt x="133" y="76"/>
                      </a:lnTo>
                      <a:lnTo>
                        <a:pt x="132" y="78"/>
                      </a:lnTo>
                      <a:lnTo>
                        <a:pt x="117" y="93"/>
                      </a:lnTo>
                      <a:lnTo>
                        <a:pt x="66" y="143"/>
                      </a:lnTo>
                      <a:lnTo>
                        <a:pt x="16" y="93"/>
                      </a:lnTo>
                      <a:lnTo>
                        <a:pt x="1" y="78"/>
                      </a:lnTo>
                      <a:lnTo>
                        <a:pt x="0" y="76"/>
                      </a:lnTo>
                      <a:lnTo>
                        <a:pt x="20" y="56"/>
                      </a:lnTo>
                      <a:lnTo>
                        <a:pt x="41" y="78"/>
                      </a:lnTo>
                      <a:lnTo>
                        <a:pt x="52" y="89"/>
                      </a:lnTo>
                      <a:lnTo>
                        <a:pt x="52" y="0"/>
                      </a:lnTo>
                      <a:lnTo>
                        <a:pt x="81" y="0"/>
                      </a:lnTo>
                      <a:lnTo>
                        <a:pt x="81" y="89"/>
                      </a:lnTo>
                      <a:lnTo>
                        <a:pt x="92" y="78"/>
                      </a:lnTo>
                      <a:lnTo>
                        <a:pt x="113" y="56"/>
                      </a:lnTo>
                      <a:lnTo>
                        <a:pt x="133" y="76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1C2A59D5-7CF8-44BE-9087-C5A06C938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>
                  <a:off x="7455552" y="676871"/>
                  <a:ext cx="175670" cy="186254"/>
                </a:xfrm>
                <a:custGeom>
                  <a:avLst/>
                  <a:gdLst>
                    <a:gd name="T0" fmla="*/ 133 w 133"/>
                    <a:gd name="T1" fmla="*/ 76 h 143"/>
                    <a:gd name="T2" fmla="*/ 133 w 133"/>
                    <a:gd name="T3" fmla="*/ 76 h 143"/>
                    <a:gd name="T4" fmla="*/ 132 w 133"/>
                    <a:gd name="T5" fmla="*/ 78 h 143"/>
                    <a:gd name="T6" fmla="*/ 117 w 133"/>
                    <a:gd name="T7" fmla="*/ 93 h 143"/>
                    <a:gd name="T8" fmla="*/ 66 w 133"/>
                    <a:gd name="T9" fmla="*/ 143 h 143"/>
                    <a:gd name="T10" fmla="*/ 16 w 133"/>
                    <a:gd name="T11" fmla="*/ 93 h 143"/>
                    <a:gd name="T12" fmla="*/ 1 w 133"/>
                    <a:gd name="T13" fmla="*/ 78 h 143"/>
                    <a:gd name="T14" fmla="*/ 0 w 133"/>
                    <a:gd name="T15" fmla="*/ 76 h 143"/>
                    <a:gd name="T16" fmla="*/ 20 w 133"/>
                    <a:gd name="T17" fmla="*/ 56 h 143"/>
                    <a:gd name="T18" fmla="*/ 41 w 133"/>
                    <a:gd name="T19" fmla="*/ 78 h 143"/>
                    <a:gd name="T20" fmla="*/ 52 w 133"/>
                    <a:gd name="T21" fmla="*/ 89 h 143"/>
                    <a:gd name="T22" fmla="*/ 52 w 133"/>
                    <a:gd name="T23" fmla="*/ 0 h 143"/>
                    <a:gd name="T24" fmla="*/ 81 w 133"/>
                    <a:gd name="T25" fmla="*/ 0 h 143"/>
                    <a:gd name="T26" fmla="*/ 81 w 133"/>
                    <a:gd name="T27" fmla="*/ 89 h 143"/>
                    <a:gd name="T28" fmla="*/ 92 w 133"/>
                    <a:gd name="T29" fmla="*/ 78 h 143"/>
                    <a:gd name="T30" fmla="*/ 113 w 133"/>
                    <a:gd name="T31" fmla="*/ 56 h 143"/>
                    <a:gd name="T32" fmla="*/ 133 w 133"/>
                    <a:gd name="T33" fmla="*/ 7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143">
                      <a:moveTo>
                        <a:pt x="133" y="76"/>
                      </a:moveTo>
                      <a:lnTo>
                        <a:pt x="133" y="76"/>
                      </a:lnTo>
                      <a:lnTo>
                        <a:pt x="132" y="78"/>
                      </a:lnTo>
                      <a:lnTo>
                        <a:pt x="117" y="93"/>
                      </a:lnTo>
                      <a:lnTo>
                        <a:pt x="66" y="143"/>
                      </a:lnTo>
                      <a:lnTo>
                        <a:pt x="16" y="93"/>
                      </a:lnTo>
                      <a:lnTo>
                        <a:pt x="1" y="78"/>
                      </a:lnTo>
                      <a:lnTo>
                        <a:pt x="0" y="76"/>
                      </a:lnTo>
                      <a:lnTo>
                        <a:pt x="20" y="56"/>
                      </a:lnTo>
                      <a:lnTo>
                        <a:pt x="41" y="78"/>
                      </a:lnTo>
                      <a:lnTo>
                        <a:pt x="52" y="89"/>
                      </a:lnTo>
                      <a:lnTo>
                        <a:pt x="52" y="0"/>
                      </a:lnTo>
                      <a:lnTo>
                        <a:pt x="81" y="0"/>
                      </a:lnTo>
                      <a:lnTo>
                        <a:pt x="81" y="89"/>
                      </a:lnTo>
                      <a:lnTo>
                        <a:pt x="92" y="78"/>
                      </a:lnTo>
                      <a:lnTo>
                        <a:pt x="113" y="56"/>
                      </a:lnTo>
                      <a:lnTo>
                        <a:pt x="133" y="76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82880" tIns="91440" rIns="18288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734">
                    <a:defRPr/>
                  </a:pPr>
                  <a:endParaRPr lang="en-US" sz="3530">
                    <a:solidFill>
                      <a:srgbClr val="000000"/>
                    </a:solidFill>
                    <a:latin typeface="Segoe UI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FEFC5F-CD57-4738-A2EA-F2C958FE86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45238" y="4937773"/>
              <a:ext cx="601248" cy="601244"/>
              <a:chOff x="8615684" y="2318708"/>
              <a:chExt cx="1371600" cy="1371600"/>
            </a:xfrm>
            <a:solidFill>
              <a:srgbClr val="1A1A1A">
                <a:lumMod val="90000"/>
                <a:lumOff val="10000"/>
              </a:srgbClr>
            </a:solidFill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C617865-1FFB-4BF8-A5DE-E676EEC65CEE}"/>
                  </a:ext>
                </a:extLst>
              </p:cNvPr>
              <p:cNvGrpSpPr/>
              <p:nvPr/>
            </p:nvGrpSpPr>
            <p:grpSpPr>
              <a:xfrm>
                <a:off x="8972158" y="2318708"/>
                <a:ext cx="653575" cy="1371600"/>
                <a:chOff x="8972158" y="2318708"/>
                <a:chExt cx="653575" cy="1371600"/>
              </a:xfrm>
              <a:grpFill/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A8E4ABC8-6812-41C0-BF3F-3A79788E5AFB}"/>
                    </a:ext>
                  </a:extLst>
                </p:cNvPr>
                <p:cNvSpPr/>
                <p:nvPr/>
              </p:nvSpPr>
              <p:spPr bwMode="auto">
                <a:xfrm>
                  <a:off x="8972158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EC242D1-6E39-418C-A6F0-D689FF8E3687}"/>
                    </a:ext>
                  </a:extLst>
                </p:cNvPr>
                <p:cNvSpPr/>
                <p:nvPr/>
              </p:nvSpPr>
              <p:spPr bwMode="auto">
                <a:xfrm>
                  <a:off x="9112692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A341DA6-4431-4A84-86E9-D1EA2D9F6451}"/>
                    </a:ext>
                  </a:extLst>
                </p:cNvPr>
                <p:cNvSpPr/>
                <p:nvPr/>
              </p:nvSpPr>
              <p:spPr bwMode="auto">
                <a:xfrm>
                  <a:off x="9253226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712EC82B-4BC9-44F1-90D8-A4B0C5CF37E0}"/>
                    </a:ext>
                  </a:extLst>
                </p:cNvPr>
                <p:cNvSpPr/>
                <p:nvPr/>
              </p:nvSpPr>
              <p:spPr bwMode="auto">
                <a:xfrm>
                  <a:off x="9393760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36B2AF9-CCEC-4C71-90C6-C4BE78396C1F}"/>
                    </a:ext>
                  </a:extLst>
                </p:cNvPr>
                <p:cNvSpPr/>
                <p:nvPr/>
              </p:nvSpPr>
              <p:spPr bwMode="auto">
                <a:xfrm>
                  <a:off x="9534293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5E7A272-E9C9-45BA-81C2-931C8836549D}"/>
                  </a:ext>
                </a:extLst>
              </p:cNvPr>
              <p:cNvGrpSpPr/>
              <p:nvPr/>
            </p:nvGrpSpPr>
            <p:grpSpPr>
              <a:xfrm rot="16200000">
                <a:off x="8974696" y="2299629"/>
                <a:ext cx="653575" cy="1371600"/>
                <a:chOff x="8746253" y="2318708"/>
                <a:chExt cx="653575" cy="1371600"/>
              </a:xfrm>
              <a:grpFill/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953A84BF-2CD6-4D71-A7B2-0238D2542223}"/>
                    </a:ext>
                  </a:extLst>
                </p:cNvPr>
                <p:cNvSpPr/>
                <p:nvPr/>
              </p:nvSpPr>
              <p:spPr bwMode="auto">
                <a:xfrm>
                  <a:off x="8746253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C8B489B0-3995-4E10-941F-02669B2BF63F}"/>
                    </a:ext>
                  </a:extLst>
                </p:cNvPr>
                <p:cNvSpPr/>
                <p:nvPr/>
              </p:nvSpPr>
              <p:spPr bwMode="auto">
                <a:xfrm>
                  <a:off x="8886787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2153648B-6582-4F46-B58A-B05873C360B0}"/>
                    </a:ext>
                  </a:extLst>
                </p:cNvPr>
                <p:cNvSpPr/>
                <p:nvPr/>
              </p:nvSpPr>
              <p:spPr bwMode="auto">
                <a:xfrm>
                  <a:off x="9027321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61BBC341-63C9-484E-B3A1-5A6729DF8ECC}"/>
                    </a:ext>
                  </a:extLst>
                </p:cNvPr>
                <p:cNvSpPr/>
                <p:nvPr/>
              </p:nvSpPr>
              <p:spPr bwMode="auto">
                <a:xfrm>
                  <a:off x="9167855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8A95CA7-B7E8-4B77-8D1C-77558DF72FBA}"/>
                    </a:ext>
                  </a:extLst>
                </p:cNvPr>
                <p:cNvSpPr/>
                <p:nvPr/>
              </p:nvSpPr>
              <p:spPr bwMode="auto">
                <a:xfrm>
                  <a:off x="9308388" y="2318708"/>
                  <a:ext cx="91440" cy="137160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64944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4800" kern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8E6A4C5-500D-40FE-88C5-670813F8D97C}"/>
                  </a:ext>
                </a:extLst>
              </p:cNvPr>
              <p:cNvSpPr/>
              <p:nvPr/>
            </p:nvSpPr>
            <p:spPr bwMode="auto">
              <a:xfrm>
                <a:off x="8857854" y="2531567"/>
                <a:ext cx="929800" cy="944364"/>
              </a:xfrm>
              <a:prstGeom prst="roundRect">
                <a:avLst>
                  <a:gd name="adj" fmla="val 9078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6494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800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7D5577-E5BD-408C-9420-75830E600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961" y="4971868"/>
              <a:ext cx="451982" cy="533054"/>
            </a:xfrm>
            <a:custGeom>
              <a:avLst/>
              <a:gdLst>
                <a:gd name="T0" fmla="*/ 157 w 360"/>
                <a:gd name="T1" fmla="*/ 147 h 423"/>
                <a:gd name="T2" fmla="*/ 157 w 360"/>
                <a:gd name="T3" fmla="*/ 147 h 423"/>
                <a:gd name="T4" fmla="*/ 139 w 360"/>
                <a:gd name="T5" fmla="*/ 121 h 423"/>
                <a:gd name="T6" fmla="*/ 113 w 360"/>
                <a:gd name="T7" fmla="*/ 103 h 423"/>
                <a:gd name="T8" fmla="*/ 82 w 360"/>
                <a:gd name="T9" fmla="*/ 97 h 423"/>
                <a:gd name="T10" fmla="*/ 50 w 360"/>
                <a:gd name="T11" fmla="*/ 103 h 423"/>
                <a:gd name="T12" fmla="*/ 24 w 360"/>
                <a:gd name="T13" fmla="*/ 121 h 423"/>
                <a:gd name="T14" fmla="*/ 7 w 360"/>
                <a:gd name="T15" fmla="*/ 147 h 423"/>
                <a:gd name="T16" fmla="*/ 0 w 360"/>
                <a:gd name="T17" fmla="*/ 178 h 423"/>
                <a:gd name="T18" fmla="*/ 0 w 360"/>
                <a:gd name="T19" fmla="*/ 423 h 423"/>
                <a:gd name="T20" fmla="*/ 33 w 360"/>
                <a:gd name="T21" fmla="*/ 423 h 423"/>
                <a:gd name="T22" fmla="*/ 33 w 360"/>
                <a:gd name="T23" fmla="*/ 178 h 423"/>
                <a:gd name="T24" fmla="*/ 37 w 360"/>
                <a:gd name="T25" fmla="*/ 159 h 423"/>
                <a:gd name="T26" fmla="*/ 47 w 360"/>
                <a:gd name="T27" fmla="*/ 144 h 423"/>
                <a:gd name="T28" fmla="*/ 63 w 360"/>
                <a:gd name="T29" fmla="*/ 133 h 423"/>
                <a:gd name="T30" fmla="*/ 82 w 360"/>
                <a:gd name="T31" fmla="*/ 129 h 423"/>
                <a:gd name="T32" fmla="*/ 101 w 360"/>
                <a:gd name="T33" fmla="*/ 133 h 423"/>
                <a:gd name="T34" fmla="*/ 117 w 360"/>
                <a:gd name="T35" fmla="*/ 144 h 423"/>
                <a:gd name="T36" fmla="*/ 127 w 360"/>
                <a:gd name="T37" fmla="*/ 159 h 423"/>
                <a:gd name="T38" fmla="*/ 131 w 360"/>
                <a:gd name="T39" fmla="*/ 178 h 423"/>
                <a:gd name="T40" fmla="*/ 131 w 360"/>
                <a:gd name="T41" fmla="*/ 325 h 423"/>
                <a:gd name="T42" fmla="*/ 138 w 360"/>
                <a:gd name="T43" fmla="*/ 364 h 423"/>
                <a:gd name="T44" fmla="*/ 160 w 360"/>
                <a:gd name="T45" fmla="*/ 395 h 423"/>
                <a:gd name="T46" fmla="*/ 191 w 360"/>
                <a:gd name="T47" fmla="*/ 416 h 423"/>
                <a:gd name="T48" fmla="*/ 229 w 360"/>
                <a:gd name="T49" fmla="*/ 423 h 423"/>
                <a:gd name="T50" fmla="*/ 267 w 360"/>
                <a:gd name="T51" fmla="*/ 416 h 423"/>
                <a:gd name="T52" fmla="*/ 298 w 360"/>
                <a:gd name="T53" fmla="*/ 395 h 423"/>
                <a:gd name="T54" fmla="*/ 319 w 360"/>
                <a:gd name="T55" fmla="*/ 364 h 423"/>
                <a:gd name="T56" fmla="*/ 327 w 360"/>
                <a:gd name="T57" fmla="*/ 325 h 423"/>
                <a:gd name="T58" fmla="*/ 327 w 360"/>
                <a:gd name="T59" fmla="*/ 257 h 423"/>
                <a:gd name="T60" fmla="*/ 340 w 360"/>
                <a:gd name="T61" fmla="*/ 250 h 423"/>
                <a:gd name="T62" fmla="*/ 351 w 360"/>
                <a:gd name="T63" fmla="*/ 239 h 423"/>
                <a:gd name="T64" fmla="*/ 357 w 360"/>
                <a:gd name="T65" fmla="*/ 226 h 423"/>
                <a:gd name="T66" fmla="*/ 360 w 360"/>
                <a:gd name="T67" fmla="*/ 211 h 423"/>
                <a:gd name="T68" fmla="*/ 360 w 360"/>
                <a:gd name="T69" fmla="*/ 97 h 423"/>
                <a:gd name="T70" fmla="*/ 327 w 360"/>
                <a:gd name="T71" fmla="*/ 97 h 423"/>
                <a:gd name="T72" fmla="*/ 327 w 360"/>
                <a:gd name="T73" fmla="*/ 15 h 423"/>
                <a:gd name="T74" fmla="*/ 322 w 360"/>
                <a:gd name="T75" fmla="*/ 4 h 423"/>
                <a:gd name="T76" fmla="*/ 311 w 360"/>
                <a:gd name="T77" fmla="*/ 0 h 423"/>
                <a:gd name="T78" fmla="*/ 299 w 360"/>
                <a:gd name="T79" fmla="*/ 4 h 423"/>
                <a:gd name="T80" fmla="*/ 294 w 360"/>
                <a:gd name="T81" fmla="*/ 15 h 423"/>
                <a:gd name="T82" fmla="*/ 294 w 360"/>
                <a:gd name="T83" fmla="*/ 97 h 423"/>
                <a:gd name="T84" fmla="*/ 262 w 360"/>
                <a:gd name="T85" fmla="*/ 97 h 423"/>
                <a:gd name="T86" fmla="*/ 262 w 360"/>
                <a:gd name="T87" fmla="*/ 211 h 423"/>
                <a:gd name="T88" fmla="*/ 264 w 360"/>
                <a:gd name="T89" fmla="*/ 226 h 423"/>
                <a:gd name="T90" fmla="*/ 270 w 360"/>
                <a:gd name="T91" fmla="*/ 239 h 423"/>
                <a:gd name="T92" fmla="*/ 281 w 360"/>
                <a:gd name="T93" fmla="*/ 250 h 423"/>
                <a:gd name="T94" fmla="*/ 294 w 360"/>
                <a:gd name="T95" fmla="*/ 257 h 423"/>
                <a:gd name="T96" fmla="*/ 294 w 360"/>
                <a:gd name="T97" fmla="*/ 325 h 423"/>
                <a:gd name="T98" fmla="*/ 289 w 360"/>
                <a:gd name="T99" fmla="*/ 351 h 423"/>
                <a:gd name="T100" fmla="*/ 275 w 360"/>
                <a:gd name="T101" fmla="*/ 372 h 423"/>
                <a:gd name="T102" fmla="*/ 254 w 360"/>
                <a:gd name="T103" fmla="*/ 386 h 423"/>
                <a:gd name="T104" fmla="*/ 229 w 360"/>
                <a:gd name="T105" fmla="*/ 391 h 423"/>
                <a:gd name="T106" fmla="*/ 203 w 360"/>
                <a:gd name="T107" fmla="*/ 386 h 423"/>
                <a:gd name="T108" fmla="*/ 183 w 360"/>
                <a:gd name="T109" fmla="*/ 372 h 423"/>
                <a:gd name="T110" fmla="*/ 169 w 360"/>
                <a:gd name="T111" fmla="*/ 351 h 423"/>
                <a:gd name="T112" fmla="*/ 164 w 360"/>
                <a:gd name="T113" fmla="*/ 325 h 423"/>
                <a:gd name="T114" fmla="*/ 164 w 360"/>
                <a:gd name="T115" fmla="*/ 178 h 423"/>
                <a:gd name="T116" fmla="*/ 157 w 360"/>
                <a:gd name="T117" fmla="*/ 1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423">
                  <a:moveTo>
                    <a:pt x="157" y="147"/>
                  </a:moveTo>
                  <a:lnTo>
                    <a:pt x="157" y="147"/>
                  </a:lnTo>
                  <a:cubicBezTo>
                    <a:pt x="153" y="137"/>
                    <a:pt x="147" y="128"/>
                    <a:pt x="139" y="121"/>
                  </a:cubicBezTo>
                  <a:cubicBezTo>
                    <a:pt x="132" y="114"/>
                    <a:pt x="123" y="108"/>
                    <a:pt x="113" y="103"/>
                  </a:cubicBezTo>
                  <a:cubicBezTo>
                    <a:pt x="104" y="99"/>
                    <a:pt x="93" y="97"/>
                    <a:pt x="82" y="97"/>
                  </a:cubicBezTo>
                  <a:cubicBezTo>
                    <a:pt x="71" y="97"/>
                    <a:pt x="60" y="99"/>
                    <a:pt x="50" y="103"/>
                  </a:cubicBezTo>
                  <a:cubicBezTo>
                    <a:pt x="40" y="108"/>
                    <a:pt x="31" y="114"/>
                    <a:pt x="24" y="121"/>
                  </a:cubicBezTo>
                  <a:cubicBezTo>
                    <a:pt x="17" y="128"/>
                    <a:pt x="11" y="137"/>
                    <a:pt x="7" y="147"/>
                  </a:cubicBezTo>
                  <a:cubicBezTo>
                    <a:pt x="2" y="157"/>
                    <a:pt x="0" y="167"/>
                    <a:pt x="0" y="178"/>
                  </a:cubicBezTo>
                  <a:lnTo>
                    <a:pt x="0" y="423"/>
                  </a:lnTo>
                  <a:lnTo>
                    <a:pt x="33" y="423"/>
                  </a:lnTo>
                  <a:lnTo>
                    <a:pt x="33" y="178"/>
                  </a:lnTo>
                  <a:cubicBezTo>
                    <a:pt x="33" y="172"/>
                    <a:pt x="34" y="165"/>
                    <a:pt x="37" y="159"/>
                  </a:cubicBezTo>
                  <a:cubicBezTo>
                    <a:pt x="39" y="153"/>
                    <a:pt x="43" y="148"/>
                    <a:pt x="47" y="144"/>
                  </a:cubicBezTo>
                  <a:cubicBezTo>
                    <a:pt x="52" y="139"/>
                    <a:pt x="57" y="136"/>
                    <a:pt x="63" y="133"/>
                  </a:cubicBezTo>
                  <a:cubicBezTo>
                    <a:pt x="69" y="131"/>
                    <a:pt x="75" y="129"/>
                    <a:pt x="82" y="129"/>
                  </a:cubicBezTo>
                  <a:cubicBezTo>
                    <a:pt x="89" y="129"/>
                    <a:pt x="95" y="131"/>
                    <a:pt x="101" y="133"/>
                  </a:cubicBezTo>
                  <a:cubicBezTo>
                    <a:pt x="107" y="136"/>
                    <a:pt x="112" y="139"/>
                    <a:pt x="117" y="144"/>
                  </a:cubicBezTo>
                  <a:cubicBezTo>
                    <a:pt x="121" y="148"/>
                    <a:pt x="124" y="153"/>
                    <a:pt x="127" y="159"/>
                  </a:cubicBezTo>
                  <a:cubicBezTo>
                    <a:pt x="130" y="165"/>
                    <a:pt x="131" y="172"/>
                    <a:pt x="131" y="178"/>
                  </a:cubicBezTo>
                  <a:lnTo>
                    <a:pt x="131" y="325"/>
                  </a:lnTo>
                  <a:cubicBezTo>
                    <a:pt x="131" y="339"/>
                    <a:pt x="133" y="352"/>
                    <a:pt x="138" y="364"/>
                  </a:cubicBezTo>
                  <a:cubicBezTo>
                    <a:pt x="144" y="375"/>
                    <a:pt x="151" y="386"/>
                    <a:pt x="160" y="395"/>
                  </a:cubicBezTo>
                  <a:cubicBezTo>
                    <a:pt x="168" y="404"/>
                    <a:pt x="179" y="411"/>
                    <a:pt x="191" y="416"/>
                  </a:cubicBezTo>
                  <a:cubicBezTo>
                    <a:pt x="203" y="421"/>
                    <a:pt x="215" y="423"/>
                    <a:pt x="229" y="423"/>
                  </a:cubicBezTo>
                  <a:cubicBezTo>
                    <a:pt x="242" y="423"/>
                    <a:pt x="255" y="421"/>
                    <a:pt x="267" y="416"/>
                  </a:cubicBezTo>
                  <a:cubicBezTo>
                    <a:pt x="279" y="411"/>
                    <a:pt x="289" y="404"/>
                    <a:pt x="298" y="395"/>
                  </a:cubicBezTo>
                  <a:cubicBezTo>
                    <a:pt x="307" y="386"/>
                    <a:pt x="314" y="375"/>
                    <a:pt x="319" y="364"/>
                  </a:cubicBezTo>
                  <a:cubicBezTo>
                    <a:pt x="324" y="352"/>
                    <a:pt x="327" y="339"/>
                    <a:pt x="327" y="325"/>
                  </a:cubicBezTo>
                  <a:lnTo>
                    <a:pt x="327" y="257"/>
                  </a:lnTo>
                  <a:cubicBezTo>
                    <a:pt x="332" y="256"/>
                    <a:pt x="336" y="253"/>
                    <a:pt x="340" y="250"/>
                  </a:cubicBezTo>
                  <a:cubicBezTo>
                    <a:pt x="344" y="247"/>
                    <a:pt x="348" y="244"/>
                    <a:pt x="351" y="239"/>
                  </a:cubicBezTo>
                  <a:cubicBezTo>
                    <a:pt x="353" y="235"/>
                    <a:pt x="356" y="231"/>
                    <a:pt x="357" y="226"/>
                  </a:cubicBezTo>
                  <a:cubicBezTo>
                    <a:pt x="359" y="221"/>
                    <a:pt x="360" y="216"/>
                    <a:pt x="360" y="211"/>
                  </a:cubicBezTo>
                  <a:lnTo>
                    <a:pt x="360" y="97"/>
                  </a:lnTo>
                  <a:lnTo>
                    <a:pt x="327" y="97"/>
                  </a:lnTo>
                  <a:lnTo>
                    <a:pt x="327" y="15"/>
                  </a:lnTo>
                  <a:cubicBezTo>
                    <a:pt x="327" y="11"/>
                    <a:pt x="325" y="7"/>
                    <a:pt x="322" y="4"/>
                  </a:cubicBezTo>
                  <a:cubicBezTo>
                    <a:pt x="319" y="1"/>
                    <a:pt x="315" y="0"/>
                    <a:pt x="311" y="0"/>
                  </a:cubicBezTo>
                  <a:cubicBezTo>
                    <a:pt x="306" y="0"/>
                    <a:pt x="302" y="1"/>
                    <a:pt x="299" y="4"/>
                  </a:cubicBezTo>
                  <a:cubicBezTo>
                    <a:pt x="296" y="7"/>
                    <a:pt x="294" y="11"/>
                    <a:pt x="294" y="15"/>
                  </a:cubicBezTo>
                  <a:lnTo>
                    <a:pt x="294" y="97"/>
                  </a:lnTo>
                  <a:lnTo>
                    <a:pt x="262" y="97"/>
                  </a:lnTo>
                  <a:lnTo>
                    <a:pt x="262" y="211"/>
                  </a:lnTo>
                  <a:cubicBezTo>
                    <a:pt x="262" y="216"/>
                    <a:pt x="262" y="221"/>
                    <a:pt x="264" y="226"/>
                  </a:cubicBezTo>
                  <a:cubicBezTo>
                    <a:pt x="265" y="231"/>
                    <a:pt x="268" y="235"/>
                    <a:pt x="270" y="239"/>
                  </a:cubicBezTo>
                  <a:cubicBezTo>
                    <a:pt x="273" y="244"/>
                    <a:pt x="277" y="247"/>
                    <a:pt x="281" y="250"/>
                  </a:cubicBezTo>
                  <a:cubicBezTo>
                    <a:pt x="285" y="253"/>
                    <a:pt x="289" y="256"/>
                    <a:pt x="294" y="257"/>
                  </a:cubicBezTo>
                  <a:lnTo>
                    <a:pt x="294" y="325"/>
                  </a:lnTo>
                  <a:cubicBezTo>
                    <a:pt x="294" y="335"/>
                    <a:pt x="292" y="343"/>
                    <a:pt x="289" y="351"/>
                  </a:cubicBezTo>
                  <a:cubicBezTo>
                    <a:pt x="286" y="359"/>
                    <a:pt x="281" y="366"/>
                    <a:pt x="275" y="372"/>
                  </a:cubicBezTo>
                  <a:cubicBezTo>
                    <a:pt x="269" y="378"/>
                    <a:pt x="262" y="382"/>
                    <a:pt x="254" y="386"/>
                  </a:cubicBezTo>
                  <a:cubicBezTo>
                    <a:pt x="246" y="389"/>
                    <a:pt x="238" y="391"/>
                    <a:pt x="229" y="391"/>
                  </a:cubicBezTo>
                  <a:cubicBezTo>
                    <a:pt x="220" y="391"/>
                    <a:pt x="211" y="389"/>
                    <a:pt x="203" y="386"/>
                  </a:cubicBezTo>
                  <a:cubicBezTo>
                    <a:pt x="196" y="382"/>
                    <a:pt x="189" y="378"/>
                    <a:pt x="183" y="372"/>
                  </a:cubicBezTo>
                  <a:cubicBezTo>
                    <a:pt x="177" y="366"/>
                    <a:pt x="172" y="359"/>
                    <a:pt x="169" y="351"/>
                  </a:cubicBezTo>
                  <a:cubicBezTo>
                    <a:pt x="165" y="343"/>
                    <a:pt x="164" y="335"/>
                    <a:pt x="164" y="325"/>
                  </a:cubicBezTo>
                  <a:lnTo>
                    <a:pt x="164" y="178"/>
                  </a:lnTo>
                  <a:cubicBezTo>
                    <a:pt x="164" y="167"/>
                    <a:pt x="161" y="157"/>
                    <a:pt x="157" y="14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34">
                <a:defRPr/>
              </a:pPr>
              <a:endParaRPr lang="en-US" sz="3530">
                <a:solidFill>
                  <a:srgbClr val="000000"/>
                </a:solidFill>
                <a:latin typeface="Segoe U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AE372E-3ADF-4D9C-9635-066A4396A048}"/>
              </a:ext>
            </a:extLst>
          </p:cNvPr>
          <p:cNvGrpSpPr/>
          <p:nvPr/>
        </p:nvGrpSpPr>
        <p:grpSpPr>
          <a:xfrm>
            <a:off x="1168398" y="957392"/>
            <a:ext cx="1222604" cy="1222604"/>
            <a:chOff x="942340" y="3492040"/>
            <a:chExt cx="611302" cy="6113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134EC19-2BA2-47F9-9A76-16F7CC7865AD}"/>
                </a:ext>
              </a:extLst>
            </p:cNvPr>
            <p:cNvSpPr/>
            <p:nvPr/>
          </p:nvSpPr>
          <p:spPr bwMode="auto">
            <a:xfrm>
              <a:off x="942340" y="3492040"/>
              <a:ext cx="611302" cy="611302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25A365-EE16-422E-904C-214219E284A0}"/>
                </a:ext>
              </a:extLst>
            </p:cNvPr>
            <p:cNvGrpSpPr/>
            <p:nvPr/>
          </p:nvGrpSpPr>
          <p:grpSpPr>
            <a:xfrm>
              <a:off x="1113072" y="3630510"/>
              <a:ext cx="269838" cy="334362"/>
              <a:chOff x="1028083" y="3580126"/>
              <a:chExt cx="219075" cy="271463"/>
            </a:xfrm>
            <a:solidFill>
              <a:schemeClr val="bg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4EFE1AD1-62F3-4C19-85DD-86911B41A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183" y="3580126"/>
                <a:ext cx="144463" cy="144463"/>
              </a:xfrm>
              <a:custGeom>
                <a:avLst/>
                <a:gdLst>
                  <a:gd name="T0" fmla="*/ 53 w 106"/>
                  <a:gd name="T1" fmla="*/ 106 h 106"/>
                  <a:gd name="T2" fmla="*/ 53 w 106"/>
                  <a:gd name="T3" fmla="*/ 106 h 106"/>
                  <a:gd name="T4" fmla="*/ 106 w 106"/>
                  <a:gd name="T5" fmla="*/ 53 h 106"/>
                  <a:gd name="T6" fmla="*/ 75 w 106"/>
                  <a:gd name="T7" fmla="*/ 5 h 106"/>
                  <a:gd name="T8" fmla="*/ 53 w 106"/>
                  <a:gd name="T9" fmla="*/ 0 h 106"/>
                  <a:gd name="T10" fmla="*/ 31 w 106"/>
                  <a:gd name="T11" fmla="*/ 5 h 106"/>
                  <a:gd name="T12" fmla="*/ 0 w 106"/>
                  <a:gd name="T13" fmla="*/ 53 h 106"/>
                  <a:gd name="T14" fmla="*/ 53 w 106"/>
                  <a:gd name="T15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6">
                    <a:moveTo>
                      <a:pt x="53" y="106"/>
                    </a:moveTo>
                    <a:lnTo>
                      <a:pt x="53" y="106"/>
                    </a:lnTo>
                    <a:cubicBezTo>
                      <a:pt x="82" y="106"/>
                      <a:pt x="106" y="83"/>
                      <a:pt x="106" y="53"/>
                    </a:cubicBezTo>
                    <a:cubicBezTo>
                      <a:pt x="106" y="31"/>
                      <a:pt x="93" y="13"/>
                      <a:pt x="75" y="5"/>
                    </a:cubicBezTo>
                    <a:cubicBezTo>
                      <a:pt x="68" y="2"/>
                      <a:pt x="61" y="0"/>
                      <a:pt x="53" y="0"/>
                    </a:cubicBezTo>
                    <a:cubicBezTo>
                      <a:pt x="45" y="0"/>
                      <a:pt x="38" y="2"/>
                      <a:pt x="31" y="5"/>
                    </a:cubicBezTo>
                    <a:cubicBezTo>
                      <a:pt x="13" y="13"/>
                      <a:pt x="0" y="31"/>
                      <a:pt x="0" y="53"/>
                    </a:cubicBezTo>
                    <a:cubicBezTo>
                      <a:pt x="0" y="83"/>
                      <a:pt x="24" y="106"/>
                      <a:pt x="53" y="10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B1773D19-DD5B-4C68-9E98-09BFB6C93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83" y="3742051"/>
                <a:ext cx="219075" cy="109538"/>
              </a:xfrm>
              <a:custGeom>
                <a:avLst/>
                <a:gdLst>
                  <a:gd name="T0" fmla="*/ 80 w 160"/>
                  <a:gd name="T1" fmla="*/ 0 h 80"/>
                  <a:gd name="T2" fmla="*/ 80 w 160"/>
                  <a:gd name="T3" fmla="*/ 0 h 80"/>
                  <a:gd name="T4" fmla="*/ 0 w 160"/>
                  <a:gd name="T5" fmla="*/ 80 h 80"/>
                  <a:gd name="T6" fmla="*/ 160 w 160"/>
                  <a:gd name="T7" fmla="*/ 80 h 80"/>
                  <a:gd name="T8" fmla="*/ 80 w 16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80">
                    <a:moveTo>
                      <a:pt x="80" y="0"/>
                    </a:moveTo>
                    <a:lnTo>
                      <a:pt x="80" y="0"/>
                    </a:lnTo>
                    <a:cubicBezTo>
                      <a:pt x="36" y="0"/>
                      <a:pt x="0" y="36"/>
                      <a:pt x="0" y="80"/>
                    </a:cubicBezTo>
                    <a:lnTo>
                      <a:pt x="160" y="80"/>
                    </a:lnTo>
                    <a:cubicBezTo>
                      <a:pt x="160" y="36"/>
                      <a:pt x="124" y="0"/>
                      <a:pt x="8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</p:grp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87F37B5A-8427-8E49-97D0-3756D00DF374}"/>
              </a:ext>
            </a:extLst>
          </p:cNvPr>
          <p:cNvSpPr txBox="1">
            <a:spLocks/>
          </p:cNvSpPr>
          <p:nvPr/>
        </p:nvSpPr>
        <p:spPr>
          <a:xfrm>
            <a:off x="1168398" y="4927457"/>
            <a:ext cx="9499604" cy="2265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$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kubectl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get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components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NAME  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    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WORKLOAD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frontend    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deployment.apps.k8s.io</a:t>
            </a:r>
          </a:p>
          <a:p>
            <a:pPr marL="0" indent="0" defTabSz="1865484">
              <a:buNone/>
              <a:defRPr/>
            </a:pPr>
            <a:r>
              <a:rPr lang="en-US" altLang="zh-CN" sz="3200" dirty="0" err="1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redis</a:t>
            </a:r>
            <a:r>
              <a:rPr lang="zh-CN" altLang="en-US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             </a:t>
            </a:r>
            <a:r>
              <a:rPr lang="en-US" altLang="zh-CN" sz="3200" dirty="0" err="1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kv.aliyun.com</a:t>
            </a:r>
            <a:endParaRPr lang="en-US" altLang="zh-CN" sz="3200" dirty="0">
              <a:solidFill>
                <a:srgbClr val="ED7D31"/>
              </a:solidFill>
              <a:latin typeface="Segoe U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71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8192-839C-4D9E-A3F9-C04AB5A8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356" y="1514243"/>
            <a:ext cx="9362180" cy="861774"/>
          </a:xfrm>
        </p:spPr>
        <p:txBody>
          <a:bodyPr>
            <a:normAutofit fontScale="90000"/>
          </a:bodyPr>
          <a:lstStyle/>
          <a:p>
            <a:r>
              <a:rPr lang="en-US" sz="5600" b="1" dirty="0"/>
              <a:t>Trait</a:t>
            </a:r>
            <a:r>
              <a:rPr lang="en-US" sz="5600" dirty="0"/>
              <a:t> </a:t>
            </a:r>
            <a:r>
              <a:rPr lang="en-US" sz="5600" dirty="0" err="1"/>
              <a:t>和</a:t>
            </a:r>
            <a:r>
              <a:rPr lang="en-US" sz="5600" dirty="0"/>
              <a:t> </a:t>
            </a:r>
            <a:r>
              <a:rPr lang="en-US" sz="5600" b="1" dirty="0"/>
              <a:t>Application</a:t>
            </a:r>
            <a:r>
              <a:rPr lang="zh-CN" altLang="en-US" sz="5600" b="1" dirty="0"/>
              <a:t> </a:t>
            </a:r>
            <a:r>
              <a:rPr lang="en-US" altLang="zh-CN" sz="5600" b="1" dirty="0"/>
              <a:t>Configuration</a:t>
            </a:r>
            <a:endParaRPr lang="en-US" sz="5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D1859-4250-4A8E-A00B-32FF21068417}"/>
              </a:ext>
            </a:extLst>
          </p:cNvPr>
          <p:cNvSpPr/>
          <p:nvPr/>
        </p:nvSpPr>
        <p:spPr bwMode="auto">
          <a:xfrm>
            <a:off x="12192000" y="0"/>
            <a:ext cx="12192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E78F39C-D67B-46A1-93E7-F585E228F501}"/>
              </a:ext>
            </a:extLst>
          </p:cNvPr>
          <p:cNvSpPr txBox="1">
            <a:spLocks/>
          </p:cNvSpPr>
          <p:nvPr/>
        </p:nvSpPr>
        <p:spPr>
          <a:xfrm>
            <a:off x="1073262" y="3792933"/>
            <a:ext cx="10216744" cy="1083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65484">
              <a:defRPr/>
            </a:pPr>
            <a:r>
              <a:rPr lang="en-US" sz="3200" i="1" dirty="0">
                <a:solidFill>
                  <a:srgbClr val="F76902"/>
                </a:solidFill>
                <a:latin typeface="Segoe UI"/>
              </a:rPr>
              <a:t>Trait</a:t>
            </a:r>
            <a:r>
              <a:rPr lang="zh-CN" altLang="en-US" sz="3200" i="1" dirty="0">
                <a:solidFill>
                  <a:srgbClr val="F76902"/>
                </a:solidFill>
                <a:latin typeface="Segoe UI"/>
              </a:rPr>
              <a:t> </a:t>
            </a:r>
            <a:r>
              <a:rPr lang="en-US" altLang="zh-CN" sz="3200" i="1" dirty="0">
                <a:solidFill>
                  <a:srgbClr val="F76902"/>
                </a:solidFill>
                <a:latin typeface="Segoe UI"/>
              </a:rPr>
              <a:t>-</a:t>
            </a:r>
            <a:r>
              <a:rPr lang="zh-CN" altLang="en-US" sz="3200" i="1" dirty="0">
                <a:solidFill>
                  <a:srgbClr val="F76902"/>
                </a:solidFill>
                <a:latin typeface="Segoe U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egoe UI"/>
              </a:rPr>
              <a:t>声明式的运维能力的描述</a:t>
            </a:r>
            <a:endParaRPr lang="en-US" altLang="zh-CN" sz="3200" dirty="0">
              <a:solidFill>
                <a:srgbClr val="000000"/>
              </a:solidFill>
              <a:latin typeface="Segoe UI"/>
              <a:ea typeface="等线" panose="02010600030101010101" pitchFamily="2" charset="-122"/>
            </a:endParaRPr>
          </a:p>
          <a:p>
            <a:pPr defTabSz="1865484">
              <a:defRPr/>
            </a:pPr>
            <a:r>
              <a:rPr lang="en-US" altLang="zh-CN" sz="3200" i="1" dirty="0">
                <a:solidFill>
                  <a:srgbClr val="F76902"/>
                </a:solidFill>
                <a:latin typeface="Segoe UI"/>
              </a:rPr>
              <a:t>Application</a:t>
            </a:r>
            <a:r>
              <a:rPr lang="zh-CN" altLang="en-US" sz="3200" i="1" dirty="0">
                <a:solidFill>
                  <a:srgbClr val="F76902"/>
                </a:solidFill>
                <a:latin typeface="Segoe UI"/>
              </a:rPr>
              <a:t> </a:t>
            </a:r>
            <a:r>
              <a:rPr lang="en-US" altLang="zh-CN" sz="3200" i="1" dirty="0">
                <a:solidFill>
                  <a:srgbClr val="F76902"/>
                </a:solidFill>
                <a:latin typeface="Segoe UI"/>
              </a:rPr>
              <a:t>Configuration</a:t>
            </a:r>
            <a:r>
              <a:rPr lang="zh-CN" altLang="en-US" sz="3200" i="1" dirty="0">
                <a:solidFill>
                  <a:srgbClr val="000000"/>
                </a:solidFill>
                <a:latin typeface="Segoe UI"/>
              </a:rPr>
              <a:t> </a:t>
            </a:r>
            <a:r>
              <a:rPr lang="en-US" altLang="zh-CN" sz="3200" i="1" dirty="0">
                <a:solidFill>
                  <a:srgbClr val="000000"/>
                </a:solidFill>
                <a:latin typeface="Segoe UI"/>
              </a:rPr>
              <a:t>-</a:t>
            </a:r>
            <a:r>
              <a:rPr lang="zh-CN" altLang="en-US" sz="3200" i="1" dirty="0">
                <a:solidFill>
                  <a:srgbClr val="000000"/>
                </a:solidFill>
                <a:latin typeface="Segoe U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egoe UI"/>
              </a:rPr>
              <a:t>将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</a:rPr>
              <a:t>Traits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</a:rPr>
              <a:t> 绑定给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</a:rPr>
              <a:t>Component</a:t>
            </a:r>
            <a:endParaRPr lang="en-US" sz="32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1CDD4-7970-4F4F-9065-381CC2DD51BB}"/>
              </a:ext>
            </a:extLst>
          </p:cNvPr>
          <p:cNvSpPr/>
          <p:nvPr/>
        </p:nvSpPr>
        <p:spPr bwMode="auto">
          <a:xfrm>
            <a:off x="12600436" y="448735"/>
            <a:ext cx="11783564" cy="126713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</a:t>
            </a:r>
            <a:r>
              <a:rPr lang="en-US" sz="2400" b="1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ApplicationConfiguration</a:t>
            </a:r>
            <a:endParaRPr lang="en-US" sz="2400" b="1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name: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helloworld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components: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#</a:t>
            </a:r>
            <a:r>
              <a:rPr lang="zh-CN" alt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1</a:t>
            </a:r>
            <a:r>
              <a:rPr lang="en-US" altLang="zh-CN" sz="2400" baseline="300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st</a:t>
            </a:r>
            <a:r>
              <a:rPr lang="zh-CN" alt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component</a:t>
            </a:r>
            <a:endParaRPr lang="en-US" sz="2400" dirty="0">
              <a:solidFill>
                <a:srgbClr val="FFFF00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componentName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frontend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</a:t>
            </a:r>
            <a:r>
              <a:rPr lang="en-US" sz="2400" b="1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traits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 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trait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autoscaling/v2beta2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kind: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HorizontalPodAutoscaler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minReplicas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1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maxReplicas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10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trait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networking.alibaba-inc.com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kind: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APIGateway</a:t>
            </a:r>
            <a:endParaRPr lang="en-US" altLang="zh-CN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hostname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app.alibaba.com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path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         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service_port</a:t>
            </a:r>
            <a:r>
              <a:rPr lang="en-US" altLang="zh-CN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8001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zh-CN" alt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#</a:t>
            </a:r>
            <a:r>
              <a:rPr lang="zh-CN" alt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2</a:t>
            </a:r>
            <a:r>
              <a:rPr lang="en-US" altLang="zh-CN" sz="2400" baseline="300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nd</a:t>
            </a:r>
            <a:r>
              <a:rPr lang="zh-CN" alt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component</a:t>
            </a:r>
            <a:r>
              <a:rPr lang="en-US" sz="2400" dirty="0">
                <a:solidFill>
                  <a:srgbClr val="FFFF00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componentName</a:t>
            </a:r>
            <a:r>
              <a:rPr lang="en-US" sz="24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altLang="zh-CN" sz="24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redis</a:t>
            </a:r>
            <a:endParaRPr lang="en-US" sz="24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1C0FA-B5CA-4C68-BF95-40BDBA8608C0}"/>
              </a:ext>
            </a:extLst>
          </p:cNvPr>
          <p:cNvSpPr/>
          <p:nvPr/>
        </p:nvSpPr>
        <p:spPr>
          <a:xfrm>
            <a:off x="1335106" y="7816578"/>
            <a:ext cx="9966448" cy="4632960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Segoe UI Semibold"/>
                <a:cs typeface="Segoe UI" pitchFamily="34" charset="0"/>
              </a:rPr>
              <a:t>Application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99792-02A3-4BC4-A946-2B38FBCBFB82}"/>
              </a:ext>
            </a:extLst>
          </p:cNvPr>
          <p:cNvSpPr/>
          <p:nvPr/>
        </p:nvSpPr>
        <p:spPr>
          <a:xfrm>
            <a:off x="1003727" y="6765018"/>
            <a:ext cx="10550158" cy="6109888"/>
          </a:xfrm>
          <a:prstGeom prst="rect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solid"/>
            <a:miter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Segoe UI Semibold"/>
                <a:cs typeface="Segoe UI" pitchFamily="34" charset="0"/>
              </a:rPr>
              <a:t>Application Configuration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8205CB-5940-4513-A648-3D231FDE284F}"/>
              </a:ext>
            </a:extLst>
          </p:cNvPr>
          <p:cNvGrpSpPr/>
          <p:nvPr/>
        </p:nvGrpSpPr>
        <p:grpSpPr>
          <a:xfrm>
            <a:off x="4240964" y="9706337"/>
            <a:ext cx="6401040" cy="1562102"/>
            <a:chOff x="2120482" y="4853168"/>
            <a:chExt cx="3200520" cy="7810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567B34-EEF4-45C1-BEA3-C44BED265F31}"/>
                </a:ext>
              </a:extLst>
            </p:cNvPr>
            <p:cNvSpPr/>
            <p:nvPr/>
          </p:nvSpPr>
          <p:spPr>
            <a:xfrm>
              <a:off x="2124308" y="4853168"/>
              <a:ext cx="942736" cy="540491"/>
            </a:xfrm>
            <a:prstGeom prst="rect">
              <a:avLst/>
            </a:prstGeom>
            <a:solidFill>
              <a:schemeClr val="bg1"/>
            </a:solidFill>
            <a:ln w="7710" cap="flat">
              <a:noFill/>
              <a:prstDash val="solid"/>
              <a:miter/>
            </a:ln>
            <a:effectLst>
              <a:outerShdw blurRad="1270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Component</a:t>
              </a:r>
              <a:b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</a:b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41FC22-4BCF-47E6-8D1B-661C272887E5}"/>
                </a:ext>
              </a:extLst>
            </p:cNvPr>
            <p:cNvSpPr/>
            <p:nvPr/>
          </p:nvSpPr>
          <p:spPr>
            <a:xfrm>
              <a:off x="3251287" y="4853168"/>
              <a:ext cx="942736" cy="540491"/>
            </a:xfrm>
            <a:prstGeom prst="rect">
              <a:avLst/>
            </a:prstGeom>
            <a:solidFill>
              <a:schemeClr val="bg1"/>
            </a:solidFill>
            <a:ln w="7710" cap="flat">
              <a:noFill/>
              <a:prstDash val="solid"/>
              <a:miter/>
            </a:ln>
            <a:effectLst>
              <a:outerShdw blurRad="1270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Component</a:t>
              </a:r>
              <a:b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</a:b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DDD7C2-3E23-4020-9D3F-590D98617165}"/>
                </a:ext>
              </a:extLst>
            </p:cNvPr>
            <p:cNvSpPr/>
            <p:nvPr/>
          </p:nvSpPr>
          <p:spPr>
            <a:xfrm>
              <a:off x="4378266" y="4853168"/>
              <a:ext cx="942736" cy="540491"/>
            </a:xfrm>
            <a:prstGeom prst="rect">
              <a:avLst/>
            </a:prstGeom>
            <a:solidFill>
              <a:schemeClr val="bg1"/>
            </a:solidFill>
            <a:ln w="7710" cap="flat">
              <a:noFill/>
              <a:prstDash val="solid"/>
              <a:miter/>
            </a:ln>
            <a:effectLst>
              <a:outerShdw blurRad="1270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Component</a:t>
              </a:r>
              <a:b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</a:br>
              <a:r>
                <a:rPr lang="en-US" sz="2200">
                  <a:solidFill>
                    <a:srgbClr val="0078D4"/>
                  </a:solidFill>
                  <a:latin typeface="Segoe UI Semibold"/>
                  <a:cs typeface="Segoe UI" pitchFamily="34" charset="0"/>
                </a:rPr>
                <a:t>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9DC11D-E4BC-42B4-9506-441BBA590C69}"/>
                </a:ext>
              </a:extLst>
            </p:cNvPr>
            <p:cNvSpPr/>
            <p:nvPr/>
          </p:nvSpPr>
          <p:spPr>
            <a:xfrm>
              <a:off x="2120482" y="5386943"/>
              <a:ext cx="942736" cy="2472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  <a:effectLst>
              <a:outerShdw blurRad="127000" sx="101000" sy="101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34">
                <a:defRPr/>
              </a:pPr>
              <a:r>
                <a:rPr lang="en-US" sz="2200" dirty="0">
                  <a:solidFill>
                    <a:sysClr val="windowText" lastClr="000000"/>
                  </a:solidFill>
                  <a:latin typeface="Segoe UI Semibold"/>
                </a:rPr>
                <a:t>Trait</a:t>
              </a:r>
              <a:r>
                <a:rPr lang="en-US" altLang="zh-CN" sz="2200" dirty="0">
                  <a:solidFill>
                    <a:sysClr val="windowText" lastClr="000000"/>
                  </a:solidFill>
                  <a:latin typeface="Segoe UI Semibold"/>
                  <a:ea typeface="等线" panose="02010600030101010101" pitchFamily="2" charset="-122"/>
                </a:rPr>
                <a:t>s</a:t>
              </a:r>
              <a:endParaRPr lang="en-US" sz="2200" dirty="0">
                <a:solidFill>
                  <a:sysClr val="windowText" lastClr="000000"/>
                </a:solidFill>
                <a:latin typeface="Segoe UI Semibold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5E9D75-892D-4AA8-8264-C3E34A666D98}"/>
                </a:ext>
              </a:extLst>
            </p:cNvPr>
            <p:cNvSpPr/>
            <p:nvPr/>
          </p:nvSpPr>
          <p:spPr>
            <a:xfrm>
              <a:off x="3251287" y="5386943"/>
              <a:ext cx="942736" cy="2472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  <a:effectLst>
              <a:outerShdw blurRad="127000" sx="101000" sy="101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34">
                <a:defRPr/>
              </a:pPr>
              <a:r>
                <a:rPr lang="en-US" sz="2200" dirty="0">
                  <a:solidFill>
                    <a:sysClr val="windowText" lastClr="000000"/>
                  </a:solidFill>
                  <a:latin typeface="Segoe UI Semibold"/>
                </a:rPr>
                <a:t>Trait</a:t>
              </a:r>
              <a:r>
                <a:rPr lang="en-US" altLang="zh-CN" sz="2200" dirty="0">
                  <a:solidFill>
                    <a:sysClr val="windowText" lastClr="000000"/>
                  </a:solidFill>
                  <a:latin typeface="Segoe UI Semibold"/>
                  <a:ea typeface="等线" panose="02010600030101010101" pitchFamily="2" charset="-122"/>
                </a:rPr>
                <a:t>s</a:t>
              </a:r>
              <a:endParaRPr lang="en-US" sz="2200" dirty="0">
                <a:solidFill>
                  <a:sysClr val="windowText" lastClr="000000"/>
                </a:solidFill>
                <a:latin typeface="Segoe UI Semibold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0FD791-2DFD-46E0-BBE1-46B6AF15E47F}"/>
                </a:ext>
              </a:extLst>
            </p:cNvPr>
            <p:cNvSpPr/>
            <p:nvPr/>
          </p:nvSpPr>
          <p:spPr>
            <a:xfrm>
              <a:off x="4378266" y="5386943"/>
              <a:ext cx="942736" cy="2472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  <a:effectLst>
              <a:outerShdw blurRad="127000" sx="101000" sy="101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34">
                <a:defRPr/>
              </a:pPr>
              <a:r>
                <a:rPr lang="en-US" sz="2200" dirty="0">
                  <a:solidFill>
                    <a:sysClr val="windowText" lastClr="000000"/>
                  </a:solidFill>
                  <a:latin typeface="Segoe UI Semibold"/>
                </a:rPr>
                <a:t>Trait</a:t>
              </a:r>
              <a:r>
                <a:rPr lang="en-US" altLang="zh-CN" sz="2200" dirty="0">
                  <a:solidFill>
                    <a:sysClr val="windowText" lastClr="000000"/>
                  </a:solidFill>
                  <a:latin typeface="Segoe UI Semibold"/>
                  <a:ea typeface="等线" panose="02010600030101010101" pitchFamily="2" charset="-122"/>
                </a:rPr>
                <a:t>s</a:t>
              </a:r>
              <a:endParaRPr lang="en-US" sz="2200" dirty="0">
                <a:solidFill>
                  <a:sysClr val="windowText" lastClr="000000"/>
                </a:solidFill>
                <a:latin typeface="Segoe UI Semibold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B7D9003-15AC-4B95-8281-5DF6611049E4}"/>
              </a:ext>
            </a:extLst>
          </p:cNvPr>
          <p:cNvSpPr/>
          <p:nvPr/>
        </p:nvSpPr>
        <p:spPr>
          <a:xfrm>
            <a:off x="1994658" y="9706337"/>
            <a:ext cx="1885472" cy="1080982"/>
          </a:xfrm>
          <a:prstGeom prst="rect">
            <a:avLst/>
          </a:prstGeom>
          <a:solidFill>
            <a:schemeClr val="bg1"/>
          </a:solidFill>
          <a:ln w="7710" cap="flat">
            <a:noFill/>
            <a:prstDash val="solid"/>
            <a:miter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Component</a:t>
            </a:r>
            <a:br>
              <a:rPr lang="en-US" sz="2200">
                <a:solidFill>
                  <a:srgbClr val="0078D4"/>
                </a:solidFill>
                <a:latin typeface="Segoe UI Semibold"/>
                <a:cs typeface="Segoe UI" pitchFamily="34" charset="0"/>
              </a:rPr>
            </a:br>
            <a:r>
              <a:rPr lang="en-US" sz="2200">
                <a:solidFill>
                  <a:srgbClr val="0078D4"/>
                </a:solidFill>
                <a:latin typeface="Segoe UI Semibold"/>
                <a:cs typeface="Segoe UI" pitchFamily="34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0E389-711C-413E-9914-3E1BDA5A0FF8}"/>
              </a:ext>
            </a:extLst>
          </p:cNvPr>
          <p:cNvSpPr/>
          <p:nvPr/>
        </p:nvSpPr>
        <p:spPr>
          <a:xfrm>
            <a:off x="1994660" y="10773886"/>
            <a:ext cx="1885472" cy="494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  <a:effectLst>
            <a:outerShdw blurRad="127000" sx="101000" sy="101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34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Segoe UI Semibold"/>
              </a:rPr>
              <a:t>Trait</a:t>
            </a:r>
            <a:r>
              <a:rPr lang="en-US" altLang="zh-CN" sz="2200" dirty="0">
                <a:solidFill>
                  <a:sysClr val="windowText" lastClr="000000"/>
                </a:solidFill>
                <a:latin typeface="Segoe UI Semibold"/>
                <a:ea typeface="等线" panose="02010600030101010101" pitchFamily="2" charset="-122"/>
              </a:rPr>
              <a:t>s</a:t>
            </a:r>
            <a:endParaRPr lang="en-US" sz="2200" dirty="0">
              <a:solidFill>
                <a:sysClr val="windowText" lastClr="000000"/>
              </a:solidFill>
              <a:latin typeface="Segoe UI Semibold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49D2E2-FBE9-B241-8ABB-BD517C2C740F}"/>
              </a:ext>
            </a:extLst>
          </p:cNvPr>
          <p:cNvGrpSpPr/>
          <p:nvPr/>
        </p:nvGrpSpPr>
        <p:grpSpPr>
          <a:xfrm>
            <a:off x="1073262" y="1329276"/>
            <a:ext cx="1222604" cy="1222604"/>
            <a:chOff x="942340" y="3492040"/>
            <a:chExt cx="611302" cy="61130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200EDB-0305-1543-9468-A67BA8B18C96}"/>
                </a:ext>
              </a:extLst>
            </p:cNvPr>
            <p:cNvSpPr/>
            <p:nvPr/>
          </p:nvSpPr>
          <p:spPr bwMode="auto">
            <a:xfrm>
              <a:off x="942340" y="3492040"/>
              <a:ext cx="611302" cy="611302"/>
            </a:xfrm>
            <a:prstGeom prst="ellipse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20CBC9-A56B-E74E-A588-10F57D537A0E}"/>
                </a:ext>
              </a:extLst>
            </p:cNvPr>
            <p:cNvGrpSpPr/>
            <p:nvPr/>
          </p:nvGrpSpPr>
          <p:grpSpPr>
            <a:xfrm>
              <a:off x="1113072" y="3630510"/>
              <a:ext cx="269838" cy="334362"/>
              <a:chOff x="1028083" y="3580126"/>
              <a:chExt cx="219075" cy="271463"/>
            </a:xfrm>
            <a:solidFill>
              <a:schemeClr val="bg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1AC4F06-8B24-3F47-8646-33E9778F2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183" y="3580126"/>
                <a:ext cx="144463" cy="144463"/>
              </a:xfrm>
              <a:custGeom>
                <a:avLst/>
                <a:gdLst>
                  <a:gd name="T0" fmla="*/ 53 w 106"/>
                  <a:gd name="T1" fmla="*/ 106 h 106"/>
                  <a:gd name="T2" fmla="*/ 53 w 106"/>
                  <a:gd name="T3" fmla="*/ 106 h 106"/>
                  <a:gd name="T4" fmla="*/ 106 w 106"/>
                  <a:gd name="T5" fmla="*/ 53 h 106"/>
                  <a:gd name="T6" fmla="*/ 75 w 106"/>
                  <a:gd name="T7" fmla="*/ 5 h 106"/>
                  <a:gd name="T8" fmla="*/ 53 w 106"/>
                  <a:gd name="T9" fmla="*/ 0 h 106"/>
                  <a:gd name="T10" fmla="*/ 31 w 106"/>
                  <a:gd name="T11" fmla="*/ 5 h 106"/>
                  <a:gd name="T12" fmla="*/ 0 w 106"/>
                  <a:gd name="T13" fmla="*/ 53 h 106"/>
                  <a:gd name="T14" fmla="*/ 53 w 106"/>
                  <a:gd name="T15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6">
                    <a:moveTo>
                      <a:pt x="53" y="106"/>
                    </a:moveTo>
                    <a:lnTo>
                      <a:pt x="53" y="106"/>
                    </a:lnTo>
                    <a:cubicBezTo>
                      <a:pt x="82" y="106"/>
                      <a:pt x="106" y="83"/>
                      <a:pt x="106" y="53"/>
                    </a:cubicBezTo>
                    <a:cubicBezTo>
                      <a:pt x="106" y="31"/>
                      <a:pt x="93" y="13"/>
                      <a:pt x="75" y="5"/>
                    </a:cubicBezTo>
                    <a:cubicBezTo>
                      <a:pt x="68" y="2"/>
                      <a:pt x="61" y="0"/>
                      <a:pt x="53" y="0"/>
                    </a:cubicBezTo>
                    <a:cubicBezTo>
                      <a:pt x="45" y="0"/>
                      <a:pt x="38" y="2"/>
                      <a:pt x="31" y="5"/>
                    </a:cubicBezTo>
                    <a:cubicBezTo>
                      <a:pt x="13" y="13"/>
                      <a:pt x="0" y="31"/>
                      <a:pt x="0" y="53"/>
                    </a:cubicBezTo>
                    <a:cubicBezTo>
                      <a:pt x="0" y="83"/>
                      <a:pt x="24" y="106"/>
                      <a:pt x="53" y="10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1067D09C-C8C3-1D4A-8A7C-C4993DE88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83" y="3742051"/>
                <a:ext cx="219075" cy="109538"/>
              </a:xfrm>
              <a:custGeom>
                <a:avLst/>
                <a:gdLst>
                  <a:gd name="T0" fmla="*/ 80 w 160"/>
                  <a:gd name="T1" fmla="*/ 0 h 80"/>
                  <a:gd name="T2" fmla="*/ 80 w 160"/>
                  <a:gd name="T3" fmla="*/ 0 h 80"/>
                  <a:gd name="T4" fmla="*/ 0 w 160"/>
                  <a:gd name="T5" fmla="*/ 80 h 80"/>
                  <a:gd name="T6" fmla="*/ 160 w 160"/>
                  <a:gd name="T7" fmla="*/ 80 h 80"/>
                  <a:gd name="T8" fmla="*/ 80 w 16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80">
                    <a:moveTo>
                      <a:pt x="80" y="0"/>
                    </a:moveTo>
                    <a:lnTo>
                      <a:pt x="80" y="0"/>
                    </a:lnTo>
                    <a:cubicBezTo>
                      <a:pt x="36" y="0"/>
                      <a:pt x="0" y="36"/>
                      <a:pt x="0" y="80"/>
                    </a:cubicBezTo>
                    <a:lnTo>
                      <a:pt x="160" y="80"/>
                    </a:lnTo>
                    <a:cubicBezTo>
                      <a:pt x="160" y="36"/>
                      <a:pt x="124" y="0"/>
                      <a:pt x="8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605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685800" y="857037"/>
            <a:ext cx="23012800" cy="1181600"/>
          </a:xfrm>
          <a:prstGeom prst="rect">
            <a:avLst/>
          </a:prstGeom>
        </p:spPr>
        <p:txBody>
          <a:bodyPr spcFirstLastPara="1" vert="horz" wrap="square" lIns="182867" tIns="182867" rIns="182867" bIns="182867" rtlCol="0" anchor="ctr" anchorCtr="0">
            <a:noAutofit/>
          </a:bodyPr>
          <a:lstStyle/>
          <a:p>
            <a:pPr algn="ctr"/>
            <a:r>
              <a:rPr lang="en">
                <a:solidFill>
                  <a:schemeClr val="accent1"/>
                </a:solidFill>
              </a:rPr>
              <a:t>Join us for KubeCon + CloudNativeCon EU Virtual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3" name="Google Shape;133;p31"/>
          <p:cNvSpPr txBox="1"/>
          <p:nvPr/>
        </p:nvSpPr>
        <p:spPr>
          <a:xfrm>
            <a:off x="1925333" y="2199200"/>
            <a:ext cx="8188800" cy="2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182867" rIns="182867" bIns="182867" anchor="t" anchorCtr="0">
            <a:noAutofit/>
          </a:bodyPr>
          <a:lstStyle/>
          <a:p>
            <a:pPr>
              <a:lnSpc>
                <a:spcPct val="115000"/>
              </a:lnSpc>
            </a:pPr>
            <a:endParaRPr sz="4000" b="1">
              <a:solidFill>
                <a:srgbClr val="3F47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15000"/>
              </a:lnSpc>
            </a:pPr>
            <a:r>
              <a:rPr lang="en" sz="4000" b="1">
                <a:latin typeface="Century Gothic"/>
                <a:ea typeface="Century Gothic"/>
                <a:cs typeface="Century Gothic"/>
                <a:sym typeface="Century Gothic"/>
              </a:rPr>
              <a:t>Event dates:</a:t>
            </a:r>
            <a:r>
              <a:rPr lang="en" sz="40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August 17-20, 2020</a:t>
            </a:r>
            <a:endParaRPr sz="40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lnSpc>
                <a:spcPct val="115000"/>
              </a:lnSpc>
            </a:pPr>
            <a:r>
              <a:rPr lang="en" sz="4000" b="1">
                <a:latin typeface="Century Gothic"/>
                <a:ea typeface="Century Gothic"/>
                <a:cs typeface="Century Gothic"/>
                <a:sym typeface="Century Gothic"/>
              </a:rPr>
              <a:t>Schedule:</a:t>
            </a:r>
            <a:r>
              <a:rPr lang="en" sz="40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4000" b="1" u="sng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Now available!</a:t>
            </a:r>
            <a:r>
              <a:rPr lang="en" sz="40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40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lnSpc>
                <a:spcPct val="115000"/>
              </a:lnSpc>
            </a:pPr>
            <a:r>
              <a:rPr lang="en" sz="4000" b="1">
                <a:latin typeface="Century Gothic"/>
                <a:ea typeface="Century Gothic"/>
                <a:cs typeface="Century Gothic"/>
                <a:sym typeface="Century Gothic"/>
              </a:rPr>
              <a:t>Cost:</a:t>
            </a:r>
            <a:r>
              <a:rPr lang="en" sz="40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$75</a:t>
            </a:r>
            <a:endParaRPr sz="40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15000"/>
              </a:lnSpc>
            </a:pPr>
            <a:endParaRPr sz="5067" b="1">
              <a:solidFill>
                <a:srgbClr val="DF156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31"/>
          <p:cNvSpPr/>
          <p:nvPr/>
        </p:nvSpPr>
        <p:spPr>
          <a:xfrm>
            <a:off x="3212933" y="9650333"/>
            <a:ext cx="6020000" cy="1637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endParaRPr sz="4800"/>
          </a:p>
        </p:txBody>
      </p:sp>
      <p:sp>
        <p:nvSpPr>
          <p:cNvPr id="135" name="Google Shape;135;p31"/>
          <p:cNvSpPr txBox="1"/>
          <p:nvPr/>
        </p:nvSpPr>
        <p:spPr>
          <a:xfrm>
            <a:off x="4165933" y="9865533"/>
            <a:ext cx="4884000" cy="1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en" sz="4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Register now!</a:t>
            </a:r>
            <a:endParaRPr sz="4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00333" y="2358940"/>
            <a:ext cx="9851136" cy="107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1"/>
          <p:cNvSpPr txBox="1"/>
          <p:nvPr/>
        </p:nvSpPr>
        <p:spPr>
          <a:xfrm>
            <a:off x="1297333" y="5825368"/>
            <a:ext cx="9851200" cy="4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en" sz="4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Full Event Pass</a:t>
            </a: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" sz="4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Complimentary Pass</a:t>
            </a: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 are now available! Unsure what pass is the best for you? See the chart!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4690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224FC-7288-4685-8B88-72C4AA04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836" y="914400"/>
            <a:ext cx="22037040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C7E32-C734-40E3-8B09-5A80988F079F}"/>
              </a:ext>
            </a:extLst>
          </p:cNvPr>
          <p:cNvSpPr/>
          <p:nvPr/>
        </p:nvSpPr>
        <p:spPr bwMode="auto">
          <a:xfrm>
            <a:off x="12192000" y="0"/>
            <a:ext cx="12192000" cy="13716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9EA0C-0BFB-40CA-B3CE-9128B432363E}"/>
              </a:ext>
            </a:extLst>
          </p:cNvPr>
          <p:cNvSpPr txBox="1">
            <a:spLocks/>
          </p:cNvSpPr>
          <p:nvPr/>
        </p:nvSpPr>
        <p:spPr>
          <a:xfrm>
            <a:off x="1097768" y="3758883"/>
            <a:ext cx="949960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系统管理员用来</a:t>
            </a:r>
            <a:r>
              <a:rPr lang="zh-CN" altLang="en-US" sz="3200" dirty="0">
                <a:solidFill>
                  <a:srgbClr val="F76902"/>
                </a:solidFill>
                <a:latin typeface="Segoe UI"/>
                <a:ea typeface="等线" panose="02010600030101010101" pitchFamily="2" charset="-122"/>
              </a:rPr>
              <a:t>注册和发现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插件化能力的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API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对象</a:t>
            </a:r>
            <a:endParaRPr lang="en-US" altLang="zh-CN" sz="3200" dirty="0">
              <a:solidFill>
                <a:srgbClr val="000000"/>
              </a:solidFill>
              <a:latin typeface="Segoe UI"/>
              <a:ea typeface="等线" panose="02010600030101010101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7B612-24D7-4EA4-B464-D48944ED0C3F}"/>
              </a:ext>
            </a:extLst>
          </p:cNvPr>
          <p:cNvSpPr/>
          <p:nvPr/>
        </p:nvSpPr>
        <p:spPr bwMode="auto">
          <a:xfrm>
            <a:off x="12600436" y="448735"/>
            <a:ext cx="11381412" cy="12352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apiVersion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core.oam.dev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/v1alpha2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kind: </a:t>
            </a:r>
            <a:r>
              <a:rPr lang="en-US" sz="2800" b="1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WorkloadDefinition</a:t>
            </a:r>
            <a:endParaRPr lang="en-US" sz="2800" b="1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metadata: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name: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service.serving.knative.dev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annotations: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altLang="zh-CN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alias: </a:t>
            </a:r>
            <a:r>
              <a:rPr lang="en-US" altLang="zh-CN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ksvc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spec: 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definitionRef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:</a:t>
            </a:r>
          </a:p>
          <a:p>
            <a:pPr defTabSz="18649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name: </a:t>
            </a:r>
            <a:r>
              <a:rPr lang="en-US" sz="2800" dirty="0" err="1">
                <a:solidFill>
                  <a:prstClr val="white"/>
                </a:solidFill>
                <a:latin typeface="Courier New" panose="02070309020205020404" pitchFamily="49" charset="0"/>
                <a:ea typeface="Segoe UI" pitchFamily="34" charset="0"/>
                <a:cs typeface="Courier New" panose="02070309020205020404" pitchFamily="49" charset="0"/>
              </a:rPr>
              <a:t>service.serving.knative.dev</a:t>
            </a:r>
            <a:endParaRPr lang="en-US" sz="2800" dirty="0">
              <a:solidFill>
                <a:prstClr val="white"/>
              </a:solidFill>
              <a:latin typeface="Courier New" panose="02070309020205020404" pitchFamily="49" charset="0"/>
              <a:ea typeface="Segoe UI" pitchFamily="34" charset="0"/>
              <a:cs typeface="Courier New" panose="020703090202050204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D0B0B5-8394-48AF-A3A9-6BEEF28CF6F0}"/>
              </a:ext>
            </a:extLst>
          </p:cNvPr>
          <p:cNvGrpSpPr/>
          <p:nvPr/>
        </p:nvGrpSpPr>
        <p:grpSpPr>
          <a:xfrm>
            <a:off x="1097768" y="914400"/>
            <a:ext cx="1222604" cy="1222604"/>
            <a:chOff x="942340" y="3492040"/>
            <a:chExt cx="611302" cy="6113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1EB985-F454-4D9A-9527-BCEFEE149C83}"/>
                </a:ext>
              </a:extLst>
            </p:cNvPr>
            <p:cNvSpPr/>
            <p:nvPr/>
          </p:nvSpPr>
          <p:spPr bwMode="auto">
            <a:xfrm>
              <a:off x="942340" y="3492040"/>
              <a:ext cx="611302" cy="611302"/>
            </a:xfrm>
            <a:prstGeom prst="ellipse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8649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04FC9C-9A37-4826-AB93-A9EE5278E422}"/>
                </a:ext>
              </a:extLst>
            </p:cNvPr>
            <p:cNvGrpSpPr/>
            <p:nvPr/>
          </p:nvGrpSpPr>
          <p:grpSpPr>
            <a:xfrm>
              <a:off x="1113072" y="3630510"/>
              <a:ext cx="269838" cy="334362"/>
              <a:chOff x="1028083" y="3580126"/>
              <a:chExt cx="219075" cy="271463"/>
            </a:xfrm>
            <a:solidFill>
              <a:schemeClr val="bg1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6ABB9593-BD55-43AC-A0F5-00DE3D6FD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183" y="3580126"/>
                <a:ext cx="144463" cy="144463"/>
              </a:xfrm>
              <a:custGeom>
                <a:avLst/>
                <a:gdLst>
                  <a:gd name="T0" fmla="*/ 53 w 106"/>
                  <a:gd name="T1" fmla="*/ 106 h 106"/>
                  <a:gd name="T2" fmla="*/ 53 w 106"/>
                  <a:gd name="T3" fmla="*/ 106 h 106"/>
                  <a:gd name="T4" fmla="*/ 106 w 106"/>
                  <a:gd name="T5" fmla="*/ 53 h 106"/>
                  <a:gd name="T6" fmla="*/ 75 w 106"/>
                  <a:gd name="T7" fmla="*/ 5 h 106"/>
                  <a:gd name="T8" fmla="*/ 53 w 106"/>
                  <a:gd name="T9" fmla="*/ 0 h 106"/>
                  <a:gd name="T10" fmla="*/ 31 w 106"/>
                  <a:gd name="T11" fmla="*/ 5 h 106"/>
                  <a:gd name="T12" fmla="*/ 0 w 106"/>
                  <a:gd name="T13" fmla="*/ 53 h 106"/>
                  <a:gd name="T14" fmla="*/ 53 w 106"/>
                  <a:gd name="T15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6">
                    <a:moveTo>
                      <a:pt x="53" y="106"/>
                    </a:moveTo>
                    <a:lnTo>
                      <a:pt x="53" y="106"/>
                    </a:lnTo>
                    <a:cubicBezTo>
                      <a:pt x="82" y="106"/>
                      <a:pt x="106" y="83"/>
                      <a:pt x="106" y="53"/>
                    </a:cubicBezTo>
                    <a:cubicBezTo>
                      <a:pt x="106" y="31"/>
                      <a:pt x="93" y="13"/>
                      <a:pt x="75" y="5"/>
                    </a:cubicBezTo>
                    <a:cubicBezTo>
                      <a:pt x="68" y="2"/>
                      <a:pt x="61" y="0"/>
                      <a:pt x="53" y="0"/>
                    </a:cubicBezTo>
                    <a:cubicBezTo>
                      <a:pt x="45" y="0"/>
                      <a:pt x="38" y="2"/>
                      <a:pt x="31" y="5"/>
                    </a:cubicBezTo>
                    <a:cubicBezTo>
                      <a:pt x="13" y="13"/>
                      <a:pt x="0" y="31"/>
                      <a:pt x="0" y="53"/>
                    </a:cubicBezTo>
                    <a:cubicBezTo>
                      <a:pt x="0" y="83"/>
                      <a:pt x="24" y="106"/>
                      <a:pt x="53" y="10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1120B5F2-972C-4B80-9DDE-514231E0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83" y="3742051"/>
                <a:ext cx="219075" cy="109538"/>
              </a:xfrm>
              <a:custGeom>
                <a:avLst/>
                <a:gdLst>
                  <a:gd name="T0" fmla="*/ 80 w 160"/>
                  <a:gd name="T1" fmla="*/ 0 h 80"/>
                  <a:gd name="T2" fmla="*/ 80 w 160"/>
                  <a:gd name="T3" fmla="*/ 0 h 80"/>
                  <a:gd name="T4" fmla="*/ 0 w 160"/>
                  <a:gd name="T5" fmla="*/ 80 h 80"/>
                  <a:gd name="T6" fmla="*/ 160 w 160"/>
                  <a:gd name="T7" fmla="*/ 80 h 80"/>
                  <a:gd name="T8" fmla="*/ 80 w 160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80">
                    <a:moveTo>
                      <a:pt x="80" y="0"/>
                    </a:moveTo>
                    <a:lnTo>
                      <a:pt x="80" y="0"/>
                    </a:lnTo>
                    <a:cubicBezTo>
                      <a:pt x="36" y="0"/>
                      <a:pt x="0" y="36"/>
                      <a:pt x="0" y="80"/>
                    </a:cubicBezTo>
                    <a:lnTo>
                      <a:pt x="160" y="80"/>
                    </a:lnTo>
                    <a:cubicBezTo>
                      <a:pt x="160" y="36"/>
                      <a:pt x="124" y="0"/>
                      <a:pt x="8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defTabSz="1828734">
                  <a:defRPr/>
                </a:pPr>
                <a:endParaRPr lang="en-US" sz="3530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</p:grp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DFA4F488-C4FE-DD4F-BCF2-CE2631B3B20E}"/>
              </a:ext>
            </a:extLst>
          </p:cNvPr>
          <p:cNvSpPr txBox="1">
            <a:spLocks/>
          </p:cNvSpPr>
          <p:nvPr/>
        </p:nvSpPr>
        <p:spPr>
          <a:xfrm>
            <a:off x="1097768" y="5429916"/>
            <a:ext cx="10619414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65484">
              <a:buNone/>
              <a:defRPr/>
            </a:pPr>
            <a:r>
              <a:rPr lang="en-US" altLang="zh-CN" sz="3200" i="1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#</a:t>
            </a:r>
            <a:r>
              <a:rPr lang="zh-CN" altLang="en-US" sz="3200" i="1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示例：将 </a:t>
            </a:r>
            <a:r>
              <a:rPr lang="en-US" altLang="zh-CN" sz="3200" i="1" dirty="0" err="1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Knative</a:t>
            </a:r>
            <a:r>
              <a:rPr lang="zh-CN" altLang="en-US" sz="3200" i="1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i="1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Service</a:t>
            </a:r>
            <a:r>
              <a:rPr lang="zh-CN" altLang="en-US" sz="3200" i="1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定义为平台支持的一种工作负载</a:t>
            </a:r>
            <a:endParaRPr lang="en-US" altLang="zh-CN" sz="3200" i="1" dirty="0">
              <a:solidFill>
                <a:srgbClr val="000000"/>
              </a:solidFill>
              <a:latin typeface="Segoe UI"/>
              <a:ea typeface="等线" panose="02010600030101010101" pitchFamily="2" charset="-122"/>
            </a:endParaRPr>
          </a:p>
          <a:p>
            <a:pPr marL="0" indent="0" defTabSz="1865484">
              <a:buNone/>
              <a:defRPr/>
            </a:pPr>
            <a:endParaRPr lang="en-US" altLang="zh-CN" sz="3200" dirty="0">
              <a:solidFill>
                <a:srgbClr val="000000"/>
              </a:solidFill>
              <a:latin typeface="Segoe UI"/>
              <a:ea typeface="等线" panose="02010600030101010101" pitchFamily="2" charset="-122"/>
            </a:endParaRP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$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kubectl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get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workloads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NAME  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           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DEFINITION</a:t>
            </a:r>
          </a:p>
          <a:p>
            <a:pPr marL="0" indent="0" defTabSz="1865484">
              <a:buNone/>
              <a:defRPr/>
            </a:pP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deployment     </a:t>
            </a:r>
            <a:r>
              <a:rPr lang="zh-CN" altLang="en-US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Segoe UI"/>
                <a:ea typeface="等线" panose="02010600030101010101" pitchFamily="2" charset="-122"/>
              </a:rPr>
              <a:t>apps.k8s.io</a:t>
            </a:r>
          </a:p>
          <a:p>
            <a:pPr marL="0" indent="0" defTabSz="1865484">
              <a:buNone/>
              <a:defRPr/>
            </a:pPr>
            <a:r>
              <a:rPr lang="en-US" altLang="zh-CN" sz="3200" dirty="0" err="1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ksvc</a:t>
            </a:r>
            <a:r>
              <a:rPr lang="en-US" altLang="zh-CN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    </a:t>
            </a:r>
            <a:r>
              <a:rPr lang="zh-CN" altLang="en-US" sz="3200" dirty="0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               </a:t>
            </a:r>
            <a:r>
              <a:rPr lang="en-US" altLang="zh-CN" sz="3200" dirty="0" err="1">
                <a:solidFill>
                  <a:srgbClr val="ED7D31"/>
                </a:solidFill>
                <a:latin typeface="Segoe UI"/>
                <a:ea typeface="等线" panose="02010600030101010101" pitchFamily="2" charset="-122"/>
              </a:rPr>
              <a:t>service.serving.knative.dev</a:t>
            </a:r>
            <a:endParaRPr lang="en-US" altLang="zh-CN" sz="3200" dirty="0">
              <a:solidFill>
                <a:srgbClr val="ED7D31"/>
              </a:solidFill>
              <a:latin typeface="Segoe U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265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414E-A5AF-324A-9AFF-DC3BB8C8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/>
              <a:t>其他功能</a:t>
            </a:r>
            <a:endParaRPr lang="en-US" sz="7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6A1D32-D8FA-754C-98E3-5583556F0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声明式数据传递</a:t>
            </a:r>
            <a:endParaRPr lang="en-US" altLang="zh-CN" dirty="0"/>
          </a:p>
          <a:p>
            <a:pPr lvl="1"/>
            <a:r>
              <a:rPr lang="zh-CN" altLang="en-US" dirty="0"/>
              <a:t>例如：</a:t>
            </a:r>
            <a:r>
              <a:rPr lang="en-US" altLang="zh-CN" dirty="0"/>
              <a:t> </a:t>
            </a:r>
            <a:r>
              <a:rPr lang="zh-CN" altLang="en-US" dirty="0"/>
              <a:t>声明系统需要自动将 </a:t>
            </a:r>
            <a:r>
              <a:rPr lang="en-US" altLang="zh-CN" dirty="0"/>
              <a:t>MySQL</a:t>
            </a:r>
            <a:r>
              <a:rPr lang="zh-CN" altLang="en-US" dirty="0"/>
              <a:t> 组件的链接信息</a:t>
            </a:r>
            <a:r>
              <a:rPr lang="zh-CN" altLang="en-US" dirty="0">
                <a:solidFill>
                  <a:srgbClr val="F76902"/>
                </a:solidFill>
              </a:rPr>
              <a:t>注入</a:t>
            </a:r>
            <a:r>
              <a:rPr lang="zh-CN" altLang="en-US" dirty="0"/>
              <a:t>到 </a:t>
            </a:r>
            <a:r>
              <a:rPr lang="en-US" altLang="zh-CN" dirty="0"/>
              <a:t>PHP</a:t>
            </a:r>
            <a:r>
              <a:rPr lang="zh-CN" altLang="en-US" dirty="0"/>
              <a:t> 组件的环境变量中</a:t>
            </a:r>
            <a:endParaRPr lang="en-US" altLang="zh-CN" dirty="0"/>
          </a:p>
          <a:p>
            <a:r>
              <a:rPr lang="zh-CN" altLang="en-US" dirty="0"/>
              <a:t>声明式依赖管理</a:t>
            </a:r>
            <a:endParaRPr lang="en-US" altLang="zh-CN" dirty="0"/>
          </a:p>
          <a:p>
            <a:pPr lvl="1"/>
            <a:r>
              <a:rPr lang="zh-CN" altLang="en-US" dirty="0"/>
              <a:t>例如：声明 </a:t>
            </a:r>
            <a:r>
              <a:rPr lang="en-US" altLang="zh-CN" dirty="0"/>
              <a:t>PHP</a:t>
            </a:r>
            <a:r>
              <a:rPr lang="zh-CN" altLang="en-US" dirty="0"/>
              <a:t> 组件需要</a:t>
            </a:r>
            <a:r>
              <a:rPr lang="zh-CN" altLang="en-US" dirty="0">
                <a:solidFill>
                  <a:srgbClr val="F76902"/>
                </a:solidFill>
              </a:rPr>
              <a:t>等待</a:t>
            </a:r>
            <a:r>
              <a:rPr lang="zh-CN" altLang="en-US" dirty="0"/>
              <a:t> </a:t>
            </a:r>
            <a:r>
              <a:rPr lang="en-US" altLang="zh-CN" dirty="0"/>
              <a:t>MySQL</a:t>
            </a:r>
            <a:r>
              <a:rPr lang="zh-CN" altLang="en-US" dirty="0"/>
              <a:t> 组件启动后再启动</a:t>
            </a:r>
            <a:endParaRPr lang="en-US" altLang="zh-CN" dirty="0"/>
          </a:p>
          <a:p>
            <a:pPr lvl="2"/>
            <a:r>
              <a:rPr lang="zh-CN" altLang="en-US" dirty="0"/>
              <a:t>根据 </a:t>
            </a:r>
            <a:r>
              <a:rPr lang="en-US" altLang="zh-CN" i="1" dirty="0"/>
              <a:t>.status</a:t>
            </a:r>
            <a:r>
              <a:rPr lang="zh-CN" altLang="en-US" i="1" dirty="0"/>
              <a:t> </a:t>
            </a:r>
            <a:r>
              <a:rPr lang="zh-CN" altLang="en-US" dirty="0"/>
              <a:t>字段决策，而非简单依赖于容器的运行状态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8557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8E28-C719-6745-8C54-00F61A24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总结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E06469-54B7-734F-9A90-88ABF1BF5735}"/>
              </a:ext>
            </a:extLst>
          </p:cNvPr>
          <p:cNvSpPr/>
          <p:nvPr/>
        </p:nvSpPr>
        <p:spPr>
          <a:xfrm>
            <a:off x="11934092" y="3563815"/>
            <a:ext cx="4501661" cy="1219200"/>
          </a:xfrm>
          <a:prstGeom prst="rect">
            <a:avLst/>
          </a:prstGeom>
          <a:solidFill>
            <a:srgbClr val="B4C7E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UI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C30D8-0B34-D440-B6E2-CA3BB129E236}"/>
              </a:ext>
            </a:extLst>
          </p:cNvPr>
          <p:cNvSpPr/>
          <p:nvPr/>
        </p:nvSpPr>
        <p:spPr>
          <a:xfrm>
            <a:off x="11934092" y="6342184"/>
            <a:ext cx="9237784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Open</a:t>
            </a:r>
            <a:r>
              <a:rPr lang="zh-CN" altLang="en-US" sz="3200" dirty="0"/>
              <a:t> </a:t>
            </a:r>
            <a:r>
              <a:rPr lang="en-US" altLang="zh-CN" sz="3200" dirty="0"/>
              <a:t>Application</a:t>
            </a:r>
            <a:r>
              <a:rPr lang="zh-CN" altLang="en-US" sz="3200" dirty="0"/>
              <a:t> </a:t>
            </a:r>
            <a:r>
              <a:rPr lang="en-US" altLang="zh-CN" sz="3200" dirty="0"/>
              <a:t>Model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1046C9-51D1-D841-8DAE-AB1451B2DE23}"/>
              </a:ext>
            </a:extLst>
          </p:cNvPr>
          <p:cNvSpPr/>
          <p:nvPr/>
        </p:nvSpPr>
        <p:spPr>
          <a:xfrm>
            <a:off x="11934091" y="9425353"/>
            <a:ext cx="9237783" cy="1219200"/>
          </a:xfrm>
          <a:prstGeom prst="rect">
            <a:avLst/>
          </a:prstGeom>
          <a:solidFill>
            <a:srgbClr val="B4C7E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Kubernetes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9489727-E31B-7D46-8F21-B410B5565248}"/>
              </a:ext>
            </a:extLst>
          </p:cNvPr>
          <p:cNvSpPr/>
          <p:nvPr/>
        </p:nvSpPr>
        <p:spPr>
          <a:xfrm>
            <a:off x="16670215" y="3563815"/>
            <a:ext cx="4501661" cy="1219200"/>
          </a:xfrm>
          <a:prstGeom prst="rect">
            <a:avLst/>
          </a:prstGeom>
          <a:solidFill>
            <a:srgbClr val="B4C7E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GitOps</a:t>
            </a:r>
            <a:r>
              <a:rPr lang="en-US" altLang="zh-CN" sz="3200" dirty="0"/>
              <a:t>/</a:t>
            </a:r>
            <a:r>
              <a:rPr lang="zh-CN" altLang="en-US" sz="3200" dirty="0"/>
              <a:t>持续集成</a:t>
            </a:r>
            <a:endParaRPr lang="en-US" sz="3200" dirty="0"/>
          </a:p>
        </p:txBody>
      </p: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0F9C2F6D-45D1-3B46-911D-9DAB58FB6A63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14589369" y="4378568"/>
            <a:ext cx="1559169" cy="23680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6366C460-8E38-D541-9263-79669E5C3969}"/>
              </a:ext>
            </a:extLst>
          </p:cNvPr>
          <p:cNvCxnSpPr>
            <a:stCxn id="87" idx="2"/>
            <a:endCxn id="5" idx="0"/>
          </p:cNvCxnSpPr>
          <p:nvPr/>
        </p:nvCxnSpPr>
        <p:spPr>
          <a:xfrm rot="5400000">
            <a:off x="16957431" y="4378568"/>
            <a:ext cx="1559169" cy="23680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E110588-A94F-724A-BE9F-958FBC72C3FC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16552983" y="7561384"/>
            <a:ext cx="1" cy="1863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085001C8-1B84-B643-BD9E-6C5488281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2594" y="10889659"/>
            <a:ext cx="2185178" cy="70048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0FF9393-8E47-4C42-B490-12FD351DA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9268" y="10889659"/>
            <a:ext cx="2185179" cy="85145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C8EF446-CE41-CF4E-B072-EBF668B78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5479" y="10919448"/>
            <a:ext cx="791880" cy="79188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A959DA7-8871-F648-B336-9E28236A7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1384" y="10889659"/>
            <a:ext cx="799325" cy="799325"/>
          </a:xfrm>
          <a:prstGeom prst="rect">
            <a:avLst/>
          </a:prstGeom>
        </p:spPr>
      </p:pic>
      <p:pic>
        <p:nvPicPr>
          <p:cNvPr id="100" name="Google Shape;138;p18">
            <a:extLst>
              <a:ext uri="{FF2B5EF4-FFF2-40B4-BE49-F238E27FC236}">
                <a16:creationId xmlns:a16="http://schemas.microsoft.com/office/drawing/2014/main" id="{928FFCFD-6525-9C43-BA64-F8ECB3FB02A9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844" y="10828291"/>
            <a:ext cx="883617" cy="817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539FA7D-BB39-624D-B7D8-16CC826243A5}"/>
              </a:ext>
            </a:extLst>
          </p:cNvPr>
          <p:cNvSpPr txBox="1"/>
          <p:nvPr/>
        </p:nvSpPr>
        <p:spPr>
          <a:xfrm>
            <a:off x="7396418" y="577207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标准化定义应用层抽象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4B9824F-B104-1143-B35A-449AA6091746}"/>
              </a:ext>
            </a:extLst>
          </p:cNvPr>
          <p:cNvSpPr txBox="1"/>
          <p:nvPr/>
        </p:nvSpPr>
        <p:spPr>
          <a:xfrm>
            <a:off x="7396418" y="675249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标准化编写应用层驱动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394E7F-AFEC-484B-A324-36497666B0CE}"/>
              </a:ext>
            </a:extLst>
          </p:cNvPr>
          <p:cNvSpPr txBox="1"/>
          <p:nvPr/>
        </p:nvSpPr>
        <p:spPr>
          <a:xfrm>
            <a:off x="7396418" y="7836875"/>
            <a:ext cx="420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76902"/>
                </a:solidFill>
              </a:rPr>
              <a:t>标准化管理</a:t>
            </a:r>
            <a:r>
              <a:rPr lang="zh-CN" altLang="en-US" sz="2800" dirty="0">
                <a:solidFill>
                  <a:srgbClr val="F76902"/>
                </a:solidFill>
              </a:rPr>
              <a:t> </a:t>
            </a:r>
            <a:r>
              <a:rPr lang="en-US" altLang="zh-CN" sz="2800" dirty="0">
                <a:solidFill>
                  <a:srgbClr val="F76902"/>
                </a:solidFill>
              </a:rPr>
              <a:t>k8s</a:t>
            </a:r>
            <a:r>
              <a:rPr lang="zh-CN" altLang="en-US" sz="2800" dirty="0">
                <a:solidFill>
                  <a:srgbClr val="F76902"/>
                </a:solidFill>
              </a:rPr>
              <a:t> </a:t>
            </a:r>
            <a:r>
              <a:rPr lang="en-US" sz="2800" dirty="0" err="1">
                <a:solidFill>
                  <a:srgbClr val="F76902"/>
                </a:solidFill>
              </a:rPr>
              <a:t>插件能力</a:t>
            </a:r>
            <a:endParaRPr lang="en-US" sz="2800" dirty="0">
              <a:solidFill>
                <a:srgbClr val="F76902"/>
              </a:solidFill>
            </a:endParaRPr>
          </a:p>
        </p:txBody>
      </p:sp>
      <p:sp>
        <p:nvSpPr>
          <p:cNvPr id="104" name="Left Brace 103">
            <a:extLst>
              <a:ext uri="{FF2B5EF4-FFF2-40B4-BE49-F238E27FC236}">
                <a16:creationId xmlns:a16="http://schemas.microsoft.com/office/drawing/2014/main" id="{07688909-B696-FF49-9B06-15F6F6DADEDB}"/>
              </a:ext>
            </a:extLst>
          </p:cNvPr>
          <p:cNvSpPr/>
          <p:nvPr/>
        </p:nvSpPr>
        <p:spPr>
          <a:xfrm>
            <a:off x="6564924" y="3563815"/>
            <a:ext cx="262784" cy="72644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5390E49-563F-3044-A35C-9F23B50E7E33}"/>
              </a:ext>
            </a:extLst>
          </p:cNvPr>
          <p:cNvSpPr/>
          <p:nvPr/>
        </p:nvSpPr>
        <p:spPr>
          <a:xfrm>
            <a:off x="856594" y="6657444"/>
            <a:ext cx="547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7690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统一、标准、高可扩展的应用管理平台</a:t>
            </a:r>
            <a:endParaRPr lang="en-US" sz="3200" dirty="0">
              <a:solidFill>
                <a:srgbClr val="F76902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9E7153F-CB93-6B44-BEA7-FA6C8EFF0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392" y="9705202"/>
            <a:ext cx="677992" cy="659501"/>
          </a:xfrm>
          <a:prstGeom prst="rect">
            <a:avLst/>
          </a:prstGeom>
        </p:spPr>
      </p:pic>
      <p:sp>
        <p:nvSpPr>
          <p:cNvPr id="107" name="Smiley Face 106">
            <a:extLst>
              <a:ext uri="{FF2B5EF4-FFF2-40B4-BE49-F238E27FC236}">
                <a16:creationId xmlns:a16="http://schemas.microsoft.com/office/drawing/2014/main" id="{E5A92DF6-9978-8F48-9C1E-4C362CF4765E}"/>
              </a:ext>
            </a:extLst>
          </p:cNvPr>
          <p:cNvSpPr/>
          <p:nvPr/>
        </p:nvSpPr>
        <p:spPr>
          <a:xfrm>
            <a:off x="16762322" y="1728515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0C1027E-4173-2D4E-BE33-EB73AE38891C}"/>
              </a:ext>
            </a:extLst>
          </p:cNvPr>
          <p:cNvSpPr txBox="1"/>
          <p:nvPr/>
        </p:nvSpPr>
        <p:spPr>
          <a:xfrm>
            <a:off x="17793696" y="19093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业务运维</a:t>
            </a:r>
            <a:endParaRPr lang="en-US" sz="2800" dirty="0"/>
          </a:p>
        </p:txBody>
      </p:sp>
      <p:sp>
        <p:nvSpPr>
          <p:cNvPr id="109" name="Smiley Face 108">
            <a:extLst>
              <a:ext uri="{FF2B5EF4-FFF2-40B4-BE49-F238E27FC236}">
                <a16:creationId xmlns:a16="http://schemas.microsoft.com/office/drawing/2014/main" id="{537E5809-062C-9C4C-AA99-61AE332B084C}"/>
              </a:ext>
            </a:extLst>
          </p:cNvPr>
          <p:cNvSpPr/>
          <p:nvPr/>
        </p:nvSpPr>
        <p:spPr>
          <a:xfrm>
            <a:off x="13555863" y="1746763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A38940-C6C8-B741-9CCC-72A54E033D69}"/>
              </a:ext>
            </a:extLst>
          </p:cNvPr>
          <p:cNvSpPr txBox="1"/>
          <p:nvPr/>
        </p:nvSpPr>
        <p:spPr>
          <a:xfrm>
            <a:off x="14659785" y="198137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业务研发</a:t>
            </a:r>
            <a:endParaRPr lang="en-US" sz="2800" dirty="0"/>
          </a:p>
        </p:txBody>
      </p:sp>
      <p:sp>
        <p:nvSpPr>
          <p:cNvPr id="111" name="Smiley Face 110">
            <a:extLst>
              <a:ext uri="{FF2B5EF4-FFF2-40B4-BE49-F238E27FC236}">
                <a16:creationId xmlns:a16="http://schemas.microsoft.com/office/drawing/2014/main" id="{7AADEC38-2B2B-8840-87F5-1A29751AEAE5}"/>
              </a:ext>
            </a:extLst>
          </p:cNvPr>
          <p:cNvSpPr/>
          <p:nvPr/>
        </p:nvSpPr>
        <p:spPr>
          <a:xfrm>
            <a:off x="7875198" y="8813662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06AB449-AFFB-A94B-8009-3D3EC5A6903B}"/>
              </a:ext>
            </a:extLst>
          </p:cNvPr>
          <p:cNvSpPr txBox="1"/>
          <p:nvPr/>
        </p:nvSpPr>
        <p:spPr>
          <a:xfrm>
            <a:off x="8906572" y="899449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平台工程师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35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8E28-C719-6745-8C54-00F61A24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88" y="3277638"/>
            <a:ext cx="18598055" cy="707334"/>
          </a:xfrm>
        </p:spPr>
        <p:txBody>
          <a:bodyPr/>
          <a:lstStyle/>
          <a:p>
            <a:r>
              <a:rPr lang="en-US" dirty="0"/>
              <a:t>OAM</a:t>
            </a:r>
            <a:r>
              <a:rPr lang="zh-CN" altLang="en-US" dirty="0"/>
              <a:t> 社区欢迎大家！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C6B72-A5ED-8B41-9710-A3CB3245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212" y="8724294"/>
            <a:ext cx="6122402" cy="34299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DAF03A9-BEE1-2042-B202-AB2E63C2A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809" y="3277638"/>
            <a:ext cx="768006" cy="7073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96E5BA9-C4B0-0B4F-A31C-B04A9FEE578B}"/>
              </a:ext>
            </a:extLst>
          </p:cNvPr>
          <p:cNvGrpSpPr/>
          <p:nvPr/>
        </p:nvGrpSpPr>
        <p:grpSpPr>
          <a:xfrm>
            <a:off x="1137947" y="5800524"/>
            <a:ext cx="17103753" cy="5137222"/>
            <a:chOff x="856594" y="3379517"/>
            <a:chExt cx="17103753" cy="5137222"/>
          </a:xfrm>
        </p:grpSpPr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65FAD9A1-89C1-604D-9CF3-929DBE8312FC}"/>
                </a:ext>
              </a:extLst>
            </p:cNvPr>
            <p:cNvSpPr txBox="1">
              <a:spLocks/>
            </p:cNvSpPr>
            <p:nvPr/>
          </p:nvSpPr>
          <p:spPr>
            <a:xfrm>
              <a:off x="856594" y="3379517"/>
              <a:ext cx="17103753" cy="5137222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en-US" altLang="zh-CN" sz="4800" dirty="0"/>
                <a:t>The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OAM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spec:</a:t>
              </a:r>
              <a:endParaRPr lang="en-US" altLang="zh-CN" sz="4400" dirty="0"/>
            </a:p>
            <a:p>
              <a:pPr lvl="2">
                <a:lnSpc>
                  <a:spcPct val="160000"/>
                </a:lnSpc>
              </a:pPr>
              <a:r>
                <a:rPr lang="en-US" dirty="0">
                  <a:hlinkClick r:id="rId4"/>
                </a:rPr>
                <a:t>https://github.com/oam-dev/spec#community </a:t>
              </a:r>
              <a:endParaRPr lang="en-US" dirty="0"/>
            </a:p>
            <a:p>
              <a:pPr>
                <a:lnSpc>
                  <a:spcPct val="160000"/>
                </a:lnSpc>
              </a:pPr>
              <a:r>
                <a:rPr lang="en-US" altLang="zh-CN" sz="4800" dirty="0"/>
                <a:t>The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OAM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plugin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for</a:t>
              </a:r>
              <a:r>
                <a:rPr lang="zh-CN" altLang="en-US" sz="4800" dirty="0"/>
                <a:t> </a:t>
              </a:r>
              <a:r>
                <a:rPr lang="en-US" altLang="zh-CN" sz="4800" dirty="0"/>
                <a:t>k8s:</a:t>
              </a:r>
              <a:endParaRPr lang="en-US" altLang="zh-CN" sz="7200" dirty="0"/>
            </a:p>
            <a:p>
              <a:pPr lvl="1">
                <a:lnSpc>
                  <a:spcPct val="160000"/>
                </a:lnSpc>
              </a:pPr>
              <a:r>
                <a:rPr lang="en-US" sz="4400" dirty="0">
                  <a:hlinkClick r:id="rId5"/>
                </a:rPr>
                <a:t>https://github.com/crossplane/oam-kubernetes-runtime</a:t>
              </a:r>
              <a:endParaRPr lang="en-US" sz="4400" dirty="0"/>
            </a:p>
            <a:p>
              <a:pPr lvl="2">
                <a:lnSpc>
                  <a:spcPct val="160000"/>
                </a:lnSpc>
              </a:pPr>
              <a:r>
                <a:rPr lang="en-US" altLang="zh-CN" sz="3600" i="1" dirty="0"/>
                <a:t>A</a:t>
              </a:r>
              <a:r>
                <a:rPr lang="zh-CN" altLang="en-US" sz="3600" i="1" dirty="0"/>
                <a:t> </a:t>
              </a:r>
              <a:r>
                <a:rPr lang="en-US" altLang="zh-CN" sz="3600" i="1" dirty="0"/>
                <a:t>join</a:t>
              </a:r>
              <a:r>
                <a:rPr lang="zh-CN" altLang="en-US" sz="3600" i="1" dirty="0"/>
                <a:t> </a:t>
              </a:r>
              <a:r>
                <a:rPr lang="en-US" altLang="zh-CN" sz="3600" i="1" dirty="0"/>
                <a:t>effort</a:t>
              </a:r>
              <a:r>
                <a:rPr lang="zh-CN" altLang="en-US" sz="3600" i="1" dirty="0"/>
                <a:t> </a:t>
              </a:r>
              <a:r>
                <a:rPr lang="en-US" altLang="zh-CN" sz="3600" i="1" dirty="0"/>
                <a:t>with</a:t>
              </a:r>
              <a:r>
                <a:rPr lang="zh-CN" altLang="en-US" sz="3600" i="1" dirty="0"/>
                <a:t> </a:t>
              </a:r>
              <a:r>
                <a:rPr lang="en-US" altLang="zh-CN" sz="3600" i="1" dirty="0" err="1"/>
                <a:t>Crossplane</a:t>
              </a:r>
              <a:endParaRPr lang="en-US" altLang="zh-CN" sz="3600" i="1" dirty="0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5F1E9B5-83CC-7143-81B8-88C1BD5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4088" y="7582215"/>
              <a:ext cx="768764" cy="768764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0423F067-0886-A34C-B76E-BF236CD36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1957" y="2652649"/>
            <a:ext cx="3371510" cy="4450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914A7E1-1E89-0D46-9CF8-325C3F70D813}"/>
              </a:ext>
            </a:extLst>
          </p:cNvPr>
          <p:cNvSpPr txBox="1"/>
          <p:nvPr/>
        </p:nvSpPr>
        <p:spPr>
          <a:xfrm>
            <a:off x="18501957" y="7430811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云原生应用管理交流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2023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7DA931-9983-964D-96CF-40620312996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71328D-07F7-4949-9C87-7297D9E84FE3}"/>
              </a:ext>
            </a:extLst>
          </p:cNvPr>
          <p:cNvSpPr txBox="1"/>
          <p:nvPr/>
        </p:nvSpPr>
        <p:spPr>
          <a:xfrm>
            <a:off x="1290320" y="5926976"/>
            <a:ext cx="21803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Thanks!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5A41C-52A2-7942-B6C5-457FDA68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8441" y="642095"/>
            <a:ext cx="574163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9A00190-BC4B-F745-B831-BFAEF33636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6622" y="713013"/>
            <a:ext cx="3142867" cy="3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51D3A-0815-4E47-B779-E12CB77F9E28}"/>
              </a:ext>
            </a:extLst>
          </p:cNvPr>
          <p:cNvSpPr txBox="1"/>
          <p:nvPr/>
        </p:nvSpPr>
        <p:spPr>
          <a:xfrm>
            <a:off x="1523993" y="1512161"/>
            <a:ext cx="20051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Speaker Info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C31470-C066-E641-8852-627D7C4CE2A7}"/>
              </a:ext>
            </a:extLst>
          </p:cNvPr>
          <p:cNvSpPr/>
          <p:nvPr/>
        </p:nvSpPr>
        <p:spPr>
          <a:xfrm>
            <a:off x="1524000" y="2899908"/>
            <a:ext cx="6574972" cy="707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6BFD3-8D88-2047-AB05-48E1878DA9F4}"/>
              </a:ext>
            </a:extLst>
          </p:cNvPr>
          <p:cNvSpPr txBox="1"/>
          <p:nvPr/>
        </p:nvSpPr>
        <p:spPr>
          <a:xfrm>
            <a:off x="1523995" y="4164981"/>
            <a:ext cx="20051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Lei</a:t>
            </a:r>
            <a:r>
              <a:rPr lang="zh-CN" altLang="en-US" sz="60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Zhang</a:t>
            </a:r>
            <a:endParaRPr lang="en-US" sz="60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B5EC27-026A-F443-8492-645595C8362D}"/>
              </a:ext>
            </a:extLst>
          </p:cNvPr>
          <p:cNvSpPr txBox="1"/>
          <p:nvPr/>
        </p:nvSpPr>
        <p:spPr>
          <a:xfrm>
            <a:off x="1523995" y="7686202"/>
            <a:ext cx="20839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阿里云高级技术专家，</a:t>
            </a:r>
            <a:r>
              <a:rPr lang="en-US" altLang="zh-CN" sz="44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Kubernetes</a:t>
            </a:r>
            <a:r>
              <a:rPr lang="zh-CN" altLang="en-US" sz="44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项目资深维护者</a:t>
            </a:r>
            <a:endParaRPr lang="en-US" altLang="zh-CN" sz="4400" b="1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44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CNCF</a:t>
            </a:r>
            <a:r>
              <a:rPr lang="zh-CN" altLang="en-US" sz="44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应用交付领域联席主席</a:t>
            </a:r>
            <a:endParaRPr lang="en-US" altLang="zh-CN" sz="4400" b="1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59DC1-E818-D84E-9DD8-DAF67DF1017B}"/>
              </a:ext>
            </a:extLst>
          </p:cNvPr>
          <p:cNvSpPr/>
          <p:nvPr/>
        </p:nvSpPr>
        <p:spPr>
          <a:xfrm>
            <a:off x="1523993" y="5450632"/>
            <a:ext cx="450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twitter.com</a:t>
            </a:r>
            <a:r>
              <a:rPr lang="en-US" sz="36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altLang="zh-CN" sz="36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resouer</a:t>
            </a:r>
            <a:endParaRPr lang="en-US" sz="36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F1032B-041C-604C-A796-5CF711EBB90D}"/>
              </a:ext>
            </a:extLst>
          </p:cNvPr>
          <p:cNvCxnSpPr>
            <a:cxnSpLocks/>
          </p:cNvCxnSpPr>
          <p:nvPr/>
        </p:nvCxnSpPr>
        <p:spPr>
          <a:xfrm>
            <a:off x="1523995" y="5260357"/>
            <a:ext cx="60297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91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A54AC-C10F-FA4E-9AE5-D6BD794E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343" y="0"/>
            <a:ext cx="20901171" cy="13716000"/>
          </a:xfrm>
          <a:prstGeom prst="rect">
            <a:avLst/>
          </a:prstGeom>
        </p:spPr>
      </p:pic>
      <p:pic>
        <p:nvPicPr>
          <p:cNvPr id="154" name="KV Summit(1)-底纹.psd" descr="KV Summit(1)-底纹.psd"/>
          <p:cNvPicPr>
            <a:picLocks noChangeAspect="1"/>
          </p:cNvPicPr>
          <p:nvPr/>
        </p:nvPicPr>
        <p:blipFill>
          <a:blip r:embed="rId4">
            <a:alphaModFix amt="2579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796" y="0"/>
            <a:ext cx="18913718" cy="13716000"/>
          </a:xfrm>
          <a:prstGeom prst="rect">
            <a:avLst/>
          </a:prstGeom>
          <a:ln w="3175">
            <a:miter lim="400000"/>
          </a:ln>
        </p:spPr>
      </p:pic>
      <p:sp>
        <p:nvSpPr>
          <p:cNvPr id="157" name="矩形"/>
          <p:cNvSpPr/>
          <p:nvPr/>
        </p:nvSpPr>
        <p:spPr>
          <a:xfrm flipH="1">
            <a:off x="-1125941" y="0"/>
            <a:ext cx="6613737" cy="13716000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692526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/>
          </a:p>
        </p:txBody>
      </p:sp>
      <p:sp>
        <p:nvSpPr>
          <p:cNvPr id="158" name="矩形"/>
          <p:cNvSpPr/>
          <p:nvPr/>
        </p:nvSpPr>
        <p:spPr>
          <a:xfrm>
            <a:off x="2408597" y="2490585"/>
            <a:ext cx="13113343" cy="782006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42900" dist="12700" dir="5400000" rotWithShape="0">
              <a:srgbClr val="000000">
                <a:alpha val="132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/>
          </a:p>
        </p:txBody>
      </p:sp>
      <p:sp>
        <p:nvSpPr>
          <p:cNvPr id="161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858890" y="5770390"/>
            <a:ext cx="12096630" cy="2366654"/>
            <a:chOff x="3060852" y="5456616"/>
            <a:chExt cx="3885889" cy="2366654"/>
          </a:xfrm>
        </p:grpSpPr>
        <p:sp>
          <p:nvSpPr>
            <p:cNvPr id="159" name="Analytics and Intelligence"/>
            <p:cNvSpPr txBox="1"/>
            <p:nvPr/>
          </p:nvSpPr>
          <p:spPr>
            <a:xfrm>
              <a:off x="3060852" y="5456616"/>
              <a:ext cx="3885889" cy="116140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9526" tIns="49526" rIns="49526" bIns="49526" anchor="ctr">
              <a:spAutoFit/>
            </a:bodyPr>
            <a:lstStyle>
              <a:lvl1pPr algn="l">
                <a:lnSpc>
                  <a:spcPct val="110000"/>
                </a:lnSpc>
                <a:defRPr sz="10200">
                  <a:solidFill>
                    <a:srgbClr val="797979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zh-TW" alt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Microsoft YaHei" panose="020B0503020204020204" pitchFamily="34" charset="-122"/>
                  <a:cs typeface="Calibri Light" panose="020F0302020204030204" pitchFamily="34" charset="0"/>
                </a:rPr>
                <a:t>为什么我们要构建应用管理平台</a:t>
              </a:r>
              <a:r>
                <a:rPr lang="zh-CN" alt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Microsoft YaHei" panose="020B0503020204020204" pitchFamily="34" charset="-122"/>
                  <a:cs typeface="Calibri Light" panose="020F0302020204030204" pitchFamily="34" charset="0"/>
                </a:rPr>
                <a:t>？</a:t>
              </a:r>
              <a:endParaRPr lang="en-US" altLang="zh-TW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endParaRPr>
            </a:p>
          </p:txBody>
        </p:sp>
        <p:sp>
          <p:nvSpPr>
            <p:cNvPr id="160" name="矩形"/>
            <p:cNvSpPr/>
            <p:nvPr/>
          </p:nvSpPr>
          <p:spPr>
            <a:xfrm>
              <a:off x="3060852" y="7724216"/>
              <a:ext cx="3735863" cy="99054"/>
            </a:xfrm>
            <a:prstGeom prst="rect">
              <a:avLst/>
            </a:prstGeom>
            <a:gradFill>
              <a:gsLst>
                <a:gs pos="0">
                  <a:srgbClr val="FFB61A"/>
                </a:gs>
                <a:gs pos="100000">
                  <a:srgbClr val="FF6A00"/>
                </a:gs>
              </a:gsLst>
              <a:lin ang="10800000"/>
            </a:gradFill>
            <a:ln w="3175">
              <a:miter lim="400000"/>
            </a:ln>
          </p:spPr>
          <p:txBody>
            <a:bodyPr lIns="0" tIns="0" rIns="0" bIns="0" anchor="ctr"/>
            <a:lstStyle/>
            <a:p>
              <a:pPr>
                <a:defRPr sz="3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040"/>
            </a:p>
          </p:txBody>
        </p:sp>
      </p:grpSp>
      <p:sp>
        <p:nvSpPr>
          <p:cNvPr id="162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</p:spTree>
    <p:extLst>
      <p:ext uri="{BB962C8B-B14F-4D97-AF65-F5344CB8AC3E}">
        <p14:creationId xmlns:p14="http://schemas.microsoft.com/office/powerpoint/2010/main" val="32441428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DAA4F-6539-9D49-AF53-04B1FB10B99C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落地云原生过程中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的“灵魂拷问”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D3F92-E6E7-3849-B0DE-04B889061976}"/>
              </a:ext>
            </a:extLst>
          </p:cNvPr>
          <p:cNvSpPr txBox="1"/>
          <p:nvPr/>
        </p:nvSpPr>
        <p:spPr>
          <a:xfrm>
            <a:off x="8141657" y="4912951"/>
            <a:ext cx="11961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“</a:t>
            </a:r>
            <a:r>
              <a:rPr lang="en-US" sz="5400" dirty="0" err="1"/>
              <a:t>上</a:t>
            </a:r>
            <a:r>
              <a:rPr lang="zh-CN" altLang="en-US" sz="5400" dirty="0"/>
              <a:t> </a:t>
            </a:r>
            <a:r>
              <a:rPr lang="en-US" altLang="zh-CN" sz="5400" dirty="0"/>
              <a:t>Kubernetes</a:t>
            </a:r>
            <a:r>
              <a:rPr lang="zh-CN" altLang="en-US" sz="5400" dirty="0"/>
              <a:t> 有什么业务价值？”</a:t>
            </a:r>
            <a:endParaRPr lang="en-US" sz="5400" dirty="0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B57D3674-4EDD-0145-9275-B247536F9DB2}"/>
              </a:ext>
            </a:extLst>
          </p:cNvPr>
          <p:cNvSpPr/>
          <p:nvPr/>
        </p:nvSpPr>
        <p:spPr>
          <a:xfrm>
            <a:off x="3612046" y="4021411"/>
            <a:ext cx="884250" cy="89154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7FC9B-B371-8A46-BDD1-0628021664AC}"/>
              </a:ext>
            </a:extLst>
          </p:cNvPr>
          <p:cNvSpPr txBox="1"/>
          <p:nvPr/>
        </p:nvSpPr>
        <p:spPr>
          <a:xfrm>
            <a:off x="4689140" y="420557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业务方负责人</a:t>
            </a:r>
            <a:endParaRPr lang="en-US" sz="2800" dirty="0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3365397-0387-9044-A180-D6CB8C078165}"/>
              </a:ext>
            </a:extLst>
          </p:cNvPr>
          <p:cNvSpPr/>
          <p:nvPr/>
        </p:nvSpPr>
        <p:spPr>
          <a:xfrm>
            <a:off x="3612046" y="5833052"/>
            <a:ext cx="884250" cy="891540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6C55E-5E67-824E-B8A8-645E083D366E}"/>
              </a:ext>
            </a:extLst>
          </p:cNvPr>
          <p:cNvSpPr txBox="1"/>
          <p:nvPr/>
        </p:nvSpPr>
        <p:spPr>
          <a:xfrm>
            <a:off x="4689140" y="6017212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业务研发</a:t>
            </a:r>
            <a:r>
              <a:rPr lang="en-US" altLang="zh-CN" sz="2800" dirty="0"/>
              <a:t>/</a:t>
            </a:r>
            <a:r>
              <a:rPr lang="zh-CN" altLang="en-US" sz="2800" dirty="0"/>
              <a:t>运维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383FE-7EE0-8D4E-9E4B-28B03965666A}"/>
              </a:ext>
            </a:extLst>
          </p:cNvPr>
          <p:cNvSpPr txBox="1"/>
          <p:nvPr/>
        </p:nvSpPr>
        <p:spPr>
          <a:xfrm>
            <a:off x="8001000" y="9567316"/>
            <a:ext cx="2574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“</a:t>
            </a:r>
            <a:r>
              <a:rPr lang="en-US" altLang="zh-CN" sz="5400" dirty="0"/>
              <a:t>???</a:t>
            </a:r>
            <a:r>
              <a:rPr lang="zh-CN" altLang="en-US" sz="5400" dirty="0"/>
              <a:t>”</a:t>
            </a:r>
            <a:endParaRPr lang="en-US" sz="5400" dirty="0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9174F5A7-34A4-5446-97A5-B630484A3B95}"/>
              </a:ext>
            </a:extLst>
          </p:cNvPr>
          <p:cNvSpPr/>
          <p:nvPr/>
        </p:nvSpPr>
        <p:spPr>
          <a:xfrm>
            <a:off x="3612046" y="9567316"/>
            <a:ext cx="884250" cy="89154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41258-1A3F-714B-8B9F-8A0E1E638CB8}"/>
              </a:ext>
            </a:extLst>
          </p:cNvPr>
          <p:cNvSpPr txBox="1"/>
          <p:nvPr/>
        </p:nvSpPr>
        <p:spPr>
          <a:xfrm>
            <a:off x="4689140" y="975147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平台工程师</a:t>
            </a:r>
            <a:endParaRPr lang="en-US" sz="28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3EB36093-97C8-EB45-A6E4-8555014282D9}"/>
              </a:ext>
            </a:extLst>
          </p:cNvPr>
          <p:cNvSpPr/>
          <p:nvPr/>
        </p:nvSpPr>
        <p:spPr>
          <a:xfrm>
            <a:off x="7028242" y="7208515"/>
            <a:ext cx="829279" cy="1668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4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65112600-5121-6A42-80CC-1EFB66B5ABEC}"/>
              </a:ext>
            </a:extLst>
          </p:cNvPr>
          <p:cNvSpPr/>
          <p:nvPr/>
        </p:nvSpPr>
        <p:spPr>
          <a:xfrm>
            <a:off x="4281626" y="5492143"/>
            <a:ext cx="18591150" cy="3269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8670E-5626-6A47-A4FE-49D885163B69}"/>
              </a:ext>
            </a:extLst>
          </p:cNvPr>
          <p:cNvSpPr/>
          <p:nvPr/>
        </p:nvSpPr>
        <p:spPr>
          <a:xfrm>
            <a:off x="4293370" y="9012788"/>
            <a:ext cx="18579405" cy="1272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76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</a:rPr>
              <a:t>各种各样的控制器（</a:t>
            </a:r>
            <a:r>
              <a:rPr lang="en-US" altLang="zh-CN" sz="2800" dirty="0">
                <a:solidFill>
                  <a:schemeClr val="tx1"/>
                </a:solidFill>
              </a:rPr>
              <a:t>Controller</a:t>
            </a:r>
            <a:r>
              <a:rPr lang="zh-CN" altLang="en-US" sz="2800" dirty="0">
                <a:solidFill>
                  <a:schemeClr val="tx1"/>
                </a:solidFill>
              </a:rPr>
              <a:t>）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应用基础设施与最终用户之间的鸿沟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61161C-48D3-584D-B97D-1279AF372C87}"/>
              </a:ext>
            </a:extLst>
          </p:cNvPr>
          <p:cNvSpPr/>
          <p:nvPr/>
        </p:nvSpPr>
        <p:spPr>
          <a:xfrm>
            <a:off x="4504577" y="10858687"/>
            <a:ext cx="5100431" cy="16288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容器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C84845-3C6B-7C47-B395-FBF8F70A0757}"/>
              </a:ext>
            </a:extLst>
          </p:cNvPr>
          <p:cNvSpPr/>
          <p:nvPr/>
        </p:nvSpPr>
        <p:spPr>
          <a:xfrm>
            <a:off x="10162428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虚拟机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23647-9E83-1A42-9DED-1BD0CF57A54A}"/>
              </a:ext>
            </a:extLst>
          </p:cNvPr>
          <p:cNvSpPr/>
          <p:nvPr/>
        </p:nvSpPr>
        <p:spPr>
          <a:xfrm>
            <a:off x="13633670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负载均衡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40C404-38D9-FA4B-B230-FF1867B7F9B7}"/>
              </a:ext>
            </a:extLst>
          </p:cNvPr>
          <p:cNvSpPr/>
          <p:nvPr/>
        </p:nvSpPr>
        <p:spPr>
          <a:xfrm>
            <a:off x="17104912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数据库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7FF4D0-D564-AB45-A43C-2CCDA597FDCE}"/>
              </a:ext>
            </a:extLst>
          </p:cNvPr>
          <p:cNvSpPr/>
          <p:nvPr/>
        </p:nvSpPr>
        <p:spPr>
          <a:xfrm>
            <a:off x="10162428" y="11835094"/>
            <a:ext cx="2913822" cy="6215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安全服务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A3ECC5-1ACC-CF41-8D10-89928D3BDC5F}"/>
              </a:ext>
            </a:extLst>
          </p:cNvPr>
          <p:cNvSpPr/>
          <p:nvPr/>
        </p:nvSpPr>
        <p:spPr>
          <a:xfrm>
            <a:off x="13633670" y="11834848"/>
            <a:ext cx="2913822" cy="6215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网络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B97F49-CF9C-384C-968E-5BD2999077A2}"/>
              </a:ext>
            </a:extLst>
          </p:cNvPr>
          <p:cNvSpPr/>
          <p:nvPr/>
        </p:nvSpPr>
        <p:spPr>
          <a:xfrm>
            <a:off x="17104912" y="11803721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存储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E7E4DC-CC41-BB4E-BF1D-C5C54A23D43B}"/>
              </a:ext>
            </a:extLst>
          </p:cNvPr>
          <p:cNvGrpSpPr/>
          <p:nvPr/>
        </p:nvGrpSpPr>
        <p:grpSpPr>
          <a:xfrm>
            <a:off x="4573157" y="5860835"/>
            <a:ext cx="2604441" cy="2630887"/>
            <a:chOff x="5077238" y="3828096"/>
            <a:chExt cx="2604441" cy="26308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3F704D-6A35-8D4F-8B16-B76E22949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9CDDB2-A24F-7543-A1B5-140DE6670677}"/>
                </a:ext>
              </a:extLst>
            </p:cNvPr>
            <p:cNvSpPr txBox="1"/>
            <p:nvPr/>
          </p:nvSpPr>
          <p:spPr>
            <a:xfrm>
              <a:off x="5969025" y="4827203"/>
              <a:ext cx="820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Pod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74E81C-E95B-E94B-8C9D-4419B21733EF}"/>
              </a:ext>
            </a:extLst>
          </p:cNvPr>
          <p:cNvGrpSpPr/>
          <p:nvPr/>
        </p:nvGrpSpPr>
        <p:grpSpPr>
          <a:xfrm>
            <a:off x="7558706" y="5836885"/>
            <a:ext cx="2604441" cy="2630887"/>
            <a:chOff x="5077238" y="3828096"/>
            <a:chExt cx="2604441" cy="263088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74DB96B-74C8-2E4B-8FC5-FDA806D9A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5B4636D-9F00-EB47-88AC-1AF2A88B8C41}"/>
                </a:ext>
              </a:extLst>
            </p:cNvPr>
            <p:cNvSpPr txBox="1"/>
            <p:nvPr/>
          </p:nvSpPr>
          <p:spPr>
            <a:xfrm>
              <a:off x="5261780" y="4832036"/>
              <a:ext cx="2235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Deployment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144D157-93FE-3A47-9FC5-059E41D31C2D}"/>
              </a:ext>
            </a:extLst>
          </p:cNvPr>
          <p:cNvGrpSpPr/>
          <p:nvPr/>
        </p:nvGrpSpPr>
        <p:grpSpPr>
          <a:xfrm>
            <a:off x="10608252" y="5817768"/>
            <a:ext cx="2604441" cy="2630887"/>
            <a:chOff x="5077238" y="3828096"/>
            <a:chExt cx="2604441" cy="263088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2829660-D75E-A84E-8A6C-9187BC128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A799575-6DD6-914C-A755-32C424174C6D}"/>
                </a:ext>
              </a:extLst>
            </p:cNvPr>
            <p:cNvSpPr txBox="1"/>
            <p:nvPr/>
          </p:nvSpPr>
          <p:spPr>
            <a:xfrm>
              <a:off x="5688916" y="4870270"/>
              <a:ext cx="13810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Service</a:t>
              </a:r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F432F92-3038-454E-B5E8-BE5466B79916}"/>
              </a:ext>
            </a:extLst>
          </p:cNvPr>
          <p:cNvGrpSpPr/>
          <p:nvPr/>
        </p:nvGrpSpPr>
        <p:grpSpPr>
          <a:xfrm>
            <a:off x="13824371" y="5817767"/>
            <a:ext cx="2604441" cy="2630887"/>
            <a:chOff x="5077238" y="3828096"/>
            <a:chExt cx="2604441" cy="263088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391D752-4581-2C42-8182-6FCDEAE3C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8952423-813E-B94E-855B-6A512C79BF81}"/>
                </a:ext>
              </a:extLst>
            </p:cNvPr>
            <p:cNvSpPr txBox="1"/>
            <p:nvPr/>
          </p:nvSpPr>
          <p:spPr>
            <a:xfrm>
              <a:off x="5869251" y="4870271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Node</a:t>
              </a:r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6420B7B-01AC-B54D-97B8-95A2110F52D7}"/>
              </a:ext>
            </a:extLst>
          </p:cNvPr>
          <p:cNvGrpSpPr/>
          <p:nvPr/>
        </p:nvGrpSpPr>
        <p:grpSpPr>
          <a:xfrm>
            <a:off x="17220825" y="5808211"/>
            <a:ext cx="2604441" cy="2630887"/>
            <a:chOff x="5077238" y="3828096"/>
            <a:chExt cx="2604441" cy="263088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D36ABDA-6F58-FB4C-B0B3-723CDDC12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03B6587-091A-D147-BAA8-60AEFB0446AE}"/>
                </a:ext>
              </a:extLst>
            </p:cNvPr>
            <p:cNvSpPr txBox="1"/>
            <p:nvPr/>
          </p:nvSpPr>
          <p:spPr>
            <a:xfrm>
              <a:off x="5524320" y="4604930"/>
              <a:ext cx="17102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Custom</a:t>
              </a:r>
            </a:p>
            <a:p>
              <a:r>
                <a:rPr lang="en-US" altLang="zh-CN" sz="3200" dirty="0"/>
                <a:t>Resource</a:t>
              </a:r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A1C3202-5A2C-9444-BC69-1ABC8B5C6CF1}"/>
              </a:ext>
            </a:extLst>
          </p:cNvPr>
          <p:cNvSpPr/>
          <p:nvPr/>
        </p:nvSpPr>
        <p:spPr>
          <a:xfrm>
            <a:off x="5321379" y="759888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一组容器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558B9D0-BF97-6F48-932F-6DB3E1CF1215}"/>
              </a:ext>
            </a:extLst>
          </p:cNvPr>
          <p:cNvSpPr/>
          <p:nvPr/>
        </p:nvSpPr>
        <p:spPr>
          <a:xfrm>
            <a:off x="8122621" y="7598887"/>
            <a:ext cx="162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一组 </a:t>
            </a:r>
            <a:r>
              <a:rPr lang="en-US" altLang="zh-CN" dirty="0"/>
              <a:t>Pod</a:t>
            </a:r>
            <a:r>
              <a:rPr lang="zh-CN" altLang="en-US" dirty="0"/>
              <a:t>  副本</a:t>
            </a:r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13FC8EC-EB9F-7144-B5A1-467AC1AFE65A}"/>
              </a:ext>
            </a:extLst>
          </p:cNvPr>
          <p:cNvSpPr/>
          <p:nvPr/>
        </p:nvSpPr>
        <p:spPr>
          <a:xfrm>
            <a:off x="11009328" y="7616499"/>
            <a:ext cx="180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Pod</a:t>
            </a:r>
            <a:r>
              <a:rPr lang="zh-CN" altLang="en-US" dirty="0"/>
              <a:t> 的访问入口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0602CD-4E6E-CC4A-ADB6-69E636CBC22D}"/>
              </a:ext>
            </a:extLst>
          </p:cNvPr>
          <p:cNvSpPr/>
          <p:nvPr/>
        </p:nvSpPr>
        <p:spPr>
          <a:xfrm>
            <a:off x="14803425" y="766226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节点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CF1C33-07C3-8443-9B5F-26C361652D9C}"/>
              </a:ext>
            </a:extLst>
          </p:cNvPr>
          <p:cNvSpPr/>
          <p:nvPr/>
        </p:nvSpPr>
        <p:spPr>
          <a:xfrm>
            <a:off x="17853631" y="767759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自定义对象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A4C57E8-D079-2E42-8FDC-EC5A92445712}"/>
              </a:ext>
            </a:extLst>
          </p:cNvPr>
          <p:cNvSpPr txBox="1"/>
          <p:nvPr/>
        </p:nvSpPr>
        <p:spPr>
          <a:xfrm>
            <a:off x="20618633" y="6836925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声明式</a:t>
            </a:r>
            <a:r>
              <a:rPr lang="zh-CN" altLang="en-US" sz="2400" dirty="0"/>
              <a:t> </a:t>
            </a:r>
            <a:r>
              <a:rPr lang="en-US" altLang="zh-CN" sz="2400" dirty="0"/>
              <a:t>API</a:t>
            </a:r>
            <a:r>
              <a:rPr lang="zh-CN" altLang="en-US" sz="2400" dirty="0"/>
              <a:t> 对象</a:t>
            </a:r>
            <a:endParaRPr lang="en-US" sz="24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B1F51A-97B4-FF4B-8018-BAFFDE4F855F}"/>
              </a:ext>
            </a:extLst>
          </p:cNvPr>
          <p:cNvSpPr/>
          <p:nvPr/>
        </p:nvSpPr>
        <p:spPr>
          <a:xfrm>
            <a:off x="4293370" y="10657417"/>
            <a:ext cx="18591149" cy="207380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E66B17-E752-1943-9917-A37BBBE9E365}"/>
              </a:ext>
            </a:extLst>
          </p:cNvPr>
          <p:cNvSpPr txBox="1"/>
          <p:nvPr/>
        </p:nvSpPr>
        <p:spPr>
          <a:xfrm>
            <a:off x="20576154" y="1144227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基础设施层能力</a:t>
            </a:r>
            <a:endParaRPr lang="en-US" sz="2400" dirty="0"/>
          </a:p>
        </p:txBody>
      </p:sp>
      <p:sp>
        <p:nvSpPr>
          <p:cNvPr id="95" name="Left Brace 94">
            <a:extLst>
              <a:ext uri="{FF2B5EF4-FFF2-40B4-BE49-F238E27FC236}">
                <a16:creationId xmlns:a16="http://schemas.microsoft.com/office/drawing/2014/main" id="{3B72EED4-8EAD-1349-9CCC-FE670E156449}"/>
              </a:ext>
            </a:extLst>
          </p:cNvPr>
          <p:cNvSpPr/>
          <p:nvPr/>
        </p:nvSpPr>
        <p:spPr>
          <a:xfrm>
            <a:off x="3824934" y="5492143"/>
            <a:ext cx="332052" cy="4792853"/>
          </a:xfrm>
          <a:prstGeom prst="leftBrace">
            <a:avLst>
              <a:gd name="adj1" fmla="val 8333"/>
              <a:gd name="adj2" fmla="val 50947"/>
            </a:avLst>
          </a:prstGeom>
          <a:ln>
            <a:solidFill>
              <a:srgbClr val="F769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3BA41C-E25A-1A48-BF11-E68252ECB33A}"/>
              </a:ext>
            </a:extLst>
          </p:cNvPr>
          <p:cNvSpPr txBox="1"/>
          <p:nvPr/>
        </p:nvSpPr>
        <p:spPr>
          <a:xfrm>
            <a:off x="655957" y="729859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76902"/>
                </a:solidFill>
              </a:rPr>
              <a:t>标准化的能力接入层</a:t>
            </a:r>
            <a:endParaRPr lang="en-US" b="1" dirty="0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E2F68E0B-3CCF-F649-B9BC-2FE04517B937}"/>
              </a:ext>
            </a:extLst>
          </p:cNvPr>
          <p:cNvSpPr/>
          <p:nvPr/>
        </p:nvSpPr>
        <p:spPr>
          <a:xfrm rot="16200000">
            <a:off x="12526565" y="9957810"/>
            <a:ext cx="966601" cy="10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E0BB6514-BB0B-2841-9378-621FE2D66A4E}"/>
              </a:ext>
            </a:extLst>
          </p:cNvPr>
          <p:cNvSpPr/>
          <p:nvPr/>
        </p:nvSpPr>
        <p:spPr>
          <a:xfrm rot="5400000">
            <a:off x="13678824" y="10055420"/>
            <a:ext cx="966601" cy="10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miley Face 100">
            <a:extLst>
              <a:ext uri="{FF2B5EF4-FFF2-40B4-BE49-F238E27FC236}">
                <a16:creationId xmlns:a16="http://schemas.microsoft.com/office/drawing/2014/main" id="{46157B53-F2E9-5143-A809-6065F0C19259}"/>
              </a:ext>
            </a:extLst>
          </p:cNvPr>
          <p:cNvSpPr/>
          <p:nvPr/>
        </p:nvSpPr>
        <p:spPr>
          <a:xfrm>
            <a:off x="19299092" y="9237188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410C9F8-838B-154F-BCC7-78CB951F91E2}"/>
              </a:ext>
            </a:extLst>
          </p:cNvPr>
          <p:cNvSpPr txBox="1"/>
          <p:nvPr/>
        </p:nvSpPr>
        <p:spPr>
          <a:xfrm>
            <a:off x="20330466" y="941801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平台工程师</a:t>
            </a:r>
            <a:endParaRPr lang="en-US" sz="28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A0F7F2B-3F12-614D-8FC7-D663028ECF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060" y="7842593"/>
            <a:ext cx="733800" cy="713787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1585043B-DC81-CE42-B351-8248DF6AF04E}"/>
              </a:ext>
            </a:extLst>
          </p:cNvPr>
          <p:cNvSpPr txBox="1"/>
          <p:nvPr/>
        </p:nvSpPr>
        <p:spPr>
          <a:xfrm>
            <a:off x="15449756" y="4367674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视角不同，抽象程度不同，语义不同，使用习惯不同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103F05-A683-B240-A1B0-FD8406299E3F}"/>
              </a:ext>
            </a:extLst>
          </p:cNvPr>
          <p:cNvGrpSpPr/>
          <p:nvPr/>
        </p:nvGrpSpPr>
        <p:grpSpPr>
          <a:xfrm>
            <a:off x="10162428" y="2947823"/>
            <a:ext cx="6942484" cy="2438176"/>
            <a:chOff x="10162428" y="2947823"/>
            <a:chExt cx="6942484" cy="2438176"/>
          </a:xfrm>
        </p:grpSpPr>
        <p:sp>
          <p:nvSpPr>
            <p:cNvPr id="99" name="Smiley Face 98">
              <a:extLst>
                <a:ext uri="{FF2B5EF4-FFF2-40B4-BE49-F238E27FC236}">
                  <a16:creationId xmlns:a16="http://schemas.microsoft.com/office/drawing/2014/main" id="{839A45C9-5510-1947-9488-4EC8C074B7D4}"/>
                </a:ext>
              </a:extLst>
            </p:cNvPr>
            <p:cNvSpPr/>
            <p:nvPr/>
          </p:nvSpPr>
          <p:spPr>
            <a:xfrm>
              <a:off x="10398096" y="2947823"/>
              <a:ext cx="884250" cy="891540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F7B8AEB-A034-EF4E-AE70-60E7E2A72F09}"/>
                </a:ext>
              </a:extLst>
            </p:cNvPr>
            <p:cNvSpPr txBox="1"/>
            <p:nvPr/>
          </p:nvSpPr>
          <p:spPr>
            <a:xfrm>
              <a:off x="11429470" y="312865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业务研发</a:t>
              </a:r>
              <a:endParaRPr lang="en-US" sz="2800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5C92B9F-524C-A24B-AC85-DCC340D9F7BE}"/>
                </a:ext>
              </a:extLst>
            </p:cNvPr>
            <p:cNvSpPr txBox="1"/>
            <p:nvPr/>
          </p:nvSpPr>
          <p:spPr>
            <a:xfrm>
              <a:off x="12587263" y="4801224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/>
                <a:t>？？？</a:t>
              </a:r>
              <a:endParaRPr lang="en-US" sz="3200" b="1" dirty="0"/>
            </a:p>
          </p:txBody>
        </p:sp>
        <p:sp>
          <p:nvSpPr>
            <p:cNvPr id="111" name="Smiley Face 110">
              <a:extLst>
                <a:ext uri="{FF2B5EF4-FFF2-40B4-BE49-F238E27FC236}">
                  <a16:creationId xmlns:a16="http://schemas.microsoft.com/office/drawing/2014/main" id="{56EFB8A1-9A26-FF45-AC88-81EA5442E49A}"/>
                </a:ext>
              </a:extLst>
            </p:cNvPr>
            <p:cNvSpPr/>
            <p:nvPr/>
          </p:nvSpPr>
          <p:spPr>
            <a:xfrm>
              <a:off x="13919175" y="2955561"/>
              <a:ext cx="884250" cy="891540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27519D7-1D44-5E45-88E6-B4DFE838FEAB}"/>
                </a:ext>
              </a:extLst>
            </p:cNvPr>
            <p:cNvSpPr txBox="1"/>
            <p:nvPr/>
          </p:nvSpPr>
          <p:spPr>
            <a:xfrm>
              <a:off x="14950549" y="3136389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业务运维</a:t>
              </a:r>
              <a:endParaRPr lang="en-US" sz="2800" dirty="0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0EFF93A-3C08-3246-9145-983D5DFABB4E}"/>
                </a:ext>
              </a:extLst>
            </p:cNvPr>
            <p:cNvCxnSpPr/>
            <p:nvPr/>
          </p:nvCxnSpPr>
          <p:spPr>
            <a:xfrm>
              <a:off x="10162428" y="4168575"/>
              <a:ext cx="69424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Down Arrow 119">
              <a:extLst>
                <a:ext uri="{FF2B5EF4-FFF2-40B4-BE49-F238E27FC236}">
                  <a16:creationId xmlns:a16="http://schemas.microsoft.com/office/drawing/2014/main" id="{4110A964-82E6-FE49-BF41-03293B8745CF}"/>
                </a:ext>
              </a:extLst>
            </p:cNvPr>
            <p:cNvSpPr/>
            <p:nvPr/>
          </p:nvSpPr>
          <p:spPr>
            <a:xfrm>
              <a:off x="12972562" y="3949181"/>
              <a:ext cx="645174" cy="751408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953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怎么破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？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D28E9-2684-A948-90EE-DE9AF42B0A11}"/>
              </a:ext>
            </a:extLst>
          </p:cNvPr>
          <p:cNvSpPr txBox="1"/>
          <p:nvPr/>
        </p:nvSpPr>
        <p:spPr>
          <a:xfrm>
            <a:off x="3124200" y="3733484"/>
            <a:ext cx="11791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/>
              <a:t>方法一：人人都是 </a:t>
            </a:r>
            <a:r>
              <a:rPr lang="en-US" sz="6000" dirty="0"/>
              <a:t>Kubernetes </a:t>
            </a:r>
            <a:r>
              <a:rPr lang="zh-CN" altLang="en-US" sz="6000" dirty="0"/>
              <a:t>专家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ADE3F-2972-1149-B4D7-5BA76ACCC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740" y="5894363"/>
            <a:ext cx="8862113" cy="5722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0968E45-CDBF-4147-A46F-A5784D3F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720" y="6484620"/>
            <a:ext cx="3810000" cy="381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B41D764-E2A6-7247-9ED1-8993528AA262}"/>
              </a:ext>
            </a:extLst>
          </p:cNvPr>
          <p:cNvSpPr txBox="1"/>
          <p:nvPr/>
        </p:nvSpPr>
        <p:spPr>
          <a:xfrm>
            <a:off x="3408931" y="9141197"/>
            <a:ext cx="5003549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Kubernetes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721D9-B2DD-9540-9609-2EBA1DFEBED8}"/>
              </a:ext>
            </a:extLst>
          </p:cNvPr>
          <p:cNvSpPr txBox="1"/>
          <p:nvPr/>
        </p:nvSpPr>
        <p:spPr>
          <a:xfrm>
            <a:off x="15007939" y="11987657"/>
            <a:ext cx="745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强烈推荐</a:t>
            </a:r>
            <a:r>
              <a:rPr lang="zh-CN" altLang="en-US" sz="2800" dirty="0"/>
              <a:t>：</a:t>
            </a:r>
            <a:r>
              <a:rPr lang="en-US" altLang="zh-CN" sz="2800" dirty="0"/>
              <a:t>《CNCF</a:t>
            </a:r>
            <a:r>
              <a:rPr lang="zh-CN" altLang="en-US" sz="2800" dirty="0"/>
              <a:t> </a:t>
            </a:r>
            <a:r>
              <a:rPr lang="en-US" altLang="zh-CN" sz="2800" dirty="0"/>
              <a:t>x</a:t>
            </a:r>
            <a:r>
              <a:rPr lang="zh-CN" altLang="en-US" sz="2800" dirty="0"/>
              <a:t> </a:t>
            </a:r>
            <a:r>
              <a:rPr lang="en-US" altLang="zh-CN" sz="2800" dirty="0"/>
              <a:t>Alibaba</a:t>
            </a:r>
            <a:r>
              <a:rPr lang="zh-CN" altLang="en-US" sz="2800" dirty="0"/>
              <a:t> 云原生技术公开课</a:t>
            </a:r>
            <a:r>
              <a:rPr lang="en-US" altLang="zh-CN" sz="2800" dirty="0"/>
              <a:t>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1939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90340ED6-9D67-2544-878A-D0A056627CAD}"/>
              </a:ext>
            </a:extLst>
          </p:cNvPr>
          <p:cNvSpPr/>
          <p:nvPr/>
        </p:nvSpPr>
        <p:spPr>
          <a:xfrm>
            <a:off x="4324106" y="5554982"/>
            <a:ext cx="18591150" cy="3269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5112600-5121-6A42-80CC-1EFB66B5ABEC}"/>
              </a:ext>
            </a:extLst>
          </p:cNvPr>
          <p:cNvSpPr/>
          <p:nvPr/>
        </p:nvSpPr>
        <p:spPr>
          <a:xfrm>
            <a:off x="451401" y="2190353"/>
            <a:ext cx="8122539" cy="1960499"/>
          </a:xfrm>
          <a:prstGeom prst="rect">
            <a:avLst/>
          </a:prstGeom>
          <a:noFill/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控制器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8670E-5626-6A47-A4FE-49D885163B69}"/>
              </a:ext>
            </a:extLst>
          </p:cNvPr>
          <p:cNvSpPr/>
          <p:nvPr/>
        </p:nvSpPr>
        <p:spPr>
          <a:xfrm>
            <a:off x="4293370" y="9012788"/>
            <a:ext cx="18579405" cy="1272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76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</a:rPr>
              <a:t>各种各样的控制器（</a:t>
            </a:r>
            <a:r>
              <a:rPr lang="en-US" altLang="zh-CN" sz="2800" dirty="0">
                <a:solidFill>
                  <a:schemeClr val="tx1"/>
                </a:solidFill>
              </a:rPr>
              <a:t>Controller</a:t>
            </a:r>
            <a:r>
              <a:rPr lang="zh-CN" altLang="en-US" sz="2800" dirty="0">
                <a:solidFill>
                  <a:schemeClr val="tx1"/>
                </a:solidFill>
              </a:rPr>
              <a:t>）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6" name="文本框 17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7" name="文本框 18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E6636BC20180234D78A0072836F0B9A0A2B9B2061C9A0BB0ACD9893EB10E2B031B41B438916C5B072299230838460AEBD81921FAF1D0DBA11BBFC240765E1ADA24FAFAAD2A2364D7C4102A5765624C4309BCEC18730840C208B9E19F3AB9ACA8DD0625949E3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939E1-FD79-9347-9853-B843DD9604F0}"/>
              </a:ext>
            </a:extLst>
          </p:cNvPr>
          <p:cNvSpPr txBox="1"/>
          <p:nvPr/>
        </p:nvSpPr>
        <p:spPr>
          <a:xfrm>
            <a:off x="3612046" y="797682"/>
            <a:ext cx="17159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方法二：构建面向最终用户的应用管理平台</a:t>
            </a:r>
            <a:endParaRPr lang="en-US" sz="66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61161C-48D3-584D-B97D-1279AF372C87}"/>
              </a:ext>
            </a:extLst>
          </p:cNvPr>
          <p:cNvSpPr/>
          <p:nvPr/>
        </p:nvSpPr>
        <p:spPr>
          <a:xfrm>
            <a:off x="4504577" y="10858687"/>
            <a:ext cx="5100431" cy="16288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容器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C84845-3C6B-7C47-B395-FBF8F70A0757}"/>
              </a:ext>
            </a:extLst>
          </p:cNvPr>
          <p:cNvSpPr/>
          <p:nvPr/>
        </p:nvSpPr>
        <p:spPr>
          <a:xfrm>
            <a:off x="10162428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虚拟机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23647-9E83-1A42-9DED-1BD0CF57A54A}"/>
              </a:ext>
            </a:extLst>
          </p:cNvPr>
          <p:cNvSpPr/>
          <p:nvPr/>
        </p:nvSpPr>
        <p:spPr>
          <a:xfrm>
            <a:off x="13633670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负载均衡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40C404-38D9-FA4B-B230-FF1867B7F9B7}"/>
              </a:ext>
            </a:extLst>
          </p:cNvPr>
          <p:cNvSpPr/>
          <p:nvPr/>
        </p:nvSpPr>
        <p:spPr>
          <a:xfrm>
            <a:off x="17104912" y="10858687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数据库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7FF4D0-D564-AB45-A43C-2CCDA597FDCE}"/>
              </a:ext>
            </a:extLst>
          </p:cNvPr>
          <p:cNvSpPr/>
          <p:nvPr/>
        </p:nvSpPr>
        <p:spPr>
          <a:xfrm>
            <a:off x="10162428" y="11835094"/>
            <a:ext cx="2913822" cy="6215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安全服务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A3ECC5-1ACC-CF41-8D10-89928D3BDC5F}"/>
              </a:ext>
            </a:extLst>
          </p:cNvPr>
          <p:cNvSpPr/>
          <p:nvPr/>
        </p:nvSpPr>
        <p:spPr>
          <a:xfrm>
            <a:off x="13633670" y="11834848"/>
            <a:ext cx="2913822" cy="6215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网络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B97F49-CF9C-384C-968E-5BD2999077A2}"/>
              </a:ext>
            </a:extLst>
          </p:cNvPr>
          <p:cNvSpPr/>
          <p:nvPr/>
        </p:nvSpPr>
        <p:spPr>
          <a:xfrm>
            <a:off x="17104912" y="11803721"/>
            <a:ext cx="2913822" cy="68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存储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E7E4DC-CC41-BB4E-BF1D-C5C54A23D43B}"/>
              </a:ext>
            </a:extLst>
          </p:cNvPr>
          <p:cNvGrpSpPr/>
          <p:nvPr/>
        </p:nvGrpSpPr>
        <p:grpSpPr>
          <a:xfrm>
            <a:off x="4573157" y="5860835"/>
            <a:ext cx="2604441" cy="2630887"/>
            <a:chOff x="5077238" y="3828096"/>
            <a:chExt cx="2604441" cy="26308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3F704D-6A35-8D4F-8B16-B76E22949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9CDDB2-A24F-7543-A1B5-140DE6670677}"/>
                </a:ext>
              </a:extLst>
            </p:cNvPr>
            <p:cNvSpPr txBox="1"/>
            <p:nvPr/>
          </p:nvSpPr>
          <p:spPr>
            <a:xfrm>
              <a:off x="5969025" y="4827203"/>
              <a:ext cx="820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Pod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74E81C-E95B-E94B-8C9D-4419B21733EF}"/>
              </a:ext>
            </a:extLst>
          </p:cNvPr>
          <p:cNvGrpSpPr/>
          <p:nvPr/>
        </p:nvGrpSpPr>
        <p:grpSpPr>
          <a:xfrm>
            <a:off x="7558706" y="5836885"/>
            <a:ext cx="2604441" cy="2630887"/>
            <a:chOff x="5077238" y="3828096"/>
            <a:chExt cx="2604441" cy="263088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74DB96B-74C8-2E4B-8FC5-FDA806D9A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5B4636D-9F00-EB47-88AC-1AF2A88B8C41}"/>
                </a:ext>
              </a:extLst>
            </p:cNvPr>
            <p:cNvSpPr txBox="1"/>
            <p:nvPr/>
          </p:nvSpPr>
          <p:spPr>
            <a:xfrm>
              <a:off x="5261780" y="4832036"/>
              <a:ext cx="2235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Deployment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144D157-93FE-3A47-9FC5-059E41D31C2D}"/>
              </a:ext>
            </a:extLst>
          </p:cNvPr>
          <p:cNvGrpSpPr/>
          <p:nvPr/>
        </p:nvGrpSpPr>
        <p:grpSpPr>
          <a:xfrm>
            <a:off x="10608252" y="5817768"/>
            <a:ext cx="2604441" cy="2630887"/>
            <a:chOff x="5077238" y="3828096"/>
            <a:chExt cx="2604441" cy="263088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2829660-D75E-A84E-8A6C-9187BC128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A799575-6DD6-914C-A755-32C424174C6D}"/>
                </a:ext>
              </a:extLst>
            </p:cNvPr>
            <p:cNvSpPr txBox="1"/>
            <p:nvPr/>
          </p:nvSpPr>
          <p:spPr>
            <a:xfrm>
              <a:off x="5688916" y="4870270"/>
              <a:ext cx="13810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Service</a:t>
              </a:r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F432F92-3038-454E-B5E8-BE5466B79916}"/>
              </a:ext>
            </a:extLst>
          </p:cNvPr>
          <p:cNvGrpSpPr/>
          <p:nvPr/>
        </p:nvGrpSpPr>
        <p:grpSpPr>
          <a:xfrm>
            <a:off x="13824371" y="5817767"/>
            <a:ext cx="2604441" cy="2630887"/>
            <a:chOff x="5077238" y="3828096"/>
            <a:chExt cx="2604441" cy="263088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391D752-4581-2C42-8182-6FCDEAE3C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8952423-813E-B94E-855B-6A512C79BF81}"/>
                </a:ext>
              </a:extLst>
            </p:cNvPr>
            <p:cNvSpPr txBox="1"/>
            <p:nvPr/>
          </p:nvSpPr>
          <p:spPr>
            <a:xfrm>
              <a:off x="5869251" y="4870271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Node</a:t>
              </a:r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6420B7B-01AC-B54D-97B8-95A2110F52D7}"/>
              </a:ext>
            </a:extLst>
          </p:cNvPr>
          <p:cNvGrpSpPr/>
          <p:nvPr/>
        </p:nvGrpSpPr>
        <p:grpSpPr>
          <a:xfrm>
            <a:off x="17220825" y="5808211"/>
            <a:ext cx="2604441" cy="2630887"/>
            <a:chOff x="5077238" y="3828096"/>
            <a:chExt cx="2604441" cy="263088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D36ABDA-6F58-FB4C-B0B3-723CDDC12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38" t="13167" r="61471" b="35652"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03B6587-091A-D147-BAA8-60AEFB0446AE}"/>
                </a:ext>
              </a:extLst>
            </p:cNvPr>
            <p:cNvSpPr txBox="1"/>
            <p:nvPr/>
          </p:nvSpPr>
          <p:spPr>
            <a:xfrm>
              <a:off x="5524320" y="4604930"/>
              <a:ext cx="17102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Custom</a:t>
              </a:r>
            </a:p>
            <a:p>
              <a:r>
                <a:rPr lang="en-US" altLang="zh-CN" sz="3200" dirty="0"/>
                <a:t>Resource</a:t>
              </a:r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A1C3202-5A2C-9444-BC69-1ABC8B5C6CF1}"/>
              </a:ext>
            </a:extLst>
          </p:cNvPr>
          <p:cNvSpPr/>
          <p:nvPr/>
        </p:nvSpPr>
        <p:spPr>
          <a:xfrm>
            <a:off x="5321379" y="759888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一组容器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558B9D0-BF97-6F48-932F-6DB3E1CF1215}"/>
              </a:ext>
            </a:extLst>
          </p:cNvPr>
          <p:cNvSpPr/>
          <p:nvPr/>
        </p:nvSpPr>
        <p:spPr>
          <a:xfrm>
            <a:off x="8122621" y="7598887"/>
            <a:ext cx="162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一组 </a:t>
            </a:r>
            <a:r>
              <a:rPr lang="en-US" altLang="zh-CN" dirty="0"/>
              <a:t>Pod</a:t>
            </a:r>
            <a:r>
              <a:rPr lang="zh-CN" altLang="en-US" dirty="0"/>
              <a:t>  副本</a:t>
            </a:r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13FC8EC-EB9F-7144-B5A1-467AC1AFE65A}"/>
              </a:ext>
            </a:extLst>
          </p:cNvPr>
          <p:cNvSpPr/>
          <p:nvPr/>
        </p:nvSpPr>
        <p:spPr>
          <a:xfrm>
            <a:off x="11009328" y="7616499"/>
            <a:ext cx="180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dirty="0"/>
              <a:t>Pod</a:t>
            </a:r>
            <a:r>
              <a:rPr lang="zh-CN" altLang="en-US" dirty="0"/>
              <a:t> 的访问入口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0602CD-4E6E-CC4A-ADB6-69E636CBC22D}"/>
              </a:ext>
            </a:extLst>
          </p:cNvPr>
          <p:cNvSpPr/>
          <p:nvPr/>
        </p:nvSpPr>
        <p:spPr>
          <a:xfrm>
            <a:off x="14803425" y="766226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节点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CF1C33-07C3-8443-9B5F-26C361652D9C}"/>
              </a:ext>
            </a:extLst>
          </p:cNvPr>
          <p:cNvSpPr/>
          <p:nvPr/>
        </p:nvSpPr>
        <p:spPr>
          <a:xfrm>
            <a:off x="17853631" y="767759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自定义对象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A4C57E8-D079-2E42-8FDC-EC5A92445712}"/>
              </a:ext>
            </a:extLst>
          </p:cNvPr>
          <p:cNvSpPr txBox="1"/>
          <p:nvPr/>
        </p:nvSpPr>
        <p:spPr>
          <a:xfrm>
            <a:off x="20618633" y="6836925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声明式</a:t>
            </a:r>
            <a:r>
              <a:rPr lang="zh-CN" altLang="en-US" sz="2400" dirty="0"/>
              <a:t> </a:t>
            </a:r>
            <a:r>
              <a:rPr lang="en-US" altLang="zh-CN" sz="2400" dirty="0"/>
              <a:t>API</a:t>
            </a:r>
            <a:r>
              <a:rPr lang="zh-CN" altLang="en-US" sz="2400" dirty="0"/>
              <a:t> 对象</a:t>
            </a:r>
            <a:endParaRPr lang="en-US" sz="24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B1F51A-97B4-FF4B-8018-BAFFDE4F855F}"/>
              </a:ext>
            </a:extLst>
          </p:cNvPr>
          <p:cNvSpPr/>
          <p:nvPr/>
        </p:nvSpPr>
        <p:spPr>
          <a:xfrm>
            <a:off x="4293370" y="10657417"/>
            <a:ext cx="18591149" cy="207380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E66B17-E752-1943-9917-A37BBBE9E365}"/>
              </a:ext>
            </a:extLst>
          </p:cNvPr>
          <p:cNvSpPr txBox="1"/>
          <p:nvPr/>
        </p:nvSpPr>
        <p:spPr>
          <a:xfrm>
            <a:off x="20576154" y="1144227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基础设施层能力</a:t>
            </a:r>
            <a:endParaRPr lang="en-US" sz="2400" dirty="0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E2F68E0B-3CCF-F649-B9BC-2FE04517B937}"/>
              </a:ext>
            </a:extLst>
          </p:cNvPr>
          <p:cNvSpPr/>
          <p:nvPr/>
        </p:nvSpPr>
        <p:spPr>
          <a:xfrm rot="16200000">
            <a:off x="12526565" y="9957810"/>
            <a:ext cx="966601" cy="10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E0BB6514-BB0B-2841-9378-621FE2D66A4E}"/>
              </a:ext>
            </a:extLst>
          </p:cNvPr>
          <p:cNvSpPr/>
          <p:nvPr/>
        </p:nvSpPr>
        <p:spPr>
          <a:xfrm rot="5400000">
            <a:off x="13678824" y="10055420"/>
            <a:ext cx="966601" cy="10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miley Face 98">
            <a:extLst>
              <a:ext uri="{FF2B5EF4-FFF2-40B4-BE49-F238E27FC236}">
                <a16:creationId xmlns:a16="http://schemas.microsoft.com/office/drawing/2014/main" id="{839A45C9-5510-1947-9488-4EC8C074B7D4}"/>
              </a:ext>
            </a:extLst>
          </p:cNvPr>
          <p:cNvSpPr/>
          <p:nvPr/>
        </p:nvSpPr>
        <p:spPr>
          <a:xfrm>
            <a:off x="9376161" y="2804545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F7B8AEB-A034-EF4E-AE70-60E7E2A72F09}"/>
              </a:ext>
            </a:extLst>
          </p:cNvPr>
          <p:cNvSpPr txBox="1"/>
          <p:nvPr/>
        </p:nvSpPr>
        <p:spPr>
          <a:xfrm>
            <a:off x="10407535" y="298537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业务运维</a:t>
            </a:r>
            <a:endParaRPr lang="en-US" sz="2800" dirty="0"/>
          </a:p>
        </p:txBody>
      </p:sp>
      <p:sp>
        <p:nvSpPr>
          <p:cNvPr id="101" name="Smiley Face 100">
            <a:extLst>
              <a:ext uri="{FF2B5EF4-FFF2-40B4-BE49-F238E27FC236}">
                <a16:creationId xmlns:a16="http://schemas.microsoft.com/office/drawing/2014/main" id="{46157B53-F2E9-5143-A809-6065F0C19259}"/>
              </a:ext>
            </a:extLst>
          </p:cNvPr>
          <p:cNvSpPr/>
          <p:nvPr/>
        </p:nvSpPr>
        <p:spPr>
          <a:xfrm>
            <a:off x="19301301" y="9245194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410C9F8-838B-154F-BCC7-78CB951F91E2}"/>
              </a:ext>
            </a:extLst>
          </p:cNvPr>
          <p:cNvSpPr txBox="1"/>
          <p:nvPr/>
        </p:nvSpPr>
        <p:spPr>
          <a:xfrm>
            <a:off x="20332675" y="942602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平台工程师</a:t>
            </a:r>
            <a:endParaRPr lang="en-US" sz="2800" dirty="0"/>
          </a:p>
        </p:txBody>
      </p:sp>
      <p:sp>
        <p:nvSpPr>
          <p:cNvPr id="108" name="Smiley Face 107">
            <a:extLst>
              <a:ext uri="{FF2B5EF4-FFF2-40B4-BE49-F238E27FC236}">
                <a16:creationId xmlns:a16="http://schemas.microsoft.com/office/drawing/2014/main" id="{6192D07F-320A-404D-8565-621817966FD6}"/>
              </a:ext>
            </a:extLst>
          </p:cNvPr>
          <p:cNvSpPr/>
          <p:nvPr/>
        </p:nvSpPr>
        <p:spPr>
          <a:xfrm>
            <a:off x="676084" y="2804545"/>
            <a:ext cx="884250" cy="89154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16C80E0-5E74-8943-BDAC-6F8ED8183EC1}"/>
              </a:ext>
            </a:extLst>
          </p:cNvPr>
          <p:cNvSpPr txBox="1"/>
          <p:nvPr/>
        </p:nvSpPr>
        <p:spPr>
          <a:xfrm>
            <a:off x="1707458" y="298537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业务研发</a:t>
            </a:r>
            <a:endParaRPr lang="en-US" sz="28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882BA83-2AA7-CE46-BB18-CF6A3DD73741}"/>
              </a:ext>
            </a:extLst>
          </p:cNvPr>
          <p:cNvSpPr/>
          <p:nvPr/>
        </p:nvSpPr>
        <p:spPr>
          <a:xfrm>
            <a:off x="9140482" y="2204769"/>
            <a:ext cx="14534498" cy="1960499"/>
          </a:xfrm>
          <a:prstGeom prst="rect">
            <a:avLst/>
          </a:prstGeom>
          <a:noFill/>
          <a:ln>
            <a:solidFill>
              <a:srgbClr val="F769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4164572-C764-EF4A-B017-8273A1390FBE}"/>
              </a:ext>
            </a:extLst>
          </p:cNvPr>
          <p:cNvGrpSpPr/>
          <p:nvPr/>
        </p:nvGrpSpPr>
        <p:grpSpPr>
          <a:xfrm>
            <a:off x="12727842" y="2494146"/>
            <a:ext cx="1620957" cy="1421251"/>
            <a:chOff x="5075809" y="3828096"/>
            <a:chExt cx="2753230" cy="2630887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FB226571-39F8-9646-BE40-0095121AA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43E919E-A3A9-1F40-AB27-DDB5290FA979}"/>
                </a:ext>
              </a:extLst>
            </p:cNvPr>
            <p:cNvSpPr txBox="1"/>
            <p:nvPr/>
          </p:nvSpPr>
          <p:spPr>
            <a:xfrm>
              <a:off x="5075809" y="4714087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扩容策略</a:t>
              </a:r>
              <a:endParaRPr lang="en-US" altLang="zh-CN" sz="2800" dirty="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EBC49BC-355C-FC46-8386-4C2875432409}"/>
              </a:ext>
            </a:extLst>
          </p:cNvPr>
          <p:cNvGrpSpPr/>
          <p:nvPr/>
        </p:nvGrpSpPr>
        <p:grpSpPr>
          <a:xfrm>
            <a:off x="14987653" y="2463266"/>
            <a:ext cx="1620957" cy="1421251"/>
            <a:chOff x="5040949" y="3828096"/>
            <a:chExt cx="2753230" cy="2630887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1070EE7-E0E1-264A-B1C2-D704000B6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5966293-37B7-3D42-AD10-270F32021DED}"/>
                </a:ext>
              </a:extLst>
            </p:cNvPr>
            <p:cNvSpPr txBox="1"/>
            <p:nvPr/>
          </p:nvSpPr>
          <p:spPr>
            <a:xfrm>
              <a:off x="5040949" y="4771250"/>
              <a:ext cx="2753230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发布策略</a:t>
              </a:r>
              <a:endParaRPr lang="en-US" altLang="zh-CN" sz="2800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FA9B415-2FD9-8F40-978B-B5F6A7324AFB}"/>
              </a:ext>
            </a:extLst>
          </p:cNvPr>
          <p:cNvGrpSpPr/>
          <p:nvPr/>
        </p:nvGrpSpPr>
        <p:grpSpPr>
          <a:xfrm>
            <a:off x="17285700" y="2463265"/>
            <a:ext cx="1620957" cy="1421251"/>
            <a:chOff x="5063453" y="3828096"/>
            <a:chExt cx="2753231" cy="2630887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CD609EB-19DC-1743-B5CB-81867D1C0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C570173-1EFE-714C-9B59-196297B31E92}"/>
                </a:ext>
              </a:extLst>
            </p:cNvPr>
            <p:cNvSpPr txBox="1"/>
            <p:nvPr/>
          </p:nvSpPr>
          <p:spPr>
            <a:xfrm>
              <a:off x="5063453" y="4716435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分批策略</a:t>
              </a:r>
              <a:endParaRPr lang="en-US" altLang="zh-CN" sz="2800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E18E933-2835-1F48-928F-87CB27928AA0}"/>
              </a:ext>
            </a:extLst>
          </p:cNvPr>
          <p:cNvGrpSpPr/>
          <p:nvPr/>
        </p:nvGrpSpPr>
        <p:grpSpPr>
          <a:xfrm>
            <a:off x="19632475" y="2476610"/>
            <a:ext cx="1620957" cy="1421251"/>
            <a:chOff x="5077238" y="3828096"/>
            <a:chExt cx="2753231" cy="2630887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5F57E82-658E-294E-B331-A51633940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2AF5206-C824-704E-ADEB-DF29A7275795}"/>
                </a:ext>
              </a:extLst>
            </p:cNvPr>
            <p:cNvSpPr txBox="1"/>
            <p:nvPr/>
          </p:nvSpPr>
          <p:spPr>
            <a:xfrm>
              <a:off x="5077238" y="4715361"/>
              <a:ext cx="2753231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访问控制</a:t>
              </a:r>
              <a:endParaRPr lang="en-US" altLang="zh-CN" sz="2800" dirty="0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99C411C-FA6F-8E40-8CD6-DE5F75522C6F}"/>
              </a:ext>
            </a:extLst>
          </p:cNvPr>
          <p:cNvGrpSpPr/>
          <p:nvPr/>
        </p:nvGrpSpPr>
        <p:grpSpPr>
          <a:xfrm>
            <a:off x="21899766" y="2415242"/>
            <a:ext cx="1647514" cy="1421251"/>
            <a:chOff x="5077238" y="3828096"/>
            <a:chExt cx="2798340" cy="2630887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5A58CB0-808C-9840-B018-749DA012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238" y="3828096"/>
              <a:ext cx="2604441" cy="263088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E1177CF-63C5-DE4A-90F7-0730FD7E1671}"/>
                </a:ext>
              </a:extLst>
            </p:cNvPr>
            <p:cNvSpPr txBox="1"/>
            <p:nvPr/>
          </p:nvSpPr>
          <p:spPr>
            <a:xfrm>
              <a:off x="5122346" y="4828960"/>
              <a:ext cx="2753232" cy="96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流量配置</a:t>
              </a:r>
              <a:endParaRPr lang="en-US" altLang="zh-CN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1027A1-193C-1947-934A-7CD7D49531C7}"/>
              </a:ext>
            </a:extLst>
          </p:cNvPr>
          <p:cNvGrpSpPr/>
          <p:nvPr/>
        </p:nvGrpSpPr>
        <p:grpSpPr>
          <a:xfrm>
            <a:off x="4335852" y="3924995"/>
            <a:ext cx="18579404" cy="1424165"/>
            <a:chOff x="4335852" y="3924995"/>
            <a:chExt cx="18579404" cy="1424165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F01AAFE-9D8D-984D-8E60-6F264D73419E}"/>
                </a:ext>
              </a:extLst>
            </p:cNvPr>
            <p:cNvSpPr/>
            <p:nvPr/>
          </p:nvSpPr>
          <p:spPr>
            <a:xfrm>
              <a:off x="4335852" y="4389040"/>
              <a:ext cx="18579404" cy="960120"/>
            </a:xfrm>
            <a:prstGeom prst="rect">
              <a:avLst/>
            </a:prstGeom>
            <a:solidFill>
              <a:srgbClr val="F7690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上层应用管理平台</a:t>
              </a:r>
              <a:endParaRPr lang="en-US" sz="2800" dirty="0"/>
            </a:p>
          </p:txBody>
        </p:sp>
        <p:sp>
          <p:nvSpPr>
            <p:cNvPr id="115" name="Down Arrow 114">
              <a:extLst>
                <a:ext uri="{FF2B5EF4-FFF2-40B4-BE49-F238E27FC236}">
                  <a16:creationId xmlns:a16="http://schemas.microsoft.com/office/drawing/2014/main" id="{17E26FD6-5C6F-654B-BF22-10529AD12042}"/>
                </a:ext>
              </a:extLst>
            </p:cNvPr>
            <p:cNvSpPr/>
            <p:nvPr/>
          </p:nvSpPr>
          <p:spPr>
            <a:xfrm rot="10800000">
              <a:off x="16922705" y="3954601"/>
              <a:ext cx="596240" cy="751408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Down Arrow 133">
              <a:extLst>
                <a:ext uri="{FF2B5EF4-FFF2-40B4-BE49-F238E27FC236}">
                  <a16:creationId xmlns:a16="http://schemas.microsoft.com/office/drawing/2014/main" id="{3D06786A-8A9D-1343-8E67-1868FE019E01}"/>
                </a:ext>
              </a:extLst>
            </p:cNvPr>
            <p:cNvSpPr/>
            <p:nvPr/>
          </p:nvSpPr>
          <p:spPr>
            <a:xfrm rot="10800000">
              <a:off x="5827243" y="3924995"/>
              <a:ext cx="645174" cy="751408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D5017F-C92E-C14E-8995-8C8CF61C899A}"/>
              </a:ext>
            </a:extLst>
          </p:cNvPr>
          <p:cNvGrpSpPr/>
          <p:nvPr/>
        </p:nvGrpSpPr>
        <p:grpSpPr>
          <a:xfrm>
            <a:off x="662569" y="4577390"/>
            <a:ext cx="3673283" cy="584775"/>
            <a:chOff x="662569" y="4577390"/>
            <a:chExt cx="3673283" cy="584775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298EEAB-8EE3-6C4A-8ED5-01E3318F0F28}"/>
                </a:ext>
              </a:extLst>
            </p:cNvPr>
            <p:cNvSpPr txBox="1"/>
            <p:nvPr/>
          </p:nvSpPr>
          <p:spPr>
            <a:xfrm>
              <a:off x="662569" y="4577390"/>
              <a:ext cx="1826141" cy="584775"/>
            </a:xfrm>
            <a:prstGeom prst="rect">
              <a:avLst/>
            </a:prstGeom>
            <a:noFill/>
            <a:ln>
              <a:solidFill>
                <a:srgbClr val="F7690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76902"/>
                  </a:solidFill>
                </a:rPr>
                <a:t>业务价值</a:t>
              </a:r>
              <a:endParaRPr lang="en-US" sz="2400" dirty="0">
                <a:solidFill>
                  <a:srgbClr val="F76902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63492C-4646-524F-817B-FA4945AC0A60}"/>
                </a:ext>
              </a:extLst>
            </p:cNvPr>
            <p:cNvCxnSpPr>
              <a:stCxn id="135" idx="3"/>
              <a:endCxn id="94" idx="1"/>
            </p:cNvCxnSpPr>
            <p:nvPr/>
          </p:nvCxnSpPr>
          <p:spPr>
            <a:xfrm flipV="1">
              <a:off x="2488710" y="4869100"/>
              <a:ext cx="1847142" cy="678"/>
            </a:xfrm>
            <a:prstGeom prst="straightConnector1">
              <a:avLst/>
            </a:prstGeom>
            <a:ln>
              <a:solidFill>
                <a:srgbClr val="F769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A688EE-A250-A64E-8C28-4501107C9326}"/>
              </a:ext>
            </a:extLst>
          </p:cNvPr>
          <p:cNvGrpSpPr/>
          <p:nvPr/>
        </p:nvGrpSpPr>
        <p:grpSpPr>
          <a:xfrm>
            <a:off x="3952601" y="2499622"/>
            <a:ext cx="3952199" cy="1428540"/>
            <a:chOff x="3952601" y="2499622"/>
            <a:chExt cx="3952199" cy="142854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78FDE31-5304-BF41-A4BF-0473EA257E10}"/>
                </a:ext>
              </a:extLst>
            </p:cNvPr>
            <p:cNvGrpSpPr/>
            <p:nvPr/>
          </p:nvGrpSpPr>
          <p:grpSpPr>
            <a:xfrm>
              <a:off x="4368164" y="2506911"/>
              <a:ext cx="1533357" cy="1421251"/>
              <a:chOff x="5077238" y="3828096"/>
              <a:chExt cx="2604441" cy="2630887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53FB2A48-188B-BD4E-BD7D-B860EDB07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7238" y="3828096"/>
                <a:ext cx="2604441" cy="26308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0CBA7A1-DE12-1D4D-BB52-2C619FFADE05}"/>
                  </a:ext>
                </a:extLst>
              </p:cNvPr>
              <p:cNvSpPr txBox="1"/>
              <p:nvPr/>
            </p:nvSpPr>
            <p:spPr>
              <a:xfrm>
                <a:off x="5077238" y="4742024"/>
                <a:ext cx="313770" cy="968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800" dirty="0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C64FF5B-E9AD-0E4E-9C5E-65ABEF8D5DD3}"/>
                </a:ext>
              </a:extLst>
            </p:cNvPr>
            <p:cNvGrpSpPr/>
            <p:nvPr/>
          </p:nvGrpSpPr>
          <p:grpSpPr>
            <a:xfrm>
              <a:off x="6371443" y="2499622"/>
              <a:ext cx="1533357" cy="1421251"/>
              <a:chOff x="5077238" y="3828096"/>
              <a:chExt cx="2604441" cy="263088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C53904DE-6FEF-9842-99C4-1B4CDDC77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7238" y="3828096"/>
                <a:ext cx="2604441" cy="26308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D198EA1-CB66-CD42-A7C1-1CE90F52E6B9}"/>
                  </a:ext>
                </a:extLst>
              </p:cNvPr>
              <p:cNvSpPr txBox="1"/>
              <p:nvPr/>
            </p:nvSpPr>
            <p:spPr>
              <a:xfrm>
                <a:off x="5654223" y="4762244"/>
                <a:ext cx="1533445" cy="968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/>
                  <a:t>应用</a:t>
                </a:r>
                <a:endParaRPr lang="en-US" altLang="zh-CN" sz="2800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E9D5B4C-6060-B847-A5B0-95AF8F45A94D}"/>
                </a:ext>
              </a:extLst>
            </p:cNvPr>
            <p:cNvSpPr txBox="1"/>
            <p:nvPr/>
          </p:nvSpPr>
          <p:spPr>
            <a:xfrm>
              <a:off x="3952601" y="2981886"/>
              <a:ext cx="22573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/>
                <a:t> </a:t>
              </a:r>
              <a:r>
                <a:rPr lang="en-US" altLang="zh-CN" sz="2800" dirty="0"/>
                <a:t>CI/CD</a:t>
              </a:r>
              <a:r>
                <a:rPr lang="zh-CN" altLang="en-US" sz="2800" dirty="0"/>
                <a:t> 流水线</a:t>
              </a:r>
              <a:endParaRPr lang="en-US" altLang="zh-CN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528572-125A-354D-AF0E-8AC9C52B7E9F}"/>
              </a:ext>
            </a:extLst>
          </p:cNvPr>
          <p:cNvGrpSpPr/>
          <p:nvPr/>
        </p:nvGrpSpPr>
        <p:grpSpPr>
          <a:xfrm>
            <a:off x="699795" y="4435527"/>
            <a:ext cx="2350817" cy="5848791"/>
            <a:chOff x="699795" y="4435527"/>
            <a:chExt cx="2350817" cy="5848791"/>
          </a:xfrm>
        </p:grpSpPr>
        <p:sp>
          <p:nvSpPr>
            <p:cNvPr id="103" name="Left Brace 102">
              <a:extLst>
                <a:ext uri="{FF2B5EF4-FFF2-40B4-BE49-F238E27FC236}">
                  <a16:creationId xmlns:a16="http://schemas.microsoft.com/office/drawing/2014/main" id="{2233A714-564F-5244-8A85-163238C8EB15}"/>
                </a:ext>
              </a:extLst>
            </p:cNvPr>
            <p:cNvSpPr/>
            <p:nvPr/>
          </p:nvSpPr>
          <p:spPr>
            <a:xfrm>
              <a:off x="2674256" y="4435527"/>
              <a:ext cx="376356" cy="5848791"/>
            </a:xfrm>
            <a:prstGeom prst="leftBrace">
              <a:avLst>
                <a:gd name="adj1" fmla="val 8333"/>
                <a:gd name="adj2" fmla="val 50947"/>
              </a:avLst>
            </a:prstGeom>
            <a:ln>
              <a:solidFill>
                <a:srgbClr val="F769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7B682E7-9B41-9342-AB4E-FF73EF21818B}"/>
                </a:ext>
              </a:extLst>
            </p:cNvPr>
            <p:cNvSpPr txBox="1"/>
            <p:nvPr/>
          </p:nvSpPr>
          <p:spPr>
            <a:xfrm>
              <a:off x="699795" y="7215929"/>
              <a:ext cx="1920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76902"/>
                  </a:solidFill>
                </a:rPr>
                <a:t>K8s</a:t>
              </a:r>
              <a:r>
                <a:rPr lang="zh-CN" altLang="en-US" sz="2400" dirty="0">
                  <a:solidFill>
                    <a:srgbClr val="F76902"/>
                  </a:solidFill>
                </a:rPr>
                <a:t> 应用平台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2ADA75-E53D-0940-AE0D-70372D608300}"/>
              </a:ext>
            </a:extLst>
          </p:cNvPr>
          <p:cNvGrpSpPr/>
          <p:nvPr/>
        </p:nvGrpSpPr>
        <p:grpSpPr>
          <a:xfrm>
            <a:off x="3178151" y="5494476"/>
            <a:ext cx="989295" cy="4792853"/>
            <a:chOff x="3178151" y="5494476"/>
            <a:chExt cx="989295" cy="4792853"/>
          </a:xfrm>
        </p:grpSpPr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3B72EED4-8EAD-1349-9CCC-FE670E156449}"/>
                </a:ext>
              </a:extLst>
            </p:cNvPr>
            <p:cNvSpPr/>
            <p:nvPr/>
          </p:nvSpPr>
          <p:spPr>
            <a:xfrm>
              <a:off x="3835394" y="5494476"/>
              <a:ext cx="332052" cy="4792853"/>
            </a:xfrm>
            <a:prstGeom prst="leftBrace">
              <a:avLst>
                <a:gd name="adj1" fmla="val 8333"/>
                <a:gd name="adj2" fmla="val 50947"/>
              </a:avLst>
            </a:prstGeom>
            <a:ln>
              <a:solidFill>
                <a:srgbClr val="F769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449BBF9-7BA6-EE4D-A192-31CDFCBCAD20}"/>
                </a:ext>
              </a:extLst>
            </p:cNvPr>
            <p:cNvSpPr txBox="1"/>
            <p:nvPr/>
          </p:nvSpPr>
          <p:spPr>
            <a:xfrm>
              <a:off x="3178151" y="7737386"/>
              <a:ext cx="620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76902"/>
                  </a:solidFill>
                </a:rPr>
                <a:t>K8s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24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DAA4F-6539-9D49-AF53-04B1FB10B99C}"/>
              </a:ext>
            </a:extLst>
          </p:cNvPr>
          <p:cNvSpPr txBox="1"/>
          <p:nvPr/>
        </p:nvSpPr>
        <p:spPr>
          <a:xfrm>
            <a:off x="3612046" y="797682"/>
            <a:ext cx="1715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然而</a:t>
            </a:r>
            <a:r>
              <a:rPr lang="zh-CN" altLang="en-US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72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……</a:t>
            </a:r>
            <a:endParaRPr lang="en-US" sz="72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4916CB-2FBE-2841-A5EE-21E87EB359EB}"/>
              </a:ext>
            </a:extLst>
          </p:cNvPr>
          <p:cNvSpPr/>
          <p:nvPr/>
        </p:nvSpPr>
        <p:spPr>
          <a:xfrm>
            <a:off x="4252126" y="5457291"/>
            <a:ext cx="15515585" cy="2138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传统应用管理平台</a:t>
            </a:r>
            <a:r>
              <a:rPr lang="zh-CN" altLang="en-US" sz="2800" dirty="0">
                <a:solidFill>
                  <a:schemeClr val="bg1"/>
                </a:solidFill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</a:rPr>
              <a:t>PaaS)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C650BD49-40AC-704A-B778-2E8AAF199BF0}"/>
              </a:ext>
            </a:extLst>
          </p:cNvPr>
          <p:cNvSpPr/>
          <p:nvPr/>
        </p:nvSpPr>
        <p:spPr>
          <a:xfrm>
            <a:off x="4023879" y="8554252"/>
            <a:ext cx="11010640" cy="4546946"/>
          </a:xfrm>
          <a:prstGeom prst="cloud">
            <a:avLst/>
          </a:prstGeom>
          <a:solidFill>
            <a:srgbClr val="B4C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tx1"/>
                </a:solidFill>
              </a:rPr>
              <a:t>高可扩展的声明式 </a:t>
            </a:r>
            <a:r>
              <a:rPr lang="en-US" altLang="zh-CN" sz="3200" dirty="0">
                <a:solidFill>
                  <a:schemeClr val="tx1"/>
                </a:solidFill>
              </a:rPr>
              <a:t>API</a:t>
            </a:r>
            <a:r>
              <a:rPr lang="zh-CN" altLang="en-US" sz="3200" dirty="0">
                <a:solidFill>
                  <a:schemeClr val="tx1"/>
                </a:solidFill>
              </a:rPr>
              <a:t> 体系</a:t>
            </a:r>
            <a:endParaRPr lang="en-US" altLang="zh-CN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</a:rPr>
              <a:t>近乎</a:t>
            </a:r>
            <a:r>
              <a:rPr lang="zh-CN" altLang="en-US" sz="3200" dirty="0">
                <a:solidFill>
                  <a:schemeClr val="tx1"/>
                </a:solidFill>
              </a:rPr>
              <a:t>无限”的 </a:t>
            </a:r>
            <a:r>
              <a:rPr lang="en-US" altLang="zh-CN" sz="3200" dirty="0">
                <a:solidFill>
                  <a:schemeClr val="tx1"/>
                </a:solidFill>
              </a:rPr>
              <a:t>Kubernetes</a:t>
            </a:r>
            <a:r>
              <a:rPr lang="zh-CN" altLang="en-US" sz="3200" dirty="0">
                <a:solidFill>
                  <a:schemeClr val="tx1"/>
                </a:solidFill>
              </a:rPr>
              <a:t> 能力池</a:t>
            </a:r>
            <a:endParaRPr lang="en-US" altLang="zh-CN" sz="3200" dirty="0">
              <a:solidFill>
                <a:schemeClr val="tx1"/>
              </a:solidFill>
            </a:endParaRPr>
          </a:p>
          <a:p>
            <a:pPr algn="ctr"/>
            <a:endParaRPr lang="en-US" sz="3200" dirty="0"/>
          </a:p>
        </p:txBody>
      </p:sp>
      <p:pic>
        <p:nvPicPr>
          <p:cNvPr id="18" name="Google Shape;133;p18">
            <a:extLst>
              <a:ext uri="{FF2B5EF4-FFF2-40B4-BE49-F238E27FC236}">
                <a16:creationId xmlns:a16="http://schemas.microsoft.com/office/drawing/2014/main" id="{8D082297-9E25-124F-9A17-368CDCBB005E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00" y="11452010"/>
            <a:ext cx="883617" cy="82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4;p18">
            <a:extLst>
              <a:ext uri="{FF2B5EF4-FFF2-40B4-BE49-F238E27FC236}">
                <a16:creationId xmlns:a16="http://schemas.microsoft.com/office/drawing/2014/main" id="{81A0BB53-D7AD-B442-AF36-ABA235E23BBC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310" y="11368474"/>
            <a:ext cx="1204711" cy="90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5;p18">
            <a:extLst>
              <a:ext uri="{FF2B5EF4-FFF2-40B4-BE49-F238E27FC236}">
                <a16:creationId xmlns:a16="http://schemas.microsoft.com/office/drawing/2014/main" id="{FFE45454-CF42-A649-BCE4-BD0F44D984C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868" y="11341568"/>
            <a:ext cx="1081327" cy="100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6;p18">
            <a:extLst>
              <a:ext uri="{FF2B5EF4-FFF2-40B4-BE49-F238E27FC236}">
                <a16:creationId xmlns:a16="http://schemas.microsoft.com/office/drawing/2014/main" id="{A7E231F4-E83A-574E-87DE-78B3FA79D74A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47" y="11431982"/>
            <a:ext cx="883617" cy="82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7;p18">
            <a:extLst>
              <a:ext uri="{FF2B5EF4-FFF2-40B4-BE49-F238E27FC236}">
                <a16:creationId xmlns:a16="http://schemas.microsoft.com/office/drawing/2014/main" id="{1A323786-A699-5544-8F41-7582C86F94E5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11" y="11341568"/>
            <a:ext cx="883614" cy="9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8;p18">
            <a:extLst>
              <a:ext uri="{FF2B5EF4-FFF2-40B4-BE49-F238E27FC236}">
                <a16:creationId xmlns:a16="http://schemas.microsoft.com/office/drawing/2014/main" id="{70E92DC6-EB5B-654F-9F49-0F06B9EFB6B8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1301" y="11431982"/>
            <a:ext cx="883617" cy="81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F62705-AB24-CA44-B1C9-0E6DB09C7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4047" y="11384751"/>
            <a:ext cx="883614" cy="954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3744FC-2066-B44E-96B0-3E1DB94B2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2861" y="8260190"/>
            <a:ext cx="6417011" cy="45469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19B115AF-9C74-7248-94B8-08DF376F4C84}"/>
              </a:ext>
            </a:extLst>
          </p:cNvPr>
          <p:cNvSpPr/>
          <p:nvPr/>
        </p:nvSpPr>
        <p:spPr>
          <a:xfrm rot="16200000">
            <a:off x="7997815" y="7878280"/>
            <a:ext cx="1421688" cy="115824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C04C825-54CB-244B-B97D-8634FF668351}"/>
              </a:ext>
            </a:extLst>
          </p:cNvPr>
          <p:cNvSpPr/>
          <p:nvPr/>
        </p:nvSpPr>
        <p:spPr>
          <a:xfrm rot="16200000">
            <a:off x="9980296" y="7878280"/>
            <a:ext cx="1421688" cy="115824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993F4BFD-8672-DA44-876D-43F2DFE718E9}"/>
              </a:ext>
            </a:extLst>
          </p:cNvPr>
          <p:cNvSpPr/>
          <p:nvPr/>
        </p:nvSpPr>
        <p:spPr>
          <a:xfrm rot="16200000">
            <a:off x="6256095" y="7925510"/>
            <a:ext cx="1421688" cy="115824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37DA3-B25A-F04F-9EB5-8C4479B3F0C5}"/>
              </a:ext>
            </a:extLst>
          </p:cNvPr>
          <p:cNvGrpSpPr/>
          <p:nvPr/>
        </p:nvGrpSpPr>
        <p:grpSpPr>
          <a:xfrm>
            <a:off x="6936320" y="3026048"/>
            <a:ext cx="8989962" cy="1872956"/>
            <a:chOff x="9081227" y="3574040"/>
            <a:chExt cx="8989962" cy="1872956"/>
          </a:xfrm>
        </p:grpSpPr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F88127EE-B990-AE45-BD74-72A5B4D7C39E}"/>
                </a:ext>
              </a:extLst>
            </p:cNvPr>
            <p:cNvSpPr/>
            <p:nvPr/>
          </p:nvSpPr>
          <p:spPr>
            <a:xfrm rot="16200000">
              <a:off x="13137569" y="4247658"/>
              <a:ext cx="1116081" cy="1282595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B0D4C8-0D86-7D42-9C99-1FBEE06DA70E}"/>
                </a:ext>
              </a:extLst>
            </p:cNvPr>
            <p:cNvSpPr txBox="1"/>
            <p:nvPr/>
          </p:nvSpPr>
          <p:spPr>
            <a:xfrm>
              <a:off x="9081227" y="3574040"/>
              <a:ext cx="8989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3600" b="1" dirty="0"/>
                <a:t>有限的、不可扩展的 </a:t>
              </a:r>
              <a:r>
                <a:rPr lang="en-US" altLang="zh-CN" sz="3600" b="1" dirty="0"/>
                <a:t>PaaS</a:t>
              </a:r>
              <a:r>
                <a:rPr lang="zh-CN" altLang="en-US" sz="3600" b="1" dirty="0"/>
                <a:t> 层 </a:t>
              </a:r>
              <a:r>
                <a:rPr lang="en-US" altLang="zh-CN" sz="3600" b="1" dirty="0"/>
                <a:t>API</a:t>
              </a:r>
              <a:r>
                <a:rPr lang="zh-CN" altLang="en-US" sz="3600" b="1" dirty="0"/>
                <a:t> 与能力</a:t>
              </a:r>
              <a:endParaRPr lang="en-US" altLang="zh-CN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421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6A00"/>
      </a:accent1>
      <a:accent2>
        <a:srgbClr val="FFB61A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babaintro_20200120V0.8" id="{F86D87AC-E15D-E347-862F-292765CAC2CA}" vid="{0A5F2DFE-CE00-4249-BFE2-CAC60BD2B2B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babaintro_20200120V0.8" id="{F86D87AC-E15D-E347-862F-292765CAC2CA}" vid="{E4BA786F-9361-3748-A046-B4773431EA5F}"/>
    </a:ext>
  </a:extLst>
</a:theme>
</file>

<file path=ppt/theme/theme3.xml><?xml version="1.0" encoding="utf-8"?>
<a:theme xmlns:a="http://schemas.openxmlformats.org/drawingml/2006/main" name="1_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B61A"/>
      </a:accent1>
      <a:accent2>
        <a:srgbClr val="F2F2F2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babaintro_20200120V0.8" id="{F86D87AC-E15D-E347-862F-292765CAC2CA}" vid="{BD0723B3-C22C-1746-A320-28BF89CA5A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9606</TotalTime>
  <Words>1622</Words>
  <Application>Microsoft Macintosh PowerPoint</Application>
  <PresentationFormat>Custom</PresentationFormat>
  <Paragraphs>444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 Unicode MS</vt:lpstr>
      <vt:lpstr>等线</vt:lpstr>
      <vt:lpstr>等线 Light</vt:lpstr>
      <vt:lpstr>Microsoft YaHei</vt:lpstr>
      <vt:lpstr>Microsoft YaHei</vt:lpstr>
      <vt:lpstr>Roboto</vt:lpstr>
      <vt:lpstr>Segoe UI</vt:lpstr>
      <vt:lpstr>Segoe UI Semibold</vt:lpstr>
      <vt:lpstr>Arial</vt:lpstr>
      <vt:lpstr>Calibri</vt:lpstr>
      <vt:lpstr>Calibri Light</vt:lpstr>
      <vt:lpstr>Century Gothic</vt:lpstr>
      <vt:lpstr>Courier New</vt:lpstr>
      <vt:lpstr>Helvetica</vt:lpstr>
      <vt:lpstr>Helvetica Neue</vt:lpstr>
      <vt:lpstr>Helvetica Neue Medium</vt:lpstr>
      <vt:lpstr>Wingdings</vt:lpstr>
      <vt:lpstr>Office 主题​​</vt:lpstr>
      <vt:lpstr>Custom Design</vt:lpstr>
      <vt:lpstr>1_Office 主题​​</vt:lpstr>
      <vt:lpstr>Office Theme</vt:lpstr>
      <vt:lpstr>PowerPoint Presentation</vt:lpstr>
      <vt:lpstr>Join us for KubeCon + CloudNativeCon EU Virtual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Application Model (OAM)</vt:lpstr>
      <vt:lpstr>Component</vt:lpstr>
      <vt:lpstr>定义上层抽象</vt:lpstr>
      <vt:lpstr>Component</vt:lpstr>
      <vt:lpstr>Trait 和 Application Configuration</vt:lpstr>
      <vt:lpstr>Definition Object</vt:lpstr>
      <vt:lpstr>其他功能</vt:lpstr>
      <vt:lpstr>总结</vt:lpstr>
      <vt:lpstr>OAM 社区欢迎大家！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Hongchao Deng</dc:creator>
  <cp:lastModifiedBy>Donald Liu</cp:lastModifiedBy>
  <cp:revision>1229</cp:revision>
  <cp:lastPrinted>2020-07-22T07:15:22Z</cp:lastPrinted>
  <dcterms:created xsi:type="dcterms:W3CDTF">2020-07-02T22:39:12Z</dcterms:created>
  <dcterms:modified xsi:type="dcterms:W3CDTF">2020-07-22T07:17:49Z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perty1">
    <vt:lpwstr>E6636BC20180234D78A0072836F0BEB032B9B20D17555BB0ADD98B30B1332BD33B44B738C1667B0122692508384636EBBC1921DA41D07B811BBFC2E178BE14DC24FB39ADEF25845744D22EF763B243DEA84CE91C764D20D3689C419F05DE4CC8D8962D9F0E3</vt:lpwstr>
  </property>
  <property fmtid="{D5CDD505-2E9C-101B-9397-08002B2CF9AE}" pid="3" name="property2">
    <vt:lpwstr>E6636BC20180234D78A0072836F0B3B062B9B207100DDB20A0D98F39B16C2BA34B43BC38C168AB0122592F0838465CEB921921FAF1D0ABC11BBFC26B7F4E1ADA24FB2EADD526949754C728F767A2439F9FD0E9157C626057A81A5197EE01DCA8DD06229F4E3</vt:lpwstr>
  </property>
  <property fmtid="{D5CDD505-2E9C-101B-9397-08002B2CF9AE}" pid="4" name="property3">
    <vt:lpwstr>E6636BC20180234D78A0072836F0B9A0A2B9B2061C9A0BB0ACD9893EB10E2B031B41B438916C5B072299230838460AEBD81921FAF1D0DBA11BBFC240765E1ADA24FAFAAD2A2364D7C4102A5765624C4309BCEC18730840C208B9E19F3AB9ACA8DD0625949E3</vt:lpwstr>
  </property>
</Properties>
</file>