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9" r:id="rId4"/>
  </p:sldMasterIdLst>
  <p:notesMasterIdLst>
    <p:notesMasterId r:id="rId60"/>
  </p:notesMasterIdLst>
  <p:sldIdLst>
    <p:sldId id="285" r:id="rId5"/>
    <p:sldId id="1583" r:id="rId6"/>
    <p:sldId id="473" r:id="rId7"/>
    <p:sldId id="472" r:id="rId8"/>
    <p:sldId id="471" r:id="rId9"/>
    <p:sldId id="476" r:id="rId10"/>
    <p:sldId id="477" r:id="rId11"/>
    <p:sldId id="478" r:id="rId12"/>
    <p:sldId id="479" r:id="rId13"/>
    <p:sldId id="480" r:id="rId14"/>
    <p:sldId id="481" r:id="rId15"/>
    <p:sldId id="482" r:id="rId16"/>
    <p:sldId id="483" r:id="rId17"/>
    <p:sldId id="484" r:id="rId18"/>
    <p:sldId id="485" r:id="rId19"/>
    <p:sldId id="486" r:id="rId20"/>
    <p:sldId id="487" r:id="rId21"/>
    <p:sldId id="488" r:id="rId22"/>
    <p:sldId id="1550" r:id="rId23"/>
    <p:sldId id="1549" r:id="rId24"/>
    <p:sldId id="1516" r:id="rId25"/>
    <p:sldId id="1551" r:id="rId26"/>
    <p:sldId id="1553" r:id="rId27"/>
    <p:sldId id="1554" r:id="rId28"/>
    <p:sldId id="1552" r:id="rId29"/>
    <p:sldId id="1555" r:id="rId30"/>
    <p:sldId id="1556" r:id="rId31"/>
    <p:sldId id="1557" r:id="rId32"/>
    <p:sldId id="1558" r:id="rId33"/>
    <p:sldId id="1560" r:id="rId34"/>
    <p:sldId id="1559" r:id="rId35"/>
    <p:sldId id="1562" r:id="rId36"/>
    <p:sldId id="1563" r:id="rId37"/>
    <p:sldId id="1564" r:id="rId38"/>
    <p:sldId id="1561" r:id="rId39"/>
    <p:sldId id="1565" r:id="rId40"/>
    <p:sldId id="1566" r:id="rId41"/>
    <p:sldId id="1567" r:id="rId42"/>
    <p:sldId id="1568" r:id="rId43"/>
    <p:sldId id="1569" r:id="rId44"/>
    <p:sldId id="1570" r:id="rId45"/>
    <p:sldId id="1571" r:id="rId46"/>
    <p:sldId id="1572" r:id="rId47"/>
    <p:sldId id="1573" r:id="rId48"/>
    <p:sldId id="1574" r:id="rId49"/>
    <p:sldId id="1575" r:id="rId50"/>
    <p:sldId id="1576" r:id="rId51"/>
    <p:sldId id="1577" r:id="rId52"/>
    <p:sldId id="1578" r:id="rId53"/>
    <p:sldId id="1579" r:id="rId54"/>
    <p:sldId id="1580" r:id="rId55"/>
    <p:sldId id="1581" r:id="rId56"/>
    <p:sldId id="1582" r:id="rId57"/>
    <p:sldId id="1585" r:id="rId58"/>
    <p:sldId id="1584"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5A73F9-7A7A-4215-B879-28E8733E15C0}">
          <p14:sldIdLst>
            <p14:sldId id="285"/>
            <p14:sldId id="1583"/>
            <p14:sldId id="473"/>
            <p14:sldId id="472"/>
            <p14:sldId id="471"/>
            <p14:sldId id="476"/>
            <p14:sldId id="477"/>
            <p14:sldId id="478"/>
            <p14:sldId id="479"/>
            <p14:sldId id="480"/>
            <p14:sldId id="481"/>
            <p14:sldId id="482"/>
            <p14:sldId id="483"/>
            <p14:sldId id="484"/>
            <p14:sldId id="485"/>
            <p14:sldId id="486"/>
            <p14:sldId id="487"/>
            <p14:sldId id="488"/>
            <p14:sldId id="1550"/>
            <p14:sldId id="1549"/>
            <p14:sldId id="1516"/>
            <p14:sldId id="1551"/>
            <p14:sldId id="1553"/>
            <p14:sldId id="1554"/>
            <p14:sldId id="1552"/>
            <p14:sldId id="1555"/>
            <p14:sldId id="1556"/>
            <p14:sldId id="1557"/>
            <p14:sldId id="1558"/>
            <p14:sldId id="1560"/>
            <p14:sldId id="1559"/>
            <p14:sldId id="1562"/>
            <p14:sldId id="1563"/>
            <p14:sldId id="1564"/>
            <p14:sldId id="1561"/>
            <p14:sldId id="1565"/>
            <p14:sldId id="1566"/>
            <p14:sldId id="1567"/>
            <p14:sldId id="1568"/>
            <p14:sldId id="1569"/>
            <p14:sldId id="1570"/>
            <p14:sldId id="1571"/>
            <p14:sldId id="1572"/>
            <p14:sldId id="1573"/>
            <p14:sldId id="1574"/>
            <p14:sldId id="1575"/>
            <p14:sldId id="1576"/>
            <p14:sldId id="1577"/>
            <p14:sldId id="1578"/>
            <p14:sldId id="1579"/>
            <p14:sldId id="1580"/>
            <p14:sldId id="1581"/>
            <p14:sldId id="1582"/>
            <p14:sldId id="1585"/>
            <p14:sldId id="1584"/>
          </p14:sldIdLst>
        </p14:section>
      </p14:sectionLst>
    </p:ext>
    <p:ext uri="{EFAFB233-063F-42B5-8137-9DF3F51BA10A}">
      <p15:sldGuideLst xmlns:p15="http://schemas.microsoft.com/office/powerpoint/2012/main">
        <p15:guide id="1" orient="horz" pos="511"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 id="2" name="Alyssa Jones" initials="AJ" lastIdx="2" clrIdx="2">
    <p:extLst/>
  </p:cmAuthor>
  <p:cmAuthor id="3" name="Brandon Conboy" initials="BC" lastIdx="2" clrIdx="3">
    <p:extLst/>
  </p:cmAuthor>
  <p:cmAuthor id="4" name="David Griffith" initials="DG" lastIdx="2" clrIdx="4">
    <p:extLst/>
  </p:cmAuthor>
  <p:cmAuthor id="5" name="Caitlyn Ryan" initials="CR" lastIdx="23"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808080"/>
    <a:srgbClr val="080808"/>
    <a:srgbClr val="000000"/>
    <a:srgbClr val="F58535"/>
    <a:srgbClr val="E6E6E6"/>
    <a:srgbClr val="3366FF"/>
    <a:srgbClr val="0000FF"/>
    <a:srgbClr val="505153"/>
    <a:srgbClr val="595A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59" autoAdjust="0"/>
    <p:restoredTop sz="92030" autoAdjust="0"/>
  </p:normalViewPr>
  <p:slideViewPr>
    <p:cSldViewPr snapToGrid="0" showGuides="1">
      <p:cViewPr varScale="1">
        <p:scale>
          <a:sx n="125" d="100"/>
          <a:sy n="125" d="100"/>
        </p:scale>
        <p:origin x="832" y="168"/>
      </p:cViewPr>
      <p:guideLst>
        <p:guide orient="horz" pos="511"/>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50" d="100"/>
        <a:sy n="50" d="100"/>
      </p:scale>
      <p:origin x="0" y="-13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0B25AC41-3BEC-9247-8322-91B80C013F2D}" type="datetimeFigureOut">
              <a:rPr lang="en-US" smtClean="0"/>
              <a:pPr/>
              <a:t>8/19/19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ReInvent 2018</a:t>
            </a:r>
          </a:p>
        </p:txBody>
      </p:sp>
      <p:sp>
        <p:nvSpPr>
          <p:cNvPr id="5" name="Footer Placeholder 4"/>
          <p:cNvSpPr>
            <a:spLocks noGrp="1"/>
          </p:cNvSpPr>
          <p:nvPr>
            <p:ph type="ftr" sz="quarter" idx="4"/>
          </p:nvPr>
        </p:nvSpPr>
        <p:spPr/>
        <p:txBody>
          <a:bodyPr/>
          <a:lstStyle/>
          <a:p>
            <a:r>
              <a:rPr lang="en-US" altLang="x-none" sz="700" dirty="0">
                <a:solidFill>
                  <a:srgbClr val="282828"/>
                </a:solidFill>
                <a:latin typeface="Amazon Ember" charset="0"/>
                <a:ea typeface="Amazon Ember" charset="0"/>
                <a:cs typeface="Amazon Ember" charset="0"/>
              </a:rPr>
              <a:t>© 2018, Amazon Web Services, Inc. or its Affiliates. All rights reserved.</a:t>
            </a:r>
          </a:p>
        </p:txBody>
      </p:sp>
      <p:sp>
        <p:nvSpPr>
          <p:cNvPr id="6" name="Date Placeholder 5"/>
          <p:cNvSpPr>
            <a:spLocks noGrp="1"/>
          </p:cNvSpPr>
          <p:nvPr>
            <p:ph type="dt" idx="1"/>
          </p:nvPr>
        </p:nvSpPr>
        <p:spPr/>
        <p:txBody>
          <a:bodyPr/>
          <a:lstStyle/>
          <a:p>
            <a:fld id="{CA8E1BB1-B036-4140-B110-296DC0701D04}" type="datetime8">
              <a:rPr lang="en-US" smtClean="0"/>
              <a:pPr/>
              <a:t>8/19/19 10:06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77605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12" rtl="0" eaLnBrk="1" fontAlgn="auto" latinLnBrk="0" hangingPunct="1">
              <a:lnSpc>
                <a:spcPct val="90000"/>
              </a:lnSpc>
              <a:spcBef>
                <a:spcPts val="0"/>
              </a:spcBef>
              <a:spcAft>
                <a:spcPts val="400"/>
              </a:spcAft>
              <a:buClrTx/>
              <a:buSzTx/>
              <a:buFontTx/>
              <a:buNone/>
              <a:tabLst/>
              <a:defRPr/>
            </a:pPr>
            <a:endParaRPr lang="en-US" dirty="0"/>
          </a:p>
        </p:txBody>
      </p:sp>
      <p:sp>
        <p:nvSpPr>
          <p:cNvPr id="4" name="Header Placeholder 3"/>
          <p:cNvSpPr>
            <a:spLocks noGrp="1"/>
          </p:cNvSpPr>
          <p:nvPr>
            <p:ph type="hdr" sz="quarter"/>
          </p:nvPr>
        </p:nvSpPr>
        <p:spPr/>
        <p:txBody>
          <a:bodyPr/>
          <a:lstStyle/>
          <a:p>
            <a:r>
              <a:rPr lang="en-US" dirty="0"/>
              <a:t>ReInvent 2018</a:t>
            </a:r>
          </a:p>
        </p:txBody>
      </p:sp>
      <p:sp>
        <p:nvSpPr>
          <p:cNvPr id="5" name="Footer Placeholder 4"/>
          <p:cNvSpPr>
            <a:spLocks noGrp="1"/>
          </p:cNvSpPr>
          <p:nvPr>
            <p:ph type="ftr" sz="quarter" idx="4"/>
          </p:nvPr>
        </p:nvSpPr>
        <p:spPr/>
        <p:txBody>
          <a:bodyPr/>
          <a:lstStyle/>
          <a:p>
            <a:r>
              <a:rPr lang="en-US" altLang="x-none" sz="700" dirty="0">
                <a:solidFill>
                  <a:srgbClr val="282828"/>
                </a:solidFill>
                <a:latin typeface="Amazon Ember" charset="0"/>
                <a:ea typeface="Amazon Ember" charset="0"/>
                <a:cs typeface="Amazon Ember" charset="0"/>
              </a:rPr>
              <a:t>© 2018, Amazon Web Services, Inc. or its Affiliates. All rights reserved.</a:t>
            </a:r>
          </a:p>
        </p:txBody>
      </p:sp>
      <p:sp>
        <p:nvSpPr>
          <p:cNvPr id="6" name="Date Placeholder 5"/>
          <p:cNvSpPr>
            <a:spLocks noGrp="1"/>
          </p:cNvSpPr>
          <p:nvPr>
            <p:ph type="dt" idx="1"/>
          </p:nvPr>
        </p:nvSpPr>
        <p:spPr/>
        <p:txBody>
          <a:bodyPr/>
          <a:lstStyle/>
          <a:p>
            <a:fld id="{CA8E1BB1-B036-4140-B110-296DC0701D04}" type="datetime8">
              <a:rPr lang="en-US" smtClean="0"/>
              <a:pPr/>
              <a:t>8/19/19 10:06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2899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12" rtl="0" eaLnBrk="1" fontAlgn="auto" latinLnBrk="0" hangingPunct="1">
              <a:lnSpc>
                <a:spcPct val="90000"/>
              </a:lnSpc>
              <a:spcBef>
                <a:spcPts val="0"/>
              </a:spcBef>
              <a:spcAft>
                <a:spcPts val="400"/>
              </a:spcAft>
              <a:buClrTx/>
              <a:buSzTx/>
              <a:buFontTx/>
              <a:buNone/>
              <a:tabLst/>
              <a:defRPr/>
            </a:pPr>
            <a:endParaRPr lang="en-US" dirty="0"/>
          </a:p>
        </p:txBody>
      </p:sp>
      <p:sp>
        <p:nvSpPr>
          <p:cNvPr id="4" name="Header Placeholder 3"/>
          <p:cNvSpPr>
            <a:spLocks noGrp="1"/>
          </p:cNvSpPr>
          <p:nvPr>
            <p:ph type="hdr" sz="quarter"/>
          </p:nvPr>
        </p:nvSpPr>
        <p:spPr/>
        <p:txBody>
          <a:bodyPr/>
          <a:lstStyle/>
          <a:p>
            <a:r>
              <a:rPr lang="en-US" dirty="0"/>
              <a:t>ReInvent 2018</a:t>
            </a:r>
          </a:p>
        </p:txBody>
      </p:sp>
      <p:sp>
        <p:nvSpPr>
          <p:cNvPr id="5" name="Footer Placeholder 4"/>
          <p:cNvSpPr>
            <a:spLocks noGrp="1"/>
          </p:cNvSpPr>
          <p:nvPr>
            <p:ph type="ftr" sz="quarter" idx="4"/>
          </p:nvPr>
        </p:nvSpPr>
        <p:spPr/>
        <p:txBody>
          <a:bodyPr/>
          <a:lstStyle/>
          <a:p>
            <a:r>
              <a:rPr lang="en-US" altLang="x-none" sz="700" dirty="0">
                <a:solidFill>
                  <a:srgbClr val="282828"/>
                </a:solidFill>
                <a:latin typeface="Amazon Ember" charset="0"/>
                <a:ea typeface="Amazon Ember" charset="0"/>
                <a:cs typeface="Amazon Ember" charset="0"/>
              </a:rPr>
              <a:t>© 2018, Amazon Web Services, Inc. or its Affiliates. All rights reserved.</a:t>
            </a:r>
          </a:p>
        </p:txBody>
      </p:sp>
      <p:sp>
        <p:nvSpPr>
          <p:cNvPr id="6" name="Date Placeholder 5"/>
          <p:cNvSpPr>
            <a:spLocks noGrp="1"/>
          </p:cNvSpPr>
          <p:nvPr>
            <p:ph type="dt" idx="1"/>
          </p:nvPr>
        </p:nvSpPr>
        <p:spPr/>
        <p:txBody>
          <a:bodyPr/>
          <a:lstStyle/>
          <a:p>
            <a:fld id="{CA8E1BB1-B036-4140-B110-296DC0701D04}" type="datetime8">
              <a:rPr lang="en-US" smtClean="0"/>
              <a:pPr/>
              <a:t>8/19/19 10:06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071790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Invent Title Slide Oran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269" y="-1"/>
            <a:ext cx="9144000" cy="5143501"/>
          </a:xfrm>
          <a:prstGeom prst="rect">
            <a:avLst/>
          </a:prstGeom>
        </p:spPr>
      </p:pic>
      <p:sp>
        <p:nvSpPr>
          <p:cNvPr id="17"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11" name="Text Placeholder 4"/>
          <p:cNvSpPr>
            <a:spLocks noGrp="1"/>
          </p:cNvSpPr>
          <p:nvPr>
            <p:ph type="body" sz="quarter" idx="11" hasCustomPrompt="1"/>
          </p:nvPr>
        </p:nvSpPr>
        <p:spPr>
          <a:xfrm>
            <a:off x="929390" y="2507149"/>
            <a:ext cx="7306748" cy="382250"/>
          </a:xfrm>
        </p:spPr>
        <p:txBody>
          <a:bodyPr lIns="0" tIns="0" rIns="0" bIns="0"/>
          <a:lstStyle>
            <a:lvl1pPr>
              <a:defRPr sz="2800" b="0" i="0" spc="30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12" name="Text Placeholder 4"/>
          <p:cNvSpPr>
            <a:spLocks noGrp="1"/>
          </p:cNvSpPr>
          <p:nvPr>
            <p:ph type="body" sz="quarter" idx="12" hasCustomPrompt="1"/>
          </p:nvPr>
        </p:nvSpPr>
        <p:spPr>
          <a:xfrm>
            <a:off x="929391" y="2953738"/>
            <a:ext cx="7306747" cy="209863"/>
          </a:xfrm>
        </p:spPr>
        <p:txBody>
          <a:bodyPr lIns="0" tIns="0" rIns="0" bIns="0"/>
          <a:lstStyle>
            <a:lvl1pPr>
              <a:defRPr sz="1200" b="0" i="0" spc="300" baseline="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sp>
        <p:nvSpPr>
          <p:cNvPr id="13" name="Text Placeholder 4"/>
          <p:cNvSpPr>
            <a:spLocks noGrp="1"/>
          </p:cNvSpPr>
          <p:nvPr>
            <p:ph type="body" sz="quarter" idx="13" hasCustomPrompt="1"/>
          </p:nvPr>
        </p:nvSpPr>
        <p:spPr>
          <a:xfrm>
            <a:off x="929390" y="972510"/>
            <a:ext cx="7315199" cy="468442"/>
          </a:xfrm>
        </p:spPr>
        <p:txBody>
          <a:bodyPr lIns="0" tIns="0" rIns="0" bIns="0" anchor="b"/>
          <a:lstStyle>
            <a:lvl1pPr>
              <a:defRPr sz="1200" b="0" i="0" spc="300" baseline="0">
                <a:latin typeface="Amazon Ember" charset="0"/>
                <a:ea typeface="Amazon Ember" charset="0"/>
                <a:cs typeface="Amazon Ember"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dirty="0"/>
              <a:t>CLICK TO EDIT MASTER TEXT STYLES</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9390" y="1633258"/>
            <a:ext cx="3188181" cy="657205"/>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Orange">
    <p:spTree>
      <p:nvGrpSpPr>
        <p:cNvPr id="1" name=""/>
        <p:cNvGrpSpPr/>
        <p:nvPr/>
      </p:nvGrpSpPr>
      <p:grpSpPr>
        <a:xfrm>
          <a:off x="0" y="0"/>
          <a:ext cx="0" cy="0"/>
          <a:chOff x="0" y="0"/>
          <a:chExt cx="0" cy="0"/>
        </a:xfrm>
      </p:grpSpPr>
      <p:sp>
        <p:nvSpPr>
          <p:cNvPr id="9" name="Title 1"/>
          <p:cNvSpPr>
            <a:spLocks noGrp="1"/>
          </p:cNvSpPr>
          <p:nvPr>
            <p:ph type="title"/>
          </p:nvPr>
        </p:nvSpPr>
        <p:spPr>
          <a:xfrm>
            <a:off x="352323" y="347868"/>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endParaRPr lang="en-US" dirty="0"/>
          </a:p>
        </p:txBody>
      </p:sp>
      <p:sp>
        <p:nvSpPr>
          <p:cNvPr id="8"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Footer Placeholder 2">
            <a:extLst>
              <a:ext uri="{FF2B5EF4-FFF2-40B4-BE49-F238E27FC236}">
                <a16:creationId xmlns:a16="http://schemas.microsoft.com/office/drawing/2014/main" id="{97F56703-491A-CF43-845A-F624166FE99B}"/>
              </a:ext>
            </a:extLst>
          </p:cNvPr>
          <p:cNvSpPr>
            <a:spLocks noGrp="1"/>
          </p:cNvSpPr>
          <p:nvPr>
            <p:ph type="ftr" sz="quarter" idx="10"/>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Orange">
    <p:spTree>
      <p:nvGrpSpPr>
        <p:cNvPr id="1" name=""/>
        <p:cNvGrpSpPr/>
        <p:nvPr/>
      </p:nvGrpSpPr>
      <p:grpSpPr>
        <a:xfrm>
          <a:off x="0" y="0"/>
          <a:ext cx="0" cy="0"/>
          <a:chOff x="0" y="0"/>
          <a:chExt cx="0" cy="0"/>
        </a:xfrm>
      </p:grpSpPr>
      <p:sp>
        <p:nvSpPr>
          <p:cNvPr id="10"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sp>
        <p:nvSpPr>
          <p:cNvPr id="2" name="Title 1"/>
          <p:cNvSpPr>
            <a:spLocks noGrp="1"/>
          </p:cNvSpPr>
          <p:nvPr>
            <p:ph type="title" hasCustomPrompt="1"/>
          </p:nvPr>
        </p:nvSpPr>
        <p:spPr>
          <a:xfrm>
            <a:off x="356615" y="347472"/>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r>
              <a:rPr lang="en-US" dirty="0"/>
              <a:t>CLICK TO EDIT MASTER TITLE STYLE</a:t>
            </a:r>
          </a:p>
        </p:txBody>
      </p:sp>
      <p:sp>
        <p:nvSpPr>
          <p:cNvPr id="7" name="Content Placeholder 6"/>
          <p:cNvSpPr>
            <a:spLocks noGrp="1"/>
          </p:cNvSpPr>
          <p:nvPr>
            <p:ph sz="quarter" idx="10"/>
          </p:nvPr>
        </p:nvSpPr>
        <p:spPr>
          <a:xfrm>
            <a:off x="356615" y="978195"/>
            <a:ext cx="8449055" cy="3232297"/>
          </a:xfrm>
        </p:spPr>
        <p:txBody>
          <a:bodyPr/>
          <a:lstStyle>
            <a:lvl1pPr>
              <a:defRPr sz="1200" b="0" i="0" spc="50" baseline="0">
                <a:latin typeface="Amazon Ember" charset="0"/>
                <a:ea typeface="Amazon Ember" charset="0"/>
                <a:cs typeface="Amazon Ember" charset="0"/>
              </a:defRPr>
            </a:lvl1pPr>
            <a:lvl2pPr>
              <a:defRPr sz="1200" b="0" i="0" spc="50" baseline="0">
                <a:latin typeface="Amazon Ember" charset="0"/>
                <a:ea typeface="Amazon Ember" charset="0"/>
                <a:cs typeface="Amazon Ember" charset="0"/>
              </a:defRPr>
            </a:lvl2pPr>
            <a:lvl3pPr>
              <a:defRPr sz="1200" b="0" i="0" spc="50" baseline="0">
                <a:latin typeface="Amazon Ember" charset="0"/>
                <a:ea typeface="Amazon Ember" charset="0"/>
                <a:cs typeface="Amazon Ember" charset="0"/>
              </a:defRPr>
            </a:lvl3pPr>
            <a:lvl4pPr>
              <a:defRPr sz="1200" b="0" i="0" spc="50" baseline="0">
                <a:latin typeface="Amazon Ember" charset="0"/>
                <a:ea typeface="Amazon Ember" charset="0"/>
                <a:cs typeface="Amazon Ember" charset="0"/>
              </a:defRPr>
            </a:lvl4pPr>
            <a:lvl5pPr>
              <a:defRPr sz="1200" b="0" i="0" spc="50" baseline="0">
                <a:latin typeface="Amazon Ember" charset="0"/>
                <a:ea typeface="Amazon Ember" charset="0"/>
                <a:cs typeface="Amazon Embe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Placeholders Orange">
    <p:spTree>
      <p:nvGrpSpPr>
        <p:cNvPr id="1" name=""/>
        <p:cNvGrpSpPr/>
        <p:nvPr/>
      </p:nvGrpSpPr>
      <p:grpSpPr>
        <a:xfrm>
          <a:off x="0" y="0"/>
          <a:ext cx="0" cy="0"/>
          <a:chOff x="0" y="0"/>
          <a:chExt cx="0" cy="0"/>
        </a:xfrm>
      </p:grpSpPr>
      <p:sp>
        <p:nvSpPr>
          <p:cNvPr id="7"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Oran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5143501"/>
          </a:xfrm>
          <a:prstGeom prst="rect">
            <a:avLst/>
          </a:prstGeom>
        </p:spPr>
      </p:pic>
      <p:sp>
        <p:nvSpPr>
          <p:cNvPr id="7"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2019, Amazon Web Services, Inc. or its Affiliates. All rights reserved.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2019, Amazon Web Services, Inc. or its Affiliates. All rights reserved.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40" t="265" r="1" b="-1674"/>
          <a:stretch/>
        </p:blipFill>
        <p:spPr>
          <a:xfrm>
            <a:off x="0" y="0"/>
            <a:ext cx="9144000" cy="5242737"/>
          </a:xfrm>
          <a:prstGeom prst="rect">
            <a:avLst/>
          </a:prstGeom>
        </p:spPr>
      </p:pic>
      <p:sp>
        <p:nvSpPr>
          <p:cNvPr id="6" name="Text Placeholder 11"/>
          <p:cNvSpPr>
            <a:spLocks noGrp="1"/>
          </p:cNvSpPr>
          <p:nvPr>
            <p:ph type="body" sz="quarter" idx="10" hasCustomPrompt="1"/>
          </p:nvPr>
        </p:nvSpPr>
        <p:spPr>
          <a:xfrm>
            <a:off x="487899" y="3956022"/>
            <a:ext cx="3683000" cy="433387"/>
          </a:xfrm>
        </p:spPr>
        <p:txBody>
          <a:bodyPr>
            <a:normAutofit/>
          </a:bodyPr>
          <a:lstStyle>
            <a:lvl1pPr marL="0" indent="0" algn="l">
              <a:buNone/>
              <a:defRPr sz="1600" baseline="0"/>
            </a:lvl1pPr>
          </a:lstStyle>
          <a:p>
            <a:pPr lvl="0"/>
            <a:r>
              <a:rPr lang="en-US" dirty="0"/>
              <a:t>Click to edit Presenter, Team</a:t>
            </a:r>
          </a:p>
        </p:txBody>
      </p:sp>
      <p:sp>
        <p:nvSpPr>
          <p:cNvPr id="7" name="Text Placeholder 11"/>
          <p:cNvSpPr>
            <a:spLocks noGrp="1"/>
          </p:cNvSpPr>
          <p:nvPr>
            <p:ph type="body" sz="quarter" idx="11" hasCustomPrompt="1"/>
          </p:nvPr>
        </p:nvSpPr>
        <p:spPr>
          <a:xfrm>
            <a:off x="487899" y="4337023"/>
            <a:ext cx="3683000" cy="369888"/>
          </a:xfrm>
        </p:spPr>
        <p:txBody>
          <a:bodyPr>
            <a:normAutofit/>
          </a:bodyPr>
          <a:lstStyle>
            <a:lvl1pPr marL="0" indent="0" algn="l">
              <a:buNone/>
              <a:defRPr sz="1600" baseline="0">
                <a:solidFill>
                  <a:schemeClr val="accent6"/>
                </a:solidFill>
              </a:defRPr>
            </a:lvl1pPr>
          </a:lstStyle>
          <a:p>
            <a:pPr lvl="0"/>
            <a:r>
              <a:rPr lang="en-US" dirty="0"/>
              <a:t>Click to edit Date</a:t>
            </a:r>
          </a:p>
        </p:txBody>
      </p:sp>
      <p:sp>
        <p:nvSpPr>
          <p:cNvPr id="10" name="Text Placeholder 8"/>
          <p:cNvSpPr>
            <a:spLocks noGrp="1"/>
          </p:cNvSpPr>
          <p:nvPr>
            <p:ph type="body" sz="quarter" idx="12" hasCustomPrompt="1"/>
          </p:nvPr>
        </p:nvSpPr>
        <p:spPr>
          <a:xfrm>
            <a:off x="487899" y="1908228"/>
            <a:ext cx="7324988" cy="744537"/>
          </a:xfrm>
        </p:spPr>
        <p:txBody>
          <a:bodyPr>
            <a:noAutofit/>
          </a:bodyPr>
          <a:lstStyle>
            <a:lvl1pPr marL="0" indent="0" algn="l">
              <a:buNone/>
              <a:defRPr sz="4000" b="1" baseline="0"/>
            </a:lvl1pPr>
          </a:lstStyle>
          <a:p>
            <a:pPr lvl="0"/>
            <a:r>
              <a:rPr lang="en-US" dirty="0"/>
              <a:t>Click to edit Master title style</a:t>
            </a:r>
          </a:p>
        </p:txBody>
      </p:sp>
      <p:sp>
        <p:nvSpPr>
          <p:cNvPr id="12" name="Text Placeholder 11"/>
          <p:cNvSpPr>
            <a:spLocks noGrp="1"/>
          </p:cNvSpPr>
          <p:nvPr>
            <p:ph type="body" sz="quarter" idx="13"/>
          </p:nvPr>
        </p:nvSpPr>
        <p:spPr>
          <a:xfrm>
            <a:off x="487899" y="2658575"/>
            <a:ext cx="6041582" cy="487849"/>
          </a:xfrm>
        </p:spPr>
        <p:txBody>
          <a:bodyPr/>
          <a:lstStyle>
            <a:lvl1pPr marL="0" indent="0" algn="l">
              <a:buNone/>
              <a:defRPr/>
            </a:lvl1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137" y="437055"/>
            <a:ext cx="979394" cy="585529"/>
          </a:xfrm>
          <a:prstGeom prst="rect">
            <a:avLst/>
          </a:prstGeom>
        </p:spPr>
      </p:pic>
    </p:spTree>
    <p:extLst>
      <p:ext uri="{BB962C8B-B14F-4D97-AF65-F5344CB8AC3E}">
        <p14:creationId xmlns:p14="http://schemas.microsoft.com/office/powerpoint/2010/main" val="1772809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823639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_and_Bulleted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ACC7F-A1B5-49B5-821A-D9FB8D49F7B5}"/>
              </a:ext>
            </a:extLst>
          </p:cNvPr>
          <p:cNvSpPr>
            <a:spLocks noGrp="1"/>
          </p:cNvSpPr>
          <p:nvPr>
            <p:ph type="title"/>
          </p:nvPr>
        </p:nvSpPr>
        <p:spPr/>
        <p:txBody>
          <a:bodyPr lIns="182880" tIns="146304" rIns="182880" bIns="146304"/>
          <a:lstStyle/>
          <a:p>
            <a:r>
              <a:rPr lang="en-US"/>
              <a:t>Click to edit Master title style</a:t>
            </a:r>
            <a:endParaRPr lang="en-US" dirty="0"/>
          </a:p>
        </p:txBody>
      </p:sp>
      <p:sp>
        <p:nvSpPr>
          <p:cNvPr id="3" name="Text Placeholder 3">
            <a:extLst>
              <a:ext uri="{FF2B5EF4-FFF2-40B4-BE49-F238E27FC236}">
                <a16:creationId xmlns:a16="http://schemas.microsoft.com/office/drawing/2014/main" id="{236A5EB2-5876-4EAF-8AE0-2E40E818628D}"/>
              </a:ext>
            </a:extLst>
          </p:cNvPr>
          <p:cNvSpPr>
            <a:spLocks noGrp="1"/>
          </p:cNvSpPr>
          <p:nvPr>
            <p:ph idx="1" hasCustomPrompt="1"/>
          </p:nvPr>
        </p:nvSpPr>
        <p:spPr>
          <a:xfrm>
            <a:off x="201931" y="891884"/>
            <a:ext cx="8740141" cy="1957459"/>
          </a:xfrm>
          <a:prstGeom prst="rect">
            <a:avLst/>
          </a:prstGeom>
        </p:spPr>
        <p:txBody>
          <a:bodyPr vert="horz" wrap="square" lIns="182880" tIns="146304" rIns="182880" bIns="146304" rtlCol="0">
            <a:spAutoFit/>
          </a:bodyPr>
          <a:lstStyle>
            <a:lvl1pPr marL="285750" indent="-285750">
              <a:buFont typeface="Arial" panose="020B0604020202020204" pitchFamily="34" charset="0"/>
              <a:buChar char="•"/>
              <a:defRPr/>
            </a:lvl1pPr>
            <a:lvl2pPr marL="466430" indent="-214313">
              <a:buFont typeface="Arial" panose="020B0604020202020204" pitchFamily="34" charset="0"/>
              <a:buChar char="•"/>
              <a:defRPr/>
            </a:lvl2pPr>
            <a:lvl3pPr marL="634508" indent="-214313">
              <a:buFont typeface="Arial" panose="020B0604020202020204" pitchFamily="34" charset="0"/>
              <a:buChar char="•"/>
              <a:defRPr/>
            </a:lvl3pPr>
            <a:lvl4pPr marL="802586" indent="-214313">
              <a:buFont typeface="Arial" panose="020B0604020202020204" pitchFamily="34" charset="0"/>
              <a:buChar char="•"/>
              <a:defRPr/>
            </a:lvl4pPr>
            <a:lvl5pPr marL="970664" indent="-214313">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0436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592" y="152082"/>
            <a:ext cx="8205304" cy="85725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BBE5070D-E285-3E47-AA0D-53AF659BAF5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471847640"/>
      </p:ext>
    </p:extLst>
  </p:cSld>
  <p:clrMap bg1="dk1" tx1="lt1" bg2="dk2" tx2="lt2" accent1="accent1" accent2="accent2" accent3="accent3" accent4="accent4" accent5="accent5" accent6="accent6" hlink="hlink" folHlink="folHlink"/>
  <p:sldLayoutIdLst>
    <p:sldLayoutId id="2147483858" r:id="rId1"/>
    <p:sldLayoutId id="2147483971" r:id="rId2"/>
    <p:sldLayoutId id="2147483972" r:id="rId3"/>
    <p:sldLayoutId id="2147483979" r:id="rId4"/>
    <p:sldLayoutId id="2147483903" r:id="rId5"/>
    <p:sldLayoutId id="2147483980" r:id="rId6"/>
    <p:sldLayoutId id="2147483982" r:id="rId7"/>
    <p:sldLayoutId id="2147483983" r:id="rId8"/>
    <p:sldLayoutId id="2147483984" r:id="rId9"/>
  </p:sldLayoutIdLst>
  <p:txStyles>
    <p:titleStyle>
      <a:lvl1pPr algn="l" defTabSz="457200" rtl="0" eaLnBrk="1" latinLnBrk="0" hangingPunct="1">
        <a:spcBef>
          <a:spcPct val="0"/>
        </a:spcBef>
        <a:buNone/>
        <a:defRPr sz="2800" b="1" i="0" kern="1200">
          <a:solidFill>
            <a:schemeClr val="tx1">
              <a:lumMod val="95000"/>
            </a:schemeClr>
          </a:solidFill>
          <a:latin typeface="Amazon Ember" charset="0"/>
          <a:ea typeface="Amazon Ember" charset="0"/>
          <a:cs typeface="Amazon Ember" charset="0"/>
        </a:defRPr>
      </a:lvl1pPr>
    </p:titleStyle>
    <p:bodyStyle>
      <a:lvl1pPr marL="0" indent="0" algn="l" defTabSz="457200" rtl="0" eaLnBrk="1" latinLnBrk="0" hangingPunct="1">
        <a:spcBef>
          <a:spcPct val="20000"/>
        </a:spcBef>
        <a:buFontTx/>
        <a:buNone/>
        <a:defRPr sz="2400" b="0" i="0" kern="1200">
          <a:solidFill>
            <a:schemeClr val="tx1"/>
          </a:solidFill>
          <a:latin typeface="Amazon Ember" charset="0"/>
          <a:ea typeface="Amazon Ember" charset="0"/>
          <a:cs typeface="Amazon Ember"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charset="0"/>
          <a:ea typeface="Amazon Ember" charset="0"/>
          <a:cs typeface="Amazon Ember"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charset="0"/>
          <a:ea typeface="Amazon Ember" charset="0"/>
          <a:cs typeface="Amazon Ember"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charset="0"/>
          <a:ea typeface="Amazon Ember" charset="0"/>
          <a:cs typeface="Amazon Ember"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charset="0"/>
          <a:ea typeface="Amazon Ember" charset="0"/>
          <a:cs typeface="Amazon Embe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png"/><Relationship Id="rId3" Type="http://schemas.openxmlformats.org/officeDocument/2006/relationships/image" Target="../media/image19.png"/><Relationship Id="rId21" Type="http://schemas.openxmlformats.org/officeDocument/2006/relationships/image" Target="../media/image37.tiff"/><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tiff"/><Relationship Id="rId2" Type="http://schemas.openxmlformats.org/officeDocument/2006/relationships/notesSlide" Target="../notesSlides/notesSlide1.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8.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tiff"/><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tiff"/><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tiff"/><Relationship Id="rId27"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4.png"/><Relationship Id="rId26" Type="http://schemas.openxmlformats.org/officeDocument/2006/relationships/image" Target="../media/image42.png"/><Relationship Id="rId3" Type="http://schemas.openxmlformats.org/officeDocument/2006/relationships/image" Target="../media/image43.png"/><Relationship Id="rId21" Type="http://schemas.openxmlformats.org/officeDocument/2006/relationships/image" Target="../media/image57.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30.svg"/><Relationship Id="rId25" Type="http://schemas.openxmlformats.org/officeDocument/2006/relationships/image" Target="../media/image36.svg"/><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35.png"/><Relationship Id="rId5" Type="http://schemas.openxmlformats.org/officeDocument/2006/relationships/image" Target="../media/image34.svg"/><Relationship Id="rId15" Type="http://schemas.openxmlformats.org/officeDocument/2006/relationships/image" Target="../media/image53.svg"/><Relationship Id="rId23" Type="http://schemas.openxmlformats.org/officeDocument/2006/relationships/image" Target="../media/image32.svg"/><Relationship Id="rId10" Type="http://schemas.openxmlformats.org/officeDocument/2006/relationships/image" Target="../media/image48.png"/><Relationship Id="rId19" Type="http://schemas.openxmlformats.org/officeDocument/2006/relationships/image" Target="../media/image55.svg"/><Relationship Id="rId4" Type="http://schemas.openxmlformats.org/officeDocument/2006/relationships/image" Target="../media/image33.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31.png"/><Relationship Id="rId27"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5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7898" y="3761346"/>
            <a:ext cx="3840261" cy="628064"/>
          </a:xfrm>
        </p:spPr>
        <p:txBody>
          <a:bodyPr>
            <a:normAutofit fontScale="92500" lnSpcReduction="10000"/>
          </a:bodyPr>
          <a:lstStyle/>
          <a:p>
            <a:r>
              <a:rPr lang="en-US" sz="2100" dirty="0"/>
              <a:t>Pahud Hsieh</a:t>
            </a:r>
          </a:p>
          <a:p>
            <a:r>
              <a:rPr lang="en-US" dirty="0"/>
              <a:t>Specialist Solutions Architect, Serverless</a:t>
            </a:r>
          </a:p>
        </p:txBody>
      </p:sp>
      <p:sp>
        <p:nvSpPr>
          <p:cNvPr id="3" name="Text Placeholder 2"/>
          <p:cNvSpPr>
            <a:spLocks noGrp="1"/>
          </p:cNvSpPr>
          <p:nvPr>
            <p:ph type="body" sz="quarter" idx="11"/>
          </p:nvPr>
        </p:nvSpPr>
        <p:spPr>
          <a:xfrm>
            <a:off x="487898" y="4521966"/>
            <a:ext cx="3683000" cy="369888"/>
          </a:xfrm>
        </p:spPr>
        <p:txBody>
          <a:bodyPr/>
          <a:lstStyle/>
          <a:p>
            <a:r>
              <a:rPr lang="en-US" dirty="0">
                <a:solidFill>
                  <a:schemeClr val="accent6">
                    <a:lumMod val="20000"/>
                    <a:lumOff val="80000"/>
                  </a:schemeClr>
                </a:solidFill>
              </a:rPr>
              <a:t>Aug 22, 2019</a:t>
            </a:r>
          </a:p>
        </p:txBody>
      </p:sp>
      <p:sp>
        <p:nvSpPr>
          <p:cNvPr id="4" name="Text Placeholder 3"/>
          <p:cNvSpPr>
            <a:spLocks noGrp="1"/>
          </p:cNvSpPr>
          <p:nvPr>
            <p:ph type="body" sz="quarter" idx="12"/>
          </p:nvPr>
        </p:nvSpPr>
        <p:spPr>
          <a:xfrm>
            <a:off x="487898" y="1473785"/>
            <a:ext cx="8016022" cy="1320215"/>
          </a:xfrm>
        </p:spPr>
        <p:txBody>
          <a:bodyPr/>
          <a:lstStyle/>
          <a:p>
            <a:r>
              <a:rPr lang="en-US" sz="3600" b="0" dirty="0"/>
              <a:t>Cloud Native Development in AWS with Container and Serverless</a:t>
            </a:r>
            <a:endParaRPr lang="en-US" sz="3600" b="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Text Placeholder 4"/>
          <p:cNvSpPr>
            <a:spLocks noGrp="1"/>
          </p:cNvSpPr>
          <p:nvPr>
            <p:ph type="body" sz="quarter" idx="13"/>
          </p:nvPr>
        </p:nvSpPr>
        <p:spPr>
          <a:xfrm>
            <a:off x="487898" y="3033748"/>
            <a:ext cx="6545334" cy="487849"/>
          </a:xfrm>
        </p:spPr>
        <p:txBody>
          <a:bodyPr/>
          <a:lstStyle/>
          <a:p>
            <a:r>
              <a:rPr lang="ja-JP" altLang="en-US" b="1"/>
              <a:t>使用容器和无服务器在 </a:t>
            </a:r>
            <a:r>
              <a:rPr lang="en-US" b="1" dirty="0"/>
              <a:t>AWS </a:t>
            </a:r>
            <a:r>
              <a:rPr lang="ja-JP" altLang="en-US" b="1"/>
              <a:t>中进行云原生开发</a:t>
            </a:r>
            <a:endParaRPr lang="en-US" dirty="0"/>
          </a:p>
        </p:txBody>
      </p:sp>
      <p:pic>
        <p:nvPicPr>
          <p:cNvPr id="8" name="Google Shape;60;p14">
            <a:extLst>
              <a:ext uri="{FF2B5EF4-FFF2-40B4-BE49-F238E27FC236}">
                <a16:creationId xmlns:a16="http://schemas.microsoft.com/office/drawing/2014/main" id="{ACB1CB50-E2A6-9A45-8DC7-DF7ADA786478}"/>
              </a:ext>
            </a:extLst>
          </p:cNvPr>
          <p:cNvPicPr preferRelativeResize="0"/>
          <p:nvPr/>
        </p:nvPicPr>
        <p:blipFill rotWithShape="1">
          <a:blip r:embed="rId2">
            <a:alphaModFix/>
          </a:blip>
          <a:srcRect/>
          <a:stretch/>
        </p:blipFill>
        <p:spPr>
          <a:xfrm>
            <a:off x="6870535" y="4543622"/>
            <a:ext cx="2055900" cy="326577"/>
          </a:xfrm>
          <a:prstGeom prst="rect">
            <a:avLst/>
          </a:prstGeom>
          <a:noFill/>
          <a:ln>
            <a:noFill/>
          </a:ln>
        </p:spPr>
      </p:pic>
    </p:spTree>
    <p:extLst>
      <p:ext uri="{BB962C8B-B14F-4D97-AF65-F5344CB8AC3E}">
        <p14:creationId xmlns:p14="http://schemas.microsoft.com/office/powerpoint/2010/main" val="2451648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18085-3493-7B40-86E0-2056D73680B9}"/>
              </a:ext>
            </a:extLst>
          </p:cNvPr>
          <p:cNvSpPr txBox="1"/>
          <p:nvPr/>
        </p:nvSpPr>
        <p:spPr>
          <a:xfrm>
            <a:off x="168442" y="156411"/>
            <a:ext cx="8722895" cy="3189848"/>
          </a:xfrm>
          <a:prstGeom prst="rect">
            <a:avLst/>
          </a:prstGeom>
          <a:noFill/>
        </p:spPr>
        <p:txBody>
          <a:bodyPr wrap="square" rtlCol="0">
            <a:spAutoFit/>
          </a:bodyPr>
          <a:lstStyle/>
          <a:p>
            <a:r>
              <a:rPr lang="en-US" sz="2400" dirty="0"/>
              <a:t>We started in us-east-1 and us-west-2 and soon after… </a:t>
            </a:r>
          </a:p>
          <a:p>
            <a:endParaRPr lang="en-US" dirty="0"/>
          </a:p>
          <a:p>
            <a:pPr marL="285750" indent="-285750">
              <a:lnSpc>
                <a:spcPct val="150000"/>
              </a:lnSpc>
              <a:buFont typeface="Arial" panose="020B0604020202020204" pitchFamily="34" charset="0"/>
              <a:buChar char="•"/>
            </a:pPr>
            <a:r>
              <a:rPr lang="en-US" dirty="0"/>
              <a:t>Released CSI Drivers for </a:t>
            </a:r>
            <a:r>
              <a:rPr lang="en-US" dirty="0" err="1"/>
              <a:t>FSx</a:t>
            </a:r>
            <a:r>
              <a:rPr lang="en-US" dirty="0"/>
              <a:t> and EFS</a:t>
            </a:r>
          </a:p>
          <a:p>
            <a:pPr marL="285750" indent="-285750">
              <a:lnSpc>
                <a:spcPct val="150000"/>
              </a:lnSpc>
              <a:buFont typeface="Arial" panose="020B0604020202020204" pitchFamily="34" charset="0"/>
              <a:buChar char="•"/>
            </a:pPr>
            <a:r>
              <a:rPr lang="en-US" dirty="0"/>
              <a:t>Support for getting control plane logs</a:t>
            </a:r>
          </a:p>
          <a:p>
            <a:pPr marL="285750" indent="-285750">
              <a:lnSpc>
                <a:spcPct val="150000"/>
              </a:lnSpc>
              <a:buFont typeface="Arial" panose="020B0604020202020204" pitchFamily="34" charset="0"/>
              <a:buChar char="•"/>
            </a:pPr>
            <a:r>
              <a:rPr lang="en-US" dirty="0"/>
              <a:t>Public Preview of A1 instances</a:t>
            </a:r>
          </a:p>
          <a:p>
            <a:pPr marL="285750" indent="-285750">
              <a:lnSpc>
                <a:spcPct val="150000"/>
              </a:lnSpc>
              <a:buFont typeface="Arial" panose="020B0604020202020204" pitchFamily="34" charset="0"/>
              <a:buChar char="•"/>
            </a:pPr>
            <a:r>
              <a:rPr lang="en-US" dirty="0"/>
              <a:t>Released a Machine Learning Benchmark tool</a:t>
            </a:r>
          </a:p>
          <a:p>
            <a:pPr marL="285750" indent="-285750">
              <a:lnSpc>
                <a:spcPct val="150000"/>
              </a:lnSpc>
              <a:buFont typeface="Arial" panose="020B0604020202020204" pitchFamily="34" charset="0"/>
              <a:buChar char="•"/>
            </a:pPr>
            <a:r>
              <a:rPr lang="en-US" dirty="0"/>
              <a:t>Support for Public IPs in Cluster VPCs</a:t>
            </a:r>
          </a:p>
          <a:p>
            <a:pPr marL="285750" indent="-285750">
              <a:lnSpc>
                <a:spcPct val="150000"/>
              </a:lnSpc>
              <a:buFont typeface="Arial" panose="020B0604020202020204" pitchFamily="34" charset="0"/>
              <a:buChar char="•"/>
            </a:pPr>
            <a:r>
              <a:rPr lang="en-US" dirty="0"/>
              <a:t>Support for the public preview of CloudWatch Container Insights</a:t>
            </a:r>
          </a:p>
        </p:txBody>
      </p:sp>
    </p:spTree>
    <p:extLst>
      <p:ext uri="{BB962C8B-B14F-4D97-AF65-F5344CB8AC3E}">
        <p14:creationId xmlns:p14="http://schemas.microsoft.com/office/powerpoint/2010/main" val="384382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C119ED-EFAD-174F-B5EE-E321020A7A87}"/>
              </a:ext>
            </a:extLst>
          </p:cNvPr>
          <p:cNvSpPr txBox="1"/>
          <p:nvPr/>
        </p:nvSpPr>
        <p:spPr>
          <a:xfrm>
            <a:off x="288758" y="144379"/>
            <a:ext cx="8265695" cy="461665"/>
          </a:xfrm>
          <a:prstGeom prst="rect">
            <a:avLst/>
          </a:prstGeom>
          <a:noFill/>
        </p:spPr>
        <p:txBody>
          <a:bodyPr wrap="square" rtlCol="0">
            <a:spAutoFit/>
          </a:bodyPr>
          <a:lstStyle/>
          <a:p>
            <a:r>
              <a:rPr lang="en-US" sz="2400" dirty="0"/>
              <a:t>AWS Containers Public Roadmap</a:t>
            </a:r>
          </a:p>
        </p:txBody>
      </p:sp>
      <p:pic>
        <p:nvPicPr>
          <p:cNvPr id="3" name="Picture 2">
            <a:extLst>
              <a:ext uri="{FF2B5EF4-FFF2-40B4-BE49-F238E27FC236}">
                <a16:creationId xmlns:a16="http://schemas.microsoft.com/office/drawing/2014/main" id="{16085C9F-130B-544E-B777-3239AAE6918D}"/>
              </a:ext>
            </a:extLst>
          </p:cNvPr>
          <p:cNvPicPr>
            <a:picLocks noChangeAspect="1"/>
          </p:cNvPicPr>
          <p:nvPr/>
        </p:nvPicPr>
        <p:blipFill>
          <a:blip r:embed="rId2"/>
          <a:stretch>
            <a:fillRect/>
          </a:stretch>
        </p:blipFill>
        <p:spPr>
          <a:xfrm>
            <a:off x="288758" y="693822"/>
            <a:ext cx="8558219" cy="4130841"/>
          </a:xfrm>
          <a:prstGeom prst="rect">
            <a:avLst/>
          </a:prstGeom>
        </p:spPr>
      </p:pic>
    </p:spTree>
    <p:extLst>
      <p:ext uri="{BB962C8B-B14F-4D97-AF65-F5344CB8AC3E}">
        <p14:creationId xmlns:p14="http://schemas.microsoft.com/office/powerpoint/2010/main" val="3989941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C119ED-EFAD-174F-B5EE-E321020A7A87}"/>
              </a:ext>
            </a:extLst>
          </p:cNvPr>
          <p:cNvSpPr txBox="1"/>
          <p:nvPr/>
        </p:nvSpPr>
        <p:spPr>
          <a:xfrm>
            <a:off x="288758" y="144379"/>
            <a:ext cx="8265695" cy="461665"/>
          </a:xfrm>
          <a:prstGeom prst="rect">
            <a:avLst/>
          </a:prstGeom>
          <a:noFill/>
        </p:spPr>
        <p:txBody>
          <a:bodyPr wrap="square" rtlCol="0">
            <a:spAutoFit/>
          </a:bodyPr>
          <a:lstStyle/>
          <a:p>
            <a:r>
              <a:rPr lang="en-US" sz="2400" dirty="0"/>
              <a:t>Amazon EKS Public Roadmap</a:t>
            </a:r>
          </a:p>
        </p:txBody>
      </p:sp>
      <p:pic>
        <p:nvPicPr>
          <p:cNvPr id="4" name="Picture 3">
            <a:extLst>
              <a:ext uri="{FF2B5EF4-FFF2-40B4-BE49-F238E27FC236}">
                <a16:creationId xmlns:a16="http://schemas.microsoft.com/office/drawing/2014/main" id="{AC4741F0-FC54-9944-BB4D-E0B6B8759BF9}"/>
              </a:ext>
            </a:extLst>
          </p:cNvPr>
          <p:cNvPicPr>
            <a:picLocks noChangeAspect="1"/>
          </p:cNvPicPr>
          <p:nvPr/>
        </p:nvPicPr>
        <p:blipFill>
          <a:blip r:embed="rId2"/>
          <a:stretch>
            <a:fillRect/>
          </a:stretch>
        </p:blipFill>
        <p:spPr>
          <a:xfrm>
            <a:off x="288758" y="606044"/>
            <a:ext cx="8638674" cy="4207870"/>
          </a:xfrm>
          <a:prstGeom prst="rect">
            <a:avLst/>
          </a:prstGeom>
        </p:spPr>
      </p:pic>
    </p:spTree>
    <p:extLst>
      <p:ext uri="{BB962C8B-B14F-4D97-AF65-F5344CB8AC3E}">
        <p14:creationId xmlns:p14="http://schemas.microsoft.com/office/powerpoint/2010/main" val="150966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60A0468-8BC9-1E4D-9091-E26332A42D00}"/>
              </a:ext>
            </a:extLst>
          </p:cNvPr>
          <p:cNvSpPr txBox="1"/>
          <p:nvPr/>
        </p:nvSpPr>
        <p:spPr>
          <a:xfrm>
            <a:off x="2213810" y="3080259"/>
            <a:ext cx="4716379" cy="707886"/>
          </a:xfrm>
          <a:prstGeom prst="rect">
            <a:avLst/>
          </a:prstGeom>
          <a:noFill/>
        </p:spPr>
        <p:txBody>
          <a:bodyPr wrap="square" rtlCol="0">
            <a:spAutoFit/>
          </a:bodyPr>
          <a:lstStyle/>
          <a:p>
            <a:r>
              <a:rPr lang="en-US" sz="4000" dirty="0" err="1">
                <a:latin typeface="Apple Symbols" panose="02000000000000000000" pitchFamily="2" charset="-79"/>
                <a:ea typeface="Apple Symbols" panose="02000000000000000000" pitchFamily="2" charset="-79"/>
                <a:cs typeface="Apple Symbols" panose="02000000000000000000" pitchFamily="2" charset="-79"/>
              </a:rPr>
              <a:t>eksctl</a:t>
            </a:r>
            <a:r>
              <a:rPr lang="en-US" sz="4000" dirty="0">
                <a:latin typeface="Apple Symbols" panose="02000000000000000000" pitchFamily="2" charset="-79"/>
                <a:ea typeface="Apple Symbols" panose="02000000000000000000" pitchFamily="2" charset="-79"/>
                <a:cs typeface="Apple Symbols" panose="02000000000000000000" pitchFamily="2" charset="-79"/>
              </a:rPr>
              <a:t> create cluster</a:t>
            </a:r>
          </a:p>
        </p:txBody>
      </p:sp>
      <p:pic>
        <p:nvPicPr>
          <p:cNvPr id="2" name="Picture 1">
            <a:extLst>
              <a:ext uri="{FF2B5EF4-FFF2-40B4-BE49-F238E27FC236}">
                <a16:creationId xmlns:a16="http://schemas.microsoft.com/office/drawing/2014/main" id="{18DF31C4-BB2F-C041-B538-723A9343EAB0}"/>
              </a:ext>
            </a:extLst>
          </p:cNvPr>
          <p:cNvPicPr>
            <a:picLocks noChangeAspect="1"/>
          </p:cNvPicPr>
          <p:nvPr/>
        </p:nvPicPr>
        <p:blipFill>
          <a:blip r:embed="rId2"/>
          <a:stretch>
            <a:fillRect/>
          </a:stretch>
        </p:blipFill>
        <p:spPr>
          <a:xfrm>
            <a:off x="0" y="1442665"/>
            <a:ext cx="9144000" cy="920010"/>
          </a:xfrm>
          <a:prstGeom prst="rect">
            <a:avLst/>
          </a:prstGeom>
        </p:spPr>
      </p:pic>
      <p:sp>
        <p:nvSpPr>
          <p:cNvPr id="6" name="Title 1">
            <a:extLst>
              <a:ext uri="{FF2B5EF4-FFF2-40B4-BE49-F238E27FC236}">
                <a16:creationId xmlns:a16="http://schemas.microsoft.com/office/drawing/2014/main" id="{31312E99-2C64-164F-91EC-D61889AFA574}"/>
              </a:ext>
            </a:extLst>
          </p:cNvPr>
          <p:cNvSpPr txBox="1">
            <a:spLocks noChangeArrowheads="1"/>
          </p:cNvSpPr>
          <p:nvPr/>
        </p:nvSpPr>
        <p:spPr bwMode="auto">
          <a:xfrm>
            <a:off x="448733" y="152400"/>
            <a:ext cx="10941051"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0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1pPr>
            <a:lvl2pPr marL="742950" indent="-285750">
              <a:spcBef>
                <a:spcPct val="20000"/>
              </a:spcBef>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2pPr>
            <a:lvl3pPr marL="1143000" indent="-228600">
              <a:spcBef>
                <a:spcPct val="20000"/>
              </a:spcBef>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3pPr>
            <a:lvl4pPr marL="1600200" indent="-228600">
              <a:spcBef>
                <a:spcPct val="20000"/>
              </a:spcBef>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4pPr>
            <a:lvl5pPr marL="2057400" indent="-228600">
              <a:spcBef>
                <a:spcPct val="20000"/>
              </a:spcBef>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9pPr>
          </a:lstStyle>
          <a:p>
            <a:pPr>
              <a:spcBef>
                <a:spcPct val="0"/>
              </a:spcBef>
            </a:pPr>
            <a:r>
              <a:rPr lang="en-US" altLang="en-US" sz="3200" i="1" dirty="0" err="1">
                <a:solidFill>
                  <a:schemeClr val="tx1"/>
                </a:solidFill>
                <a:latin typeface="Amazon Ember" panose="020B0603020204020204" pitchFamily="34" charset="0"/>
              </a:rPr>
              <a:t>eksctl</a:t>
            </a:r>
            <a:r>
              <a:rPr lang="en-US" altLang="en-US" sz="3200" dirty="0">
                <a:solidFill>
                  <a:schemeClr val="tx1"/>
                </a:solidFill>
                <a:latin typeface="Amazon Ember" panose="020B0603020204020204" pitchFamily="34" charset="0"/>
              </a:rPr>
              <a:t> – The official CLI for Amazon EKS</a:t>
            </a:r>
          </a:p>
        </p:txBody>
      </p:sp>
      <p:sp>
        <p:nvSpPr>
          <p:cNvPr id="3" name="TextBox 2">
            <a:extLst>
              <a:ext uri="{FF2B5EF4-FFF2-40B4-BE49-F238E27FC236}">
                <a16:creationId xmlns:a16="http://schemas.microsoft.com/office/drawing/2014/main" id="{D614D6ED-7B02-FF44-862F-72E15AA22314}"/>
              </a:ext>
            </a:extLst>
          </p:cNvPr>
          <p:cNvSpPr txBox="1"/>
          <p:nvPr/>
        </p:nvSpPr>
        <p:spPr>
          <a:xfrm>
            <a:off x="448733" y="714532"/>
            <a:ext cx="2954867" cy="369332"/>
          </a:xfrm>
          <a:prstGeom prst="rect">
            <a:avLst/>
          </a:prstGeom>
          <a:noFill/>
        </p:spPr>
        <p:txBody>
          <a:bodyPr wrap="square" rtlCol="0">
            <a:spAutoFit/>
          </a:bodyPr>
          <a:lstStyle/>
          <a:p>
            <a:r>
              <a:rPr lang="en-US" i="1" dirty="0"/>
              <a:t>sponsored by </a:t>
            </a:r>
            <a:r>
              <a:rPr lang="en-US" i="1" dirty="0" err="1"/>
              <a:t>weaveworks</a:t>
            </a:r>
            <a:endParaRPr lang="en-US" i="1" dirty="0"/>
          </a:p>
        </p:txBody>
      </p:sp>
      <p:sp>
        <p:nvSpPr>
          <p:cNvPr id="4" name="TextBox 3">
            <a:extLst>
              <a:ext uri="{FF2B5EF4-FFF2-40B4-BE49-F238E27FC236}">
                <a16:creationId xmlns:a16="http://schemas.microsoft.com/office/drawing/2014/main" id="{61AC7F5F-EA83-FD4F-B19C-AA343DEAC68B}"/>
              </a:ext>
            </a:extLst>
          </p:cNvPr>
          <p:cNvSpPr txBox="1"/>
          <p:nvPr/>
        </p:nvSpPr>
        <p:spPr>
          <a:xfrm>
            <a:off x="1926166" y="4321063"/>
            <a:ext cx="4267200" cy="369332"/>
          </a:xfrm>
          <a:prstGeom prst="rect">
            <a:avLst/>
          </a:prstGeom>
          <a:noFill/>
        </p:spPr>
        <p:txBody>
          <a:bodyPr wrap="square" rtlCol="0">
            <a:spAutoFit/>
          </a:bodyPr>
          <a:lstStyle/>
          <a:p>
            <a:pPr algn="ctr"/>
            <a:r>
              <a:rPr lang="en-US" dirty="0"/>
              <a:t>https://</a:t>
            </a:r>
            <a:r>
              <a:rPr lang="en-US" dirty="0" err="1"/>
              <a:t>eksctl.io</a:t>
            </a:r>
            <a:endParaRPr lang="en-US" dirty="0"/>
          </a:p>
        </p:txBody>
      </p:sp>
    </p:spTree>
    <p:extLst>
      <p:ext uri="{BB962C8B-B14F-4D97-AF65-F5344CB8AC3E}">
        <p14:creationId xmlns:p14="http://schemas.microsoft.com/office/powerpoint/2010/main" val="1198140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CDFE3D-EFA0-074F-A2D3-511758E99A90}"/>
              </a:ext>
            </a:extLst>
          </p:cNvPr>
          <p:cNvSpPr txBox="1"/>
          <p:nvPr/>
        </p:nvSpPr>
        <p:spPr>
          <a:xfrm>
            <a:off x="673768" y="1828801"/>
            <a:ext cx="7628021" cy="1015663"/>
          </a:xfrm>
          <a:prstGeom prst="rect">
            <a:avLst/>
          </a:prstGeom>
          <a:noFill/>
        </p:spPr>
        <p:txBody>
          <a:bodyPr wrap="square" rtlCol="0">
            <a:spAutoFit/>
          </a:bodyPr>
          <a:lstStyle/>
          <a:p>
            <a:r>
              <a:rPr lang="en-US" sz="2400" b="1" dirty="0"/>
              <a:t>“</a:t>
            </a:r>
            <a:r>
              <a:rPr lang="en-US" sz="2400" b="1" dirty="0" err="1">
                <a:solidFill>
                  <a:srgbClr val="FFC000"/>
                </a:solidFill>
              </a:rPr>
              <a:t>eksctl</a:t>
            </a:r>
            <a:r>
              <a:rPr lang="en-US" sz="2400" b="1" dirty="0"/>
              <a:t> is now officially our command line for EKS”</a:t>
            </a:r>
          </a:p>
          <a:p>
            <a:endParaRPr lang="en-US" sz="3600" dirty="0"/>
          </a:p>
        </p:txBody>
      </p:sp>
      <p:sp>
        <p:nvSpPr>
          <p:cNvPr id="3" name="TextBox 2">
            <a:extLst>
              <a:ext uri="{FF2B5EF4-FFF2-40B4-BE49-F238E27FC236}">
                <a16:creationId xmlns:a16="http://schemas.microsoft.com/office/drawing/2014/main" id="{6E9D8FA0-63F5-194F-B195-6B292754116B}"/>
              </a:ext>
            </a:extLst>
          </p:cNvPr>
          <p:cNvSpPr txBox="1"/>
          <p:nvPr/>
        </p:nvSpPr>
        <p:spPr>
          <a:xfrm>
            <a:off x="246645" y="4559969"/>
            <a:ext cx="8145379" cy="307777"/>
          </a:xfrm>
          <a:prstGeom prst="rect">
            <a:avLst/>
          </a:prstGeom>
          <a:noFill/>
        </p:spPr>
        <p:txBody>
          <a:bodyPr wrap="square" rtlCol="0">
            <a:spAutoFit/>
          </a:bodyPr>
          <a:lstStyle/>
          <a:p>
            <a:pPr algn="ctr"/>
            <a:r>
              <a:rPr lang="en-US" sz="1400" dirty="0">
                <a:solidFill>
                  <a:schemeClr val="tx1">
                    <a:lumMod val="85000"/>
                  </a:schemeClr>
                </a:solidFill>
              </a:rPr>
              <a:t>https://</a:t>
            </a:r>
            <a:r>
              <a:rPr lang="en-US" sz="1400" dirty="0" err="1">
                <a:solidFill>
                  <a:schemeClr val="tx1">
                    <a:lumMod val="85000"/>
                  </a:schemeClr>
                </a:solidFill>
              </a:rPr>
              <a:t>aws.amazon.com</a:t>
            </a:r>
            <a:r>
              <a:rPr lang="en-US" sz="1400" dirty="0">
                <a:solidFill>
                  <a:schemeClr val="tx1">
                    <a:lumMod val="85000"/>
                  </a:schemeClr>
                </a:solidFill>
              </a:rPr>
              <a:t>/blogs/opensource/</a:t>
            </a:r>
            <a:r>
              <a:rPr lang="en-US" sz="1400" dirty="0" err="1">
                <a:solidFill>
                  <a:schemeClr val="tx1">
                    <a:lumMod val="85000"/>
                  </a:schemeClr>
                </a:solidFill>
              </a:rPr>
              <a:t>eksctl</a:t>
            </a:r>
            <a:r>
              <a:rPr lang="en-US" sz="1400" dirty="0">
                <a:solidFill>
                  <a:schemeClr val="tx1">
                    <a:lumMod val="85000"/>
                  </a:schemeClr>
                </a:solidFill>
              </a:rPr>
              <a:t>-</a:t>
            </a:r>
            <a:r>
              <a:rPr lang="en-US" sz="1400" dirty="0" err="1">
                <a:solidFill>
                  <a:schemeClr val="tx1">
                    <a:lumMod val="85000"/>
                  </a:schemeClr>
                </a:solidFill>
              </a:rPr>
              <a:t>eks</a:t>
            </a:r>
            <a:r>
              <a:rPr lang="en-US" sz="1400" dirty="0">
                <a:solidFill>
                  <a:schemeClr val="tx1">
                    <a:lumMod val="85000"/>
                  </a:schemeClr>
                </a:solidFill>
              </a:rPr>
              <a:t>-cli/</a:t>
            </a:r>
          </a:p>
        </p:txBody>
      </p:sp>
    </p:spTree>
    <p:extLst>
      <p:ext uri="{BB962C8B-B14F-4D97-AF65-F5344CB8AC3E}">
        <p14:creationId xmlns:p14="http://schemas.microsoft.com/office/powerpoint/2010/main" val="750943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401CD-8C78-004B-B36C-01957B715E12}"/>
              </a:ext>
            </a:extLst>
          </p:cNvPr>
          <p:cNvSpPr txBox="1"/>
          <p:nvPr/>
        </p:nvSpPr>
        <p:spPr>
          <a:xfrm>
            <a:off x="276726" y="613610"/>
            <a:ext cx="8867274" cy="2862322"/>
          </a:xfrm>
          <a:prstGeom prst="rect">
            <a:avLst/>
          </a:prstGeom>
          <a:noFill/>
        </p:spPr>
        <p:txBody>
          <a:bodyPr wrap="square" rtlCol="0">
            <a:spAutoFit/>
          </a:bodyPr>
          <a:lstStyle/>
          <a:p>
            <a:r>
              <a:rPr lang="en-US" dirty="0">
                <a:solidFill>
                  <a:schemeClr val="accent1">
                    <a:lumMod val="75000"/>
                  </a:schemeClr>
                </a:solidFill>
              </a:rPr>
              <a:t># customize your cluster</a:t>
            </a:r>
          </a:p>
          <a:p>
            <a:r>
              <a:rPr lang="en-US" dirty="0"/>
              <a:t>$ </a:t>
            </a:r>
            <a:r>
              <a:rPr lang="en-US" dirty="0" err="1"/>
              <a:t>eksctl</a:t>
            </a:r>
            <a:r>
              <a:rPr lang="en-US" dirty="0"/>
              <a:t> create cluster -f </a:t>
            </a:r>
            <a:r>
              <a:rPr lang="en-US" dirty="0" err="1"/>
              <a:t>cluster.yaml</a:t>
            </a:r>
            <a:endParaRPr lang="en-US" dirty="0"/>
          </a:p>
          <a:p>
            <a:endParaRPr lang="en-US" dirty="0"/>
          </a:p>
          <a:p>
            <a:r>
              <a:rPr lang="en-US" dirty="0">
                <a:solidFill>
                  <a:schemeClr val="accent1">
                    <a:lumMod val="75000"/>
                  </a:schemeClr>
                </a:solidFill>
              </a:rPr>
              <a:t># manage </a:t>
            </a:r>
            <a:r>
              <a:rPr lang="en-US" dirty="0" err="1">
                <a:solidFill>
                  <a:schemeClr val="accent1">
                    <a:lumMod val="75000"/>
                  </a:schemeClr>
                </a:solidFill>
              </a:rPr>
              <a:t>nodegroups</a:t>
            </a:r>
            <a:endParaRPr lang="en-US" dirty="0">
              <a:solidFill>
                <a:schemeClr val="accent1">
                  <a:lumMod val="75000"/>
                </a:schemeClr>
              </a:solidFill>
            </a:endParaRPr>
          </a:p>
          <a:p>
            <a:r>
              <a:rPr lang="en-US" dirty="0"/>
              <a:t>$ </a:t>
            </a:r>
            <a:r>
              <a:rPr lang="en-US" dirty="0" err="1"/>
              <a:t>eksctl</a:t>
            </a:r>
            <a:r>
              <a:rPr lang="en-US" dirty="0"/>
              <a:t> create </a:t>
            </a:r>
            <a:r>
              <a:rPr lang="en-US" dirty="0" err="1"/>
              <a:t>nodegroup</a:t>
            </a:r>
            <a:r>
              <a:rPr lang="en-US" dirty="0"/>
              <a:t> --cluster=&lt;</a:t>
            </a:r>
            <a:r>
              <a:rPr lang="en-US" dirty="0" err="1"/>
              <a:t>clusterName</a:t>
            </a:r>
            <a:r>
              <a:rPr lang="en-US" dirty="0"/>
              <a:t>&gt; [--name=&lt;</a:t>
            </a:r>
            <a:r>
              <a:rPr lang="en-US" dirty="0" err="1"/>
              <a:t>nodegroupName</a:t>
            </a:r>
            <a:r>
              <a:rPr lang="en-US" dirty="0"/>
              <a:t>&gt;]</a:t>
            </a:r>
          </a:p>
          <a:p>
            <a:endParaRPr lang="en-US" dirty="0"/>
          </a:p>
          <a:p>
            <a:r>
              <a:rPr lang="en-US" dirty="0">
                <a:solidFill>
                  <a:schemeClr val="accent1">
                    <a:lumMod val="75000"/>
                  </a:schemeClr>
                </a:solidFill>
              </a:rPr>
              <a:t># cluster update</a:t>
            </a:r>
          </a:p>
          <a:p>
            <a:r>
              <a:rPr lang="en-US" dirty="0"/>
              <a:t>$ </a:t>
            </a:r>
            <a:r>
              <a:rPr lang="en-US" dirty="0" err="1"/>
              <a:t>eksctl</a:t>
            </a:r>
            <a:r>
              <a:rPr lang="en-US" dirty="0"/>
              <a:t> update cluster --name=&lt;</a:t>
            </a:r>
            <a:r>
              <a:rPr lang="en-US" dirty="0" err="1"/>
              <a:t>clusterName</a:t>
            </a:r>
            <a:r>
              <a:rPr lang="en-US" dirty="0"/>
              <a:t>&gt;</a:t>
            </a:r>
          </a:p>
          <a:p>
            <a:endParaRPr lang="en-US" dirty="0"/>
          </a:p>
          <a:p>
            <a:endParaRPr lang="en-US" dirty="0"/>
          </a:p>
        </p:txBody>
      </p:sp>
    </p:spTree>
    <p:extLst>
      <p:ext uri="{BB962C8B-B14F-4D97-AF65-F5344CB8AC3E}">
        <p14:creationId xmlns:p14="http://schemas.microsoft.com/office/powerpoint/2010/main" val="889786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4F493D-95E8-684B-8D20-1C05E7DA2476}"/>
              </a:ext>
            </a:extLst>
          </p:cNvPr>
          <p:cNvPicPr>
            <a:picLocks noChangeAspect="1"/>
          </p:cNvPicPr>
          <p:nvPr/>
        </p:nvPicPr>
        <p:blipFill>
          <a:blip r:embed="rId2"/>
          <a:stretch>
            <a:fillRect/>
          </a:stretch>
        </p:blipFill>
        <p:spPr>
          <a:xfrm>
            <a:off x="541421" y="1359568"/>
            <a:ext cx="8074984" cy="2905227"/>
          </a:xfrm>
          <a:prstGeom prst="rect">
            <a:avLst/>
          </a:prstGeom>
        </p:spPr>
      </p:pic>
      <p:sp>
        <p:nvSpPr>
          <p:cNvPr id="4" name="TextBox 3">
            <a:extLst>
              <a:ext uri="{FF2B5EF4-FFF2-40B4-BE49-F238E27FC236}">
                <a16:creationId xmlns:a16="http://schemas.microsoft.com/office/drawing/2014/main" id="{9B740B07-437E-0947-A775-888FEAD11FD8}"/>
              </a:ext>
            </a:extLst>
          </p:cNvPr>
          <p:cNvSpPr txBox="1"/>
          <p:nvPr/>
        </p:nvSpPr>
        <p:spPr>
          <a:xfrm>
            <a:off x="324853" y="192505"/>
            <a:ext cx="8085221" cy="523220"/>
          </a:xfrm>
          <a:prstGeom prst="rect">
            <a:avLst/>
          </a:prstGeom>
          <a:noFill/>
        </p:spPr>
        <p:txBody>
          <a:bodyPr wrap="square" rtlCol="0">
            <a:spAutoFit/>
          </a:bodyPr>
          <a:lstStyle/>
          <a:p>
            <a:r>
              <a:rPr lang="en-US" sz="2800" dirty="0" err="1"/>
              <a:t>Nodegroup</a:t>
            </a:r>
            <a:r>
              <a:rPr lang="en-US" sz="2800" dirty="0"/>
              <a:t> of Mixed Instance Types</a:t>
            </a:r>
          </a:p>
        </p:txBody>
      </p:sp>
    </p:spTree>
    <p:extLst>
      <p:ext uri="{BB962C8B-B14F-4D97-AF65-F5344CB8AC3E}">
        <p14:creationId xmlns:p14="http://schemas.microsoft.com/office/powerpoint/2010/main" val="89464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740B07-437E-0947-A775-888FEAD11FD8}"/>
              </a:ext>
            </a:extLst>
          </p:cNvPr>
          <p:cNvSpPr txBox="1"/>
          <p:nvPr/>
        </p:nvSpPr>
        <p:spPr>
          <a:xfrm>
            <a:off x="324853" y="192505"/>
            <a:ext cx="8085221" cy="523220"/>
          </a:xfrm>
          <a:prstGeom prst="rect">
            <a:avLst/>
          </a:prstGeom>
          <a:noFill/>
        </p:spPr>
        <p:txBody>
          <a:bodyPr wrap="square" rtlCol="0">
            <a:spAutoFit/>
          </a:bodyPr>
          <a:lstStyle/>
          <a:p>
            <a:r>
              <a:rPr lang="en-US" sz="2800" dirty="0" err="1"/>
              <a:t>Nodegroup</a:t>
            </a:r>
            <a:r>
              <a:rPr lang="en-US" sz="2800" dirty="0"/>
              <a:t> of GPU Instances</a:t>
            </a:r>
          </a:p>
        </p:txBody>
      </p:sp>
      <p:pic>
        <p:nvPicPr>
          <p:cNvPr id="2" name="Picture 1">
            <a:extLst>
              <a:ext uri="{FF2B5EF4-FFF2-40B4-BE49-F238E27FC236}">
                <a16:creationId xmlns:a16="http://schemas.microsoft.com/office/drawing/2014/main" id="{2CDFDE42-87FF-594D-88E3-8193CB0F8689}"/>
              </a:ext>
            </a:extLst>
          </p:cNvPr>
          <p:cNvPicPr>
            <a:picLocks noChangeAspect="1"/>
          </p:cNvPicPr>
          <p:nvPr/>
        </p:nvPicPr>
        <p:blipFill>
          <a:blip r:embed="rId2"/>
          <a:stretch>
            <a:fillRect/>
          </a:stretch>
        </p:blipFill>
        <p:spPr>
          <a:xfrm>
            <a:off x="324853" y="1154403"/>
            <a:ext cx="8561652" cy="3104775"/>
          </a:xfrm>
          <a:prstGeom prst="rect">
            <a:avLst/>
          </a:prstGeom>
        </p:spPr>
      </p:pic>
    </p:spTree>
    <p:extLst>
      <p:ext uri="{BB962C8B-B14F-4D97-AF65-F5344CB8AC3E}">
        <p14:creationId xmlns:p14="http://schemas.microsoft.com/office/powerpoint/2010/main" val="275978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7623DB1-530B-B142-BA24-916D7B199D25}"/>
              </a:ext>
            </a:extLst>
          </p:cNvPr>
          <p:cNvSpPr txBox="1">
            <a:spLocks/>
          </p:cNvSpPr>
          <p:nvPr/>
        </p:nvSpPr>
        <p:spPr>
          <a:xfrm>
            <a:off x="890339" y="1335507"/>
            <a:ext cx="7230977" cy="2189748"/>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mazon Ember" charset="0"/>
                <a:ea typeface="Amazon Ember" charset="0"/>
                <a:cs typeface="Amazon Ember" charset="0"/>
              </a:defRPr>
            </a:lvl1pPr>
          </a:lstStyle>
          <a:p>
            <a:r>
              <a:rPr lang="en-US" sz="4000" dirty="0"/>
              <a:t>AWS Cloud Development Kit</a:t>
            </a:r>
            <a:br>
              <a:rPr lang="en-US" sz="4000" dirty="0"/>
            </a:br>
            <a:r>
              <a:rPr lang="en-US" sz="4000" dirty="0"/>
              <a:t>(AWS CDK)</a:t>
            </a:r>
          </a:p>
        </p:txBody>
      </p:sp>
      <p:pic>
        <p:nvPicPr>
          <p:cNvPr id="23" name="Graphic 22">
            <a:extLst>
              <a:ext uri="{FF2B5EF4-FFF2-40B4-BE49-F238E27FC236}">
                <a16:creationId xmlns:a16="http://schemas.microsoft.com/office/drawing/2014/main" id="{4BC27ABE-3BB5-434A-B878-C9656B7EC09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9741"/>
          <a:stretch/>
        </p:blipFill>
        <p:spPr>
          <a:xfrm>
            <a:off x="10366106" y="2312929"/>
            <a:ext cx="1992312" cy="1866688"/>
          </a:xfrm>
          <a:prstGeom prst="rect">
            <a:avLst/>
          </a:prstGeom>
        </p:spPr>
      </p:pic>
      <p:pic>
        <p:nvPicPr>
          <p:cNvPr id="24" name="Graphic 23">
            <a:extLst>
              <a:ext uri="{FF2B5EF4-FFF2-40B4-BE49-F238E27FC236}">
                <a16:creationId xmlns:a16="http://schemas.microsoft.com/office/drawing/2014/main" id="{176E3C56-466D-B142-8A83-A70EE75B42F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9741"/>
          <a:stretch/>
        </p:blipFill>
        <p:spPr>
          <a:xfrm>
            <a:off x="10161589" y="3074860"/>
            <a:ext cx="1992312" cy="1866688"/>
          </a:xfrm>
          <a:prstGeom prst="rect">
            <a:avLst/>
          </a:prstGeom>
        </p:spPr>
      </p:pic>
      <p:pic>
        <p:nvPicPr>
          <p:cNvPr id="25" name="Graphic 24">
            <a:extLst>
              <a:ext uri="{FF2B5EF4-FFF2-40B4-BE49-F238E27FC236}">
                <a16:creationId xmlns:a16="http://schemas.microsoft.com/office/drawing/2014/main" id="{DC25FD59-460A-6446-A962-189EC066460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9741"/>
          <a:stretch/>
        </p:blipFill>
        <p:spPr>
          <a:xfrm>
            <a:off x="5883405" y="2430381"/>
            <a:ext cx="1528110" cy="1431756"/>
          </a:xfrm>
          <a:prstGeom prst="rect">
            <a:avLst/>
          </a:prstGeom>
        </p:spPr>
      </p:pic>
    </p:spTree>
    <p:extLst>
      <p:ext uri="{BB962C8B-B14F-4D97-AF65-F5344CB8AC3E}">
        <p14:creationId xmlns:p14="http://schemas.microsoft.com/office/powerpoint/2010/main" val="3002745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phic 51">
            <a:extLst>
              <a:ext uri="{FF2B5EF4-FFF2-40B4-BE49-F238E27FC236}">
                <a16:creationId xmlns:a16="http://schemas.microsoft.com/office/drawing/2014/main" id="{8BBC5074-4462-364C-B75E-BE30E4BE52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2248" y="2609210"/>
            <a:ext cx="474345" cy="679894"/>
          </a:xfrm>
          <a:prstGeom prst="rect">
            <a:avLst/>
          </a:prstGeom>
        </p:spPr>
      </p:pic>
      <p:pic>
        <p:nvPicPr>
          <p:cNvPr id="53" name="Graphic 52">
            <a:extLst>
              <a:ext uri="{FF2B5EF4-FFF2-40B4-BE49-F238E27FC236}">
                <a16:creationId xmlns:a16="http://schemas.microsoft.com/office/drawing/2014/main" id="{2CC20DD5-11E2-4342-AC84-F3E7AB8A13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5967" y="1642268"/>
            <a:ext cx="423042" cy="423042"/>
          </a:xfrm>
          <a:prstGeom prst="rect">
            <a:avLst/>
          </a:prstGeom>
        </p:spPr>
      </p:pic>
      <p:cxnSp>
        <p:nvCxnSpPr>
          <p:cNvPr id="54" name="Straight Arrow Connector 53">
            <a:extLst>
              <a:ext uri="{FF2B5EF4-FFF2-40B4-BE49-F238E27FC236}">
                <a16:creationId xmlns:a16="http://schemas.microsoft.com/office/drawing/2014/main" id="{B6C3D2BC-2184-7947-B850-0DDF02C0FBD5}"/>
              </a:ext>
            </a:extLst>
          </p:cNvPr>
          <p:cNvCxnSpPr>
            <a:cxnSpLocks/>
          </p:cNvCxnSpPr>
          <p:nvPr/>
        </p:nvCxnSpPr>
        <p:spPr>
          <a:xfrm>
            <a:off x="5051291" y="1836533"/>
            <a:ext cx="619894" cy="1"/>
          </a:xfrm>
          <a:prstGeom prst="straightConnector1">
            <a:avLst/>
          </a:prstGeom>
          <a:ln w="12700">
            <a:solidFill>
              <a:srgbClr val="E9E9E9"/>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A505FAE-DC5E-A443-827A-A95D18EF1277}"/>
              </a:ext>
            </a:extLst>
          </p:cNvPr>
          <p:cNvSpPr txBox="1"/>
          <p:nvPr/>
        </p:nvSpPr>
        <p:spPr>
          <a:xfrm>
            <a:off x="5457128" y="1209749"/>
            <a:ext cx="973622" cy="438582"/>
          </a:xfrm>
          <a:prstGeom prst="rect">
            <a:avLst/>
          </a:prstGeom>
          <a:noFill/>
        </p:spPr>
        <p:txBody>
          <a:bodyPr wrap="square" rtlCol="0">
            <a:spAutoFit/>
          </a:bodyPr>
          <a:lstStyle/>
          <a:p>
            <a:pPr algn="ctr"/>
            <a:r>
              <a:rPr lang="en-US" sz="750" dirty="0">
                <a:latin typeface="+mj-lt"/>
                <a:ea typeface="Amazon Ember" panose="020B0603020204020204" pitchFamily="34" charset="0"/>
                <a:cs typeface="Amazon Ember" panose="020B0603020204020204" pitchFamily="34" charset="0"/>
              </a:rPr>
              <a:t>AWS CloudFormation template</a:t>
            </a:r>
          </a:p>
        </p:txBody>
      </p:sp>
      <p:cxnSp>
        <p:nvCxnSpPr>
          <p:cNvPr id="56" name="Straight Arrow Connector 55">
            <a:extLst>
              <a:ext uri="{FF2B5EF4-FFF2-40B4-BE49-F238E27FC236}">
                <a16:creationId xmlns:a16="http://schemas.microsoft.com/office/drawing/2014/main" id="{570D4320-3E92-624A-AD37-2006700F8C01}"/>
              </a:ext>
            </a:extLst>
          </p:cNvPr>
          <p:cNvCxnSpPr>
            <a:cxnSpLocks/>
          </p:cNvCxnSpPr>
          <p:nvPr/>
        </p:nvCxnSpPr>
        <p:spPr>
          <a:xfrm>
            <a:off x="5936777" y="2131071"/>
            <a:ext cx="0" cy="391323"/>
          </a:xfrm>
          <a:prstGeom prst="straightConnector1">
            <a:avLst/>
          </a:prstGeom>
          <a:ln w="12700">
            <a:solidFill>
              <a:srgbClr val="E9E9E9"/>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DEE8CC16-D8AD-CC4C-A34F-AA9B262085D5}"/>
              </a:ext>
            </a:extLst>
          </p:cNvPr>
          <p:cNvGrpSpPr/>
          <p:nvPr/>
        </p:nvGrpSpPr>
        <p:grpSpPr>
          <a:xfrm>
            <a:off x="1306930" y="962755"/>
            <a:ext cx="3992294" cy="3176496"/>
            <a:chOff x="-4887298" y="753868"/>
            <a:chExt cx="6387670" cy="5082393"/>
          </a:xfrm>
        </p:grpSpPr>
        <p:sp>
          <p:nvSpPr>
            <p:cNvPr id="106" name="Rectangle 105">
              <a:extLst>
                <a:ext uri="{FF2B5EF4-FFF2-40B4-BE49-F238E27FC236}">
                  <a16:creationId xmlns:a16="http://schemas.microsoft.com/office/drawing/2014/main" id="{63531580-8A64-1448-B221-289B1481E031}"/>
                </a:ext>
              </a:extLst>
            </p:cNvPr>
            <p:cNvSpPr/>
            <p:nvPr/>
          </p:nvSpPr>
          <p:spPr>
            <a:xfrm>
              <a:off x="-4887297" y="753870"/>
              <a:ext cx="6387669" cy="5082391"/>
            </a:xfrm>
            <a:prstGeom prst="rect">
              <a:avLst/>
            </a:prstGeom>
            <a:noFill/>
            <a:ln w="12700">
              <a:solidFill>
                <a:srgbClr val="E9E9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57150" rIns="57150" bIns="28575" numCol="1" spcCol="0" rtlCol="0" fromWordArt="0" anchor="t" anchorCtr="0" forceAA="0" compatLnSpc="1">
              <a:prstTxWarp prst="textNoShape">
                <a:avLst/>
              </a:prstTxWarp>
              <a:noAutofit/>
            </a:bodyPr>
            <a:lstStyle/>
            <a:p>
              <a:pPr algn="l"/>
              <a:r>
                <a:rPr lang="en-US" sz="1500" dirty="0">
                  <a:solidFill>
                    <a:srgbClr val="FDFCFD"/>
                  </a:solidFill>
                  <a:latin typeface="+mj-lt"/>
                </a:rPr>
                <a:t>AWS CDK application</a:t>
              </a:r>
            </a:p>
          </p:txBody>
        </p:sp>
        <p:pic>
          <p:nvPicPr>
            <p:cNvPr id="107" name="Graphic 106">
              <a:extLst>
                <a:ext uri="{FF2B5EF4-FFF2-40B4-BE49-F238E27FC236}">
                  <a16:creationId xmlns:a16="http://schemas.microsoft.com/office/drawing/2014/main" id="{D20F1D7F-9B57-A849-90C3-4C5AAF7399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7298" y="753868"/>
              <a:ext cx="576072" cy="576072"/>
            </a:xfrm>
            <a:prstGeom prst="rect">
              <a:avLst/>
            </a:prstGeom>
          </p:spPr>
        </p:pic>
      </p:grpSp>
      <p:grpSp>
        <p:nvGrpSpPr>
          <p:cNvPr id="108" name="Group 107">
            <a:extLst>
              <a:ext uri="{FF2B5EF4-FFF2-40B4-BE49-F238E27FC236}">
                <a16:creationId xmlns:a16="http://schemas.microsoft.com/office/drawing/2014/main" id="{D92AA85A-E5FF-9844-ACA6-10C7FF62E1BF}"/>
              </a:ext>
            </a:extLst>
          </p:cNvPr>
          <p:cNvGrpSpPr/>
          <p:nvPr/>
        </p:nvGrpSpPr>
        <p:grpSpPr>
          <a:xfrm>
            <a:off x="1524731" y="1512085"/>
            <a:ext cx="3529574" cy="2101843"/>
            <a:chOff x="1479211" y="1834817"/>
            <a:chExt cx="5647319" cy="3362948"/>
          </a:xfrm>
        </p:grpSpPr>
        <p:sp>
          <p:nvSpPr>
            <p:cNvPr id="110" name="Rectangle 109">
              <a:extLst>
                <a:ext uri="{FF2B5EF4-FFF2-40B4-BE49-F238E27FC236}">
                  <a16:creationId xmlns:a16="http://schemas.microsoft.com/office/drawing/2014/main" id="{0FB34C9C-E28F-C543-96CF-D1DBF5B1B573}"/>
                </a:ext>
              </a:extLst>
            </p:cNvPr>
            <p:cNvSpPr/>
            <p:nvPr/>
          </p:nvSpPr>
          <p:spPr>
            <a:xfrm>
              <a:off x="1479211" y="1834817"/>
              <a:ext cx="5647319" cy="3362948"/>
            </a:xfrm>
            <a:prstGeom prst="rect">
              <a:avLst/>
            </a:prstGeom>
            <a:solidFill>
              <a:srgbClr val="282828"/>
            </a:solidFill>
            <a:ln w="12700">
              <a:solidFill>
                <a:srgbClr val="50525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57150" rIns="57150" bIns="28575" numCol="1" spcCol="0" rtlCol="0" fromWordArt="0" anchor="t" anchorCtr="0" forceAA="0" compatLnSpc="1">
              <a:prstTxWarp prst="textNoShape">
                <a:avLst/>
              </a:prstTxWarp>
              <a:noAutofit/>
            </a:bodyPr>
            <a:lstStyle/>
            <a:p>
              <a:pPr algn="l"/>
              <a:r>
                <a:rPr lang="en-US" sz="1500" dirty="0">
                  <a:solidFill>
                    <a:srgbClr val="E9E9E9"/>
                  </a:solidFill>
                  <a:latin typeface="+mj-lt"/>
                </a:rPr>
                <a:t>Stack(s)</a:t>
              </a:r>
            </a:p>
          </p:txBody>
        </p:sp>
        <p:pic>
          <p:nvPicPr>
            <p:cNvPr id="111" name="Graphic 110">
              <a:extLst>
                <a:ext uri="{FF2B5EF4-FFF2-40B4-BE49-F238E27FC236}">
                  <a16:creationId xmlns:a16="http://schemas.microsoft.com/office/drawing/2014/main" id="{692B8958-F1CD-4E4C-BFF3-B5EA5E1963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0860" y="1835442"/>
              <a:ext cx="571500" cy="571500"/>
            </a:xfrm>
            <a:prstGeom prst="rect">
              <a:avLst/>
            </a:prstGeom>
          </p:spPr>
        </p:pic>
      </p:grpSp>
      <p:sp>
        <p:nvSpPr>
          <p:cNvPr id="112" name="Rectangle 111">
            <a:extLst>
              <a:ext uri="{FF2B5EF4-FFF2-40B4-BE49-F238E27FC236}">
                <a16:creationId xmlns:a16="http://schemas.microsoft.com/office/drawing/2014/main" id="{D743F8B7-9FD8-E241-A008-9F2EF520F047}"/>
              </a:ext>
            </a:extLst>
          </p:cNvPr>
          <p:cNvSpPr/>
          <p:nvPr/>
        </p:nvSpPr>
        <p:spPr>
          <a:xfrm>
            <a:off x="1666975" y="2049995"/>
            <a:ext cx="1499937" cy="1304803"/>
          </a:xfrm>
          <a:prstGeom prst="rect">
            <a:avLst/>
          </a:prstGeom>
          <a:solidFill>
            <a:srgbClr val="505253"/>
          </a:solidFill>
          <a:ln w="12700">
            <a:solidFill>
              <a:srgbClr val="E9E9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57150" rIns="57150" bIns="28575" numCol="1" spcCol="0" rtlCol="0" fromWordArt="0" anchor="t" anchorCtr="0" forceAA="0" compatLnSpc="1">
            <a:prstTxWarp prst="textNoShape">
              <a:avLst/>
            </a:prstTxWarp>
            <a:noAutofit/>
          </a:bodyPr>
          <a:lstStyle/>
          <a:p>
            <a:pPr algn="l"/>
            <a:r>
              <a:rPr lang="en-US" sz="1500" dirty="0">
                <a:solidFill>
                  <a:srgbClr val="E9E9E9"/>
                </a:solidFill>
                <a:latin typeface="+mj-lt"/>
              </a:rPr>
              <a:t>Construct</a:t>
            </a:r>
          </a:p>
        </p:txBody>
      </p:sp>
      <p:sp>
        <p:nvSpPr>
          <p:cNvPr id="113" name="Rectangle 112">
            <a:extLst>
              <a:ext uri="{FF2B5EF4-FFF2-40B4-BE49-F238E27FC236}">
                <a16:creationId xmlns:a16="http://schemas.microsoft.com/office/drawing/2014/main" id="{86B1CCF3-EAB8-3041-AE7A-55D284158B07}"/>
              </a:ext>
            </a:extLst>
          </p:cNvPr>
          <p:cNvSpPr/>
          <p:nvPr/>
        </p:nvSpPr>
        <p:spPr>
          <a:xfrm>
            <a:off x="3381843" y="2049995"/>
            <a:ext cx="1499937" cy="1304803"/>
          </a:xfrm>
          <a:prstGeom prst="rect">
            <a:avLst/>
          </a:prstGeom>
          <a:solidFill>
            <a:srgbClr val="505253"/>
          </a:solidFill>
          <a:ln w="12700">
            <a:solidFill>
              <a:srgbClr val="E9E9E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57150" rIns="57150" bIns="28575" numCol="1" spcCol="0" rtlCol="0" fromWordArt="0" anchor="t" anchorCtr="0" forceAA="0" compatLnSpc="1">
            <a:prstTxWarp prst="textNoShape">
              <a:avLst/>
            </a:prstTxWarp>
            <a:noAutofit/>
          </a:bodyPr>
          <a:lstStyle/>
          <a:p>
            <a:pPr algn="l"/>
            <a:r>
              <a:rPr lang="en-US" sz="1500" dirty="0">
                <a:solidFill>
                  <a:srgbClr val="E9E9E9"/>
                </a:solidFill>
                <a:latin typeface="+mj-lt"/>
              </a:rPr>
              <a:t>Construct</a:t>
            </a:r>
          </a:p>
        </p:txBody>
      </p:sp>
      <p:pic>
        <p:nvPicPr>
          <p:cNvPr id="114" name="Graphic 113">
            <a:extLst>
              <a:ext uri="{FF2B5EF4-FFF2-40B4-BE49-F238E27FC236}">
                <a16:creationId xmlns:a16="http://schemas.microsoft.com/office/drawing/2014/main" id="{0229A0C9-8240-2E48-8D68-820FC78E06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81843" y="2049995"/>
            <a:ext cx="357188" cy="357188"/>
          </a:xfrm>
          <a:prstGeom prst="rect">
            <a:avLst/>
          </a:prstGeom>
        </p:spPr>
      </p:pic>
      <p:pic>
        <p:nvPicPr>
          <p:cNvPr id="115" name="Graphic 114">
            <a:extLst>
              <a:ext uri="{FF2B5EF4-FFF2-40B4-BE49-F238E27FC236}">
                <a16:creationId xmlns:a16="http://schemas.microsoft.com/office/drawing/2014/main" id="{964BCEBD-8858-714C-9820-006115F052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21402" y="2525985"/>
            <a:ext cx="476250" cy="595313"/>
          </a:xfrm>
          <a:prstGeom prst="rect">
            <a:avLst/>
          </a:prstGeom>
        </p:spPr>
      </p:pic>
      <p:pic>
        <p:nvPicPr>
          <p:cNvPr id="116" name="Graphic 115">
            <a:extLst>
              <a:ext uri="{FF2B5EF4-FFF2-40B4-BE49-F238E27FC236}">
                <a16:creationId xmlns:a16="http://schemas.microsoft.com/office/drawing/2014/main" id="{8FB2EAF9-925C-9447-AEF0-8002AB261A2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70967" y="2401531"/>
            <a:ext cx="476250" cy="682625"/>
          </a:xfrm>
          <a:prstGeom prst="rect">
            <a:avLst/>
          </a:prstGeom>
        </p:spPr>
      </p:pic>
      <p:pic>
        <p:nvPicPr>
          <p:cNvPr id="117" name="Graphic 116">
            <a:extLst>
              <a:ext uri="{FF2B5EF4-FFF2-40B4-BE49-F238E27FC236}">
                <a16:creationId xmlns:a16="http://schemas.microsoft.com/office/drawing/2014/main" id="{D64407B7-6D53-9542-99EF-9F85C6EE9B4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87471" y="2522394"/>
            <a:ext cx="476250" cy="595313"/>
          </a:xfrm>
          <a:prstGeom prst="rect">
            <a:avLst/>
          </a:prstGeom>
        </p:spPr>
      </p:pic>
      <p:cxnSp>
        <p:nvCxnSpPr>
          <p:cNvPr id="118" name="Straight Arrow Connector 117">
            <a:extLst>
              <a:ext uri="{FF2B5EF4-FFF2-40B4-BE49-F238E27FC236}">
                <a16:creationId xmlns:a16="http://schemas.microsoft.com/office/drawing/2014/main" id="{62FAEDAF-B79D-C542-B2AD-03301B1D7D74}"/>
              </a:ext>
            </a:extLst>
          </p:cNvPr>
          <p:cNvCxnSpPr>
            <a:cxnSpLocks/>
            <a:stCxn id="115" idx="3"/>
            <a:endCxn id="117" idx="1"/>
          </p:cNvCxnSpPr>
          <p:nvPr/>
        </p:nvCxnSpPr>
        <p:spPr>
          <a:xfrm flipV="1">
            <a:off x="2297652" y="2820050"/>
            <a:ext cx="189819" cy="3592"/>
          </a:xfrm>
          <a:prstGeom prst="straightConnector1">
            <a:avLst/>
          </a:prstGeom>
          <a:ln w="12700">
            <a:solidFill>
              <a:srgbClr val="E9E9E9"/>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pic>
        <p:nvPicPr>
          <p:cNvPr id="119" name="Graphic 118">
            <a:extLst>
              <a:ext uri="{FF2B5EF4-FFF2-40B4-BE49-F238E27FC236}">
                <a16:creationId xmlns:a16="http://schemas.microsoft.com/office/drawing/2014/main" id="{7294F856-3233-2448-B1D2-8A2AF30CBE5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98848" y="2522394"/>
            <a:ext cx="476250" cy="595313"/>
          </a:xfrm>
          <a:prstGeom prst="rect">
            <a:avLst/>
          </a:prstGeom>
        </p:spPr>
      </p:pic>
      <p:cxnSp>
        <p:nvCxnSpPr>
          <p:cNvPr id="120" name="Straight Arrow Connector 119">
            <a:extLst>
              <a:ext uri="{FF2B5EF4-FFF2-40B4-BE49-F238E27FC236}">
                <a16:creationId xmlns:a16="http://schemas.microsoft.com/office/drawing/2014/main" id="{24322B97-DDAB-D04E-AD0C-C868C0D46213}"/>
              </a:ext>
            </a:extLst>
          </p:cNvPr>
          <p:cNvCxnSpPr>
            <a:cxnSpLocks/>
          </p:cNvCxnSpPr>
          <p:nvPr/>
        </p:nvCxnSpPr>
        <p:spPr>
          <a:xfrm>
            <a:off x="3166912" y="2766796"/>
            <a:ext cx="214931" cy="0"/>
          </a:xfrm>
          <a:prstGeom prst="straightConnector1">
            <a:avLst/>
          </a:prstGeom>
          <a:ln w="12700">
            <a:solidFill>
              <a:srgbClr val="E9E9E9"/>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pic>
        <p:nvPicPr>
          <p:cNvPr id="121" name="Graphic 120">
            <a:extLst>
              <a:ext uri="{FF2B5EF4-FFF2-40B4-BE49-F238E27FC236}">
                <a16:creationId xmlns:a16="http://schemas.microsoft.com/office/drawing/2014/main" id="{1BBFDE05-7CD8-A847-BABE-47B805BFCA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6975" y="2049995"/>
            <a:ext cx="357188" cy="357188"/>
          </a:xfrm>
          <a:prstGeom prst="rect">
            <a:avLst/>
          </a:prstGeom>
        </p:spPr>
      </p:pic>
      <p:pic>
        <p:nvPicPr>
          <p:cNvPr id="122" name="Graphic 121">
            <a:extLst>
              <a:ext uri="{FF2B5EF4-FFF2-40B4-BE49-F238E27FC236}">
                <a16:creationId xmlns:a16="http://schemas.microsoft.com/office/drawing/2014/main" id="{29969991-C718-B64D-A0AA-1E386DB2B8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59110" y="2462293"/>
            <a:ext cx="476250" cy="682625"/>
          </a:xfrm>
          <a:prstGeom prst="rect">
            <a:avLst/>
          </a:prstGeom>
        </p:spPr>
      </p:pic>
      <p:pic>
        <p:nvPicPr>
          <p:cNvPr id="123" name="Graphic 122">
            <a:extLst>
              <a:ext uri="{FF2B5EF4-FFF2-40B4-BE49-F238E27FC236}">
                <a16:creationId xmlns:a16="http://schemas.microsoft.com/office/drawing/2014/main" id="{02569797-21FB-2A4A-82B3-49870E6653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45698" y="2542663"/>
            <a:ext cx="476250" cy="682625"/>
          </a:xfrm>
          <a:prstGeom prst="rect">
            <a:avLst/>
          </a:prstGeom>
        </p:spPr>
      </p:pic>
      <p:pic>
        <p:nvPicPr>
          <p:cNvPr id="11" name="Picture 10">
            <a:extLst>
              <a:ext uri="{FF2B5EF4-FFF2-40B4-BE49-F238E27FC236}">
                <a16:creationId xmlns:a16="http://schemas.microsoft.com/office/drawing/2014/main" id="{A75E0B16-6F9D-2442-86D0-7AFF545D50F5}"/>
              </a:ext>
            </a:extLst>
          </p:cNvPr>
          <p:cNvPicPr>
            <a:picLocks noChangeAspect="1"/>
          </p:cNvPicPr>
          <p:nvPr/>
        </p:nvPicPr>
        <p:blipFill>
          <a:blip r:embed="rId21"/>
          <a:stretch>
            <a:fillRect/>
          </a:stretch>
        </p:blipFill>
        <p:spPr>
          <a:xfrm>
            <a:off x="3654895" y="3748865"/>
            <a:ext cx="257175" cy="257175"/>
          </a:xfrm>
          <a:prstGeom prst="rect">
            <a:avLst/>
          </a:prstGeom>
        </p:spPr>
      </p:pic>
      <p:pic>
        <p:nvPicPr>
          <p:cNvPr id="16" name="Picture 15">
            <a:extLst>
              <a:ext uri="{FF2B5EF4-FFF2-40B4-BE49-F238E27FC236}">
                <a16:creationId xmlns:a16="http://schemas.microsoft.com/office/drawing/2014/main" id="{93F0B1E8-79CD-A24A-A2E7-78482EA359CD}"/>
              </a:ext>
            </a:extLst>
          </p:cNvPr>
          <p:cNvPicPr>
            <a:picLocks noChangeAspect="1"/>
          </p:cNvPicPr>
          <p:nvPr/>
        </p:nvPicPr>
        <p:blipFill>
          <a:blip r:embed="rId22"/>
          <a:stretch>
            <a:fillRect/>
          </a:stretch>
        </p:blipFill>
        <p:spPr>
          <a:xfrm>
            <a:off x="4234144" y="3729006"/>
            <a:ext cx="297988" cy="297988"/>
          </a:xfrm>
          <a:prstGeom prst="rect">
            <a:avLst/>
          </a:prstGeom>
        </p:spPr>
      </p:pic>
      <p:pic>
        <p:nvPicPr>
          <p:cNvPr id="17" name="Picture 16">
            <a:extLst>
              <a:ext uri="{FF2B5EF4-FFF2-40B4-BE49-F238E27FC236}">
                <a16:creationId xmlns:a16="http://schemas.microsoft.com/office/drawing/2014/main" id="{89106766-B555-6F44-80D6-49979BDB00C8}"/>
              </a:ext>
            </a:extLst>
          </p:cNvPr>
          <p:cNvPicPr>
            <a:picLocks noChangeAspect="1"/>
          </p:cNvPicPr>
          <p:nvPr/>
        </p:nvPicPr>
        <p:blipFill rotWithShape="1">
          <a:blip r:embed="rId23"/>
          <a:srcRect l="12973" r="17494"/>
          <a:stretch/>
        </p:blipFill>
        <p:spPr>
          <a:xfrm>
            <a:off x="4527052" y="3692326"/>
            <a:ext cx="238009" cy="342291"/>
          </a:xfrm>
          <a:prstGeom prst="rect">
            <a:avLst/>
          </a:prstGeom>
        </p:spPr>
      </p:pic>
      <p:pic>
        <p:nvPicPr>
          <p:cNvPr id="18" name="Picture 17">
            <a:extLst>
              <a:ext uri="{FF2B5EF4-FFF2-40B4-BE49-F238E27FC236}">
                <a16:creationId xmlns:a16="http://schemas.microsoft.com/office/drawing/2014/main" id="{4CF1A140-AF10-5E4A-B240-1AE44DA40663}"/>
              </a:ext>
            </a:extLst>
          </p:cNvPr>
          <p:cNvPicPr>
            <a:picLocks noChangeAspect="1"/>
          </p:cNvPicPr>
          <p:nvPr/>
        </p:nvPicPr>
        <p:blipFill rotWithShape="1">
          <a:blip r:embed="rId24"/>
          <a:srcRect l="21847" r="21128"/>
          <a:stretch/>
        </p:blipFill>
        <p:spPr>
          <a:xfrm>
            <a:off x="3931787" y="3728259"/>
            <a:ext cx="340879" cy="298388"/>
          </a:xfrm>
          <a:prstGeom prst="rect">
            <a:avLst/>
          </a:prstGeom>
        </p:spPr>
      </p:pic>
      <p:pic>
        <p:nvPicPr>
          <p:cNvPr id="33" name="Picture 32">
            <a:extLst>
              <a:ext uri="{FF2B5EF4-FFF2-40B4-BE49-F238E27FC236}">
                <a16:creationId xmlns:a16="http://schemas.microsoft.com/office/drawing/2014/main" id="{B3B82E02-6AE7-B24B-95F7-47A5ABD6A6CC}"/>
              </a:ext>
            </a:extLst>
          </p:cNvPr>
          <p:cNvPicPr>
            <a:picLocks noChangeAspect="1"/>
          </p:cNvPicPr>
          <p:nvPr/>
        </p:nvPicPr>
        <p:blipFill>
          <a:blip r:embed="rId25"/>
          <a:stretch>
            <a:fillRect/>
          </a:stretch>
        </p:blipFill>
        <p:spPr>
          <a:xfrm>
            <a:off x="4807005" y="3745933"/>
            <a:ext cx="250964" cy="295667"/>
          </a:xfrm>
          <a:prstGeom prst="rect">
            <a:avLst/>
          </a:prstGeom>
        </p:spPr>
      </p:pic>
      <p:grpSp>
        <p:nvGrpSpPr>
          <p:cNvPr id="27" name="Group 26">
            <a:extLst>
              <a:ext uri="{FF2B5EF4-FFF2-40B4-BE49-F238E27FC236}">
                <a16:creationId xmlns:a16="http://schemas.microsoft.com/office/drawing/2014/main" id="{F46E1505-44D9-1D48-AD31-1612B36FF813}"/>
              </a:ext>
            </a:extLst>
          </p:cNvPr>
          <p:cNvGrpSpPr/>
          <p:nvPr/>
        </p:nvGrpSpPr>
        <p:grpSpPr>
          <a:xfrm>
            <a:off x="7420383" y="0"/>
            <a:ext cx="1723617" cy="5143500"/>
            <a:chOff x="11872613" y="0"/>
            <a:chExt cx="2757787" cy="8229600"/>
          </a:xfrm>
        </p:grpSpPr>
        <p:sp>
          <p:nvSpPr>
            <p:cNvPr id="19" name="Rectangle 18">
              <a:extLst>
                <a:ext uri="{FF2B5EF4-FFF2-40B4-BE49-F238E27FC236}">
                  <a16:creationId xmlns:a16="http://schemas.microsoft.com/office/drawing/2014/main" id="{7047A4F6-17C6-0C40-A666-61ED461091FC}"/>
                </a:ext>
              </a:extLst>
            </p:cNvPr>
            <p:cNvSpPr/>
            <p:nvPr/>
          </p:nvSpPr>
          <p:spPr bwMode="auto">
            <a:xfrm>
              <a:off x="11872613" y="0"/>
              <a:ext cx="2757787" cy="8229600"/>
            </a:xfrm>
            <a:prstGeom prst="rect">
              <a:avLst/>
            </a:prstGeom>
            <a:solidFill>
              <a:srgbClr val="5052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64" name="Freeform 63">
              <a:extLst>
                <a:ext uri="{FF2B5EF4-FFF2-40B4-BE49-F238E27FC236}">
                  <a16:creationId xmlns:a16="http://schemas.microsoft.com/office/drawing/2014/main" id="{803C3F61-61D7-7A4C-9584-965E984EC291}"/>
                </a:ext>
              </a:extLst>
            </p:cNvPr>
            <p:cNvSpPr/>
            <p:nvPr/>
          </p:nvSpPr>
          <p:spPr>
            <a:xfrm>
              <a:off x="12162016" y="4629619"/>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000AFF"/>
            </a:solidFill>
            <a:ln w="12700">
              <a:solidFill>
                <a:srgbClr val="000AFF"/>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Componentized</a:t>
              </a:r>
            </a:p>
          </p:txBody>
        </p:sp>
        <p:sp>
          <p:nvSpPr>
            <p:cNvPr id="65" name="Freeform 64">
              <a:extLst>
                <a:ext uri="{FF2B5EF4-FFF2-40B4-BE49-F238E27FC236}">
                  <a16:creationId xmlns:a16="http://schemas.microsoft.com/office/drawing/2014/main" id="{F24636F9-211A-0548-8951-3E80320EBEC2}"/>
                </a:ext>
              </a:extLst>
            </p:cNvPr>
            <p:cNvSpPr/>
            <p:nvPr/>
          </p:nvSpPr>
          <p:spPr>
            <a:xfrm>
              <a:off x="12162016" y="5120441"/>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666CFF"/>
            </a:solidFill>
            <a:ln w="12700">
              <a:solidFill>
                <a:srgbClr val="666CFF"/>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DOMs</a:t>
              </a:r>
            </a:p>
          </p:txBody>
        </p:sp>
        <p:sp>
          <p:nvSpPr>
            <p:cNvPr id="66" name="Freeform 65">
              <a:extLst>
                <a:ext uri="{FF2B5EF4-FFF2-40B4-BE49-F238E27FC236}">
                  <a16:creationId xmlns:a16="http://schemas.microsoft.com/office/drawing/2014/main" id="{9C65801B-D26E-2F40-B659-C8FE9A7A4AB9}"/>
                </a:ext>
              </a:extLst>
            </p:cNvPr>
            <p:cNvSpPr/>
            <p:nvPr/>
          </p:nvSpPr>
          <p:spPr>
            <a:xfrm>
              <a:off x="12162016" y="5603312"/>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8C28FF"/>
            </a:solidFill>
            <a:ln w="12700">
              <a:solidFill>
                <a:srgbClr val="8C28FF"/>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Declarative</a:t>
              </a:r>
            </a:p>
          </p:txBody>
        </p:sp>
        <p:sp>
          <p:nvSpPr>
            <p:cNvPr id="67" name="Freeform 66">
              <a:extLst>
                <a:ext uri="{FF2B5EF4-FFF2-40B4-BE49-F238E27FC236}">
                  <a16:creationId xmlns:a16="http://schemas.microsoft.com/office/drawing/2014/main" id="{CBB7EDA4-E9A3-4747-B95F-6AAC35C0A988}"/>
                </a:ext>
              </a:extLst>
            </p:cNvPr>
            <p:cNvSpPr/>
            <p:nvPr/>
          </p:nvSpPr>
          <p:spPr>
            <a:xfrm>
              <a:off x="12162016" y="6094134"/>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D232AA"/>
            </a:solidFill>
            <a:ln w="12700">
              <a:solidFill>
                <a:srgbClr val="D232AA"/>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Scripted</a:t>
              </a:r>
            </a:p>
          </p:txBody>
        </p:sp>
        <p:sp>
          <p:nvSpPr>
            <p:cNvPr id="68" name="Freeform 67">
              <a:extLst>
                <a:ext uri="{FF2B5EF4-FFF2-40B4-BE49-F238E27FC236}">
                  <a16:creationId xmlns:a16="http://schemas.microsoft.com/office/drawing/2014/main" id="{DDC1CDEB-3074-BC4A-BB74-456099342E49}"/>
                </a:ext>
              </a:extLst>
            </p:cNvPr>
            <p:cNvSpPr/>
            <p:nvPr/>
          </p:nvSpPr>
          <p:spPr>
            <a:xfrm>
              <a:off x="12162016" y="6584955"/>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E484CC"/>
            </a:solidFill>
            <a:ln w="12700">
              <a:solidFill>
                <a:srgbClr val="E484C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Manual</a:t>
              </a:r>
            </a:p>
          </p:txBody>
        </p:sp>
        <p:sp>
          <p:nvSpPr>
            <p:cNvPr id="62" name="TextBox 61">
              <a:extLst>
                <a:ext uri="{FF2B5EF4-FFF2-40B4-BE49-F238E27FC236}">
                  <a16:creationId xmlns:a16="http://schemas.microsoft.com/office/drawing/2014/main" id="{C7E03C78-5BC8-AA48-B31D-8F2A1343AB63}"/>
                </a:ext>
              </a:extLst>
            </p:cNvPr>
            <p:cNvSpPr txBox="1"/>
            <p:nvPr/>
          </p:nvSpPr>
          <p:spPr>
            <a:xfrm>
              <a:off x="13922587" y="4632259"/>
              <a:ext cx="518637" cy="332398"/>
            </a:xfrm>
            <a:prstGeom prst="rect">
              <a:avLst/>
            </a:prstGeom>
            <a:noFill/>
            <a:ln w="12700">
              <a:noFill/>
            </a:ln>
          </p:spPr>
          <p:txBody>
            <a:bodyPr wrap="square" lIns="0" tIns="0" rIns="0" bIns="0" rtlCol="0">
              <a:spAutoFit/>
            </a:bodyPr>
            <a:lstStyle/>
            <a:p>
              <a:pPr algn="ctr">
                <a:lnSpc>
                  <a:spcPct val="90000"/>
                </a:lnSpc>
                <a:spcAft>
                  <a:spcPts val="1125"/>
                </a:spcAft>
              </a:pPr>
              <a:r>
                <a:rPr lang="en-US" sz="750" b="1" dirty="0">
                  <a:solidFill>
                    <a:srgbClr val="E3E3E3"/>
                  </a:solidFill>
                  <a:latin typeface="+mj-lt"/>
                </a:rPr>
                <a:t>High level</a:t>
              </a:r>
            </a:p>
          </p:txBody>
        </p:sp>
        <p:sp>
          <p:nvSpPr>
            <p:cNvPr id="63" name="TextBox 62">
              <a:extLst>
                <a:ext uri="{FF2B5EF4-FFF2-40B4-BE49-F238E27FC236}">
                  <a16:creationId xmlns:a16="http://schemas.microsoft.com/office/drawing/2014/main" id="{521B4665-DF79-7C4C-B316-B1DAA519E6D9}"/>
                </a:ext>
              </a:extLst>
            </p:cNvPr>
            <p:cNvSpPr txBox="1"/>
            <p:nvPr/>
          </p:nvSpPr>
          <p:spPr>
            <a:xfrm>
              <a:off x="13874950" y="6749510"/>
              <a:ext cx="620237" cy="332398"/>
            </a:xfrm>
            <a:prstGeom prst="rect">
              <a:avLst/>
            </a:prstGeom>
            <a:noFill/>
            <a:ln w="12700">
              <a:noFill/>
            </a:ln>
          </p:spPr>
          <p:txBody>
            <a:bodyPr wrap="square" lIns="0" tIns="0" rIns="0" bIns="0" rtlCol="0">
              <a:spAutoFit/>
            </a:bodyPr>
            <a:lstStyle/>
            <a:p>
              <a:pPr algn="ctr">
                <a:lnSpc>
                  <a:spcPct val="90000"/>
                </a:lnSpc>
                <a:spcAft>
                  <a:spcPts val="1125"/>
                </a:spcAft>
              </a:pPr>
              <a:r>
                <a:rPr lang="en-US" sz="750" b="1" dirty="0">
                  <a:solidFill>
                    <a:srgbClr val="E3E3E3"/>
                  </a:solidFill>
                  <a:latin typeface="+mj-lt"/>
                </a:rPr>
                <a:t>Low level</a:t>
              </a:r>
            </a:p>
          </p:txBody>
        </p:sp>
        <p:cxnSp>
          <p:nvCxnSpPr>
            <p:cNvPr id="76" name="Straight Arrow Connector 75">
              <a:extLst>
                <a:ext uri="{FF2B5EF4-FFF2-40B4-BE49-F238E27FC236}">
                  <a16:creationId xmlns:a16="http://schemas.microsoft.com/office/drawing/2014/main" id="{3F1A9894-AA08-4847-B2DD-A90E5A39F00D}"/>
                </a:ext>
              </a:extLst>
            </p:cNvPr>
            <p:cNvCxnSpPr>
              <a:cxnSpLocks/>
            </p:cNvCxnSpPr>
            <p:nvPr/>
          </p:nvCxnSpPr>
          <p:spPr>
            <a:xfrm flipV="1">
              <a:off x="14185071" y="5031868"/>
              <a:ext cx="0" cy="1655180"/>
            </a:xfrm>
            <a:prstGeom prst="straightConnector1">
              <a:avLst/>
            </a:prstGeom>
            <a:ln w="12700">
              <a:solidFill>
                <a:srgbClr val="E3E3E3"/>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pic>
          <p:nvPicPr>
            <p:cNvPr id="125" name="Picture 124">
              <a:extLst>
                <a:ext uri="{FF2B5EF4-FFF2-40B4-BE49-F238E27FC236}">
                  <a16:creationId xmlns:a16="http://schemas.microsoft.com/office/drawing/2014/main" id="{034BCB08-5767-FF4A-A4E1-5F98127C7F90}"/>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336261" y="7435780"/>
              <a:ext cx="774273" cy="462898"/>
            </a:xfrm>
            <a:prstGeom prst="rect">
              <a:avLst/>
            </a:prstGeom>
          </p:spPr>
        </p:pic>
      </p:grpSp>
      <p:cxnSp>
        <p:nvCxnSpPr>
          <p:cNvPr id="132" name="Straight Arrow Connector 131">
            <a:extLst>
              <a:ext uri="{FF2B5EF4-FFF2-40B4-BE49-F238E27FC236}">
                <a16:creationId xmlns:a16="http://schemas.microsoft.com/office/drawing/2014/main" id="{552BCBBE-C1CA-4849-8DE4-0DB65C187C34}"/>
              </a:ext>
            </a:extLst>
          </p:cNvPr>
          <p:cNvCxnSpPr>
            <a:cxnSpLocks/>
          </p:cNvCxnSpPr>
          <p:nvPr/>
        </p:nvCxnSpPr>
        <p:spPr>
          <a:xfrm>
            <a:off x="5858406" y="3354798"/>
            <a:ext cx="0" cy="391323"/>
          </a:xfrm>
          <a:prstGeom prst="straightConnector1">
            <a:avLst/>
          </a:prstGeom>
          <a:ln w="12700">
            <a:solidFill>
              <a:srgbClr val="E9E9E9"/>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B191D686-344E-184D-985C-02D712C83439}"/>
              </a:ext>
            </a:extLst>
          </p:cNvPr>
          <p:cNvCxnSpPr>
            <a:cxnSpLocks/>
          </p:cNvCxnSpPr>
          <p:nvPr/>
        </p:nvCxnSpPr>
        <p:spPr>
          <a:xfrm>
            <a:off x="5943939" y="3354798"/>
            <a:ext cx="0" cy="391323"/>
          </a:xfrm>
          <a:prstGeom prst="straightConnector1">
            <a:avLst/>
          </a:prstGeom>
          <a:ln w="12700">
            <a:solidFill>
              <a:srgbClr val="E9E9E9"/>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D028CB8F-D08C-A343-A1D6-253E033DEABE}"/>
              </a:ext>
            </a:extLst>
          </p:cNvPr>
          <p:cNvCxnSpPr>
            <a:cxnSpLocks/>
          </p:cNvCxnSpPr>
          <p:nvPr/>
        </p:nvCxnSpPr>
        <p:spPr>
          <a:xfrm>
            <a:off x="6029473" y="3354798"/>
            <a:ext cx="0" cy="391323"/>
          </a:xfrm>
          <a:prstGeom prst="straightConnector1">
            <a:avLst/>
          </a:prstGeom>
          <a:ln w="12700">
            <a:solidFill>
              <a:srgbClr val="E9E9E9"/>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7B768E1-A91A-4046-9434-BB6457164640}"/>
              </a:ext>
            </a:extLst>
          </p:cNvPr>
          <p:cNvSpPr txBox="1"/>
          <p:nvPr/>
        </p:nvSpPr>
        <p:spPr>
          <a:xfrm>
            <a:off x="5601565" y="3787820"/>
            <a:ext cx="715711" cy="188513"/>
          </a:xfrm>
          <a:prstGeom prst="rect">
            <a:avLst/>
          </a:prstGeom>
          <a:noFill/>
        </p:spPr>
        <p:txBody>
          <a:bodyPr wrap="square" rtlCol="0">
            <a:spAutoFit/>
          </a:bodyPr>
          <a:lstStyle/>
          <a:p>
            <a:pPr algn="ctr"/>
            <a:r>
              <a:rPr lang="en-US" sz="625" dirty="0">
                <a:latin typeface="+mj-lt"/>
                <a:ea typeface="Amazon Ember" panose="020B0603020204020204" pitchFamily="34" charset="0"/>
                <a:cs typeface="Amazon Ember" panose="020B0603020204020204" pitchFamily="34" charset="0"/>
              </a:rPr>
              <a:t>Resources</a:t>
            </a:r>
          </a:p>
        </p:txBody>
      </p:sp>
      <p:sp>
        <p:nvSpPr>
          <p:cNvPr id="50" name="Rounded Rectangle 49">
            <a:extLst>
              <a:ext uri="{FF2B5EF4-FFF2-40B4-BE49-F238E27FC236}">
                <a16:creationId xmlns:a16="http://schemas.microsoft.com/office/drawing/2014/main" id="{AD4A8065-3A71-6040-ACB1-07029071E44B}"/>
              </a:ext>
            </a:extLst>
          </p:cNvPr>
          <p:cNvSpPr/>
          <p:nvPr/>
        </p:nvSpPr>
        <p:spPr bwMode="auto">
          <a:xfrm>
            <a:off x="2077457" y="453227"/>
            <a:ext cx="1071392" cy="202561"/>
          </a:xfrm>
          <a:prstGeom prst="roundRect">
            <a:avLst>
              <a:gd name="adj" fmla="val 50000"/>
            </a:avLst>
          </a:prstGeom>
          <a:solidFill>
            <a:srgbClr val="5052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582795" fontAlgn="base">
              <a:lnSpc>
                <a:spcPct val="90000"/>
              </a:lnSpc>
              <a:spcBef>
                <a:spcPct val="0"/>
              </a:spcBef>
              <a:spcAft>
                <a:spcPct val="0"/>
              </a:spcAft>
            </a:pPr>
            <a:r>
              <a:rPr lang="en-US" sz="875" b="1" dirty="0">
                <a:solidFill>
                  <a:srgbClr val="E3E3E3"/>
                </a:solidFill>
                <a:latin typeface="+mj-lt"/>
              </a:rPr>
              <a:t>General Available</a:t>
            </a:r>
          </a:p>
        </p:txBody>
      </p:sp>
      <p:sp>
        <p:nvSpPr>
          <p:cNvPr id="55" name="Title 8">
            <a:extLst>
              <a:ext uri="{FF2B5EF4-FFF2-40B4-BE49-F238E27FC236}">
                <a16:creationId xmlns:a16="http://schemas.microsoft.com/office/drawing/2014/main" id="{51DBF3F9-F208-6B44-8350-5CFE6976E8C3}"/>
              </a:ext>
            </a:extLst>
          </p:cNvPr>
          <p:cNvSpPr>
            <a:spLocks noGrp="1"/>
          </p:cNvSpPr>
          <p:nvPr>
            <p:ph type="title"/>
          </p:nvPr>
        </p:nvSpPr>
        <p:spPr>
          <a:xfrm>
            <a:off x="275116" y="314488"/>
            <a:ext cx="8741880" cy="674749"/>
          </a:xfrm>
        </p:spPr>
        <p:txBody>
          <a:bodyPr/>
          <a:lstStyle/>
          <a:p>
            <a:r>
              <a:rPr lang="en-US" dirty="0"/>
              <a:t>AWS CDK</a:t>
            </a:r>
          </a:p>
        </p:txBody>
      </p:sp>
    </p:spTree>
    <p:extLst>
      <p:ext uri="{BB962C8B-B14F-4D97-AF65-F5344CB8AC3E}">
        <p14:creationId xmlns:p14="http://schemas.microsoft.com/office/powerpoint/2010/main" val="27670784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C1497-9D30-8F40-8ED4-8C339320F468}"/>
              </a:ext>
            </a:extLst>
          </p:cNvPr>
          <p:cNvSpPr txBox="1">
            <a:spLocks noChangeArrowheads="1"/>
          </p:cNvSpPr>
          <p:nvPr/>
        </p:nvSpPr>
        <p:spPr bwMode="auto">
          <a:xfrm>
            <a:off x="448733" y="152400"/>
            <a:ext cx="10941051"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0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1pPr>
            <a:lvl2pPr marL="742950" indent="-285750">
              <a:spcBef>
                <a:spcPct val="20000"/>
              </a:spcBef>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2pPr>
            <a:lvl3pPr marL="1143000" indent="-228600">
              <a:spcBef>
                <a:spcPct val="20000"/>
              </a:spcBef>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3pPr>
            <a:lvl4pPr marL="1600200" indent="-228600">
              <a:spcBef>
                <a:spcPct val="20000"/>
              </a:spcBef>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4pPr>
            <a:lvl5pPr marL="2057400" indent="-228600">
              <a:spcBef>
                <a:spcPct val="20000"/>
              </a:spcBef>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bg1"/>
                </a:solidFill>
                <a:latin typeface="Amazon Ember Light" panose="020B0403020204020204" pitchFamily="34" charset="0"/>
                <a:ea typeface="微软雅黑" panose="020B0503020204020204" pitchFamily="34" charset="-122"/>
                <a:cs typeface="Amazon Ember Light" panose="020B0403020204020204" pitchFamily="34" charset="0"/>
              </a:defRPr>
            </a:lvl9pPr>
          </a:lstStyle>
          <a:p>
            <a:pPr>
              <a:spcBef>
                <a:spcPct val="0"/>
              </a:spcBef>
            </a:pPr>
            <a:r>
              <a:rPr lang="en-US" altLang="en-US" sz="3200" dirty="0">
                <a:solidFill>
                  <a:schemeClr val="tx1"/>
                </a:solidFill>
                <a:latin typeface="Amazon Ember" panose="020B0603020204020204" pitchFamily="34" charset="0"/>
              </a:rPr>
              <a:t>A little bit about Myself</a:t>
            </a:r>
          </a:p>
        </p:txBody>
      </p:sp>
      <p:pic>
        <p:nvPicPr>
          <p:cNvPr id="3" name="Picture 2">
            <a:extLst>
              <a:ext uri="{FF2B5EF4-FFF2-40B4-BE49-F238E27FC236}">
                <a16:creationId xmlns:a16="http://schemas.microsoft.com/office/drawing/2014/main" id="{6590E3C4-CD16-024F-8D28-0DFF1DFE3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33" y="880533"/>
            <a:ext cx="1506775" cy="245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1CB5A70-A2F6-2F4B-A82A-63A46F70DB91}"/>
              </a:ext>
            </a:extLst>
          </p:cNvPr>
          <p:cNvSpPr txBox="1"/>
          <p:nvPr/>
        </p:nvSpPr>
        <p:spPr>
          <a:xfrm>
            <a:off x="2365229" y="1378373"/>
            <a:ext cx="8360833" cy="2271199"/>
          </a:xfrm>
          <a:prstGeom prst="rect">
            <a:avLst/>
          </a:prstGeom>
          <a:noFill/>
        </p:spPr>
        <p:txBody>
          <a:bodyPr>
            <a:spAutoFit/>
          </a:bodyPr>
          <a:lstStyle/>
          <a:p>
            <a:pPr marL="380990" indent="-380990">
              <a:lnSpc>
                <a:spcPct val="150000"/>
              </a:lnSpc>
              <a:buFont typeface="Arial" panose="020B0604020202020204" pitchFamily="34" charset="0"/>
              <a:buChar char="•"/>
              <a:defRPr/>
            </a:pPr>
            <a:r>
              <a:rPr lang="en-US" sz="1600" dirty="0">
                <a:latin typeface="+mj-lt"/>
              </a:rPr>
              <a:t>Joined AWS in 2016</a:t>
            </a:r>
          </a:p>
          <a:p>
            <a:pPr marL="380990" indent="-380990">
              <a:lnSpc>
                <a:spcPct val="150000"/>
              </a:lnSpc>
              <a:buFont typeface="Arial" panose="020B0604020202020204" pitchFamily="34" charset="0"/>
              <a:buChar char="•"/>
              <a:defRPr/>
            </a:pPr>
            <a:r>
              <a:rPr lang="en-US" sz="1600" dirty="0">
                <a:latin typeface="+mj-lt"/>
              </a:rPr>
              <a:t>Focus on Serverless and Containers</a:t>
            </a:r>
          </a:p>
          <a:p>
            <a:pPr marL="380990" indent="-380990">
              <a:lnSpc>
                <a:spcPct val="150000"/>
              </a:lnSpc>
              <a:buFont typeface="Arial" panose="020B0604020202020204" pitchFamily="34" charset="0"/>
              <a:buChar char="•"/>
              <a:defRPr/>
            </a:pPr>
            <a:r>
              <a:rPr lang="en-US" sz="1600" dirty="0">
                <a:latin typeface="+mj-lt"/>
              </a:rPr>
              <a:t>Public Speaker in AWS Global Summits, </a:t>
            </a:r>
            <a:r>
              <a:rPr lang="en-US" sz="1600" dirty="0" err="1">
                <a:latin typeface="+mj-lt"/>
              </a:rPr>
              <a:t>KubeCon</a:t>
            </a:r>
            <a:r>
              <a:rPr lang="en-US" sz="1600" dirty="0">
                <a:latin typeface="+mj-lt"/>
              </a:rPr>
              <a:t> and communities </a:t>
            </a:r>
          </a:p>
          <a:p>
            <a:pPr marL="380990" indent="-380990">
              <a:lnSpc>
                <a:spcPct val="150000"/>
              </a:lnSpc>
              <a:buFont typeface="Arial" panose="020B0604020202020204" pitchFamily="34" charset="0"/>
              <a:buChar char="•"/>
              <a:defRPr/>
            </a:pPr>
            <a:r>
              <a:rPr lang="en-US" sz="1600" dirty="0"/>
              <a:t>Serverless Specialist SA since 2019 Feb</a:t>
            </a:r>
          </a:p>
          <a:p>
            <a:pPr marL="380990" indent="-380990">
              <a:lnSpc>
                <a:spcPct val="150000"/>
              </a:lnSpc>
              <a:buFont typeface="Arial" panose="020B0604020202020204" pitchFamily="34" charset="0"/>
              <a:buChar char="•"/>
              <a:defRPr/>
            </a:pPr>
            <a:r>
              <a:rPr lang="en-US" sz="1600" dirty="0"/>
              <a:t>Father of a 5-year-old daughter</a:t>
            </a:r>
          </a:p>
          <a:p>
            <a:pPr marL="380990" indent="-380990">
              <a:lnSpc>
                <a:spcPct val="150000"/>
              </a:lnSpc>
              <a:buFont typeface="Arial" panose="020B0604020202020204" pitchFamily="34" charset="0"/>
              <a:buChar char="•"/>
              <a:defRPr/>
            </a:pPr>
            <a:r>
              <a:rPr lang="en-US" sz="1600" dirty="0"/>
              <a:t>Road trip lover</a:t>
            </a:r>
          </a:p>
        </p:txBody>
      </p:sp>
    </p:spTree>
    <p:extLst>
      <p:ext uri="{BB962C8B-B14F-4D97-AF65-F5344CB8AC3E}">
        <p14:creationId xmlns:p14="http://schemas.microsoft.com/office/powerpoint/2010/main" val="195356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EE3AE52-50C8-0F4A-8AE1-C6A132EE093E}"/>
              </a:ext>
            </a:extLst>
          </p:cNvPr>
          <p:cNvGrpSpPr/>
          <p:nvPr/>
        </p:nvGrpSpPr>
        <p:grpSpPr>
          <a:xfrm>
            <a:off x="1364212" y="891882"/>
            <a:ext cx="4893889" cy="3467100"/>
            <a:chOff x="594360" y="1463040"/>
            <a:chExt cx="7830222" cy="5547360"/>
          </a:xfrm>
        </p:grpSpPr>
        <p:pic>
          <p:nvPicPr>
            <p:cNvPr id="5" name="Picture 4">
              <a:extLst>
                <a:ext uri="{FF2B5EF4-FFF2-40B4-BE49-F238E27FC236}">
                  <a16:creationId xmlns:a16="http://schemas.microsoft.com/office/drawing/2014/main" id="{2FBEE456-4BE0-D44D-8C20-7A8C0BBB3B84}"/>
                </a:ext>
              </a:extLst>
            </p:cNvPr>
            <p:cNvPicPr>
              <a:picLocks noChangeAspect="1"/>
            </p:cNvPicPr>
            <p:nvPr/>
          </p:nvPicPr>
          <p:blipFill rotWithShape="1">
            <a:blip r:embed="rId3"/>
            <a:srcRect t="1" r="88" b="24547"/>
            <a:stretch/>
          </p:blipFill>
          <p:spPr>
            <a:xfrm>
              <a:off x="594360" y="1463040"/>
              <a:ext cx="7830222" cy="5547360"/>
            </a:xfrm>
            <a:prstGeom prst="rect">
              <a:avLst/>
            </a:prstGeom>
            <a:ln>
              <a:noFill/>
            </a:ln>
          </p:spPr>
        </p:pic>
        <p:sp>
          <p:nvSpPr>
            <p:cNvPr id="11" name="Rectangle 10">
              <a:extLst>
                <a:ext uri="{FF2B5EF4-FFF2-40B4-BE49-F238E27FC236}">
                  <a16:creationId xmlns:a16="http://schemas.microsoft.com/office/drawing/2014/main" id="{1C643BA6-F23A-654A-9466-F2C9B6E4CCAF}"/>
                </a:ext>
              </a:extLst>
            </p:cNvPr>
            <p:cNvSpPr/>
            <p:nvPr/>
          </p:nvSpPr>
          <p:spPr bwMode="auto">
            <a:xfrm>
              <a:off x="2992583" y="2207491"/>
              <a:ext cx="5196676" cy="803564"/>
            </a:xfrm>
            <a:prstGeom prst="rect">
              <a:avLst/>
            </a:prstGeom>
            <a:solidFill>
              <a:srgbClr val="FDFCFD"/>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a:extLst>
                <a:ext uri="{FF2B5EF4-FFF2-40B4-BE49-F238E27FC236}">
                  <a16:creationId xmlns:a16="http://schemas.microsoft.com/office/drawing/2014/main" id="{298B9E5C-A174-A646-9B17-63038DA083AB}"/>
                </a:ext>
              </a:extLst>
            </p:cNvPr>
            <p:cNvSpPr txBox="1"/>
            <p:nvPr/>
          </p:nvSpPr>
          <p:spPr>
            <a:xfrm>
              <a:off x="2952993" y="2300445"/>
              <a:ext cx="3610795" cy="627864"/>
            </a:xfrm>
            <a:prstGeom prst="rect">
              <a:avLst/>
            </a:prstGeom>
            <a:noFill/>
            <a:ln>
              <a:noFill/>
            </a:ln>
          </p:spPr>
          <p:txBody>
            <a:bodyPr wrap="square" lIns="114300" tIns="91440" rIns="114300" bIns="91440" rtlCol="0">
              <a:spAutoFit/>
            </a:bodyPr>
            <a:lstStyle/>
            <a:p>
              <a:pPr>
                <a:lnSpc>
                  <a:spcPct val="90000"/>
                </a:lnSpc>
                <a:spcAft>
                  <a:spcPts val="1125"/>
                </a:spcAft>
              </a:pPr>
              <a:r>
                <a:rPr lang="en-US" sz="1500" b="1" dirty="0">
                  <a:solidFill>
                    <a:srgbClr val="353232"/>
                  </a:solidFill>
                  <a:latin typeface="Amazon Ember" panose="020B0603020204020204" pitchFamily="34" charset="0"/>
                  <a:ea typeface="Amazon Ember" panose="020B0603020204020204" pitchFamily="34" charset="0"/>
                  <a:cs typeface="Amazon Ember" panose="020B0603020204020204" pitchFamily="34" charset="0"/>
                </a:rPr>
                <a:t>AWS Construct Library</a:t>
              </a:r>
            </a:p>
          </p:txBody>
        </p:sp>
      </p:grpSp>
      <p:pic>
        <p:nvPicPr>
          <p:cNvPr id="58" name="Graphic 57">
            <a:extLst>
              <a:ext uri="{FF2B5EF4-FFF2-40B4-BE49-F238E27FC236}">
                <a16:creationId xmlns:a16="http://schemas.microsoft.com/office/drawing/2014/main" id="{B4E3C4B4-FA76-FE49-A8B8-E8ED2C2CAB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1602" y="2613169"/>
            <a:ext cx="476250" cy="595313"/>
          </a:xfrm>
          <a:prstGeom prst="rect">
            <a:avLst/>
          </a:prstGeom>
        </p:spPr>
      </p:pic>
      <p:pic>
        <p:nvPicPr>
          <p:cNvPr id="60" name="Graphic 59">
            <a:extLst>
              <a:ext uri="{FF2B5EF4-FFF2-40B4-BE49-F238E27FC236}">
                <a16:creationId xmlns:a16="http://schemas.microsoft.com/office/drawing/2014/main" id="{6192F3E0-BE5F-EA4F-95A3-1F6CD6B201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51741" y="3262175"/>
            <a:ext cx="476250" cy="595313"/>
          </a:xfrm>
          <a:prstGeom prst="rect">
            <a:avLst/>
          </a:prstGeom>
        </p:spPr>
      </p:pic>
      <p:pic>
        <p:nvPicPr>
          <p:cNvPr id="57" name="Graphic 56">
            <a:extLst>
              <a:ext uri="{FF2B5EF4-FFF2-40B4-BE49-F238E27FC236}">
                <a16:creationId xmlns:a16="http://schemas.microsoft.com/office/drawing/2014/main" id="{5D0EEC50-C536-9545-A085-D5BCECE992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1602" y="1913329"/>
            <a:ext cx="476250" cy="682625"/>
          </a:xfrm>
          <a:prstGeom prst="rect">
            <a:avLst/>
          </a:prstGeom>
        </p:spPr>
      </p:pic>
      <p:pic>
        <p:nvPicPr>
          <p:cNvPr id="64" name="Graphic 63">
            <a:extLst>
              <a:ext uri="{FF2B5EF4-FFF2-40B4-BE49-F238E27FC236}">
                <a16:creationId xmlns:a16="http://schemas.microsoft.com/office/drawing/2014/main" id="{8E6B81C4-082D-CD44-B1B9-173ADD706AB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58166"/>
          <a:stretch/>
        </p:blipFill>
        <p:spPr>
          <a:xfrm>
            <a:off x="4467758" y="4036889"/>
            <a:ext cx="476250" cy="322093"/>
          </a:xfrm>
          <a:prstGeom prst="rect">
            <a:avLst/>
          </a:prstGeom>
        </p:spPr>
      </p:pic>
      <p:pic>
        <p:nvPicPr>
          <p:cNvPr id="65" name="Graphic 64">
            <a:extLst>
              <a:ext uri="{FF2B5EF4-FFF2-40B4-BE49-F238E27FC236}">
                <a16:creationId xmlns:a16="http://schemas.microsoft.com/office/drawing/2014/main" id="{BBF88CBD-BB3F-CC47-A674-C143074E641D}"/>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b="52816"/>
          <a:stretch/>
        </p:blipFill>
        <p:spPr>
          <a:xfrm>
            <a:off x="4991884" y="4036889"/>
            <a:ext cx="476250" cy="322093"/>
          </a:xfrm>
          <a:prstGeom prst="rect">
            <a:avLst/>
          </a:prstGeom>
        </p:spPr>
      </p:pic>
      <p:pic>
        <p:nvPicPr>
          <p:cNvPr id="66" name="Graphic 65">
            <a:extLst>
              <a:ext uri="{FF2B5EF4-FFF2-40B4-BE49-F238E27FC236}">
                <a16:creationId xmlns:a16="http://schemas.microsoft.com/office/drawing/2014/main" id="{F7EB93AB-8261-9E49-A8FD-C912ECDD15A1}"/>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b="52816"/>
          <a:stretch/>
        </p:blipFill>
        <p:spPr>
          <a:xfrm>
            <a:off x="5532026" y="4036889"/>
            <a:ext cx="476250" cy="322093"/>
          </a:xfrm>
          <a:prstGeom prst="rect">
            <a:avLst/>
          </a:prstGeom>
        </p:spPr>
      </p:pic>
      <p:pic>
        <p:nvPicPr>
          <p:cNvPr id="47" name="Graphic 46">
            <a:extLst>
              <a:ext uri="{FF2B5EF4-FFF2-40B4-BE49-F238E27FC236}">
                <a16:creationId xmlns:a16="http://schemas.microsoft.com/office/drawing/2014/main" id="{CEC4AEE0-5414-064E-8AE7-77135EB369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95166" y="1921588"/>
            <a:ext cx="476250" cy="595313"/>
          </a:xfrm>
          <a:prstGeom prst="rect">
            <a:avLst/>
          </a:prstGeom>
        </p:spPr>
      </p:pic>
      <p:pic>
        <p:nvPicPr>
          <p:cNvPr id="48" name="Graphic 47">
            <a:extLst>
              <a:ext uri="{FF2B5EF4-FFF2-40B4-BE49-F238E27FC236}">
                <a16:creationId xmlns:a16="http://schemas.microsoft.com/office/drawing/2014/main" id="{BA70B092-BAC4-F742-A092-24FAB2EB79E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95166" y="2595954"/>
            <a:ext cx="476250" cy="595313"/>
          </a:xfrm>
          <a:prstGeom prst="rect">
            <a:avLst/>
          </a:prstGeom>
        </p:spPr>
      </p:pic>
      <p:pic>
        <p:nvPicPr>
          <p:cNvPr id="49" name="Graphic 48">
            <a:extLst>
              <a:ext uri="{FF2B5EF4-FFF2-40B4-BE49-F238E27FC236}">
                <a16:creationId xmlns:a16="http://schemas.microsoft.com/office/drawing/2014/main" id="{DB8D180E-4E80-9E46-9FD5-BA482B8904D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532026" y="1925857"/>
            <a:ext cx="476250" cy="595313"/>
          </a:xfrm>
          <a:prstGeom prst="rect">
            <a:avLst/>
          </a:prstGeom>
        </p:spPr>
      </p:pic>
      <p:pic>
        <p:nvPicPr>
          <p:cNvPr id="50" name="Graphic 49">
            <a:extLst>
              <a:ext uri="{FF2B5EF4-FFF2-40B4-BE49-F238E27FC236}">
                <a16:creationId xmlns:a16="http://schemas.microsoft.com/office/drawing/2014/main" id="{C82F30F7-92FF-B545-878D-E01D7E1524F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532026" y="2604268"/>
            <a:ext cx="476250" cy="682625"/>
          </a:xfrm>
          <a:prstGeom prst="rect">
            <a:avLst/>
          </a:prstGeom>
        </p:spPr>
      </p:pic>
      <p:pic>
        <p:nvPicPr>
          <p:cNvPr id="51" name="Graphic 50">
            <a:extLst>
              <a:ext uri="{FF2B5EF4-FFF2-40B4-BE49-F238E27FC236}">
                <a16:creationId xmlns:a16="http://schemas.microsoft.com/office/drawing/2014/main" id="{FE687FB6-087D-F747-8D68-AB008CA5335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25564" y="3347370"/>
            <a:ext cx="476250" cy="595313"/>
          </a:xfrm>
          <a:prstGeom prst="rect">
            <a:avLst/>
          </a:prstGeom>
        </p:spPr>
      </p:pic>
      <p:pic>
        <p:nvPicPr>
          <p:cNvPr id="61" name="Graphic 60">
            <a:extLst>
              <a:ext uri="{FF2B5EF4-FFF2-40B4-BE49-F238E27FC236}">
                <a16:creationId xmlns:a16="http://schemas.microsoft.com/office/drawing/2014/main" id="{90E0957E-92A8-C24A-B386-9E5326870F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97214" y="3262176"/>
            <a:ext cx="476250" cy="682625"/>
          </a:xfrm>
          <a:prstGeom prst="rect">
            <a:avLst/>
          </a:prstGeom>
        </p:spPr>
      </p:pic>
      <p:sp>
        <p:nvSpPr>
          <p:cNvPr id="9" name="Title 8">
            <a:extLst>
              <a:ext uri="{FF2B5EF4-FFF2-40B4-BE49-F238E27FC236}">
                <a16:creationId xmlns:a16="http://schemas.microsoft.com/office/drawing/2014/main" id="{93E908DE-C02F-3F46-A3A5-F75EE0C9951E}"/>
              </a:ext>
            </a:extLst>
          </p:cNvPr>
          <p:cNvSpPr>
            <a:spLocks noGrp="1"/>
          </p:cNvSpPr>
          <p:nvPr>
            <p:ph type="title"/>
          </p:nvPr>
        </p:nvSpPr>
        <p:spPr>
          <a:xfrm>
            <a:off x="201930" y="217133"/>
            <a:ext cx="8741880" cy="674749"/>
          </a:xfrm>
        </p:spPr>
        <p:txBody>
          <a:bodyPr/>
          <a:lstStyle/>
          <a:p>
            <a:r>
              <a:rPr lang="en-US" dirty="0"/>
              <a:t>AWS CDK</a:t>
            </a:r>
          </a:p>
        </p:txBody>
      </p:sp>
      <p:grpSp>
        <p:nvGrpSpPr>
          <p:cNvPr id="84" name="Group 83">
            <a:extLst>
              <a:ext uri="{FF2B5EF4-FFF2-40B4-BE49-F238E27FC236}">
                <a16:creationId xmlns:a16="http://schemas.microsoft.com/office/drawing/2014/main" id="{B2656D6A-C36C-A149-BAFA-1B139CF144E1}"/>
              </a:ext>
            </a:extLst>
          </p:cNvPr>
          <p:cNvGrpSpPr/>
          <p:nvPr/>
        </p:nvGrpSpPr>
        <p:grpSpPr>
          <a:xfrm>
            <a:off x="7420383" y="0"/>
            <a:ext cx="1723617" cy="5143500"/>
            <a:chOff x="11872613" y="0"/>
            <a:chExt cx="2757787" cy="8229600"/>
          </a:xfrm>
        </p:grpSpPr>
        <p:sp>
          <p:nvSpPr>
            <p:cNvPr id="85" name="Rectangle 84">
              <a:extLst>
                <a:ext uri="{FF2B5EF4-FFF2-40B4-BE49-F238E27FC236}">
                  <a16:creationId xmlns:a16="http://schemas.microsoft.com/office/drawing/2014/main" id="{F57D5264-A78F-8A40-A30C-581572A54BF1}"/>
                </a:ext>
              </a:extLst>
            </p:cNvPr>
            <p:cNvSpPr/>
            <p:nvPr/>
          </p:nvSpPr>
          <p:spPr bwMode="auto">
            <a:xfrm>
              <a:off x="11872613" y="0"/>
              <a:ext cx="2757787" cy="8229600"/>
            </a:xfrm>
            <a:prstGeom prst="rect">
              <a:avLst/>
            </a:prstGeom>
            <a:solidFill>
              <a:srgbClr val="5052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6" name="Freeform 85">
              <a:extLst>
                <a:ext uri="{FF2B5EF4-FFF2-40B4-BE49-F238E27FC236}">
                  <a16:creationId xmlns:a16="http://schemas.microsoft.com/office/drawing/2014/main" id="{05FB755C-A68B-9942-A013-D3E483E5C6D1}"/>
                </a:ext>
              </a:extLst>
            </p:cNvPr>
            <p:cNvSpPr/>
            <p:nvPr/>
          </p:nvSpPr>
          <p:spPr>
            <a:xfrm>
              <a:off x="12162016" y="4629619"/>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000AFF"/>
            </a:solidFill>
            <a:ln w="12700">
              <a:solidFill>
                <a:srgbClr val="000AFF"/>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Componentized</a:t>
              </a:r>
            </a:p>
          </p:txBody>
        </p:sp>
        <p:sp>
          <p:nvSpPr>
            <p:cNvPr id="87" name="Freeform 86">
              <a:extLst>
                <a:ext uri="{FF2B5EF4-FFF2-40B4-BE49-F238E27FC236}">
                  <a16:creationId xmlns:a16="http://schemas.microsoft.com/office/drawing/2014/main" id="{2539C798-5750-2A43-9983-B95223F8D3D6}"/>
                </a:ext>
              </a:extLst>
            </p:cNvPr>
            <p:cNvSpPr/>
            <p:nvPr/>
          </p:nvSpPr>
          <p:spPr>
            <a:xfrm>
              <a:off x="12162016" y="5120441"/>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666CFF"/>
            </a:solidFill>
            <a:ln w="12700">
              <a:solidFill>
                <a:srgbClr val="666CFF"/>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DOMs</a:t>
              </a:r>
            </a:p>
          </p:txBody>
        </p:sp>
        <p:sp>
          <p:nvSpPr>
            <p:cNvPr id="88" name="Freeform 87">
              <a:extLst>
                <a:ext uri="{FF2B5EF4-FFF2-40B4-BE49-F238E27FC236}">
                  <a16:creationId xmlns:a16="http://schemas.microsoft.com/office/drawing/2014/main" id="{07FE2762-0EFA-A045-A234-26ABD6CA5665}"/>
                </a:ext>
              </a:extLst>
            </p:cNvPr>
            <p:cNvSpPr/>
            <p:nvPr/>
          </p:nvSpPr>
          <p:spPr>
            <a:xfrm>
              <a:off x="12162016" y="5603312"/>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8C28FF"/>
            </a:solidFill>
            <a:ln w="12700">
              <a:solidFill>
                <a:srgbClr val="8C28FF"/>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Declarative</a:t>
              </a:r>
            </a:p>
          </p:txBody>
        </p:sp>
        <p:sp>
          <p:nvSpPr>
            <p:cNvPr id="89" name="Freeform 88">
              <a:extLst>
                <a:ext uri="{FF2B5EF4-FFF2-40B4-BE49-F238E27FC236}">
                  <a16:creationId xmlns:a16="http://schemas.microsoft.com/office/drawing/2014/main" id="{47DFC457-9922-544C-AD2E-2DB85EACB6F2}"/>
                </a:ext>
              </a:extLst>
            </p:cNvPr>
            <p:cNvSpPr/>
            <p:nvPr/>
          </p:nvSpPr>
          <p:spPr>
            <a:xfrm>
              <a:off x="12162016" y="6094134"/>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D232AA"/>
            </a:solidFill>
            <a:ln w="12700">
              <a:solidFill>
                <a:srgbClr val="D232AA"/>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Scripted</a:t>
              </a:r>
            </a:p>
          </p:txBody>
        </p:sp>
        <p:sp>
          <p:nvSpPr>
            <p:cNvPr id="90" name="Freeform 89">
              <a:extLst>
                <a:ext uri="{FF2B5EF4-FFF2-40B4-BE49-F238E27FC236}">
                  <a16:creationId xmlns:a16="http://schemas.microsoft.com/office/drawing/2014/main" id="{603DA60A-ECDB-C443-AD32-A140F0B55E2D}"/>
                </a:ext>
              </a:extLst>
            </p:cNvPr>
            <p:cNvSpPr/>
            <p:nvPr/>
          </p:nvSpPr>
          <p:spPr>
            <a:xfrm>
              <a:off x="12162016" y="6584955"/>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E484CC"/>
            </a:solidFill>
            <a:ln w="12700">
              <a:solidFill>
                <a:srgbClr val="E484C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Manual</a:t>
              </a:r>
            </a:p>
          </p:txBody>
        </p:sp>
        <p:sp>
          <p:nvSpPr>
            <p:cNvPr id="91" name="TextBox 90">
              <a:extLst>
                <a:ext uri="{FF2B5EF4-FFF2-40B4-BE49-F238E27FC236}">
                  <a16:creationId xmlns:a16="http://schemas.microsoft.com/office/drawing/2014/main" id="{D5B3F282-0D3A-AC40-815B-D9ED82A6C748}"/>
                </a:ext>
              </a:extLst>
            </p:cNvPr>
            <p:cNvSpPr txBox="1"/>
            <p:nvPr/>
          </p:nvSpPr>
          <p:spPr>
            <a:xfrm>
              <a:off x="13922587" y="4632259"/>
              <a:ext cx="518637" cy="332398"/>
            </a:xfrm>
            <a:prstGeom prst="rect">
              <a:avLst/>
            </a:prstGeom>
            <a:noFill/>
            <a:ln w="12700">
              <a:noFill/>
            </a:ln>
          </p:spPr>
          <p:txBody>
            <a:bodyPr wrap="square" lIns="0" tIns="0" rIns="0" bIns="0" rtlCol="0">
              <a:spAutoFit/>
            </a:bodyPr>
            <a:lstStyle/>
            <a:p>
              <a:pPr algn="ctr">
                <a:lnSpc>
                  <a:spcPct val="90000"/>
                </a:lnSpc>
                <a:spcAft>
                  <a:spcPts val="1125"/>
                </a:spcAft>
              </a:pPr>
              <a:r>
                <a:rPr lang="en-US" sz="750" b="1" dirty="0">
                  <a:solidFill>
                    <a:srgbClr val="E3E3E3"/>
                  </a:solidFill>
                  <a:latin typeface="+mj-lt"/>
                </a:rPr>
                <a:t>High level</a:t>
              </a:r>
            </a:p>
          </p:txBody>
        </p:sp>
        <p:sp>
          <p:nvSpPr>
            <p:cNvPr id="92" name="TextBox 91">
              <a:extLst>
                <a:ext uri="{FF2B5EF4-FFF2-40B4-BE49-F238E27FC236}">
                  <a16:creationId xmlns:a16="http://schemas.microsoft.com/office/drawing/2014/main" id="{B025ABA8-032A-DA4E-B2C4-1311C9EFEE84}"/>
                </a:ext>
              </a:extLst>
            </p:cNvPr>
            <p:cNvSpPr txBox="1"/>
            <p:nvPr/>
          </p:nvSpPr>
          <p:spPr>
            <a:xfrm>
              <a:off x="13874950" y="6749510"/>
              <a:ext cx="620237" cy="332398"/>
            </a:xfrm>
            <a:prstGeom prst="rect">
              <a:avLst/>
            </a:prstGeom>
            <a:noFill/>
            <a:ln w="12700">
              <a:noFill/>
            </a:ln>
          </p:spPr>
          <p:txBody>
            <a:bodyPr wrap="square" lIns="0" tIns="0" rIns="0" bIns="0" rtlCol="0">
              <a:spAutoFit/>
            </a:bodyPr>
            <a:lstStyle/>
            <a:p>
              <a:pPr algn="ctr">
                <a:lnSpc>
                  <a:spcPct val="90000"/>
                </a:lnSpc>
                <a:spcAft>
                  <a:spcPts val="1125"/>
                </a:spcAft>
              </a:pPr>
              <a:r>
                <a:rPr lang="en-US" sz="750" b="1" dirty="0">
                  <a:solidFill>
                    <a:srgbClr val="E3E3E3"/>
                  </a:solidFill>
                  <a:latin typeface="+mj-lt"/>
                </a:rPr>
                <a:t>Low level</a:t>
              </a:r>
            </a:p>
          </p:txBody>
        </p:sp>
        <p:cxnSp>
          <p:nvCxnSpPr>
            <p:cNvPr id="93" name="Straight Arrow Connector 92">
              <a:extLst>
                <a:ext uri="{FF2B5EF4-FFF2-40B4-BE49-F238E27FC236}">
                  <a16:creationId xmlns:a16="http://schemas.microsoft.com/office/drawing/2014/main" id="{09558ADA-4A3C-5548-9812-19DCE71BC3F0}"/>
                </a:ext>
              </a:extLst>
            </p:cNvPr>
            <p:cNvCxnSpPr>
              <a:cxnSpLocks/>
            </p:cNvCxnSpPr>
            <p:nvPr/>
          </p:nvCxnSpPr>
          <p:spPr>
            <a:xfrm flipV="1">
              <a:off x="14185071" y="5031868"/>
              <a:ext cx="0" cy="1655180"/>
            </a:xfrm>
            <a:prstGeom prst="straightConnector1">
              <a:avLst/>
            </a:prstGeom>
            <a:ln w="12700">
              <a:solidFill>
                <a:srgbClr val="E3E3E3"/>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a16="http://schemas.microsoft.com/office/drawing/2014/main" id="{1AB2F466-6BD9-5648-A84A-C67D56C3BFFF}"/>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336261" y="7435780"/>
              <a:ext cx="774273" cy="462898"/>
            </a:xfrm>
            <a:prstGeom prst="rect">
              <a:avLst/>
            </a:prstGeom>
          </p:spPr>
        </p:pic>
      </p:grpSp>
      <p:sp>
        <p:nvSpPr>
          <p:cNvPr id="31" name="Rounded Rectangle 30">
            <a:extLst>
              <a:ext uri="{FF2B5EF4-FFF2-40B4-BE49-F238E27FC236}">
                <a16:creationId xmlns:a16="http://schemas.microsoft.com/office/drawing/2014/main" id="{F3C76DEF-0B96-AB47-98BD-5239E39E87D9}"/>
              </a:ext>
            </a:extLst>
          </p:cNvPr>
          <p:cNvSpPr/>
          <p:nvPr/>
        </p:nvSpPr>
        <p:spPr bwMode="auto">
          <a:xfrm>
            <a:off x="2077457" y="453227"/>
            <a:ext cx="1071392" cy="202561"/>
          </a:xfrm>
          <a:prstGeom prst="roundRect">
            <a:avLst>
              <a:gd name="adj" fmla="val 50000"/>
            </a:avLst>
          </a:prstGeom>
          <a:solidFill>
            <a:srgbClr val="5052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582795" fontAlgn="base">
              <a:lnSpc>
                <a:spcPct val="90000"/>
              </a:lnSpc>
              <a:spcBef>
                <a:spcPct val="0"/>
              </a:spcBef>
              <a:spcAft>
                <a:spcPct val="0"/>
              </a:spcAft>
            </a:pPr>
            <a:r>
              <a:rPr lang="en-US" sz="875" b="1" dirty="0">
                <a:solidFill>
                  <a:srgbClr val="E3E3E3"/>
                </a:solidFill>
                <a:latin typeface="+mj-lt"/>
              </a:rPr>
              <a:t>General Available</a:t>
            </a:r>
          </a:p>
        </p:txBody>
      </p:sp>
    </p:spTree>
    <p:extLst>
      <p:ext uri="{BB962C8B-B14F-4D97-AF65-F5344CB8AC3E}">
        <p14:creationId xmlns:p14="http://schemas.microsoft.com/office/powerpoint/2010/main" val="21791554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6F8C15-36F5-F343-8A44-A204F1C97295}"/>
              </a:ext>
            </a:extLst>
          </p:cNvPr>
          <p:cNvGrpSpPr/>
          <p:nvPr/>
        </p:nvGrpSpPr>
        <p:grpSpPr>
          <a:xfrm>
            <a:off x="1292947" y="987751"/>
            <a:ext cx="5022219" cy="3270721"/>
            <a:chOff x="1523435" y="3075208"/>
            <a:chExt cx="8496864" cy="5533583"/>
          </a:xfrm>
        </p:grpSpPr>
        <p:pic>
          <p:nvPicPr>
            <p:cNvPr id="7" name="Picture 6">
              <a:extLst>
                <a:ext uri="{FF2B5EF4-FFF2-40B4-BE49-F238E27FC236}">
                  <a16:creationId xmlns:a16="http://schemas.microsoft.com/office/drawing/2014/main" id="{C46DD60B-BF29-CE4A-A50A-FA5D77044F3C}"/>
                </a:ext>
              </a:extLst>
            </p:cNvPr>
            <p:cNvPicPr>
              <a:picLocks noChangeAspect="1"/>
            </p:cNvPicPr>
            <p:nvPr/>
          </p:nvPicPr>
          <p:blipFill>
            <a:blip r:embed="rId3"/>
            <a:stretch>
              <a:fillRect/>
            </a:stretch>
          </p:blipFill>
          <p:spPr>
            <a:xfrm>
              <a:off x="1523435" y="3075208"/>
              <a:ext cx="8496864" cy="5533583"/>
            </a:xfrm>
            <a:prstGeom prst="rect">
              <a:avLst/>
            </a:prstGeom>
            <a:ln>
              <a:noFill/>
            </a:ln>
          </p:spPr>
        </p:pic>
        <p:pic>
          <p:nvPicPr>
            <p:cNvPr id="8" name="Picture 7">
              <a:extLst>
                <a:ext uri="{FF2B5EF4-FFF2-40B4-BE49-F238E27FC236}">
                  <a16:creationId xmlns:a16="http://schemas.microsoft.com/office/drawing/2014/main" id="{B61952C5-7866-B047-BB12-C6A26961FE49}"/>
                </a:ext>
              </a:extLst>
            </p:cNvPr>
            <p:cNvPicPr>
              <a:picLocks noChangeAspect="1"/>
            </p:cNvPicPr>
            <p:nvPr/>
          </p:nvPicPr>
          <p:blipFill>
            <a:blip r:embed="rId4"/>
            <a:stretch>
              <a:fillRect/>
            </a:stretch>
          </p:blipFill>
          <p:spPr>
            <a:xfrm>
              <a:off x="1523435" y="3075208"/>
              <a:ext cx="1892300" cy="1892300"/>
            </a:xfrm>
            <a:prstGeom prst="rect">
              <a:avLst/>
            </a:prstGeom>
            <a:ln>
              <a:noFill/>
            </a:ln>
          </p:spPr>
        </p:pic>
      </p:grpSp>
      <p:grpSp>
        <p:nvGrpSpPr>
          <p:cNvPr id="29" name="Group 28">
            <a:extLst>
              <a:ext uri="{FF2B5EF4-FFF2-40B4-BE49-F238E27FC236}">
                <a16:creationId xmlns:a16="http://schemas.microsoft.com/office/drawing/2014/main" id="{B4612E2A-2D98-394B-BFC7-F7F757D1A750}"/>
              </a:ext>
            </a:extLst>
          </p:cNvPr>
          <p:cNvGrpSpPr/>
          <p:nvPr/>
        </p:nvGrpSpPr>
        <p:grpSpPr>
          <a:xfrm>
            <a:off x="7420383" y="0"/>
            <a:ext cx="1723617" cy="5143500"/>
            <a:chOff x="11872613" y="0"/>
            <a:chExt cx="2757787" cy="8229600"/>
          </a:xfrm>
        </p:grpSpPr>
        <p:sp>
          <p:nvSpPr>
            <p:cNvPr id="30" name="Rectangle 29">
              <a:extLst>
                <a:ext uri="{FF2B5EF4-FFF2-40B4-BE49-F238E27FC236}">
                  <a16:creationId xmlns:a16="http://schemas.microsoft.com/office/drawing/2014/main" id="{DE36F5F1-99ED-C94D-A380-6088085EFBCB}"/>
                </a:ext>
              </a:extLst>
            </p:cNvPr>
            <p:cNvSpPr/>
            <p:nvPr/>
          </p:nvSpPr>
          <p:spPr bwMode="auto">
            <a:xfrm>
              <a:off x="11872613" y="0"/>
              <a:ext cx="2757787" cy="8229600"/>
            </a:xfrm>
            <a:prstGeom prst="rect">
              <a:avLst/>
            </a:prstGeom>
            <a:solidFill>
              <a:srgbClr val="5052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32" name="Freeform 31">
              <a:extLst>
                <a:ext uri="{FF2B5EF4-FFF2-40B4-BE49-F238E27FC236}">
                  <a16:creationId xmlns:a16="http://schemas.microsoft.com/office/drawing/2014/main" id="{21F96EBC-E9CA-AD45-9BD6-9A1E288E4817}"/>
                </a:ext>
              </a:extLst>
            </p:cNvPr>
            <p:cNvSpPr/>
            <p:nvPr/>
          </p:nvSpPr>
          <p:spPr>
            <a:xfrm>
              <a:off x="12162016" y="4629619"/>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000AFF"/>
            </a:solidFill>
            <a:ln w="12700">
              <a:solidFill>
                <a:srgbClr val="000AFF"/>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Componentized</a:t>
              </a:r>
            </a:p>
          </p:txBody>
        </p:sp>
        <p:sp>
          <p:nvSpPr>
            <p:cNvPr id="33" name="Freeform 32">
              <a:extLst>
                <a:ext uri="{FF2B5EF4-FFF2-40B4-BE49-F238E27FC236}">
                  <a16:creationId xmlns:a16="http://schemas.microsoft.com/office/drawing/2014/main" id="{BCBC51EF-1875-084B-A282-0D19087EB42E}"/>
                </a:ext>
              </a:extLst>
            </p:cNvPr>
            <p:cNvSpPr/>
            <p:nvPr/>
          </p:nvSpPr>
          <p:spPr>
            <a:xfrm>
              <a:off x="12162016" y="5120441"/>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666CFF"/>
            </a:solidFill>
            <a:ln w="12700">
              <a:solidFill>
                <a:srgbClr val="666CFF"/>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DOMs</a:t>
              </a:r>
            </a:p>
          </p:txBody>
        </p:sp>
        <p:sp>
          <p:nvSpPr>
            <p:cNvPr id="34" name="Freeform 33">
              <a:extLst>
                <a:ext uri="{FF2B5EF4-FFF2-40B4-BE49-F238E27FC236}">
                  <a16:creationId xmlns:a16="http://schemas.microsoft.com/office/drawing/2014/main" id="{0C585E6F-2883-B44C-B2BA-ABB58B2838B1}"/>
                </a:ext>
              </a:extLst>
            </p:cNvPr>
            <p:cNvSpPr/>
            <p:nvPr/>
          </p:nvSpPr>
          <p:spPr>
            <a:xfrm>
              <a:off x="12162016" y="5603312"/>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8C28FF"/>
            </a:solidFill>
            <a:ln w="12700">
              <a:solidFill>
                <a:srgbClr val="8C28FF"/>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Declarative</a:t>
              </a:r>
            </a:p>
          </p:txBody>
        </p:sp>
        <p:sp>
          <p:nvSpPr>
            <p:cNvPr id="35" name="Freeform 34">
              <a:extLst>
                <a:ext uri="{FF2B5EF4-FFF2-40B4-BE49-F238E27FC236}">
                  <a16:creationId xmlns:a16="http://schemas.microsoft.com/office/drawing/2014/main" id="{A77D19C6-C9A6-2245-AE06-89012F1AA189}"/>
                </a:ext>
              </a:extLst>
            </p:cNvPr>
            <p:cNvSpPr/>
            <p:nvPr/>
          </p:nvSpPr>
          <p:spPr>
            <a:xfrm>
              <a:off x="12162016" y="6094134"/>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D232AA"/>
            </a:solidFill>
            <a:ln w="12700">
              <a:solidFill>
                <a:srgbClr val="D232AA"/>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Scripted</a:t>
              </a:r>
            </a:p>
          </p:txBody>
        </p:sp>
        <p:sp>
          <p:nvSpPr>
            <p:cNvPr id="36" name="Freeform 35">
              <a:extLst>
                <a:ext uri="{FF2B5EF4-FFF2-40B4-BE49-F238E27FC236}">
                  <a16:creationId xmlns:a16="http://schemas.microsoft.com/office/drawing/2014/main" id="{E23B20AC-18FC-F540-B84F-BB48C9FCE36D}"/>
                </a:ext>
              </a:extLst>
            </p:cNvPr>
            <p:cNvSpPr/>
            <p:nvPr/>
          </p:nvSpPr>
          <p:spPr>
            <a:xfrm>
              <a:off x="12162016" y="6584955"/>
              <a:ext cx="1737360" cy="457200"/>
            </a:xfrm>
            <a:custGeom>
              <a:avLst/>
              <a:gdLst>
                <a:gd name="connsiteX0" fmla="*/ 0 w 2803184"/>
                <a:gd name="connsiteY0" fmla="*/ 110567 h 663389"/>
                <a:gd name="connsiteX1" fmla="*/ 110567 w 2803184"/>
                <a:gd name="connsiteY1" fmla="*/ 0 h 663389"/>
                <a:gd name="connsiteX2" fmla="*/ 2692617 w 2803184"/>
                <a:gd name="connsiteY2" fmla="*/ 0 h 663389"/>
                <a:gd name="connsiteX3" fmla="*/ 2803184 w 2803184"/>
                <a:gd name="connsiteY3" fmla="*/ 110567 h 663389"/>
                <a:gd name="connsiteX4" fmla="*/ 2803184 w 2803184"/>
                <a:gd name="connsiteY4" fmla="*/ 552822 h 663389"/>
                <a:gd name="connsiteX5" fmla="*/ 2692617 w 2803184"/>
                <a:gd name="connsiteY5" fmla="*/ 663389 h 663389"/>
                <a:gd name="connsiteX6" fmla="*/ 110567 w 2803184"/>
                <a:gd name="connsiteY6" fmla="*/ 663389 h 663389"/>
                <a:gd name="connsiteX7" fmla="*/ 0 w 2803184"/>
                <a:gd name="connsiteY7" fmla="*/ 552822 h 663389"/>
                <a:gd name="connsiteX8" fmla="*/ 0 w 2803184"/>
                <a:gd name="connsiteY8" fmla="*/ 110567 h 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184" h="663389">
                  <a:moveTo>
                    <a:pt x="0" y="110567"/>
                  </a:moveTo>
                  <a:cubicBezTo>
                    <a:pt x="0" y="49503"/>
                    <a:pt x="49503" y="0"/>
                    <a:pt x="110567" y="0"/>
                  </a:cubicBezTo>
                  <a:lnTo>
                    <a:pt x="2692617" y="0"/>
                  </a:lnTo>
                  <a:cubicBezTo>
                    <a:pt x="2753681" y="0"/>
                    <a:pt x="2803184" y="49503"/>
                    <a:pt x="2803184" y="110567"/>
                  </a:cubicBezTo>
                  <a:lnTo>
                    <a:pt x="2803184" y="552822"/>
                  </a:lnTo>
                  <a:cubicBezTo>
                    <a:pt x="2803184" y="613886"/>
                    <a:pt x="2753681" y="663389"/>
                    <a:pt x="2692617" y="663389"/>
                  </a:cubicBezTo>
                  <a:lnTo>
                    <a:pt x="110567" y="663389"/>
                  </a:lnTo>
                  <a:cubicBezTo>
                    <a:pt x="49503" y="663389"/>
                    <a:pt x="0" y="613886"/>
                    <a:pt x="0" y="552822"/>
                  </a:cubicBezTo>
                  <a:lnTo>
                    <a:pt x="0" y="110567"/>
                  </a:lnTo>
                  <a:close/>
                </a:path>
              </a:pathLst>
            </a:custGeom>
            <a:solidFill>
              <a:srgbClr val="E484CC"/>
            </a:solidFill>
            <a:ln w="12700">
              <a:solidFill>
                <a:srgbClr val="E484C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4534" tIns="84534" rIns="84534" bIns="84534" numCol="1" spcCol="1270" anchor="ctr" anchorCtr="0">
              <a:noAutofit/>
            </a:bodyPr>
            <a:lstStyle/>
            <a:p>
              <a:pPr algn="ctr" defTabSz="750094">
                <a:lnSpc>
                  <a:spcPct val="90000"/>
                </a:lnSpc>
                <a:spcBef>
                  <a:spcPct val="0"/>
                </a:spcBef>
                <a:spcAft>
                  <a:spcPct val="35000"/>
                </a:spcAft>
              </a:pPr>
              <a:r>
                <a:rPr lang="en-US" sz="1000" dirty="0">
                  <a:solidFill>
                    <a:schemeClr val="tx1"/>
                  </a:solidFill>
                  <a:latin typeface="+mj-lt"/>
                  <a:ea typeface="Amazon Ember Light" panose="020B0403020204020204" pitchFamily="34" charset="0"/>
                  <a:cs typeface="Amazon Ember Light" panose="020B0403020204020204" pitchFamily="34" charset="0"/>
                </a:rPr>
                <a:t>Manual</a:t>
              </a:r>
            </a:p>
          </p:txBody>
        </p:sp>
        <p:sp>
          <p:nvSpPr>
            <p:cNvPr id="37" name="TextBox 36">
              <a:extLst>
                <a:ext uri="{FF2B5EF4-FFF2-40B4-BE49-F238E27FC236}">
                  <a16:creationId xmlns:a16="http://schemas.microsoft.com/office/drawing/2014/main" id="{AD7D4BFE-2ED0-1A4C-9051-57A9BBCA029A}"/>
                </a:ext>
              </a:extLst>
            </p:cNvPr>
            <p:cNvSpPr txBox="1"/>
            <p:nvPr/>
          </p:nvSpPr>
          <p:spPr>
            <a:xfrm>
              <a:off x="13922587" y="4632259"/>
              <a:ext cx="518637" cy="332398"/>
            </a:xfrm>
            <a:prstGeom prst="rect">
              <a:avLst/>
            </a:prstGeom>
            <a:noFill/>
            <a:ln w="12700">
              <a:noFill/>
            </a:ln>
          </p:spPr>
          <p:txBody>
            <a:bodyPr wrap="square" lIns="0" tIns="0" rIns="0" bIns="0" rtlCol="0">
              <a:spAutoFit/>
            </a:bodyPr>
            <a:lstStyle/>
            <a:p>
              <a:pPr algn="ctr">
                <a:lnSpc>
                  <a:spcPct val="90000"/>
                </a:lnSpc>
                <a:spcAft>
                  <a:spcPts val="1125"/>
                </a:spcAft>
              </a:pPr>
              <a:r>
                <a:rPr lang="en-US" sz="750" b="1" dirty="0">
                  <a:solidFill>
                    <a:srgbClr val="E3E3E3"/>
                  </a:solidFill>
                  <a:latin typeface="+mj-lt"/>
                </a:rPr>
                <a:t>High level</a:t>
              </a:r>
            </a:p>
          </p:txBody>
        </p:sp>
        <p:sp>
          <p:nvSpPr>
            <p:cNvPr id="38" name="TextBox 37">
              <a:extLst>
                <a:ext uri="{FF2B5EF4-FFF2-40B4-BE49-F238E27FC236}">
                  <a16:creationId xmlns:a16="http://schemas.microsoft.com/office/drawing/2014/main" id="{2EC947B2-599E-F44D-BCAA-49A2319BE89D}"/>
                </a:ext>
              </a:extLst>
            </p:cNvPr>
            <p:cNvSpPr txBox="1"/>
            <p:nvPr/>
          </p:nvSpPr>
          <p:spPr>
            <a:xfrm>
              <a:off x="13874950" y="6749510"/>
              <a:ext cx="620237" cy="332398"/>
            </a:xfrm>
            <a:prstGeom prst="rect">
              <a:avLst/>
            </a:prstGeom>
            <a:noFill/>
            <a:ln w="12700">
              <a:noFill/>
            </a:ln>
          </p:spPr>
          <p:txBody>
            <a:bodyPr wrap="square" lIns="0" tIns="0" rIns="0" bIns="0" rtlCol="0">
              <a:spAutoFit/>
            </a:bodyPr>
            <a:lstStyle/>
            <a:p>
              <a:pPr algn="ctr">
                <a:lnSpc>
                  <a:spcPct val="90000"/>
                </a:lnSpc>
                <a:spcAft>
                  <a:spcPts val="1125"/>
                </a:spcAft>
              </a:pPr>
              <a:r>
                <a:rPr lang="en-US" sz="750" b="1" dirty="0">
                  <a:solidFill>
                    <a:srgbClr val="E3E3E3"/>
                  </a:solidFill>
                  <a:latin typeface="+mj-lt"/>
                </a:rPr>
                <a:t>Low level</a:t>
              </a:r>
            </a:p>
          </p:txBody>
        </p:sp>
        <p:cxnSp>
          <p:nvCxnSpPr>
            <p:cNvPr id="39" name="Straight Arrow Connector 38">
              <a:extLst>
                <a:ext uri="{FF2B5EF4-FFF2-40B4-BE49-F238E27FC236}">
                  <a16:creationId xmlns:a16="http://schemas.microsoft.com/office/drawing/2014/main" id="{11D0DFB1-76EE-E24F-84FB-1BC5589C9496}"/>
                </a:ext>
              </a:extLst>
            </p:cNvPr>
            <p:cNvCxnSpPr>
              <a:cxnSpLocks/>
            </p:cNvCxnSpPr>
            <p:nvPr/>
          </p:nvCxnSpPr>
          <p:spPr>
            <a:xfrm flipV="1">
              <a:off x="14185071" y="5031868"/>
              <a:ext cx="0" cy="1655180"/>
            </a:xfrm>
            <a:prstGeom prst="straightConnector1">
              <a:avLst/>
            </a:prstGeom>
            <a:ln w="12700">
              <a:solidFill>
                <a:srgbClr val="E3E3E3"/>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C9CFF3B5-288C-6744-BD3D-4E90A831F5E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336261" y="7435780"/>
              <a:ext cx="774273" cy="462898"/>
            </a:xfrm>
            <a:prstGeom prst="rect">
              <a:avLst/>
            </a:prstGeom>
          </p:spPr>
        </p:pic>
      </p:grpSp>
      <p:sp>
        <p:nvSpPr>
          <p:cNvPr id="41" name="Title 8">
            <a:extLst>
              <a:ext uri="{FF2B5EF4-FFF2-40B4-BE49-F238E27FC236}">
                <a16:creationId xmlns:a16="http://schemas.microsoft.com/office/drawing/2014/main" id="{826AA957-C4E5-0E4B-8DA8-3CE5CDCA93E8}"/>
              </a:ext>
            </a:extLst>
          </p:cNvPr>
          <p:cNvSpPr>
            <a:spLocks noGrp="1"/>
          </p:cNvSpPr>
          <p:nvPr>
            <p:ph type="title"/>
          </p:nvPr>
        </p:nvSpPr>
        <p:spPr>
          <a:xfrm>
            <a:off x="201930" y="217133"/>
            <a:ext cx="8741880" cy="674749"/>
          </a:xfrm>
        </p:spPr>
        <p:txBody>
          <a:bodyPr/>
          <a:lstStyle/>
          <a:p>
            <a:r>
              <a:rPr lang="en-US" dirty="0"/>
              <a:t>AWS CDK</a:t>
            </a:r>
          </a:p>
        </p:txBody>
      </p:sp>
      <p:sp>
        <p:nvSpPr>
          <p:cNvPr id="18" name="Rounded Rectangle 17">
            <a:extLst>
              <a:ext uri="{FF2B5EF4-FFF2-40B4-BE49-F238E27FC236}">
                <a16:creationId xmlns:a16="http://schemas.microsoft.com/office/drawing/2014/main" id="{9AD279A9-7B80-EA4F-9CC9-D2913977A912}"/>
              </a:ext>
            </a:extLst>
          </p:cNvPr>
          <p:cNvSpPr/>
          <p:nvPr/>
        </p:nvSpPr>
        <p:spPr bwMode="auto">
          <a:xfrm>
            <a:off x="2077457" y="453226"/>
            <a:ext cx="1071392" cy="202561"/>
          </a:xfrm>
          <a:prstGeom prst="roundRect">
            <a:avLst>
              <a:gd name="adj" fmla="val 50000"/>
            </a:avLst>
          </a:prstGeom>
          <a:solidFill>
            <a:srgbClr val="5052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582795" fontAlgn="base">
              <a:lnSpc>
                <a:spcPct val="90000"/>
              </a:lnSpc>
              <a:spcBef>
                <a:spcPct val="0"/>
              </a:spcBef>
              <a:spcAft>
                <a:spcPct val="0"/>
              </a:spcAft>
            </a:pPr>
            <a:r>
              <a:rPr lang="en-US" sz="875" b="1" dirty="0">
                <a:solidFill>
                  <a:srgbClr val="E3E3E3"/>
                </a:solidFill>
                <a:latin typeface="+mj-lt"/>
              </a:rPr>
              <a:t>General Available</a:t>
            </a:r>
          </a:p>
        </p:txBody>
      </p:sp>
    </p:spTree>
    <p:extLst>
      <p:ext uri="{BB962C8B-B14F-4D97-AF65-F5344CB8AC3E}">
        <p14:creationId xmlns:p14="http://schemas.microsoft.com/office/powerpoint/2010/main" val="328862579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6A828-E958-E542-BAC4-3D7A0ECA8C20}"/>
              </a:ext>
            </a:extLst>
          </p:cNvPr>
          <p:cNvSpPr txBox="1"/>
          <p:nvPr/>
        </p:nvSpPr>
        <p:spPr>
          <a:xfrm>
            <a:off x="445168" y="2117558"/>
            <a:ext cx="8301789" cy="707886"/>
          </a:xfrm>
          <a:prstGeom prst="rect">
            <a:avLst/>
          </a:prstGeom>
          <a:noFill/>
        </p:spPr>
        <p:txBody>
          <a:bodyPr wrap="square" rtlCol="0">
            <a:spAutoFit/>
          </a:bodyPr>
          <a:lstStyle/>
          <a:p>
            <a:pPr algn="ctr"/>
            <a:r>
              <a:rPr lang="en-US" sz="4000" dirty="0"/>
              <a:t>Show me the Code!</a:t>
            </a:r>
          </a:p>
        </p:txBody>
      </p:sp>
    </p:spTree>
    <p:extLst>
      <p:ext uri="{BB962C8B-B14F-4D97-AF65-F5344CB8AC3E}">
        <p14:creationId xmlns:p14="http://schemas.microsoft.com/office/powerpoint/2010/main" val="1974989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6A828-E958-E542-BAC4-3D7A0ECA8C20}"/>
              </a:ext>
            </a:extLst>
          </p:cNvPr>
          <p:cNvSpPr txBox="1"/>
          <p:nvPr/>
        </p:nvSpPr>
        <p:spPr>
          <a:xfrm>
            <a:off x="96252" y="1311442"/>
            <a:ext cx="8301789" cy="707886"/>
          </a:xfrm>
          <a:prstGeom prst="rect">
            <a:avLst/>
          </a:prstGeom>
          <a:noFill/>
        </p:spPr>
        <p:txBody>
          <a:bodyPr wrap="square" rtlCol="0">
            <a:spAutoFit/>
          </a:bodyPr>
          <a:lstStyle/>
          <a:p>
            <a:pPr algn="ctr"/>
            <a:r>
              <a:rPr lang="en-US" sz="4000" dirty="0"/>
              <a:t>new eks.Cluster();</a:t>
            </a:r>
          </a:p>
        </p:txBody>
      </p:sp>
      <p:sp>
        <p:nvSpPr>
          <p:cNvPr id="3" name="TextBox 2">
            <a:extLst>
              <a:ext uri="{FF2B5EF4-FFF2-40B4-BE49-F238E27FC236}">
                <a16:creationId xmlns:a16="http://schemas.microsoft.com/office/drawing/2014/main" id="{FAB412B1-BD89-E241-8DC5-1816590631FC}"/>
              </a:ext>
            </a:extLst>
          </p:cNvPr>
          <p:cNvSpPr txBox="1"/>
          <p:nvPr/>
        </p:nvSpPr>
        <p:spPr>
          <a:xfrm>
            <a:off x="385011" y="2863515"/>
            <a:ext cx="844616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Dedicated VPC with default configurations</a:t>
            </a:r>
          </a:p>
          <a:p>
            <a:pPr marL="285750" indent="-285750">
              <a:buFont typeface="Arial" panose="020B0604020202020204" pitchFamily="34" charset="0"/>
              <a:buChar char="•"/>
            </a:pPr>
            <a:r>
              <a:rPr lang="en-US" dirty="0"/>
              <a:t>Amazon EKS cluster with managed control plane</a:t>
            </a:r>
          </a:p>
          <a:p>
            <a:pPr marL="285750" indent="-285750">
              <a:buFont typeface="Arial" panose="020B0604020202020204" pitchFamily="34" charset="0"/>
              <a:buChar char="•"/>
            </a:pPr>
            <a:r>
              <a:rPr lang="en-US" dirty="0"/>
              <a:t>Required Security Groups and IAM Role</a:t>
            </a:r>
          </a:p>
          <a:p>
            <a:pPr marL="285750" indent="-285750">
              <a:buFont typeface="Arial" panose="020B0604020202020204" pitchFamily="34" charset="0"/>
              <a:buChar char="•"/>
            </a:pPr>
            <a:r>
              <a:rPr lang="en-US" dirty="0"/>
              <a:t>2x m5.large EC2 instances with the latest Amazon EKS-optimized AMI in the </a:t>
            </a:r>
            <a:r>
              <a:rPr lang="en-US" dirty="0" err="1"/>
              <a:t>nodegroup</a:t>
            </a:r>
            <a:r>
              <a:rPr lang="en-US" dirty="0"/>
              <a:t> (just as </a:t>
            </a:r>
            <a:r>
              <a:rPr lang="en-US" dirty="0" err="1"/>
              <a:t>eksctl</a:t>
            </a:r>
            <a:r>
              <a:rPr lang="en-US" dirty="0"/>
              <a:t>)</a:t>
            </a:r>
          </a:p>
          <a:p>
            <a:endParaRPr lang="en-US" dirty="0"/>
          </a:p>
        </p:txBody>
      </p:sp>
    </p:spTree>
    <p:extLst>
      <p:ext uri="{BB962C8B-B14F-4D97-AF65-F5344CB8AC3E}">
        <p14:creationId xmlns:p14="http://schemas.microsoft.com/office/powerpoint/2010/main" val="302979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6A828-E958-E542-BAC4-3D7A0ECA8C20}"/>
              </a:ext>
            </a:extLst>
          </p:cNvPr>
          <p:cNvSpPr txBox="1"/>
          <p:nvPr/>
        </p:nvSpPr>
        <p:spPr>
          <a:xfrm>
            <a:off x="445168" y="2117558"/>
            <a:ext cx="8301789" cy="707886"/>
          </a:xfrm>
          <a:prstGeom prst="rect">
            <a:avLst/>
          </a:prstGeom>
          <a:noFill/>
        </p:spPr>
        <p:txBody>
          <a:bodyPr wrap="square" rtlCol="0">
            <a:spAutoFit/>
          </a:bodyPr>
          <a:lstStyle/>
          <a:p>
            <a:pPr algn="ctr"/>
            <a:r>
              <a:rPr lang="en-US" sz="4000" dirty="0"/>
              <a:t>Show me the IDE!</a:t>
            </a:r>
          </a:p>
        </p:txBody>
      </p:sp>
    </p:spTree>
    <p:extLst>
      <p:ext uri="{BB962C8B-B14F-4D97-AF65-F5344CB8AC3E}">
        <p14:creationId xmlns:p14="http://schemas.microsoft.com/office/powerpoint/2010/main" val="2041477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1B562-61DF-0B4C-973F-57E802734327}"/>
              </a:ext>
            </a:extLst>
          </p:cNvPr>
          <p:cNvPicPr>
            <a:picLocks noChangeAspect="1"/>
          </p:cNvPicPr>
          <p:nvPr/>
        </p:nvPicPr>
        <p:blipFill>
          <a:blip r:embed="rId2"/>
          <a:stretch>
            <a:fillRect/>
          </a:stretch>
        </p:blipFill>
        <p:spPr>
          <a:xfrm>
            <a:off x="165100" y="482600"/>
            <a:ext cx="8813800" cy="4178300"/>
          </a:xfrm>
          <a:prstGeom prst="rect">
            <a:avLst/>
          </a:prstGeom>
        </p:spPr>
      </p:pic>
    </p:spTree>
    <p:extLst>
      <p:ext uri="{BB962C8B-B14F-4D97-AF65-F5344CB8AC3E}">
        <p14:creationId xmlns:p14="http://schemas.microsoft.com/office/powerpoint/2010/main" val="278640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C86375-B3FB-D043-AE3C-3CF81BC9F82C}"/>
              </a:ext>
            </a:extLst>
          </p:cNvPr>
          <p:cNvPicPr>
            <a:picLocks noChangeAspect="1"/>
          </p:cNvPicPr>
          <p:nvPr/>
        </p:nvPicPr>
        <p:blipFill>
          <a:blip r:embed="rId2"/>
          <a:stretch>
            <a:fillRect/>
          </a:stretch>
        </p:blipFill>
        <p:spPr>
          <a:xfrm>
            <a:off x="0" y="421759"/>
            <a:ext cx="9144000" cy="4299982"/>
          </a:xfrm>
          <a:prstGeom prst="rect">
            <a:avLst/>
          </a:prstGeom>
        </p:spPr>
      </p:pic>
    </p:spTree>
    <p:extLst>
      <p:ext uri="{BB962C8B-B14F-4D97-AF65-F5344CB8AC3E}">
        <p14:creationId xmlns:p14="http://schemas.microsoft.com/office/powerpoint/2010/main" val="3002531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4637D-2AF5-7E4D-A5CF-409F653E12AD}"/>
              </a:ext>
            </a:extLst>
          </p:cNvPr>
          <p:cNvPicPr>
            <a:picLocks noChangeAspect="1"/>
          </p:cNvPicPr>
          <p:nvPr/>
        </p:nvPicPr>
        <p:blipFill>
          <a:blip r:embed="rId2"/>
          <a:stretch>
            <a:fillRect/>
          </a:stretch>
        </p:blipFill>
        <p:spPr>
          <a:xfrm>
            <a:off x="384446" y="0"/>
            <a:ext cx="8375107" cy="5143500"/>
          </a:xfrm>
          <a:prstGeom prst="rect">
            <a:avLst/>
          </a:prstGeom>
        </p:spPr>
      </p:pic>
    </p:spTree>
    <p:extLst>
      <p:ext uri="{BB962C8B-B14F-4D97-AF65-F5344CB8AC3E}">
        <p14:creationId xmlns:p14="http://schemas.microsoft.com/office/powerpoint/2010/main" val="630551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F75DB4-2F32-2C44-B59A-FD84D7701CE4}"/>
              </a:ext>
            </a:extLst>
          </p:cNvPr>
          <p:cNvSpPr txBox="1"/>
          <p:nvPr/>
        </p:nvSpPr>
        <p:spPr>
          <a:xfrm>
            <a:off x="529389" y="1973179"/>
            <a:ext cx="3922295" cy="646331"/>
          </a:xfrm>
          <a:prstGeom prst="rect">
            <a:avLst/>
          </a:prstGeom>
          <a:noFill/>
        </p:spPr>
        <p:txBody>
          <a:bodyPr wrap="square" rtlCol="0">
            <a:spAutoFit/>
          </a:bodyPr>
          <a:lstStyle/>
          <a:p>
            <a:r>
              <a:rPr lang="en-US" sz="3600" dirty="0"/>
              <a:t>$ </a:t>
            </a:r>
            <a:r>
              <a:rPr lang="en-US" sz="3600" dirty="0" err="1"/>
              <a:t>cdk</a:t>
            </a:r>
            <a:r>
              <a:rPr lang="en-US" sz="3600" dirty="0"/>
              <a:t> synth</a:t>
            </a:r>
          </a:p>
        </p:txBody>
      </p:sp>
      <p:pic>
        <p:nvPicPr>
          <p:cNvPr id="4" name="Picture 3">
            <a:extLst>
              <a:ext uri="{FF2B5EF4-FFF2-40B4-BE49-F238E27FC236}">
                <a16:creationId xmlns:a16="http://schemas.microsoft.com/office/drawing/2014/main" id="{78F87BAA-A990-9043-8E0F-446A4EFDDF90}"/>
              </a:ext>
            </a:extLst>
          </p:cNvPr>
          <p:cNvPicPr>
            <a:picLocks noChangeAspect="1"/>
          </p:cNvPicPr>
          <p:nvPr/>
        </p:nvPicPr>
        <p:blipFill>
          <a:blip r:embed="rId2"/>
          <a:stretch>
            <a:fillRect/>
          </a:stretch>
        </p:blipFill>
        <p:spPr>
          <a:xfrm>
            <a:off x="4675972" y="0"/>
            <a:ext cx="3906855" cy="5143500"/>
          </a:xfrm>
          <a:prstGeom prst="rect">
            <a:avLst/>
          </a:prstGeom>
        </p:spPr>
      </p:pic>
    </p:spTree>
    <p:extLst>
      <p:ext uri="{BB962C8B-B14F-4D97-AF65-F5344CB8AC3E}">
        <p14:creationId xmlns:p14="http://schemas.microsoft.com/office/powerpoint/2010/main" val="1556523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F75DB4-2F32-2C44-B59A-FD84D7701CE4}"/>
              </a:ext>
            </a:extLst>
          </p:cNvPr>
          <p:cNvSpPr txBox="1"/>
          <p:nvPr/>
        </p:nvSpPr>
        <p:spPr>
          <a:xfrm>
            <a:off x="529389" y="1973179"/>
            <a:ext cx="3922295" cy="646331"/>
          </a:xfrm>
          <a:prstGeom prst="rect">
            <a:avLst/>
          </a:prstGeom>
          <a:noFill/>
        </p:spPr>
        <p:txBody>
          <a:bodyPr wrap="square" rtlCol="0">
            <a:spAutoFit/>
          </a:bodyPr>
          <a:lstStyle/>
          <a:p>
            <a:r>
              <a:rPr lang="en-US" sz="3600" dirty="0"/>
              <a:t>$ </a:t>
            </a:r>
            <a:r>
              <a:rPr lang="en-US" sz="3600" dirty="0" err="1"/>
              <a:t>cdk</a:t>
            </a:r>
            <a:r>
              <a:rPr lang="en-US" sz="3600" dirty="0"/>
              <a:t> deploy</a:t>
            </a:r>
          </a:p>
        </p:txBody>
      </p:sp>
      <p:grpSp>
        <p:nvGrpSpPr>
          <p:cNvPr id="3" name="Group 2">
            <a:extLst>
              <a:ext uri="{FF2B5EF4-FFF2-40B4-BE49-F238E27FC236}">
                <a16:creationId xmlns:a16="http://schemas.microsoft.com/office/drawing/2014/main" id="{D2533F5B-CBF6-E14B-9ABA-69191CF59BB6}"/>
              </a:ext>
            </a:extLst>
          </p:cNvPr>
          <p:cNvGrpSpPr/>
          <p:nvPr/>
        </p:nvGrpSpPr>
        <p:grpSpPr>
          <a:xfrm>
            <a:off x="5067310" y="922797"/>
            <a:ext cx="2172348" cy="2100763"/>
            <a:chOff x="3485826" y="819150"/>
            <a:chExt cx="2172348" cy="2100763"/>
          </a:xfrm>
        </p:grpSpPr>
        <p:sp>
          <p:nvSpPr>
            <p:cNvPr id="4" name="Freeform 6">
              <a:extLst>
                <a:ext uri="{FF2B5EF4-FFF2-40B4-BE49-F238E27FC236}">
                  <a16:creationId xmlns:a16="http://schemas.microsoft.com/office/drawing/2014/main" id="{F2FDFB65-7C21-AE43-A61A-32291C629734}"/>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7">
              <a:extLst>
                <a:ext uri="{FF2B5EF4-FFF2-40B4-BE49-F238E27FC236}">
                  <a16:creationId xmlns:a16="http://schemas.microsoft.com/office/drawing/2014/main" id="{3C14431D-DF43-7B41-B0B1-280ADFA34318}"/>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Freeform 8">
            <a:extLst>
              <a:ext uri="{FF2B5EF4-FFF2-40B4-BE49-F238E27FC236}">
                <a16:creationId xmlns:a16="http://schemas.microsoft.com/office/drawing/2014/main" id="{7BC12E4D-132A-6347-84D5-C9704373F1F2}"/>
              </a:ext>
            </a:extLst>
          </p:cNvPr>
          <p:cNvSpPr>
            <a:spLocks noEditPoints="1"/>
          </p:cNvSpPr>
          <p:nvPr/>
        </p:nvSpPr>
        <p:spPr bwMode="auto">
          <a:xfrm>
            <a:off x="4451684" y="3514152"/>
            <a:ext cx="3403600" cy="504909"/>
          </a:xfrm>
          <a:custGeom>
            <a:avLst/>
            <a:gdLst>
              <a:gd name="T0" fmla="*/ 245 w 4486"/>
              <a:gd name="T1" fmla="*/ 606 h 666"/>
              <a:gd name="T2" fmla="*/ 126 w 4486"/>
              <a:gd name="T3" fmla="*/ 654 h 666"/>
              <a:gd name="T4" fmla="*/ 126 w 4486"/>
              <a:gd name="T5" fmla="*/ 371 h 666"/>
              <a:gd name="T6" fmla="*/ 265 w 4486"/>
              <a:gd name="T7" fmla="*/ 211 h 666"/>
              <a:gd name="T8" fmla="*/ 287 w 4486"/>
              <a:gd name="T9" fmla="*/ 460 h 666"/>
              <a:gd name="T10" fmla="*/ 705 w 4486"/>
              <a:gd name="T11" fmla="*/ 556 h 666"/>
              <a:gd name="T12" fmla="*/ 600 w 4486"/>
              <a:gd name="T13" fmla="*/ 211 h 666"/>
              <a:gd name="T14" fmla="*/ 515 w 4486"/>
              <a:gd name="T15" fmla="*/ 607 h 666"/>
              <a:gd name="T16" fmla="*/ 857 w 4486"/>
              <a:gd name="T17" fmla="*/ 639 h 666"/>
              <a:gd name="T18" fmla="*/ 1375 w 4486"/>
              <a:gd name="T19" fmla="*/ 338 h 666"/>
              <a:gd name="T20" fmla="*/ 1255 w 4486"/>
              <a:gd name="T21" fmla="*/ 649 h 666"/>
              <a:gd name="T22" fmla="*/ 1015 w 4486"/>
              <a:gd name="T23" fmla="*/ 650 h 666"/>
              <a:gd name="T24" fmla="*/ 1102 w 4486"/>
              <a:gd name="T25" fmla="*/ 221 h 666"/>
              <a:gd name="T26" fmla="*/ 1338 w 4486"/>
              <a:gd name="T27" fmla="*/ 265 h 666"/>
              <a:gd name="T28" fmla="*/ 1132 w 4486"/>
              <a:gd name="T29" fmla="*/ 313 h 666"/>
              <a:gd name="T30" fmla="*/ 1156 w 4486"/>
              <a:gd name="T31" fmla="*/ 558 h 666"/>
              <a:gd name="T32" fmla="*/ 1880 w 4486"/>
              <a:gd name="T33" fmla="*/ 427 h 666"/>
              <a:gd name="T34" fmla="*/ 1629 w 4486"/>
              <a:gd name="T35" fmla="*/ 535 h 666"/>
              <a:gd name="T36" fmla="*/ 1854 w 4486"/>
              <a:gd name="T37" fmla="*/ 638 h 666"/>
              <a:gd name="T38" fmla="*/ 1698 w 4486"/>
              <a:gd name="T39" fmla="*/ 666 h 666"/>
              <a:gd name="T40" fmla="*/ 1464 w 4486"/>
              <a:gd name="T41" fmla="*/ 436 h 666"/>
              <a:gd name="T42" fmla="*/ 1676 w 4486"/>
              <a:gd name="T43" fmla="*/ 199 h 666"/>
              <a:gd name="T44" fmla="*/ 1738 w 4486"/>
              <a:gd name="T45" fmla="*/ 330 h 666"/>
              <a:gd name="T46" fmla="*/ 1616 w 4486"/>
              <a:gd name="T47" fmla="*/ 329 h 666"/>
              <a:gd name="T48" fmla="*/ 2212 w 4486"/>
              <a:gd name="T49" fmla="*/ 207 h 666"/>
              <a:gd name="T50" fmla="*/ 1977 w 4486"/>
              <a:gd name="T51" fmla="*/ 235 h 666"/>
              <a:gd name="T52" fmla="*/ 2127 w 4486"/>
              <a:gd name="T53" fmla="*/ 311 h 666"/>
              <a:gd name="T54" fmla="*/ 2244 w 4486"/>
              <a:gd name="T55" fmla="*/ 322 h 666"/>
              <a:gd name="T56" fmla="*/ 2674 w 4486"/>
              <a:gd name="T57" fmla="*/ 257 h 666"/>
              <a:gd name="T58" fmla="*/ 2332 w 4486"/>
              <a:gd name="T59" fmla="*/ 226 h 666"/>
              <a:gd name="T60" fmla="*/ 2485 w 4486"/>
              <a:gd name="T61" fmla="*/ 310 h 666"/>
              <a:gd name="T62" fmla="*/ 2589 w 4486"/>
              <a:gd name="T63" fmla="*/ 654 h 666"/>
              <a:gd name="T64" fmla="*/ 2674 w 4486"/>
              <a:gd name="T65" fmla="*/ 257 h 666"/>
              <a:gd name="T66" fmla="*/ 3222 w 4486"/>
              <a:gd name="T67" fmla="*/ 474 h 666"/>
              <a:gd name="T68" fmla="*/ 3127 w 4486"/>
              <a:gd name="T69" fmla="*/ 552 h 666"/>
              <a:gd name="T70" fmla="*/ 3133 w 4486"/>
              <a:gd name="T71" fmla="*/ 657 h 666"/>
              <a:gd name="T72" fmla="*/ 2865 w 4486"/>
              <a:gd name="T73" fmla="*/ 600 h 666"/>
              <a:gd name="T74" fmla="*/ 2874 w 4486"/>
              <a:gd name="T75" fmla="*/ 259 h 666"/>
              <a:gd name="T76" fmla="*/ 3103 w 4486"/>
              <a:gd name="T77" fmla="*/ 388 h 666"/>
              <a:gd name="T78" fmla="*/ 3022 w 4486"/>
              <a:gd name="T79" fmla="*/ 303 h 666"/>
              <a:gd name="T80" fmla="*/ 2937 w 4486"/>
              <a:gd name="T81" fmla="*/ 388 h 666"/>
              <a:gd name="T82" fmla="*/ 3456 w 4486"/>
              <a:gd name="T83" fmla="*/ 535 h 666"/>
              <a:gd name="T84" fmla="*/ 3594 w 4486"/>
              <a:gd name="T85" fmla="*/ 211 h 666"/>
              <a:gd name="T86" fmla="*/ 3317 w 4486"/>
              <a:gd name="T87" fmla="*/ 473 h 666"/>
              <a:gd name="T88" fmla="*/ 3492 w 4486"/>
              <a:gd name="T89" fmla="*/ 664 h 666"/>
              <a:gd name="T90" fmla="*/ 3554 w 4486"/>
              <a:gd name="T91" fmla="*/ 555 h 666"/>
              <a:gd name="T92" fmla="*/ 4071 w 4486"/>
              <a:gd name="T93" fmla="*/ 474 h 666"/>
              <a:gd name="T94" fmla="*/ 3976 w 4486"/>
              <a:gd name="T95" fmla="*/ 552 h 666"/>
              <a:gd name="T96" fmla="*/ 3983 w 4486"/>
              <a:gd name="T97" fmla="*/ 657 h 666"/>
              <a:gd name="T98" fmla="*/ 3714 w 4486"/>
              <a:gd name="T99" fmla="*/ 600 h 666"/>
              <a:gd name="T100" fmla="*/ 3723 w 4486"/>
              <a:gd name="T101" fmla="*/ 259 h 666"/>
              <a:gd name="T102" fmla="*/ 3952 w 4486"/>
              <a:gd name="T103" fmla="*/ 388 h 666"/>
              <a:gd name="T104" fmla="*/ 3872 w 4486"/>
              <a:gd name="T105" fmla="*/ 303 h 666"/>
              <a:gd name="T106" fmla="*/ 3786 w 4486"/>
              <a:gd name="T107" fmla="*/ 388 h 666"/>
              <a:gd name="T108" fmla="*/ 4415 w 4486"/>
              <a:gd name="T109" fmla="*/ 414 h 666"/>
              <a:gd name="T110" fmla="*/ 4283 w 4486"/>
              <a:gd name="T111" fmla="*/ 347 h 666"/>
              <a:gd name="T112" fmla="*/ 4445 w 4486"/>
              <a:gd name="T113" fmla="*/ 320 h 666"/>
              <a:gd name="T114" fmla="*/ 4203 w 4486"/>
              <a:gd name="T115" fmla="*/ 235 h 666"/>
              <a:gd name="T116" fmla="*/ 4232 w 4486"/>
              <a:gd name="T117" fmla="*/ 456 h 666"/>
              <a:gd name="T118" fmla="*/ 4347 w 4486"/>
              <a:gd name="T119" fmla="*/ 557 h 666"/>
              <a:gd name="T120" fmla="*/ 4298 w 4486"/>
              <a:gd name="T121" fmla="*/ 564 h 666"/>
              <a:gd name="T122" fmla="*/ 4145 w 4486"/>
              <a:gd name="T123" fmla="*/ 639 h 666"/>
              <a:gd name="T124" fmla="*/ 4486 w 4486"/>
              <a:gd name="T125" fmla="*/ 533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86" h="666">
                <a:moveTo>
                  <a:pt x="385" y="593"/>
                </a:moveTo>
                <a:cubicBezTo>
                  <a:pt x="399" y="615"/>
                  <a:pt x="411" y="636"/>
                  <a:pt x="421" y="654"/>
                </a:cubicBezTo>
                <a:cubicBezTo>
                  <a:pt x="276" y="654"/>
                  <a:pt x="276" y="654"/>
                  <a:pt x="276" y="654"/>
                </a:cubicBezTo>
                <a:cubicBezTo>
                  <a:pt x="267" y="640"/>
                  <a:pt x="257" y="624"/>
                  <a:pt x="245" y="606"/>
                </a:cubicBezTo>
                <a:cubicBezTo>
                  <a:pt x="234" y="588"/>
                  <a:pt x="222" y="570"/>
                  <a:pt x="209" y="553"/>
                </a:cubicBezTo>
                <a:cubicBezTo>
                  <a:pt x="196" y="535"/>
                  <a:pt x="182" y="518"/>
                  <a:pt x="168" y="502"/>
                </a:cubicBezTo>
                <a:cubicBezTo>
                  <a:pt x="154" y="485"/>
                  <a:pt x="140" y="472"/>
                  <a:pt x="126" y="460"/>
                </a:cubicBezTo>
                <a:cubicBezTo>
                  <a:pt x="126" y="654"/>
                  <a:pt x="126" y="654"/>
                  <a:pt x="126" y="654"/>
                </a:cubicBezTo>
                <a:cubicBezTo>
                  <a:pt x="0" y="654"/>
                  <a:pt x="0" y="654"/>
                  <a:pt x="0" y="654"/>
                </a:cubicBezTo>
                <a:cubicBezTo>
                  <a:pt x="0" y="20"/>
                  <a:pt x="0" y="20"/>
                  <a:pt x="0" y="20"/>
                </a:cubicBezTo>
                <a:cubicBezTo>
                  <a:pt x="126" y="0"/>
                  <a:pt x="126" y="0"/>
                  <a:pt x="126" y="0"/>
                </a:cubicBezTo>
                <a:cubicBezTo>
                  <a:pt x="126" y="371"/>
                  <a:pt x="126" y="371"/>
                  <a:pt x="126" y="371"/>
                </a:cubicBezTo>
                <a:cubicBezTo>
                  <a:pt x="138" y="358"/>
                  <a:pt x="151" y="344"/>
                  <a:pt x="163" y="329"/>
                </a:cubicBezTo>
                <a:cubicBezTo>
                  <a:pt x="177" y="314"/>
                  <a:pt x="190" y="300"/>
                  <a:pt x="202" y="286"/>
                </a:cubicBezTo>
                <a:cubicBezTo>
                  <a:pt x="215" y="271"/>
                  <a:pt x="226" y="258"/>
                  <a:pt x="237" y="245"/>
                </a:cubicBezTo>
                <a:cubicBezTo>
                  <a:pt x="248" y="232"/>
                  <a:pt x="258" y="220"/>
                  <a:pt x="265" y="211"/>
                </a:cubicBezTo>
                <a:cubicBezTo>
                  <a:pt x="415" y="211"/>
                  <a:pt x="415" y="211"/>
                  <a:pt x="415" y="211"/>
                </a:cubicBezTo>
                <a:cubicBezTo>
                  <a:pt x="385" y="245"/>
                  <a:pt x="356" y="278"/>
                  <a:pt x="327" y="310"/>
                </a:cubicBezTo>
                <a:cubicBezTo>
                  <a:pt x="299" y="340"/>
                  <a:pt x="268" y="372"/>
                  <a:pt x="234" y="406"/>
                </a:cubicBezTo>
                <a:cubicBezTo>
                  <a:pt x="251" y="421"/>
                  <a:pt x="269" y="439"/>
                  <a:pt x="287" y="460"/>
                </a:cubicBezTo>
                <a:cubicBezTo>
                  <a:pt x="304" y="481"/>
                  <a:pt x="322" y="503"/>
                  <a:pt x="339" y="525"/>
                </a:cubicBezTo>
                <a:cubicBezTo>
                  <a:pt x="356" y="548"/>
                  <a:pt x="371" y="570"/>
                  <a:pt x="385" y="593"/>
                </a:cubicBezTo>
                <a:close/>
                <a:moveTo>
                  <a:pt x="732" y="553"/>
                </a:moveTo>
                <a:cubicBezTo>
                  <a:pt x="724" y="554"/>
                  <a:pt x="715" y="555"/>
                  <a:pt x="705" y="556"/>
                </a:cubicBezTo>
                <a:cubicBezTo>
                  <a:pt x="695" y="557"/>
                  <a:pt x="685" y="557"/>
                  <a:pt x="676" y="557"/>
                </a:cubicBezTo>
                <a:cubicBezTo>
                  <a:pt x="647" y="557"/>
                  <a:pt x="627" y="548"/>
                  <a:pt x="616" y="530"/>
                </a:cubicBezTo>
                <a:cubicBezTo>
                  <a:pt x="606" y="512"/>
                  <a:pt x="600" y="483"/>
                  <a:pt x="600" y="443"/>
                </a:cubicBezTo>
                <a:cubicBezTo>
                  <a:pt x="600" y="211"/>
                  <a:pt x="600" y="211"/>
                  <a:pt x="600" y="211"/>
                </a:cubicBezTo>
                <a:cubicBezTo>
                  <a:pt x="475" y="211"/>
                  <a:pt x="475" y="211"/>
                  <a:pt x="475" y="211"/>
                </a:cubicBezTo>
                <a:cubicBezTo>
                  <a:pt x="475" y="458"/>
                  <a:pt x="475" y="458"/>
                  <a:pt x="475" y="458"/>
                </a:cubicBezTo>
                <a:cubicBezTo>
                  <a:pt x="475" y="488"/>
                  <a:pt x="478" y="516"/>
                  <a:pt x="484" y="541"/>
                </a:cubicBezTo>
                <a:cubicBezTo>
                  <a:pt x="490" y="567"/>
                  <a:pt x="501" y="588"/>
                  <a:pt x="515" y="607"/>
                </a:cubicBezTo>
                <a:cubicBezTo>
                  <a:pt x="530" y="625"/>
                  <a:pt x="549" y="639"/>
                  <a:pt x="574" y="649"/>
                </a:cubicBezTo>
                <a:cubicBezTo>
                  <a:pt x="599" y="659"/>
                  <a:pt x="631" y="664"/>
                  <a:pt x="669" y="664"/>
                </a:cubicBezTo>
                <a:cubicBezTo>
                  <a:pt x="706" y="664"/>
                  <a:pt x="741" y="662"/>
                  <a:pt x="775" y="656"/>
                </a:cubicBezTo>
                <a:cubicBezTo>
                  <a:pt x="808" y="651"/>
                  <a:pt x="836" y="645"/>
                  <a:pt x="857" y="639"/>
                </a:cubicBezTo>
                <a:cubicBezTo>
                  <a:pt x="857" y="211"/>
                  <a:pt x="857" y="211"/>
                  <a:pt x="857" y="211"/>
                </a:cubicBezTo>
                <a:cubicBezTo>
                  <a:pt x="732" y="211"/>
                  <a:pt x="732" y="211"/>
                  <a:pt x="732" y="211"/>
                </a:cubicBezTo>
                <a:lnTo>
                  <a:pt x="732" y="553"/>
                </a:lnTo>
                <a:close/>
                <a:moveTo>
                  <a:pt x="1375" y="338"/>
                </a:moveTo>
                <a:cubicBezTo>
                  <a:pt x="1384" y="366"/>
                  <a:pt x="1388" y="398"/>
                  <a:pt x="1388" y="433"/>
                </a:cubicBezTo>
                <a:cubicBezTo>
                  <a:pt x="1388" y="468"/>
                  <a:pt x="1383" y="500"/>
                  <a:pt x="1372" y="529"/>
                </a:cubicBezTo>
                <a:cubicBezTo>
                  <a:pt x="1362" y="557"/>
                  <a:pt x="1347" y="582"/>
                  <a:pt x="1327" y="602"/>
                </a:cubicBezTo>
                <a:cubicBezTo>
                  <a:pt x="1308" y="622"/>
                  <a:pt x="1284" y="638"/>
                  <a:pt x="1255" y="649"/>
                </a:cubicBezTo>
                <a:cubicBezTo>
                  <a:pt x="1226" y="660"/>
                  <a:pt x="1194" y="665"/>
                  <a:pt x="1157" y="665"/>
                </a:cubicBezTo>
                <a:cubicBezTo>
                  <a:pt x="1142" y="665"/>
                  <a:pt x="1126" y="664"/>
                  <a:pt x="1109" y="663"/>
                </a:cubicBezTo>
                <a:cubicBezTo>
                  <a:pt x="1093" y="662"/>
                  <a:pt x="1077" y="660"/>
                  <a:pt x="1060" y="658"/>
                </a:cubicBezTo>
                <a:cubicBezTo>
                  <a:pt x="1045" y="655"/>
                  <a:pt x="1029" y="653"/>
                  <a:pt x="1015" y="650"/>
                </a:cubicBezTo>
                <a:cubicBezTo>
                  <a:pt x="1000" y="647"/>
                  <a:pt x="987" y="643"/>
                  <a:pt x="976" y="640"/>
                </a:cubicBezTo>
                <a:cubicBezTo>
                  <a:pt x="976" y="20"/>
                  <a:pt x="976" y="20"/>
                  <a:pt x="976" y="20"/>
                </a:cubicBezTo>
                <a:cubicBezTo>
                  <a:pt x="1102" y="0"/>
                  <a:pt x="1102" y="0"/>
                  <a:pt x="1102" y="0"/>
                </a:cubicBezTo>
                <a:cubicBezTo>
                  <a:pt x="1102" y="221"/>
                  <a:pt x="1102" y="221"/>
                  <a:pt x="1102" y="221"/>
                </a:cubicBezTo>
                <a:cubicBezTo>
                  <a:pt x="1116" y="215"/>
                  <a:pt x="1130" y="210"/>
                  <a:pt x="1145" y="207"/>
                </a:cubicBezTo>
                <a:cubicBezTo>
                  <a:pt x="1161" y="203"/>
                  <a:pt x="1177" y="202"/>
                  <a:pt x="1194" y="202"/>
                </a:cubicBezTo>
                <a:cubicBezTo>
                  <a:pt x="1226" y="202"/>
                  <a:pt x="1254" y="207"/>
                  <a:pt x="1278" y="219"/>
                </a:cubicBezTo>
                <a:cubicBezTo>
                  <a:pt x="1302" y="229"/>
                  <a:pt x="1322" y="245"/>
                  <a:pt x="1338" y="265"/>
                </a:cubicBezTo>
                <a:cubicBezTo>
                  <a:pt x="1355" y="285"/>
                  <a:pt x="1367" y="310"/>
                  <a:pt x="1375" y="338"/>
                </a:cubicBezTo>
                <a:close/>
                <a:moveTo>
                  <a:pt x="1260" y="429"/>
                </a:moveTo>
                <a:cubicBezTo>
                  <a:pt x="1260" y="348"/>
                  <a:pt x="1230" y="308"/>
                  <a:pt x="1171" y="308"/>
                </a:cubicBezTo>
                <a:cubicBezTo>
                  <a:pt x="1158" y="308"/>
                  <a:pt x="1145" y="310"/>
                  <a:pt x="1132" y="313"/>
                </a:cubicBezTo>
                <a:cubicBezTo>
                  <a:pt x="1120" y="316"/>
                  <a:pt x="1109" y="320"/>
                  <a:pt x="1102" y="326"/>
                </a:cubicBezTo>
                <a:cubicBezTo>
                  <a:pt x="1102" y="554"/>
                  <a:pt x="1102" y="554"/>
                  <a:pt x="1102" y="554"/>
                </a:cubicBezTo>
                <a:cubicBezTo>
                  <a:pt x="1108" y="555"/>
                  <a:pt x="1116" y="556"/>
                  <a:pt x="1125" y="557"/>
                </a:cubicBezTo>
                <a:cubicBezTo>
                  <a:pt x="1135" y="558"/>
                  <a:pt x="1145" y="558"/>
                  <a:pt x="1156" y="558"/>
                </a:cubicBezTo>
                <a:cubicBezTo>
                  <a:pt x="1191" y="558"/>
                  <a:pt x="1216" y="546"/>
                  <a:pt x="1234" y="523"/>
                </a:cubicBezTo>
                <a:cubicBezTo>
                  <a:pt x="1251" y="499"/>
                  <a:pt x="1260" y="468"/>
                  <a:pt x="1260" y="429"/>
                </a:cubicBezTo>
                <a:close/>
                <a:moveTo>
                  <a:pt x="1825" y="257"/>
                </a:moveTo>
                <a:cubicBezTo>
                  <a:pt x="1862" y="295"/>
                  <a:pt x="1880" y="352"/>
                  <a:pt x="1880" y="427"/>
                </a:cubicBezTo>
                <a:cubicBezTo>
                  <a:pt x="1880" y="434"/>
                  <a:pt x="1880" y="442"/>
                  <a:pt x="1879" y="451"/>
                </a:cubicBezTo>
                <a:cubicBezTo>
                  <a:pt x="1878" y="460"/>
                  <a:pt x="1878" y="467"/>
                  <a:pt x="1877" y="474"/>
                </a:cubicBezTo>
                <a:cubicBezTo>
                  <a:pt x="1592" y="474"/>
                  <a:pt x="1592" y="474"/>
                  <a:pt x="1592" y="474"/>
                </a:cubicBezTo>
                <a:cubicBezTo>
                  <a:pt x="1595" y="500"/>
                  <a:pt x="1607" y="520"/>
                  <a:pt x="1629" y="535"/>
                </a:cubicBezTo>
                <a:cubicBezTo>
                  <a:pt x="1650" y="551"/>
                  <a:pt x="1679" y="558"/>
                  <a:pt x="1715" y="558"/>
                </a:cubicBezTo>
                <a:cubicBezTo>
                  <a:pt x="1738" y="558"/>
                  <a:pt x="1760" y="556"/>
                  <a:pt x="1782" y="552"/>
                </a:cubicBezTo>
                <a:cubicBezTo>
                  <a:pt x="1805" y="548"/>
                  <a:pt x="1823" y="542"/>
                  <a:pt x="1837" y="536"/>
                </a:cubicBezTo>
                <a:cubicBezTo>
                  <a:pt x="1854" y="638"/>
                  <a:pt x="1854" y="638"/>
                  <a:pt x="1854" y="638"/>
                </a:cubicBezTo>
                <a:cubicBezTo>
                  <a:pt x="1847" y="642"/>
                  <a:pt x="1838" y="645"/>
                  <a:pt x="1827" y="648"/>
                </a:cubicBezTo>
                <a:cubicBezTo>
                  <a:pt x="1815" y="652"/>
                  <a:pt x="1803" y="654"/>
                  <a:pt x="1789" y="657"/>
                </a:cubicBezTo>
                <a:cubicBezTo>
                  <a:pt x="1775" y="660"/>
                  <a:pt x="1761" y="662"/>
                  <a:pt x="1745" y="663"/>
                </a:cubicBezTo>
                <a:cubicBezTo>
                  <a:pt x="1729" y="665"/>
                  <a:pt x="1714" y="666"/>
                  <a:pt x="1698" y="666"/>
                </a:cubicBezTo>
                <a:cubicBezTo>
                  <a:pt x="1658" y="666"/>
                  <a:pt x="1623" y="660"/>
                  <a:pt x="1593" y="648"/>
                </a:cubicBezTo>
                <a:cubicBezTo>
                  <a:pt x="1564" y="637"/>
                  <a:pt x="1540" y="620"/>
                  <a:pt x="1520" y="600"/>
                </a:cubicBezTo>
                <a:cubicBezTo>
                  <a:pt x="1501" y="579"/>
                  <a:pt x="1487" y="555"/>
                  <a:pt x="1477" y="527"/>
                </a:cubicBezTo>
                <a:cubicBezTo>
                  <a:pt x="1468" y="499"/>
                  <a:pt x="1464" y="469"/>
                  <a:pt x="1464" y="436"/>
                </a:cubicBezTo>
                <a:cubicBezTo>
                  <a:pt x="1464" y="397"/>
                  <a:pt x="1469" y="362"/>
                  <a:pt x="1481" y="333"/>
                </a:cubicBezTo>
                <a:cubicBezTo>
                  <a:pt x="1494" y="303"/>
                  <a:pt x="1510" y="279"/>
                  <a:pt x="1529" y="259"/>
                </a:cubicBezTo>
                <a:cubicBezTo>
                  <a:pt x="1549" y="239"/>
                  <a:pt x="1571" y="224"/>
                  <a:pt x="1597" y="214"/>
                </a:cubicBezTo>
                <a:cubicBezTo>
                  <a:pt x="1623" y="204"/>
                  <a:pt x="1649" y="199"/>
                  <a:pt x="1676" y="199"/>
                </a:cubicBezTo>
                <a:cubicBezTo>
                  <a:pt x="1739" y="199"/>
                  <a:pt x="1789" y="219"/>
                  <a:pt x="1825" y="257"/>
                </a:cubicBezTo>
                <a:close/>
                <a:moveTo>
                  <a:pt x="1758" y="388"/>
                </a:moveTo>
                <a:cubicBezTo>
                  <a:pt x="1758" y="377"/>
                  <a:pt x="1756" y="367"/>
                  <a:pt x="1753" y="357"/>
                </a:cubicBezTo>
                <a:cubicBezTo>
                  <a:pt x="1750" y="347"/>
                  <a:pt x="1745" y="338"/>
                  <a:pt x="1738" y="330"/>
                </a:cubicBezTo>
                <a:cubicBezTo>
                  <a:pt x="1732" y="322"/>
                  <a:pt x="1724" y="315"/>
                  <a:pt x="1714" y="310"/>
                </a:cubicBezTo>
                <a:cubicBezTo>
                  <a:pt x="1704" y="305"/>
                  <a:pt x="1692" y="303"/>
                  <a:pt x="1678" y="303"/>
                </a:cubicBezTo>
                <a:cubicBezTo>
                  <a:pt x="1664" y="303"/>
                  <a:pt x="1651" y="305"/>
                  <a:pt x="1641" y="310"/>
                </a:cubicBezTo>
                <a:cubicBezTo>
                  <a:pt x="1631" y="315"/>
                  <a:pt x="1623" y="321"/>
                  <a:pt x="1616" y="329"/>
                </a:cubicBezTo>
                <a:cubicBezTo>
                  <a:pt x="1609" y="337"/>
                  <a:pt x="1604" y="346"/>
                  <a:pt x="1600" y="357"/>
                </a:cubicBezTo>
                <a:cubicBezTo>
                  <a:pt x="1597" y="367"/>
                  <a:pt x="1594" y="377"/>
                  <a:pt x="1592" y="388"/>
                </a:cubicBezTo>
                <a:lnTo>
                  <a:pt x="1758" y="388"/>
                </a:lnTo>
                <a:close/>
                <a:moveTo>
                  <a:pt x="2212" y="207"/>
                </a:moveTo>
                <a:cubicBezTo>
                  <a:pt x="2202" y="205"/>
                  <a:pt x="2193" y="204"/>
                  <a:pt x="2183" y="203"/>
                </a:cubicBezTo>
                <a:cubicBezTo>
                  <a:pt x="2174" y="202"/>
                  <a:pt x="2165" y="202"/>
                  <a:pt x="2159" y="202"/>
                </a:cubicBezTo>
                <a:cubicBezTo>
                  <a:pt x="2121" y="202"/>
                  <a:pt x="2087" y="205"/>
                  <a:pt x="2056" y="213"/>
                </a:cubicBezTo>
                <a:cubicBezTo>
                  <a:pt x="2026" y="219"/>
                  <a:pt x="1999" y="227"/>
                  <a:pt x="1977" y="235"/>
                </a:cubicBezTo>
                <a:cubicBezTo>
                  <a:pt x="1977" y="654"/>
                  <a:pt x="1977" y="654"/>
                  <a:pt x="1977" y="654"/>
                </a:cubicBezTo>
                <a:cubicBezTo>
                  <a:pt x="2102" y="654"/>
                  <a:pt x="2102" y="654"/>
                  <a:pt x="2102" y="654"/>
                </a:cubicBezTo>
                <a:cubicBezTo>
                  <a:pt x="2102" y="315"/>
                  <a:pt x="2102" y="315"/>
                  <a:pt x="2102" y="315"/>
                </a:cubicBezTo>
                <a:cubicBezTo>
                  <a:pt x="2108" y="314"/>
                  <a:pt x="2116" y="312"/>
                  <a:pt x="2127" y="311"/>
                </a:cubicBezTo>
                <a:cubicBezTo>
                  <a:pt x="2138" y="310"/>
                  <a:pt x="2147" y="309"/>
                  <a:pt x="2155" y="309"/>
                </a:cubicBezTo>
                <a:cubicBezTo>
                  <a:pt x="2173" y="309"/>
                  <a:pt x="2189" y="310"/>
                  <a:pt x="2204" y="314"/>
                </a:cubicBezTo>
                <a:cubicBezTo>
                  <a:pt x="2219" y="317"/>
                  <a:pt x="2233" y="319"/>
                  <a:pt x="2244" y="322"/>
                </a:cubicBezTo>
                <a:cubicBezTo>
                  <a:pt x="2244" y="322"/>
                  <a:pt x="2244" y="322"/>
                  <a:pt x="2244" y="322"/>
                </a:cubicBezTo>
                <a:cubicBezTo>
                  <a:pt x="2265" y="219"/>
                  <a:pt x="2265" y="219"/>
                  <a:pt x="2265" y="219"/>
                </a:cubicBezTo>
                <a:cubicBezTo>
                  <a:pt x="2258" y="216"/>
                  <a:pt x="2250" y="213"/>
                  <a:pt x="2240" y="212"/>
                </a:cubicBezTo>
                <a:cubicBezTo>
                  <a:pt x="2231" y="210"/>
                  <a:pt x="2221" y="208"/>
                  <a:pt x="2212" y="207"/>
                </a:cubicBezTo>
                <a:close/>
                <a:moveTo>
                  <a:pt x="2674" y="257"/>
                </a:moveTo>
                <a:cubicBezTo>
                  <a:pt x="2660" y="239"/>
                  <a:pt x="2640" y="226"/>
                  <a:pt x="2615" y="216"/>
                </a:cubicBezTo>
                <a:cubicBezTo>
                  <a:pt x="2590" y="206"/>
                  <a:pt x="2559" y="201"/>
                  <a:pt x="2521" y="201"/>
                </a:cubicBezTo>
                <a:cubicBezTo>
                  <a:pt x="2484" y="201"/>
                  <a:pt x="2449" y="204"/>
                  <a:pt x="2415" y="209"/>
                </a:cubicBezTo>
                <a:cubicBezTo>
                  <a:pt x="2381" y="214"/>
                  <a:pt x="2354" y="220"/>
                  <a:pt x="2332" y="226"/>
                </a:cubicBezTo>
                <a:cubicBezTo>
                  <a:pt x="2332" y="654"/>
                  <a:pt x="2332" y="654"/>
                  <a:pt x="2332" y="654"/>
                </a:cubicBezTo>
                <a:cubicBezTo>
                  <a:pt x="2458" y="654"/>
                  <a:pt x="2458" y="654"/>
                  <a:pt x="2458" y="654"/>
                </a:cubicBezTo>
                <a:cubicBezTo>
                  <a:pt x="2458" y="312"/>
                  <a:pt x="2458" y="312"/>
                  <a:pt x="2458" y="312"/>
                </a:cubicBezTo>
                <a:cubicBezTo>
                  <a:pt x="2466" y="311"/>
                  <a:pt x="2475" y="310"/>
                  <a:pt x="2485" y="310"/>
                </a:cubicBezTo>
                <a:cubicBezTo>
                  <a:pt x="2495" y="308"/>
                  <a:pt x="2504" y="308"/>
                  <a:pt x="2513" y="308"/>
                </a:cubicBezTo>
                <a:cubicBezTo>
                  <a:pt x="2543" y="308"/>
                  <a:pt x="2563" y="316"/>
                  <a:pt x="2573" y="333"/>
                </a:cubicBezTo>
                <a:cubicBezTo>
                  <a:pt x="2584" y="350"/>
                  <a:pt x="2589" y="379"/>
                  <a:pt x="2589" y="419"/>
                </a:cubicBezTo>
                <a:cubicBezTo>
                  <a:pt x="2589" y="654"/>
                  <a:pt x="2589" y="654"/>
                  <a:pt x="2589" y="654"/>
                </a:cubicBezTo>
                <a:cubicBezTo>
                  <a:pt x="2715" y="654"/>
                  <a:pt x="2715" y="654"/>
                  <a:pt x="2715" y="654"/>
                </a:cubicBezTo>
                <a:cubicBezTo>
                  <a:pt x="2715" y="404"/>
                  <a:pt x="2715" y="404"/>
                  <a:pt x="2715" y="404"/>
                </a:cubicBezTo>
                <a:cubicBezTo>
                  <a:pt x="2715" y="374"/>
                  <a:pt x="2712" y="346"/>
                  <a:pt x="2706" y="321"/>
                </a:cubicBezTo>
                <a:cubicBezTo>
                  <a:pt x="2699" y="297"/>
                  <a:pt x="2689" y="275"/>
                  <a:pt x="2674" y="257"/>
                </a:cubicBezTo>
                <a:close/>
                <a:moveTo>
                  <a:pt x="3170" y="257"/>
                </a:moveTo>
                <a:cubicBezTo>
                  <a:pt x="3206" y="295"/>
                  <a:pt x="3224" y="352"/>
                  <a:pt x="3224" y="427"/>
                </a:cubicBezTo>
                <a:cubicBezTo>
                  <a:pt x="3224" y="434"/>
                  <a:pt x="3224" y="442"/>
                  <a:pt x="3224" y="451"/>
                </a:cubicBezTo>
                <a:cubicBezTo>
                  <a:pt x="3223" y="460"/>
                  <a:pt x="3223" y="467"/>
                  <a:pt x="3222" y="474"/>
                </a:cubicBezTo>
                <a:cubicBezTo>
                  <a:pt x="2937" y="474"/>
                  <a:pt x="2937" y="474"/>
                  <a:pt x="2937" y="474"/>
                </a:cubicBezTo>
                <a:cubicBezTo>
                  <a:pt x="2940" y="500"/>
                  <a:pt x="2952" y="520"/>
                  <a:pt x="2973" y="535"/>
                </a:cubicBezTo>
                <a:cubicBezTo>
                  <a:pt x="2995" y="551"/>
                  <a:pt x="3023" y="558"/>
                  <a:pt x="3059" y="558"/>
                </a:cubicBezTo>
                <a:cubicBezTo>
                  <a:pt x="3082" y="558"/>
                  <a:pt x="3105" y="556"/>
                  <a:pt x="3127" y="552"/>
                </a:cubicBezTo>
                <a:cubicBezTo>
                  <a:pt x="3149" y="548"/>
                  <a:pt x="3167" y="542"/>
                  <a:pt x="3182" y="536"/>
                </a:cubicBezTo>
                <a:cubicBezTo>
                  <a:pt x="3198" y="638"/>
                  <a:pt x="3198" y="638"/>
                  <a:pt x="3198" y="638"/>
                </a:cubicBezTo>
                <a:cubicBezTo>
                  <a:pt x="3192" y="642"/>
                  <a:pt x="3183" y="645"/>
                  <a:pt x="3171" y="648"/>
                </a:cubicBezTo>
                <a:cubicBezTo>
                  <a:pt x="3160" y="652"/>
                  <a:pt x="3148" y="654"/>
                  <a:pt x="3133" y="657"/>
                </a:cubicBezTo>
                <a:cubicBezTo>
                  <a:pt x="3120" y="660"/>
                  <a:pt x="3105" y="662"/>
                  <a:pt x="3090" y="663"/>
                </a:cubicBezTo>
                <a:cubicBezTo>
                  <a:pt x="3074" y="665"/>
                  <a:pt x="3058" y="666"/>
                  <a:pt x="3042" y="666"/>
                </a:cubicBezTo>
                <a:cubicBezTo>
                  <a:pt x="3003" y="666"/>
                  <a:pt x="2968" y="660"/>
                  <a:pt x="2938" y="648"/>
                </a:cubicBezTo>
                <a:cubicBezTo>
                  <a:pt x="2909" y="637"/>
                  <a:pt x="2884" y="620"/>
                  <a:pt x="2865" y="600"/>
                </a:cubicBezTo>
                <a:cubicBezTo>
                  <a:pt x="2846" y="579"/>
                  <a:pt x="2831" y="555"/>
                  <a:pt x="2822" y="527"/>
                </a:cubicBezTo>
                <a:cubicBezTo>
                  <a:pt x="2813" y="499"/>
                  <a:pt x="2808" y="469"/>
                  <a:pt x="2808" y="436"/>
                </a:cubicBezTo>
                <a:cubicBezTo>
                  <a:pt x="2808" y="397"/>
                  <a:pt x="2814" y="362"/>
                  <a:pt x="2826" y="333"/>
                </a:cubicBezTo>
                <a:cubicBezTo>
                  <a:pt x="2838" y="303"/>
                  <a:pt x="2854" y="279"/>
                  <a:pt x="2874" y="259"/>
                </a:cubicBezTo>
                <a:cubicBezTo>
                  <a:pt x="2894" y="239"/>
                  <a:pt x="2916" y="224"/>
                  <a:pt x="2941" y="214"/>
                </a:cubicBezTo>
                <a:cubicBezTo>
                  <a:pt x="2967" y="204"/>
                  <a:pt x="2994" y="199"/>
                  <a:pt x="3021" y="199"/>
                </a:cubicBezTo>
                <a:cubicBezTo>
                  <a:pt x="3083" y="199"/>
                  <a:pt x="3133" y="219"/>
                  <a:pt x="3170" y="257"/>
                </a:cubicBezTo>
                <a:close/>
                <a:moveTo>
                  <a:pt x="3103" y="388"/>
                </a:moveTo>
                <a:cubicBezTo>
                  <a:pt x="3103" y="377"/>
                  <a:pt x="3101" y="367"/>
                  <a:pt x="3097" y="357"/>
                </a:cubicBezTo>
                <a:cubicBezTo>
                  <a:pt x="3094" y="347"/>
                  <a:pt x="3090" y="338"/>
                  <a:pt x="3083" y="330"/>
                </a:cubicBezTo>
                <a:cubicBezTo>
                  <a:pt x="3077" y="322"/>
                  <a:pt x="3069" y="315"/>
                  <a:pt x="3058" y="310"/>
                </a:cubicBezTo>
                <a:cubicBezTo>
                  <a:pt x="3049" y="305"/>
                  <a:pt x="3037" y="303"/>
                  <a:pt x="3022" y="303"/>
                </a:cubicBezTo>
                <a:cubicBezTo>
                  <a:pt x="3008" y="303"/>
                  <a:pt x="2996" y="305"/>
                  <a:pt x="2986" y="310"/>
                </a:cubicBezTo>
                <a:cubicBezTo>
                  <a:pt x="2976" y="315"/>
                  <a:pt x="2967" y="321"/>
                  <a:pt x="2961" y="329"/>
                </a:cubicBezTo>
                <a:cubicBezTo>
                  <a:pt x="2954" y="337"/>
                  <a:pt x="2949" y="346"/>
                  <a:pt x="2945" y="357"/>
                </a:cubicBezTo>
                <a:cubicBezTo>
                  <a:pt x="2941" y="367"/>
                  <a:pt x="2939" y="377"/>
                  <a:pt x="2937" y="388"/>
                </a:cubicBezTo>
                <a:lnTo>
                  <a:pt x="3103" y="388"/>
                </a:lnTo>
                <a:close/>
                <a:moveTo>
                  <a:pt x="3554" y="555"/>
                </a:moveTo>
                <a:cubicBezTo>
                  <a:pt x="3540" y="557"/>
                  <a:pt x="3526" y="558"/>
                  <a:pt x="3513" y="558"/>
                </a:cubicBezTo>
                <a:cubicBezTo>
                  <a:pt x="3485" y="558"/>
                  <a:pt x="3466" y="550"/>
                  <a:pt x="3456" y="535"/>
                </a:cubicBezTo>
                <a:cubicBezTo>
                  <a:pt x="3447" y="519"/>
                  <a:pt x="3443" y="498"/>
                  <a:pt x="3443" y="471"/>
                </a:cubicBezTo>
                <a:cubicBezTo>
                  <a:pt x="3443" y="315"/>
                  <a:pt x="3443" y="315"/>
                  <a:pt x="3443" y="315"/>
                </a:cubicBezTo>
                <a:cubicBezTo>
                  <a:pt x="3594" y="315"/>
                  <a:pt x="3594" y="315"/>
                  <a:pt x="3594" y="315"/>
                </a:cubicBezTo>
                <a:cubicBezTo>
                  <a:pt x="3594" y="211"/>
                  <a:pt x="3594" y="211"/>
                  <a:pt x="3594" y="211"/>
                </a:cubicBezTo>
                <a:cubicBezTo>
                  <a:pt x="3443" y="211"/>
                  <a:pt x="3443" y="211"/>
                  <a:pt x="3443" y="211"/>
                </a:cubicBezTo>
                <a:cubicBezTo>
                  <a:pt x="3443" y="80"/>
                  <a:pt x="3443" y="80"/>
                  <a:pt x="3443" y="80"/>
                </a:cubicBezTo>
                <a:cubicBezTo>
                  <a:pt x="3317" y="101"/>
                  <a:pt x="3317" y="101"/>
                  <a:pt x="3317" y="101"/>
                </a:cubicBezTo>
                <a:cubicBezTo>
                  <a:pt x="3317" y="473"/>
                  <a:pt x="3317" y="473"/>
                  <a:pt x="3317" y="473"/>
                </a:cubicBezTo>
                <a:cubicBezTo>
                  <a:pt x="3317" y="502"/>
                  <a:pt x="3320" y="528"/>
                  <a:pt x="3325" y="551"/>
                </a:cubicBezTo>
                <a:cubicBezTo>
                  <a:pt x="3330" y="575"/>
                  <a:pt x="3340" y="595"/>
                  <a:pt x="3353" y="612"/>
                </a:cubicBezTo>
                <a:cubicBezTo>
                  <a:pt x="3367" y="628"/>
                  <a:pt x="3385" y="641"/>
                  <a:pt x="3407" y="651"/>
                </a:cubicBezTo>
                <a:cubicBezTo>
                  <a:pt x="3430" y="660"/>
                  <a:pt x="3458" y="664"/>
                  <a:pt x="3492" y="664"/>
                </a:cubicBezTo>
                <a:cubicBezTo>
                  <a:pt x="3519" y="664"/>
                  <a:pt x="3542" y="662"/>
                  <a:pt x="3561" y="658"/>
                </a:cubicBezTo>
                <a:cubicBezTo>
                  <a:pt x="3579" y="653"/>
                  <a:pt x="3596" y="648"/>
                  <a:pt x="3611" y="642"/>
                </a:cubicBezTo>
                <a:cubicBezTo>
                  <a:pt x="3594" y="544"/>
                  <a:pt x="3594" y="544"/>
                  <a:pt x="3594" y="544"/>
                </a:cubicBezTo>
                <a:cubicBezTo>
                  <a:pt x="3582" y="548"/>
                  <a:pt x="3569" y="552"/>
                  <a:pt x="3554" y="555"/>
                </a:cubicBezTo>
                <a:close/>
                <a:moveTo>
                  <a:pt x="4019" y="257"/>
                </a:moveTo>
                <a:cubicBezTo>
                  <a:pt x="4056" y="295"/>
                  <a:pt x="4074" y="352"/>
                  <a:pt x="4074" y="427"/>
                </a:cubicBezTo>
                <a:cubicBezTo>
                  <a:pt x="4074" y="434"/>
                  <a:pt x="4073" y="442"/>
                  <a:pt x="4073" y="451"/>
                </a:cubicBezTo>
                <a:cubicBezTo>
                  <a:pt x="4072" y="460"/>
                  <a:pt x="4072" y="467"/>
                  <a:pt x="4071" y="474"/>
                </a:cubicBezTo>
                <a:cubicBezTo>
                  <a:pt x="3786" y="474"/>
                  <a:pt x="3786" y="474"/>
                  <a:pt x="3786" y="474"/>
                </a:cubicBezTo>
                <a:cubicBezTo>
                  <a:pt x="3789" y="500"/>
                  <a:pt x="3801" y="520"/>
                  <a:pt x="3823" y="535"/>
                </a:cubicBezTo>
                <a:cubicBezTo>
                  <a:pt x="3844" y="551"/>
                  <a:pt x="3873" y="558"/>
                  <a:pt x="3909" y="558"/>
                </a:cubicBezTo>
                <a:cubicBezTo>
                  <a:pt x="3932" y="558"/>
                  <a:pt x="3954" y="556"/>
                  <a:pt x="3976" y="552"/>
                </a:cubicBezTo>
                <a:cubicBezTo>
                  <a:pt x="3998" y="548"/>
                  <a:pt x="4017" y="542"/>
                  <a:pt x="4031" y="536"/>
                </a:cubicBezTo>
                <a:cubicBezTo>
                  <a:pt x="4048" y="638"/>
                  <a:pt x="4048" y="638"/>
                  <a:pt x="4048" y="638"/>
                </a:cubicBezTo>
                <a:cubicBezTo>
                  <a:pt x="4041" y="642"/>
                  <a:pt x="4032" y="645"/>
                  <a:pt x="4021" y="648"/>
                </a:cubicBezTo>
                <a:cubicBezTo>
                  <a:pt x="4009" y="652"/>
                  <a:pt x="3997" y="654"/>
                  <a:pt x="3983" y="657"/>
                </a:cubicBezTo>
                <a:cubicBezTo>
                  <a:pt x="3969" y="660"/>
                  <a:pt x="3955" y="662"/>
                  <a:pt x="3939" y="663"/>
                </a:cubicBezTo>
                <a:cubicBezTo>
                  <a:pt x="3923" y="665"/>
                  <a:pt x="3907" y="666"/>
                  <a:pt x="3892" y="666"/>
                </a:cubicBezTo>
                <a:cubicBezTo>
                  <a:pt x="3852" y="666"/>
                  <a:pt x="3817" y="660"/>
                  <a:pt x="3787" y="648"/>
                </a:cubicBezTo>
                <a:cubicBezTo>
                  <a:pt x="3758" y="637"/>
                  <a:pt x="3734" y="620"/>
                  <a:pt x="3714" y="600"/>
                </a:cubicBezTo>
                <a:cubicBezTo>
                  <a:pt x="3695" y="579"/>
                  <a:pt x="3681" y="555"/>
                  <a:pt x="3671" y="527"/>
                </a:cubicBezTo>
                <a:cubicBezTo>
                  <a:pt x="3662" y="499"/>
                  <a:pt x="3657" y="469"/>
                  <a:pt x="3657" y="436"/>
                </a:cubicBezTo>
                <a:cubicBezTo>
                  <a:pt x="3657" y="397"/>
                  <a:pt x="3663" y="362"/>
                  <a:pt x="3675" y="333"/>
                </a:cubicBezTo>
                <a:cubicBezTo>
                  <a:pt x="3688" y="303"/>
                  <a:pt x="3704" y="279"/>
                  <a:pt x="3723" y="259"/>
                </a:cubicBezTo>
                <a:cubicBezTo>
                  <a:pt x="3743" y="239"/>
                  <a:pt x="3765" y="224"/>
                  <a:pt x="3791" y="214"/>
                </a:cubicBezTo>
                <a:cubicBezTo>
                  <a:pt x="3816" y="204"/>
                  <a:pt x="3843" y="199"/>
                  <a:pt x="3870" y="199"/>
                </a:cubicBezTo>
                <a:cubicBezTo>
                  <a:pt x="3933" y="199"/>
                  <a:pt x="3982" y="219"/>
                  <a:pt x="4019" y="257"/>
                </a:cubicBezTo>
                <a:close/>
                <a:moveTo>
                  <a:pt x="3952" y="388"/>
                </a:moveTo>
                <a:cubicBezTo>
                  <a:pt x="3952" y="377"/>
                  <a:pt x="3950" y="367"/>
                  <a:pt x="3947" y="357"/>
                </a:cubicBezTo>
                <a:cubicBezTo>
                  <a:pt x="3944" y="347"/>
                  <a:pt x="3939" y="338"/>
                  <a:pt x="3932" y="330"/>
                </a:cubicBezTo>
                <a:cubicBezTo>
                  <a:pt x="3926" y="322"/>
                  <a:pt x="3918" y="315"/>
                  <a:pt x="3908" y="310"/>
                </a:cubicBezTo>
                <a:cubicBezTo>
                  <a:pt x="3898" y="305"/>
                  <a:pt x="3886" y="303"/>
                  <a:pt x="3872" y="303"/>
                </a:cubicBezTo>
                <a:cubicBezTo>
                  <a:pt x="3857" y="303"/>
                  <a:pt x="3845" y="305"/>
                  <a:pt x="3835" y="310"/>
                </a:cubicBezTo>
                <a:cubicBezTo>
                  <a:pt x="3825" y="315"/>
                  <a:pt x="3817" y="321"/>
                  <a:pt x="3810" y="329"/>
                </a:cubicBezTo>
                <a:cubicBezTo>
                  <a:pt x="3803" y="337"/>
                  <a:pt x="3798" y="346"/>
                  <a:pt x="3794" y="357"/>
                </a:cubicBezTo>
                <a:cubicBezTo>
                  <a:pt x="3791" y="367"/>
                  <a:pt x="3788" y="377"/>
                  <a:pt x="3786" y="388"/>
                </a:cubicBezTo>
                <a:lnTo>
                  <a:pt x="3952" y="388"/>
                </a:lnTo>
                <a:close/>
                <a:moveTo>
                  <a:pt x="4479" y="484"/>
                </a:moveTo>
                <a:cubicBezTo>
                  <a:pt x="4475" y="470"/>
                  <a:pt x="4468" y="457"/>
                  <a:pt x="4457" y="446"/>
                </a:cubicBezTo>
                <a:cubicBezTo>
                  <a:pt x="4447" y="434"/>
                  <a:pt x="4433" y="424"/>
                  <a:pt x="4415" y="414"/>
                </a:cubicBezTo>
                <a:cubicBezTo>
                  <a:pt x="4397" y="404"/>
                  <a:pt x="4374" y="394"/>
                  <a:pt x="4347" y="384"/>
                </a:cubicBezTo>
                <a:cubicBezTo>
                  <a:pt x="4333" y="379"/>
                  <a:pt x="4322" y="374"/>
                  <a:pt x="4313" y="370"/>
                </a:cubicBezTo>
                <a:cubicBezTo>
                  <a:pt x="4305" y="366"/>
                  <a:pt x="4298" y="362"/>
                  <a:pt x="4293" y="358"/>
                </a:cubicBezTo>
                <a:cubicBezTo>
                  <a:pt x="4288" y="354"/>
                  <a:pt x="4284" y="351"/>
                  <a:pt x="4283" y="347"/>
                </a:cubicBezTo>
                <a:cubicBezTo>
                  <a:pt x="4281" y="343"/>
                  <a:pt x="4280" y="338"/>
                  <a:pt x="4280" y="333"/>
                </a:cubicBezTo>
                <a:cubicBezTo>
                  <a:pt x="4280" y="311"/>
                  <a:pt x="4300" y="300"/>
                  <a:pt x="4339" y="300"/>
                </a:cubicBezTo>
                <a:cubicBezTo>
                  <a:pt x="4361" y="300"/>
                  <a:pt x="4380" y="302"/>
                  <a:pt x="4397" y="306"/>
                </a:cubicBezTo>
                <a:cubicBezTo>
                  <a:pt x="4414" y="310"/>
                  <a:pt x="4430" y="315"/>
                  <a:pt x="4445" y="320"/>
                </a:cubicBezTo>
                <a:cubicBezTo>
                  <a:pt x="4466" y="222"/>
                  <a:pt x="4466" y="222"/>
                  <a:pt x="4466" y="222"/>
                </a:cubicBezTo>
                <a:cubicBezTo>
                  <a:pt x="4452" y="216"/>
                  <a:pt x="4432" y="211"/>
                  <a:pt x="4407" y="207"/>
                </a:cubicBezTo>
                <a:cubicBezTo>
                  <a:pt x="4383" y="202"/>
                  <a:pt x="4357" y="199"/>
                  <a:pt x="4330" y="199"/>
                </a:cubicBezTo>
                <a:cubicBezTo>
                  <a:pt x="4276" y="199"/>
                  <a:pt x="4234" y="211"/>
                  <a:pt x="4203" y="235"/>
                </a:cubicBezTo>
                <a:cubicBezTo>
                  <a:pt x="4172" y="260"/>
                  <a:pt x="4156" y="292"/>
                  <a:pt x="4156" y="334"/>
                </a:cubicBezTo>
                <a:cubicBezTo>
                  <a:pt x="4156" y="355"/>
                  <a:pt x="4159" y="374"/>
                  <a:pt x="4166" y="389"/>
                </a:cubicBezTo>
                <a:cubicBezTo>
                  <a:pt x="4172" y="404"/>
                  <a:pt x="4180" y="417"/>
                  <a:pt x="4192" y="428"/>
                </a:cubicBezTo>
                <a:cubicBezTo>
                  <a:pt x="4203" y="439"/>
                  <a:pt x="4216" y="448"/>
                  <a:pt x="4232" y="456"/>
                </a:cubicBezTo>
                <a:cubicBezTo>
                  <a:pt x="4248" y="464"/>
                  <a:pt x="4266" y="472"/>
                  <a:pt x="4286" y="479"/>
                </a:cubicBezTo>
                <a:cubicBezTo>
                  <a:pt x="4311" y="488"/>
                  <a:pt x="4330" y="497"/>
                  <a:pt x="4343" y="505"/>
                </a:cubicBezTo>
                <a:cubicBezTo>
                  <a:pt x="4355" y="512"/>
                  <a:pt x="4361" y="521"/>
                  <a:pt x="4361" y="531"/>
                </a:cubicBezTo>
                <a:cubicBezTo>
                  <a:pt x="4361" y="544"/>
                  <a:pt x="4356" y="553"/>
                  <a:pt x="4347" y="557"/>
                </a:cubicBezTo>
                <a:cubicBezTo>
                  <a:pt x="4337" y="562"/>
                  <a:pt x="4321" y="564"/>
                  <a:pt x="4298" y="564"/>
                </a:cubicBezTo>
                <a:cubicBezTo>
                  <a:pt x="4298" y="564"/>
                  <a:pt x="4298" y="564"/>
                  <a:pt x="4298" y="564"/>
                </a:cubicBezTo>
                <a:cubicBezTo>
                  <a:pt x="4298" y="564"/>
                  <a:pt x="4298" y="564"/>
                  <a:pt x="4298" y="564"/>
                </a:cubicBezTo>
                <a:cubicBezTo>
                  <a:pt x="4298" y="564"/>
                  <a:pt x="4298" y="564"/>
                  <a:pt x="4298" y="564"/>
                </a:cubicBezTo>
                <a:cubicBezTo>
                  <a:pt x="4298" y="564"/>
                  <a:pt x="4298" y="564"/>
                  <a:pt x="4298" y="564"/>
                </a:cubicBezTo>
                <a:cubicBezTo>
                  <a:pt x="4276" y="564"/>
                  <a:pt x="4254" y="562"/>
                  <a:pt x="4231" y="557"/>
                </a:cubicBezTo>
                <a:cubicBezTo>
                  <a:pt x="4209" y="552"/>
                  <a:pt x="4187" y="545"/>
                  <a:pt x="4166" y="537"/>
                </a:cubicBezTo>
                <a:cubicBezTo>
                  <a:pt x="4145" y="639"/>
                  <a:pt x="4145" y="639"/>
                  <a:pt x="4145" y="639"/>
                </a:cubicBezTo>
                <a:cubicBezTo>
                  <a:pt x="4155" y="644"/>
                  <a:pt x="4173" y="649"/>
                  <a:pt x="4198" y="656"/>
                </a:cubicBezTo>
                <a:cubicBezTo>
                  <a:pt x="4225" y="663"/>
                  <a:pt x="4258" y="666"/>
                  <a:pt x="4297" y="666"/>
                </a:cubicBezTo>
                <a:cubicBezTo>
                  <a:pt x="4357" y="666"/>
                  <a:pt x="4404" y="655"/>
                  <a:pt x="4436" y="632"/>
                </a:cubicBezTo>
                <a:cubicBezTo>
                  <a:pt x="4469" y="610"/>
                  <a:pt x="4486" y="577"/>
                  <a:pt x="4486" y="533"/>
                </a:cubicBezTo>
                <a:cubicBezTo>
                  <a:pt x="4486" y="514"/>
                  <a:pt x="4484" y="498"/>
                  <a:pt x="4479" y="484"/>
                </a:cubicBezTo>
                <a:close/>
              </a:path>
            </a:pathLst>
          </a:custGeom>
          <a:solidFill>
            <a:srgbClr val="326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8015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3"/>
                                        </p:tgtEl>
                                      </p:cBhvr>
                                      <p:by x="0" y="0"/>
                                    </p:animScale>
                                  </p:childTnLst>
                                </p:cTn>
                              </p:par>
                              <p:par>
                                <p:cTn id="9" presetID="6" presetClass="emph" presetSubtype="0" decel="100000" fill="hold" nodeType="withEffect">
                                  <p:stCondLst>
                                    <p:cond delay="900"/>
                                  </p:stCondLst>
                                  <p:childTnLst>
                                    <p:animScale>
                                      <p:cBhvr>
                                        <p:cTn id="10" dur="500" fill="hold"/>
                                        <p:tgtEl>
                                          <p:spTgt spid="3"/>
                                        </p:tgtEl>
                                      </p:cBhvr>
                                      <p:by x="100000" y="100000"/>
                                    </p:animScale>
                                  </p:childTnLst>
                                </p:cTn>
                              </p:par>
                              <p:par>
                                <p:cTn id="11" presetID="10" presetClass="entr" presetSubtype="0" fill="hold" grpId="0" nodeType="withEffect">
                                  <p:stCondLst>
                                    <p:cond delay="9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path" presetSubtype="0" decel="100000" fill="hold" grpId="1" nodeType="withEffect">
                                  <p:stCondLst>
                                    <p:cond delay="400"/>
                                  </p:stCondLst>
                                  <p:childTnLst>
                                    <p:animMotion origin="layout" path="M 7.13728E-7 -0.0449 L 7.13728E-7 -2.59259E-6 " pathEditMode="relative" rAng="0" ptsTypes="AA">
                                      <p:cBhvr>
                                        <p:cTn id="15" dur="1000" fill="hold"/>
                                        <p:tgtEl>
                                          <p:spTgt spid="6"/>
                                        </p:tgtEl>
                                        <p:attrNameLst>
                                          <p:attrName>ppt_x</p:attrName>
                                          <p:attrName>ppt_y</p:attrName>
                                        </p:attrNameLst>
                                      </p:cBhvr>
                                      <p:rCtr x="0"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17D4B3-108E-E144-928E-74F88542FB71}"/>
              </a:ext>
            </a:extLst>
          </p:cNvPr>
          <p:cNvSpPr txBox="1"/>
          <p:nvPr/>
        </p:nvSpPr>
        <p:spPr>
          <a:xfrm>
            <a:off x="312821" y="204537"/>
            <a:ext cx="8241632" cy="523220"/>
          </a:xfrm>
          <a:prstGeom prst="rect">
            <a:avLst/>
          </a:prstGeom>
          <a:noFill/>
        </p:spPr>
        <p:txBody>
          <a:bodyPr wrap="square" rtlCol="0">
            <a:spAutoFit/>
          </a:bodyPr>
          <a:lstStyle/>
          <a:p>
            <a:r>
              <a:rPr lang="en-US" sz="2800" dirty="0"/>
              <a:t>Agenda</a:t>
            </a:r>
          </a:p>
        </p:txBody>
      </p:sp>
      <p:sp>
        <p:nvSpPr>
          <p:cNvPr id="3" name="TextBox 2">
            <a:extLst>
              <a:ext uri="{FF2B5EF4-FFF2-40B4-BE49-F238E27FC236}">
                <a16:creationId xmlns:a16="http://schemas.microsoft.com/office/drawing/2014/main" id="{86D2C9D7-C0AA-BC4A-82B6-6966D7DA559D}"/>
              </a:ext>
            </a:extLst>
          </p:cNvPr>
          <p:cNvSpPr txBox="1"/>
          <p:nvPr/>
        </p:nvSpPr>
        <p:spPr>
          <a:xfrm>
            <a:off x="312821" y="1070811"/>
            <a:ext cx="8554453" cy="3790012"/>
          </a:xfrm>
          <a:prstGeom prst="rect">
            <a:avLst/>
          </a:prstGeom>
          <a:noFill/>
        </p:spPr>
        <p:txBody>
          <a:bodyPr wrap="square" rtlCol="0">
            <a:spAutoFit/>
          </a:bodyPr>
          <a:lstStyle/>
          <a:p>
            <a:pPr marL="342900" indent="-342900">
              <a:lnSpc>
                <a:spcPct val="150000"/>
              </a:lnSpc>
              <a:buAutoNum type="arabicPeriod"/>
            </a:pPr>
            <a:r>
              <a:rPr lang="en-US" dirty="0"/>
              <a:t>What's New in Kubernetes on AWS</a:t>
            </a:r>
          </a:p>
          <a:p>
            <a:pPr marL="342900" indent="-342900">
              <a:lnSpc>
                <a:spcPct val="150000"/>
              </a:lnSpc>
              <a:buAutoNum type="arabicPeriod"/>
            </a:pPr>
            <a:r>
              <a:rPr lang="en-US" dirty="0" err="1"/>
              <a:t>eksctl</a:t>
            </a:r>
            <a:r>
              <a:rPr lang="en-US" dirty="0"/>
              <a:t> – A CLI for Amazon EKS</a:t>
            </a:r>
          </a:p>
          <a:p>
            <a:pPr marL="342900" indent="-342900">
              <a:lnSpc>
                <a:spcPct val="150000"/>
              </a:lnSpc>
              <a:buAutoNum type="arabicPeriod"/>
            </a:pPr>
            <a:r>
              <a:rPr lang="en-US" dirty="0"/>
              <a:t>AWS CDK with Kubernetes</a:t>
            </a:r>
          </a:p>
          <a:p>
            <a:pPr marL="342900" indent="-342900">
              <a:lnSpc>
                <a:spcPct val="150000"/>
              </a:lnSpc>
              <a:buAutoNum type="arabicPeriod"/>
            </a:pPr>
            <a:r>
              <a:rPr lang="en-US" dirty="0"/>
              <a:t>Service Mesh in AWS</a:t>
            </a:r>
          </a:p>
          <a:p>
            <a:pPr marL="342900" indent="-342900">
              <a:lnSpc>
                <a:spcPct val="150000"/>
              </a:lnSpc>
              <a:buAutoNum type="arabicPeriod"/>
            </a:pPr>
            <a:r>
              <a:rPr lang="en-US" dirty="0"/>
              <a:t>Kubernetes Ingress and Load Balancing in AWS </a:t>
            </a:r>
          </a:p>
          <a:p>
            <a:pPr marL="342900" indent="-342900">
              <a:lnSpc>
                <a:spcPct val="150000"/>
              </a:lnSpc>
              <a:buAutoNum type="arabicPeriod"/>
            </a:pPr>
            <a:r>
              <a:rPr lang="en-US" dirty="0"/>
              <a:t>Building Kubernetes in AWS China Regions</a:t>
            </a:r>
          </a:p>
          <a:p>
            <a:pPr marL="342900" indent="-342900">
              <a:lnSpc>
                <a:spcPct val="150000"/>
              </a:lnSpc>
              <a:buAutoNum type="arabicPeriod"/>
            </a:pPr>
            <a:r>
              <a:rPr lang="en-US" dirty="0"/>
              <a:t>Hybrid Serverless and Container in AWS</a:t>
            </a:r>
          </a:p>
          <a:p>
            <a:pPr marL="342900" indent="-342900">
              <a:lnSpc>
                <a:spcPct val="150000"/>
              </a:lnSpc>
              <a:buAutoNum type="arabicPeriod"/>
            </a:pPr>
            <a:r>
              <a:rPr lang="en-US" dirty="0"/>
              <a:t>Kubernetes Global Distributions in AWS</a:t>
            </a:r>
          </a:p>
          <a:p>
            <a:pPr marL="342900" indent="-342900">
              <a:lnSpc>
                <a:spcPct val="150000"/>
              </a:lnSpc>
              <a:buAutoNum type="arabicPeriod"/>
            </a:pPr>
            <a:endParaRPr lang="en-US" dirty="0"/>
          </a:p>
        </p:txBody>
      </p:sp>
    </p:spTree>
    <p:extLst>
      <p:ext uri="{BB962C8B-B14F-4D97-AF65-F5344CB8AC3E}">
        <p14:creationId xmlns:p14="http://schemas.microsoft.com/office/powerpoint/2010/main" val="249086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F75DB4-2F32-2C44-B59A-FD84D7701CE4}"/>
              </a:ext>
            </a:extLst>
          </p:cNvPr>
          <p:cNvSpPr txBox="1"/>
          <p:nvPr/>
        </p:nvSpPr>
        <p:spPr>
          <a:xfrm>
            <a:off x="1756610" y="2261937"/>
            <a:ext cx="5715000" cy="646331"/>
          </a:xfrm>
          <a:prstGeom prst="rect">
            <a:avLst/>
          </a:prstGeom>
          <a:noFill/>
        </p:spPr>
        <p:txBody>
          <a:bodyPr wrap="square" rtlCol="0">
            <a:spAutoFit/>
          </a:bodyPr>
          <a:lstStyle/>
          <a:p>
            <a:pPr algn="ctr"/>
            <a:r>
              <a:rPr lang="en-US" sz="3600" dirty="0"/>
              <a:t>Service Mesh in AWS</a:t>
            </a:r>
          </a:p>
        </p:txBody>
      </p:sp>
    </p:spTree>
    <p:extLst>
      <p:ext uri="{BB962C8B-B14F-4D97-AF65-F5344CB8AC3E}">
        <p14:creationId xmlns:p14="http://schemas.microsoft.com/office/powerpoint/2010/main" val="2446659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allthingsdistributed.com/images/appmesh.png">
            <a:extLst>
              <a:ext uri="{FF2B5EF4-FFF2-40B4-BE49-F238E27FC236}">
                <a16:creationId xmlns:a16="http://schemas.microsoft.com/office/drawing/2014/main" id="{B4B1752E-DF41-8C4B-A178-D29E1BEC0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226" y="1383632"/>
            <a:ext cx="6721492" cy="36709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allthingsdistributed.com/images/wvlogo.jpg">
            <a:extLst>
              <a:ext uri="{FF2B5EF4-FFF2-40B4-BE49-F238E27FC236}">
                <a16:creationId xmlns:a16="http://schemas.microsoft.com/office/drawing/2014/main" id="{216ADBE6-4B33-E84B-84EF-DC1C769C1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42" y="107538"/>
            <a:ext cx="1633287" cy="16332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0E76CB-120C-F043-9DE5-583AB51446CB}"/>
              </a:ext>
            </a:extLst>
          </p:cNvPr>
          <p:cNvSpPr txBox="1"/>
          <p:nvPr/>
        </p:nvSpPr>
        <p:spPr>
          <a:xfrm>
            <a:off x="2310063" y="276726"/>
            <a:ext cx="6184232" cy="923330"/>
          </a:xfrm>
          <a:prstGeom prst="rect">
            <a:avLst/>
          </a:prstGeom>
          <a:noFill/>
        </p:spPr>
        <p:txBody>
          <a:bodyPr wrap="square" rtlCol="0">
            <a:spAutoFit/>
          </a:bodyPr>
          <a:lstStyle/>
          <a:p>
            <a:r>
              <a:rPr lang="en-US" dirty="0"/>
              <a:t>“Our vision for App Mesh is an AWS-native service mesh that integrates equally well with AWS primitives and advanced services.”  </a:t>
            </a:r>
          </a:p>
        </p:txBody>
      </p:sp>
      <p:sp>
        <p:nvSpPr>
          <p:cNvPr id="3" name="TextBox 2">
            <a:extLst>
              <a:ext uri="{FF2B5EF4-FFF2-40B4-BE49-F238E27FC236}">
                <a16:creationId xmlns:a16="http://schemas.microsoft.com/office/drawing/2014/main" id="{3C7DBAA3-B2A7-204E-A883-253A98B9B43D}"/>
              </a:ext>
            </a:extLst>
          </p:cNvPr>
          <p:cNvSpPr txBox="1"/>
          <p:nvPr/>
        </p:nvSpPr>
        <p:spPr>
          <a:xfrm>
            <a:off x="202702" y="1899574"/>
            <a:ext cx="2161169" cy="646331"/>
          </a:xfrm>
          <a:prstGeom prst="rect">
            <a:avLst/>
          </a:prstGeom>
          <a:noFill/>
        </p:spPr>
        <p:txBody>
          <a:bodyPr wrap="none" rtlCol="0">
            <a:spAutoFit/>
          </a:bodyPr>
          <a:lstStyle/>
          <a:p>
            <a:r>
              <a:rPr lang="en-US" b="1" dirty="0"/>
              <a:t>Werner </a:t>
            </a:r>
            <a:r>
              <a:rPr lang="en-US" b="1" dirty="0" err="1"/>
              <a:t>Vogels</a:t>
            </a:r>
            <a:br>
              <a:rPr lang="en-US" dirty="0"/>
            </a:br>
            <a:r>
              <a:rPr lang="en-US" i="1" dirty="0"/>
              <a:t>CTO - </a:t>
            </a:r>
            <a:r>
              <a:rPr lang="en-US" i="1" dirty="0" err="1"/>
              <a:t>Amazon.com</a:t>
            </a:r>
            <a:endParaRPr lang="en-US" dirty="0"/>
          </a:p>
        </p:txBody>
      </p:sp>
    </p:spTree>
    <p:extLst>
      <p:ext uri="{BB962C8B-B14F-4D97-AF65-F5344CB8AC3E}">
        <p14:creationId xmlns:p14="http://schemas.microsoft.com/office/powerpoint/2010/main" val="4076313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d2908q01vomqb2.cloudfront.net/1b6453892473a467d07372d45eb05abc2031647a/2018/11/28/appmesh-proxy-1024x341.png">
            <a:extLst>
              <a:ext uri="{FF2B5EF4-FFF2-40B4-BE49-F238E27FC236}">
                <a16:creationId xmlns:a16="http://schemas.microsoft.com/office/drawing/2014/main" id="{43996506-AC7D-0340-B84D-8D1424CF2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5" y="1350129"/>
            <a:ext cx="8663989" cy="2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6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d2908q01vomqb2.cloudfront.net/1b6453892473a467d07372d45eb05abc2031647a/2018/11/28/appmesh-1-1024x311.png">
            <a:extLst>
              <a:ext uri="{FF2B5EF4-FFF2-40B4-BE49-F238E27FC236}">
                <a16:creationId xmlns:a16="http://schemas.microsoft.com/office/drawing/2014/main" id="{D4FB6066-A1B4-124D-A7FD-265ABEB2E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2688"/>
            <a:ext cx="9144000" cy="277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836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d2908q01vomqb2.cloudfront.net/1b6453892473a467d07372d45eb05abc2031647a/2018/11/28/appmesh-2-1024x389.png">
            <a:extLst>
              <a:ext uri="{FF2B5EF4-FFF2-40B4-BE49-F238E27FC236}">
                <a16:creationId xmlns:a16="http://schemas.microsoft.com/office/drawing/2014/main" id="{701524F8-AD22-D44F-AEAC-7D92F154F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9404"/>
            <a:ext cx="9144000" cy="347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D372DF-3F6B-8947-A65B-D452028EDFA0}"/>
              </a:ext>
            </a:extLst>
          </p:cNvPr>
          <p:cNvSpPr txBox="1"/>
          <p:nvPr/>
        </p:nvSpPr>
        <p:spPr>
          <a:xfrm>
            <a:off x="276726" y="168442"/>
            <a:ext cx="7519737" cy="461665"/>
          </a:xfrm>
          <a:prstGeom prst="rect">
            <a:avLst/>
          </a:prstGeom>
          <a:noFill/>
        </p:spPr>
        <p:txBody>
          <a:bodyPr wrap="square" rtlCol="0">
            <a:spAutoFit/>
          </a:bodyPr>
          <a:lstStyle/>
          <a:p>
            <a:r>
              <a:rPr lang="en-US" sz="2400" dirty="0"/>
              <a:t>Blue/Green Deployment or Traffic Switching</a:t>
            </a:r>
          </a:p>
        </p:txBody>
      </p:sp>
    </p:spTree>
    <p:extLst>
      <p:ext uri="{BB962C8B-B14F-4D97-AF65-F5344CB8AC3E}">
        <p14:creationId xmlns:p14="http://schemas.microsoft.com/office/powerpoint/2010/main" val="3893688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d2908q01vomqb2.cloudfront.net/b3f0c7f6bb763af1be91d9e74eabfeb199dc1f1f/2018/11/29/Product-Page-Diagram_Lattice_After.de0ef7327c19197e473f7bf59f4687cea53f01f3.png">
            <a:extLst>
              <a:ext uri="{FF2B5EF4-FFF2-40B4-BE49-F238E27FC236}">
                <a16:creationId xmlns:a16="http://schemas.microsoft.com/office/drawing/2014/main" id="{416FB0FB-5F20-244A-8397-A163B0082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203200"/>
            <a:ext cx="8623300" cy="4737100"/>
          </a:xfrm>
          <a:prstGeom prst="rect">
            <a:avLst/>
          </a:prstGeom>
          <a:solidFill>
            <a:schemeClr val="tx1"/>
          </a:solidFill>
        </p:spPr>
      </p:pic>
    </p:spTree>
    <p:extLst>
      <p:ext uri="{BB962C8B-B14F-4D97-AF65-F5344CB8AC3E}">
        <p14:creationId xmlns:p14="http://schemas.microsoft.com/office/powerpoint/2010/main" val="299724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B93249-86FC-2F49-9514-190A93F64F02}"/>
              </a:ext>
            </a:extLst>
          </p:cNvPr>
          <p:cNvPicPr>
            <a:picLocks noChangeAspect="1"/>
          </p:cNvPicPr>
          <p:nvPr/>
        </p:nvPicPr>
        <p:blipFill>
          <a:blip r:embed="rId2"/>
          <a:stretch>
            <a:fillRect/>
          </a:stretch>
        </p:blipFill>
        <p:spPr>
          <a:xfrm>
            <a:off x="360947" y="717713"/>
            <a:ext cx="8410074" cy="4062608"/>
          </a:xfrm>
          <a:prstGeom prst="rect">
            <a:avLst/>
          </a:prstGeom>
        </p:spPr>
      </p:pic>
      <p:sp>
        <p:nvSpPr>
          <p:cNvPr id="3" name="TextBox 2">
            <a:extLst>
              <a:ext uri="{FF2B5EF4-FFF2-40B4-BE49-F238E27FC236}">
                <a16:creationId xmlns:a16="http://schemas.microsoft.com/office/drawing/2014/main" id="{0828C690-C1D8-1C4E-A36E-2B58B91F1763}"/>
              </a:ext>
            </a:extLst>
          </p:cNvPr>
          <p:cNvSpPr txBox="1"/>
          <p:nvPr/>
        </p:nvSpPr>
        <p:spPr>
          <a:xfrm>
            <a:off x="360947" y="144379"/>
            <a:ext cx="4499950" cy="369332"/>
          </a:xfrm>
          <a:prstGeom prst="rect">
            <a:avLst/>
          </a:prstGeom>
          <a:noFill/>
        </p:spPr>
        <p:txBody>
          <a:bodyPr wrap="none" rtlCol="0">
            <a:spAutoFit/>
          </a:bodyPr>
          <a:lstStyle/>
          <a:p>
            <a:r>
              <a:rPr lang="en-US" dirty="0"/>
              <a:t>AWS </a:t>
            </a:r>
            <a:r>
              <a:rPr lang="en-US" dirty="0" err="1"/>
              <a:t>AppMesh</a:t>
            </a:r>
            <a:r>
              <a:rPr lang="en-US" dirty="0"/>
              <a:t> Public Roadmap in </a:t>
            </a:r>
            <a:r>
              <a:rPr lang="en-US" dirty="0" err="1"/>
              <a:t>Github</a:t>
            </a:r>
            <a:endParaRPr lang="en-US" dirty="0"/>
          </a:p>
        </p:txBody>
      </p:sp>
    </p:spTree>
    <p:extLst>
      <p:ext uri="{BB962C8B-B14F-4D97-AF65-F5344CB8AC3E}">
        <p14:creationId xmlns:p14="http://schemas.microsoft.com/office/powerpoint/2010/main" val="3275039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71645-BFD3-394F-AFFB-C0EA7121F822}"/>
              </a:ext>
            </a:extLst>
          </p:cNvPr>
          <p:cNvSpPr txBox="1"/>
          <p:nvPr/>
        </p:nvSpPr>
        <p:spPr>
          <a:xfrm>
            <a:off x="938463" y="2237874"/>
            <a:ext cx="6930189" cy="584775"/>
          </a:xfrm>
          <a:prstGeom prst="rect">
            <a:avLst/>
          </a:prstGeom>
          <a:noFill/>
        </p:spPr>
        <p:txBody>
          <a:bodyPr wrap="square" rtlCol="0">
            <a:spAutoFit/>
          </a:bodyPr>
          <a:lstStyle/>
          <a:p>
            <a:pPr algn="ctr"/>
            <a:r>
              <a:rPr lang="en-US" sz="3200" dirty="0"/>
              <a:t>Kubernetes Ingress in AWS</a:t>
            </a:r>
          </a:p>
        </p:txBody>
      </p:sp>
    </p:spTree>
    <p:extLst>
      <p:ext uri="{BB962C8B-B14F-4D97-AF65-F5344CB8AC3E}">
        <p14:creationId xmlns:p14="http://schemas.microsoft.com/office/powerpoint/2010/main" val="2738140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8A9C88-9387-FA4B-AE2C-E5C2E3CCFF2F}"/>
              </a:ext>
            </a:extLst>
          </p:cNvPr>
          <p:cNvSpPr txBox="1"/>
          <p:nvPr/>
        </p:nvSpPr>
        <p:spPr>
          <a:xfrm>
            <a:off x="228600" y="192505"/>
            <a:ext cx="6244389" cy="461665"/>
          </a:xfrm>
          <a:prstGeom prst="rect">
            <a:avLst/>
          </a:prstGeom>
          <a:noFill/>
        </p:spPr>
        <p:txBody>
          <a:bodyPr wrap="square" rtlCol="0">
            <a:spAutoFit/>
          </a:bodyPr>
          <a:lstStyle/>
          <a:p>
            <a:r>
              <a:rPr lang="en-US" sz="2400" dirty="0"/>
              <a:t>Kubernetes Ingress in AWS</a:t>
            </a:r>
          </a:p>
        </p:txBody>
      </p:sp>
      <p:sp>
        <p:nvSpPr>
          <p:cNvPr id="3" name="TextBox 2">
            <a:extLst>
              <a:ext uri="{FF2B5EF4-FFF2-40B4-BE49-F238E27FC236}">
                <a16:creationId xmlns:a16="http://schemas.microsoft.com/office/drawing/2014/main" id="{77BFB572-2D7A-5F4F-ABA2-C66EE17EAC17}"/>
              </a:ext>
            </a:extLst>
          </p:cNvPr>
          <p:cNvSpPr txBox="1"/>
          <p:nvPr/>
        </p:nvSpPr>
        <p:spPr>
          <a:xfrm>
            <a:off x="228600" y="986589"/>
            <a:ext cx="866273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AWS ALB Ingress Controller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Nginx Ingress Controller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HAProxy</a:t>
            </a:r>
            <a:r>
              <a:rPr lang="en-US" dirty="0"/>
              <a:t> Ingress Controller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Traefik</a:t>
            </a:r>
            <a:r>
              <a:rPr lang="en-US" dirty="0"/>
              <a:t> Ingress Controller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Gloo</a:t>
            </a:r>
            <a:r>
              <a:rPr lang="en-US" dirty="0"/>
              <a:t> Ingress Controller</a:t>
            </a:r>
          </a:p>
        </p:txBody>
      </p:sp>
      <p:pic>
        <p:nvPicPr>
          <p:cNvPr id="11266" name="Picture 2" descr="This image shows the flow of traffic from the outside world hitting the Ingress resource and is diverted to the required Kubernetes service based on the path rules set up in the Ingress resource..">
            <a:extLst>
              <a:ext uri="{FF2B5EF4-FFF2-40B4-BE49-F238E27FC236}">
                <a16:creationId xmlns:a16="http://schemas.microsoft.com/office/drawing/2014/main" id="{FCC81413-F357-1C48-9D01-096AB48BE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869" y="986589"/>
            <a:ext cx="4593115" cy="334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265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E13927-B98A-A242-8EA1-E14E2C7ACDAB}"/>
              </a:ext>
            </a:extLst>
          </p:cNvPr>
          <p:cNvSpPr txBox="1"/>
          <p:nvPr/>
        </p:nvSpPr>
        <p:spPr>
          <a:xfrm>
            <a:off x="156410" y="108284"/>
            <a:ext cx="6244389" cy="461665"/>
          </a:xfrm>
          <a:prstGeom prst="rect">
            <a:avLst/>
          </a:prstGeom>
          <a:noFill/>
        </p:spPr>
        <p:txBody>
          <a:bodyPr wrap="square" rtlCol="0">
            <a:spAutoFit/>
          </a:bodyPr>
          <a:lstStyle/>
          <a:p>
            <a:r>
              <a:rPr lang="en-US" sz="2400" dirty="0"/>
              <a:t>AWS ALB Ingress Controller</a:t>
            </a:r>
          </a:p>
        </p:txBody>
      </p:sp>
      <p:sp>
        <p:nvSpPr>
          <p:cNvPr id="2" name="TextBox 1">
            <a:extLst>
              <a:ext uri="{FF2B5EF4-FFF2-40B4-BE49-F238E27FC236}">
                <a16:creationId xmlns:a16="http://schemas.microsoft.com/office/drawing/2014/main" id="{D5B17330-0EA5-EF42-840F-3B546FEE2B86}"/>
              </a:ext>
            </a:extLst>
          </p:cNvPr>
          <p:cNvSpPr txBox="1"/>
          <p:nvPr/>
        </p:nvSpPr>
        <p:spPr>
          <a:xfrm>
            <a:off x="156410" y="666202"/>
            <a:ext cx="5305927" cy="4247317"/>
          </a:xfrm>
          <a:prstGeom prst="rect">
            <a:avLst/>
          </a:prstGeom>
          <a:noFill/>
        </p:spPr>
        <p:txBody>
          <a:bodyPr wrap="square" rtlCol="0">
            <a:spAutoFit/>
          </a:bodyPr>
          <a:lstStyle/>
          <a:p>
            <a:pPr marL="285750" indent="-285750">
              <a:buFont typeface="Arial" panose="020B0604020202020204" pitchFamily="34" charset="0"/>
              <a:buChar char="•"/>
            </a:pPr>
            <a:r>
              <a:rPr lang="en-US" dirty="0"/>
              <a:t>Originated by Ticketmaster and CoreOS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Donated to AWS-SIG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Maintained by SIG-AWS Contributors</a:t>
            </a:r>
          </a:p>
          <a:p>
            <a:endParaRPr lang="en-US" dirty="0"/>
          </a:p>
          <a:p>
            <a:pPr marL="285750" indent="-285750">
              <a:buFont typeface="Arial" panose="020B0604020202020204" pitchFamily="34" charset="0"/>
              <a:buChar char="•"/>
            </a:pPr>
            <a:r>
              <a:rPr lang="en-US" dirty="0" err="1"/>
              <a:t>kubernetes</a:t>
            </a:r>
            <a:r>
              <a:rPr lang="en-US" dirty="0"/>
              <a:t>-sigs/</a:t>
            </a:r>
            <a:r>
              <a:rPr lang="en-US" dirty="0" err="1"/>
              <a:t>aws</a:t>
            </a:r>
            <a:r>
              <a:rPr lang="en-US" dirty="0"/>
              <a:t>-</a:t>
            </a:r>
            <a:r>
              <a:rPr lang="en-US" dirty="0" err="1"/>
              <a:t>alb</a:t>
            </a:r>
            <a:r>
              <a:rPr lang="en-US" dirty="0"/>
              <a:t>-ingress-controller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Host mode balancing through </a:t>
            </a:r>
            <a:r>
              <a:rPr lang="en-US" dirty="0" err="1"/>
              <a:t>nodeports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IP Mode balancing as a container native load balancer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SSL/TLS termination and AWS ACM/WAF integration</a:t>
            </a:r>
          </a:p>
        </p:txBody>
      </p:sp>
    </p:spTree>
    <p:extLst>
      <p:ext uri="{BB962C8B-B14F-4D97-AF65-F5344CB8AC3E}">
        <p14:creationId xmlns:p14="http://schemas.microsoft.com/office/powerpoint/2010/main" val="125225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96426F-26AE-6C4A-BA7D-94C2DBAD3244}"/>
              </a:ext>
            </a:extLst>
          </p:cNvPr>
          <p:cNvGrpSpPr/>
          <p:nvPr/>
        </p:nvGrpSpPr>
        <p:grpSpPr>
          <a:xfrm>
            <a:off x="3485826" y="819150"/>
            <a:ext cx="2172348" cy="2100763"/>
            <a:chOff x="3485826" y="819150"/>
            <a:chExt cx="2172348" cy="2100763"/>
          </a:xfrm>
        </p:grpSpPr>
        <p:sp>
          <p:nvSpPr>
            <p:cNvPr id="3" name="Freeform 6">
              <a:extLst>
                <a:ext uri="{FF2B5EF4-FFF2-40B4-BE49-F238E27FC236}">
                  <a16:creationId xmlns:a16="http://schemas.microsoft.com/office/drawing/2014/main" id="{DF498A68-6D3D-B445-8558-BCF6ED896BC8}"/>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a:extLst>
                <a:ext uri="{FF2B5EF4-FFF2-40B4-BE49-F238E27FC236}">
                  <a16:creationId xmlns:a16="http://schemas.microsoft.com/office/drawing/2014/main" id="{7136DC5F-D0B4-DF45-9271-97ABA02E1412}"/>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Freeform 8">
            <a:extLst>
              <a:ext uri="{FF2B5EF4-FFF2-40B4-BE49-F238E27FC236}">
                <a16:creationId xmlns:a16="http://schemas.microsoft.com/office/drawing/2014/main" id="{97004542-C6E6-1246-AE9F-2FECFBA32F0E}"/>
              </a:ext>
            </a:extLst>
          </p:cNvPr>
          <p:cNvSpPr>
            <a:spLocks noEditPoints="1"/>
          </p:cNvSpPr>
          <p:nvPr/>
        </p:nvSpPr>
        <p:spPr bwMode="auto">
          <a:xfrm>
            <a:off x="2870200" y="3410505"/>
            <a:ext cx="3403600" cy="504909"/>
          </a:xfrm>
          <a:custGeom>
            <a:avLst/>
            <a:gdLst>
              <a:gd name="T0" fmla="*/ 245 w 4486"/>
              <a:gd name="T1" fmla="*/ 606 h 666"/>
              <a:gd name="T2" fmla="*/ 126 w 4486"/>
              <a:gd name="T3" fmla="*/ 654 h 666"/>
              <a:gd name="T4" fmla="*/ 126 w 4486"/>
              <a:gd name="T5" fmla="*/ 371 h 666"/>
              <a:gd name="T6" fmla="*/ 265 w 4486"/>
              <a:gd name="T7" fmla="*/ 211 h 666"/>
              <a:gd name="T8" fmla="*/ 287 w 4486"/>
              <a:gd name="T9" fmla="*/ 460 h 666"/>
              <a:gd name="T10" fmla="*/ 705 w 4486"/>
              <a:gd name="T11" fmla="*/ 556 h 666"/>
              <a:gd name="T12" fmla="*/ 600 w 4486"/>
              <a:gd name="T13" fmla="*/ 211 h 666"/>
              <a:gd name="T14" fmla="*/ 515 w 4486"/>
              <a:gd name="T15" fmla="*/ 607 h 666"/>
              <a:gd name="T16" fmla="*/ 857 w 4486"/>
              <a:gd name="T17" fmla="*/ 639 h 666"/>
              <a:gd name="T18" fmla="*/ 1375 w 4486"/>
              <a:gd name="T19" fmla="*/ 338 h 666"/>
              <a:gd name="T20" fmla="*/ 1255 w 4486"/>
              <a:gd name="T21" fmla="*/ 649 h 666"/>
              <a:gd name="T22" fmla="*/ 1015 w 4486"/>
              <a:gd name="T23" fmla="*/ 650 h 666"/>
              <a:gd name="T24" fmla="*/ 1102 w 4486"/>
              <a:gd name="T25" fmla="*/ 221 h 666"/>
              <a:gd name="T26" fmla="*/ 1338 w 4486"/>
              <a:gd name="T27" fmla="*/ 265 h 666"/>
              <a:gd name="T28" fmla="*/ 1132 w 4486"/>
              <a:gd name="T29" fmla="*/ 313 h 666"/>
              <a:gd name="T30" fmla="*/ 1156 w 4486"/>
              <a:gd name="T31" fmla="*/ 558 h 666"/>
              <a:gd name="T32" fmla="*/ 1880 w 4486"/>
              <a:gd name="T33" fmla="*/ 427 h 666"/>
              <a:gd name="T34" fmla="*/ 1629 w 4486"/>
              <a:gd name="T35" fmla="*/ 535 h 666"/>
              <a:gd name="T36" fmla="*/ 1854 w 4486"/>
              <a:gd name="T37" fmla="*/ 638 h 666"/>
              <a:gd name="T38" fmla="*/ 1698 w 4486"/>
              <a:gd name="T39" fmla="*/ 666 h 666"/>
              <a:gd name="T40" fmla="*/ 1464 w 4486"/>
              <a:gd name="T41" fmla="*/ 436 h 666"/>
              <a:gd name="T42" fmla="*/ 1676 w 4486"/>
              <a:gd name="T43" fmla="*/ 199 h 666"/>
              <a:gd name="T44" fmla="*/ 1738 w 4486"/>
              <a:gd name="T45" fmla="*/ 330 h 666"/>
              <a:gd name="T46" fmla="*/ 1616 w 4486"/>
              <a:gd name="T47" fmla="*/ 329 h 666"/>
              <a:gd name="T48" fmla="*/ 2212 w 4486"/>
              <a:gd name="T49" fmla="*/ 207 h 666"/>
              <a:gd name="T50" fmla="*/ 1977 w 4486"/>
              <a:gd name="T51" fmla="*/ 235 h 666"/>
              <a:gd name="T52" fmla="*/ 2127 w 4486"/>
              <a:gd name="T53" fmla="*/ 311 h 666"/>
              <a:gd name="T54" fmla="*/ 2244 w 4486"/>
              <a:gd name="T55" fmla="*/ 322 h 666"/>
              <a:gd name="T56" fmla="*/ 2674 w 4486"/>
              <a:gd name="T57" fmla="*/ 257 h 666"/>
              <a:gd name="T58" fmla="*/ 2332 w 4486"/>
              <a:gd name="T59" fmla="*/ 226 h 666"/>
              <a:gd name="T60" fmla="*/ 2485 w 4486"/>
              <a:gd name="T61" fmla="*/ 310 h 666"/>
              <a:gd name="T62" fmla="*/ 2589 w 4486"/>
              <a:gd name="T63" fmla="*/ 654 h 666"/>
              <a:gd name="T64" fmla="*/ 2674 w 4486"/>
              <a:gd name="T65" fmla="*/ 257 h 666"/>
              <a:gd name="T66" fmla="*/ 3222 w 4486"/>
              <a:gd name="T67" fmla="*/ 474 h 666"/>
              <a:gd name="T68" fmla="*/ 3127 w 4486"/>
              <a:gd name="T69" fmla="*/ 552 h 666"/>
              <a:gd name="T70" fmla="*/ 3133 w 4486"/>
              <a:gd name="T71" fmla="*/ 657 h 666"/>
              <a:gd name="T72" fmla="*/ 2865 w 4486"/>
              <a:gd name="T73" fmla="*/ 600 h 666"/>
              <a:gd name="T74" fmla="*/ 2874 w 4486"/>
              <a:gd name="T75" fmla="*/ 259 h 666"/>
              <a:gd name="T76" fmla="*/ 3103 w 4486"/>
              <a:gd name="T77" fmla="*/ 388 h 666"/>
              <a:gd name="T78" fmla="*/ 3022 w 4486"/>
              <a:gd name="T79" fmla="*/ 303 h 666"/>
              <a:gd name="T80" fmla="*/ 2937 w 4486"/>
              <a:gd name="T81" fmla="*/ 388 h 666"/>
              <a:gd name="T82" fmla="*/ 3456 w 4486"/>
              <a:gd name="T83" fmla="*/ 535 h 666"/>
              <a:gd name="T84" fmla="*/ 3594 w 4486"/>
              <a:gd name="T85" fmla="*/ 211 h 666"/>
              <a:gd name="T86" fmla="*/ 3317 w 4486"/>
              <a:gd name="T87" fmla="*/ 473 h 666"/>
              <a:gd name="T88" fmla="*/ 3492 w 4486"/>
              <a:gd name="T89" fmla="*/ 664 h 666"/>
              <a:gd name="T90" fmla="*/ 3554 w 4486"/>
              <a:gd name="T91" fmla="*/ 555 h 666"/>
              <a:gd name="T92" fmla="*/ 4071 w 4486"/>
              <a:gd name="T93" fmla="*/ 474 h 666"/>
              <a:gd name="T94" fmla="*/ 3976 w 4486"/>
              <a:gd name="T95" fmla="*/ 552 h 666"/>
              <a:gd name="T96" fmla="*/ 3983 w 4486"/>
              <a:gd name="T97" fmla="*/ 657 h 666"/>
              <a:gd name="T98" fmla="*/ 3714 w 4486"/>
              <a:gd name="T99" fmla="*/ 600 h 666"/>
              <a:gd name="T100" fmla="*/ 3723 w 4486"/>
              <a:gd name="T101" fmla="*/ 259 h 666"/>
              <a:gd name="T102" fmla="*/ 3952 w 4486"/>
              <a:gd name="T103" fmla="*/ 388 h 666"/>
              <a:gd name="T104" fmla="*/ 3872 w 4486"/>
              <a:gd name="T105" fmla="*/ 303 h 666"/>
              <a:gd name="T106" fmla="*/ 3786 w 4486"/>
              <a:gd name="T107" fmla="*/ 388 h 666"/>
              <a:gd name="T108" fmla="*/ 4415 w 4486"/>
              <a:gd name="T109" fmla="*/ 414 h 666"/>
              <a:gd name="T110" fmla="*/ 4283 w 4486"/>
              <a:gd name="T111" fmla="*/ 347 h 666"/>
              <a:gd name="T112" fmla="*/ 4445 w 4486"/>
              <a:gd name="T113" fmla="*/ 320 h 666"/>
              <a:gd name="T114" fmla="*/ 4203 w 4486"/>
              <a:gd name="T115" fmla="*/ 235 h 666"/>
              <a:gd name="T116" fmla="*/ 4232 w 4486"/>
              <a:gd name="T117" fmla="*/ 456 h 666"/>
              <a:gd name="T118" fmla="*/ 4347 w 4486"/>
              <a:gd name="T119" fmla="*/ 557 h 666"/>
              <a:gd name="T120" fmla="*/ 4298 w 4486"/>
              <a:gd name="T121" fmla="*/ 564 h 666"/>
              <a:gd name="T122" fmla="*/ 4145 w 4486"/>
              <a:gd name="T123" fmla="*/ 639 h 666"/>
              <a:gd name="T124" fmla="*/ 4486 w 4486"/>
              <a:gd name="T125" fmla="*/ 533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86" h="666">
                <a:moveTo>
                  <a:pt x="385" y="593"/>
                </a:moveTo>
                <a:cubicBezTo>
                  <a:pt x="399" y="615"/>
                  <a:pt x="411" y="636"/>
                  <a:pt x="421" y="654"/>
                </a:cubicBezTo>
                <a:cubicBezTo>
                  <a:pt x="276" y="654"/>
                  <a:pt x="276" y="654"/>
                  <a:pt x="276" y="654"/>
                </a:cubicBezTo>
                <a:cubicBezTo>
                  <a:pt x="267" y="640"/>
                  <a:pt x="257" y="624"/>
                  <a:pt x="245" y="606"/>
                </a:cubicBezTo>
                <a:cubicBezTo>
                  <a:pt x="234" y="588"/>
                  <a:pt x="222" y="570"/>
                  <a:pt x="209" y="553"/>
                </a:cubicBezTo>
                <a:cubicBezTo>
                  <a:pt x="196" y="535"/>
                  <a:pt x="182" y="518"/>
                  <a:pt x="168" y="502"/>
                </a:cubicBezTo>
                <a:cubicBezTo>
                  <a:pt x="154" y="485"/>
                  <a:pt x="140" y="472"/>
                  <a:pt x="126" y="460"/>
                </a:cubicBezTo>
                <a:cubicBezTo>
                  <a:pt x="126" y="654"/>
                  <a:pt x="126" y="654"/>
                  <a:pt x="126" y="654"/>
                </a:cubicBezTo>
                <a:cubicBezTo>
                  <a:pt x="0" y="654"/>
                  <a:pt x="0" y="654"/>
                  <a:pt x="0" y="654"/>
                </a:cubicBezTo>
                <a:cubicBezTo>
                  <a:pt x="0" y="20"/>
                  <a:pt x="0" y="20"/>
                  <a:pt x="0" y="20"/>
                </a:cubicBezTo>
                <a:cubicBezTo>
                  <a:pt x="126" y="0"/>
                  <a:pt x="126" y="0"/>
                  <a:pt x="126" y="0"/>
                </a:cubicBezTo>
                <a:cubicBezTo>
                  <a:pt x="126" y="371"/>
                  <a:pt x="126" y="371"/>
                  <a:pt x="126" y="371"/>
                </a:cubicBezTo>
                <a:cubicBezTo>
                  <a:pt x="138" y="358"/>
                  <a:pt x="151" y="344"/>
                  <a:pt x="163" y="329"/>
                </a:cubicBezTo>
                <a:cubicBezTo>
                  <a:pt x="177" y="314"/>
                  <a:pt x="190" y="300"/>
                  <a:pt x="202" y="286"/>
                </a:cubicBezTo>
                <a:cubicBezTo>
                  <a:pt x="215" y="271"/>
                  <a:pt x="226" y="258"/>
                  <a:pt x="237" y="245"/>
                </a:cubicBezTo>
                <a:cubicBezTo>
                  <a:pt x="248" y="232"/>
                  <a:pt x="258" y="220"/>
                  <a:pt x="265" y="211"/>
                </a:cubicBezTo>
                <a:cubicBezTo>
                  <a:pt x="415" y="211"/>
                  <a:pt x="415" y="211"/>
                  <a:pt x="415" y="211"/>
                </a:cubicBezTo>
                <a:cubicBezTo>
                  <a:pt x="385" y="245"/>
                  <a:pt x="356" y="278"/>
                  <a:pt x="327" y="310"/>
                </a:cubicBezTo>
                <a:cubicBezTo>
                  <a:pt x="299" y="340"/>
                  <a:pt x="268" y="372"/>
                  <a:pt x="234" y="406"/>
                </a:cubicBezTo>
                <a:cubicBezTo>
                  <a:pt x="251" y="421"/>
                  <a:pt x="269" y="439"/>
                  <a:pt x="287" y="460"/>
                </a:cubicBezTo>
                <a:cubicBezTo>
                  <a:pt x="304" y="481"/>
                  <a:pt x="322" y="503"/>
                  <a:pt x="339" y="525"/>
                </a:cubicBezTo>
                <a:cubicBezTo>
                  <a:pt x="356" y="548"/>
                  <a:pt x="371" y="570"/>
                  <a:pt x="385" y="593"/>
                </a:cubicBezTo>
                <a:close/>
                <a:moveTo>
                  <a:pt x="732" y="553"/>
                </a:moveTo>
                <a:cubicBezTo>
                  <a:pt x="724" y="554"/>
                  <a:pt x="715" y="555"/>
                  <a:pt x="705" y="556"/>
                </a:cubicBezTo>
                <a:cubicBezTo>
                  <a:pt x="695" y="557"/>
                  <a:pt x="685" y="557"/>
                  <a:pt x="676" y="557"/>
                </a:cubicBezTo>
                <a:cubicBezTo>
                  <a:pt x="647" y="557"/>
                  <a:pt x="627" y="548"/>
                  <a:pt x="616" y="530"/>
                </a:cubicBezTo>
                <a:cubicBezTo>
                  <a:pt x="606" y="512"/>
                  <a:pt x="600" y="483"/>
                  <a:pt x="600" y="443"/>
                </a:cubicBezTo>
                <a:cubicBezTo>
                  <a:pt x="600" y="211"/>
                  <a:pt x="600" y="211"/>
                  <a:pt x="600" y="211"/>
                </a:cubicBezTo>
                <a:cubicBezTo>
                  <a:pt x="475" y="211"/>
                  <a:pt x="475" y="211"/>
                  <a:pt x="475" y="211"/>
                </a:cubicBezTo>
                <a:cubicBezTo>
                  <a:pt x="475" y="458"/>
                  <a:pt x="475" y="458"/>
                  <a:pt x="475" y="458"/>
                </a:cubicBezTo>
                <a:cubicBezTo>
                  <a:pt x="475" y="488"/>
                  <a:pt x="478" y="516"/>
                  <a:pt x="484" y="541"/>
                </a:cubicBezTo>
                <a:cubicBezTo>
                  <a:pt x="490" y="567"/>
                  <a:pt x="501" y="588"/>
                  <a:pt x="515" y="607"/>
                </a:cubicBezTo>
                <a:cubicBezTo>
                  <a:pt x="530" y="625"/>
                  <a:pt x="549" y="639"/>
                  <a:pt x="574" y="649"/>
                </a:cubicBezTo>
                <a:cubicBezTo>
                  <a:pt x="599" y="659"/>
                  <a:pt x="631" y="664"/>
                  <a:pt x="669" y="664"/>
                </a:cubicBezTo>
                <a:cubicBezTo>
                  <a:pt x="706" y="664"/>
                  <a:pt x="741" y="662"/>
                  <a:pt x="775" y="656"/>
                </a:cubicBezTo>
                <a:cubicBezTo>
                  <a:pt x="808" y="651"/>
                  <a:pt x="836" y="645"/>
                  <a:pt x="857" y="639"/>
                </a:cubicBezTo>
                <a:cubicBezTo>
                  <a:pt x="857" y="211"/>
                  <a:pt x="857" y="211"/>
                  <a:pt x="857" y="211"/>
                </a:cubicBezTo>
                <a:cubicBezTo>
                  <a:pt x="732" y="211"/>
                  <a:pt x="732" y="211"/>
                  <a:pt x="732" y="211"/>
                </a:cubicBezTo>
                <a:lnTo>
                  <a:pt x="732" y="553"/>
                </a:lnTo>
                <a:close/>
                <a:moveTo>
                  <a:pt x="1375" y="338"/>
                </a:moveTo>
                <a:cubicBezTo>
                  <a:pt x="1384" y="366"/>
                  <a:pt x="1388" y="398"/>
                  <a:pt x="1388" y="433"/>
                </a:cubicBezTo>
                <a:cubicBezTo>
                  <a:pt x="1388" y="468"/>
                  <a:pt x="1383" y="500"/>
                  <a:pt x="1372" y="529"/>
                </a:cubicBezTo>
                <a:cubicBezTo>
                  <a:pt x="1362" y="557"/>
                  <a:pt x="1347" y="582"/>
                  <a:pt x="1327" y="602"/>
                </a:cubicBezTo>
                <a:cubicBezTo>
                  <a:pt x="1308" y="622"/>
                  <a:pt x="1284" y="638"/>
                  <a:pt x="1255" y="649"/>
                </a:cubicBezTo>
                <a:cubicBezTo>
                  <a:pt x="1226" y="660"/>
                  <a:pt x="1194" y="665"/>
                  <a:pt x="1157" y="665"/>
                </a:cubicBezTo>
                <a:cubicBezTo>
                  <a:pt x="1142" y="665"/>
                  <a:pt x="1126" y="664"/>
                  <a:pt x="1109" y="663"/>
                </a:cubicBezTo>
                <a:cubicBezTo>
                  <a:pt x="1093" y="662"/>
                  <a:pt x="1077" y="660"/>
                  <a:pt x="1060" y="658"/>
                </a:cubicBezTo>
                <a:cubicBezTo>
                  <a:pt x="1045" y="655"/>
                  <a:pt x="1029" y="653"/>
                  <a:pt x="1015" y="650"/>
                </a:cubicBezTo>
                <a:cubicBezTo>
                  <a:pt x="1000" y="647"/>
                  <a:pt x="987" y="643"/>
                  <a:pt x="976" y="640"/>
                </a:cubicBezTo>
                <a:cubicBezTo>
                  <a:pt x="976" y="20"/>
                  <a:pt x="976" y="20"/>
                  <a:pt x="976" y="20"/>
                </a:cubicBezTo>
                <a:cubicBezTo>
                  <a:pt x="1102" y="0"/>
                  <a:pt x="1102" y="0"/>
                  <a:pt x="1102" y="0"/>
                </a:cubicBezTo>
                <a:cubicBezTo>
                  <a:pt x="1102" y="221"/>
                  <a:pt x="1102" y="221"/>
                  <a:pt x="1102" y="221"/>
                </a:cubicBezTo>
                <a:cubicBezTo>
                  <a:pt x="1116" y="215"/>
                  <a:pt x="1130" y="210"/>
                  <a:pt x="1145" y="207"/>
                </a:cubicBezTo>
                <a:cubicBezTo>
                  <a:pt x="1161" y="203"/>
                  <a:pt x="1177" y="202"/>
                  <a:pt x="1194" y="202"/>
                </a:cubicBezTo>
                <a:cubicBezTo>
                  <a:pt x="1226" y="202"/>
                  <a:pt x="1254" y="207"/>
                  <a:pt x="1278" y="219"/>
                </a:cubicBezTo>
                <a:cubicBezTo>
                  <a:pt x="1302" y="229"/>
                  <a:pt x="1322" y="245"/>
                  <a:pt x="1338" y="265"/>
                </a:cubicBezTo>
                <a:cubicBezTo>
                  <a:pt x="1355" y="285"/>
                  <a:pt x="1367" y="310"/>
                  <a:pt x="1375" y="338"/>
                </a:cubicBezTo>
                <a:close/>
                <a:moveTo>
                  <a:pt x="1260" y="429"/>
                </a:moveTo>
                <a:cubicBezTo>
                  <a:pt x="1260" y="348"/>
                  <a:pt x="1230" y="308"/>
                  <a:pt x="1171" y="308"/>
                </a:cubicBezTo>
                <a:cubicBezTo>
                  <a:pt x="1158" y="308"/>
                  <a:pt x="1145" y="310"/>
                  <a:pt x="1132" y="313"/>
                </a:cubicBezTo>
                <a:cubicBezTo>
                  <a:pt x="1120" y="316"/>
                  <a:pt x="1109" y="320"/>
                  <a:pt x="1102" y="326"/>
                </a:cubicBezTo>
                <a:cubicBezTo>
                  <a:pt x="1102" y="554"/>
                  <a:pt x="1102" y="554"/>
                  <a:pt x="1102" y="554"/>
                </a:cubicBezTo>
                <a:cubicBezTo>
                  <a:pt x="1108" y="555"/>
                  <a:pt x="1116" y="556"/>
                  <a:pt x="1125" y="557"/>
                </a:cubicBezTo>
                <a:cubicBezTo>
                  <a:pt x="1135" y="558"/>
                  <a:pt x="1145" y="558"/>
                  <a:pt x="1156" y="558"/>
                </a:cubicBezTo>
                <a:cubicBezTo>
                  <a:pt x="1191" y="558"/>
                  <a:pt x="1216" y="546"/>
                  <a:pt x="1234" y="523"/>
                </a:cubicBezTo>
                <a:cubicBezTo>
                  <a:pt x="1251" y="499"/>
                  <a:pt x="1260" y="468"/>
                  <a:pt x="1260" y="429"/>
                </a:cubicBezTo>
                <a:close/>
                <a:moveTo>
                  <a:pt x="1825" y="257"/>
                </a:moveTo>
                <a:cubicBezTo>
                  <a:pt x="1862" y="295"/>
                  <a:pt x="1880" y="352"/>
                  <a:pt x="1880" y="427"/>
                </a:cubicBezTo>
                <a:cubicBezTo>
                  <a:pt x="1880" y="434"/>
                  <a:pt x="1880" y="442"/>
                  <a:pt x="1879" y="451"/>
                </a:cubicBezTo>
                <a:cubicBezTo>
                  <a:pt x="1878" y="460"/>
                  <a:pt x="1878" y="467"/>
                  <a:pt x="1877" y="474"/>
                </a:cubicBezTo>
                <a:cubicBezTo>
                  <a:pt x="1592" y="474"/>
                  <a:pt x="1592" y="474"/>
                  <a:pt x="1592" y="474"/>
                </a:cubicBezTo>
                <a:cubicBezTo>
                  <a:pt x="1595" y="500"/>
                  <a:pt x="1607" y="520"/>
                  <a:pt x="1629" y="535"/>
                </a:cubicBezTo>
                <a:cubicBezTo>
                  <a:pt x="1650" y="551"/>
                  <a:pt x="1679" y="558"/>
                  <a:pt x="1715" y="558"/>
                </a:cubicBezTo>
                <a:cubicBezTo>
                  <a:pt x="1738" y="558"/>
                  <a:pt x="1760" y="556"/>
                  <a:pt x="1782" y="552"/>
                </a:cubicBezTo>
                <a:cubicBezTo>
                  <a:pt x="1805" y="548"/>
                  <a:pt x="1823" y="542"/>
                  <a:pt x="1837" y="536"/>
                </a:cubicBezTo>
                <a:cubicBezTo>
                  <a:pt x="1854" y="638"/>
                  <a:pt x="1854" y="638"/>
                  <a:pt x="1854" y="638"/>
                </a:cubicBezTo>
                <a:cubicBezTo>
                  <a:pt x="1847" y="642"/>
                  <a:pt x="1838" y="645"/>
                  <a:pt x="1827" y="648"/>
                </a:cubicBezTo>
                <a:cubicBezTo>
                  <a:pt x="1815" y="652"/>
                  <a:pt x="1803" y="654"/>
                  <a:pt x="1789" y="657"/>
                </a:cubicBezTo>
                <a:cubicBezTo>
                  <a:pt x="1775" y="660"/>
                  <a:pt x="1761" y="662"/>
                  <a:pt x="1745" y="663"/>
                </a:cubicBezTo>
                <a:cubicBezTo>
                  <a:pt x="1729" y="665"/>
                  <a:pt x="1714" y="666"/>
                  <a:pt x="1698" y="666"/>
                </a:cubicBezTo>
                <a:cubicBezTo>
                  <a:pt x="1658" y="666"/>
                  <a:pt x="1623" y="660"/>
                  <a:pt x="1593" y="648"/>
                </a:cubicBezTo>
                <a:cubicBezTo>
                  <a:pt x="1564" y="637"/>
                  <a:pt x="1540" y="620"/>
                  <a:pt x="1520" y="600"/>
                </a:cubicBezTo>
                <a:cubicBezTo>
                  <a:pt x="1501" y="579"/>
                  <a:pt x="1487" y="555"/>
                  <a:pt x="1477" y="527"/>
                </a:cubicBezTo>
                <a:cubicBezTo>
                  <a:pt x="1468" y="499"/>
                  <a:pt x="1464" y="469"/>
                  <a:pt x="1464" y="436"/>
                </a:cubicBezTo>
                <a:cubicBezTo>
                  <a:pt x="1464" y="397"/>
                  <a:pt x="1469" y="362"/>
                  <a:pt x="1481" y="333"/>
                </a:cubicBezTo>
                <a:cubicBezTo>
                  <a:pt x="1494" y="303"/>
                  <a:pt x="1510" y="279"/>
                  <a:pt x="1529" y="259"/>
                </a:cubicBezTo>
                <a:cubicBezTo>
                  <a:pt x="1549" y="239"/>
                  <a:pt x="1571" y="224"/>
                  <a:pt x="1597" y="214"/>
                </a:cubicBezTo>
                <a:cubicBezTo>
                  <a:pt x="1623" y="204"/>
                  <a:pt x="1649" y="199"/>
                  <a:pt x="1676" y="199"/>
                </a:cubicBezTo>
                <a:cubicBezTo>
                  <a:pt x="1739" y="199"/>
                  <a:pt x="1789" y="219"/>
                  <a:pt x="1825" y="257"/>
                </a:cubicBezTo>
                <a:close/>
                <a:moveTo>
                  <a:pt x="1758" y="388"/>
                </a:moveTo>
                <a:cubicBezTo>
                  <a:pt x="1758" y="377"/>
                  <a:pt x="1756" y="367"/>
                  <a:pt x="1753" y="357"/>
                </a:cubicBezTo>
                <a:cubicBezTo>
                  <a:pt x="1750" y="347"/>
                  <a:pt x="1745" y="338"/>
                  <a:pt x="1738" y="330"/>
                </a:cubicBezTo>
                <a:cubicBezTo>
                  <a:pt x="1732" y="322"/>
                  <a:pt x="1724" y="315"/>
                  <a:pt x="1714" y="310"/>
                </a:cubicBezTo>
                <a:cubicBezTo>
                  <a:pt x="1704" y="305"/>
                  <a:pt x="1692" y="303"/>
                  <a:pt x="1678" y="303"/>
                </a:cubicBezTo>
                <a:cubicBezTo>
                  <a:pt x="1664" y="303"/>
                  <a:pt x="1651" y="305"/>
                  <a:pt x="1641" y="310"/>
                </a:cubicBezTo>
                <a:cubicBezTo>
                  <a:pt x="1631" y="315"/>
                  <a:pt x="1623" y="321"/>
                  <a:pt x="1616" y="329"/>
                </a:cubicBezTo>
                <a:cubicBezTo>
                  <a:pt x="1609" y="337"/>
                  <a:pt x="1604" y="346"/>
                  <a:pt x="1600" y="357"/>
                </a:cubicBezTo>
                <a:cubicBezTo>
                  <a:pt x="1597" y="367"/>
                  <a:pt x="1594" y="377"/>
                  <a:pt x="1592" y="388"/>
                </a:cubicBezTo>
                <a:lnTo>
                  <a:pt x="1758" y="388"/>
                </a:lnTo>
                <a:close/>
                <a:moveTo>
                  <a:pt x="2212" y="207"/>
                </a:moveTo>
                <a:cubicBezTo>
                  <a:pt x="2202" y="205"/>
                  <a:pt x="2193" y="204"/>
                  <a:pt x="2183" y="203"/>
                </a:cubicBezTo>
                <a:cubicBezTo>
                  <a:pt x="2174" y="202"/>
                  <a:pt x="2165" y="202"/>
                  <a:pt x="2159" y="202"/>
                </a:cubicBezTo>
                <a:cubicBezTo>
                  <a:pt x="2121" y="202"/>
                  <a:pt x="2087" y="205"/>
                  <a:pt x="2056" y="213"/>
                </a:cubicBezTo>
                <a:cubicBezTo>
                  <a:pt x="2026" y="219"/>
                  <a:pt x="1999" y="227"/>
                  <a:pt x="1977" y="235"/>
                </a:cubicBezTo>
                <a:cubicBezTo>
                  <a:pt x="1977" y="654"/>
                  <a:pt x="1977" y="654"/>
                  <a:pt x="1977" y="654"/>
                </a:cubicBezTo>
                <a:cubicBezTo>
                  <a:pt x="2102" y="654"/>
                  <a:pt x="2102" y="654"/>
                  <a:pt x="2102" y="654"/>
                </a:cubicBezTo>
                <a:cubicBezTo>
                  <a:pt x="2102" y="315"/>
                  <a:pt x="2102" y="315"/>
                  <a:pt x="2102" y="315"/>
                </a:cubicBezTo>
                <a:cubicBezTo>
                  <a:pt x="2108" y="314"/>
                  <a:pt x="2116" y="312"/>
                  <a:pt x="2127" y="311"/>
                </a:cubicBezTo>
                <a:cubicBezTo>
                  <a:pt x="2138" y="310"/>
                  <a:pt x="2147" y="309"/>
                  <a:pt x="2155" y="309"/>
                </a:cubicBezTo>
                <a:cubicBezTo>
                  <a:pt x="2173" y="309"/>
                  <a:pt x="2189" y="310"/>
                  <a:pt x="2204" y="314"/>
                </a:cubicBezTo>
                <a:cubicBezTo>
                  <a:pt x="2219" y="317"/>
                  <a:pt x="2233" y="319"/>
                  <a:pt x="2244" y="322"/>
                </a:cubicBezTo>
                <a:cubicBezTo>
                  <a:pt x="2244" y="322"/>
                  <a:pt x="2244" y="322"/>
                  <a:pt x="2244" y="322"/>
                </a:cubicBezTo>
                <a:cubicBezTo>
                  <a:pt x="2265" y="219"/>
                  <a:pt x="2265" y="219"/>
                  <a:pt x="2265" y="219"/>
                </a:cubicBezTo>
                <a:cubicBezTo>
                  <a:pt x="2258" y="216"/>
                  <a:pt x="2250" y="213"/>
                  <a:pt x="2240" y="212"/>
                </a:cubicBezTo>
                <a:cubicBezTo>
                  <a:pt x="2231" y="210"/>
                  <a:pt x="2221" y="208"/>
                  <a:pt x="2212" y="207"/>
                </a:cubicBezTo>
                <a:close/>
                <a:moveTo>
                  <a:pt x="2674" y="257"/>
                </a:moveTo>
                <a:cubicBezTo>
                  <a:pt x="2660" y="239"/>
                  <a:pt x="2640" y="226"/>
                  <a:pt x="2615" y="216"/>
                </a:cubicBezTo>
                <a:cubicBezTo>
                  <a:pt x="2590" y="206"/>
                  <a:pt x="2559" y="201"/>
                  <a:pt x="2521" y="201"/>
                </a:cubicBezTo>
                <a:cubicBezTo>
                  <a:pt x="2484" y="201"/>
                  <a:pt x="2449" y="204"/>
                  <a:pt x="2415" y="209"/>
                </a:cubicBezTo>
                <a:cubicBezTo>
                  <a:pt x="2381" y="214"/>
                  <a:pt x="2354" y="220"/>
                  <a:pt x="2332" y="226"/>
                </a:cubicBezTo>
                <a:cubicBezTo>
                  <a:pt x="2332" y="654"/>
                  <a:pt x="2332" y="654"/>
                  <a:pt x="2332" y="654"/>
                </a:cubicBezTo>
                <a:cubicBezTo>
                  <a:pt x="2458" y="654"/>
                  <a:pt x="2458" y="654"/>
                  <a:pt x="2458" y="654"/>
                </a:cubicBezTo>
                <a:cubicBezTo>
                  <a:pt x="2458" y="312"/>
                  <a:pt x="2458" y="312"/>
                  <a:pt x="2458" y="312"/>
                </a:cubicBezTo>
                <a:cubicBezTo>
                  <a:pt x="2466" y="311"/>
                  <a:pt x="2475" y="310"/>
                  <a:pt x="2485" y="310"/>
                </a:cubicBezTo>
                <a:cubicBezTo>
                  <a:pt x="2495" y="308"/>
                  <a:pt x="2504" y="308"/>
                  <a:pt x="2513" y="308"/>
                </a:cubicBezTo>
                <a:cubicBezTo>
                  <a:pt x="2543" y="308"/>
                  <a:pt x="2563" y="316"/>
                  <a:pt x="2573" y="333"/>
                </a:cubicBezTo>
                <a:cubicBezTo>
                  <a:pt x="2584" y="350"/>
                  <a:pt x="2589" y="379"/>
                  <a:pt x="2589" y="419"/>
                </a:cubicBezTo>
                <a:cubicBezTo>
                  <a:pt x="2589" y="654"/>
                  <a:pt x="2589" y="654"/>
                  <a:pt x="2589" y="654"/>
                </a:cubicBezTo>
                <a:cubicBezTo>
                  <a:pt x="2715" y="654"/>
                  <a:pt x="2715" y="654"/>
                  <a:pt x="2715" y="654"/>
                </a:cubicBezTo>
                <a:cubicBezTo>
                  <a:pt x="2715" y="404"/>
                  <a:pt x="2715" y="404"/>
                  <a:pt x="2715" y="404"/>
                </a:cubicBezTo>
                <a:cubicBezTo>
                  <a:pt x="2715" y="374"/>
                  <a:pt x="2712" y="346"/>
                  <a:pt x="2706" y="321"/>
                </a:cubicBezTo>
                <a:cubicBezTo>
                  <a:pt x="2699" y="297"/>
                  <a:pt x="2689" y="275"/>
                  <a:pt x="2674" y="257"/>
                </a:cubicBezTo>
                <a:close/>
                <a:moveTo>
                  <a:pt x="3170" y="257"/>
                </a:moveTo>
                <a:cubicBezTo>
                  <a:pt x="3206" y="295"/>
                  <a:pt x="3224" y="352"/>
                  <a:pt x="3224" y="427"/>
                </a:cubicBezTo>
                <a:cubicBezTo>
                  <a:pt x="3224" y="434"/>
                  <a:pt x="3224" y="442"/>
                  <a:pt x="3224" y="451"/>
                </a:cubicBezTo>
                <a:cubicBezTo>
                  <a:pt x="3223" y="460"/>
                  <a:pt x="3223" y="467"/>
                  <a:pt x="3222" y="474"/>
                </a:cubicBezTo>
                <a:cubicBezTo>
                  <a:pt x="2937" y="474"/>
                  <a:pt x="2937" y="474"/>
                  <a:pt x="2937" y="474"/>
                </a:cubicBezTo>
                <a:cubicBezTo>
                  <a:pt x="2940" y="500"/>
                  <a:pt x="2952" y="520"/>
                  <a:pt x="2973" y="535"/>
                </a:cubicBezTo>
                <a:cubicBezTo>
                  <a:pt x="2995" y="551"/>
                  <a:pt x="3023" y="558"/>
                  <a:pt x="3059" y="558"/>
                </a:cubicBezTo>
                <a:cubicBezTo>
                  <a:pt x="3082" y="558"/>
                  <a:pt x="3105" y="556"/>
                  <a:pt x="3127" y="552"/>
                </a:cubicBezTo>
                <a:cubicBezTo>
                  <a:pt x="3149" y="548"/>
                  <a:pt x="3167" y="542"/>
                  <a:pt x="3182" y="536"/>
                </a:cubicBezTo>
                <a:cubicBezTo>
                  <a:pt x="3198" y="638"/>
                  <a:pt x="3198" y="638"/>
                  <a:pt x="3198" y="638"/>
                </a:cubicBezTo>
                <a:cubicBezTo>
                  <a:pt x="3192" y="642"/>
                  <a:pt x="3183" y="645"/>
                  <a:pt x="3171" y="648"/>
                </a:cubicBezTo>
                <a:cubicBezTo>
                  <a:pt x="3160" y="652"/>
                  <a:pt x="3148" y="654"/>
                  <a:pt x="3133" y="657"/>
                </a:cubicBezTo>
                <a:cubicBezTo>
                  <a:pt x="3120" y="660"/>
                  <a:pt x="3105" y="662"/>
                  <a:pt x="3090" y="663"/>
                </a:cubicBezTo>
                <a:cubicBezTo>
                  <a:pt x="3074" y="665"/>
                  <a:pt x="3058" y="666"/>
                  <a:pt x="3042" y="666"/>
                </a:cubicBezTo>
                <a:cubicBezTo>
                  <a:pt x="3003" y="666"/>
                  <a:pt x="2968" y="660"/>
                  <a:pt x="2938" y="648"/>
                </a:cubicBezTo>
                <a:cubicBezTo>
                  <a:pt x="2909" y="637"/>
                  <a:pt x="2884" y="620"/>
                  <a:pt x="2865" y="600"/>
                </a:cubicBezTo>
                <a:cubicBezTo>
                  <a:pt x="2846" y="579"/>
                  <a:pt x="2831" y="555"/>
                  <a:pt x="2822" y="527"/>
                </a:cubicBezTo>
                <a:cubicBezTo>
                  <a:pt x="2813" y="499"/>
                  <a:pt x="2808" y="469"/>
                  <a:pt x="2808" y="436"/>
                </a:cubicBezTo>
                <a:cubicBezTo>
                  <a:pt x="2808" y="397"/>
                  <a:pt x="2814" y="362"/>
                  <a:pt x="2826" y="333"/>
                </a:cubicBezTo>
                <a:cubicBezTo>
                  <a:pt x="2838" y="303"/>
                  <a:pt x="2854" y="279"/>
                  <a:pt x="2874" y="259"/>
                </a:cubicBezTo>
                <a:cubicBezTo>
                  <a:pt x="2894" y="239"/>
                  <a:pt x="2916" y="224"/>
                  <a:pt x="2941" y="214"/>
                </a:cubicBezTo>
                <a:cubicBezTo>
                  <a:pt x="2967" y="204"/>
                  <a:pt x="2994" y="199"/>
                  <a:pt x="3021" y="199"/>
                </a:cubicBezTo>
                <a:cubicBezTo>
                  <a:pt x="3083" y="199"/>
                  <a:pt x="3133" y="219"/>
                  <a:pt x="3170" y="257"/>
                </a:cubicBezTo>
                <a:close/>
                <a:moveTo>
                  <a:pt x="3103" y="388"/>
                </a:moveTo>
                <a:cubicBezTo>
                  <a:pt x="3103" y="377"/>
                  <a:pt x="3101" y="367"/>
                  <a:pt x="3097" y="357"/>
                </a:cubicBezTo>
                <a:cubicBezTo>
                  <a:pt x="3094" y="347"/>
                  <a:pt x="3090" y="338"/>
                  <a:pt x="3083" y="330"/>
                </a:cubicBezTo>
                <a:cubicBezTo>
                  <a:pt x="3077" y="322"/>
                  <a:pt x="3069" y="315"/>
                  <a:pt x="3058" y="310"/>
                </a:cubicBezTo>
                <a:cubicBezTo>
                  <a:pt x="3049" y="305"/>
                  <a:pt x="3037" y="303"/>
                  <a:pt x="3022" y="303"/>
                </a:cubicBezTo>
                <a:cubicBezTo>
                  <a:pt x="3008" y="303"/>
                  <a:pt x="2996" y="305"/>
                  <a:pt x="2986" y="310"/>
                </a:cubicBezTo>
                <a:cubicBezTo>
                  <a:pt x="2976" y="315"/>
                  <a:pt x="2967" y="321"/>
                  <a:pt x="2961" y="329"/>
                </a:cubicBezTo>
                <a:cubicBezTo>
                  <a:pt x="2954" y="337"/>
                  <a:pt x="2949" y="346"/>
                  <a:pt x="2945" y="357"/>
                </a:cubicBezTo>
                <a:cubicBezTo>
                  <a:pt x="2941" y="367"/>
                  <a:pt x="2939" y="377"/>
                  <a:pt x="2937" y="388"/>
                </a:cubicBezTo>
                <a:lnTo>
                  <a:pt x="3103" y="388"/>
                </a:lnTo>
                <a:close/>
                <a:moveTo>
                  <a:pt x="3554" y="555"/>
                </a:moveTo>
                <a:cubicBezTo>
                  <a:pt x="3540" y="557"/>
                  <a:pt x="3526" y="558"/>
                  <a:pt x="3513" y="558"/>
                </a:cubicBezTo>
                <a:cubicBezTo>
                  <a:pt x="3485" y="558"/>
                  <a:pt x="3466" y="550"/>
                  <a:pt x="3456" y="535"/>
                </a:cubicBezTo>
                <a:cubicBezTo>
                  <a:pt x="3447" y="519"/>
                  <a:pt x="3443" y="498"/>
                  <a:pt x="3443" y="471"/>
                </a:cubicBezTo>
                <a:cubicBezTo>
                  <a:pt x="3443" y="315"/>
                  <a:pt x="3443" y="315"/>
                  <a:pt x="3443" y="315"/>
                </a:cubicBezTo>
                <a:cubicBezTo>
                  <a:pt x="3594" y="315"/>
                  <a:pt x="3594" y="315"/>
                  <a:pt x="3594" y="315"/>
                </a:cubicBezTo>
                <a:cubicBezTo>
                  <a:pt x="3594" y="211"/>
                  <a:pt x="3594" y="211"/>
                  <a:pt x="3594" y="211"/>
                </a:cubicBezTo>
                <a:cubicBezTo>
                  <a:pt x="3443" y="211"/>
                  <a:pt x="3443" y="211"/>
                  <a:pt x="3443" y="211"/>
                </a:cubicBezTo>
                <a:cubicBezTo>
                  <a:pt x="3443" y="80"/>
                  <a:pt x="3443" y="80"/>
                  <a:pt x="3443" y="80"/>
                </a:cubicBezTo>
                <a:cubicBezTo>
                  <a:pt x="3317" y="101"/>
                  <a:pt x="3317" y="101"/>
                  <a:pt x="3317" y="101"/>
                </a:cubicBezTo>
                <a:cubicBezTo>
                  <a:pt x="3317" y="473"/>
                  <a:pt x="3317" y="473"/>
                  <a:pt x="3317" y="473"/>
                </a:cubicBezTo>
                <a:cubicBezTo>
                  <a:pt x="3317" y="502"/>
                  <a:pt x="3320" y="528"/>
                  <a:pt x="3325" y="551"/>
                </a:cubicBezTo>
                <a:cubicBezTo>
                  <a:pt x="3330" y="575"/>
                  <a:pt x="3340" y="595"/>
                  <a:pt x="3353" y="612"/>
                </a:cubicBezTo>
                <a:cubicBezTo>
                  <a:pt x="3367" y="628"/>
                  <a:pt x="3385" y="641"/>
                  <a:pt x="3407" y="651"/>
                </a:cubicBezTo>
                <a:cubicBezTo>
                  <a:pt x="3430" y="660"/>
                  <a:pt x="3458" y="664"/>
                  <a:pt x="3492" y="664"/>
                </a:cubicBezTo>
                <a:cubicBezTo>
                  <a:pt x="3519" y="664"/>
                  <a:pt x="3542" y="662"/>
                  <a:pt x="3561" y="658"/>
                </a:cubicBezTo>
                <a:cubicBezTo>
                  <a:pt x="3579" y="653"/>
                  <a:pt x="3596" y="648"/>
                  <a:pt x="3611" y="642"/>
                </a:cubicBezTo>
                <a:cubicBezTo>
                  <a:pt x="3594" y="544"/>
                  <a:pt x="3594" y="544"/>
                  <a:pt x="3594" y="544"/>
                </a:cubicBezTo>
                <a:cubicBezTo>
                  <a:pt x="3582" y="548"/>
                  <a:pt x="3569" y="552"/>
                  <a:pt x="3554" y="555"/>
                </a:cubicBezTo>
                <a:close/>
                <a:moveTo>
                  <a:pt x="4019" y="257"/>
                </a:moveTo>
                <a:cubicBezTo>
                  <a:pt x="4056" y="295"/>
                  <a:pt x="4074" y="352"/>
                  <a:pt x="4074" y="427"/>
                </a:cubicBezTo>
                <a:cubicBezTo>
                  <a:pt x="4074" y="434"/>
                  <a:pt x="4073" y="442"/>
                  <a:pt x="4073" y="451"/>
                </a:cubicBezTo>
                <a:cubicBezTo>
                  <a:pt x="4072" y="460"/>
                  <a:pt x="4072" y="467"/>
                  <a:pt x="4071" y="474"/>
                </a:cubicBezTo>
                <a:cubicBezTo>
                  <a:pt x="3786" y="474"/>
                  <a:pt x="3786" y="474"/>
                  <a:pt x="3786" y="474"/>
                </a:cubicBezTo>
                <a:cubicBezTo>
                  <a:pt x="3789" y="500"/>
                  <a:pt x="3801" y="520"/>
                  <a:pt x="3823" y="535"/>
                </a:cubicBezTo>
                <a:cubicBezTo>
                  <a:pt x="3844" y="551"/>
                  <a:pt x="3873" y="558"/>
                  <a:pt x="3909" y="558"/>
                </a:cubicBezTo>
                <a:cubicBezTo>
                  <a:pt x="3932" y="558"/>
                  <a:pt x="3954" y="556"/>
                  <a:pt x="3976" y="552"/>
                </a:cubicBezTo>
                <a:cubicBezTo>
                  <a:pt x="3998" y="548"/>
                  <a:pt x="4017" y="542"/>
                  <a:pt x="4031" y="536"/>
                </a:cubicBezTo>
                <a:cubicBezTo>
                  <a:pt x="4048" y="638"/>
                  <a:pt x="4048" y="638"/>
                  <a:pt x="4048" y="638"/>
                </a:cubicBezTo>
                <a:cubicBezTo>
                  <a:pt x="4041" y="642"/>
                  <a:pt x="4032" y="645"/>
                  <a:pt x="4021" y="648"/>
                </a:cubicBezTo>
                <a:cubicBezTo>
                  <a:pt x="4009" y="652"/>
                  <a:pt x="3997" y="654"/>
                  <a:pt x="3983" y="657"/>
                </a:cubicBezTo>
                <a:cubicBezTo>
                  <a:pt x="3969" y="660"/>
                  <a:pt x="3955" y="662"/>
                  <a:pt x="3939" y="663"/>
                </a:cubicBezTo>
                <a:cubicBezTo>
                  <a:pt x="3923" y="665"/>
                  <a:pt x="3907" y="666"/>
                  <a:pt x="3892" y="666"/>
                </a:cubicBezTo>
                <a:cubicBezTo>
                  <a:pt x="3852" y="666"/>
                  <a:pt x="3817" y="660"/>
                  <a:pt x="3787" y="648"/>
                </a:cubicBezTo>
                <a:cubicBezTo>
                  <a:pt x="3758" y="637"/>
                  <a:pt x="3734" y="620"/>
                  <a:pt x="3714" y="600"/>
                </a:cubicBezTo>
                <a:cubicBezTo>
                  <a:pt x="3695" y="579"/>
                  <a:pt x="3681" y="555"/>
                  <a:pt x="3671" y="527"/>
                </a:cubicBezTo>
                <a:cubicBezTo>
                  <a:pt x="3662" y="499"/>
                  <a:pt x="3657" y="469"/>
                  <a:pt x="3657" y="436"/>
                </a:cubicBezTo>
                <a:cubicBezTo>
                  <a:pt x="3657" y="397"/>
                  <a:pt x="3663" y="362"/>
                  <a:pt x="3675" y="333"/>
                </a:cubicBezTo>
                <a:cubicBezTo>
                  <a:pt x="3688" y="303"/>
                  <a:pt x="3704" y="279"/>
                  <a:pt x="3723" y="259"/>
                </a:cubicBezTo>
                <a:cubicBezTo>
                  <a:pt x="3743" y="239"/>
                  <a:pt x="3765" y="224"/>
                  <a:pt x="3791" y="214"/>
                </a:cubicBezTo>
                <a:cubicBezTo>
                  <a:pt x="3816" y="204"/>
                  <a:pt x="3843" y="199"/>
                  <a:pt x="3870" y="199"/>
                </a:cubicBezTo>
                <a:cubicBezTo>
                  <a:pt x="3933" y="199"/>
                  <a:pt x="3982" y="219"/>
                  <a:pt x="4019" y="257"/>
                </a:cubicBezTo>
                <a:close/>
                <a:moveTo>
                  <a:pt x="3952" y="388"/>
                </a:moveTo>
                <a:cubicBezTo>
                  <a:pt x="3952" y="377"/>
                  <a:pt x="3950" y="367"/>
                  <a:pt x="3947" y="357"/>
                </a:cubicBezTo>
                <a:cubicBezTo>
                  <a:pt x="3944" y="347"/>
                  <a:pt x="3939" y="338"/>
                  <a:pt x="3932" y="330"/>
                </a:cubicBezTo>
                <a:cubicBezTo>
                  <a:pt x="3926" y="322"/>
                  <a:pt x="3918" y="315"/>
                  <a:pt x="3908" y="310"/>
                </a:cubicBezTo>
                <a:cubicBezTo>
                  <a:pt x="3898" y="305"/>
                  <a:pt x="3886" y="303"/>
                  <a:pt x="3872" y="303"/>
                </a:cubicBezTo>
                <a:cubicBezTo>
                  <a:pt x="3857" y="303"/>
                  <a:pt x="3845" y="305"/>
                  <a:pt x="3835" y="310"/>
                </a:cubicBezTo>
                <a:cubicBezTo>
                  <a:pt x="3825" y="315"/>
                  <a:pt x="3817" y="321"/>
                  <a:pt x="3810" y="329"/>
                </a:cubicBezTo>
                <a:cubicBezTo>
                  <a:pt x="3803" y="337"/>
                  <a:pt x="3798" y="346"/>
                  <a:pt x="3794" y="357"/>
                </a:cubicBezTo>
                <a:cubicBezTo>
                  <a:pt x="3791" y="367"/>
                  <a:pt x="3788" y="377"/>
                  <a:pt x="3786" y="388"/>
                </a:cubicBezTo>
                <a:lnTo>
                  <a:pt x="3952" y="388"/>
                </a:lnTo>
                <a:close/>
                <a:moveTo>
                  <a:pt x="4479" y="484"/>
                </a:moveTo>
                <a:cubicBezTo>
                  <a:pt x="4475" y="470"/>
                  <a:pt x="4468" y="457"/>
                  <a:pt x="4457" y="446"/>
                </a:cubicBezTo>
                <a:cubicBezTo>
                  <a:pt x="4447" y="434"/>
                  <a:pt x="4433" y="424"/>
                  <a:pt x="4415" y="414"/>
                </a:cubicBezTo>
                <a:cubicBezTo>
                  <a:pt x="4397" y="404"/>
                  <a:pt x="4374" y="394"/>
                  <a:pt x="4347" y="384"/>
                </a:cubicBezTo>
                <a:cubicBezTo>
                  <a:pt x="4333" y="379"/>
                  <a:pt x="4322" y="374"/>
                  <a:pt x="4313" y="370"/>
                </a:cubicBezTo>
                <a:cubicBezTo>
                  <a:pt x="4305" y="366"/>
                  <a:pt x="4298" y="362"/>
                  <a:pt x="4293" y="358"/>
                </a:cubicBezTo>
                <a:cubicBezTo>
                  <a:pt x="4288" y="354"/>
                  <a:pt x="4284" y="351"/>
                  <a:pt x="4283" y="347"/>
                </a:cubicBezTo>
                <a:cubicBezTo>
                  <a:pt x="4281" y="343"/>
                  <a:pt x="4280" y="338"/>
                  <a:pt x="4280" y="333"/>
                </a:cubicBezTo>
                <a:cubicBezTo>
                  <a:pt x="4280" y="311"/>
                  <a:pt x="4300" y="300"/>
                  <a:pt x="4339" y="300"/>
                </a:cubicBezTo>
                <a:cubicBezTo>
                  <a:pt x="4361" y="300"/>
                  <a:pt x="4380" y="302"/>
                  <a:pt x="4397" y="306"/>
                </a:cubicBezTo>
                <a:cubicBezTo>
                  <a:pt x="4414" y="310"/>
                  <a:pt x="4430" y="315"/>
                  <a:pt x="4445" y="320"/>
                </a:cubicBezTo>
                <a:cubicBezTo>
                  <a:pt x="4466" y="222"/>
                  <a:pt x="4466" y="222"/>
                  <a:pt x="4466" y="222"/>
                </a:cubicBezTo>
                <a:cubicBezTo>
                  <a:pt x="4452" y="216"/>
                  <a:pt x="4432" y="211"/>
                  <a:pt x="4407" y="207"/>
                </a:cubicBezTo>
                <a:cubicBezTo>
                  <a:pt x="4383" y="202"/>
                  <a:pt x="4357" y="199"/>
                  <a:pt x="4330" y="199"/>
                </a:cubicBezTo>
                <a:cubicBezTo>
                  <a:pt x="4276" y="199"/>
                  <a:pt x="4234" y="211"/>
                  <a:pt x="4203" y="235"/>
                </a:cubicBezTo>
                <a:cubicBezTo>
                  <a:pt x="4172" y="260"/>
                  <a:pt x="4156" y="292"/>
                  <a:pt x="4156" y="334"/>
                </a:cubicBezTo>
                <a:cubicBezTo>
                  <a:pt x="4156" y="355"/>
                  <a:pt x="4159" y="374"/>
                  <a:pt x="4166" y="389"/>
                </a:cubicBezTo>
                <a:cubicBezTo>
                  <a:pt x="4172" y="404"/>
                  <a:pt x="4180" y="417"/>
                  <a:pt x="4192" y="428"/>
                </a:cubicBezTo>
                <a:cubicBezTo>
                  <a:pt x="4203" y="439"/>
                  <a:pt x="4216" y="448"/>
                  <a:pt x="4232" y="456"/>
                </a:cubicBezTo>
                <a:cubicBezTo>
                  <a:pt x="4248" y="464"/>
                  <a:pt x="4266" y="472"/>
                  <a:pt x="4286" y="479"/>
                </a:cubicBezTo>
                <a:cubicBezTo>
                  <a:pt x="4311" y="488"/>
                  <a:pt x="4330" y="497"/>
                  <a:pt x="4343" y="505"/>
                </a:cubicBezTo>
                <a:cubicBezTo>
                  <a:pt x="4355" y="512"/>
                  <a:pt x="4361" y="521"/>
                  <a:pt x="4361" y="531"/>
                </a:cubicBezTo>
                <a:cubicBezTo>
                  <a:pt x="4361" y="544"/>
                  <a:pt x="4356" y="553"/>
                  <a:pt x="4347" y="557"/>
                </a:cubicBezTo>
                <a:cubicBezTo>
                  <a:pt x="4337" y="562"/>
                  <a:pt x="4321" y="564"/>
                  <a:pt x="4298" y="564"/>
                </a:cubicBezTo>
                <a:cubicBezTo>
                  <a:pt x="4298" y="564"/>
                  <a:pt x="4298" y="564"/>
                  <a:pt x="4298" y="564"/>
                </a:cubicBezTo>
                <a:cubicBezTo>
                  <a:pt x="4298" y="564"/>
                  <a:pt x="4298" y="564"/>
                  <a:pt x="4298" y="564"/>
                </a:cubicBezTo>
                <a:cubicBezTo>
                  <a:pt x="4298" y="564"/>
                  <a:pt x="4298" y="564"/>
                  <a:pt x="4298" y="564"/>
                </a:cubicBezTo>
                <a:cubicBezTo>
                  <a:pt x="4298" y="564"/>
                  <a:pt x="4298" y="564"/>
                  <a:pt x="4298" y="564"/>
                </a:cubicBezTo>
                <a:cubicBezTo>
                  <a:pt x="4276" y="564"/>
                  <a:pt x="4254" y="562"/>
                  <a:pt x="4231" y="557"/>
                </a:cubicBezTo>
                <a:cubicBezTo>
                  <a:pt x="4209" y="552"/>
                  <a:pt x="4187" y="545"/>
                  <a:pt x="4166" y="537"/>
                </a:cubicBezTo>
                <a:cubicBezTo>
                  <a:pt x="4145" y="639"/>
                  <a:pt x="4145" y="639"/>
                  <a:pt x="4145" y="639"/>
                </a:cubicBezTo>
                <a:cubicBezTo>
                  <a:pt x="4155" y="644"/>
                  <a:pt x="4173" y="649"/>
                  <a:pt x="4198" y="656"/>
                </a:cubicBezTo>
                <a:cubicBezTo>
                  <a:pt x="4225" y="663"/>
                  <a:pt x="4258" y="666"/>
                  <a:pt x="4297" y="666"/>
                </a:cubicBezTo>
                <a:cubicBezTo>
                  <a:pt x="4357" y="666"/>
                  <a:pt x="4404" y="655"/>
                  <a:pt x="4436" y="632"/>
                </a:cubicBezTo>
                <a:cubicBezTo>
                  <a:pt x="4469" y="610"/>
                  <a:pt x="4486" y="577"/>
                  <a:pt x="4486" y="533"/>
                </a:cubicBezTo>
                <a:cubicBezTo>
                  <a:pt x="4486" y="514"/>
                  <a:pt x="4484" y="498"/>
                  <a:pt x="4479" y="484"/>
                </a:cubicBezTo>
                <a:close/>
              </a:path>
            </a:pathLst>
          </a:custGeom>
          <a:solidFill>
            <a:srgbClr val="326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5445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2"/>
                                        </p:tgtEl>
                                      </p:cBhvr>
                                      <p:by x="0" y="0"/>
                                    </p:animScale>
                                  </p:childTnLst>
                                </p:cTn>
                              </p:par>
                              <p:par>
                                <p:cTn id="9" presetID="6" presetClass="emph" presetSubtype="0" decel="100000" fill="hold" nodeType="withEffect">
                                  <p:stCondLst>
                                    <p:cond delay="900"/>
                                  </p:stCondLst>
                                  <p:childTnLst>
                                    <p:animScale>
                                      <p:cBhvr>
                                        <p:cTn id="10" dur="500" fill="hold"/>
                                        <p:tgtEl>
                                          <p:spTgt spid="2"/>
                                        </p:tgtEl>
                                      </p:cBhvr>
                                      <p:by x="100000" y="100000"/>
                                    </p:animScale>
                                  </p:childTnLst>
                                </p:cTn>
                              </p:par>
                              <p:par>
                                <p:cTn id="11" presetID="10" presetClass="entr" presetSubtype="0" fill="hold" grpId="0" nodeType="withEffect">
                                  <p:stCondLst>
                                    <p:cond delay="9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400"/>
                                  </p:stCondLst>
                                  <p:childTnLst>
                                    <p:animMotion origin="layout" path="M 7.13728E-7 -0.0449 L 7.13728E-7 -2.59259E-6 " pathEditMode="relative" rAng="0" ptsTypes="AA">
                                      <p:cBhvr>
                                        <p:cTn id="15" dur="1000" fill="hold"/>
                                        <p:tgtEl>
                                          <p:spTgt spid="5"/>
                                        </p:tgtEl>
                                        <p:attrNameLst>
                                          <p:attrName>ppt_x</p:attrName>
                                          <p:attrName>ppt_y</p:attrName>
                                        </p:attrNameLst>
                                      </p:cBhvr>
                                      <p:rCtr x="0"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ubernetes ingress solo.io」的圖片搜尋結果">
            <a:extLst>
              <a:ext uri="{FF2B5EF4-FFF2-40B4-BE49-F238E27FC236}">
                <a16:creationId xmlns:a16="http://schemas.microsoft.com/office/drawing/2014/main" id="{8AFDB315-06F2-6F48-97CA-22A894741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026" y="657719"/>
            <a:ext cx="5713763" cy="43805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E13927-B98A-A242-8EA1-E14E2C7ACDAB}"/>
              </a:ext>
            </a:extLst>
          </p:cNvPr>
          <p:cNvSpPr txBox="1"/>
          <p:nvPr/>
        </p:nvSpPr>
        <p:spPr>
          <a:xfrm>
            <a:off x="156410" y="108284"/>
            <a:ext cx="6244389" cy="461665"/>
          </a:xfrm>
          <a:prstGeom prst="rect">
            <a:avLst/>
          </a:prstGeom>
          <a:noFill/>
        </p:spPr>
        <p:txBody>
          <a:bodyPr wrap="square" rtlCol="0">
            <a:spAutoFit/>
          </a:bodyPr>
          <a:lstStyle/>
          <a:p>
            <a:r>
              <a:rPr lang="en-US" sz="2400" dirty="0"/>
              <a:t>AWS ALB Ingress Controller</a:t>
            </a:r>
          </a:p>
        </p:txBody>
      </p:sp>
    </p:spTree>
    <p:extLst>
      <p:ext uri="{BB962C8B-B14F-4D97-AF65-F5344CB8AC3E}">
        <p14:creationId xmlns:p14="http://schemas.microsoft.com/office/powerpoint/2010/main" val="69762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E13927-B98A-A242-8EA1-E14E2C7ACDAB}"/>
              </a:ext>
            </a:extLst>
          </p:cNvPr>
          <p:cNvSpPr txBox="1"/>
          <p:nvPr/>
        </p:nvSpPr>
        <p:spPr>
          <a:xfrm>
            <a:off x="156410" y="108284"/>
            <a:ext cx="8795085" cy="830997"/>
          </a:xfrm>
          <a:prstGeom prst="rect">
            <a:avLst/>
          </a:prstGeom>
          <a:noFill/>
        </p:spPr>
        <p:txBody>
          <a:bodyPr wrap="square" rtlCol="0">
            <a:spAutoFit/>
          </a:bodyPr>
          <a:lstStyle/>
          <a:p>
            <a:r>
              <a:rPr lang="en-US" sz="2400" b="1" dirty="0"/>
              <a:t>Network Load Balancer with the NGINX Ingress Controller on Amazon EKS</a:t>
            </a:r>
          </a:p>
        </p:txBody>
      </p:sp>
      <p:pic>
        <p:nvPicPr>
          <p:cNvPr id="10242" name="Picture 2" descr="This image shows traffic coming from three namespaces – Test, Demo, and Staging hitting the NLB and the NGINX ingress controller will process those requests to the respective namespace.">
            <a:extLst>
              <a:ext uri="{FF2B5EF4-FFF2-40B4-BE49-F238E27FC236}">
                <a16:creationId xmlns:a16="http://schemas.microsoft.com/office/drawing/2014/main" id="{A2601A59-5DB8-6F4F-AAAA-5261294C6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731" y="661736"/>
            <a:ext cx="4077419" cy="43772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EEAAD2-F2E6-DE45-920E-A1E8B96E4F3A}"/>
              </a:ext>
            </a:extLst>
          </p:cNvPr>
          <p:cNvSpPr txBox="1"/>
          <p:nvPr/>
        </p:nvSpPr>
        <p:spPr>
          <a:xfrm>
            <a:off x="252663" y="1407695"/>
            <a:ext cx="3970421"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Scale to millions of requests per second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Long-lived TCP connections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Source/remote address preservation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SSL/TLS Termination</a:t>
            </a:r>
          </a:p>
        </p:txBody>
      </p:sp>
    </p:spTree>
    <p:extLst>
      <p:ext uri="{BB962C8B-B14F-4D97-AF65-F5344CB8AC3E}">
        <p14:creationId xmlns:p14="http://schemas.microsoft.com/office/powerpoint/2010/main" val="4091715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71645-BFD3-394F-AFFB-C0EA7121F822}"/>
              </a:ext>
            </a:extLst>
          </p:cNvPr>
          <p:cNvSpPr txBox="1"/>
          <p:nvPr/>
        </p:nvSpPr>
        <p:spPr>
          <a:xfrm>
            <a:off x="938463" y="2237874"/>
            <a:ext cx="6930189" cy="584775"/>
          </a:xfrm>
          <a:prstGeom prst="rect">
            <a:avLst/>
          </a:prstGeom>
          <a:noFill/>
        </p:spPr>
        <p:txBody>
          <a:bodyPr wrap="square" rtlCol="0">
            <a:spAutoFit/>
          </a:bodyPr>
          <a:lstStyle/>
          <a:p>
            <a:pPr algn="ctr"/>
            <a:r>
              <a:rPr lang="en-US" sz="3200" dirty="0"/>
              <a:t>Kubernetes in AWS China Regions</a:t>
            </a:r>
          </a:p>
        </p:txBody>
      </p:sp>
    </p:spTree>
    <p:extLst>
      <p:ext uri="{BB962C8B-B14F-4D97-AF65-F5344CB8AC3E}">
        <p14:creationId xmlns:p14="http://schemas.microsoft.com/office/powerpoint/2010/main" val="3325388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020F1-C54E-5A47-B187-129F9038B627}"/>
              </a:ext>
            </a:extLst>
          </p:cNvPr>
          <p:cNvPicPr>
            <a:picLocks noChangeAspect="1"/>
          </p:cNvPicPr>
          <p:nvPr/>
        </p:nvPicPr>
        <p:blipFill>
          <a:blip r:embed="rId2"/>
          <a:stretch>
            <a:fillRect/>
          </a:stretch>
        </p:blipFill>
        <p:spPr>
          <a:xfrm>
            <a:off x="1958808" y="1455821"/>
            <a:ext cx="5285178" cy="2377573"/>
          </a:xfrm>
          <a:prstGeom prst="rect">
            <a:avLst/>
          </a:prstGeom>
        </p:spPr>
      </p:pic>
      <p:sp>
        <p:nvSpPr>
          <p:cNvPr id="3" name="TextBox 2">
            <a:extLst>
              <a:ext uri="{FF2B5EF4-FFF2-40B4-BE49-F238E27FC236}">
                <a16:creationId xmlns:a16="http://schemas.microsoft.com/office/drawing/2014/main" id="{5A67ACC5-04F4-5A4E-9BF8-3FF988BA34E6}"/>
              </a:ext>
            </a:extLst>
          </p:cNvPr>
          <p:cNvSpPr txBox="1"/>
          <p:nvPr/>
        </p:nvSpPr>
        <p:spPr>
          <a:xfrm>
            <a:off x="156411" y="132347"/>
            <a:ext cx="8361947" cy="461665"/>
          </a:xfrm>
          <a:prstGeom prst="rect">
            <a:avLst/>
          </a:prstGeom>
          <a:noFill/>
        </p:spPr>
        <p:txBody>
          <a:bodyPr wrap="square" rtlCol="0">
            <a:spAutoFit/>
          </a:bodyPr>
          <a:lstStyle/>
          <a:p>
            <a:r>
              <a:rPr lang="en-US" sz="2400" dirty="0"/>
              <a:t>Amazon EKS is Coming to AWS Ningxia Region</a:t>
            </a:r>
          </a:p>
        </p:txBody>
      </p:sp>
      <p:sp>
        <p:nvSpPr>
          <p:cNvPr id="4" name="TextBox 3">
            <a:extLst>
              <a:ext uri="{FF2B5EF4-FFF2-40B4-BE49-F238E27FC236}">
                <a16:creationId xmlns:a16="http://schemas.microsoft.com/office/drawing/2014/main" id="{91C0F9A4-8ED6-5B49-B22F-B67A40F328CF}"/>
              </a:ext>
            </a:extLst>
          </p:cNvPr>
          <p:cNvSpPr txBox="1"/>
          <p:nvPr/>
        </p:nvSpPr>
        <p:spPr>
          <a:xfrm>
            <a:off x="481263" y="4439653"/>
            <a:ext cx="8037095" cy="369332"/>
          </a:xfrm>
          <a:prstGeom prst="rect">
            <a:avLst/>
          </a:prstGeom>
          <a:noFill/>
        </p:spPr>
        <p:txBody>
          <a:bodyPr wrap="square" rtlCol="0">
            <a:spAutoFit/>
          </a:bodyPr>
          <a:lstStyle/>
          <a:p>
            <a:pPr algn="ctr"/>
            <a:r>
              <a:rPr lang="en-US" dirty="0">
                <a:solidFill>
                  <a:schemeClr val="tx1">
                    <a:lumMod val="85000"/>
                  </a:schemeClr>
                </a:solidFill>
              </a:rPr>
              <a:t>https://</a:t>
            </a:r>
            <a:r>
              <a:rPr lang="en-US" dirty="0" err="1">
                <a:solidFill>
                  <a:schemeClr val="tx1">
                    <a:lumMod val="85000"/>
                  </a:schemeClr>
                </a:solidFill>
              </a:rPr>
              <a:t>github.com</a:t>
            </a:r>
            <a:r>
              <a:rPr lang="en-US" dirty="0">
                <a:solidFill>
                  <a:schemeClr val="tx1">
                    <a:lumMod val="85000"/>
                  </a:schemeClr>
                </a:solidFill>
              </a:rPr>
              <a:t>/</a:t>
            </a:r>
            <a:r>
              <a:rPr lang="en-US" dirty="0" err="1">
                <a:solidFill>
                  <a:schemeClr val="tx1">
                    <a:lumMod val="85000"/>
                  </a:schemeClr>
                </a:solidFill>
              </a:rPr>
              <a:t>aws</a:t>
            </a:r>
            <a:r>
              <a:rPr lang="en-US" dirty="0">
                <a:solidFill>
                  <a:schemeClr val="tx1">
                    <a:lumMod val="85000"/>
                  </a:schemeClr>
                </a:solidFill>
              </a:rPr>
              <a:t>/containers-roadmap/issues/77</a:t>
            </a:r>
          </a:p>
        </p:txBody>
      </p:sp>
    </p:spTree>
    <p:extLst>
      <p:ext uri="{BB962C8B-B14F-4D97-AF65-F5344CB8AC3E}">
        <p14:creationId xmlns:p14="http://schemas.microsoft.com/office/powerpoint/2010/main" val="3339731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2BB71-FA51-F64D-A109-F122739F0221}"/>
              </a:ext>
            </a:extLst>
          </p:cNvPr>
          <p:cNvPicPr>
            <a:picLocks noChangeAspect="1"/>
          </p:cNvPicPr>
          <p:nvPr/>
        </p:nvPicPr>
        <p:blipFill>
          <a:blip r:embed="rId2"/>
          <a:stretch>
            <a:fillRect/>
          </a:stretch>
        </p:blipFill>
        <p:spPr>
          <a:xfrm>
            <a:off x="156745" y="170782"/>
            <a:ext cx="5702300" cy="2082800"/>
          </a:xfrm>
          <a:prstGeom prst="rect">
            <a:avLst/>
          </a:prstGeom>
        </p:spPr>
      </p:pic>
      <p:pic>
        <p:nvPicPr>
          <p:cNvPr id="4" name="Picture 3">
            <a:extLst>
              <a:ext uri="{FF2B5EF4-FFF2-40B4-BE49-F238E27FC236}">
                <a16:creationId xmlns:a16="http://schemas.microsoft.com/office/drawing/2014/main" id="{58A2E38B-CFD2-EB4F-B356-159899315D76}"/>
              </a:ext>
            </a:extLst>
          </p:cNvPr>
          <p:cNvPicPr>
            <a:picLocks noChangeAspect="1"/>
          </p:cNvPicPr>
          <p:nvPr/>
        </p:nvPicPr>
        <p:blipFill>
          <a:blip r:embed="rId3"/>
          <a:stretch>
            <a:fillRect/>
          </a:stretch>
        </p:blipFill>
        <p:spPr>
          <a:xfrm>
            <a:off x="2064163" y="2406316"/>
            <a:ext cx="6767018" cy="2587177"/>
          </a:xfrm>
          <a:prstGeom prst="rect">
            <a:avLst/>
          </a:prstGeom>
        </p:spPr>
      </p:pic>
    </p:spTree>
    <p:extLst>
      <p:ext uri="{BB962C8B-B14F-4D97-AF65-F5344CB8AC3E}">
        <p14:creationId xmlns:p14="http://schemas.microsoft.com/office/powerpoint/2010/main" val="2071188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71645-BFD3-394F-AFFB-C0EA7121F822}"/>
              </a:ext>
            </a:extLst>
          </p:cNvPr>
          <p:cNvSpPr txBox="1"/>
          <p:nvPr/>
        </p:nvSpPr>
        <p:spPr>
          <a:xfrm>
            <a:off x="938463" y="2237874"/>
            <a:ext cx="6930189" cy="584775"/>
          </a:xfrm>
          <a:prstGeom prst="rect">
            <a:avLst/>
          </a:prstGeom>
          <a:noFill/>
        </p:spPr>
        <p:txBody>
          <a:bodyPr wrap="square" rtlCol="0">
            <a:spAutoFit/>
          </a:bodyPr>
          <a:lstStyle/>
          <a:p>
            <a:pPr algn="ctr"/>
            <a:r>
              <a:rPr lang="en-US" sz="3200" dirty="0"/>
              <a:t>Serverless x Containers in AWS</a:t>
            </a:r>
          </a:p>
        </p:txBody>
      </p:sp>
    </p:spTree>
    <p:extLst>
      <p:ext uri="{BB962C8B-B14F-4D97-AF65-F5344CB8AC3E}">
        <p14:creationId xmlns:p14="http://schemas.microsoft.com/office/powerpoint/2010/main" val="1782131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D241D-554A-BE45-892E-D61A3FDC6DE9}"/>
              </a:ext>
            </a:extLst>
          </p:cNvPr>
          <p:cNvPicPr>
            <a:picLocks noChangeAspect="1"/>
          </p:cNvPicPr>
          <p:nvPr/>
        </p:nvPicPr>
        <p:blipFill>
          <a:blip r:embed="rId2"/>
          <a:stretch>
            <a:fillRect/>
          </a:stretch>
        </p:blipFill>
        <p:spPr>
          <a:xfrm>
            <a:off x="420437" y="519363"/>
            <a:ext cx="8255000" cy="1866900"/>
          </a:xfrm>
          <a:prstGeom prst="rect">
            <a:avLst/>
          </a:prstGeom>
        </p:spPr>
      </p:pic>
      <p:sp>
        <p:nvSpPr>
          <p:cNvPr id="3" name="TextBox 2">
            <a:extLst>
              <a:ext uri="{FF2B5EF4-FFF2-40B4-BE49-F238E27FC236}">
                <a16:creationId xmlns:a16="http://schemas.microsoft.com/office/drawing/2014/main" id="{3B5C77B4-2D2D-1D4E-AA67-EE38ADC5B24C}"/>
              </a:ext>
            </a:extLst>
          </p:cNvPr>
          <p:cNvSpPr txBox="1"/>
          <p:nvPr/>
        </p:nvSpPr>
        <p:spPr>
          <a:xfrm>
            <a:off x="420437" y="2827421"/>
            <a:ext cx="7917447" cy="1200329"/>
          </a:xfrm>
          <a:prstGeom prst="rect">
            <a:avLst/>
          </a:prstGeom>
          <a:noFill/>
        </p:spPr>
        <p:txBody>
          <a:bodyPr wrap="square" rtlCol="0">
            <a:spAutoFit/>
          </a:bodyPr>
          <a:lstStyle/>
          <a:p>
            <a:r>
              <a:rPr lang="en-US" sz="2400" dirty="0"/>
              <a:t>“Use of serverless technology in Asia has spiked 100% with 29% of respondents using installable software and 21% using a hosted platform.”</a:t>
            </a:r>
          </a:p>
        </p:txBody>
      </p:sp>
      <p:sp>
        <p:nvSpPr>
          <p:cNvPr id="4" name="TextBox 3">
            <a:extLst>
              <a:ext uri="{FF2B5EF4-FFF2-40B4-BE49-F238E27FC236}">
                <a16:creationId xmlns:a16="http://schemas.microsoft.com/office/drawing/2014/main" id="{844B64EC-A829-7743-AC19-08FA04FB2A42}"/>
              </a:ext>
            </a:extLst>
          </p:cNvPr>
          <p:cNvSpPr txBox="1"/>
          <p:nvPr/>
        </p:nvSpPr>
        <p:spPr>
          <a:xfrm>
            <a:off x="420437" y="4463716"/>
            <a:ext cx="8255000" cy="261610"/>
          </a:xfrm>
          <a:prstGeom prst="rect">
            <a:avLst/>
          </a:prstGeom>
          <a:noFill/>
        </p:spPr>
        <p:txBody>
          <a:bodyPr wrap="square" rtlCol="0">
            <a:spAutoFit/>
          </a:bodyPr>
          <a:lstStyle/>
          <a:p>
            <a:pPr algn="ctr"/>
            <a:r>
              <a:rPr lang="en-US" sz="1100" dirty="0">
                <a:solidFill>
                  <a:schemeClr val="tx1">
                    <a:lumMod val="85000"/>
                  </a:schemeClr>
                </a:solidFill>
              </a:rPr>
              <a:t>https://</a:t>
            </a:r>
            <a:r>
              <a:rPr lang="en-US" sz="1100" dirty="0" err="1">
                <a:solidFill>
                  <a:schemeClr val="tx1">
                    <a:lumMod val="85000"/>
                  </a:schemeClr>
                </a:solidFill>
              </a:rPr>
              <a:t>www.cncf.io</a:t>
            </a:r>
            <a:r>
              <a:rPr lang="en-US" sz="1100" dirty="0">
                <a:solidFill>
                  <a:schemeClr val="tx1">
                    <a:lumMod val="85000"/>
                  </a:schemeClr>
                </a:solidFill>
              </a:rPr>
              <a:t>/blog/2018/11/13/cncf-survey-china-november-2018/</a:t>
            </a:r>
          </a:p>
        </p:txBody>
      </p:sp>
    </p:spTree>
    <p:extLst>
      <p:ext uri="{BB962C8B-B14F-4D97-AF65-F5344CB8AC3E}">
        <p14:creationId xmlns:p14="http://schemas.microsoft.com/office/powerpoint/2010/main" val="1057018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5D7636-C1AA-7044-95E8-45DC6C8EBF28}"/>
              </a:ext>
            </a:extLst>
          </p:cNvPr>
          <p:cNvSpPr txBox="1"/>
          <p:nvPr/>
        </p:nvSpPr>
        <p:spPr>
          <a:xfrm>
            <a:off x="603986" y="1369728"/>
            <a:ext cx="8092974" cy="1754326"/>
          </a:xfrm>
          <a:prstGeom prst="rect">
            <a:avLst/>
          </a:prstGeom>
          <a:noFill/>
        </p:spPr>
        <p:txBody>
          <a:bodyPr wrap="square" rtlCol="0">
            <a:spAutoFit/>
          </a:bodyPr>
          <a:lstStyle/>
          <a:p>
            <a:r>
              <a:rPr lang="en-US" sz="3600" dirty="0"/>
              <a:t>“For hosted serverless platforms, AWS Lambda is the most popular with 11% of respondents citing usage. “</a:t>
            </a:r>
          </a:p>
        </p:txBody>
      </p:sp>
      <p:sp>
        <p:nvSpPr>
          <p:cNvPr id="4" name="TextBox 3">
            <a:extLst>
              <a:ext uri="{FF2B5EF4-FFF2-40B4-BE49-F238E27FC236}">
                <a16:creationId xmlns:a16="http://schemas.microsoft.com/office/drawing/2014/main" id="{E4E90860-D734-6546-AF90-C88839241C68}"/>
              </a:ext>
            </a:extLst>
          </p:cNvPr>
          <p:cNvSpPr txBox="1"/>
          <p:nvPr/>
        </p:nvSpPr>
        <p:spPr>
          <a:xfrm>
            <a:off x="522973" y="3816261"/>
            <a:ext cx="8255000" cy="261610"/>
          </a:xfrm>
          <a:prstGeom prst="rect">
            <a:avLst/>
          </a:prstGeom>
          <a:noFill/>
        </p:spPr>
        <p:txBody>
          <a:bodyPr wrap="square" rtlCol="0">
            <a:spAutoFit/>
          </a:bodyPr>
          <a:lstStyle/>
          <a:p>
            <a:pPr algn="ctr"/>
            <a:r>
              <a:rPr lang="en-US" sz="1100" dirty="0">
                <a:solidFill>
                  <a:schemeClr val="tx1">
                    <a:lumMod val="85000"/>
                  </a:schemeClr>
                </a:solidFill>
              </a:rPr>
              <a:t>https://</a:t>
            </a:r>
            <a:r>
              <a:rPr lang="en-US" sz="1100" dirty="0" err="1">
                <a:solidFill>
                  <a:schemeClr val="tx1">
                    <a:lumMod val="85000"/>
                  </a:schemeClr>
                </a:solidFill>
              </a:rPr>
              <a:t>www.cncf.io</a:t>
            </a:r>
            <a:r>
              <a:rPr lang="en-US" sz="1100" dirty="0">
                <a:solidFill>
                  <a:schemeClr val="tx1">
                    <a:lumMod val="85000"/>
                  </a:schemeClr>
                </a:solidFill>
              </a:rPr>
              <a:t>/blog/2018/11/13/cncf-survey-china-november-2018/</a:t>
            </a:r>
          </a:p>
        </p:txBody>
      </p:sp>
    </p:spTree>
    <p:extLst>
      <p:ext uri="{BB962C8B-B14F-4D97-AF65-F5344CB8AC3E}">
        <p14:creationId xmlns:p14="http://schemas.microsoft.com/office/powerpoint/2010/main" val="2077639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a:extLst>
              <a:ext uri="{FF2B5EF4-FFF2-40B4-BE49-F238E27FC236}">
                <a16:creationId xmlns:a16="http://schemas.microsoft.com/office/drawing/2014/main" id="{6FDC8B6D-9527-064B-9E97-B3C87ECB7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085" y="708825"/>
            <a:ext cx="7712242" cy="4307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679044-F97E-0F47-A9B3-9212B3B76B79}"/>
              </a:ext>
            </a:extLst>
          </p:cNvPr>
          <p:cNvSpPr txBox="1"/>
          <p:nvPr/>
        </p:nvSpPr>
        <p:spPr>
          <a:xfrm>
            <a:off x="156410" y="108284"/>
            <a:ext cx="6244389" cy="461665"/>
          </a:xfrm>
          <a:prstGeom prst="rect">
            <a:avLst/>
          </a:prstGeom>
          <a:noFill/>
        </p:spPr>
        <p:txBody>
          <a:bodyPr wrap="square" rtlCol="0">
            <a:spAutoFit/>
          </a:bodyPr>
          <a:lstStyle/>
          <a:p>
            <a:r>
              <a:rPr lang="en-US" sz="2400" dirty="0"/>
              <a:t>Amazon API Gateway with Amazon EKS</a:t>
            </a:r>
          </a:p>
        </p:txBody>
      </p:sp>
    </p:spTree>
    <p:extLst>
      <p:ext uri="{BB962C8B-B14F-4D97-AF65-F5344CB8AC3E}">
        <p14:creationId xmlns:p14="http://schemas.microsoft.com/office/powerpoint/2010/main" val="3127273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github.com/aws-samples/eks-canary-deployment-stepfunction/raw/master/images/service-mesh-01.png">
            <a:extLst>
              <a:ext uri="{FF2B5EF4-FFF2-40B4-BE49-F238E27FC236}">
                <a16:creationId xmlns:a16="http://schemas.microsoft.com/office/drawing/2014/main" id="{18877EB2-BD59-B44D-BB02-D960ABBC1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11" y="1017658"/>
            <a:ext cx="7567863" cy="3014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3B515A-74CA-E74D-AFFA-BA64136BEDB4}"/>
              </a:ext>
            </a:extLst>
          </p:cNvPr>
          <p:cNvSpPr txBox="1"/>
          <p:nvPr/>
        </p:nvSpPr>
        <p:spPr>
          <a:xfrm>
            <a:off x="156409" y="108284"/>
            <a:ext cx="8734927" cy="461665"/>
          </a:xfrm>
          <a:prstGeom prst="rect">
            <a:avLst/>
          </a:prstGeom>
          <a:noFill/>
        </p:spPr>
        <p:txBody>
          <a:bodyPr wrap="square" rtlCol="0">
            <a:spAutoFit/>
          </a:bodyPr>
          <a:lstStyle/>
          <a:p>
            <a:r>
              <a:rPr lang="en-US" sz="2400" dirty="0"/>
              <a:t>Amazon EKS Canary Deployment with AWS Step Function</a:t>
            </a:r>
          </a:p>
        </p:txBody>
      </p:sp>
      <p:sp>
        <p:nvSpPr>
          <p:cNvPr id="2" name="TextBox 1">
            <a:extLst>
              <a:ext uri="{FF2B5EF4-FFF2-40B4-BE49-F238E27FC236}">
                <a16:creationId xmlns:a16="http://schemas.microsoft.com/office/drawing/2014/main" id="{E90BFEFD-6E80-5443-A058-13B2E300AEFC}"/>
              </a:ext>
            </a:extLst>
          </p:cNvPr>
          <p:cNvSpPr txBox="1"/>
          <p:nvPr/>
        </p:nvSpPr>
        <p:spPr>
          <a:xfrm>
            <a:off x="457200" y="4495032"/>
            <a:ext cx="7724274" cy="261610"/>
          </a:xfrm>
          <a:prstGeom prst="rect">
            <a:avLst/>
          </a:prstGeom>
          <a:noFill/>
        </p:spPr>
        <p:txBody>
          <a:bodyPr wrap="square" rtlCol="0">
            <a:spAutoFit/>
          </a:bodyPr>
          <a:lstStyle/>
          <a:p>
            <a:pPr algn="ctr"/>
            <a:r>
              <a:rPr lang="en-US" sz="1100" dirty="0">
                <a:solidFill>
                  <a:schemeClr val="tx1">
                    <a:lumMod val="85000"/>
                  </a:schemeClr>
                </a:solidFill>
              </a:rPr>
              <a:t>https://</a:t>
            </a:r>
            <a:r>
              <a:rPr lang="en-US" sz="1100" dirty="0" err="1">
                <a:solidFill>
                  <a:schemeClr val="tx1">
                    <a:lumMod val="85000"/>
                  </a:schemeClr>
                </a:solidFill>
              </a:rPr>
              <a:t>github.com</a:t>
            </a:r>
            <a:r>
              <a:rPr lang="en-US" sz="1100" dirty="0">
                <a:solidFill>
                  <a:schemeClr val="tx1">
                    <a:lumMod val="85000"/>
                  </a:schemeClr>
                </a:solidFill>
              </a:rPr>
              <a:t>/</a:t>
            </a:r>
            <a:r>
              <a:rPr lang="en-US" sz="1100" dirty="0" err="1">
                <a:solidFill>
                  <a:schemeClr val="tx1">
                    <a:lumMod val="85000"/>
                  </a:schemeClr>
                </a:solidFill>
              </a:rPr>
              <a:t>aws</a:t>
            </a:r>
            <a:r>
              <a:rPr lang="en-US" sz="1100" dirty="0">
                <a:solidFill>
                  <a:schemeClr val="tx1">
                    <a:lumMod val="85000"/>
                  </a:schemeClr>
                </a:solidFill>
              </a:rPr>
              <a:t>-samples/</a:t>
            </a:r>
            <a:r>
              <a:rPr lang="en-US" sz="1100" dirty="0" err="1">
                <a:solidFill>
                  <a:schemeClr val="tx1">
                    <a:lumMod val="85000"/>
                  </a:schemeClr>
                </a:solidFill>
              </a:rPr>
              <a:t>eks</a:t>
            </a:r>
            <a:r>
              <a:rPr lang="en-US" sz="1100" dirty="0">
                <a:solidFill>
                  <a:schemeClr val="tx1">
                    <a:lumMod val="85000"/>
                  </a:schemeClr>
                </a:solidFill>
              </a:rPr>
              <a:t>-canary-deployment-</a:t>
            </a:r>
            <a:r>
              <a:rPr lang="en-US" sz="1100" dirty="0" err="1">
                <a:solidFill>
                  <a:schemeClr val="tx1">
                    <a:lumMod val="85000"/>
                  </a:schemeClr>
                </a:solidFill>
              </a:rPr>
              <a:t>stepfunction</a:t>
            </a:r>
            <a:endParaRPr lang="en-US" sz="1100" dirty="0">
              <a:solidFill>
                <a:schemeClr val="tx1">
                  <a:lumMod val="85000"/>
                </a:schemeClr>
              </a:solidFill>
            </a:endParaRPr>
          </a:p>
        </p:txBody>
      </p:sp>
    </p:spTree>
    <p:extLst>
      <p:ext uri="{BB962C8B-B14F-4D97-AF65-F5344CB8AC3E}">
        <p14:creationId xmlns:p14="http://schemas.microsoft.com/office/powerpoint/2010/main" val="1770529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6CB812-5165-7945-AE62-FB56BC0C438F}"/>
              </a:ext>
            </a:extLst>
          </p:cNvPr>
          <p:cNvSpPr txBox="1"/>
          <p:nvPr/>
        </p:nvSpPr>
        <p:spPr>
          <a:xfrm>
            <a:off x="1755922" y="2794192"/>
            <a:ext cx="2962121" cy="1569660"/>
          </a:xfrm>
          <a:prstGeom prst="rect">
            <a:avLst/>
          </a:prstGeom>
          <a:noFill/>
        </p:spPr>
        <p:txBody>
          <a:bodyPr wrap="square" rtlCol="0">
            <a:spAutoFit/>
          </a:bodyPr>
          <a:lstStyle/>
          <a:p>
            <a:r>
              <a:rPr lang="en-US" sz="9600" dirty="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rPr>
              <a:t>51%</a:t>
            </a:r>
          </a:p>
        </p:txBody>
      </p:sp>
      <p:sp>
        <p:nvSpPr>
          <p:cNvPr id="3" name="TextBox 2">
            <a:extLst>
              <a:ext uri="{FF2B5EF4-FFF2-40B4-BE49-F238E27FC236}">
                <a16:creationId xmlns:a16="http://schemas.microsoft.com/office/drawing/2014/main" id="{197AB4D5-F7C4-DF40-9BFB-0689CFA95A6A}"/>
              </a:ext>
            </a:extLst>
          </p:cNvPr>
          <p:cNvSpPr txBox="1"/>
          <p:nvPr/>
        </p:nvSpPr>
        <p:spPr>
          <a:xfrm>
            <a:off x="4498574" y="3163524"/>
            <a:ext cx="2889504" cy="830997"/>
          </a:xfrm>
          <a:prstGeom prst="rect">
            <a:avLst/>
          </a:prstGeom>
          <a:noFill/>
        </p:spPr>
        <p:txBody>
          <a:bodyPr wrap="square" rtlCol="0">
            <a:spAutoFit/>
          </a:bodyPr>
          <a:lstStyle/>
          <a:p>
            <a:r>
              <a:rPr lang="en-US" dirty="0"/>
              <a:t>of Kubernetes workloads run on AWS today </a:t>
            </a:r>
            <a:br>
              <a:rPr lang="en-US" dirty="0"/>
            </a:br>
            <a:r>
              <a:rPr lang="en-US" sz="1200" dirty="0">
                <a:solidFill>
                  <a:schemeClr val="accent1"/>
                </a:solidFill>
              </a:rPr>
              <a:t>—CNCF survey</a:t>
            </a:r>
            <a:endParaRPr lang="en-US" dirty="0">
              <a:solidFill>
                <a:schemeClr val="accent1"/>
              </a:solidFill>
            </a:endParaRPr>
          </a:p>
        </p:txBody>
      </p:sp>
      <p:grpSp>
        <p:nvGrpSpPr>
          <p:cNvPr id="4" name="Group 3">
            <a:extLst>
              <a:ext uri="{FF2B5EF4-FFF2-40B4-BE49-F238E27FC236}">
                <a16:creationId xmlns:a16="http://schemas.microsoft.com/office/drawing/2014/main" id="{C22F8C34-FD1B-F94C-B226-7F02DFB46F90}"/>
              </a:ext>
            </a:extLst>
          </p:cNvPr>
          <p:cNvGrpSpPr/>
          <p:nvPr/>
        </p:nvGrpSpPr>
        <p:grpSpPr>
          <a:xfrm>
            <a:off x="2973365" y="1488945"/>
            <a:ext cx="889684" cy="860364"/>
            <a:chOff x="3485826" y="819150"/>
            <a:chExt cx="2172348" cy="2100763"/>
          </a:xfrm>
        </p:grpSpPr>
        <p:sp>
          <p:nvSpPr>
            <p:cNvPr id="5" name="Freeform 6">
              <a:extLst>
                <a:ext uri="{FF2B5EF4-FFF2-40B4-BE49-F238E27FC236}">
                  <a16:creationId xmlns:a16="http://schemas.microsoft.com/office/drawing/2014/main" id="{06AF0A73-54EA-3D48-A981-87321DE3140D}"/>
                </a:ext>
              </a:extLst>
            </p:cNvPr>
            <p:cNvSpPr>
              <a:spLocks/>
            </p:cNvSpPr>
            <p:nvPr/>
          </p:nvSpPr>
          <p:spPr bwMode="auto">
            <a:xfrm>
              <a:off x="3485826" y="819150"/>
              <a:ext cx="2172348" cy="2100763"/>
            </a:xfrm>
            <a:custGeom>
              <a:avLst/>
              <a:gdLst>
                <a:gd name="T0" fmla="*/ 2852 w 2862"/>
                <a:gd name="T1" fmla="*/ 1712 h 2769"/>
                <a:gd name="T2" fmla="*/ 2597 w 2862"/>
                <a:gd name="T3" fmla="*/ 604 h 2769"/>
                <a:gd name="T4" fmla="*/ 2522 w 2862"/>
                <a:gd name="T5" fmla="*/ 511 h 2769"/>
                <a:gd name="T6" fmla="*/ 1490 w 2862"/>
                <a:gd name="T7" fmla="*/ 18 h 2769"/>
                <a:gd name="T8" fmla="*/ 1371 w 2862"/>
                <a:gd name="T9" fmla="*/ 18 h 2769"/>
                <a:gd name="T10" fmla="*/ 339 w 2862"/>
                <a:gd name="T11" fmla="*/ 511 h 2769"/>
                <a:gd name="T12" fmla="*/ 264 w 2862"/>
                <a:gd name="T13" fmla="*/ 604 h 2769"/>
                <a:gd name="T14" fmla="*/ 10 w 2862"/>
                <a:gd name="T15" fmla="*/ 1712 h 2769"/>
                <a:gd name="T16" fmla="*/ 37 w 2862"/>
                <a:gd name="T17" fmla="*/ 1829 h 2769"/>
                <a:gd name="T18" fmla="*/ 751 w 2862"/>
                <a:gd name="T19" fmla="*/ 2717 h 2769"/>
                <a:gd name="T20" fmla="*/ 858 w 2862"/>
                <a:gd name="T21" fmla="*/ 2769 h 2769"/>
                <a:gd name="T22" fmla="*/ 2004 w 2862"/>
                <a:gd name="T23" fmla="*/ 2769 h 2769"/>
                <a:gd name="T24" fmla="*/ 2111 w 2862"/>
                <a:gd name="T25" fmla="*/ 2717 h 2769"/>
                <a:gd name="T26" fmla="*/ 2825 w 2862"/>
                <a:gd name="T27" fmla="*/ 1829 h 2769"/>
                <a:gd name="T28" fmla="*/ 2852 w 2862"/>
                <a:gd name="T29" fmla="*/ 1712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2" h="2769">
                  <a:moveTo>
                    <a:pt x="2852" y="1712"/>
                  </a:moveTo>
                  <a:cubicBezTo>
                    <a:pt x="2597" y="604"/>
                    <a:pt x="2597" y="604"/>
                    <a:pt x="2597" y="604"/>
                  </a:cubicBezTo>
                  <a:cubicBezTo>
                    <a:pt x="2588" y="563"/>
                    <a:pt x="2560" y="529"/>
                    <a:pt x="2522" y="511"/>
                  </a:cubicBezTo>
                  <a:cubicBezTo>
                    <a:pt x="1490" y="18"/>
                    <a:pt x="1490" y="18"/>
                    <a:pt x="1490" y="18"/>
                  </a:cubicBezTo>
                  <a:cubicBezTo>
                    <a:pt x="1452" y="0"/>
                    <a:pt x="1409" y="0"/>
                    <a:pt x="1371" y="18"/>
                  </a:cubicBezTo>
                  <a:cubicBezTo>
                    <a:pt x="339" y="511"/>
                    <a:pt x="339" y="511"/>
                    <a:pt x="339" y="511"/>
                  </a:cubicBezTo>
                  <a:cubicBezTo>
                    <a:pt x="302" y="529"/>
                    <a:pt x="274" y="564"/>
                    <a:pt x="264" y="604"/>
                  </a:cubicBezTo>
                  <a:cubicBezTo>
                    <a:pt x="10" y="1712"/>
                    <a:pt x="10" y="1712"/>
                    <a:pt x="10" y="1712"/>
                  </a:cubicBezTo>
                  <a:cubicBezTo>
                    <a:pt x="0" y="1753"/>
                    <a:pt x="10" y="1796"/>
                    <a:pt x="37" y="1829"/>
                  </a:cubicBezTo>
                  <a:cubicBezTo>
                    <a:pt x="751" y="2717"/>
                    <a:pt x="751" y="2717"/>
                    <a:pt x="751" y="2717"/>
                  </a:cubicBezTo>
                  <a:cubicBezTo>
                    <a:pt x="777" y="2750"/>
                    <a:pt x="817" y="2769"/>
                    <a:pt x="858" y="2769"/>
                  </a:cubicBezTo>
                  <a:cubicBezTo>
                    <a:pt x="2004" y="2769"/>
                    <a:pt x="2004" y="2769"/>
                    <a:pt x="2004" y="2769"/>
                  </a:cubicBezTo>
                  <a:cubicBezTo>
                    <a:pt x="2046" y="2769"/>
                    <a:pt x="2085" y="2750"/>
                    <a:pt x="2111" y="2717"/>
                  </a:cubicBezTo>
                  <a:cubicBezTo>
                    <a:pt x="2825" y="1829"/>
                    <a:pt x="2825" y="1829"/>
                    <a:pt x="2825" y="1829"/>
                  </a:cubicBezTo>
                  <a:cubicBezTo>
                    <a:pt x="2852" y="1796"/>
                    <a:pt x="2862" y="1753"/>
                    <a:pt x="2852" y="17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004D4198-2F98-C94A-9AB1-D4C37CD30B3D}"/>
                </a:ext>
              </a:extLst>
            </p:cNvPr>
            <p:cNvSpPr>
              <a:spLocks noEditPoints="1"/>
            </p:cNvSpPr>
            <p:nvPr/>
          </p:nvSpPr>
          <p:spPr bwMode="auto">
            <a:xfrm>
              <a:off x="3559319" y="891689"/>
              <a:ext cx="2027270" cy="1957595"/>
            </a:xfrm>
            <a:custGeom>
              <a:avLst/>
              <a:gdLst>
                <a:gd name="T0" fmla="*/ 1244 w 2672"/>
                <a:gd name="T1" fmla="*/ 1044 h 2580"/>
                <a:gd name="T2" fmla="*/ 1161 w 2672"/>
                <a:gd name="T3" fmla="*/ 1084 h 2580"/>
                <a:gd name="T4" fmla="*/ 1078 w 2672"/>
                <a:gd name="T5" fmla="*/ 1494 h 2580"/>
                <a:gd name="T6" fmla="*/ 1067 w 2672"/>
                <a:gd name="T7" fmla="*/ 1495 h 2580"/>
                <a:gd name="T8" fmla="*/ 1124 w 2672"/>
                <a:gd name="T9" fmla="*/ 1566 h 2580"/>
                <a:gd name="T10" fmla="*/ 1357 w 2672"/>
                <a:gd name="T11" fmla="*/ 1623 h 2580"/>
                <a:gd name="T12" fmla="*/ 1290 w 2672"/>
                <a:gd name="T13" fmla="*/ 1645 h 2580"/>
                <a:gd name="T14" fmla="*/ 1471 w 2672"/>
                <a:gd name="T15" fmla="*/ 1930 h 2580"/>
                <a:gd name="T16" fmla="*/ 1622 w 2672"/>
                <a:gd name="T17" fmla="*/ 1226 h 2580"/>
                <a:gd name="T18" fmla="*/ 1642 w 2672"/>
                <a:gd name="T19" fmla="*/ 1315 h 2580"/>
                <a:gd name="T20" fmla="*/ 1941 w 2672"/>
                <a:gd name="T21" fmla="*/ 1343 h 2580"/>
                <a:gd name="T22" fmla="*/ 1437 w 2672"/>
                <a:gd name="T23" fmla="*/ 1074 h 2580"/>
                <a:gd name="T24" fmla="*/ 1509 w 2672"/>
                <a:gd name="T25" fmla="*/ 1083 h 2580"/>
                <a:gd name="T26" fmla="*/ 1601 w 2672"/>
                <a:gd name="T27" fmla="*/ 1494 h 2580"/>
                <a:gd name="T28" fmla="*/ 1570 w 2672"/>
                <a:gd name="T29" fmla="*/ 1498 h 2580"/>
                <a:gd name="T30" fmla="*/ 1545 w 2672"/>
                <a:gd name="T31" fmla="*/ 1565 h 2580"/>
                <a:gd name="T32" fmla="*/ 1335 w 2672"/>
                <a:gd name="T33" fmla="*/ 1447 h 2580"/>
                <a:gd name="T34" fmla="*/ 1230 w 2672"/>
                <a:gd name="T35" fmla="*/ 1316 h 2580"/>
                <a:gd name="T36" fmla="*/ 1064 w 2672"/>
                <a:gd name="T37" fmla="*/ 1267 h 2580"/>
                <a:gd name="T38" fmla="*/ 818 w 2672"/>
                <a:gd name="T39" fmla="*/ 1022 h 2580"/>
                <a:gd name="T40" fmla="*/ 2625 w 2672"/>
                <a:gd name="T41" fmla="*/ 1719 h 2580"/>
                <a:gd name="T42" fmla="*/ 44 w 2672"/>
                <a:gd name="T43" fmla="*/ 1719 h 2580"/>
                <a:gd name="T44" fmla="*/ 1258 w 2672"/>
                <a:gd name="T45" fmla="*/ 18 h 2580"/>
                <a:gd name="T46" fmla="*/ 2336 w 2672"/>
                <a:gd name="T47" fmla="*/ 460 h 2580"/>
                <a:gd name="T48" fmla="*/ 2219 w 2672"/>
                <a:gd name="T49" fmla="*/ 1593 h 2580"/>
                <a:gd name="T50" fmla="*/ 2289 w 2672"/>
                <a:gd name="T51" fmla="*/ 1617 h 2580"/>
                <a:gd name="T52" fmla="*/ 2315 w 2672"/>
                <a:gd name="T53" fmla="*/ 1502 h 2580"/>
                <a:gd name="T54" fmla="*/ 2112 w 2672"/>
                <a:gd name="T55" fmla="*/ 1451 h 2580"/>
                <a:gd name="T56" fmla="*/ 1987 w 2672"/>
                <a:gd name="T57" fmla="*/ 900 h 2580"/>
                <a:gd name="T58" fmla="*/ 2134 w 2672"/>
                <a:gd name="T59" fmla="*/ 777 h 2580"/>
                <a:gd name="T60" fmla="*/ 2073 w 2672"/>
                <a:gd name="T61" fmla="*/ 675 h 2580"/>
                <a:gd name="T62" fmla="*/ 1921 w 2672"/>
                <a:gd name="T63" fmla="*/ 802 h 2580"/>
                <a:gd name="T64" fmla="*/ 1398 w 2672"/>
                <a:gd name="T65" fmla="*/ 557 h 2580"/>
                <a:gd name="T66" fmla="*/ 1386 w 2672"/>
                <a:gd name="T67" fmla="*/ 421 h 2580"/>
                <a:gd name="T68" fmla="*/ 1335 w 2672"/>
                <a:gd name="T69" fmla="*/ 284 h 2580"/>
                <a:gd name="T70" fmla="*/ 1276 w 2672"/>
                <a:gd name="T71" fmla="*/ 362 h 2580"/>
                <a:gd name="T72" fmla="*/ 1272 w 2672"/>
                <a:gd name="T73" fmla="*/ 557 h 2580"/>
                <a:gd name="T74" fmla="*/ 762 w 2672"/>
                <a:gd name="T75" fmla="*/ 802 h 2580"/>
                <a:gd name="T76" fmla="*/ 648 w 2672"/>
                <a:gd name="T77" fmla="*/ 727 h 2580"/>
                <a:gd name="T78" fmla="*/ 553 w 2672"/>
                <a:gd name="T79" fmla="*/ 660 h 2580"/>
                <a:gd name="T80" fmla="*/ 524 w 2672"/>
                <a:gd name="T81" fmla="*/ 769 h 2580"/>
                <a:gd name="T82" fmla="*/ 683 w 2672"/>
                <a:gd name="T83" fmla="*/ 901 h 2580"/>
                <a:gd name="T84" fmla="*/ 558 w 2672"/>
                <a:gd name="T85" fmla="*/ 1452 h 2580"/>
                <a:gd name="T86" fmla="*/ 356 w 2672"/>
                <a:gd name="T87" fmla="*/ 1503 h 2580"/>
                <a:gd name="T88" fmla="*/ 305 w 2672"/>
                <a:gd name="T89" fmla="*/ 1575 h 2580"/>
                <a:gd name="T90" fmla="*/ 382 w 2672"/>
                <a:gd name="T91" fmla="*/ 1618 h 2580"/>
                <a:gd name="T92" fmla="*/ 553 w 2672"/>
                <a:gd name="T93" fmla="*/ 1564 h 2580"/>
                <a:gd name="T94" fmla="*/ 949 w 2672"/>
                <a:gd name="T95" fmla="*/ 1993 h 2580"/>
                <a:gd name="T96" fmla="*/ 891 w 2672"/>
                <a:gd name="T97" fmla="*/ 2146 h 2580"/>
                <a:gd name="T98" fmla="*/ 900 w 2672"/>
                <a:gd name="T99" fmla="*/ 2298 h 2580"/>
                <a:gd name="T100" fmla="*/ 966 w 2672"/>
                <a:gd name="T101" fmla="*/ 2244 h 2580"/>
                <a:gd name="T102" fmla="*/ 1066 w 2672"/>
                <a:gd name="T103" fmla="*/ 2050 h 2580"/>
                <a:gd name="T104" fmla="*/ 1618 w 2672"/>
                <a:gd name="T105" fmla="*/ 2073 h 2580"/>
                <a:gd name="T106" fmla="*/ 1712 w 2672"/>
                <a:gd name="T107" fmla="*/ 2258 h 2580"/>
                <a:gd name="T108" fmla="*/ 1811 w 2672"/>
                <a:gd name="T109" fmla="*/ 2192 h 2580"/>
                <a:gd name="T110" fmla="*/ 1732 w 2672"/>
                <a:gd name="T111" fmla="*/ 2018 h 2580"/>
                <a:gd name="T112" fmla="*/ 2084 w 2672"/>
                <a:gd name="T113" fmla="*/ 1575 h 2580"/>
                <a:gd name="T114" fmla="*/ 2219 w 2672"/>
                <a:gd name="T115" fmla="*/ 1593 h 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2" h="2580">
                  <a:moveTo>
                    <a:pt x="1161" y="1084"/>
                  </a:moveTo>
                  <a:cubicBezTo>
                    <a:pt x="910" y="906"/>
                    <a:pt x="910" y="906"/>
                    <a:pt x="910" y="906"/>
                  </a:cubicBezTo>
                  <a:cubicBezTo>
                    <a:pt x="987" y="831"/>
                    <a:pt x="1086" y="775"/>
                    <a:pt x="1199" y="749"/>
                  </a:cubicBezTo>
                  <a:cubicBezTo>
                    <a:pt x="1220" y="744"/>
                    <a:pt x="1241" y="741"/>
                    <a:pt x="1261" y="738"/>
                  </a:cubicBezTo>
                  <a:cubicBezTo>
                    <a:pt x="1244" y="1044"/>
                    <a:pt x="1244" y="1044"/>
                    <a:pt x="1244" y="1044"/>
                  </a:cubicBezTo>
                  <a:cubicBezTo>
                    <a:pt x="1243" y="1045"/>
                    <a:pt x="1243" y="1045"/>
                    <a:pt x="1243" y="1045"/>
                  </a:cubicBezTo>
                  <a:cubicBezTo>
                    <a:pt x="1242" y="1045"/>
                    <a:pt x="1242" y="1045"/>
                    <a:pt x="1242" y="1045"/>
                  </a:cubicBezTo>
                  <a:cubicBezTo>
                    <a:pt x="1242" y="1045"/>
                    <a:pt x="1242" y="1045"/>
                    <a:pt x="1242" y="1045"/>
                  </a:cubicBezTo>
                  <a:cubicBezTo>
                    <a:pt x="1241" y="1072"/>
                    <a:pt x="1219" y="1094"/>
                    <a:pt x="1191" y="1094"/>
                  </a:cubicBezTo>
                  <a:cubicBezTo>
                    <a:pt x="1180" y="1094"/>
                    <a:pt x="1170" y="1090"/>
                    <a:pt x="1161" y="1084"/>
                  </a:cubicBezTo>
                  <a:cubicBezTo>
                    <a:pt x="1161" y="1084"/>
                    <a:pt x="1161" y="1084"/>
                    <a:pt x="1161" y="1084"/>
                  </a:cubicBezTo>
                  <a:close/>
                  <a:moveTo>
                    <a:pt x="1128" y="1546"/>
                  </a:moveTo>
                  <a:cubicBezTo>
                    <a:pt x="1128" y="1542"/>
                    <a:pt x="1128" y="1538"/>
                    <a:pt x="1127" y="1534"/>
                  </a:cubicBezTo>
                  <a:cubicBezTo>
                    <a:pt x="1122" y="1511"/>
                    <a:pt x="1101" y="1495"/>
                    <a:pt x="1078" y="1495"/>
                  </a:cubicBezTo>
                  <a:cubicBezTo>
                    <a:pt x="1078" y="1494"/>
                    <a:pt x="1078" y="1494"/>
                    <a:pt x="1078" y="1494"/>
                  </a:cubicBezTo>
                  <a:cubicBezTo>
                    <a:pt x="1078" y="1495"/>
                    <a:pt x="1078" y="1495"/>
                    <a:pt x="1078" y="1495"/>
                  </a:cubicBezTo>
                  <a:cubicBezTo>
                    <a:pt x="1077" y="1495"/>
                    <a:pt x="1077" y="1495"/>
                    <a:pt x="1077" y="1495"/>
                  </a:cubicBezTo>
                  <a:cubicBezTo>
                    <a:pt x="1074" y="1495"/>
                    <a:pt x="1071" y="1495"/>
                    <a:pt x="1068" y="1495"/>
                  </a:cubicBezTo>
                  <a:cubicBezTo>
                    <a:pt x="1068" y="1495"/>
                    <a:pt x="1068" y="1495"/>
                    <a:pt x="1068" y="1495"/>
                  </a:cubicBezTo>
                  <a:cubicBezTo>
                    <a:pt x="1067" y="1495"/>
                    <a:pt x="1067" y="1495"/>
                    <a:pt x="1067" y="1495"/>
                  </a:cubicBezTo>
                  <a:cubicBezTo>
                    <a:pt x="1067" y="1495"/>
                    <a:pt x="1067" y="1495"/>
                    <a:pt x="1067" y="1495"/>
                  </a:cubicBezTo>
                  <a:cubicBezTo>
                    <a:pt x="766" y="1546"/>
                    <a:pt x="766" y="1546"/>
                    <a:pt x="766" y="1546"/>
                  </a:cubicBezTo>
                  <a:cubicBezTo>
                    <a:pt x="812" y="1674"/>
                    <a:pt x="899" y="1779"/>
                    <a:pt x="1008" y="1849"/>
                  </a:cubicBezTo>
                  <a:cubicBezTo>
                    <a:pt x="1125" y="1567"/>
                    <a:pt x="1125" y="1567"/>
                    <a:pt x="1125" y="1567"/>
                  </a:cubicBezTo>
                  <a:cubicBezTo>
                    <a:pt x="1124" y="1566"/>
                    <a:pt x="1124" y="1566"/>
                    <a:pt x="1124" y="1566"/>
                  </a:cubicBezTo>
                  <a:cubicBezTo>
                    <a:pt x="1124" y="1566"/>
                    <a:pt x="1124" y="1566"/>
                    <a:pt x="1124" y="1566"/>
                  </a:cubicBezTo>
                  <a:cubicBezTo>
                    <a:pt x="1127" y="1559"/>
                    <a:pt x="1128" y="1553"/>
                    <a:pt x="1128" y="1546"/>
                  </a:cubicBezTo>
                  <a:close/>
                  <a:moveTo>
                    <a:pt x="1380" y="1646"/>
                  </a:moveTo>
                  <a:cubicBezTo>
                    <a:pt x="1380" y="1645"/>
                    <a:pt x="1380" y="1645"/>
                    <a:pt x="1380" y="1645"/>
                  </a:cubicBezTo>
                  <a:cubicBezTo>
                    <a:pt x="1375" y="1636"/>
                    <a:pt x="1367" y="1628"/>
                    <a:pt x="1357" y="1623"/>
                  </a:cubicBezTo>
                  <a:cubicBezTo>
                    <a:pt x="1350" y="1620"/>
                    <a:pt x="1342" y="1618"/>
                    <a:pt x="1335" y="1618"/>
                  </a:cubicBezTo>
                  <a:cubicBezTo>
                    <a:pt x="1334" y="1618"/>
                    <a:pt x="1334" y="1618"/>
                    <a:pt x="1333" y="1618"/>
                  </a:cubicBezTo>
                  <a:cubicBezTo>
                    <a:pt x="1333" y="1618"/>
                    <a:pt x="1333" y="1618"/>
                    <a:pt x="1333" y="1618"/>
                  </a:cubicBezTo>
                  <a:cubicBezTo>
                    <a:pt x="1333" y="1618"/>
                    <a:pt x="1333" y="1618"/>
                    <a:pt x="1333" y="1618"/>
                  </a:cubicBezTo>
                  <a:cubicBezTo>
                    <a:pt x="1315" y="1619"/>
                    <a:pt x="1299" y="1629"/>
                    <a:pt x="1290" y="1645"/>
                  </a:cubicBezTo>
                  <a:cubicBezTo>
                    <a:pt x="1290" y="1646"/>
                    <a:pt x="1290" y="1646"/>
                    <a:pt x="1290" y="1646"/>
                  </a:cubicBezTo>
                  <a:cubicBezTo>
                    <a:pt x="1289" y="1646"/>
                    <a:pt x="1289" y="1646"/>
                    <a:pt x="1289" y="1646"/>
                  </a:cubicBezTo>
                  <a:cubicBezTo>
                    <a:pt x="1141" y="1913"/>
                    <a:pt x="1141" y="1913"/>
                    <a:pt x="1141" y="1913"/>
                  </a:cubicBezTo>
                  <a:cubicBezTo>
                    <a:pt x="1203" y="1934"/>
                    <a:pt x="1268" y="1945"/>
                    <a:pt x="1335" y="1945"/>
                  </a:cubicBezTo>
                  <a:cubicBezTo>
                    <a:pt x="1380" y="1945"/>
                    <a:pt x="1425" y="1940"/>
                    <a:pt x="1471" y="1930"/>
                  </a:cubicBezTo>
                  <a:cubicBezTo>
                    <a:pt x="1491" y="1926"/>
                    <a:pt x="1510" y="1920"/>
                    <a:pt x="1529" y="1914"/>
                  </a:cubicBezTo>
                  <a:cubicBezTo>
                    <a:pt x="1381" y="1646"/>
                    <a:pt x="1381" y="1646"/>
                    <a:pt x="1381" y="1646"/>
                  </a:cubicBezTo>
                  <a:lnTo>
                    <a:pt x="1380" y="1646"/>
                  </a:lnTo>
                  <a:close/>
                  <a:moveTo>
                    <a:pt x="1850" y="1022"/>
                  </a:moveTo>
                  <a:cubicBezTo>
                    <a:pt x="1622" y="1226"/>
                    <a:pt x="1622" y="1226"/>
                    <a:pt x="1622" y="1226"/>
                  </a:cubicBezTo>
                  <a:cubicBezTo>
                    <a:pt x="1623" y="1227"/>
                    <a:pt x="1623" y="1227"/>
                    <a:pt x="1623" y="1227"/>
                  </a:cubicBezTo>
                  <a:cubicBezTo>
                    <a:pt x="1622" y="1227"/>
                    <a:pt x="1622" y="1227"/>
                    <a:pt x="1622" y="1227"/>
                  </a:cubicBezTo>
                  <a:cubicBezTo>
                    <a:pt x="1614" y="1234"/>
                    <a:pt x="1609" y="1243"/>
                    <a:pt x="1606" y="1254"/>
                  </a:cubicBezTo>
                  <a:cubicBezTo>
                    <a:pt x="1605" y="1258"/>
                    <a:pt x="1605" y="1262"/>
                    <a:pt x="1605" y="1265"/>
                  </a:cubicBezTo>
                  <a:cubicBezTo>
                    <a:pt x="1605" y="1288"/>
                    <a:pt x="1620" y="1308"/>
                    <a:pt x="1642" y="1315"/>
                  </a:cubicBezTo>
                  <a:cubicBezTo>
                    <a:pt x="1643" y="1315"/>
                    <a:pt x="1643" y="1315"/>
                    <a:pt x="1643" y="1315"/>
                  </a:cubicBezTo>
                  <a:cubicBezTo>
                    <a:pt x="1643" y="1315"/>
                    <a:pt x="1643" y="1315"/>
                    <a:pt x="1643" y="1315"/>
                  </a:cubicBezTo>
                  <a:cubicBezTo>
                    <a:pt x="1643" y="1316"/>
                    <a:pt x="1643" y="1316"/>
                    <a:pt x="1643" y="1316"/>
                  </a:cubicBezTo>
                  <a:cubicBezTo>
                    <a:pt x="1938" y="1401"/>
                    <a:pt x="1938" y="1401"/>
                    <a:pt x="1938" y="1401"/>
                  </a:cubicBezTo>
                  <a:cubicBezTo>
                    <a:pt x="1940" y="1382"/>
                    <a:pt x="1941" y="1362"/>
                    <a:pt x="1941" y="1343"/>
                  </a:cubicBezTo>
                  <a:cubicBezTo>
                    <a:pt x="1941" y="1297"/>
                    <a:pt x="1936" y="1252"/>
                    <a:pt x="1925" y="1206"/>
                  </a:cubicBezTo>
                  <a:cubicBezTo>
                    <a:pt x="1910" y="1139"/>
                    <a:pt x="1884" y="1077"/>
                    <a:pt x="1850" y="1022"/>
                  </a:cubicBezTo>
                  <a:close/>
                  <a:moveTo>
                    <a:pt x="1426" y="1044"/>
                  </a:moveTo>
                  <a:cubicBezTo>
                    <a:pt x="1426" y="1044"/>
                    <a:pt x="1426" y="1044"/>
                    <a:pt x="1426" y="1044"/>
                  </a:cubicBezTo>
                  <a:cubicBezTo>
                    <a:pt x="1427" y="1055"/>
                    <a:pt x="1430" y="1065"/>
                    <a:pt x="1437" y="1074"/>
                  </a:cubicBezTo>
                  <a:cubicBezTo>
                    <a:pt x="1448" y="1086"/>
                    <a:pt x="1462" y="1093"/>
                    <a:pt x="1477" y="1093"/>
                  </a:cubicBezTo>
                  <a:cubicBezTo>
                    <a:pt x="1488" y="1093"/>
                    <a:pt x="1499" y="1090"/>
                    <a:pt x="1508" y="1083"/>
                  </a:cubicBezTo>
                  <a:cubicBezTo>
                    <a:pt x="1508" y="1083"/>
                    <a:pt x="1508" y="1083"/>
                    <a:pt x="1508" y="1083"/>
                  </a:cubicBezTo>
                  <a:cubicBezTo>
                    <a:pt x="1508" y="1083"/>
                    <a:pt x="1508" y="1083"/>
                    <a:pt x="1508" y="1083"/>
                  </a:cubicBezTo>
                  <a:cubicBezTo>
                    <a:pt x="1509" y="1083"/>
                    <a:pt x="1509" y="1083"/>
                    <a:pt x="1509" y="1083"/>
                  </a:cubicBezTo>
                  <a:cubicBezTo>
                    <a:pt x="1758" y="907"/>
                    <a:pt x="1758" y="907"/>
                    <a:pt x="1758" y="907"/>
                  </a:cubicBezTo>
                  <a:cubicBezTo>
                    <a:pt x="1664" y="815"/>
                    <a:pt x="1541" y="755"/>
                    <a:pt x="1409" y="738"/>
                  </a:cubicBezTo>
                  <a:cubicBezTo>
                    <a:pt x="1426" y="1044"/>
                    <a:pt x="1426" y="1044"/>
                    <a:pt x="1426" y="1044"/>
                  </a:cubicBezTo>
                  <a:close/>
                  <a:moveTo>
                    <a:pt x="1602" y="1494"/>
                  </a:moveTo>
                  <a:cubicBezTo>
                    <a:pt x="1601" y="1494"/>
                    <a:pt x="1601" y="1494"/>
                    <a:pt x="1601" y="1494"/>
                  </a:cubicBezTo>
                  <a:cubicBezTo>
                    <a:pt x="1598" y="1494"/>
                    <a:pt x="1595" y="1493"/>
                    <a:pt x="1592" y="1493"/>
                  </a:cubicBezTo>
                  <a:cubicBezTo>
                    <a:pt x="1591" y="1493"/>
                    <a:pt x="1590" y="1493"/>
                    <a:pt x="1590" y="1493"/>
                  </a:cubicBezTo>
                  <a:cubicBezTo>
                    <a:pt x="1589" y="1493"/>
                    <a:pt x="1589" y="1493"/>
                    <a:pt x="1589" y="1493"/>
                  </a:cubicBezTo>
                  <a:cubicBezTo>
                    <a:pt x="1590" y="1493"/>
                    <a:pt x="1590" y="1493"/>
                    <a:pt x="1590" y="1493"/>
                  </a:cubicBezTo>
                  <a:cubicBezTo>
                    <a:pt x="1583" y="1494"/>
                    <a:pt x="1576" y="1495"/>
                    <a:pt x="1570" y="1498"/>
                  </a:cubicBezTo>
                  <a:cubicBezTo>
                    <a:pt x="1552" y="1507"/>
                    <a:pt x="1541" y="1525"/>
                    <a:pt x="1541" y="1544"/>
                  </a:cubicBezTo>
                  <a:cubicBezTo>
                    <a:pt x="1541" y="1551"/>
                    <a:pt x="1542" y="1558"/>
                    <a:pt x="1545" y="1565"/>
                  </a:cubicBezTo>
                  <a:cubicBezTo>
                    <a:pt x="1545" y="1565"/>
                    <a:pt x="1545" y="1565"/>
                    <a:pt x="1545" y="1565"/>
                  </a:cubicBezTo>
                  <a:cubicBezTo>
                    <a:pt x="1545" y="1565"/>
                    <a:pt x="1545" y="1565"/>
                    <a:pt x="1545" y="1565"/>
                  </a:cubicBezTo>
                  <a:cubicBezTo>
                    <a:pt x="1545" y="1565"/>
                    <a:pt x="1545" y="1565"/>
                    <a:pt x="1545" y="1565"/>
                  </a:cubicBezTo>
                  <a:cubicBezTo>
                    <a:pt x="1663" y="1850"/>
                    <a:pt x="1663" y="1850"/>
                    <a:pt x="1663" y="1850"/>
                  </a:cubicBezTo>
                  <a:cubicBezTo>
                    <a:pt x="1776" y="1778"/>
                    <a:pt x="1861" y="1670"/>
                    <a:pt x="1906" y="1545"/>
                  </a:cubicBezTo>
                  <a:cubicBezTo>
                    <a:pt x="1602" y="1494"/>
                    <a:pt x="1602" y="1494"/>
                    <a:pt x="1602" y="1494"/>
                  </a:cubicBezTo>
                  <a:close/>
                  <a:moveTo>
                    <a:pt x="1251" y="1406"/>
                  </a:moveTo>
                  <a:cubicBezTo>
                    <a:pt x="1335" y="1447"/>
                    <a:pt x="1335" y="1447"/>
                    <a:pt x="1335" y="1447"/>
                  </a:cubicBezTo>
                  <a:cubicBezTo>
                    <a:pt x="1419" y="1407"/>
                    <a:pt x="1419" y="1407"/>
                    <a:pt x="1419" y="1407"/>
                  </a:cubicBezTo>
                  <a:cubicBezTo>
                    <a:pt x="1440" y="1316"/>
                    <a:pt x="1440" y="1316"/>
                    <a:pt x="1440" y="1316"/>
                  </a:cubicBezTo>
                  <a:cubicBezTo>
                    <a:pt x="1382" y="1243"/>
                    <a:pt x="1382" y="1243"/>
                    <a:pt x="1382" y="1243"/>
                  </a:cubicBezTo>
                  <a:cubicBezTo>
                    <a:pt x="1288" y="1243"/>
                    <a:pt x="1288" y="1243"/>
                    <a:pt x="1288" y="1243"/>
                  </a:cubicBezTo>
                  <a:cubicBezTo>
                    <a:pt x="1230" y="1316"/>
                    <a:pt x="1230" y="1316"/>
                    <a:pt x="1230" y="1316"/>
                  </a:cubicBezTo>
                  <a:lnTo>
                    <a:pt x="1251" y="1406"/>
                  </a:lnTo>
                  <a:close/>
                  <a:moveTo>
                    <a:pt x="1027" y="1316"/>
                  </a:moveTo>
                  <a:cubicBezTo>
                    <a:pt x="1027" y="1316"/>
                    <a:pt x="1027" y="1316"/>
                    <a:pt x="1027" y="1316"/>
                  </a:cubicBezTo>
                  <a:cubicBezTo>
                    <a:pt x="1037" y="1313"/>
                    <a:pt x="1046" y="1307"/>
                    <a:pt x="1053" y="1299"/>
                  </a:cubicBezTo>
                  <a:cubicBezTo>
                    <a:pt x="1061" y="1289"/>
                    <a:pt x="1064" y="1278"/>
                    <a:pt x="1064" y="1267"/>
                  </a:cubicBezTo>
                  <a:cubicBezTo>
                    <a:pt x="1064" y="1253"/>
                    <a:pt x="1058" y="1238"/>
                    <a:pt x="1047" y="1228"/>
                  </a:cubicBezTo>
                  <a:cubicBezTo>
                    <a:pt x="1047" y="1228"/>
                    <a:pt x="1047" y="1228"/>
                    <a:pt x="1047" y="1228"/>
                  </a:cubicBezTo>
                  <a:cubicBezTo>
                    <a:pt x="1047" y="1228"/>
                    <a:pt x="1047" y="1228"/>
                    <a:pt x="1047" y="1228"/>
                  </a:cubicBezTo>
                  <a:cubicBezTo>
                    <a:pt x="1047" y="1227"/>
                    <a:pt x="1047" y="1227"/>
                    <a:pt x="1047" y="1227"/>
                  </a:cubicBezTo>
                  <a:cubicBezTo>
                    <a:pt x="818" y="1022"/>
                    <a:pt x="818" y="1022"/>
                    <a:pt x="818" y="1022"/>
                  </a:cubicBezTo>
                  <a:cubicBezTo>
                    <a:pt x="761" y="1115"/>
                    <a:pt x="729" y="1223"/>
                    <a:pt x="729" y="1336"/>
                  </a:cubicBezTo>
                  <a:cubicBezTo>
                    <a:pt x="729" y="1358"/>
                    <a:pt x="730" y="1380"/>
                    <a:pt x="733" y="1402"/>
                  </a:cubicBezTo>
                  <a:cubicBezTo>
                    <a:pt x="1026" y="1317"/>
                    <a:pt x="1026" y="1317"/>
                    <a:pt x="1026" y="1317"/>
                  </a:cubicBezTo>
                  <a:lnTo>
                    <a:pt x="1027" y="1316"/>
                  </a:lnTo>
                  <a:close/>
                  <a:moveTo>
                    <a:pt x="2625" y="1719"/>
                  </a:moveTo>
                  <a:cubicBezTo>
                    <a:pt x="1986" y="2514"/>
                    <a:pt x="1986" y="2514"/>
                    <a:pt x="1986" y="2514"/>
                  </a:cubicBezTo>
                  <a:cubicBezTo>
                    <a:pt x="1952" y="2556"/>
                    <a:pt x="1902" y="2580"/>
                    <a:pt x="1848" y="2580"/>
                  </a:cubicBezTo>
                  <a:cubicBezTo>
                    <a:pt x="822" y="2580"/>
                    <a:pt x="822" y="2580"/>
                    <a:pt x="822" y="2580"/>
                  </a:cubicBezTo>
                  <a:cubicBezTo>
                    <a:pt x="768" y="2580"/>
                    <a:pt x="717" y="2556"/>
                    <a:pt x="684" y="2514"/>
                  </a:cubicBezTo>
                  <a:cubicBezTo>
                    <a:pt x="44" y="1719"/>
                    <a:pt x="44" y="1719"/>
                    <a:pt x="44" y="1719"/>
                  </a:cubicBezTo>
                  <a:cubicBezTo>
                    <a:pt x="41" y="1714"/>
                    <a:pt x="37" y="1710"/>
                    <a:pt x="34" y="1705"/>
                  </a:cubicBezTo>
                  <a:cubicBezTo>
                    <a:pt x="8" y="1665"/>
                    <a:pt x="0" y="1617"/>
                    <a:pt x="10" y="1571"/>
                  </a:cubicBezTo>
                  <a:cubicBezTo>
                    <a:pt x="238" y="579"/>
                    <a:pt x="238" y="579"/>
                    <a:pt x="238" y="579"/>
                  </a:cubicBezTo>
                  <a:cubicBezTo>
                    <a:pt x="250" y="527"/>
                    <a:pt x="285" y="483"/>
                    <a:pt x="334" y="460"/>
                  </a:cubicBezTo>
                  <a:cubicBezTo>
                    <a:pt x="1258" y="18"/>
                    <a:pt x="1258" y="18"/>
                    <a:pt x="1258" y="18"/>
                  </a:cubicBezTo>
                  <a:cubicBezTo>
                    <a:pt x="1276" y="10"/>
                    <a:pt x="1294" y="5"/>
                    <a:pt x="1314" y="2"/>
                  </a:cubicBezTo>
                  <a:cubicBezTo>
                    <a:pt x="1318" y="2"/>
                    <a:pt x="1322" y="1"/>
                    <a:pt x="1326" y="1"/>
                  </a:cubicBezTo>
                  <a:cubicBezTo>
                    <a:pt x="1326" y="1"/>
                    <a:pt x="1326" y="1"/>
                    <a:pt x="1326" y="1"/>
                  </a:cubicBezTo>
                  <a:cubicBezTo>
                    <a:pt x="1355" y="0"/>
                    <a:pt x="1385" y="6"/>
                    <a:pt x="1411" y="18"/>
                  </a:cubicBezTo>
                  <a:cubicBezTo>
                    <a:pt x="2336" y="460"/>
                    <a:pt x="2336" y="460"/>
                    <a:pt x="2336" y="460"/>
                  </a:cubicBezTo>
                  <a:cubicBezTo>
                    <a:pt x="2384" y="483"/>
                    <a:pt x="2419" y="527"/>
                    <a:pt x="2431" y="579"/>
                  </a:cubicBezTo>
                  <a:cubicBezTo>
                    <a:pt x="2660" y="1570"/>
                    <a:pt x="2660" y="1570"/>
                    <a:pt x="2660" y="1570"/>
                  </a:cubicBezTo>
                  <a:cubicBezTo>
                    <a:pt x="2672" y="1622"/>
                    <a:pt x="2659" y="1677"/>
                    <a:pt x="2625" y="1719"/>
                  </a:cubicBezTo>
                  <a:close/>
                  <a:moveTo>
                    <a:pt x="2219" y="1593"/>
                  </a:moveTo>
                  <a:cubicBezTo>
                    <a:pt x="2219" y="1593"/>
                    <a:pt x="2219" y="1593"/>
                    <a:pt x="2219" y="1593"/>
                  </a:cubicBezTo>
                  <a:cubicBezTo>
                    <a:pt x="2237" y="1600"/>
                    <a:pt x="2251" y="1608"/>
                    <a:pt x="2271" y="1613"/>
                  </a:cubicBezTo>
                  <a:cubicBezTo>
                    <a:pt x="2276" y="1614"/>
                    <a:pt x="2282" y="1615"/>
                    <a:pt x="2286" y="1617"/>
                  </a:cubicBezTo>
                  <a:cubicBezTo>
                    <a:pt x="2287" y="1617"/>
                    <a:pt x="2287" y="1617"/>
                    <a:pt x="2288" y="1617"/>
                  </a:cubicBezTo>
                  <a:cubicBezTo>
                    <a:pt x="2288" y="1617"/>
                    <a:pt x="2288" y="1617"/>
                    <a:pt x="2288" y="1617"/>
                  </a:cubicBezTo>
                  <a:cubicBezTo>
                    <a:pt x="2289" y="1617"/>
                    <a:pt x="2289" y="1617"/>
                    <a:pt x="2289" y="1617"/>
                  </a:cubicBezTo>
                  <a:cubicBezTo>
                    <a:pt x="2289" y="1617"/>
                    <a:pt x="2289" y="1617"/>
                    <a:pt x="2289" y="1617"/>
                  </a:cubicBezTo>
                  <a:cubicBezTo>
                    <a:pt x="2294" y="1618"/>
                    <a:pt x="2299" y="1619"/>
                    <a:pt x="2304" y="1619"/>
                  </a:cubicBezTo>
                  <a:cubicBezTo>
                    <a:pt x="2333" y="1619"/>
                    <a:pt x="2358" y="1601"/>
                    <a:pt x="2365" y="1574"/>
                  </a:cubicBezTo>
                  <a:cubicBezTo>
                    <a:pt x="2365" y="1570"/>
                    <a:pt x="2366" y="1566"/>
                    <a:pt x="2366" y="1562"/>
                  </a:cubicBezTo>
                  <a:cubicBezTo>
                    <a:pt x="2366" y="1535"/>
                    <a:pt x="2345" y="1509"/>
                    <a:pt x="2315" y="1502"/>
                  </a:cubicBezTo>
                  <a:cubicBezTo>
                    <a:pt x="2310" y="1501"/>
                    <a:pt x="2303" y="1499"/>
                    <a:pt x="2298" y="1498"/>
                  </a:cubicBezTo>
                  <a:cubicBezTo>
                    <a:pt x="2277" y="1494"/>
                    <a:pt x="2261" y="1495"/>
                    <a:pt x="2242" y="1494"/>
                  </a:cubicBezTo>
                  <a:cubicBezTo>
                    <a:pt x="2201" y="1489"/>
                    <a:pt x="2167" y="1486"/>
                    <a:pt x="2137" y="1476"/>
                  </a:cubicBezTo>
                  <a:cubicBezTo>
                    <a:pt x="2125" y="1472"/>
                    <a:pt x="2116" y="1457"/>
                    <a:pt x="2112" y="1451"/>
                  </a:cubicBezTo>
                  <a:cubicBezTo>
                    <a:pt x="2112" y="1451"/>
                    <a:pt x="2112" y="1451"/>
                    <a:pt x="2112" y="1451"/>
                  </a:cubicBezTo>
                  <a:cubicBezTo>
                    <a:pt x="2088" y="1444"/>
                    <a:pt x="2088" y="1444"/>
                    <a:pt x="2088" y="1444"/>
                  </a:cubicBezTo>
                  <a:cubicBezTo>
                    <a:pt x="2093" y="1410"/>
                    <a:pt x="2095" y="1376"/>
                    <a:pt x="2095" y="1341"/>
                  </a:cubicBezTo>
                  <a:cubicBezTo>
                    <a:pt x="2095" y="1285"/>
                    <a:pt x="2089" y="1228"/>
                    <a:pt x="2076" y="1171"/>
                  </a:cubicBezTo>
                  <a:cubicBezTo>
                    <a:pt x="2055" y="1078"/>
                    <a:pt x="2017" y="993"/>
                    <a:pt x="1967" y="918"/>
                  </a:cubicBezTo>
                  <a:cubicBezTo>
                    <a:pt x="1973" y="913"/>
                    <a:pt x="1984" y="903"/>
                    <a:pt x="1987" y="900"/>
                  </a:cubicBezTo>
                  <a:cubicBezTo>
                    <a:pt x="1987" y="900"/>
                    <a:pt x="1987" y="900"/>
                    <a:pt x="1987" y="900"/>
                  </a:cubicBezTo>
                  <a:cubicBezTo>
                    <a:pt x="1987" y="899"/>
                    <a:pt x="1987" y="899"/>
                    <a:pt x="1987" y="899"/>
                  </a:cubicBezTo>
                  <a:cubicBezTo>
                    <a:pt x="1988" y="889"/>
                    <a:pt x="1987" y="878"/>
                    <a:pt x="1998" y="867"/>
                  </a:cubicBezTo>
                  <a:cubicBezTo>
                    <a:pt x="2021" y="845"/>
                    <a:pt x="2050" y="827"/>
                    <a:pt x="2085" y="806"/>
                  </a:cubicBezTo>
                  <a:cubicBezTo>
                    <a:pt x="2101" y="796"/>
                    <a:pt x="2117" y="790"/>
                    <a:pt x="2134" y="777"/>
                  </a:cubicBezTo>
                  <a:cubicBezTo>
                    <a:pt x="2137" y="774"/>
                    <a:pt x="2142" y="770"/>
                    <a:pt x="2146" y="767"/>
                  </a:cubicBezTo>
                  <a:cubicBezTo>
                    <a:pt x="2164" y="753"/>
                    <a:pt x="2173" y="733"/>
                    <a:pt x="2173" y="714"/>
                  </a:cubicBezTo>
                  <a:cubicBezTo>
                    <a:pt x="2173" y="702"/>
                    <a:pt x="2169" y="690"/>
                    <a:pt x="2161" y="680"/>
                  </a:cubicBezTo>
                  <a:cubicBezTo>
                    <a:pt x="2150" y="666"/>
                    <a:pt x="2133" y="659"/>
                    <a:pt x="2116" y="659"/>
                  </a:cubicBezTo>
                  <a:cubicBezTo>
                    <a:pt x="2101" y="659"/>
                    <a:pt x="2086" y="664"/>
                    <a:pt x="2073" y="675"/>
                  </a:cubicBezTo>
                  <a:cubicBezTo>
                    <a:pt x="2069" y="678"/>
                    <a:pt x="2064" y="682"/>
                    <a:pt x="2060" y="685"/>
                  </a:cubicBezTo>
                  <a:cubicBezTo>
                    <a:pt x="2044" y="698"/>
                    <a:pt x="2034" y="712"/>
                    <a:pt x="2021" y="726"/>
                  </a:cubicBezTo>
                  <a:cubicBezTo>
                    <a:pt x="2021" y="726"/>
                    <a:pt x="2021" y="726"/>
                    <a:pt x="2021" y="726"/>
                  </a:cubicBezTo>
                  <a:cubicBezTo>
                    <a:pt x="1992" y="755"/>
                    <a:pt x="1969" y="780"/>
                    <a:pt x="1942" y="797"/>
                  </a:cubicBezTo>
                  <a:cubicBezTo>
                    <a:pt x="1936" y="801"/>
                    <a:pt x="1928" y="802"/>
                    <a:pt x="1921" y="802"/>
                  </a:cubicBezTo>
                  <a:cubicBezTo>
                    <a:pt x="1916" y="802"/>
                    <a:pt x="1911" y="801"/>
                    <a:pt x="1907" y="801"/>
                  </a:cubicBezTo>
                  <a:cubicBezTo>
                    <a:pt x="1907" y="801"/>
                    <a:pt x="1907" y="801"/>
                    <a:pt x="1907" y="801"/>
                  </a:cubicBezTo>
                  <a:cubicBezTo>
                    <a:pt x="1885" y="817"/>
                    <a:pt x="1885" y="817"/>
                    <a:pt x="1885" y="817"/>
                  </a:cubicBezTo>
                  <a:cubicBezTo>
                    <a:pt x="1758" y="684"/>
                    <a:pt x="1586" y="599"/>
                    <a:pt x="1400" y="582"/>
                  </a:cubicBezTo>
                  <a:cubicBezTo>
                    <a:pt x="1399" y="574"/>
                    <a:pt x="1399" y="561"/>
                    <a:pt x="1398" y="557"/>
                  </a:cubicBezTo>
                  <a:cubicBezTo>
                    <a:pt x="1398" y="556"/>
                    <a:pt x="1398" y="556"/>
                    <a:pt x="1398" y="556"/>
                  </a:cubicBezTo>
                  <a:cubicBezTo>
                    <a:pt x="1398" y="556"/>
                    <a:pt x="1398" y="556"/>
                    <a:pt x="1398" y="556"/>
                  </a:cubicBezTo>
                  <a:cubicBezTo>
                    <a:pt x="1391" y="549"/>
                    <a:pt x="1382" y="543"/>
                    <a:pt x="1379" y="527"/>
                  </a:cubicBezTo>
                  <a:cubicBezTo>
                    <a:pt x="1379" y="521"/>
                    <a:pt x="1379" y="514"/>
                    <a:pt x="1379" y="507"/>
                  </a:cubicBezTo>
                  <a:cubicBezTo>
                    <a:pt x="1379" y="482"/>
                    <a:pt x="1382" y="454"/>
                    <a:pt x="1386" y="421"/>
                  </a:cubicBezTo>
                  <a:cubicBezTo>
                    <a:pt x="1389" y="402"/>
                    <a:pt x="1393" y="386"/>
                    <a:pt x="1394" y="366"/>
                  </a:cubicBezTo>
                  <a:cubicBezTo>
                    <a:pt x="1394" y="364"/>
                    <a:pt x="1394" y="363"/>
                    <a:pt x="1394" y="362"/>
                  </a:cubicBezTo>
                  <a:cubicBezTo>
                    <a:pt x="1394" y="358"/>
                    <a:pt x="1394" y="353"/>
                    <a:pt x="1394" y="349"/>
                  </a:cubicBezTo>
                  <a:cubicBezTo>
                    <a:pt x="1394" y="313"/>
                    <a:pt x="1367" y="283"/>
                    <a:pt x="1335" y="283"/>
                  </a:cubicBezTo>
                  <a:cubicBezTo>
                    <a:pt x="1335" y="284"/>
                    <a:pt x="1335" y="284"/>
                    <a:pt x="1335" y="284"/>
                  </a:cubicBezTo>
                  <a:cubicBezTo>
                    <a:pt x="1335" y="283"/>
                    <a:pt x="1335" y="283"/>
                    <a:pt x="1335" y="283"/>
                  </a:cubicBezTo>
                  <a:cubicBezTo>
                    <a:pt x="1319" y="283"/>
                    <a:pt x="1304" y="291"/>
                    <a:pt x="1293" y="303"/>
                  </a:cubicBezTo>
                  <a:cubicBezTo>
                    <a:pt x="1282" y="314"/>
                    <a:pt x="1276" y="331"/>
                    <a:pt x="1276" y="349"/>
                  </a:cubicBezTo>
                  <a:cubicBezTo>
                    <a:pt x="1276" y="350"/>
                    <a:pt x="1276" y="350"/>
                    <a:pt x="1276" y="351"/>
                  </a:cubicBezTo>
                  <a:cubicBezTo>
                    <a:pt x="1276" y="354"/>
                    <a:pt x="1276" y="358"/>
                    <a:pt x="1276" y="362"/>
                  </a:cubicBezTo>
                  <a:cubicBezTo>
                    <a:pt x="1276" y="363"/>
                    <a:pt x="1276" y="365"/>
                    <a:pt x="1276" y="366"/>
                  </a:cubicBezTo>
                  <a:cubicBezTo>
                    <a:pt x="1277" y="386"/>
                    <a:pt x="1281" y="402"/>
                    <a:pt x="1284" y="421"/>
                  </a:cubicBezTo>
                  <a:cubicBezTo>
                    <a:pt x="1288" y="453"/>
                    <a:pt x="1291" y="481"/>
                    <a:pt x="1291" y="507"/>
                  </a:cubicBezTo>
                  <a:cubicBezTo>
                    <a:pt x="1291" y="514"/>
                    <a:pt x="1291" y="521"/>
                    <a:pt x="1290" y="527"/>
                  </a:cubicBezTo>
                  <a:cubicBezTo>
                    <a:pt x="1288" y="539"/>
                    <a:pt x="1279" y="550"/>
                    <a:pt x="1272" y="557"/>
                  </a:cubicBezTo>
                  <a:cubicBezTo>
                    <a:pt x="1271" y="557"/>
                    <a:pt x="1271" y="557"/>
                    <a:pt x="1271" y="557"/>
                  </a:cubicBezTo>
                  <a:cubicBezTo>
                    <a:pt x="1270" y="582"/>
                    <a:pt x="1270" y="582"/>
                    <a:pt x="1270" y="582"/>
                  </a:cubicBezTo>
                  <a:cubicBezTo>
                    <a:pt x="1235" y="585"/>
                    <a:pt x="1200" y="590"/>
                    <a:pt x="1165" y="598"/>
                  </a:cubicBezTo>
                  <a:cubicBezTo>
                    <a:pt x="1013" y="633"/>
                    <a:pt x="882" y="711"/>
                    <a:pt x="782" y="816"/>
                  </a:cubicBezTo>
                  <a:cubicBezTo>
                    <a:pt x="776" y="812"/>
                    <a:pt x="765" y="804"/>
                    <a:pt x="762" y="802"/>
                  </a:cubicBezTo>
                  <a:cubicBezTo>
                    <a:pt x="761" y="801"/>
                    <a:pt x="761" y="801"/>
                    <a:pt x="761" y="801"/>
                  </a:cubicBezTo>
                  <a:cubicBezTo>
                    <a:pt x="761" y="801"/>
                    <a:pt x="761" y="801"/>
                    <a:pt x="761" y="801"/>
                  </a:cubicBezTo>
                  <a:cubicBezTo>
                    <a:pt x="756" y="802"/>
                    <a:pt x="751" y="803"/>
                    <a:pt x="745" y="803"/>
                  </a:cubicBezTo>
                  <a:cubicBezTo>
                    <a:pt x="740" y="803"/>
                    <a:pt x="734" y="802"/>
                    <a:pt x="727" y="798"/>
                  </a:cubicBezTo>
                  <a:cubicBezTo>
                    <a:pt x="701" y="781"/>
                    <a:pt x="677" y="756"/>
                    <a:pt x="648" y="727"/>
                  </a:cubicBezTo>
                  <a:cubicBezTo>
                    <a:pt x="648" y="727"/>
                    <a:pt x="648" y="727"/>
                    <a:pt x="648" y="727"/>
                  </a:cubicBezTo>
                  <a:cubicBezTo>
                    <a:pt x="635" y="713"/>
                    <a:pt x="625" y="700"/>
                    <a:pt x="610" y="686"/>
                  </a:cubicBezTo>
                  <a:cubicBezTo>
                    <a:pt x="606" y="683"/>
                    <a:pt x="601" y="679"/>
                    <a:pt x="597" y="676"/>
                  </a:cubicBezTo>
                  <a:cubicBezTo>
                    <a:pt x="584" y="666"/>
                    <a:pt x="570" y="661"/>
                    <a:pt x="555" y="660"/>
                  </a:cubicBezTo>
                  <a:cubicBezTo>
                    <a:pt x="555" y="660"/>
                    <a:pt x="554" y="660"/>
                    <a:pt x="553" y="660"/>
                  </a:cubicBezTo>
                  <a:cubicBezTo>
                    <a:pt x="536" y="660"/>
                    <a:pt x="519" y="667"/>
                    <a:pt x="508" y="681"/>
                  </a:cubicBezTo>
                  <a:cubicBezTo>
                    <a:pt x="500" y="691"/>
                    <a:pt x="497" y="703"/>
                    <a:pt x="497" y="715"/>
                  </a:cubicBezTo>
                  <a:cubicBezTo>
                    <a:pt x="497" y="735"/>
                    <a:pt x="506" y="754"/>
                    <a:pt x="523" y="768"/>
                  </a:cubicBezTo>
                  <a:cubicBezTo>
                    <a:pt x="523" y="768"/>
                    <a:pt x="523" y="768"/>
                    <a:pt x="523" y="768"/>
                  </a:cubicBezTo>
                  <a:cubicBezTo>
                    <a:pt x="524" y="769"/>
                    <a:pt x="524" y="769"/>
                    <a:pt x="524" y="769"/>
                  </a:cubicBezTo>
                  <a:cubicBezTo>
                    <a:pt x="528" y="772"/>
                    <a:pt x="532" y="776"/>
                    <a:pt x="536" y="778"/>
                  </a:cubicBezTo>
                  <a:cubicBezTo>
                    <a:pt x="553" y="791"/>
                    <a:pt x="568" y="797"/>
                    <a:pt x="584" y="807"/>
                  </a:cubicBezTo>
                  <a:cubicBezTo>
                    <a:pt x="619" y="828"/>
                    <a:pt x="648" y="846"/>
                    <a:pt x="671" y="868"/>
                  </a:cubicBezTo>
                  <a:cubicBezTo>
                    <a:pt x="680" y="877"/>
                    <a:pt x="682" y="894"/>
                    <a:pt x="683" y="901"/>
                  </a:cubicBezTo>
                  <a:cubicBezTo>
                    <a:pt x="683" y="901"/>
                    <a:pt x="683" y="901"/>
                    <a:pt x="683" y="901"/>
                  </a:cubicBezTo>
                  <a:cubicBezTo>
                    <a:pt x="702" y="918"/>
                    <a:pt x="702" y="918"/>
                    <a:pt x="702" y="918"/>
                  </a:cubicBezTo>
                  <a:cubicBezTo>
                    <a:pt x="620" y="1040"/>
                    <a:pt x="575" y="1186"/>
                    <a:pt x="575" y="1338"/>
                  </a:cubicBezTo>
                  <a:cubicBezTo>
                    <a:pt x="575" y="1373"/>
                    <a:pt x="577" y="1409"/>
                    <a:pt x="582" y="1445"/>
                  </a:cubicBezTo>
                  <a:cubicBezTo>
                    <a:pt x="558" y="1452"/>
                    <a:pt x="558" y="1452"/>
                    <a:pt x="558" y="1452"/>
                  </a:cubicBezTo>
                  <a:cubicBezTo>
                    <a:pt x="558" y="1452"/>
                    <a:pt x="558" y="1452"/>
                    <a:pt x="558" y="1452"/>
                  </a:cubicBezTo>
                  <a:cubicBezTo>
                    <a:pt x="552" y="1461"/>
                    <a:pt x="542" y="1474"/>
                    <a:pt x="533" y="1478"/>
                  </a:cubicBezTo>
                  <a:cubicBezTo>
                    <a:pt x="503" y="1487"/>
                    <a:pt x="469" y="1491"/>
                    <a:pt x="428" y="1495"/>
                  </a:cubicBezTo>
                  <a:cubicBezTo>
                    <a:pt x="409" y="1497"/>
                    <a:pt x="393" y="1496"/>
                    <a:pt x="372" y="1499"/>
                  </a:cubicBezTo>
                  <a:cubicBezTo>
                    <a:pt x="368" y="1500"/>
                    <a:pt x="361" y="1502"/>
                    <a:pt x="356" y="1503"/>
                  </a:cubicBezTo>
                  <a:cubicBezTo>
                    <a:pt x="356" y="1503"/>
                    <a:pt x="356" y="1503"/>
                    <a:pt x="356" y="1503"/>
                  </a:cubicBezTo>
                  <a:cubicBezTo>
                    <a:pt x="356" y="1503"/>
                    <a:pt x="356" y="1503"/>
                    <a:pt x="356" y="1503"/>
                  </a:cubicBezTo>
                  <a:cubicBezTo>
                    <a:pt x="355" y="1503"/>
                    <a:pt x="355" y="1503"/>
                    <a:pt x="355" y="1503"/>
                  </a:cubicBezTo>
                  <a:cubicBezTo>
                    <a:pt x="355" y="1503"/>
                    <a:pt x="355" y="1503"/>
                    <a:pt x="355" y="1503"/>
                  </a:cubicBezTo>
                  <a:cubicBezTo>
                    <a:pt x="325" y="1511"/>
                    <a:pt x="304" y="1536"/>
                    <a:pt x="304" y="1563"/>
                  </a:cubicBezTo>
                  <a:cubicBezTo>
                    <a:pt x="304" y="1567"/>
                    <a:pt x="304" y="1571"/>
                    <a:pt x="305" y="1575"/>
                  </a:cubicBezTo>
                  <a:cubicBezTo>
                    <a:pt x="311" y="1602"/>
                    <a:pt x="337" y="1620"/>
                    <a:pt x="366" y="1620"/>
                  </a:cubicBezTo>
                  <a:cubicBezTo>
                    <a:pt x="371" y="1620"/>
                    <a:pt x="376" y="1620"/>
                    <a:pt x="381" y="1618"/>
                  </a:cubicBezTo>
                  <a:cubicBezTo>
                    <a:pt x="381" y="1618"/>
                    <a:pt x="381" y="1618"/>
                    <a:pt x="381" y="1618"/>
                  </a:cubicBezTo>
                  <a:cubicBezTo>
                    <a:pt x="382" y="1618"/>
                    <a:pt x="382" y="1618"/>
                    <a:pt x="382" y="1618"/>
                  </a:cubicBezTo>
                  <a:cubicBezTo>
                    <a:pt x="382" y="1618"/>
                    <a:pt x="382" y="1618"/>
                    <a:pt x="382" y="1618"/>
                  </a:cubicBezTo>
                  <a:cubicBezTo>
                    <a:pt x="382" y="1618"/>
                    <a:pt x="382" y="1618"/>
                    <a:pt x="382" y="1618"/>
                  </a:cubicBezTo>
                  <a:cubicBezTo>
                    <a:pt x="383" y="1618"/>
                    <a:pt x="383" y="1618"/>
                    <a:pt x="383" y="1618"/>
                  </a:cubicBezTo>
                  <a:cubicBezTo>
                    <a:pt x="388" y="1617"/>
                    <a:pt x="394" y="1616"/>
                    <a:pt x="398" y="1615"/>
                  </a:cubicBezTo>
                  <a:cubicBezTo>
                    <a:pt x="419" y="1609"/>
                    <a:pt x="433" y="1601"/>
                    <a:pt x="451" y="1594"/>
                  </a:cubicBezTo>
                  <a:cubicBezTo>
                    <a:pt x="490" y="1580"/>
                    <a:pt x="522" y="1569"/>
                    <a:pt x="553" y="1564"/>
                  </a:cubicBezTo>
                  <a:cubicBezTo>
                    <a:pt x="554" y="1564"/>
                    <a:pt x="554" y="1564"/>
                    <a:pt x="555" y="1564"/>
                  </a:cubicBezTo>
                  <a:cubicBezTo>
                    <a:pt x="567" y="1564"/>
                    <a:pt x="580" y="1573"/>
                    <a:pt x="586" y="1576"/>
                  </a:cubicBezTo>
                  <a:cubicBezTo>
                    <a:pt x="586" y="1576"/>
                    <a:pt x="586" y="1576"/>
                    <a:pt x="586" y="1576"/>
                  </a:cubicBezTo>
                  <a:cubicBezTo>
                    <a:pt x="612" y="1572"/>
                    <a:pt x="612" y="1572"/>
                    <a:pt x="612" y="1572"/>
                  </a:cubicBezTo>
                  <a:cubicBezTo>
                    <a:pt x="670" y="1754"/>
                    <a:pt x="793" y="1901"/>
                    <a:pt x="949" y="1993"/>
                  </a:cubicBezTo>
                  <a:cubicBezTo>
                    <a:pt x="938" y="2018"/>
                    <a:pt x="938" y="2018"/>
                    <a:pt x="938" y="2018"/>
                  </a:cubicBezTo>
                  <a:cubicBezTo>
                    <a:pt x="938" y="2018"/>
                    <a:pt x="938" y="2018"/>
                    <a:pt x="938" y="2018"/>
                  </a:cubicBezTo>
                  <a:cubicBezTo>
                    <a:pt x="941" y="2026"/>
                    <a:pt x="944" y="2036"/>
                    <a:pt x="944" y="2044"/>
                  </a:cubicBezTo>
                  <a:cubicBezTo>
                    <a:pt x="944" y="2047"/>
                    <a:pt x="944" y="2049"/>
                    <a:pt x="943" y="2051"/>
                  </a:cubicBezTo>
                  <a:cubicBezTo>
                    <a:pt x="932" y="2080"/>
                    <a:pt x="913" y="2112"/>
                    <a:pt x="891" y="2146"/>
                  </a:cubicBezTo>
                  <a:cubicBezTo>
                    <a:pt x="880" y="2162"/>
                    <a:pt x="869" y="2175"/>
                    <a:pt x="859" y="2193"/>
                  </a:cubicBezTo>
                  <a:cubicBezTo>
                    <a:pt x="857" y="2197"/>
                    <a:pt x="854" y="2204"/>
                    <a:pt x="852" y="2209"/>
                  </a:cubicBezTo>
                  <a:cubicBezTo>
                    <a:pt x="847" y="2219"/>
                    <a:pt x="845" y="2229"/>
                    <a:pt x="845" y="2239"/>
                  </a:cubicBezTo>
                  <a:cubicBezTo>
                    <a:pt x="845" y="2262"/>
                    <a:pt x="856" y="2283"/>
                    <a:pt x="877" y="2292"/>
                  </a:cubicBezTo>
                  <a:cubicBezTo>
                    <a:pt x="884" y="2296"/>
                    <a:pt x="892" y="2298"/>
                    <a:pt x="900" y="2298"/>
                  </a:cubicBezTo>
                  <a:cubicBezTo>
                    <a:pt x="923" y="2298"/>
                    <a:pt x="946" y="2283"/>
                    <a:pt x="958" y="2259"/>
                  </a:cubicBezTo>
                  <a:cubicBezTo>
                    <a:pt x="958" y="2259"/>
                    <a:pt x="958" y="2259"/>
                    <a:pt x="958" y="2259"/>
                  </a:cubicBezTo>
                  <a:cubicBezTo>
                    <a:pt x="958" y="2259"/>
                    <a:pt x="958" y="2259"/>
                    <a:pt x="958" y="2259"/>
                  </a:cubicBezTo>
                  <a:cubicBezTo>
                    <a:pt x="958" y="2259"/>
                    <a:pt x="958" y="2259"/>
                    <a:pt x="958" y="2259"/>
                  </a:cubicBezTo>
                  <a:cubicBezTo>
                    <a:pt x="961" y="2254"/>
                    <a:pt x="964" y="2248"/>
                    <a:pt x="966" y="2244"/>
                  </a:cubicBezTo>
                  <a:cubicBezTo>
                    <a:pt x="974" y="2225"/>
                    <a:pt x="977" y="2209"/>
                    <a:pt x="982" y="2190"/>
                  </a:cubicBezTo>
                  <a:cubicBezTo>
                    <a:pt x="998" y="2152"/>
                    <a:pt x="1006" y="2111"/>
                    <a:pt x="1028" y="2086"/>
                  </a:cubicBezTo>
                  <a:cubicBezTo>
                    <a:pt x="1033" y="2079"/>
                    <a:pt x="1043" y="2076"/>
                    <a:pt x="1053" y="2073"/>
                  </a:cubicBezTo>
                  <a:cubicBezTo>
                    <a:pt x="1053" y="2073"/>
                    <a:pt x="1053" y="2073"/>
                    <a:pt x="1053" y="2073"/>
                  </a:cubicBezTo>
                  <a:cubicBezTo>
                    <a:pt x="1066" y="2050"/>
                    <a:pt x="1066" y="2050"/>
                    <a:pt x="1066" y="2050"/>
                  </a:cubicBezTo>
                  <a:cubicBezTo>
                    <a:pt x="1151" y="2082"/>
                    <a:pt x="1243" y="2100"/>
                    <a:pt x="1337" y="2100"/>
                  </a:cubicBezTo>
                  <a:cubicBezTo>
                    <a:pt x="1393" y="2100"/>
                    <a:pt x="1449" y="2094"/>
                    <a:pt x="1505" y="2081"/>
                  </a:cubicBezTo>
                  <a:cubicBezTo>
                    <a:pt x="1540" y="2073"/>
                    <a:pt x="1573" y="2063"/>
                    <a:pt x="1605" y="2051"/>
                  </a:cubicBezTo>
                  <a:cubicBezTo>
                    <a:pt x="1609" y="2058"/>
                    <a:pt x="1616" y="2070"/>
                    <a:pt x="1618" y="2073"/>
                  </a:cubicBezTo>
                  <a:cubicBezTo>
                    <a:pt x="1618" y="2073"/>
                    <a:pt x="1618" y="2073"/>
                    <a:pt x="1618" y="2073"/>
                  </a:cubicBezTo>
                  <a:cubicBezTo>
                    <a:pt x="1618" y="2073"/>
                    <a:pt x="1618" y="2073"/>
                    <a:pt x="1618" y="2073"/>
                  </a:cubicBezTo>
                  <a:cubicBezTo>
                    <a:pt x="1628" y="2077"/>
                    <a:pt x="1639" y="2078"/>
                    <a:pt x="1648" y="2091"/>
                  </a:cubicBezTo>
                  <a:cubicBezTo>
                    <a:pt x="1663" y="2118"/>
                    <a:pt x="1674" y="2151"/>
                    <a:pt x="1688" y="2189"/>
                  </a:cubicBezTo>
                  <a:cubicBezTo>
                    <a:pt x="1693" y="2208"/>
                    <a:pt x="1696" y="2224"/>
                    <a:pt x="1705" y="2243"/>
                  </a:cubicBezTo>
                  <a:cubicBezTo>
                    <a:pt x="1707" y="2247"/>
                    <a:pt x="1710" y="2254"/>
                    <a:pt x="1712" y="2258"/>
                  </a:cubicBezTo>
                  <a:cubicBezTo>
                    <a:pt x="1724" y="2282"/>
                    <a:pt x="1747" y="2297"/>
                    <a:pt x="1770" y="2297"/>
                  </a:cubicBezTo>
                  <a:cubicBezTo>
                    <a:pt x="1778" y="2297"/>
                    <a:pt x="1786" y="2295"/>
                    <a:pt x="1793" y="2291"/>
                  </a:cubicBezTo>
                  <a:cubicBezTo>
                    <a:pt x="1814" y="2282"/>
                    <a:pt x="1825" y="2261"/>
                    <a:pt x="1825" y="2238"/>
                  </a:cubicBezTo>
                  <a:cubicBezTo>
                    <a:pt x="1825" y="2228"/>
                    <a:pt x="1823" y="2218"/>
                    <a:pt x="1819" y="2208"/>
                  </a:cubicBezTo>
                  <a:cubicBezTo>
                    <a:pt x="1816" y="2203"/>
                    <a:pt x="1813" y="2196"/>
                    <a:pt x="1811" y="2192"/>
                  </a:cubicBezTo>
                  <a:cubicBezTo>
                    <a:pt x="1801" y="2174"/>
                    <a:pt x="1790" y="2161"/>
                    <a:pt x="1780" y="2145"/>
                  </a:cubicBezTo>
                  <a:cubicBezTo>
                    <a:pt x="1757" y="2111"/>
                    <a:pt x="1739" y="2082"/>
                    <a:pt x="1728" y="2052"/>
                  </a:cubicBezTo>
                  <a:cubicBezTo>
                    <a:pt x="1726" y="2048"/>
                    <a:pt x="1726" y="2045"/>
                    <a:pt x="1726" y="2041"/>
                  </a:cubicBezTo>
                  <a:cubicBezTo>
                    <a:pt x="1726" y="2032"/>
                    <a:pt x="1729" y="2026"/>
                    <a:pt x="1732" y="2018"/>
                  </a:cubicBezTo>
                  <a:cubicBezTo>
                    <a:pt x="1732" y="2018"/>
                    <a:pt x="1732" y="2018"/>
                    <a:pt x="1732" y="2018"/>
                  </a:cubicBezTo>
                  <a:cubicBezTo>
                    <a:pt x="1732" y="2018"/>
                    <a:pt x="1732" y="2018"/>
                    <a:pt x="1732" y="2018"/>
                  </a:cubicBezTo>
                  <a:cubicBezTo>
                    <a:pt x="1731" y="2017"/>
                    <a:pt x="1729" y="2012"/>
                    <a:pt x="1728" y="2008"/>
                  </a:cubicBezTo>
                  <a:cubicBezTo>
                    <a:pt x="1726" y="2003"/>
                    <a:pt x="1724" y="1998"/>
                    <a:pt x="1723" y="1995"/>
                  </a:cubicBezTo>
                  <a:cubicBezTo>
                    <a:pt x="1884" y="1899"/>
                    <a:pt x="2003" y="1747"/>
                    <a:pt x="2060" y="1571"/>
                  </a:cubicBezTo>
                  <a:cubicBezTo>
                    <a:pt x="2067" y="1572"/>
                    <a:pt x="2080" y="1574"/>
                    <a:pt x="2084" y="1575"/>
                  </a:cubicBezTo>
                  <a:cubicBezTo>
                    <a:pt x="2084" y="1575"/>
                    <a:pt x="2084" y="1575"/>
                    <a:pt x="2084" y="1575"/>
                  </a:cubicBezTo>
                  <a:cubicBezTo>
                    <a:pt x="2085" y="1575"/>
                    <a:pt x="2085" y="1575"/>
                    <a:pt x="2085" y="1575"/>
                  </a:cubicBezTo>
                  <a:cubicBezTo>
                    <a:pt x="2093" y="1570"/>
                    <a:pt x="2100" y="1563"/>
                    <a:pt x="2114" y="1563"/>
                  </a:cubicBezTo>
                  <a:cubicBezTo>
                    <a:pt x="2115" y="1563"/>
                    <a:pt x="2116" y="1563"/>
                    <a:pt x="2117" y="1563"/>
                  </a:cubicBezTo>
                  <a:cubicBezTo>
                    <a:pt x="2148" y="1568"/>
                    <a:pt x="2180" y="1579"/>
                    <a:pt x="2219" y="1593"/>
                  </a:cubicBezTo>
                  <a:close/>
                </a:path>
              </a:pathLst>
            </a:custGeom>
            <a:solidFill>
              <a:srgbClr val="326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Plus Sign 12">
            <a:extLst>
              <a:ext uri="{FF2B5EF4-FFF2-40B4-BE49-F238E27FC236}">
                <a16:creationId xmlns:a16="http://schemas.microsoft.com/office/drawing/2014/main" id="{5A52DE6E-2278-564C-9205-E29975FAB77A}"/>
              </a:ext>
            </a:extLst>
          </p:cNvPr>
          <p:cNvSpPr/>
          <p:nvPr/>
        </p:nvSpPr>
        <p:spPr>
          <a:xfrm>
            <a:off x="4208153" y="1655479"/>
            <a:ext cx="603504" cy="603504"/>
          </a:xfrm>
          <a:prstGeom prst="mathPlus">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59E6FC02-141C-DC4F-93D4-30E0404B52E2}"/>
              </a:ext>
            </a:extLst>
          </p:cNvPr>
          <p:cNvCxnSpPr/>
          <p:nvPr/>
        </p:nvCxnSpPr>
        <p:spPr>
          <a:xfrm>
            <a:off x="2613534" y="2723171"/>
            <a:ext cx="3916933"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2755FD81-DC21-0C4C-9EC6-641CFD993B10}"/>
              </a:ext>
            </a:extLst>
          </p:cNvPr>
          <p:cNvPicPr>
            <a:picLocks noChangeAspect="1"/>
          </p:cNvPicPr>
          <p:nvPr/>
        </p:nvPicPr>
        <p:blipFill>
          <a:blip r:embed="rId2"/>
          <a:stretch>
            <a:fillRect/>
          </a:stretch>
        </p:blipFill>
        <p:spPr>
          <a:xfrm>
            <a:off x="5156761" y="1669738"/>
            <a:ext cx="994142" cy="591751"/>
          </a:xfrm>
          <a:prstGeom prst="rect">
            <a:avLst/>
          </a:prstGeom>
        </p:spPr>
      </p:pic>
    </p:spTree>
    <p:extLst>
      <p:ext uri="{BB962C8B-B14F-4D97-AF65-F5344CB8AC3E}">
        <p14:creationId xmlns:p14="http://schemas.microsoft.com/office/powerpoint/2010/main" val="427605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0.02144 2.41943E-6 L 2.4432E-6 2.41943E-6 " pathEditMode="relative" rAng="0" ptsTypes="AA">
                                      <p:cBhvr>
                                        <p:cTn id="9" dur="500" fill="hold"/>
                                        <p:tgtEl>
                                          <p:spTgt spid="4"/>
                                        </p:tgtEl>
                                        <p:attrNameLst>
                                          <p:attrName>ppt_x</p:attrName>
                                          <p:attrName>ppt_y</p:attrName>
                                        </p:attrNameLst>
                                      </p:cBhvr>
                                      <p:rCtr x="-1072" y="0"/>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42" presetClass="path" presetSubtype="0" decel="100000" fill="hold" nodeType="withEffect">
                                  <p:stCondLst>
                                    <p:cond delay="0"/>
                                  </p:stCondLst>
                                  <p:childTnLst>
                                    <p:animMotion origin="layout" path="M -0.02448 1.23457E-6 L 8.33333E-7 1.23457E-6 " pathEditMode="relative" rAng="0" ptsTypes="AA">
                                      <p:cBhvr>
                                        <p:cTn id="17" dur="500" fill="hold"/>
                                        <p:tgtEl>
                                          <p:spTgt spid="9"/>
                                        </p:tgtEl>
                                        <p:attrNameLst>
                                          <p:attrName>ppt_x</p:attrName>
                                          <p:attrName>ppt_y</p:attrName>
                                        </p:attrNameLst>
                                      </p:cBhvr>
                                      <p:rCtr x="1215" y="0"/>
                                    </p:animMotion>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42" presetClass="path" presetSubtype="0" decel="100000" fill="hold" grpId="1" nodeType="withEffect">
                                  <p:stCondLst>
                                    <p:cond delay="0"/>
                                  </p:stCondLst>
                                  <p:childTnLst>
                                    <p:animMotion origin="layout" path="M 0.02144 2.41943E-6 L 2.4432E-6 2.41943E-6 " pathEditMode="relative" rAng="0" ptsTypes="AA">
                                      <p:cBhvr>
                                        <p:cTn id="27" dur="500" fill="hold"/>
                                        <p:tgtEl>
                                          <p:spTgt spid="2"/>
                                        </p:tgtEl>
                                        <p:attrNameLst>
                                          <p:attrName>ppt_x</p:attrName>
                                          <p:attrName>ppt_y</p:attrName>
                                        </p:attrNameLst>
                                      </p:cBhvr>
                                      <p:rCtr x="-1072" y="0"/>
                                    </p:animMotion>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42" presetClass="path" presetSubtype="0" decel="100000" fill="hold" grpId="1" nodeType="withEffect">
                                  <p:stCondLst>
                                    <p:cond delay="0"/>
                                  </p:stCondLst>
                                  <p:childTnLst>
                                    <p:animMotion origin="layout" path="M -0.02448 9.87654E-7 L 1.11022E-16 9.87654E-7 " pathEditMode="relative" rAng="0" ptsTypes="AA">
                                      <p:cBhvr>
                                        <p:cTn id="32" dur="500" fill="hold"/>
                                        <p:tgtEl>
                                          <p:spTgt spid="3"/>
                                        </p:tgtEl>
                                        <p:attrNameLst>
                                          <p:attrName>ppt_x</p:attrName>
                                          <p:attrName>ppt_y</p:attrName>
                                        </p:attrNameLst>
                                      </p:cBhvr>
                                      <p:rCtr x="12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A4C73E-AF31-ED41-8A42-FC774F9E61C1}"/>
              </a:ext>
            </a:extLst>
          </p:cNvPr>
          <p:cNvSpPr txBox="1"/>
          <p:nvPr/>
        </p:nvSpPr>
        <p:spPr>
          <a:xfrm>
            <a:off x="156409" y="108284"/>
            <a:ext cx="8734927" cy="461665"/>
          </a:xfrm>
          <a:prstGeom prst="rect">
            <a:avLst/>
          </a:prstGeom>
          <a:noFill/>
        </p:spPr>
        <p:txBody>
          <a:bodyPr wrap="square" rtlCol="0">
            <a:spAutoFit/>
          </a:bodyPr>
          <a:lstStyle/>
          <a:p>
            <a:r>
              <a:rPr lang="en-US" sz="2400" dirty="0"/>
              <a:t>Amazon EKS Reference Architecture with AWS Lambda</a:t>
            </a:r>
          </a:p>
        </p:txBody>
      </p:sp>
      <p:pic>
        <p:nvPicPr>
          <p:cNvPr id="15362" name="Picture 2" descr="https://github.com/aws-samples/amazon-eks-refarch-cloudformation/raw/master/images/arch-overview.png">
            <a:extLst>
              <a:ext uri="{FF2B5EF4-FFF2-40B4-BE49-F238E27FC236}">
                <a16:creationId xmlns:a16="http://schemas.microsoft.com/office/drawing/2014/main" id="{EA0F5EA4-504B-4D49-A4C1-0DB864AAC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77" y="569949"/>
            <a:ext cx="7615990" cy="42390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922E54-57D5-694B-91F5-70BA67411380}"/>
              </a:ext>
            </a:extLst>
          </p:cNvPr>
          <p:cNvSpPr txBox="1"/>
          <p:nvPr/>
        </p:nvSpPr>
        <p:spPr>
          <a:xfrm>
            <a:off x="3380873" y="4897279"/>
            <a:ext cx="4728411" cy="246221"/>
          </a:xfrm>
          <a:prstGeom prst="rect">
            <a:avLst/>
          </a:prstGeom>
          <a:noFill/>
        </p:spPr>
        <p:txBody>
          <a:bodyPr wrap="square" rtlCol="0">
            <a:spAutoFit/>
          </a:bodyPr>
          <a:lstStyle/>
          <a:p>
            <a:r>
              <a:rPr lang="en-US" sz="1000" dirty="0">
                <a:solidFill>
                  <a:schemeClr val="tx1">
                    <a:lumMod val="85000"/>
                  </a:schemeClr>
                </a:solidFill>
              </a:rPr>
              <a:t>https://</a:t>
            </a:r>
            <a:r>
              <a:rPr lang="en-US" sz="1000" dirty="0" err="1">
                <a:solidFill>
                  <a:schemeClr val="tx1">
                    <a:lumMod val="85000"/>
                  </a:schemeClr>
                </a:solidFill>
              </a:rPr>
              <a:t>github.com</a:t>
            </a:r>
            <a:r>
              <a:rPr lang="en-US" sz="1000" dirty="0">
                <a:solidFill>
                  <a:schemeClr val="tx1">
                    <a:lumMod val="85000"/>
                  </a:schemeClr>
                </a:solidFill>
              </a:rPr>
              <a:t>/</a:t>
            </a:r>
            <a:r>
              <a:rPr lang="en-US" sz="1000" dirty="0" err="1">
                <a:solidFill>
                  <a:schemeClr val="tx1">
                    <a:lumMod val="85000"/>
                  </a:schemeClr>
                </a:solidFill>
              </a:rPr>
              <a:t>aws</a:t>
            </a:r>
            <a:r>
              <a:rPr lang="en-US" sz="1000" dirty="0">
                <a:solidFill>
                  <a:schemeClr val="tx1">
                    <a:lumMod val="85000"/>
                  </a:schemeClr>
                </a:solidFill>
              </a:rPr>
              <a:t>-samples/amazon-</a:t>
            </a:r>
            <a:r>
              <a:rPr lang="en-US" sz="1000" dirty="0" err="1">
                <a:solidFill>
                  <a:schemeClr val="tx1">
                    <a:lumMod val="85000"/>
                  </a:schemeClr>
                </a:solidFill>
              </a:rPr>
              <a:t>eks</a:t>
            </a:r>
            <a:r>
              <a:rPr lang="en-US" sz="1000" dirty="0">
                <a:solidFill>
                  <a:schemeClr val="tx1">
                    <a:lumMod val="85000"/>
                  </a:schemeClr>
                </a:solidFill>
              </a:rPr>
              <a:t>-</a:t>
            </a:r>
            <a:r>
              <a:rPr lang="en-US" sz="1000" dirty="0" err="1">
                <a:solidFill>
                  <a:schemeClr val="tx1">
                    <a:lumMod val="85000"/>
                  </a:schemeClr>
                </a:solidFill>
              </a:rPr>
              <a:t>refarch-cloudformation</a:t>
            </a:r>
            <a:endParaRPr lang="en-US" sz="1000" dirty="0">
              <a:solidFill>
                <a:schemeClr val="tx1">
                  <a:lumMod val="85000"/>
                </a:schemeClr>
              </a:solidFill>
            </a:endParaRPr>
          </a:p>
        </p:txBody>
      </p:sp>
    </p:spTree>
    <p:extLst>
      <p:ext uri="{BB962C8B-B14F-4D97-AF65-F5344CB8AC3E}">
        <p14:creationId xmlns:p14="http://schemas.microsoft.com/office/powerpoint/2010/main" val="803189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71645-BFD3-394F-AFFB-C0EA7121F822}"/>
              </a:ext>
            </a:extLst>
          </p:cNvPr>
          <p:cNvSpPr txBox="1"/>
          <p:nvPr/>
        </p:nvSpPr>
        <p:spPr>
          <a:xfrm>
            <a:off x="938463" y="2237874"/>
            <a:ext cx="6930189" cy="584775"/>
          </a:xfrm>
          <a:prstGeom prst="rect">
            <a:avLst/>
          </a:prstGeom>
          <a:noFill/>
        </p:spPr>
        <p:txBody>
          <a:bodyPr wrap="square" rtlCol="0">
            <a:spAutoFit/>
          </a:bodyPr>
          <a:lstStyle/>
          <a:p>
            <a:pPr algn="ctr"/>
            <a:r>
              <a:rPr lang="en-US" sz="3200" dirty="0"/>
              <a:t>Distributing to Global</a:t>
            </a:r>
          </a:p>
        </p:txBody>
      </p:sp>
    </p:spTree>
    <p:extLst>
      <p:ext uri="{BB962C8B-B14F-4D97-AF65-F5344CB8AC3E}">
        <p14:creationId xmlns:p14="http://schemas.microsoft.com/office/powerpoint/2010/main" val="2193425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a:extLst>
              <a:ext uri="{FF2B5EF4-FFF2-40B4-BE49-F238E27FC236}">
                <a16:creationId xmlns:a16="http://schemas.microsoft.com/office/drawing/2014/main" id="{E5738C41-ED06-2641-BE2C-24CB449DC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46" y="727441"/>
            <a:ext cx="7528175" cy="4271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BFB625-9B34-054E-9207-80B48F46E76E}"/>
              </a:ext>
            </a:extLst>
          </p:cNvPr>
          <p:cNvSpPr txBox="1"/>
          <p:nvPr/>
        </p:nvSpPr>
        <p:spPr>
          <a:xfrm>
            <a:off x="457200" y="108284"/>
            <a:ext cx="7940842" cy="400110"/>
          </a:xfrm>
          <a:prstGeom prst="rect">
            <a:avLst/>
          </a:prstGeom>
          <a:noFill/>
        </p:spPr>
        <p:txBody>
          <a:bodyPr wrap="square" rtlCol="0">
            <a:spAutoFit/>
          </a:bodyPr>
          <a:lstStyle/>
          <a:p>
            <a:r>
              <a:rPr lang="en-US" sz="2000" dirty="0"/>
              <a:t>Cross-Regional </a:t>
            </a:r>
            <a:r>
              <a:rPr lang="en-US" sz="2000" dirty="0" err="1"/>
              <a:t>CodePIpeline</a:t>
            </a:r>
            <a:r>
              <a:rPr lang="en-US" sz="2000" dirty="0"/>
              <a:t> for Kubernetes Global Distribution</a:t>
            </a:r>
          </a:p>
        </p:txBody>
      </p:sp>
    </p:spTree>
    <p:extLst>
      <p:ext uri="{BB962C8B-B14F-4D97-AF65-F5344CB8AC3E}">
        <p14:creationId xmlns:p14="http://schemas.microsoft.com/office/powerpoint/2010/main" val="154622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71645-BFD3-394F-AFFB-C0EA7121F822}"/>
              </a:ext>
            </a:extLst>
          </p:cNvPr>
          <p:cNvSpPr txBox="1"/>
          <p:nvPr/>
        </p:nvSpPr>
        <p:spPr>
          <a:xfrm>
            <a:off x="938463" y="2237874"/>
            <a:ext cx="6930189" cy="584775"/>
          </a:xfrm>
          <a:prstGeom prst="rect">
            <a:avLst/>
          </a:prstGeom>
          <a:noFill/>
        </p:spPr>
        <p:txBody>
          <a:bodyPr wrap="square" rtlCol="0">
            <a:spAutoFit/>
          </a:bodyPr>
          <a:lstStyle/>
          <a:p>
            <a:pPr algn="ctr"/>
            <a:r>
              <a:rPr lang="en-US" sz="3200" dirty="0"/>
              <a:t>But, since we have CDK today…</a:t>
            </a:r>
          </a:p>
        </p:txBody>
      </p:sp>
    </p:spTree>
    <p:extLst>
      <p:ext uri="{BB962C8B-B14F-4D97-AF65-F5344CB8AC3E}">
        <p14:creationId xmlns:p14="http://schemas.microsoft.com/office/powerpoint/2010/main" val="2764981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68ABE-8397-4B40-AF6C-C3D77206635B}"/>
              </a:ext>
            </a:extLst>
          </p:cNvPr>
          <p:cNvPicPr>
            <a:picLocks noChangeAspect="1"/>
          </p:cNvPicPr>
          <p:nvPr/>
        </p:nvPicPr>
        <p:blipFill>
          <a:blip r:embed="rId2"/>
          <a:stretch>
            <a:fillRect/>
          </a:stretch>
        </p:blipFill>
        <p:spPr>
          <a:xfrm>
            <a:off x="0" y="477448"/>
            <a:ext cx="9144000" cy="4188604"/>
          </a:xfrm>
          <a:prstGeom prst="rect">
            <a:avLst/>
          </a:prstGeom>
        </p:spPr>
      </p:pic>
    </p:spTree>
    <p:extLst>
      <p:ext uri="{BB962C8B-B14F-4D97-AF65-F5344CB8AC3E}">
        <p14:creationId xmlns:p14="http://schemas.microsoft.com/office/powerpoint/2010/main" val="2963810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53274F0-03B7-5340-9C9E-96793233173E}"/>
              </a:ext>
            </a:extLst>
          </p:cNvPr>
          <p:cNvSpPr txBox="1">
            <a:spLocks/>
          </p:cNvSpPr>
          <p:nvPr/>
        </p:nvSpPr>
        <p:spPr>
          <a:xfrm>
            <a:off x="216587" y="1149097"/>
            <a:ext cx="10363200" cy="1362075"/>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mazon Ember" charset="0"/>
                <a:ea typeface="Amazon Ember" charset="0"/>
                <a:cs typeface="Amazon Ember" charset="0"/>
              </a:defRPr>
            </a:lvl1pPr>
          </a:lstStyle>
          <a:p>
            <a:r>
              <a:rPr lang="en-US" sz="4000" dirty="0"/>
              <a:t>Thank you!</a:t>
            </a:r>
          </a:p>
        </p:txBody>
      </p:sp>
      <p:sp>
        <p:nvSpPr>
          <p:cNvPr id="12" name="Text Placeholder 1">
            <a:extLst>
              <a:ext uri="{FF2B5EF4-FFF2-40B4-BE49-F238E27FC236}">
                <a16:creationId xmlns:a16="http://schemas.microsoft.com/office/drawing/2014/main" id="{D78119CD-D9C6-AF42-8F8A-3EEEAF989A55}"/>
              </a:ext>
            </a:extLst>
          </p:cNvPr>
          <p:cNvSpPr txBox="1">
            <a:spLocks/>
          </p:cNvSpPr>
          <p:nvPr/>
        </p:nvSpPr>
        <p:spPr>
          <a:xfrm>
            <a:off x="212850" y="3460124"/>
            <a:ext cx="2907865" cy="561866"/>
          </a:xfrm>
          <a:prstGeom prst="rect">
            <a:avLst/>
          </a:prstGeom>
        </p:spPr>
        <p:txBody>
          <a:bodyPr/>
          <a:lstStyle>
            <a:lvl1pPr marL="0" indent="0" algn="l" defTabSz="609576" rtl="0" eaLnBrk="1" latinLnBrk="0" hangingPunct="1">
              <a:spcBef>
                <a:spcPct val="20000"/>
              </a:spcBef>
              <a:buFontTx/>
              <a:buNone/>
              <a:defRPr sz="2417" b="0" i="0" kern="1200">
                <a:solidFill>
                  <a:schemeClr val="tx1"/>
                </a:solidFill>
                <a:latin typeface="Amazon Ember Regular" charset="0"/>
                <a:ea typeface="+mn-ea"/>
                <a:cs typeface="Amazon Ember Regular" charset="0"/>
              </a:defRPr>
            </a:lvl1pPr>
            <a:lvl2pPr marL="990560" indent="-380985" algn="l" defTabSz="609576" rtl="0" eaLnBrk="1" latinLnBrk="0" hangingPunct="1">
              <a:spcBef>
                <a:spcPct val="20000"/>
              </a:spcBef>
              <a:buFont typeface="Arial"/>
              <a:buChar char="•"/>
              <a:defRPr sz="2417" b="0" i="0" kern="1200">
                <a:solidFill>
                  <a:schemeClr val="tx1"/>
                </a:solidFill>
                <a:latin typeface="Amazon Ember Regular" charset="0"/>
                <a:ea typeface="+mn-ea"/>
                <a:cs typeface="Amazon Ember Regular" charset="0"/>
              </a:defRPr>
            </a:lvl2pPr>
            <a:lvl3pPr marL="1523939" indent="-304788" algn="l" defTabSz="609576" rtl="0" eaLnBrk="1" latinLnBrk="0" hangingPunct="1">
              <a:spcBef>
                <a:spcPct val="20000"/>
              </a:spcBef>
              <a:buFont typeface="Arial"/>
              <a:buChar char="•"/>
              <a:defRPr sz="2167" b="0" i="0" kern="1200">
                <a:solidFill>
                  <a:schemeClr val="tx1"/>
                </a:solidFill>
                <a:latin typeface="Amazon Ember Regular" charset="0"/>
                <a:ea typeface="+mn-ea"/>
                <a:cs typeface="Amazon Ember Regular" charset="0"/>
              </a:defRPr>
            </a:lvl3pPr>
            <a:lvl4pPr marL="2133515" indent="-304788" algn="l" defTabSz="609576" rtl="0" eaLnBrk="1" latinLnBrk="0" hangingPunct="1">
              <a:spcBef>
                <a:spcPct val="20000"/>
              </a:spcBef>
              <a:buFont typeface="Arial"/>
              <a:buChar char="–"/>
              <a:defRPr sz="1833" b="0" i="0" kern="1200">
                <a:solidFill>
                  <a:schemeClr val="tx1"/>
                </a:solidFill>
                <a:latin typeface="Amazon Ember Regular" charset="0"/>
                <a:ea typeface="+mn-ea"/>
                <a:cs typeface="Amazon Ember Regular" charset="0"/>
              </a:defRPr>
            </a:lvl4pPr>
            <a:lvl5pPr marL="2743090" indent="-304788" algn="l" defTabSz="609576" rtl="0" eaLnBrk="1" latinLnBrk="0" hangingPunct="1">
              <a:spcBef>
                <a:spcPct val="20000"/>
              </a:spcBef>
              <a:buFont typeface="Arial"/>
              <a:buChar char="»"/>
              <a:defRPr sz="1583" b="0" i="0" kern="1200">
                <a:solidFill>
                  <a:schemeClr val="tx1"/>
                </a:solidFill>
                <a:latin typeface="Amazon Ember Regular" charset="0"/>
                <a:ea typeface="+mn-ea"/>
                <a:cs typeface="Amazon Ember Regular" charset="0"/>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t>Pahud Hsieh</a:t>
            </a:r>
          </a:p>
        </p:txBody>
      </p:sp>
      <p:pic>
        <p:nvPicPr>
          <p:cNvPr id="13" name="Picture 12">
            <a:extLst>
              <a:ext uri="{FF2B5EF4-FFF2-40B4-BE49-F238E27FC236}">
                <a16:creationId xmlns:a16="http://schemas.microsoft.com/office/drawing/2014/main" id="{2A04935B-ED29-7B48-8422-68AB26E26DEA}"/>
              </a:ext>
            </a:extLst>
          </p:cNvPr>
          <p:cNvPicPr>
            <a:picLocks noChangeAspect="1"/>
          </p:cNvPicPr>
          <p:nvPr/>
        </p:nvPicPr>
        <p:blipFill>
          <a:blip r:embed="rId2"/>
          <a:stretch>
            <a:fillRect/>
          </a:stretch>
        </p:blipFill>
        <p:spPr>
          <a:xfrm>
            <a:off x="5265460" y="2702945"/>
            <a:ext cx="941172" cy="941172"/>
          </a:xfrm>
          <a:prstGeom prst="rect">
            <a:avLst/>
          </a:prstGeom>
        </p:spPr>
      </p:pic>
      <p:sp>
        <p:nvSpPr>
          <p:cNvPr id="14" name="TextBox 13">
            <a:extLst>
              <a:ext uri="{FF2B5EF4-FFF2-40B4-BE49-F238E27FC236}">
                <a16:creationId xmlns:a16="http://schemas.microsoft.com/office/drawing/2014/main" id="{5CDF1DB1-285E-2541-BD8B-1ACDEC821343}"/>
              </a:ext>
            </a:extLst>
          </p:cNvPr>
          <p:cNvSpPr txBox="1"/>
          <p:nvPr/>
        </p:nvSpPr>
        <p:spPr>
          <a:xfrm>
            <a:off x="6155864" y="3045986"/>
            <a:ext cx="3258355" cy="418256"/>
          </a:xfrm>
          <a:prstGeom prst="rect">
            <a:avLst/>
          </a:prstGeom>
          <a:noFill/>
        </p:spPr>
        <p:txBody>
          <a:bodyPr wrap="square" rtlCol="0">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a:t>
            </a:r>
            <a:r>
              <a:rPr lang="en-US" dirty="0" err="1">
                <a:latin typeface="Amazon Ember" panose="020B0603020204020204" pitchFamily="34" charset="0"/>
                <a:ea typeface="Amazon Ember" panose="020B0603020204020204" pitchFamily="34" charset="0"/>
                <a:cs typeface="Amazon Ember" panose="020B0603020204020204" pitchFamily="34" charset="0"/>
              </a:rPr>
              <a:t>pahudnet</a:t>
            </a: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TextBox 14">
            <a:extLst>
              <a:ext uri="{FF2B5EF4-FFF2-40B4-BE49-F238E27FC236}">
                <a16:creationId xmlns:a16="http://schemas.microsoft.com/office/drawing/2014/main" id="{3DA971EA-E705-E648-8C4D-5E3441A110A6}"/>
              </a:ext>
            </a:extLst>
          </p:cNvPr>
          <p:cNvSpPr txBox="1"/>
          <p:nvPr/>
        </p:nvSpPr>
        <p:spPr>
          <a:xfrm>
            <a:off x="4735459" y="4641418"/>
            <a:ext cx="3637913" cy="369332"/>
          </a:xfrm>
          <a:prstGeom prst="rect">
            <a:avLst/>
          </a:prstGeom>
          <a:noFill/>
        </p:spPr>
        <p:txBody>
          <a:bodyPr wrap="square" rtlCol="0">
            <a:spAutoFit/>
          </a:bodyPr>
          <a:lstStyle/>
          <a:p>
            <a:pPr algn="ctr"/>
            <a:r>
              <a:rPr lang="en-US" dirty="0" err="1">
                <a:latin typeface="Amazon Ember" panose="020B0603020204020204" pitchFamily="34" charset="0"/>
                <a:ea typeface="Amazon Ember" panose="020B0603020204020204" pitchFamily="34" charset="0"/>
                <a:cs typeface="Amazon Ember" panose="020B0603020204020204" pitchFamily="34" charset="0"/>
              </a:rPr>
              <a:t>hunhsieh@amazon.com</a:t>
            </a: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Rectangle 15">
            <a:extLst>
              <a:ext uri="{FF2B5EF4-FFF2-40B4-BE49-F238E27FC236}">
                <a16:creationId xmlns:a16="http://schemas.microsoft.com/office/drawing/2014/main" id="{1EB8B2DD-A4ED-834A-84B5-0E5E53E9233F}"/>
              </a:ext>
            </a:extLst>
          </p:cNvPr>
          <p:cNvSpPr/>
          <p:nvPr/>
        </p:nvSpPr>
        <p:spPr>
          <a:xfrm>
            <a:off x="6155864" y="3773291"/>
            <a:ext cx="2998733" cy="535531"/>
          </a:xfrm>
          <a:prstGeom prst="rect">
            <a:avLst/>
          </a:prstGeom>
        </p:spPr>
        <p:txBody>
          <a:bodyPr wrap="square">
            <a:spAutoFit/>
          </a:bodyPr>
          <a:lstStyle/>
          <a:p>
            <a:r>
              <a:rPr lang="en-US" dirty="0"/>
              <a:t>@</a:t>
            </a:r>
            <a:r>
              <a:rPr lang="en-US" dirty="0" err="1"/>
              <a:t>pahud</a:t>
            </a:r>
            <a:endParaRPr lang="en-US" dirty="0"/>
          </a:p>
        </p:txBody>
      </p:sp>
      <p:sp>
        <p:nvSpPr>
          <p:cNvPr id="17" name="Text Placeholder 1">
            <a:extLst>
              <a:ext uri="{FF2B5EF4-FFF2-40B4-BE49-F238E27FC236}">
                <a16:creationId xmlns:a16="http://schemas.microsoft.com/office/drawing/2014/main" id="{D7461FD2-6E45-384D-9DB5-2B40F38B5F15}"/>
              </a:ext>
            </a:extLst>
          </p:cNvPr>
          <p:cNvSpPr txBox="1">
            <a:spLocks/>
          </p:cNvSpPr>
          <p:nvPr/>
        </p:nvSpPr>
        <p:spPr bwMode="black">
          <a:xfrm>
            <a:off x="113647" y="4021990"/>
            <a:ext cx="3983376" cy="1032384"/>
          </a:xfrm>
          <a:prstGeom prst="rect">
            <a:avLst/>
          </a:prstGeom>
        </p:spPr>
        <p:txBody>
          <a:bodyPr vert="horz" wrap="square" lIns="182880" tIns="146304" rIns="182880" bIns="146304" rtlCol="0">
            <a:noAutofit/>
          </a:bodyPr>
          <a:lstStyle>
            <a:lvl1pPr marL="0" marR="0" indent="0" algn="l" defTabSz="1097278" rtl="0" eaLnBrk="1" fontAlgn="auto" latinLnBrk="0" hangingPunct="1">
              <a:lnSpc>
                <a:spcPct val="90000"/>
              </a:lnSpc>
              <a:spcBef>
                <a:spcPts val="0"/>
              </a:spcBef>
              <a:spcAft>
                <a:spcPts val="0"/>
              </a:spcAft>
              <a:buClrTx/>
              <a:buSzPct val="90000"/>
              <a:buFont typeface="Arial" pitchFamily="34" charset="0"/>
              <a:buNone/>
              <a:tabLst/>
              <a:defRPr lang="en-US" sz="2800" b="0" kern="1200" spc="0" baseline="0" dirty="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vl2pPr marL="403388"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400" kern="1200" spc="0" baseline="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2pPr>
            <a:lvl3pPr marL="672313"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400" kern="1200" spc="0" baseline="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3pPr>
            <a:lvl4pPr marL="941238"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000" kern="1200" spc="0" baseline="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4pPr>
            <a:lvl5pPr marL="1210163" marR="0" indent="0" algn="l" defTabSz="1097278" rtl="0" eaLnBrk="1" fontAlgn="auto" latinLnBrk="0" hangingPunct="1">
              <a:lnSpc>
                <a:spcPct val="90000"/>
              </a:lnSpc>
              <a:spcBef>
                <a:spcPts val="600"/>
              </a:spcBef>
              <a:spcAft>
                <a:spcPts val="0"/>
              </a:spcAft>
              <a:buClrTx/>
              <a:buSzPct val="90000"/>
              <a:buFont typeface="Arial" pitchFamily="34" charset="0"/>
              <a:buNone/>
              <a:tabLst/>
              <a:defRPr sz="2000" kern="1200" spc="0" baseline="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5pPr>
            <a:lvl6pPr marL="3017513"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6pPr>
            <a:lvl7pPr marL="3566153"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7pPr>
            <a:lvl8pPr marL="4114792"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8pPr>
            <a:lvl9pPr marL="4663432" indent="-274320" algn="l" defTabSz="1097278" rtl="0" eaLnBrk="1" latinLnBrk="0" hangingPunct="1">
              <a:spcBef>
                <a:spcPct val="20000"/>
              </a:spcBef>
              <a:buFont typeface="Arial" pitchFamily="34" charset="0"/>
              <a:buChar char="•"/>
              <a:defRPr sz="2353" kern="1200">
                <a:solidFill>
                  <a:schemeClr val="tx1"/>
                </a:solidFill>
                <a:latin typeface="+mn-lt"/>
                <a:ea typeface="+mn-ea"/>
                <a:cs typeface="+mn-cs"/>
              </a:defRPr>
            </a:lvl9pPr>
          </a:lstStyle>
          <a:p>
            <a:r>
              <a:rPr lang="en-US" sz="1800" dirty="0"/>
              <a:t>Specialist SA, Serverless</a:t>
            </a:r>
          </a:p>
          <a:p>
            <a:r>
              <a:rPr lang="en-US" sz="1800" dirty="0"/>
              <a:t>Amazon Web Services</a:t>
            </a:r>
          </a:p>
        </p:txBody>
      </p:sp>
      <p:pic>
        <p:nvPicPr>
          <p:cNvPr id="18" name="Picture 17">
            <a:extLst>
              <a:ext uri="{FF2B5EF4-FFF2-40B4-BE49-F238E27FC236}">
                <a16:creationId xmlns:a16="http://schemas.microsoft.com/office/drawing/2014/main" id="{B97BD698-30BD-0C4D-9C70-EBFE25182ED9}"/>
              </a:ext>
            </a:extLst>
          </p:cNvPr>
          <p:cNvPicPr>
            <a:picLocks noChangeAspect="1"/>
          </p:cNvPicPr>
          <p:nvPr/>
        </p:nvPicPr>
        <p:blipFill>
          <a:blip r:embed="rId3"/>
          <a:stretch>
            <a:fillRect/>
          </a:stretch>
        </p:blipFill>
        <p:spPr>
          <a:xfrm>
            <a:off x="5339107" y="3644117"/>
            <a:ext cx="793878" cy="793878"/>
          </a:xfrm>
          <a:prstGeom prst="rect">
            <a:avLst/>
          </a:prstGeom>
        </p:spPr>
      </p:pic>
      <p:pic>
        <p:nvPicPr>
          <p:cNvPr id="19" name="Picture 4">
            <a:extLst>
              <a:ext uri="{FF2B5EF4-FFF2-40B4-BE49-F238E27FC236}">
                <a16:creationId xmlns:a16="http://schemas.microsoft.com/office/drawing/2014/main" id="{416C3A9B-AF39-5346-81E9-86C70C5CE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460" y="1009218"/>
            <a:ext cx="1506581" cy="150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5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DDAD4B-0923-ED45-9946-65488C96EF6F}"/>
              </a:ext>
            </a:extLst>
          </p:cNvPr>
          <p:cNvSpPr txBox="1"/>
          <p:nvPr/>
        </p:nvSpPr>
        <p:spPr>
          <a:xfrm>
            <a:off x="780726" y="3149084"/>
            <a:ext cx="7582548" cy="800219"/>
          </a:xfrm>
          <a:prstGeom prst="rect">
            <a:avLst/>
          </a:prstGeom>
          <a:noFill/>
        </p:spPr>
        <p:txBody>
          <a:bodyPr wrap="square" rtlCol="0">
            <a:spAutoFit/>
          </a:bodyPr>
          <a:lstStyle/>
          <a:p>
            <a:pPr algn="ctr"/>
            <a:r>
              <a:rPr lang="en-US" spc="300" dirty="0">
                <a:solidFill>
                  <a:schemeClr val="accent2"/>
                </a:solidFill>
              </a:rPr>
              <a:t>AMAZON ELASTIC KUBERNETES SERVICE</a:t>
            </a:r>
          </a:p>
          <a:p>
            <a:pPr algn="ctr"/>
            <a:r>
              <a:rPr lang="en-US" sz="2800" spc="300" dirty="0">
                <a:latin typeface="Amazon Ember Light" panose="020B0403020204020204" pitchFamily="34" charset="0"/>
                <a:ea typeface="Amazon Ember Light" panose="020B0403020204020204" pitchFamily="34" charset="0"/>
                <a:cs typeface="Amazon Ember Light" panose="020B0403020204020204" pitchFamily="34" charset="0"/>
              </a:rPr>
              <a:t>(EKS)</a:t>
            </a:r>
          </a:p>
        </p:txBody>
      </p:sp>
      <p:pic>
        <p:nvPicPr>
          <p:cNvPr id="3" name="Picture 2">
            <a:extLst>
              <a:ext uri="{FF2B5EF4-FFF2-40B4-BE49-F238E27FC236}">
                <a16:creationId xmlns:a16="http://schemas.microsoft.com/office/drawing/2014/main" id="{4AB9FF1E-375A-4149-89E8-9CBB9082F46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07820" y="1194197"/>
            <a:ext cx="5913120" cy="1706880"/>
          </a:xfrm>
          <a:prstGeom prst="rect">
            <a:avLst/>
          </a:prstGeom>
        </p:spPr>
      </p:pic>
    </p:spTree>
    <p:extLst>
      <p:ext uri="{BB962C8B-B14F-4D97-AF65-F5344CB8AC3E}">
        <p14:creationId xmlns:p14="http://schemas.microsoft.com/office/powerpoint/2010/main" val="351743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2.25428E-6 0.04607 L 2.25428E-6 2.41943E-6 " pathEditMode="relative" rAng="0" ptsTypes="AA">
                                      <p:cBhvr>
                                        <p:cTn id="9" dur="500" fill="hold"/>
                                        <p:tgtEl>
                                          <p:spTgt spid="3"/>
                                        </p:tgtEl>
                                        <p:attrNameLst>
                                          <p:attrName>ppt_x</p:attrName>
                                          <p:attrName>ppt_y</p:attrName>
                                        </p:attrNameLst>
                                      </p:cBhvr>
                                      <p:rCtr x="0" y="-2315"/>
                                    </p:animMotion>
                                  </p:childTnLst>
                                </p:cTn>
                              </p:par>
                              <p:par>
                                <p:cTn id="10" presetID="1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4.4192E-6 -0.04494 L 4.4192E-6 2.41943E-6 " pathEditMode="relative" rAng="0" ptsTypes="AA">
                                      <p:cBhvr>
                                        <p:cTn id="14" dur="1000" fill="hold"/>
                                        <p:tgtEl>
                                          <p:spTgt spid="2"/>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18085-3493-7B40-86E0-2056D73680B9}"/>
              </a:ext>
            </a:extLst>
          </p:cNvPr>
          <p:cNvSpPr txBox="1"/>
          <p:nvPr/>
        </p:nvSpPr>
        <p:spPr>
          <a:xfrm>
            <a:off x="168442" y="156411"/>
            <a:ext cx="8722895" cy="4616648"/>
          </a:xfrm>
          <a:prstGeom prst="rect">
            <a:avLst/>
          </a:prstGeom>
          <a:noFill/>
        </p:spPr>
        <p:txBody>
          <a:bodyPr wrap="square" rtlCol="0">
            <a:spAutoFit/>
          </a:bodyPr>
          <a:lstStyle/>
          <a:p>
            <a:r>
              <a:rPr lang="en-US" sz="2400" dirty="0"/>
              <a:t>We started in us-east-1 and us-west-2 and soon after… </a:t>
            </a:r>
          </a:p>
          <a:p>
            <a:endParaRPr lang="en-US" dirty="0"/>
          </a:p>
          <a:p>
            <a:pPr marL="285750" indent="-285750">
              <a:buFont typeface="Arial" panose="020B0604020202020204" pitchFamily="34" charset="0"/>
              <a:buChar char="•"/>
            </a:pPr>
            <a:r>
              <a:rPr lang="en-US" dirty="0"/>
              <a:t>Released VPC CNI 1.0 </a:t>
            </a:r>
          </a:p>
          <a:p>
            <a:pPr marL="285750" indent="-285750">
              <a:buFont typeface="Arial" panose="020B0604020202020204" pitchFamily="34" charset="0"/>
              <a:buChar char="•"/>
            </a:pPr>
            <a:r>
              <a:rPr lang="en-US" dirty="0"/>
              <a:t>HIPAA Support </a:t>
            </a:r>
          </a:p>
          <a:p>
            <a:pPr marL="285750" indent="-285750">
              <a:buFont typeface="Arial" panose="020B0604020202020204" pitchFamily="34" charset="0"/>
              <a:buChar char="•"/>
            </a:pPr>
            <a:r>
              <a:rPr lang="en-US" dirty="0"/>
              <a:t>Released our build scripts </a:t>
            </a:r>
            <a:r>
              <a:rPr lang="en-US" altLang="zh-TW" dirty="0"/>
              <a:t>on</a:t>
            </a:r>
            <a:r>
              <a:rPr lang="zh-TW" altLang="en-US" dirty="0"/>
              <a:t> </a:t>
            </a:r>
            <a:r>
              <a:rPr lang="en-US" altLang="zh-TW" dirty="0" err="1"/>
              <a:t>Github</a:t>
            </a:r>
            <a:endParaRPr lang="en-US" altLang="zh-TW" dirty="0"/>
          </a:p>
          <a:p>
            <a:pPr marL="285750" indent="-285750">
              <a:buFont typeface="Arial" panose="020B0604020202020204" pitchFamily="34" charset="0"/>
              <a:buChar char="•"/>
            </a:pPr>
            <a:r>
              <a:rPr lang="en-US" altLang="zh-TW" dirty="0"/>
              <a:t>R</a:t>
            </a:r>
            <a:r>
              <a:rPr lang="en-US" dirty="0"/>
              <a:t>eleased VPC CNI 1.1</a:t>
            </a:r>
          </a:p>
          <a:p>
            <a:pPr marL="285750" indent="-285750">
              <a:buFont typeface="Arial" panose="020B0604020202020204" pitchFamily="34" charset="0"/>
              <a:buChar char="•"/>
            </a:pPr>
            <a:r>
              <a:rPr lang="en-US" dirty="0"/>
              <a:t>Enabled GPU support</a:t>
            </a:r>
          </a:p>
          <a:p>
            <a:pPr marL="285750" indent="-285750">
              <a:buFont typeface="Arial" panose="020B0604020202020204" pitchFamily="34" charset="0"/>
              <a:buChar char="•"/>
            </a:pPr>
            <a:r>
              <a:rPr lang="en-US" dirty="0"/>
              <a:t>Support for API Aggregation</a:t>
            </a:r>
          </a:p>
          <a:p>
            <a:pPr marL="285750" indent="-285750">
              <a:buFont typeface="Arial" panose="020B0604020202020204" pitchFamily="34" charset="0"/>
              <a:buChar char="•"/>
            </a:pPr>
            <a:r>
              <a:rPr lang="en-US" dirty="0"/>
              <a:t>Support for HPA</a:t>
            </a:r>
          </a:p>
          <a:p>
            <a:pPr marL="285750" indent="-285750">
              <a:buFont typeface="Arial" panose="020B0604020202020204" pitchFamily="34" charset="0"/>
              <a:buChar char="•"/>
            </a:pPr>
            <a:r>
              <a:rPr lang="en-US" dirty="0"/>
              <a:t>Support for eu-west-1</a:t>
            </a:r>
          </a:p>
          <a:p>
            <a:pPr marL="285750" indent="-285750">
              <a:buFont typeface="Arial" panose="020B0604020202020204" pitchFamily="34" charset="0"/>
              <a:buChar char="•"/>
            </a:pPr>
            <a:r>
              <a:rPr lang="en-US" dirty="0"/>
              <a:t>CLI support for writing the </a:t>
            </a:r>
            <a:r>
              <a:rPr lang="en-US" dirty="0" err="1"/>
              <a:t>kubeconfig</a:t>
            </a:r>
            <a:endParaRPr lang="en-US" dirty="0"/>
          </a:p>
          <a:p>
            <a:pPr marL="285750" indent="-285750">
              <a:buFont typeface="Arial" panose="020B0604020202020204" pitchFamily="34" charset="0"/>
              <a:buChar char="•"/>
            </a:pPr>
            <a:r>
              <a:rPr lang="en-US" dirty="0"/>
              <a:t>Support for Admission Controllers</a:t>
            </a:r>
          </a:p>
          <a:p>
            <a:pPr marL="285750" indent="-285750">
              <a:buFont typeface="Arial" panose="020B0604020202020204" pitchFamily="34" charset="0"/>
              <a:buChar char="•"/>
            </a:pPr>
            <a:r>
              <a:rPr lang="en-US" dirty="0"/>
              <a:t>Released VPC CNI 1.2</a:t>
            </a:r>
          </a:p>
          <a:p>
            <a:pPr marL="285750" indent="-285750">
              <a:buFont typeface="Arial" panose="020B0604020202020204" pitchFamily="34" charset="0"/>
              <a:buChar char="•"/>
            </a:pPr>
            <a:r>
              <a:rPr lang="en-US" dirty="0"/>
              <a:t>Allow for additional VPC CIDR ranges</a:t>
            </a:r>
          </a:p>
          <a:p>
            <a:pPr marL="285750" indent="-285750">
              <a:buFont typeface="Arial" panose="020B0604020202020204" pitchFamily="34" charset="0"/>
              <a:buChar char="•"/>
            </a:pPr>
            <a:r>
              <a:rPr lang="en-US" dirty="0"/>
              <a:t>Support for us-east-2</a:t>
            </a:r>
          </a:p>
          <a:p>
            <a:endParaRPr lang="en-US" dirty="0"/>
          </a:p>
        </p:txBody>
      </p:sp>
    </p:spTree>
    <p:extLst>
      <p:ext uri="{BB962C8B-B14F-4D97-AF65-F5344CB8AC3E}">
        <p14:creationId xmlns:p14="http://schemas.microsoft.com/office/powerpoint/2010/main" val="4160859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18085-3493-7B40-86E0-2056D73680B9}"/>
              </a:ext>
            </a:extLst>
          </p:cNvPr>
          <p:cNvSpPr txBox="1"/>
          <p:nvPr/>
        </p:nvSpPr>
        <p:spPr>
          <a:xfrm>
            <a:off x="168442" y="156411"/>
            <a:ext cx="8722895" cy="3882345"/>
          </a:xfrm>
          <a:prstGeom prst="rect">
            <a:avLst/>
          </a:prstGeom>
          <a:noFill/>
        </p:spPr>
        <p:txBody>
          <a:bodyPr wrap="square" rtlCol="0">
            <a:spAutoFit/>
          </a:bodyPr>
          <a:lstStyle/>
          <a:p>
            <a:r>
              <a:rPr lang="en-US" sz="2400" dirty="0"/>
              <a:t>We started in us-east-1 and us-west-2 and soon after… </a:t>
            </a:r>
          </a:p>
          <a:p>
            <a:endParaRPr lang="en-US" dirty="0"/>
          </a:p>
          <a:p>
            <a:pPr marL="285750" indent="-285750">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Official support for ALB Ingress</a:t>
            </a:r>
          </a:p>
          <a:p>
            <a:pPr marL="285750" indent="-285750">
              <a:lnSpc>
                <a:spcPct val="150000"/>
              </a:lnSpc>
              <a:buFont typeface="Arial" panose="020B0604020202020204" pitchFamily="34" charset="0"/>
              <a:buChar char="•"/>
            </a:pPr>
            <a:r>
              <a:rPr lang="en-US" dirty="0"/>
              <a:t>Container Market Place</a:t>
            </a:r>
          </a:p>
          <a:p>
            <a:pPr marL="285750" indent="-285750">
              <a:lnSpc>
                <a:spcPct val="150000"/>
              </a:lnSpc>
              <a:buFont typeface="Arial" panose="020B0604020202020204" pitchFamily="34" charset="0"/>
              <a:buChar char="•"/>
            </a:pPr>
            <a:r>
              <a:rPr lang="en-US" altLang="zh-TW" dirty="0"/>
              <a:t>AW</a:t>
            </a:r>
            <a:r>
              <a:rPr lang="zh-TW" altLang="en-US" dirty="0"/>
              <a:t> </a:t>
            </a:r>
            <a:r>
              <a:rPr lang="en-US" dirty="0"/>
              <a:t>Cloud</a:t>
            </a:r>
            <a:r>
              <a:rPr lang="zh-TW" altLang="en-US" dirty="0"/>
              <a:t> </a:t>
            </a:r>
            <a:r>
              <a:rPr lang="en-US" dirty="0"/>
              <a:t>Map integrations</a:t>
            </a:r>
          </a:p>
          <a:p>
            <a:pPr marL="285750" indent="-285750">
              <a:lnSpc>
                <a:spcPct val="150000"/>
              </a:lnSpc>
              <a:buFont typeface="Arial" panose="020B0604020202020204" pitchFamily="34" charset="0"/>
              <a:buChar char="•"/>
            </a:pPr>
            <a:r>
              <a:rPr lang="en-US" dirty="0"/>
              <a:t>Support for AWS App Mesh</a:t>
            </a:r>
          </a:p>
          <a:p>
            <a:pPr marL="285750" indent="-285750">
              <a:lnSpc>
                <a:spcPct val="150000"/>
              </a:lnSpc>
              <a:buFont typeface="Arial" panose="020B0604020202020204" pitchFamily="34" charset="0"/>
              <a:buChar char="•"/>
            </a:pPr>
            <a:r>
              <a:rPr lang="en-US" dirty="0"/>
              <a:t>Support for eu-central-1, ap-southeast-1, ap-southeast-2, ap-northeast-1</a:t>
            </a:r>
          </a:p>
          <a:p>
            <a:pPr marL="285750" indent="-285750">
              <a:lnSpc>
                <a:spcPct val="150000"/>
              </a:lnSpc>
              <a:buFont typeface="Arial" panose="020B0604020202020204" pitchFamily="34" charset="0"/>
              <a:buChar char="•"/>
            </a:pPr>
            <a:r>
              <a:rPr lang="en-US" dirty="0"/>
              <a:t>Support for ap-northeast-2</a:t>
            </a:r>
          </a:p>
          <a:p>
            <a:pPr marL="285750" indent="-285750">
              <a:lnSpc>
                <a:spcPct val="150000"/>
              </a:lnSpc>
              <a:buFont typeface="Arial" panose="020B0604020202020204" pitchFamily="34" charset="0"/>
              <a:buChar char="•"/>
            </a:pPr>
            <a:r>
              <a:rPr lang="en-US" dirty="0"/>
              <a:t>ADDED AN SLA… IN LESS THAN A YEAR!</a:t>
            </a:r>
          </a:p>
        </p:txBody>
      </p:sp>
    </p:spTree>
    <p:extLst>
      <p:ext uri="{BB962C8B-B14F-4D97-AF65-F5344CB8AC3E}">
        <p14:creationId xmlns:p14="http://schemas.microsoft.com/office/powerpoint/2010/main" val="3849944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18085-3493-7B40-86E0-2056D73680B9}"/>
              </a:ext>
            </a:extLst>
          </p:cNvPr>
          <p:cNvSpPr txBox="1"/>
          <p:nvPr/>
        </p:nvSpPr>
        <p:spPr>
          <a:xfrm>
            <a:off x="168442" y="156411"/>
            <a:ext cx="8722895" cy="4436343"/>
          </a:xfrm>
          <a:prstGeom prst="rect">
            <a:avLst/>
          </a:prstGeom>
          <a:noFill/>
        </p:spPr>
        <p:txBody>
          <a:bodyPr wrap="square" rtlCol="0">
            <a:spAutoFit/>
          </a:bodyPr>
          <a:lstStyle/>
          <a:p>
            <a:r>
              <a:rPr lang="en-US" sz="2400" dirty="0"/>
              <a:t>We started in us-east-1 and us-west-2 and soon after… </a:t>
            </a:r>
          </a:p>
          <a:p>
            <a:endParaRPr lang="en-US" dirty="0"/>
          </a:p>
          <a:p>
            <a:pPr marL="285750" indent="-285750">
              <a:lnSpc>
                <a:spcPct val="150000"/>
              </a:lnSpc>
              <a:buFont typeface="Arial" panose="020B0604020202020204" pitchFamily="34" charset="0"/>
              <a:buChar char="•"/>
            </a:pPr>
            <a:r>
              <a:rPr lang="en-US" dirty="0"/>
              <a:t>Achieved ISO and PCI compliance</a:t>
            </a:r>
          </a:p>
          <a:p>
            <a:pPr marL="285750" indent="-285750">
              <a:lnSpc>
                <a:spcPct val="150000"/>
              </a:lnSpc>
              <a:buFont typeface="Arial" panose="020B0604020202020204" pitchFamily="34" charset="0"/>
              <a:buChar char="•"/>
            </a:pPr>
            <a:r>
              <a:rPr lang="en-US" dirty="0"/>
              <a:t>Support for ap-south-1, eu-west-2, eu-west-3</a:t>
            </a:r>
          </a:p>
          <a:p>
            <a:pPr marL="285750" indent="-285750">
              <a:lnSpc>
                <a:spcPct val="150000"/>
              </a:lnSpc>
              <a:buFont typeface="Arial" panose="020B0604020202020204" pitchFamily="34" charset="0"/>
              <a:buChar char="•"/>
            </a:pPr>
            <a:r>
              <a:rPr lang="en-US" dirty="0"/>
              <a:t>Released VPC CNI 1.3</a:t>
            </a:r>
          </a:p>
          <a:p>
            <a:pPr marL="285750" indent="-285750">
              <a:lnSpc>
                <a:spcPct val="150000"/>
              </a:lnSpc>
              <a:buFont typeface="Arial" panose="020B0604020202020204" pitchFamily="34" charset="0"/>
              <a:buChar char="•"/>
            </a:pPr>
            <a:r>
              <a:rPr lang="en-US" dirty="0"/>
              <a:t>Added a new QuickStart</a:t>
            </a:r>
          </a:p>
          <a:p>
            <a:pPr marL="285750" indent="-285750">
              <a:lnSpc>
                <a:spcPct val="150000"/>
              </a:lnSpc>
              <a:buFont typeface="Arial" panose="020B0604020202020204" pitchFamily="34" charset="0"/>
              <a:buChar char="•"/>
            </a:pPr>
            <a:r>
              <a:rPr lang="en-US" dirty="0"/>
              <a:t>Allowed private API Endpoints</a:t>
            </a:r>
          </a:p>
          <a:p>
            <a:pPr marL="285750" indent="-285750">
              <a:lnSpc>
                <a:spcPct val="150000"/>
              </a:lnSpc>
              <a:buFont typeface="Arial" panose="020B0604020202020204" pitchFamily="34" charset="0"/>
              <a:buChar char="•"/>
            </a:pPr>
            <a:r>
              <a:rPr lang="en-US" dirty="0"/>
              <a:t>Launched an App Mesh controller at GA</a:t>
            </a:r>
          </a:p>
          <a:p>
            <a:pPr marL="285750" indent="-285750">
              <a:lnSpc>
                <a:spcPct val="150000"/>
              </a:lnSpc>
              <a:buFont typeface="Arial" panose="020B0604020202020204" pitchFamily="34" charset="0"/>
              <a:buChar char="•"/>
            </a:pPr>
            <a:r>
              <a:rPr lang="en-US" dirty="0"/>
              <a:t>Public Preview for Windows nodes</a:t>
            </a:r>
          </a:p>
          <a:p>
            <a:pPr marL="285750" indent="-285750">
              <a:lnSpc>
                <a:spcPct val="150000"/>
              </a:lnSpc>
              <a:buFont typeface="Arial" panose="020B0604020202020204" pitchFamily="34" charset="0"/>
              <a:buChar char="•"/>
            </a:pPr>
            <a:r>
              <a:rPr lang="en-US" dirty="0"/>
              <a:t>Deep Learning container launch</a:t>
            </a:r>
          </a:p>
          <a:p>
            <a:pPr marL="285750" indent="-285750">
              <a:lnSpc>
                <a:spcPct val="150000"/>
              </a:lnSpc>
              <a:buFont typeface="Arial" panose="020B0604020202020204" pitchFamily="34" charset="0"/>
              <a:buChar char="•"/>
            </a:pPr>
            <a:r>
              <a:rPr lang="en-US" dirty="0"/>
              <a:t>Added 1.12 with a new cluster update </a:t>
            </a:r>
            <a:r>
              <a:rPr lang="en-US" dirty="0" err="1"/>
              <a:t>api</a:t>
            </a:r>
            <a:endParaRPr lang="en-US" dirty="0"/>
          </a:p>
        </p:txBody>
      </p:sp>
    </p:spTree>
    <p:extLst>
      <p:ext uri="{BB962C8B-B14F-4D97-AF65-F5344CB8AC3E}">
        <p14:creationId xmlns:p14="http://schemas.microsoft.com/office/powerpoint/2010/main" val="4259482068"/>
      </p:ext>
    </p:extLst>
  </p:cSld>
  <p:clrMapOvr>
    <a:masterClrMapping/>
  </p:clrMapOvr>
</p:sld>
</file>

<file path=ppt/theme/theme1.xml><?xml version="1.0" encoding="utf-8"?>
<a:theme xmlns:a="http://schemas.openxmlformats.org/drawingml/2006/main" name="DeckTemplate-AWS-ReInvent-Orange">
  <a:themeElements>
    <a:clrScheme name="Custom 1">
      <a:dk1>
        <a:srgbClr val="474746"/>
      </a:dk1>
      <a:lt1>
        <a:srgbClr val="FFFFFF"/>
      </a:lt1>
      <a:dk2>
        <a:srgbClr val="6D6E6D"/>
      </a:dk2>
      <a:lt2>
        <a:srgbClr val="F8F8F8"/>
      </a:lt2>
      <a:accent1>
        <a:srgbClr val="FF9600"/>
      </a:accent1>
      <a:accent2>
        <a:srgbClr val="00B9FF"/>
      </a:accent2>
      <a:accent3>
        <a:srgbClr val="69E319"/>
      </a:accent3>
      <a:accent4>
        <a:srgbClr val="8C3FFF"/>
      </a:accent4>
      <a:accent5>
        <a:srgbClr val="FF0080"/>
      </a:accent5>
      <a:accent6>
        <a:srgbClr val="999A98"/>
      </a:accent6>
      <a:hlink>
        <a:srgbClr val="00B8FE"/>
      </a:hlink>
      <a:folHlink>
        <a:srgbClr val="8B3EFE"/>
      </a:folHlink>
    </a:clrScheme>
    <a:fontScheme name="AWS ReInvent">
      <a:majorFont>
        <a:latin typeface="Amazon Ember"/>
        <a:ea typeface=""/>
        <a:cs typeface=""/>
      </a:majorFont>
      <a:minorFont>
        <a:latin typeface="Amazon Emb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97C89A-FD0C-431E-81F6-90225B937683}">
  <ds:schemaRef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3.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AWS-Deck-Template-Dark</Template>
  <TotalTime>7975</TotalTime>
  <Words>961</Words>
  <Application>Microsoft Macintosh PowerPoint</Application>
  <PresentationFormat>On-screen Show (16:9)</PresentationFormat>
  <Paragraphs>205</Paragraphs>
  <Slides>55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微软雅黑</vt:lpstr>
      <vt:lpstr>Roboto Condensed Light</vt:lpstr>
      <vt:lpstr>Segoe UI</vt:lpstr>
      <vt:lpstr>Amazon Ember</vt:lpstr>
      <vt:lpstr>Amazon Ember Light</vt:lpstr>
      <vt:lpstr>Amazon Ember Regular</vt:lpstr>
      <vt:lpstr>Apple Symbols</vt:lpstr>
      <vt:lpstr>Arial</vt:lpstr>
      <vt:lpstr>DeckTemplate-AWS-ReInvent-Orange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AWS CDK</vt:lpstr>
      <vt:lpstr>AWS CDK</vt:lpstr>
      <vt:lpstr>AWS CDK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282</cp:revision>
  <dcterms:created xsi:type="dcterms:W3CDTF">2016-10-31T14:45:46Z</dcterms:created>
  <dcterms:modified xsi:type="dcterms:W3CDTF">2019-08-20T16:19:24Z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