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Ubuntu"/>
      <p:regular r:id="rId38"/>
      <p:bold r:id="rId39"/>
      <p:italic r:id="rId40"/>
      <p:boldItalic r:id="rId41"/>
    </p:embeddedFont>
    <p:embeddedFont>
      <p:font typeface="Roboto"/>
      <p:regular r:id="rId42"/>
      <p:bold r:id="rId43"/>
      <p:italic r:id="rId44"/>
      <p:boldItalic r:id="rId45"/>
    </p:embeddedFont>
    <p:embeddedFont>
      <p:font typeface="Quicksand"/>
      <p:regular r:id="rId46"/>
      <p:bold r:id="rId47"/>
    </p:embeddedFont>
    <p:embeddedFont>
      <p:font typeface="Rubik"/>
      <p:regular r:id="rId48"/>
      <p:bold r:id="rId49"/>
      <p:italic r:id="rId50"/>
      <p:boldItalic r:id="rId51"/>
    </p:embeddedFont>
    <p:embeddedFont>
      <p:font typeface="Open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buntu-italic.fntdata"/><Relationship Id="rId42" Type="http://schemas.openxmlformats.org/officeDocument/2006/relationships/font" Target="fonts/Roboto-regular.fntdata"/><Relationship Id="rId41" Type="http://schemas.openxmlformats.org/officeDocument/2006/relationships/font" Target="fonts/Ubuntu-boldItalic.fntdata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Quicksand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ubik-regular.fntdata"/><Relationship Id="rId47" Type="http://schemas.openxmlformats.org/officeDocument/2006/relationships/font" Target="fonts/Quicksand-bold.fntdata"/><Relationship Id="rId49" Type="http://schemas.openxmlformats.org/officeDocument/2006/relationships/font" Target="fonts/Rubik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Ubuntu-bold.fntdata"/><Relationship Id="rId38" Type="http://schemas.openxmlformats.org/officeDocument/2006/relationships/font" Target="fonts/Ubuntu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ubik-boldItalic.fntdata"/><Relationship Id="rId50" Type="http://schemas.openxmlformats.org/officeDocument/2006/relationships/font" Target="fonts/Rubik-italic.fntdata"/><Relationship Id="rId53" Type="http://schemas.openxmlformats.org/officeDocument/2006/relationships/font" Target="fonts/OpenSans-bold.fntdata"/><Relationship Id="rId52" Type="http://schemas.openxmlformats.org/officeDocument/2006/relationships/font" Target="fonts/OpenSans-regular.fntdata"/><Relationship Id="rId11" Type="http://schemas.openxmlformats.org/officeDocument/2006/relationships/slide" Target="slides/slide5.xml"/><Relationship Id="rId55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54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6acdf53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06acdf53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d81799f85_3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d81799f85_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d81799f85_3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d81799f85_3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c08d5d974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c08d5d974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06acdf53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06acdf53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d81799f8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d81799f8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06acdf53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06acdf53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c2a45e2e7_1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c2a45e2e7_1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24e619f1a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24e619f1a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24e619f1a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24e619f1a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24e619f1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24e619f1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5d6154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5d6154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24e619f1a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24e619f1a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24e619f1a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824e619f1a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24e619f1a_0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824e619f1a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c3afd9f11_4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8c3afd9f11_4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8c3afd9f11_4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8c3afd9f11_4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8c3afd9f11_4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8c3afd9f11_4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8a039d0d32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8a039d0d32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8c2a45e2e7_1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8c2a45e2e7_1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8c2a45e2e7_1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8c2a45e2e7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c2a45e2e7_1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c2a45e2e7_1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a4995d5b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a4995d5b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8c2a45e2e7_1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8c2a45e2e7_1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806acdf535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806acdf535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06acdf53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06acdf53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08d5d97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c08d5d97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81799f85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81799f85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81799f85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81799f85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81799f85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d81799f85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d81799f85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d81799f85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小节标题12">
  <p:cSld name="SECTION_HEADER_1_2">
    <p:bg>
      <p:bgPr>
        <a:solidFill>
          <a:srgbClr val="172D7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311700" y="1593875"/>
            <a:ext cx="8520600" cy="7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Quicksand"/>
              <a:buNone/>
              <a:defRPr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00175"/>
            <a:ext cx="3646400" cy="16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小节标题121">
  <p:cSld name="SECTION_HEADER_1_2_1">
    <p:bg>
      <p:bgPr>
        <a:solidFill>
          <a:srgbClr val="172D7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311700" y="1593875"/>
            <a:ext cx="8520600" cy="7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Quicksand"/>
              <a:buNone/>
              <a:defRPr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58" name="Google Shape;5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2584" y="2985200"/>
            <a:ext cx="1538825" cy="16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小节标题1211">
  <p:cSld name="SECTION_HEADER_1_2_1_1">
    <p:bg>
      <p:bgPr>
        <a:solidFill>
          <a:srgbClr val="172D7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0" y="1593875"/>
            <a:ext cx="8520600" cy="7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Quicksand"/>
              <a:buNone/>
              <a:defRPr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61" name="Google Shape;6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6303" y="3336900"/>
            <a:ext cx="1390400" cy="13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布局3">
  <p:cSld name="CUSTOM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 sz="1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65" name="Google Shape;6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050" y="4451251"/>
            <a:ext cx="1266100" cy="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布局31">
  <p:cSld name="CUSTOM_3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 sz="1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69" name="Google Shape;6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050" y="4451251"/>
            <a:ext cx="1266100" cy="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布局311">
  <p:cSld name="CUSTOM_3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 sz="1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73" name="Google Shape;7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6200" y="4360801"/>
            <a:ext cx="1266100" cy="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布局21">
  <p:cSld name="CUSTOM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 sz="1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●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Ubuntu"/>
              <a:buChar char="■"/>
              <a:defRPr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77" name="Google Shape;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6200" y="4360801"/>
            <a:ext cx="1266100" cy="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布局1">
  <p:cSld name="CUSTOM_4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CUSTOM_2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82" name="Google Shape;8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746860"/>
            <a:ext cx="858975" cy="2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2"/>
          <p:cNvSpPr txBox="1"/>
          <p:nvPr/>
        </p:nvSpPr>
        <p:spPr>
          <a:xfrm>
            <a:off x="8021775" y="4663225"/>
            <a:ext cx="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rgbClr val="172D72"/>
                </a:solidFill>
                <a:latin typeface="Rubik"/>
                <a:ea typeface="Rubik"/>
                <a:cs typeface="Rubik"/>
                <a:sym typeface="Rubik"/>
              </a:rPr>
              <a:t>PingCAP.com</a:t>
            </a:r>
            <a:endParaRPr sz="1000">
              <a:solidFill>
                <a:srgbClr val="172D7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ithub.com/5kbpers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/>
        </p:nvSpPr>
        <p:spPr>
          <a:xfrm>
            <a:off x="92400" y="1800100"/>
            <a:ext cx="89592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4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How We Doubled System Read Throughput with Only 26 Lines of Code</a:t>
            </a:r>
            <a:endParaRPr b="1" sz="34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9" name="Google Shape;89;p23"/>
          <p:cNvSpPr txBox="1"/>
          <p:nvPr/>
        </p:nvSpPr>
        <p:spPr>
          <a:xfrm>
            <a:off x="2416050" y="3053188"/>
            <a:ext cx="62061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Presented by Minghua Tang</a:t>
            </a:r>
            <a:endParaRPr b="1" sz="1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0" name="Google Shape;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6405" y="3957975"/>
            <a:ext cx="203599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575" y="330700"/>
            <a:ext cx="3659300" cy="6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Key-Value store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Cloud native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Horizontal scalability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High availability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Dynamic membership</a:t>
            </a:r>
            <a:endParaRPr/>
          </a:p>
        </p:txBody>
      </p:sp>
      <p:sp>
        <p:nvSpPr>
          <p:cNvPr id="169" name="Google Shape;169;p3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TiKV offers ...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70" name="Google Shape;170;p32"/>
          <p:cNvCxnSpPr/>
          <p:nvPr/>
        </p:nvCxnSpPr>
        <p:spPr>
          <a:xfrm>
            <a:off x="4572000" y="1170125"/>
            <a:ext cx="4341600" cy="0"/>
          </a:xfrm>
          <a:prstGeom prst="straightConnector1">
            <a:avLst/>
          </a:prstGeom>
          <a:noFill/>
          <a:ln cap="flat" cmpd="sng" w="762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32"/>
          <p:cNvSpPr txBox="1"/>
          <p:nvPr/>
        </p:nvSpPr>
        <p:spPr>
          <a:xfrm>
            <a:off x="4689150" y="1304875"/>
            <a:ext cx="3815100" cy="30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latin typeface="Ubuntu"/>
                <a:ea typeface="Ubuntu"/>
                <a:cs typeface="Ubuntu"/>
                <a:sym typeface="Ubuntu"/>
              </a:rPr>
              <a:t>Grow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 or </a:t>
            </a:r>
            <a:r>
              <a:rPr b="1" lang="zh-CN">
                <a:latin typeface="Ubuntu"/>
                <a:ea typeface="Ubuntu"/>
                <a:cs typeface="Ubuntu"/>
                <a:sym typeface="Ubuntu"/>
              </a:rPr>
              <a:t>shrink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 TiKV clusters dynamically, without the need for downtime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00" y="3306775"/>
            <a:ext cx="4075545" cy="18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Key-Value store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Cloud native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Horizontal scalability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High availability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Dynamic membership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Transactional</a:t>
            </a:r>
            <a:endParaRPr/>
          </a:p>
        </p:txBody>
      </p:sp>
      <p:sp>
        <p:nvSpPr>
          <p:cNvPr id="178" name="Google Shape;178;p3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TiKV offers ...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79" name="Google Shape;179;p33"/>
          <p:cNvCxnSpPr/>
          <p:nvPr/>
        </p:nvCxnSpPr>
        <p:spPr>
          <a:xfrm>
            <a:off x="4572000" y="1170125"/>
            <a:ext cx="4341600" cy="0"/>
          </a:xfrm>
          <a:prstGeom prst="straightConnector1">
            <a:avLst/>
          </a:prstGeom>
          <a:noFill/>
          <a:ln cap="flat" cmpd="sng" w="762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33"/>
          <p:cNvSpPr txBox="1"/>
          <p:nvPr/>
        </p:nvSpPr>
        <p:spPr>
          <a:xfrm>
            <a:off x="4689150" y="1304875"/>
            <a:ext cx="3815100" cy="30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Provides externally consistent distributed transactions (</a:t>
            </a:r>
            <a:r>
              <a:rPr b="1" lang="zh-CN">
                <a:latin typeface="Ubuntu"/>
                <a:ea typeface="Ubuntu"/>
                <a:cs typeface="Ubuntu"/>
                <a:sym typeface="Ubuntu"/>
              </a:rPr>
              <a:t>ACID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) to operate over multiple Key-Value pairs.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50" y="3306775"/>
            <a:ext cx="4075545" cy="18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200875" y="156125"/>
            <a:ext cx="467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System architecture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150" y="1086376"/>
            <a:ext cx="6477702" cy="27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200875" y="156125"/>
            <a:ext cx="467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System architectur</a:t>
            </a: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e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000" y="1152800"/>
            <a:ext cx="6620451" cy="31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TiKV </a:t>
            </a:r>
            <a:r>
              <a:rPr b="1" lang="zh-CN" sz="280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Timeline</a:t>
            </a:r>
            <a:endParaRPr b="1" sz="2800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201" name="Google Shape;201;p36"/>
          <p:cNvGrpSpPr/>
          <p:nvPr/>
        </p:nvGrpSpPr>
        <p:grpSpPr>
          <a:xfrm>
            <a:off x="170275" y="1551825"/>
            <a:ext cx="1626292" cy="1458100"/>
            <a:chOff x="3154225" y="2129900"/>
            <a:chExt cx="1626292" cy="1458100"/>
          </a:xfrm>
        </p:grpSpPr>
        <p:sp>
          <p:nvSpPr>
            <p:cNvPr id="202" name="Google Shape;202;p36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E11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6"/>
            <p:cNvSpPr txBox="1"/>
            <p:nvPr/>
          </p:nvSpPr>
          <p:spPr>
            <a:xfrm>
              <a:off x="3154225" y="3216600"/>
              <a:ext cx="9366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zh-CN" sz="900">
                  <a:latin typeface="Roboto"/>
                  <a:ea typeface="Roboto"/>
                  <a:cs typeface="Roboto"/>
                  <a:sym typeface="Roboto"/>
                </a:rPr>
                <a:t>April 2015</a:t>
              </a:r>
              <a:endParaRPr b="1"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36"/>
            <p:cNvSpPr txBox="1"/>
            <p:nvPr/>
          </p:nvSpPr>
          <p:spPr>
            <a:xfrm>
              <a:off x="3184826" y="2129900"/>
              <a:ext cx="1443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zh-CN" sz="800">
                  <a:latin typeface="Roboto"/>
                  <a:ea typeface="Roboto"/>
                  <a:cs typeface="Roboto"/>
                  <a:sym typeface="Roboto"/>
                </a:rPr>
                <a:t>Created as the storage layer for TiDB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05" name="Google Shape;205;p36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206" name="Google Shape;206;p3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7" name="Google Shape;207;p3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08" name="Google Shape;208;p36"/>
          <p:cNvGrpSpPr/>
          <p:nvPr/>
        </p:nvGrpSpPr>
        <p:grpSpPr>
          <a:xfrm>
            <a:off x="1265300" y="2124525"/>
            <a:ext cx="1826160" cy="1082102"/>
            <a:chOff x="1659650" y="2702600"/>
            <a:chExt cx="1826160" cy="1082102"/>
          </a:xfrm>
        </p:grpSpPr>
        <p:sp>
          <p:nvSpPr>
            <p:cNvPr id="209" name="Google Shape;209;p36"/>
            <p:cNvSpPr/>
            <p:nvPr/>
          </p:nvSpPr>
          <p:spPr>
            <a:xfrm>
              <a:off x="2191011" y="3079475"/>
              <a:ext cx="1294800" cy="133500"/>
            </a:xfrm>
            <a:prstGeom prst="rect">
              <a:avLst/>
            </a:prstGeom>
            <a:solidFill>
              <a:srgbClr val="840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6"/>
            <p:cNvSpPr txBox="1"/>
            <p:nvPr/>
          </p:nvSpPr>
          <p:spPr>
            <a:xfrm>
              <a:off x="1828201" y="2702600"/>
              <a:ext cx="9141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zh-CN" sz="1200">
                  <a:latin typeface="Roboto"/>
                  <a:ea typeface="Roboto"/>
                  <a:cs typeface="Roboto"/>
                  <a:sym typeface="Roboto"/>
                </a:rPr>
                <a:t>April 2016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36"/>
            <p:cNvSpPr txBox="1"/>
            <p:nvPr/>
          </p:nvSpPr>
          <p:spPr>
            <a:xfrm>
              <a:off x="1659650" y="3491302"/>
              <a:ext cx="12948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zh-CN" sz="800">
                  <a:latin typeface="Roboto"/>
                  <a:ea typeface="Roboto"/>
                  <a:cs typeface="Roboto"/>
                  <a:sym typeface="Roboto"/>
                </a:rPr>
                <a:t>TiKV was open sourced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12" name="Google Shape;212;p36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213" name="Google Shape;213;p36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14" name="Google Shape;214;p36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5" name="Google Shape;215;p36"/>
          <p:cNvSpPr/>
          <p:nvPr/>
        </p:nvSpPr>
        <p:spPr>
          <a:xfrm>
            <a:off x="3091367" y="2501400"/>
            <a:ext cx="1294800" cy="133500"/>
          </a:xfrm>
          <a:prstGeom prst="rect">
            <a:avLst/>
          </a:prstGeom>
          <a:solidFill>
            <a:srgbClr val="E116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"/>
          <p:cNvSpPr txBox="1"/>
          <p:nvPr/>
        </p:nvSpPr>
        <p:spPr>
          <a:xfrm>
            <a:off x="2759874" y="2638525"/>
            <a:ext cx="8088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CN" sz="1200">
                <a:latin typeface="Roboto"/>
                <a:ea typeface="Roboto"/>
                <a:cs typeface="Roboto"/>
                <a:sym typeface="Roboto"/>
              </a:rPr>
              <a:t>Oct 2017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6"/>
          <p:cNvSpPr txBox="1"/>
          <p:nvPr/>
        </p:nvSpPr>
        <p:spPr>
          <a:xfrm>
            <a:off x="2675575" y="1840750"/>
            <a:ext cx="9774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CN" sz="800">
                <a:latin typeface="Roboto"/>
                <a:ea typeface="Roboto"/>
                <a:cs typeface="Roboto"/>
                <a:sym typeface="Roboto"/>
              </a:rPr>
              <a:t>TiKV 1.0 was released</a:t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8" name="Google Shape;218;p36"/>
          <p:cNvGrpSpPr/>
          <p:nvPr/>
        </p:nvGrpSpPr>
        <p:grpSpPr>
          <a:xfrm>
            <a:off x="3041520" y="2221990"/>
            <a:ext cx="92400" cy="411825"/>
            <a:chOff x="845575" y="2563700"/>
            <a:chExt cx="92400" cy="411825"/>
          </a:xfrm>
        </p:grpSpPr>
        <p:sp>
          <p:nvSpPr>
            <p:cNvPr id="219" name="Google Shape;219;p36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0" name="Google Shape;220;p36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21" name="Google Shape;221;p36"/>
          <p:cNvSpPr/>
          <p:nvPr/>
        </p:nvSpPr>
        <p:spPr>
          <a:xfrm>
            <a:off x="4386071" y="2501400"/>
            <a:ext cx="1294800" cy="133500"/>
          </a:xfrm>
          <a:prstGeom prst="rect">
            <a:avLst/>
          </a:prstGeom>
          <a:solidFill>
            <a:srgbClr val="840D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36"/>
          <p:cNvGrpSpPr/>
          <p:nvPr/>
        </p:nvGrpSpPr>
        <p:grpSpPr>
          <a:xfrm rot="10800000">
            <a:off x="4343063" y="2501392"/>
            <a:ext cx="92400" cy="411825"/>
            <a:chOff x="2070100" y="2563700"/>
            <a:chExt cx="92400" cy="411825"/>
          </a:xfrm>
        </p:grpSpPr>
        <p:cxnSp>
          <p:nvCxnSpPr>
            <p:cNvPr id="223" name="Google Shape;223;p36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4" name="Google Shape;224;p36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36"/>
          <p:cNvSpPr txBox="1"/>
          <p:nvPr/>
        </p:nvSpPr>
        <p:spPr>
          <a:xfrm>
            <a:off x="4018825" y="2136525"/>
            <a:ext cx="9270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CN" sz="1200">
                <a:latin typeface="Roboto"/>
                <a:ea typeface="Roboto"/>
                <a:cs typeface="Roboto"/>
                <a:sym typeface="Roboto"/>
              </a:rPr>
              <a:t>Aug, 2018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3730497" y="2918702"/>
            <a:ext cx="16830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800">
                <a:latin typeface="Roboto"/>
                <a:ea typeface="Roboto"/>
                <a:cs typeface="Roboto"/>
                <a:sym typeface="Roboto"/>
              </a:rPr>
              <a:t>TiKV entered CNCF as a </a:t>
            </a:r>
            <a:r>
              <a:rPr b="1" lang="zh-CN" sz="800">
                <a:latin typeface="Roboto"/>
                <a:ea typeface="Roboto"/>
                <a:cs typeface="Roboto"/>
                <a:sym typeface="Roboto"/>
              </a:rPr>
              <a:t>Sandbox </a:t>
            </a:r>
            <a:r>
              <a:rPr lang="zh-CN" sz="800">
                <a:latin typeface="Roboto"/>
                <a:ea typeface="Roboto"/>
                <a:cs typeface="Roboto"/>
                <a:sym typeface="Roboto"/>
              </a:rPr>
              <a:t>project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5680775" y="2501400"/>
            <a:ext cx="1294800" cy="133500"/>
          </a:xfrm>
          <a:prstGeom prst="rect">
            <a:avLst/>
          </a:prstGeom>
          <a:solidFill>
            <a:srgbClr val="E116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" name="Google Shape;228;p36"/>
          <p:cNvGrpSpPr/>
          <p:nvPr/>
        </p:nvGrpSpPr>
        <p:grpSpPr>
          <a:xfrm>
            <a:off x="5637044" y="2221990"/>
            <a:ext cx="92400" cy="411825"/>
            <a:chOff x="845575" y="2563700"/>
            <a:chExt cx="92400" cy="411825"/>
          </a:xfrm>
        </p:grpSpPr>
        <p:cxnSp>
          <p:nvCxnSpPr>
            <p:cNvPr id="229" name="Google Shape;229;p36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0" name="Google Shape;230;p36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36"/>
          <p:cNvSpPr txBox="1"/>
          <p:nvPr/>
        </p:nvSpPr>
        <p:spPr>
          <a:xfrm>
            <a:off x="5313400" y="2638525"/>
            <a:ext cx="927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CN" sz="1200">
                <a:latin typeface="Roboto"/>
                <a:ea typeface="Roboto"/>
                <a:cs typeface="Roboto"/>
                <a:sym typeface="Roboto"/>
              </a:rPr>
              <a:t>May, 2019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2" name="Google Shape;232;p36"/>
          <p:cNvGrpSpPr/>
          <p:nvPr/>
        </p:nvGrpSpPr>
        <p:grpSpPr>
          <a:xfrm>
            <a:off x="6609651" y="2124525"/>
            <a:ext cx="2142436" cy="1744202"/>
            <a:chOff x="7004001" y="2702600"/>
            <a:chExt cx="2142436" cy="1744202"/>
          </a:xfrm>
        </p:grpSpPr>
        <p:sp>
          <p:nvSpPr>
            <p:cNvPr id="233" name="Google Shape;233;p36"/>
            <p:cNvSpPr/>
            <p:nvPr/>
          </p:nvSpPr>
          <p:spPr>
            <a:xfrm>
              <a:off x="7369837" y="3079475"/>
              <a:ext cx="1776600" cy="133500"/>
            </a:xfrm>
            <a:prstGeom prst="rect">
              <a:avLst/>
            </a:prstGeom>
            <a:solidFill>
              <a:srgbClr val="840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4" name="Google Shape;234;p36"/>
            <p:cNvGrpSpPr/>
            <p:nvPr/>
          </p:nvGrpSpPr>
          <p:grpSpPr>
            <a:xfrm rot="10800000">
              <a:off x="7328221" y="3079467"/>
              <a:ext cx="92400" cy="411825"/>
              <a:chOff x="2070100" y="2563700"/>
              <a:chExt cx="92400" cy="411825"/>
            </a:xfrm>
          </p:grpSpPr>
          <p:cxnSp>
            <p:nvCxnSpPr>
              <p:cNvPr id="235" name="Google Shape;235;p3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6" name="Google Shape;236;p3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7" name="Google Shape;237;p36"/>
            <p:cNvSpPr txBox="1"/>
            <p:nvPr/>
          </p:nvSpPr>
          <p:spPr>
            <a:xfrm>
              <a:off x="7004001" y="2702600"/>
              <a:ext cx="9774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zh-CN" sz="1200">
                  <a:latin typeface="Roboto"/>
                  <a:ea typeface="Roboto"/>
                  <a:cs typeface="Roboto"/>
                  <a:sym typeface="Roboto"/>
                </a:rPr>
                <a:t>May 2020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36"/>
            <p:cNvSpPr txBox="1"/>
            <p:nvPr/>
          </p:nvSpPr>
          <p:spPr>
            <a:xfrm>
              <a:off x="725696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zh-CN" sz="800">
                  <a:latin typeface="Roboto"/>
                  <a:ea typeface="Roboto"/>
                  <a:cs typeface="Roboto"/>
                  <a:sym typeface="Roboto"/>
                </a:rPr>
                <a:t>TiKV 4.0 GA (31 May)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9" name="Google Shape;239;p36"/>
          <p:cNvSpPr txBox="1"/>
          <p:nvPr/>
        </p:nvSpPr>
        <p:spPr>
          <a:xfrm>
            <a:off x="4983350" y="1798750"/>
            <a:ext cx="1626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800">
                <a:latin typeface="Roboto"/>
                <a:ea typeface="Roboto"/>
                <a:cs typeface="Roboto"/>
                <a:sym typeface="Roboto"/>
              </a:rPr>
              <a:t>TiKV was accepted as an </a:t>
            </a:r>
            <a:r>
              <a:rPr b="1" lang="zh-CN" sz="800">
                <a:latin typeface="Roboto"/>
                <a:ea typeface="Roboto"/>
                <a:cs typeface="Roboto"/>
                <a:sym typeface="Roboto"/>
              </a:rPr>
              <a:t>Incubating </a:t>
            </a:r>
            <a:r>
              <a:rPr lang="zh-CN" sz="800">
                <a:latin typeface="Roboto"/>
                <a:ea typeface="Roboto"/>
                <a:cs typeface="Roboto"/>
                <a:sym typeface="Roboto"/>
              </a:rPr>
              <a:t>project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0" name="Google Shape;240;p36"/>
          <p:cNvGrpSpPr/>
          <p:nvPr/>
        </p:nvGrpSpPr>
        <p:grpSpPr>
          <a:xfrm>
            <a:off x="8659669" y="2221990"/>
            <a:ext cx="92400" cy="411825"/>
            <a:chOff x="845575" y="2563700"/>
            <a:chExt cx="92400" cy="411825"/>
          </a:xfrm>
        </p:grpSpPr>
        <p:cxnSp>
          <p:nvCxnSpPr>
            <p:cNvPr id="241" name="Google Shape;241;p36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2" name="Google Shape;242;p36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ctrTitle"/>
          </p:nvPr>
        </p:nvSpPr>
        <p:spPr>
          <a:xfrm>
            <a:off x="311700" y="1593875"/>
            <a:ext cx="8520600" cy="7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Part 2 - How Follower Read was built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Why Follower Read ?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4" name="Google Shape;254;p38"/>
          <p:cNvSpPr txBox="1"/>
          <p:nvPr/>
        </p:nvSpPr>
        <p:spPr>
          <a:xfrm>
            <a:off x="614975" y="930300"/>
            <a:ext cx="73893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Ubuntu"/>
              <a:buChar char="●"/>
            </a:pPr>
            <a:r>
              <a:rPr lang="zh-CN" sz="16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By default, only the leader in a Region handled heavy workloads</a:t>
            </a:r>
            <a:endParaRPr sz="16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Ubuntu"/>
              <a:buChar char="●"/>
            </a:pPr>
            <a:r>
              <a:rPr lang="zh-CN" sz="16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Question: how to reduce the load on the leader and scale out efficiently?</a:t>
            </a:r>
            <a:endParaRPr sz="16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Ubuntu"/>
              <a:buChar char="●"/>
            </a:pPr>
            <a:r>
              <a:rPr lang="zh-CN" sz="16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Follower Read: let followers serve read requests</a:t>
            </a:r>
            <a:endParaRPr sz="16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0" name="Google Shape;260;p39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Raft </a:t>
            </a: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Consensus</a:t>
            </a: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 Algorithm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614975" y="930300"/>
            <a:ext cx="73893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Ubuntu"/>
              <a:buChar char="●"/>
            </a:pPr>
            <a:r>
              <a:rPr lang="zh-CN" sz="16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What is consensus?</a:t>
            </a:r>
            <a:endParaRPr sz="16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Ubuntu"/>
              <a:buChar char="○"/>
            </a:pPr>
            <a:r>
              <a:rPr lang="zh-CN" sz="16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Agreement on shared state</a:t>
            </a:r>
            <a:endParaRPr sz="16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Ubuntu"/>
              <a:buChar char="○"/>
            </a:pPr>
            <a:r>
              <a:rPr lang="zh-CN" sz="16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Recovers from server failures autonomously</a:t>
            </a:r>
            <a:endParaRPr sz="16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Ubuntu"/>
              <a:buChar char="■"/>
            </a:pPr>
            <a:r>
              <a:rPr lang="zh-CN" sz="16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Minority of servers fail: no problem</a:t>
            </a:r>
            <a:endParaRPr sz="16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Ubuntu"/>
              <a:buChar char="■"/>
            </a:pPr>
            <a:r>
              <a:rPr lang="zh-CN" sz="16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Majority fail: lose availability, retain consistency</a:t>
            </a:r>
            <a:endParaRPr sz="16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2" name="Google Shape;262;p39"/>
          <p:cNvSpPr/>
          <p:nvPr/>
        </p:nvSpPr>
        <p:spPr>
          <a:xfrm>
            <a:off x="4318499" y="2854075"/>
            <a:ext cx="507000" cy="5115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3" name="Google Shape;263;p39"/>
          <p:cNvSpPr/>
          <p:nvPr/>
        </p:nvSpPr>
        <p:spPr>
          <a:xfrm>
            <a:off x="4992499" y="3365575"/>
            <a:ext cx="507000" cy="5115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4" name="Google Shape;264;p39"/>
          <p:cNvSpPr/>
          <p:nvPr/>
        </p:nvSpPr>
        <p:spPr>
          <a:xfrm>
            <a:off x="3644499" y="3365575"/>
            <a:ext cx="507000" cy="5115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5" name="Google Shape;265;p39"/>
          <p:cNvSpPr/>
          <p:nvPr/>
        </p:nvSpPr>
        <p:spPr>
          <a:xfrm>
            <a:off x="3910147" y="4041153"/>
            <a:ext cx="492900" cy="4779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FFFF"/>
                </a:solidFill>
              </a:rPr>
              <a:t>N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266" name="Google Shape;266;p39"/>
          <p:cNvGrpSpPr/>
          <p:nvPr/>
        </p:nvGrpSpPr>
        <p:grpSpPr>
          <a:xfrm>
            <a:off x="3827575" y="3953274"/>
            <a:ext cx="658151" cy="653725"/>
            <a:chOff x="3853044" y="2050725"/>
            <a:chExt cx="1199256" cy="1127889"/>
          </a:xfrm>
        </p:grpSpPr>
        <p:cxnSp>
          <p:nvCxnSpPr>
            <p:cNvPr id="267" name="Google Shape;267;p39"/>
            <p:cNvCxnSpPr/>
            <p:nvPr/>
          </p:nvCxnSpPr>
          <p:spPr>
            <a:xfrm>
              <a:off x="3853044" y="2070414"/>
              <a:ext cx="1179600" cy="11082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" name="Google Shape;268;p39"/>
            <p:cNvCxnSpPr/>
            <p:nvPr/>
          </p:nvCxnSpPr>
          <p:spPr>
            <a:xfrm flipH="1">
              <a:off x="3865800" y="2050725"/>
              <a:ext cx="1186500" cy="11277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9" name="Google Shape;269;p39"/>
          <p:cNvSpPr/>
          <p:nvPr/>
        </p:nvSpPr>
        <p:spPr>
          <a:xfrm>
            <a:off x="4712722" y="4041165"/>
            <a:ext cx="492900" cy="4779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FFFF"/>
                </a:solidFill>
              </a:rPr>
              <a:t>N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270" name="Google Shape;270;p39"/>
          <p:cNvGrpSpPr/>
          <p:nvPr/>
        </p:nvGrpSpPr>
        <p:grpSpPr>
          <a:xfrm>
            <a:off x="4630150" y="3953287"/>
            <a:ext cx="658151" cy="653725"/>
            <a:chOff x="3853044" y="2050725"/>
            <a:chExt cx="1199256" cy="1127889"/>
          </a:xfrm>
        </p:grpSpPr>
        <p:cxnSp>
          <p:nvCxnSpPr>
            <p:cNvPr id="271" name="Google Shape;271;p39"/>
            <p:cNvCxnSpPr/>
            <p:nvPr/>
          </p:nvCxnSpPr>
          <p:spPr>
            <a:xfrm>
              <a:off x="3853044" y="2070414"/>
              <a:ext cx="1179600" cy="11082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39"/>
            <p:cNvCxnSpPr/>
            <p:nvPr/>
          </p:nvCxnSpPr>
          <p:spPr>
            <a:xfrm flipH="1">
              <a:off x="3865800" y="2050725"/>
              <a:ext cx="1186500" cy="11277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8" name="Google Shape;278;p40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Server States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9" name="Google Shape;279;p40"/>
          <p:cNvSpPr/>
          <p:nvPr/>
        </p:nvSpPr>
        <p:spPr>
          <a:xfrm>
            <a:off x="1696625" y="2402488"/>
            <a:ext cx="1050600" cy="3924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Follower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0" name="Google Shape;280;p40"/>
          <p:cNvSpPr/>
          <p:nvPr/>
        </p:nvSpPr>
        <p:spPr>
          <a:xfrm>
            <a:off x="4231625" y="2455375"/>
            <a:ext cx="1050600" cy="3924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Candiate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1" name="Google Shape;281;p40"/>
          <p:cNvSpPr/>
          <p:nvPr/>
        </p:nvSpPr>
        <p:spPr>
          <a:xfrm>
            <a:off x="7164075" y="2402488"/>
            <a:ext cx="1050600" cy="3924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Leader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82" name="Google Shape;282;p40"/>
          <p:cNvCxnSpPr>
            <a:stCxn id="279" idx="0"/>
            <a:endCxn id="280" idx="0"/>
          </p:cNvCxnSpPr>
          <p:nvPr/>
        </p:nvCxnSpPr>
        <p:spPr>
          <a:xfrm flipH="1" rot="-5400000">
            <a:off x="3463025" y="1161388"/>
            <a:ext cx="52800" cy="2535000"/>
          </a:xfrm>
          <a:prstGeom prst="curvedConnector3">
            <a:avLst>
              <a:gd fmla="val -450994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3" name="Google Shape;283;p40"/>
          <p:cNvCxnSpPr>
            <a:stCxn id="280" idx="0"/>
            <a:endCxn id="281" idx="0"/>
          </p:cNvCxnSpPr>
          <p:nvPr/>
        </p:nvCxnSpPr>
        <p:spPr>
          <a:xfrm rot="-5400000">
            <a:off x="6196775" y="962725"/>
            <a:ext cx="52800" cy="2932500"/>
          </a:xfrm>
          <a:prstGeom prst="curvedConnector3">
            <a:avLst>
              <a:gd fmla="val 55116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4" name="Google Shape;284;p40"/>
          <p:cNvSpPr txBox="1"/>
          <p:nvPr/>
        </p:nvSpPr>
        <p:spPr>
          <a:xfrm>
            <a:off x="2644350" y="1340050"/>
            <a:ext cx="1542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Times out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Starts election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5483550" y="1320100"/>
            <a:ext cx="21213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Receives votes from majority nodes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86" name="Google Shape;286;p40"/>
          <p:cNvCxnSpPr>
            <a:stCxn id="280" idx="0"/>
            <a:endCxn id="280" idx="3"/>
          </p:cNvCxnSpPr>
          <p:nvPr/>
        </p:nvCxnSpPr>
        <p:spPr>
          <a:xfrm flipH="1" rot="-5400000">
            <a:off x="4921475" y="2290825"/>
            <a:ext cx="196200" cy="525300"/>
          </a:xfrm>
          <a:prstGeom prst="curvedConnector4">
            <a:avLst>
              <a:gd fmla="val -121369" name="adj1"/>
              <a:gd fmla="val 145331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40"/>
          <p:cNvSpPr txBox="1"/>
          <p:nvPr/>
        </p:nvSpPr>
        <p:spPr>
          <a:xfrm>
            <a:off x="4187238" y="1531738"/>
            <a:ext cx="12963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Times out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New Election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8" name="Google Shape;288;p40"/>
          <p:cNvSpPr/>
          <p:nvPr/>
        </p:nvSpPr>
        <p:spPr>
          <a:xfrm>
            <a:off x="929325" y="1540450"/>
            <a:ext cx="273900" cy="273900"/>
          </a:xfrm>
          <a:prstGeom prst="flowChartConnector">
            <a:avLst/>
          </a:prstGeom>
          <a:solidFill>
            <a:srgbClr val="E362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9" name="Google Shape;289;p40"/>
          <p:cNvCxnSpPr>
            <a:stCxn id="288" idx="4"/>
            <a:endCxn id="279" idx="1"/>
          </p:cNvCxnSpPr>
          <p:nvPr/>
        </p:nvCxnSpPr>
        <p:spPr>
          <a:xfrm flipH="1" rot="-5400000">
            <a:off x="989325" y="1891300"/>
            <a:ext cx="784200" cy="6303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p40"/>
          <p:cNvSpPr txBox="1"/>
          <p:nvPr/>
        </p:nvSpPr>
        <p:spPr>
          <a:xfrm>
            <a:off x="1028550" y="1912225"/>
            <a:ext cx="1050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Starts up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91" name="Google Shape;291;p40"/>
          <p:cNvCxnSpPr>
            <a:stCxn id="281" idx="2"/>
            <a:endCxn id="279" idx="2"/>
          </p:cNvCxnSpPr>
          <p:nvPr/>
        </p:nvCxnSpPr>
        <p:spPr>
          <a:xfrm rot="5400000">
            <a:off x="4955325" y="61438"/>
            <a:ext cx="600" cy="54675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40"/>
          <p:cNvCxnSpPr>
            <a:stCxn id="280" idx="2"/>
            <a:endCxn id="279" idx="2"/>
          </p:cNvCxnSpPr>
          <p:nvPr/>
        </p:nvCxnSpPr>
        <p:spPr>
          <a:xfrm flipH="1" rot="5400000">
            <a:off x="3463025" y="1553875"/>
            <a:ext cx="52800" cy="2535000"/>
          </a:xfrm>
          <a:prstGeom prst="curvedConnector3">
            <a:avLst>
              <a:gd fmla="val -450994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3" name="Google Shape;293;p40"/>
          <p:cNvSpPr txBox="1"/>
          <p:nvPr/>
        </p:nvSpPr>
        <p:spPr>
          <a:xfrm>
            <a:off x="6038525" y="3236175"/>
            <a:ext cx="16509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Discovers node with higer term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2116725" y="3247600"/>
            <a:ext cx="14214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Discovers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current leader or new term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Log replication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1" name="Google Shape;301;p41"/>
          <p:cNvSpPr/>
          <p:nvPr/>
        </p:nvSpPr>
        <p:spPr>
          <a:xfrm>
            <a:off x="118450" y="1667925"/>
            <a:ext cx="2896200" cy="1963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302" name="Google Shape;302;p41"/>
          <p:cNvGrpSpPr/>
          <p:nvPr/>
        </p:nvGrpSpPr>
        <p:grpSpPr>
          <a:xfrm>
            <a:off x="1343800" y="3106675"/>
            <a:ext cx="1225200" cy="401400"/>
            <a:chOff x="1066700" y="3601500"/>
            <a:chExt cx="1225200" cy="401400"/>
          </a:xfrm>
        </p:grpSpPr>
        <p:sp>
          <p:nvSpPr>
            <p:cNvPr id="303" name="Google Shape;303;p41"/>
            <p:cNvSpPr/>
            <p:nvPr/>
          </p:nvSpPr>
          <p:spPr>
            <a:xfrm>
              <a:off x="10667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16793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2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b = 2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05" name="Google Shape;305;p41"/>
          <p:cNvGrpSpPr/>
          <p:nvPr/>
        </p:nvGrpSpPr>
        <p:grpSpPr>
          <a:xfrm>
            <a:off x="910750" y="2282850"/>
            <a:ext cx="612600" cy="591600"/>
            <a:chOff x="1214575" y="2460850"/>
            <a:chExt cx="612600" cy="591600"/>
          </a:xfrm>
        </p:grpSpPr>
        <p:sp>
          <p:nvSpPr>
            <p:cNvPr id="306" name="Google Shape;306;p41"/>
            <p:cNvSpPr/>
            <p:nvPr/>
          </p:nvSpPr>
          <p:spPr>
            <a:xfrm>
              <a:off x="1214575" y="2460850"/>
              <a:ext cx="612600" cy="2958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1214575" y="2756650"/>
              <a:ext cx="612600" cy="2958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Ubuntu"/>
                  <a:ea typeface="Ubuntu"/>
                  <a:cs typeface="Ubuntu"/>
                  <a:sym typeface="Ubuntu"/>
                </a:rPr>
                <a:t>b = 2</a:t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308" name="Google Shape;308;p41"/>
          <p:cNvSpPr txBox="1"/>
          <p:nvPr/>
        </p:nvSpPr>
        <p:spPr>
          <a:xfrm>
            <a:off x="1706475" y="2809375"/>
            <a:ext cx="4857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Log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9" name="Google Shape;309;p41"/>
          <p:cNvSpPr/>
          <p:nvPr/>
        </p:nvSpPr>
        <p:spPr>
          <a:xfrm>
            <a:off x="1871775" y="2026675"/>
            <a:ext cx="813300" cy="572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Leader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Raft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10" name="Google Shape;310;p41"/>
          <p:cNvCxnSpPr>
            <a:stCxn id="309" idx="3"/>
            <a:endCxn id="304" idx="3"/>
          </p:cNvCxnSpPr>
          <p:nvPr/>
        </p:nvCxnSpPr>
        <p:spPr>
          <a:xfrm flipH="1">
            <a:off x="2568975" y="2313025"/>
            <a:ext cx="116100" cy="994500"/>
          </a:xfrm>
          <a:prstGeom prst="curvedConnector3">
            <a:avLst>
              <a:gd fmla="val -205103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1" name="Google Shape;311;p41"/>
          <p:cNvCxnSpPr>
            <a:stCxn id="303" idx="0"/>
            <a:endCxn id="306" idx="3"/>
          </p:cNvCxnSpPr>
          <p:nvPr/>
        </p:nvCxnSpPr>
        <p:spPr>
          <a:xfrm flipH="1" rot="5400000">
            <a:off x="1248850" y="2705425"/>
            <a:ext cx="675900" cy="126600"/>
          </a:xfrm>
          <a:prstGeom prst="curved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2" name="Google Shape;312;p41"/>
          <p:cNvSpPr/>
          <p:nvPr/>
        </p:nvSpPr>
        <p:spPr>
          <a:xfrm>
            <a:off x="604450" y="922288"/>
            <a:ext cx="1225200" cy="401400"/>
          </a:xfrm>
          <a:prstGeom prst="roundRect">
            <a:avLst>
              <a:gd fmla="val 16667" name="adj"/>
            </a:avLst>
          </a:prstGeom>
          <a:solidFill>
            <a:srgbClr val="E362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Client</a:t>
            </a:r>
            <a:endParaRPr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13" name="Google Shape;313;p41"/>
          <p:cNvCxnSpPr>
            <a:stCxn id="312" idx="3"/>
            <a:endCxn id="309" idx="0"/>
          </p:cNvCxnSpPr>
          <p:nvPr/>
        </p:nvCxnSpPr>
        <p:spPr>
          <a:xfrm>
            <a:off x="1829650" y="1122988"/>
            <a:ext cx="448800" cy="9036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p41"/>
          <p:cNvCxnSpPr>
            <a:stCxn id="306" idx="0"/>
            <a:endCxn id="312" idx="2"/>
          </p:cNvCxnSpPr>
          <p:nvPr/>
        </p:nvCxnSpPr>
        <p:spPr>
          <a:xfrm rot="10800000">
            <a:off x="1217050" y="1323750"/>
            <a:ext cx="0" cy="959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5" name="Google Shape;315;p41"/>
          <p:cNvSpPr txBox="1"/>
          <p:nvPr/>
        </p:nvSpPr>
        <p:spPr>
          <a:xfrm>
            <a:off x="459600" y="3737050"/>
            <a:ext cx="70746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b="1" lang="zh-CN">
                <a:latin typeface="Ubuntu"/>
                <a:ea typeface="Ubuntu"/>
                <a:cs typeface="Ubuntu"/>
                <a:sym typeface="Ubuntu"/>
              </a:rPr>
              <a:t>Commit</a:t>
            </a:r>
            <a:r>
              <a:rPr b="1" lang="zh-CN">
                <a:latin typeface="Ubuntu"/>
                <a:ea typeface="Ubuntu"/>
                <a:cs typeface="Ubuntu"/>
                <a:sym typeface="Ubuntu"/>
              </a:rPr>
              <a:t>: 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Replicate logs to a majority of replicas.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 The progress was recorded by </a:t>
            </a:r>
            <a:r>
              <a:rPr b="1" lang="zh-CN">
                <a:latin typeface="Ubuntu"/>
                <a:ea typeface="Ubuntu"/>
                <a:cs typeface="Ubuntu"/>
                <a:sym typeface="Ubuntu"/>
              </a:rPr>
              <a:t>committed index</a:t>
            </a:r>
            <a:r>
              <a:rPr b="1" lang="zh-CN">
                <a:latin typeface="Ubuntu"/>
                <a:ea typeface="Ubuntu"/>
                <a:cs typeface="Ubuntu"/>
                <a:sym typeface="Ubuntu"/>
              </a:rPr>
              <a:t> (only available on leader)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b="1" lang="zh-CN">
                <a:latin typeface="Ubuntu"/>
                <a:ea typeface="Ubuntu"/>
                <a:cs typeface="Ubuntu"/>
                <a:sym typeface="Ubuntu"/>
              </a:rPr>
              <a:t>Apply: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 Execute commands inside logs in the state machine. The progress was recorded by </a:t>
            </a:r>
            <a:r>
              <a:rPr b="1" lang="zh-CN">
                <a:latin typeface="Ubuntu"/>
                <a:ea typeface="Ubuntu"/>
                <a:cs typeface="Ubuntu"/>
                <a:sym typeface="Ubuntu"/>
              </a:rPr>
              <a:t>applied index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b="1" lang="zh-CN">
                <a:latin typeface="Ubuntu"/>
                <a:ea typeface="Ubuntu"/>
                <a:cs typeface="Ubuntu"/>
                <a:sym typeface="Ubuntu"/>
              </a:rPr>
              <a:t>Note: </a:t>
            </a:r>
            <a:r>
              <a:rPr lang="zh-C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follower applied index != leader applied index != leader committed index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194425" y="1837625"/>
            <a:ext cx="8772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applied index 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2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17" name="Google Shape;317;p41"/>
          <p:cNvCxnSpPr>
            <a:stCxn id="316" idx="2"/>
            <a:endCxn id="306" idx="1"/>
          </p:cNvCxnSpPr>
          <p:nvPr/>
        </p:nvCxnSpPr>
        <p:spPr>
          <a:xfrm>
            <a:off x="633025" y="2133425"/>
            <a:ext cx="277800" cy="29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18" name="Google Shape;318;p41"/>
          <p:cNvSpPr/>
          <p:nvPr/>
        </p:nvSpPr>
        <p:spPr>
          <a:xfrm>
            <a:off x="200875" y="3157850"/>
            <a:ext cx="9783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committed </a:t>
            </a:r>
            <a:r>
              <a:rPr lang="zh-CN" sz="800">
                <a:latin typeface="Ubuntu"/>
                <a:ea typeface="Ubuntu"/>
                <a:cs typeface="Ubuntu"/>
                <a:sym typeface="Ubuntu"/>
              </a:rPr>
              <a:t>index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2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19" name="Google Shape;319;p41"/>
          <p:cNvCxnSpPr>
            <a:stCxn id="318" idx="3"/>
            <a:endCxn id="303" idx="1"/>
          </p:cNvCxnSpPr>
          <p:nvPr/>
        </p:nvCxnSpPr>
        <p:spPr>
          <a:xfrm>
            <a:off x="1179175" y="3305750"/>
            <a:ext cx="1647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0" name="Google Shape;320;p41"/>
          <p:cNvSpPr/>
          <p:nvPr/>
        </p:nvSpPr>
        <p:spPr>
          <a:xfrm>
            <a:off x="3123900" y="1667925"/>
            <a:ext cx="2896200" cy="1963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321" name="Google Shape;321;p41"/>
          <p:cNvGrpSpPr/>
          <p:nvPr/>
        </p:nvGrpSpPr>
        <p:grpSpPr>
          <a:xfrm>
            <a:off x="4349238" y="3106675"/>
            <a:ext cx="1225200" cy="401400"/>
            <a:chOff x="1066700" y="3601500"/>
            <a:chExt cx="1225200" cy="401400"/>
          </a:xfrm>
        </p:grpSpPr>
        <p:sp>
          <p:nvSpPr>
            <p:cNvPr id="322" name="Google Shape;322;p41"/>
            <p:cNvSpPr/>
            <p:nvPr/>
          </p:nvSpPr>
          <p:spPr>
            <a:xfrm>
              <a:off x="10667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16793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2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b = 2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24" name="Google Shape;324;p41"/>
          <p:cNvGrpSpPr/>
          <p:nvPr/>
        </p:nvGrpSpPr>
        <p:grpSpPr>
          <a:xfrm>
            <a:off x="3916188" y="2282850"/>
            <a:ext cx="612600" cy="591600"/>
            <a:chOff x="1214575" y="2460850"/>
            <a:chExt cx="612600" cy="591600"/>
          </a:xfrm>
        </p:grpSpPr>
        <p:sp>
          <p:nvSpPr>
            <p:cNvPr id="325" name="Google Shape;325;p41"/>
            <p:cNvSpPr/>
            <p:nvPr/>
          </p:nvSpPr>
          <p:spPr>
            <a:xfrm>
              <a:off x="1214575" y="2460850"/>
              <a:ext cx="612600" cy="2958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1214575" y="2756650"/>
              <a:ext cx="612600" cy="2958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327" name="Google Shape;327;p41"/>
          <p:cNvSpPr txBox="1"/>
          <p:nvPr/>
        </p:nvSpPr>
        <p:spPr>
          <a:xfrm>
            <a:off x="4711913" y="2809375"/>
            <a:ext cx="4857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Log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4877213" y="2026675"/>
            <a:ext cx="813300" cy="572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Follower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Raft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29" name="Google Shape;329;p41"/>
          <p:cNvCxnSpPr>
            <a:stCxn id="328" idx="3"/>
            <a:endCxn id="323" idx="3"/>
          </p:cNvCxnSpPr>
          <p:nvPr/>
        </p:nvCxnSpPr>
        <p:spPr>
          <a:xfrm flipH="1">
            <a:off x="5574413" y="2313025"/>
            <a:ext cx="116100" cy="994500"/>
          </a:xfrm>
          <a:prstGeom prst="curvedConnector3">
            <a:avLst>
              <a:gd fmla="val -205103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0" name="Google Shape;330;p41"/>
          <p:cNvCxnSpPr>
            <a:stCxn id="322" idx="0"/>
            <a:endCxn id="325" idx="3"/>
          </p:cNvCxnSpPr>
          <p:nvPr/>
        </p:nvCxnSpPr>
        <p:spPr>
          <a:xfrm flipH="1" rot="5400000">
            <a:off x="4254288" y="2705425"/>
            <a:ext cx="675900" cy="126600"/>
          </a:xfrm>
          <a:prstGeom prst="curved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" name="Google Shape;331;p41"/>
          <p:cNvSpPr/>
          <p:nvPr/>
        </p:nvSpPr>
        <p:spPr>
          <a:xfrm>
            <a:off x="3199863" y="1837625"/>
            <a:ext cx="8772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applied index 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1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32" name="Google Shape;332;p41"/>
          <p:cNvCxnSpPr>
            <a:stCxn id="331" idx="2"/>
            <a:endCxn id="325" idx="1"/>
          </p:cNvCxnSpPr>
          <p:nvPr/>
        </p:nvCxnSpPr>
        <p:spPr>
          <a:xfrm>
            <a:off x="3638463" y="2133425"/>
            <a:ext cx="277800" cy="29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33" name="Google Shape;333;p41"/>
          <p:cNvSpPr/>
          <p:nvPr/>
        </p:nvSpPr>
        <p:spPr>
          <a:xfrm>
            <a:off x="3192788" y="3157850"/>
            <a:ext cx="9783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committed index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2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34" name="Google Shape;334;p41"/>
          <p:cNvCxnSpPr>
            <a:stCxn id="333" idx="3"/>
            <a:endCxn id="322" idx="1"/>
          </p:cNvCxnSpPr>
          <p:nvPr/>
        </p:nvCxnSpPr>
        <p:spPr>
          <a:xfrm>
            <a:off x="4171088" y="3305750"/>
            <a:ext cx="1782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35" name="Google Shape;335;p41"/>
          <p:cNvSpPr/>
          <p:nvPr/>
        </p:nvSpPr>
        <p:spPr>
          <a:xfrm>
            <a:off x="6129350" y="1667925"/>
            <a:ext cx="2896200" cy="1963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336" name="Google Shape;336;p41"/>
          <p:cNvGrpSpPr/>
          <p:nvPr/>
        </p:nvGrpSpPr>
        <p:grpSpPr>
          <a:xfrm>
            <a:off x="7354688" y="3106675"/>
            <a:ext cx="1225200" cy="401400"/>
            <a:chOff x="1066700" y="3601500"/>
            <a:chExt cx="1225200" cy="401400"/>
          </a:xfrm>
        </p:grpSpPr>
        <p:sp>
          <p:nvSpPr>
            <p:cNvPr id="337" name="Google Shape;337;p41"/>
            <p:cNvSpPr/>
            <p:nvPr/>
          </p:nvSpPr>
          <p:spPr>
            <a:xfrm>
              <a:off x="10667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16793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39" name="Google Shape;339;p41"/>
          <p:cNvGrpSpPr/>
          <p:nvPr/>
        </p:nvGrpSpPr>
        <p:grpSpPr>
          <a:xfrm>
            <a:off x="6921638" y="2282850"/>
            <a:ext cx="612600" cy="591600"/>
            <a:chOff x="1214575" y="2460850"/>
            <a:chExt cx="612600" cy="591600"/>
          </a:xfrm>
        </p:grpSpPr>
        <p:sp>
          <p:nvSpPr>
            <p:cNvPr id="340" name="Google Shape;340;p41"/>
            <p:cNvSpPr/>
            <p:nvPr/>
          </p:nvSpPr>
          <p:spPr>
            <a:xfrm>
              <a:off x="1214575" y="2460850"/>
              <a:ext cx="612600" cy="2958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1214575" y="2756650"/>
              <a:ext cx="612600" cy="2958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342" name="Google Shape;342;p41"/>
          <p:cNvSpPr txBox="1"/>
          <p:nvPr/>
        </p:nvSpPr>
        <p:spPr>
          <a:xfrm>
            <a:off x="7717363" y="2809375"/>
            <a:ext cx="4857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Log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3" name="Google Shape;343;p41"/>
          <p:cNvSpPr/>
          <p:nvPr/>
        </p:nvSpPr>
        <p:spPr>
          <a:xfrm>
            <a:off x="7882663" y="2026675"/>
            <a:ext cx="813300" cy="572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Follower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Raft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44" name="Google Shape;344;p41"/>
          <p:cNvCxnSpPr>
            <a:stCxn id="343" idx="3"/>
            <a:endCxn id="338" idx="3"/>
          </p:cNvCxnSpPr>
          <p:nvPr/>
        </p:nvCxnSpPr>
        <p:spPr>
          <a:xfrm flipH="1">
            <a:off x="8579863" y="2313025"/>
            <a:ext cx="116100" cy="994500"/>
          </a:xfrm>
          <a:prstGeom prst="curvedConnector3">
            <a:avLst>
              <a:gd fmla="val -205103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5" name="Google Shape;345;p41"/>
          <p:cNvCxnSpPr>
            <a:stCxn id="337" idx="0"/>
            <a:endCxn id="340" idx="3"/>
          </p:cNvCxnSpPr>
          <p:nvPr/>
        </p:nvCxnSpPr>
        <p:spPr>
          <a:xfrm flipH="1" rot="5400000">
            <a:off x="7259738" y="2705425"/>
            <a:ext cx="675900" cy="126600"/>
          </a:xfrm>
          <a:prstGeom prst="curved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6" name="Google Shape;346;p41"/>
          <p:cNvSpPr/>
          <p:nvPr/>
        </p:nvSpPr>
        <p:spPr>
          <a:xfrm>
            <a:off x="6205313" y="1837625"/>
            <a:ext cx="8772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applied index 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1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47" name="Google Shape;347;p41"/>
          <p:cNvCxnSpPr>
            <a:stCxn id="346" idx="2"/>
            <a:endCxn id="340" idx="1"/>
          </p:cNvCxnSpPr>
          <p:nvPr/>
        </p:nvCxnSpPr>
        <p:spPr>
          <a:xfrm>
            <a:off x="6643913" y="2133425"/>
            <a:ext cx="277800" cy="29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48" name="Google Shape;348;p41"/>
          <p:cNvSpPr/>
          <p:nvPr/>
        </p:nvSpPr>
        <p:spPr>
          <a:xfrm>
            <a:off x="6198238" y="3157850"/>
            <a:ext cx="9783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committed index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1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49" name="Google Shape;349;p41"/>
          <p:cNvCxnSpPr>
            <a:stCxn id="348" idx="3"/>
            <a:endCxn id="337" idx="1"/>
          </p:cNvCxnSpPr>
          <p:nvPr/>
        </p:nvCxnSpPr>
        <p:spPr>
          <a:xfrm>
            <a:off x="7176538" y="3305750"/>
            <a:ext cx="1782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41"/>
          <p:cNvCxnSpPr>
            <a:stCxn id="309" idx="0"/>
            <a:endCxn id="328" idx="0"/>
          </p:cNvCxnSpPr>
          <p:nvPr/>
        </p:nvCxnSpPr>
        <p:spPr>
          <a:xfrm flipH="1" rot="-5400000">
            <a:off x="3780825" y="524275"/>
            <a:ext cx="600" cy="30054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1" name="Google Shape;351;p41"/>
          <p:cNvSpPr txBox="1"/>
          <p:nvPr/>
        </p:nvSpPr>
        <p:spPr>
          <a:xfrm>
            <a:off x="76200" y="2359058"/>
            <a:ext cx="10668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State 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Machine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2" name="Google Shape;352;p41"/>
          <p:cNvSpPr txBox="1"/>
          <p:nvPr/>
        </p:nvSpPr>
        <p:spPr>
          <a:xfrm>
            <a:off x="3073463" y="2358783"/>
            <a:ext cx="10668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State 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Machine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6064588" y="2337158"/>
            <a:ext cx="10668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State 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Machine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54" name="Google Shape;354;p41"/>
          <p:cNvCxnSpPr>
            <a:stCxn id="309" idx="0"/>
            <a:endCxn id="343" idx="0"/>
          </p:cNvCxnSpPr>
          <p:nvPr/>
        </p:nvCxnSpPr>
        <p:spPr>
          <a:xfrm flipH="1" rot="-5400000">
            <a:off x="5283525" y="-978425"/>
            <a:ext cx="600" cy="6010800"/>
          </a:xfrm>
          <a:prstGeom prst="curvedConnector3">
            <a:avLst>
              <a:gd fmla="val -666375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/>
        </p:nvSpPr>
        <p:spPr>
          <a:xfrm>
            <a:off x="311700" y="440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7" name="Google Shape;97;p2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About me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8" name="Google Shape;98;p24"/>
          <p:cNvSpPr txBox="1"/>
          <p:nvPr/>
        </p:nvSpPr>
        <p:spPr>
          <a:xfrm>
            <a:off x="392175" y="1039400"/>
            <a:ext cx="74469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Char char="●"/>
            </a:pP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Minghua Tang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Char char="●"/>
            </a:pP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Interested in databases, storage systems (and Civilization)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Char char="●"/>
            </a:pP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R&amp;D</a:t>
            </a:r>
            <a:r>
              <a:rPr lang="zh-CN" sz="1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PingCAP</a:t>
            </a:r>
            <a:endParaRPr sz="18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Char char="●"/>
            </a:pP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Github ID: </a:t>
            </a:r>
            <a:r>
              <a:rPr lang="zh-C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@5kbpers</a:t>
            </a:r>
            <a:endParaRPr sz="18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9" name="Google Shape;9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00" y="3306775"/>
            <a:ext cx="4075545" cy="18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0" name="Google Shape;360;p42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Read Index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118450" y="1667925"/>
            <a:ext cx="2896200" cy="1963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362" name="Google Shape;362;p42"/>
          <p:cNvGrpSpPr/>
          <p:nvPr/>
        </p:nvGrpSpPr>
        <p:grpSpPr>
          <a:xfrm>
            <a:off x="1343800" y="3106675"/>
            <a:ext cx="1225200" cy="401400"/>
            <a:chOff x="1066700" y="3601500"/>
            <a:chExt cx="1225200" cy="401400"/>
          </a:xfrm>
        </p:grpSpPr>
        <p:sp>
          <p:nvSpPr>
            <p:cNvPr id="363" name="Google Shape;363;p42"/>
            <p:cNvSpPr/>
            <p:nvPr/>
          </p:nvSpPr>
          <p:spPr>
            <a:xfrm>
              <a:off x="10667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16793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2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b = 2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65" name="Google Shape;365;p42"/>
          <p:cNvGrpSpPr/>
          <p:nvPr/>
        </p:nvGrpSpPr>
        <p:grpSpPr>
          <a:xfrm>
            <a:off x="910750" y="2282850"/>
            <a:ext cx="612600" cy="591600"/>
            <a:chOff x="1214575" y="2460850"/>
            <a:chExt cx="612600" cy="591600"/>
          </a:xfrm>
        </p:grpSpPr>
        <p:sp>
          <p:nvSpPr>
            <p:cNvPr id="366" name="Google Shape;366;p42"/>
            <p:cNvSpPr/>
            <p:nvPr/>
          </p:nvSpPr>
          <p:spPr>
            <a:xfrm>
              <a:off x="1214575" y="2460850"/>
              <a:ext cx="612600" cy="2958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67" name="Google Shape;367;p42"/>
            <p:cNvSpPr/>
            <p:nvPr/>
          </p:nvSpPr>
          <p:spPr>
            <a:xfrm>
              <a:off x="1214575" y="2756650"/>
              <a:ext cx="612600" cy="2958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Ubuntu"/>
                  <a:ea typeface="Ubuntu"/>
                  <a:cs typeface="Ubuntu"/>
                  <a:sym typeface="Ubuntu"/>
                </a:rPr>
                <a:t>b = 2</a:t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368" name="Google Shape;368;p42"/>
          <p:cNvSpPr txBox="1"/>
          <p:nvPr/>
        </p:nvSpPr>
        <p:spPr>
          <a:xfrm>
            <a:off x="1706475" y="2809375"/>
            <a:ext cx="4857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Log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9" name="Google Shape;369;p42"/>
          <p:cNvSpPr/>
          <p:nvPr/>
        </p:nvSpPr>
        <p:spPr>
          <a:xfrm>
            <a:off x="1871775" y="2026675"/>
            <a:ext cx="813300" cy="572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Leader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Raft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70" name="Google Shape;370;p42"/>
          <p:cNvSpPr/>
          <p:nvPr/>
        </p:nvSpPr>
        <p:spPr>
          <a:xfrm>
            <a:off x="604450" y="922288"/>
            <a:ext cx="1225200" cy="401400"/>
          </a:xfrm>
          <a:prstGeom prst="roundRect">
            <a:avLst>
              <a:gd fmla="val 16667" name="adj"/>
            </a:avLst>
          </a:prstGeom>
          <a:solidFill>
            <a:srgbClr val="E362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Client</a:t>
            </a:r>
            <a:endParaRPr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71" name="Google Shape;371;p42"/>
          <p:cNvSpPr/>
          <p:nvPr/>
        </p:nvSpPr>
        <p:spPr>
          <a:xfrm>
            <a:off x="194425" y="1837625"/>
            <a:ext cx="8772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applied index 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2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72" name="Google Shape;372;p42"/>
          <p:cNvCxnSpPr>
            <a:stCxn id="371" idx="2"/>
            <a:endCxn id="366" idx="1"/>
          </p:cNvCxnSpPr>
          <p:nvPr/>
        </p:nvCxnSpPr>
        <p:spPr>
          <a:xfrm>
            <a:off x="633025" y="2133425"/>
            <a:ext cx="277800" cy="29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73" name="Google Shape;373;p42"/>
          <p:cNvSpPr/>
          <p:nvPr/>
        </p:nvSpPr>
        <p:spPr>
          <a:xfrm>
            <a:off x="200875" y="3157850"/>
            <a:ext cx="9783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committed index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2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74" name="Google Shape;374;p42"/>
          <p:cNvCxnSpPr>
            <a:stCxn id="373" idx="3"/>
            <a:endCxn id="363" idx="1"/>
          </p:cNvCxnSpPr>
          <p:nvPr/>
        </p:nvCxnSpPr>
        <p:spPr>
          <a:xfrm>
            <a:off x="1179175" y="3305750"/>
            <a:ext cx="1647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75" name="Google Shape;375;p42"/>
          <p:cNvSpPr/>
          <p:nvPr/>
        </p:nvSpPr>
        <p:spPr>
          <a:xfrm>
            <a:off x="3123900" y="1667925"/>
            <a:ext cx="2896200" cy="1963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376" name="Google Shape;376;p42"/>
          <p:cNvGrpSpPr/>
          <p:nvPr/>
        </p:nvGrpSpPr>
        <p:grpSpPr>
          <a:xfrm>
            <a:off x="4349238" y="3106675"/>
            <a:ext cx="1225200" cy="401400"/>
            <a:chOff x="1066700" y="3601500"/>
            <a:chExt cx="1225200" cy="401400"/>
          </a:xfrm>
        </p:grpSpPr>
        <p:sp>
          <p:nvSpPr>
            <p:cNvPr id="377" name="Google Shape;377;p42"/>
            <p:cNvSpPr/>
            <p:nvPr/>
          </p:nvSpPr>
          <p:spPr>
            <a:xfrm>
              <a:off x="10667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16793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2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b = 2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79" name="Google Shape;379;p42"/>
          <p:cNvGrpSpPr/>
          <p:nvPr/>
        </p:nvGrpSpPr>
        <p:grpSpPr>
          <a:xfrm>
            <a:off x="3916188" y="2282850"/>
            <a:ext cx="612600" cy="591600"/>
            <a:chOff x="1214575" y="2460850"/>
            <a:chExt cx="612600" cy="591600"/>
          </a:xfrm>
        </p:grpSpPr>
        <p:sp>
          <p:nvSpPr>
            <p:cNvPr id="380" name="Google Shape;380;p42"/>
            <p:cNvSpPr/>
            <p:nvPr/>
          </p:nvSpPr>
          <p:spPr>
            <a:xfrm>
              <a:off x="1214575" y="2460850"/>
              <a:ext cx="612600" cy="2958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1214575" y="2756650"/>
              <a:ext cx="612600" cy="2958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382" name="Google Shape;382;p42"/>
          <p:cNvSpPr txBox="1"/>
          <p:nvPr/>
        </p:nvSpPr>
        <p:spPr>
          <a:xfrm>
            <a:off x="4711913" y="2809375"/>
            <a:ext cx="4857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Log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3" name="Google Shape;383;p42"/>
          <p:cNvSpPr/>
          <p:nvPr/>
        </p:nvSpPr>
        <p:spPr>
          <a:xfrm>
            <a:off x="4877213" y="2026675"/>
            <a:ext cx="813300" cy="572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Follower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Raft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4" name="Google Shape;384;p42"/>
          <p:cNvSpPr/>
          <p:nvPr/>
        </p:nvSpPr>
        <p:spPr>
          <a:xfrm>
            <a:off x="3199863" y="1837625"/>
            <a:ext cx="8772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applied index 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1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85" name="Google Shape;385;p42"/>
          <p:cNvCxnSpPr>
            <a:stCxn id="384" idx="2"/>
            <a:endCxn id="380" idx="1"/>
          </p:cNvCxnSpPr>
          <p:nvPr/>
        </p:nvCxnSpPr>
        <p:spPr>
          <a:xfrm>
            <a:off x="3638463" y="2133425"/>
            <a:ext cx="277800" cy="29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86" name="Google Shape;386;p42"/>
          <p:cNvSpPr/>
          <p:nvPr/>
        </p:nvSpPr>
        <p:spPr>
          <a:xfrm>
            <a:off x="3192788" y="3157850"/>
            <a:ext cx="9783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committed index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2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87" name="Google Shape;387;p42"/>
          <p:cNvCxnSpPr>
            <a:stCxn id="386" idx="3"/>
            <a:endCxn id="377" idx="1"/>
          </p:cNvCxnSpPr>
          <p:nvPr/>
        </p:nvCxnSpPr>
        <p:spPr>
          <a:xfrm>
            <a:off x="4171088" y="3305750"/>
            <a:ext cx="1782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88" name="Google Shape;388;p42"/>
          <p:cNvSpPr/>
          <p:nvPr/>
        </p:nvSpPr>
        <p:spPr>
          <a:xfrm>
            <a:off x="6129350" y="1667925"/>
            <a:ext cx="2896200" cy="1963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389" name="Google Shape;389;p42"/>
          <p:cNvGrpSpPr/>
          <p:nvPr/>
        </p:nvGrpSpPr>
        <p:grpSpPr>
          <a:xfrm>
            <a:off x="7354688" y="3106675"/>
            <a:ext cx="1225200" cy="401400"/>
            <a:chOff x="1066700" y="3601500"/>
            <a:chExt cx="1225200" cy="401400"/>
          </a:xfrm>
        </p:grpSpPr>
        <p:sp>
          <p:nvSpPr>
            <p:cNvPr id="390" name="Google Shape;390;p42"/>
            <p:cNvSpPr/>
            <p:nvPr/>
          </p:nvSpPr>
          <p:spPr>
            <a:xfrm>
              <a:off x="10667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1679300" y="3601500"/>
              <a:ext cx="612600" cy="4014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92" name="Google Shape;392;p42"/>
          <p:cNvGrpSpPr/>
          <p:nvPr/>
        </p:nvGrpSpPr>
        <p:grpSpPr>
          <a:xfrm>
            <a:off x="6921638" y="2282850"/>
            <a:ext cx="612600" cy="591600"/>
            <a:chOff x="1214575" y="2460850"/>
            <a:chExt cx="612600" cy="591600"/>
          </a:xfrm>
        </p:grpSpPr>
        <p:sp>
          <p:nvSpPr>
            <p:cNvPr id="393" name="Google Shape;393;p42"/>
            <p:cNvSpPr/>
            <p:nvPr/>
          </p:nvSpPr>
          <p:spPr>
            <a:xfrm>
              <a:off x="1214575" y="2460850"/>
              <a:ext cx="612600" cy="2958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Ubuntu"/>
                  <a:ea typeface="Ubuntu"/>
                  <a:cs typeface="Ubuntu"/>
                  <a:sym typeface="Ubuntu"/>
                </a:rPr>
                <a:t>a = 1</a:t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1214575" y="2756650"/>
              <a:ext cx="612600" cy="2958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395" name="Google Shape;395;p42"/>
          <p:cNvSpPr txBox="1"/>
          <p:nvPr/>
        </p:nvSpPr>
        <p:spPr>
          <a:xfrm>
            <a:off x="7717363" y="2809375"/>
            <a:ext cx="4857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Log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6" name="Google Shape;396;p42"/>
          <p:cNvSpPr/>
          <p:nvPr/>
        </p:nvSpPr>
        <p:spPr>
          <a:xfrm>
            <a:off x="7882663" y="2026675"/>
            <a:ext cx="813300" cy="572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Follower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Raft</a:t>
            </a: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7" name="Google Shape;397;p42"/>
          <p:cNvSpPr/>
          <p:nvPr/>
        </p:nvSpPr>
        <p:spPr>
          <a:xfrm>
            <a:off x="6205313" y="1837625"/>
            <a:ext cx="8772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applied index 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1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98" name="Google Shape;398;p42"/>
          <p:cNvCxnSpPr>
            <a:stCxn id="397" idx="2"/>
            <a:endCxn id="393" idx="1"/>
          </p:cNvCxnSpPr>
          <p:nvPr/>
        </p:nvCxnSpPr>
        <p:spPr>
          <a:xfrm>
            <a:off x="6643913" y="2133425"/>
            <a:ext cx="277800" cy="29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9" name="Google Shape;399;p42"/>
          <p:cNvSpPr/>
          <p:nvPr/>
        </p:nvSpPr>
        <p:spPr>
          <a:xfrm>
            <a:off x="6198238" y="3157850"/>
            <a:ext cx="978300" cy="295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committed index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latin typeface="Ubuntu"/>
                <a:ea typeface="Ubuntu"/>
                <a:cs typeface="Ubuntu"/>
                <a:sym typeface="Ubuntu"/>
              </a:rPr>
              <a:t>1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00" name="Google Shape;400;p42"/>
          <p:cNvCxnSpPr>
            <a:stCxn id="399" idx="3"/>
            <a:endCxn id="390" idx="1"/>
          </p:cNvCxnSpPr>
          <p:nvPr/>
        </p:nvCxnSpPr>
        <p:spPr>
          <a:xfrm>
            <a:off x="7176538" y="3305750"/>
            <a:ext cx="1782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01" name="Google Shape;401;p42"/>
          <p:cNvSpPr txBox="1"/>
          <p:nvPr/>
        </p:nvSpPr>
        <p:spPr>
          <a:xfrm>
            <a:off x="76200" y="2359058"/>
            <a:ext cx="10668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State 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Machine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02" name="Google Shape;402;p42"/>
          <p:cNvSpPr txBox="1"/>
          <p:nvPr/>
        </p:nvSpPr>
        <p:spPr>
          <a:xfrm>
            <a:off x="3073463" y="2358783"/>
            <a:ext cx="10668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State 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Machine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03" name="Google Shape;403;p42"/>
          <p:cNvSpPr txBox="1"/>
          <p:nvPr/>
        </p:nvSpPr>
        <p:spPr>
          <a:xfrm>
            <a:off x="6064588" y="2337158"/>
            <a:ext cx="10668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State 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Machine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04" name="Google Shape;404;p42"/>
          <p:cNvCxnSpPr>
            <a:stCxn id="405" idx="4"/>
          </p:cNvCxnSpPr>
          <p:nvPr/>
        </p:nvCxnSpPr>
        <p:spPr>
          <a:xfrm flipH="1" rot="-5400000">
            <a:off x="3635849" y="2270550"/>
            <a:ext cx="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6" name="Google Shape;406;p42"/>
          <p:cNvCxnSpPr>
            <a:stCxn id="370" idx="3"/>
            <a:endCxn id="383" idx="0"/>
          </p:cNvCxnSpPr>
          <p:nvPr/>
        </p:nvCxnSpPr>
        <p:spPr>
          <a:xfrm>
            <a:off x="1829650" y="1122988"/>
            <a:ext cx="3454200" cy="9036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7" name="Google Shape;407;p42"/>
          <p:cNvCxnSpPr>
            <a:stCxn id="383" idx="0"/>
            <a:endCxn id="369" idx="0"/>
          </p:cNvCxnSpPr>
          <p:nvPr/>
        </p:nvCxnSpPr>
        <p:spPr>
          <a:xfrm rot="5400000">
            <a:off x="3780863" y="524275"/>
            <a:ext cx="600" cy="30054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8" name="Google Shape;408;p42"/>
          <p:cNvSpPr/>
          <p:nvPr/>
        </p:nvSpPr>
        <p:spPr>
          <a:xfrm>
            <a:off x="2045900" y="1568450"/>
            <a:ext cx="3122391" cy="469205"/>
          </a:xfrm>
          <a:custGeom>
            <a:rect b="b" l="l" r="r" t="t"/>
            <a:pathLst>
              <a:path extrusionOk="0" h="23020" w="126862">
                <a:moveTo>
                  <a:pt x="0" y="23020"/>
                </a:moveTo>
                <a:cubicBezTo>
                  <a:pt x="11010" y="19186"/>
                  <a:pt x="44916" y="124"/>
                  <a:pt x="66060" y="14"/>
                </a:cubicBezTo>
                <a:cubicBezTo>
                  <a:pt x="87204" y="-95"/>
                  <a:pt x="116728" y="18638"/>
                  <a:pt x="126862" y="22363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triangle"/>
          </a:ln>
        </p:spPr>
      </p:sp>
      <p:sp>
        <p:nvSpPr>
          <p:cNvPr id="409" name="Google Shape;409;p42"/>
          <p:cNvSpPr/>
          <p:nvPr/>
        </p:nvSpPr>
        <p:spPr>
          <a:xfrm>
            <a:off x="2045900" y="1495401"/>
            <a:ext cx="6236275" cy="534089"/>
          </a:xfrm>
          <a:custGeom>
            <a:rect b="b" l="l" r="r" t="t"/>
            <a:pathLst>
              <a:path extrusionOk="0" h="24655" w="249451">
                <a:moveTo>
                  <a:pt x="0" y="24655"/>
                </a:moveTo>
                <a:cubicBezTo>
                  <a:pt x="8381" y="20602"/>
                  <a:pt x="16762" y="2416"/>
                  <a:pt x="50285" y="334"/>
                </a:cubicBezTo>
                <a:cubicBezTo>
                  <a:pt x="83808" y="-1747"/>
                  <a:pt x="167945" y="8113"/>
                  <a:pt x="201139" y="12166"/>
                </a:cubicBezTo>
                <a:cubicBezTo>
                  <a:pt x="234333" y="16220"/>
                  <a:pt x="241399" y="22574"/>
                  <a:pt x="249451" y="24655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triangle"/>
          </a:ln>
        </p:spPr>
      </p:sp>
      <p:cxnSp>
        <p:nvCxnSpPr>
          <p:cNvPr id="410" name="Google Shape;410;p42"/>
          <p:cNvCxnSpPr>
            <a:stCxn id="369" idx="1"/>
            <a:endCxn id="373" idx="3"/>
          </p:cNvCxnSpPr>
          <p:nvPr/>
        </p:nvCxnSpPr>
        <p:spPr>
          <a:xfrm flipH="1">
            <a:off x="1179075" y="2313025"/>
            <a:ext cx="692700" cy="992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triangle"/>
          </a:ln>
        </p:spPr>
      </p:cxnSp>
      <p:sp>
        <p:nvSpPr>
          <p:cNvPr id="411" name="Google Shape;411;p42"/>
          <p:cNvSpPr txBox="1"/>
          <p:nvPr/>
        </p:nvSpPr>
        <p:spPr>
          <a:xfrm>
            <a:off x="200875" y="3674475"/>
            <a:ext cx="82242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b="1" lang="zh-CN">
                <a:latin typeface="Ubuntu"/>
                <a:ea typeface="Ubuntu"/>
                <a:cs typeface="Ubuntu"/>
                <a:sym typeface="Ubuntu"/>
              </a:rPr>
              <a:t>Steps: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Ubuntu"/>
              <a:buAutoNum type="arabicPeriod"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Follower requests a ReadIndex from leader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Ubuntu"/>
              <a:buAutoNum type="arabicPeriod"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Leader reads its committed index and broadcasts a message for confirming its liveness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Ubuntu"/>
              <a:buAutoNum type="arabicPeriod"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Leader returns the committed index to follower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b="1" lang="zh-CN">
                <a:latin typeface="Ubuntu"/>
                <a:ea typeface="Ubuntu"/>
                <a:cs typeface="Ubuntu"/>
                <a:sym typeface="Ubuntu"/>
              </a:rPr>
              <a:t>Optimazation: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 Lease Read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7" name="Google Shape;417;p43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Follower Read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8" name="Google Shape;418;p43"/>
          <p:cNvSpPr txBox="1"/>
          <p:nvPr/>
        </p:nvSpPr>
        <p:spPr>
          <a:xfrm>
            <a:off x="614975" y="930300"/>
            <a:ext cx="73893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</a:pPr>
            <a:r>
              <a:rPr lang="zh-CN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Two steps</a:t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</a:pPr>
            <a:r>
              <a:rPr lang="zh-CN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request leader committed index through ReadIndex</a:t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</a:pPr>
            <a:r>
              <a:rPr lang="zh-CN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read states locally in state machine of the follower</a:t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</a:pPr>
            <a:r>
              <a:rPr lang="zh-CN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Exception:</a:t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</a:pPr>
            <a:r>
              <a:rPr lang="zh-CN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TiKV implements pipelined raft, “apply” is executed asynchronously</a:t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</a:pPr>
            <a:r>
              <a:rPr lang="zh-CN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leader may apply slower than followers</a:t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</a:pPr>
            <a:r>
              <a:rPr lang="zh-CN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Then what if follow applied index &gt; leader applied index?</a:t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19" name="Google Shape;419;p43"/>
          <p:cNvCxnSpPr/>
          <p:nvPr/>
        </p:nvCxnSpPr>
        <p:spPr>
          <a:xfrm>
            <a:off x="2388075" y="3526500"/>
            <a:ext cx="4473600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0" name="Google Shape;420;p43"/>
          <p:cNvSpPr/>
          <p:nvPr/>
        </p:nvSpPr>
        <p:spPr>
          <a:xfrm>
            <a:off x="2519625" y="3360250"/>
            <a:ext cx="679800" cy="3192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Propose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1" name="Google Shape;421;p43"/>
          <p:cNvSpPr/>
          <p:nvPr/>
        </p:nvSpPr>
        <p:spPr>
          <a:xfrm>
            <a:off x="3308778" y="3360250"/>
            <a:ext cx="584100" cy="3192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Append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2" name="Google Shape;422;p43"/>
          <p:cNvSpPr/>
          <p:nvPr/>
        </p:nvSpPr>
        <p:spPr>
          <a:xfrm>
            <a:off x="4032175" y="3363600"/>
            <a:ext cx="679800" cy="3192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Replicate 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3" name="Google Shape;423;p43"/>
          <p:cNvSpPr/>
          <p:nvPr/>
        </p:nvSpPr>
        <p:spPr>
          <a:xfrm>
            <a:off x="4809911" y="3360250"/>
            <a:ext cx="479700" cy="319200"/>
          </a:xfrm>
          <a:prstGeom prst="rect">
            <a:avLst/>
          </a:prstGeom>
          <a:solidFill>
            <a:srgbClr val="F9CB9C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Apply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" name="Google Shape;424;p43"/>
          <p:cNvSpPr txBox="1"/>
          <p:nvPr/>
        </p:nvSpPr>
        <p:spPr>
          <a:xfrm>
            <a:off x="1307625" y="3305891"/>
            <a:ext cx="10041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Request 1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5" name="Google Shape;425;p43"/>
          <p:cNvSpPr txBox="1"/>
          <p:nvPr/>
        </p:nvSpPr>
        <p:spPr>
          <a:xfrm>
            <a:off x="2139400" y="3719350"/>
            <a:ext cx="10041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Request 2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6" name="Google Shape;426;p43"/>
          <p:cNvSpPr txBox="1"/>
          <p:nvPr/>
        </p:nvSpPr>
        <p:spPr>
          <a:xfrm>
            <a:off x="2917600" y="4072400"/>
            <a:ext cx="10041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Request 3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7" name="Google Shape;427;p43"/>
          <p:cNvSpPr/>
          <p:nvPr/>
        </p:nvSpPr>
        <p:spPr>
          <a:xfrm>
            <a:off x="3274901" y="3754697"/>
            <a:ext cx="679800" cy="3192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Propose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8" name="Google Shape;428;p43"/>
          <p:cNvSpPr/>
          <p:nvPr/>
        </p:nvSpPr>
        <p:spPr>
          <a:xfrm>
            <a:off x="4064054" y="3754697"/>
            <a:ext cx="584100" cy="3192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Append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9" name="Google Shape;429;p43"/>
          <p:cNvSpPr/>
          <p:nvPr/>
        </p:nvSpPr>
        <p:spPr>
          <a:xfrm>
            <a:off x="4787452" y="3758047"/>
            <a:ext cx="679800" cy="3192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Replicate 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0" name="Google Shape;430;p43"/>
          <p:cNvSpPr/>
          <p:nvPr/>
        </p:nvSpPr>
        <p:spPr>
          <a:xfrm>
            <a:off x="5565187" y="3754697"/>
            <a:ext cx="479700" cy="319200"/>
          </a:xfrm>
          <a:prstGeom prst="rect">
            <a:avLst/>
          </a:prstGeom>
          <a:solidFill>
            <a:srgbClr val="F9CB9C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Apply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1" name="Google Shape;431;p43"/>
          <p:cNvSpPr/>
          <p:nvPr/>
        </p:nvSpPr>
        <p:spPr>
          <a:xfrm>
            <a:off x="4036901" y="4135697"/>
            <a:ext cx="679800" cy="3192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Propose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2" name="Google Shape;432;p43"/>
          <p:cNvSpPr/>
          <p:nvPr/>
        </p:nvSpPr>
        <p:spPr>
          <a:xfrm>
            <a:off x="4826054" y="4135697"/>
            <a:ext cx="584100" cy="3192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Append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3" name="Google Shape;433;p43"/>
          <p:cNvSpPr/>
          <p:nvPr/>
        </p:nvSpPr>
        <p:spPr>
          <a:xfrm>
            <a:off x="5549452" y="4139047"/>
            <a:ext cx="679800" cy="3192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Replicate 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4" name="Google Shape;434;p43"/>
          <p:cNvSpPr/>
          <p:nvPr/>
        </p:nvSpPr>
        <p:spPr>
          <a:xfrm>
            <a:off x="6327187" y="4135697"/>
            <a:ext cx="479700" cy="319200"/>
          </a:xfrm>
          <a:prstGeom prst="rect">
            <a:avLst/>
          </a:prstGeom>
          <a:solidFill>
            <a:srgbClr val="F9CB9C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latin typeface="Ubuntu"/>
                <a:ea typeface="Ubuntu"/>
                <a:cs typeface="Ubuntu"/>
                <a:sym typeface="Ubuntu"/>
              </a:rPr>
              <a:t>Apply</a:t>
            </a: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4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0" name="Google Shape;440;p44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follower applied index &gt; leader applied index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41" name="Google Shape;441;p44"/>
          <p:cNvCxnSpPr/>
          <p:nvPr/>
        </p:nvCxnSpPr>
        <p:spPr>
          <a:xfrm>
            <a:off x="770075" y="2418550"/>
            <a:ext cx="7494300" cy="1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44"/>
          <p:cNvCxnSpPr/>
          <p:nvPr/>
        </p:nvCxnSpPr>
        <p:spPr>
          <a:xfrm rot="10800000">
            <a:off x="3601450" y="202560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3" name="Google Shape;443;p44"/>
          <p:cNvSpPr/>
          <p:nvPr/>
        </p:nvSpPr>
        <p:spPr>
          <a:xfrm>
            <a:off x="2625950" y="2750650"/>
            <a:ext cx="1304700" cy="12270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Leader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4" name="Google Shape;444;p44"/>
          <p:cNvSpPr/>
          <p:nvPr/>
        </p:nvSpPr>
        <p:spPr>
          <a:xfrm>
            <a:off x="4677775" y="2750650"/>
            <a:ext cx="1304700" cy="12270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Follower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5" name="Google Shape;445;p44"/>
          <p:cNvSpPr txBox="1"/>
          <p:nvPr/>
        </p:nvSpPr>
        <p:spPr>
          <a:xfrm>
            <a:off x="2901100" y="1563900"/>
            <a:ext cx="14007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Put a = 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(log index = 2)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46" name="Google Shape;446;p44"/>
          <p:cNvCxnSpPr/>
          <p:nvPr/>
        </p:nvCxnSpPr>
        <p:spPr>
          <a:xfrm rot="10800000">
            <a:off x="5301125" y="201815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7" name="Google Shape;447;p44"/>
          <p:cNvSpPr txBox="1"/>
          <p:nvPr/>
        </p:nvSpPr>
        <p:spPr>
          <a:xfrm>
            <a:off x="4578275" y="1577138"/>
            <a:ext cx="14457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Get a = 1 from follower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8" name="Google Shape;448;p44"/>
          <p:cNvSpPr txBox="1"/>
          <p:nvPr/>
        </p:nvSpPr>
        <p:spPr>
          <a:xfrm>
            <a:off x="2469650" y="3977650"/>
            <a:ext cx="1617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committed index = 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applied index = 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9" name="Google Shape;449;p44"/>
          <p:cNvSpPr txBox="1"/>
          <p:nvPr/>
        </p:nvSpPr>
        <p:spPr>
          <a:xfrm>
            <a:off x="4521475" y="3977650"/>
            <a:ext cx="1617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committed index = 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applied index = 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50" name="Google Shape;450;p44"/>
          <p:cNvCxnSpPr/>
          <p:nvPr/>
        </p:nvCxnSpPr>
        <p:spPr>
          <a:xfrm rot="10800000">
            <a:off x="2024525" y="201815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1" name="Google Shape;451;p44"/>
          <p:cNvSpPr txBox="1"/>
          <p:nvPr/>
        </p:nvSpPr>
        <p:spPr>
          <a:xfrm>
            <a:off x="1324175" y="1693950"/>
            <a:ext cx="14007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a = 0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52" name="Google Shape;452;p44"/>
          <p:cNvCxnSpPr/>
          <p:nvPr/>
        </p:nvCxnSpPr>
        <p:spPr>
          <a:xfrm rot="10800000">
            <a:off x="6977525" y="201815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3" name="Google Shape;453;p44"/>
          <p:cNvSpPr txBox="1"/>
          <p:nvPr/>
        </p:nvSpPr>
        <p:spPr>
          <a:xfrm>
            <a:off x="6254675" y="1577138"/>
            <a:ext cx="14457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Get a = 0 from leader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4" name="Google Shape;454;p44"/>
          <p:cNvSpPr txBox="1"/>
          <p:nvPr/>
        </p:nvSpPr>
        <p:spPr>
          <a:xfrm>
            <a:off x="2469650" y="782147"/>
            <a:ext cx="35826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Break linearizability !!!</a:t>
            </a:r>
            <a:endParaRPr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5" name="Google Shape;455;p44"/>
          <p:cNvSpPr txBox="1"/>
          <p:nvPr/>
        </p:nvSpPr>
        <p:spPr>
          <a:xfrm>
            <a:off x="2223350" y="1079988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But </a:t>
            </a:r>
            <a:r>
              <a:rPr lang="zh-CN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snapshot isolation is still ok</a:t>
            </a:r>
            <a:r>
              <a:rPr lang="zh-CN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Tranactions in </a:t>
            </a: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TiKV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1" name="Google Shape;461;p45"/>
          <p:cNvSpPr/>
          <p:nvPr/>
        </p:nvSpPr>
        <p:spPr>
          <a:xfrm>
            <a:off x="1811203" y="1030050"/>
            <a:ext cx="1711500" cy="3083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Client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2" name="Google Shape;462;p45"/>
          <p:cNvSpPr/>
          <p:nvPr/>
        </p:nvSpPr>
        <p:spPr>
          <a:xfrm>
            <a:off x="5565600" y="969325"/>
            <a:ext cx="1742700" cy="30834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TiKV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3" name="Google Shape;463;p45"/>
          <p:cNvSpPr/>
          <p:nvPr/>
        </p:nvSpPr>
        <p:spPr>
          <a:xfrm>
            <a:off x="3648955" y="1223731"/>
            <a:ext cx="1790400" cy="350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5"/>
          <p:cNvSpPr/>
          <p:nvPr/>
        </p:nvSpPr>
        <p:spPr>
          <a:xfrm>
            <a:off x="3648943" y="2890677"/>
            <a:ext cx="1790400" cy="350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5"/>
          <p:cNvSpPr/>
          <p:nvPr/>
        </p:nvSpPr>
        <p:spPr>
          <a:xfrm>
            <a:off x="3648961" y="3459040"/>
            <a:ext cx="1790400" cy="350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5"/>
          <p:cNvSpPr/>
          <p:nvPr/>
        </p:nvSpPr>
        <p:spPr>
          <a:xfrm>
            <a:off x="5741849" y="2844925"/>
            <a:ext cx="670500" cy="165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>
                <a:latin typeface="Ubuntu"/>
                <a:ea typeface="Ubuntu"/>
                <a:cs typeface="Ubuntu"/>
                <a:sym typeface="Ubuntu"/>
              </a:rPr>
              <a:t>Lock</a:t>
            </a:r>
            <a:endParaRPr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7" name="Google Shape;467;p45"/>
          <p:cNvSpPr/>
          <p:nvPr/>
        </p:nvSpPr>
        <p:spPr>
          <a:xfrm>
            <a:off x="5741849" y="3010475"/>
            <a:ext cx="670500" cy="165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>
                <a:latin typeface="Ubuntu"/>
                <a:ea typeface="Ubuntu"/>
                <a:cs typeface="Ubuntu"/>
                <a:sym typeface="Ubuntu"/>
              </a:rPr>
              <a:t>a(1) = 10</a:t>
            </a:r>
            <a:endParaRPr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8" name="Google Shape;468;p45"/>
          <p:cNvSpPr/>
          <p:nvPr/>
        </p:nvSpPr>
        <p:spPr>
          <a:xfrm>
            <a:off x="6412350" y="3459050"/>
            <a:ext cx="753000" cy="165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>
                <a:latin typeface="Ubuntu"/>
                <a:ea typeface="Ubuntu"/>
                <a:cs typeface="Ubuntu"/>
                <a:sym typeface="Ubuntu"/>
              </a:rPr>
              <a:t>Write</a:t>
            </a:r>
            <a:endParaRPr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9" name="Google Shape;469;p45"/>
          <p:cNvSpPr/>
          <p:nvPr/>
        </p:nvSpPr>
        <p:spPr>
          <a:xfrm>
            <a:off x="6412350" y="3624600"/>
            <a:ext cx="753000" cy="165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>
                <a:latin typeface="Ubuntu"/>
                <a:ea typeface="Ubuntu"/>
                <a:cs typeface="Ubuntu"/>
                <a:sym typeface="Ubuntu"/>
              </a:rPr>
              <a:t>a(1, 3) = 10 </a:t>
            </a:r>
            <a:endParaRPr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0" name="Google Shape;470;p45"/>
          <p:cNvSpPr/>
          <p:nvPr/>
        </p:nvSpPr>
        <p:spPr>
          <a:xfrm>
            <a:off x="5741849" y="3459050"/>
            <a:ext cx="670500" cy="165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>
                <a:latin typeface="Ubuntu"/>
                <a:ea typeface="Ubuntu"/>
                <a:cs typeface="Ubuntu"/>
                <a:sym typeface="Ubuntu"/>
              </a:rPr>
              <a:t>Lock</a:t>
            </a:r>
            <a:endParaRPr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1" name="Google Shape;471;p45"/>
          <p:cNvSpPr/>
          <p:nvPr/>
        </p:nvSpPr>
        <p:spPr>
          <a:xfrm>
            <a:off x="5741849" y="3624600"/>
            <a:ext cx="670500" cy="165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2" name="Google Shape;472;p45"/>
          <p:cNvSpPr/>
          <p:nvPr/>
        </p:nvSpPr>
        <p:spPr>
          <a:xfrm>
            <a:off x="6412350" y="2844900"/>
            <a:ext cx="753000" cy="165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>
                <a:latin typeface="Ubuntu"/>
                <a:ea typeface="Ubuntu"/>
                <a:cs typeface="Ubuntu"/>
                <a:sym typeface="Ubuntu"/>
              </a:rPr>
              <a:t>Write</a:t>
            </a:r>
            <a:endParaRPr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3" name="Google Shape;473;p45"/>
          <p:cNvSpPr/>
          <p:nvPr/>
        </p:nvSpPr>
        <p:spPr>
          <a:xfrm>
            <a:off x="6412350" y="3010450"/>
            <a:ext cx="753000" cy="165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4" name="Google Shape;474;p45"/>
          <p:cNvSpPr txBox="1"/>
          <p:nvPr/>
        </p:nvSpPr>
        <p:spPr>
          <a:xfrm>
            <a:off x="4060250" y="969325"/>
            <a:ext cx="9678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Begin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5" name="Google Shape;475;p45"/>
          <p:cNvSpPr txBox="1"/>
          <p:nvPr/>
        </p:nvSpPr>
        <p:spPr>
          <a:xfrm>
            <a:off x="3920900" y="2517000"/>
            <a:ext cx="12465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Prewirte a = 10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start ts = 1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6" name="Google Shape;476;p45"/>
          <p:cNvSpPr txBox="1"/>
          <p:nvPr/>
        </p:nvSpPr>
        <p:spPr>
          <a:xfrm>
            <a:off x="3925650" y="3674375"/>
            <a:ext cx="12927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Commit</a:t>
            </a:r>
            <a:r>
              <a:rPr lang="zh-C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start ts = 1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commit ts = 3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7" name="Google Shape;477;p45"/>
          <p:cNvSpPr/>
          <p:nvPr/>
        </p:nvSpPr>
        <p:spPr>
          <a:xfrm>
            <a:off x="3587000" y="1818275"/>
            <a:ext cx="594300" cy="6987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5"/>
          <p:cNvSpPr txBox="1"/>
          <p:nvPr/>
        </p:nvSpPr>
        <p:spPr>
          <a:xfrm>
            <a:off x="4169400" y="1884550"/>
            <a:ext cx="11016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latin typeface="Ubuntu"/>
                <a:ea typeface="Ubuntu"/>
                <a:cs typeface="Ubuntu"/>
                <a:sym typeface="Ubuntu"/>
              </a:rPr>
              <a:t>Write a = 10 to local buffer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6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Snapshot Isolation ?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84" name="Google Shape;484;p46"/>
          <p:cNvCxnSpPr/>
          <p:nvPr/>
        </p:nvCxnSpPr>
        <p:spPr>
          <a:xfrm>
            <a:off x="770075" y="2418550"/>
            <a:ext cx="7494300" cy="1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5" name="Google Shape;485;p46"/>
          <p:cNvCxnSpPr/>
          <p:nvPr/>
        </p:nvCxnSpPr>
        <p:spPr>
          <a:xfrm rot="10800000">
            <a:off x="3601450" y="202560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6" name="Google Shape;486;p46"/>
          <p:cNvSpPr/>
          <p:nvPr/>
        </p:nvSpPr>
        <p:spPr>
          <a:xfrm>
            <a:off x="2625950" y="2750650"/>
            <a:ext cx="1304700" cy="12270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Leader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7" name="Google Shape;487;p46"/>
          <p:cNvSpPr/>
          <p:nvPr/>
        </p:nvSpPr>
        <p:spPr>
          <a:xfrm>
            <a:off x="4677775" y="2750650"/>
            <a:ext cx="1304700" cy="12270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Follower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8" name="Google Shape;488;p46"/>
          <p:cNvSpPr txBox="1"/>
          <p:nvPr/>
        </p:nvSpPr>
        <p:spPr>
          <a:xfrm>
            <a:off x="2901100" y="1334875"/>
            <a:ext cx="14007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Prewirte a = 10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start ts = 1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(log index = 2)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89" name="Google Shape;489;p46"/>
          <p:cNvCxnSpPr/>
          <p:nvPr/>
        </p:nvCxnSpPr>
        <p:spPr>
          <a:xfrm rot="10800000">
            <a:off x="5301125" y="201815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0" name="Google Shape;490;p46"/>
          <p:cNvSpPr txBox="1"/>
          <p:nvPr/>
        </p:nvSpPr>
        <p:spPr>
          <a:xfrm>
            <a:off x="4431175" y="1487288"/>
            <a:ext cx="17979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Get lock from follower, must retry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1" name="Google Shape;491;p46"/>
          <p:cNvSpPr txBox="1"/>
          <p:nvPr/>
        </p:nvSpPr>
        <p:spPr>
          <a:xfrm>
            <a:off x="2469650" y="3977650"/>
            <a:ext cx="1617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committed index = 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applied index = 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2" name="Google Shape;492;p46"/>
          <p:cNvSpPr txBox="1"/>
          <p:nvPr/>
        </p:nvSpPr>
        <p:spPr>
          <a:xfrm>
            <a:off x="4521475" y="3977650"/>
            <a:ext cx="1617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committed index = 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applied index = 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93" name="Google Shape;493;p46"/>
          <p:cNvCxnSpPr/>
          <p:nvPr/>
        </p:nvCxnSpPr>
        <p:spPr>
          <a:xfrm rot="10800000">
            <a:off x="2024525" y="201815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4" name="Google Shape;494;p46"/>
          <p:cNvSpPr txBox="1"/>
          <p:nvPr/>
        </p:nvSpPr>
        <p:spPr>
          <a:xfrm>
            <a:off x="1324175" y="1693950"/>
            <a:ext cx="14007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a = 0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95" name="Google Shape;495;p46"/>
          <p:cNvCxnSpPr/>
          <p:nvPr/>
        </p:nvCxnSpPr>
        <p:spPr>
          <a:xfrm rot="10800000">
            <a:off x="6977525" y="201815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6" name="Google Shape;496;p46"/>
          <p:cNvSpPr txBox="1"/>
          <p:nvPr/>
        </p:nvSpPr>
        <p:spPr>
          <a:xfrm>
            <a:off x="6254675" y="1500938"/>
            <a:ext cx="14457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Get a = 0 from leader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7" name="Google Shape;497;p46"/>
          <p:cNvSpPr txBox="1"/>
          <p:nvPr/>
        </p:nvSpPr>
        <p:spPr>
          <a:xfrm>
            <a:off x="2534400" y="82425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lang="zh-CN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napshot isolation is still ok</a:t>
            </a:r>
            <a:r>
              <a:rPr lang="zh-CN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7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Snapshot Isolation ?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503" name="Google Shape;503;p47"/>
          <p:cNvCxnSpPr/>
          <p:nvPr/>
        </p:nvCxnSpPr>
        <p:spPr>
          <a:xfrm>
            <a:off x="770075" y="2418550"/>
            <a:ext cx="7494300" cy="1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4" name="Google Shape;504;p47"/>
          <p:cNvCxnSpPr/>
          <p:nvPr/>
        </p:nvCxnSpPr>
        <p:spPr>
          <a:xfrm rot="10800000">
            <a:off x="3601450" y="202560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5" name="Google Shape;505;p47"/>
          <p:cNvSpPr/>
          <p:nvPr/>
        </p:nvSpPr>
        <p:spPr>
          <a:xfrm>
            <a:off x="2625950" y="2750650"/>
            <a:ext cx="1304700" cy="12270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Leader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6" name="Google Shape;506;p47"/>
          <p:cNvSpPr/>
          <p:nvPr/>
        </p:nvSpPr>
        <p:spPr>
          <a:xfrm>
            <a:off x="4677775" y="2750650"/>
            <a:ext cx="1304700" cy="12270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Follower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7" name="Google Shape;507;p47"/>
          <p:cNvSpPr txBox="1"/>
          <p:nvPr/>
        </p:nvSpPr>
        <p:spPr>
          <a:xfrm>
            <a:off x="2824900" y="1334875"/>
            <a:ext cx="15300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Commit</a:t>
            </a: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start ts =1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commit</a:t>
            </a: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ts = </a:t>
            </a: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(log index = 3)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508" name="Google Shape;508;p47"/>
          <p:cNvCxnSpPr/>
          <p:nvPr/>
        </p:nvCxnSpPr>
        <p:spPr>
          <a:xfrm rot="10800000">
            <a:off x="5301125" y="201815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9" name="Google Shape;509;p47"/>
          <p:cNvSpPr txBox="1"/>
          <p:nvPr/>
        </p:nvSpPr>
        <p:spPr>
          <a:xfrm>
            <a:off x="4431175" y="1487288"/>
            <a:ext cx="17979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Get a = 10 from follower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0" name="Google Shape;510;p47"/>
          <p:cNvSpPr txBox="1"/>
          <p:nvPr/>
        </p:nvSpPr>
        <p:spPr>
          <a:xfrm>
            <a:off x="2469650" y="3977650"/>
            <a:ext cx="1617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committed index = 3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applied index = 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1" name="Google Shape;511;p47"/>
          <p:cNvSpPr txBox="1"/>
          <p:nvPr/>
        </p:nvSpPr>
        <p:spPr>
          <a:xfrm>
            <a:off x="4521475" y="3977650"/>
            <a:ext cx="1617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committed index = 3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applied index = 3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512" name="Google Shape;512;p47"/>
          <p:cNvCxnSpPr/>
          <p:nvPr/>
        </p:nvCxnSpPr>
        <p:spPr>
          <a:xfrm rot="10800000">
            <a:off x="2024525" y="201815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3" name="Google Shape;513;p47"/>
          <p:cNvSpPr txBox="1"/>
          <p:nvPr/>
        </p:nvSpPr>
        <p:spPr>
          <a:xfrm>
            <a:off x="1274225" y="1466200"/>
            <a:ext cx="15006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a  = 10 was locked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Ubuntu"/>
                <a:ea typeface="Ubuntu"/>
                <a:cs typeface="Ubuntu"/>
                <a:sym typeface="Ubuntu"/>
              </a:rPr>
              <a:t>start ts = 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514" name="Google Shape;514;p47"/>
          <p:cNvCxnSpPr/>
          <p:nvPr/>
        </p:nvCxnSpPr>
        <p:spPr>
          <a:xfrm rot="10800000">
            <a:off x="6977525" y="2018150"/>
            <a:ext cx="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5" name="Google Shape;515;p47"/>
          <p:cNvSpPr txBox="1"/>
          <p:nvPr/>
        </p:nvSpPr>
        <p:spPr>
          <a:xfrm>
            <a:off x="6229075" y="1487300"/>
            <a:ext cx="1577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Get lock from leader, must retry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6" name="Google Shape;516;p47"/>
          <p:cNvSpPr txBox="1"/>
          <p:nvPr/>
        </p:nvSpPr>
        <p:spPr>
          <a:xfrm>
            <a:off x="2534400" y="82425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lang="zh-CN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napshot isolation is still ok</a:t>
            </a:r>
            <a:r>
              <a:rPr lang="zh-CN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8"/>
          <p:cNvSpPr txBox="1"/>
          <p:nvPr>
            <p:ph type="ctrTitle"/>
          </p:nvPr>
        </p:nvSpPr>
        <p:spPr>
          <a:xfrm>
            <a:off x="311700" y="1593875"/>
            <a:ext cx="8520600" cy="7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Part 3 - General</a:t>
            </a:r>
            <a:r>
              <a:rPr lang="zh-CN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use cases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172D72"/>
                </a:solidFill>
              </a:rPr>
              <a:t>General use cas</a:t>
            </a:r>
            <a:r>
              <a:rPr b="1" lang="zh-CN">
                <a:solidFill>
                  <a:srgbClr val="172D72"/>
                </a:solidFill>
              </a:rPr>
              <a:t>es</a:t>
            </a:r>
            <a:endParaRPr/>
          </a:p>
        </p:txBody>
      </p:sp>
      <p:sp>
        <p:nvSpPr>
          <p:cNvPr id="527" name="Google Shape;527;p49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8" name="Google Shape;528;p49"/>
          <p:cNvSpPr txBox="1"/>
          <p:nvPr/>
        </p:nvSpPr>
        <p:spPr>
          <a:xfrm>
            <a:off x="766525" y="1017725"/>
            <a:ext cx="7405200" cy="19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●"/>
            </a:pPr>
            <a:r>
              <a:rPr b="1"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Note: </a:t>
            </a:r>
            <a:r>
              <a:rPr b="1"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Generally Follower Read is not helpful for performance</a:t>
            </a:r>
            <a:endParaRPr b="1"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○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TiDB is a multi Raft service, leaders are balanced on stores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29" name="Google Shape;52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100" y="1809125"/>
            <a:ext cx="5455800" cy="25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172D72"/>
                </a:solidFill>
              </a:rPr>
              <a:t>General use cas</a:t>
            </a:r>
            <a:r>
              <a:rPr b="1" lang="zh-CN">
                <a:solidFill>
                  <a:srgbClr val="172D72"/>
                </a:solidFill>
              </a:rPr>
              <a:t>es</a:t>
            </a:r>
            <a:endParaRPr/>
          </a:p>
        </p:txBody>
      </p:sp>
      <p:sp>
        <p:nvSpPr>
          <p:cNvPr id="535" name="Google Shape;535;p50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50"/>
          <p:cNvSpPr txBox="1"/>
          <p:nvPr/>
        </p:nvSpPr>
        <p:spPr>
          <a:xfrm>
            <a:off x="766525" y="1017725"/>
            <a:ext cx="7405200" cy="19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●"/>
            </a:pPr>
            <a:r>
              <a:rPr b="1"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Note: </a:t>
            </a:r>
            <a:r>
              <a:rPr b="1"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Generally Follower Read is not helpful for performance</a:t>
            </a:r>
            <a:endParaRPr b="1"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○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TiDB is a multi Raft service, leaders are balanced on stores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●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Use case 1: Build a HTAP system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○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Performing read on a column store (TiFlash) is much faster than on TiKV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7" name="Google Shape;53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238" y="2419350"/>
            <a:ext cx="6769526" cy="18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172D72"/>
                </a:solidFill>
              </a:rPr>
              <a:t>General use cas</a:t>
            </a:r>
            <a:r>
              <a:rPr b="1" lang="zh-CN">
                <a:solidFill>
                  <a:srgbClr val="172D72"/>
                </a:solidFill>
              </a:rPr>
              <a:t>es</a:t>
            </a:r>
            <a:endParaRPr/>
          </a:p>
        </p:txBody>
      </p:sp>
      <p:sp>
        <p:nvSpPr>
          <p:cNvPr id="543" name="Google Shape;543;p51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4" name="Google Shape;544;p51"/>
          <p:cNvSpPr txBox="1"/>
          <p:nvPr/>
        </p:nvSpPr>
        <p:spPr>
          <a:xfrm>
            <a:off x="766525" y="1017725"/>
            <a:ext cx="7405200" cy="19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●"/>
            </a:pPr>
            <a:r>
              <a:rPr b="1"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Note: </a:t>
            </a:r>
            <a:r>
              <a:rPr b="1"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Generally Follower Read is not helpful for performance</a:t>
            </a:r>
            <a:endParaRPr b="1"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○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TiDB is a multi Raft service, leaders are balanced on stores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●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Use case 1: </a:t>
            </a: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Build a HTAP system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○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Performing read on a column store (TiFlash) is much faster than on TiKV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●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Use case 2: Read cross multiple data centers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○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Performing read on nearlier data center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5" name="Google Shape;5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000" y="2740825"/>
            <a:ext cx="3798909" cy="16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25" y="2752150"/>
            <a:ext cx="3795676" cy="1655549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1"/>
          <p:cNvSpPr txBox="1"/>
          <p:nvPr/>
        </p:nvSpPr>
        <p:spPr>
          <a:xfrm>
            <a:off x="976863" y="4419025"/>
            <a:ext cx="30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Ubuntu"/>
                <a:ea typeface="Ubuntu"/>
                <a:cs typeface="Ubuntu"/>
                <a:sym typeface="Ubuntu"/>
              </a:rPr>
              <a:t>Read from leader in another data centor</a:t>
            </a:r>
            <a:endParaRPr b="1" sz="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8" name="Google Shape;548;p51"/>
          <p:cNvSpPr txBox="1"/>
          <p:nvPr/>
        </p:nvSpPr>
        <p:spPr>
          <a:xfrm>
            <a:off x="5200100" y="4407700"/>
            <a:ext cx="249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Read from follower in the same data centor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626175" y="1154425"/>
            <a:ext cx="7389300" cy="3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Char char="●"/>
            </a:pP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What’s TiKV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How</a:t>
            </a:r>
            <a:r>
              <a:rPr lang="zh-C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Follower Read was built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General use cases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Char char="●"/>
            </a:pP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Q&amp;A</a:t>
            </a: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382450" y="381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Agenda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00" y="3306775"/>
            <a:ext cx="4075545" cy="18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172D72"/>
                </a:solidFill>
              </a:rPr>
              <a:t>General use cas</a:t>
            </a:r>
            <a:r>
              <a:rPr b="1" lang="zh-CN">
                <a:solidFill>
                  <a:srgbClr val="172D72"/>
                </a:solidFill>
              </a:rPr>
              <a:t>es</a:t>
            </a:r>
            <a:endParaRPr/>
          </a:p>
        </p:txBody>
      </p:sp>
      <p:sp>
        <p:nvSpPr>
          <p:cNvPr id="554" name="Google Shape;554;p52"/>
          <p:cNvSpPr txBox="1"/>
          <p:nvPr/>
        </p:nvSpPr>
        <p:spPr>
          <a:xfrm>
            <a:off x="200875" y="21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5" name="Google Shape;555;p52"/>
          <p:cNvSpPr txBox="1"/>
          <p:nvPr/>
        </p:nvSpPr>
        <p:spPr>
          <a:xfrm>
            <a:off x="766525" y="1017725"/>
            <a:ext cx="7624500" cy="19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●"/>
            </a:pPr>
            <a:r>
              <a:rPr b="1"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Note</a:t>
            </a:r>
            <a:r>
              <a:rPr b="1"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: </a:t>
            </a:r>
            <a:r>
              <a:rPr b="1"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Generally Follower Read is not helpful for performance</a:t>
            </a:r>
            <a:endParaRPr b="1"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○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TiDB is a multi Raft service, leaders are balanced on stores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●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Use case 1: </a:t>
            </a: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Build a HTAP system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○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Performing read on a column store (TiFlash) is much faster than on TiKV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●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Use case 2: Read cross multiple data centers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○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Performing read on nearlier data center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●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Use case 3: Scale out for the read performance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Ubuntu"/>
              <a:buChar char="○"/>
            </a:pPr>
            <a:r>
              <a:rPr lang="zh-CN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Elastically add a store in which places raft learners for improving read performance</a:t>
            </a: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56" name="Google Shape;55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300" y="3230275"/>
            <a:ext cx="3844300" cy="1664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52"/>
          <p:cNvSpPr txBox="1"/>
          <p:nvPr/>
        </p:nvSpPr>
        <p:spPr>
          <a:xfrm>
            <a:off x="5573050" y="4824250"/>
            <a:ext cx="20448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Ubuntu"/>
                <a:ea typeface="Ubuntu"/>
                <a:cs typeface="Ubuntu"/>
                <a:sym typeface="Ubuntu"/>
              </a:rPr>
              <a:t>Follower Read</a:t>
            </a:r>
            <a:endParaRPr b="1" sz="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58" name="Google Shape;55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50" y="3213950"/>
            <a:ext cx="3891224" cy="16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52"/>
          <p:cNvSpPr txBox="1"/>
          <p:nvPr/>
        </p:nvSpPr>
        <p:spPr>
          <a:xfrm>
            <a:off x="1183300" y="4852550"/>
            <a:ext cx="20448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800">
                <a:latin typeface="Ubuntu"/>
                <a:ea typeface="Ubuntu"/>
                <a:cs typeface="Ubuntu"/>
                <a:sym typeface="Ubuntu"/>
              </a:rPr>
              <a:t>Leader Read</a:t>
            </a:r>
            <a:endParaRPr b="1"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962" y="3051726"/>
            <a:ext cx="1474075" cy="147102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3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Thanks!</a:t>
            </a:r>
            <a:endParaRPr sz="52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ctrTitle"/>
          </p:nvPr>
        </p:nvSpPr>
        <p:spPr>
          <a:xfrm>
            <a:off x="311700" y="1593875"/>
            <a:ext cx="8520600" cy="7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Part 1 - What’s TiKV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/>
        </p:nvSpPr>
        <p:spPr>
          <a:xfrm>
            <a:off x="264525" y="600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TiKV is ...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547350" y="1351225"/>
            <a:ext cx="80493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a </a:t>
            </a:r>
            <a:r>
              <a:rPr b="1" lang="zh-CN" sz="1800">
                <a:latin typeface="Ubuntu"/>
                <a:ea typeface="Ubuntu"/>
                <a:cs typeface="Ubuntu"/>
                <a:sym typeface="Ubuntu"/>
              </a:rPr>
              <a:t>distributed</a:t>
            </a: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zh-CN" sz="1800">
                <a:latin typeface="Ubuntu"/>
                <a:ea typeface="Ubuntu"/>
                <a:cs typeface="Ubuntu"/>
                <a:sym typeface="Ubuntu"/>
              </a:rPr>
              <a:t>transactional</a:t>
            </a: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zh-CN" sz="1800">
                <a:latin typeface="Ubuntu"/>
                <a:ea typeface="Ubuntu"/>
                <a:cs typeface="Ubuntu"/>
                <a:sym typeface="Ubuntu"/>
              </a:rPr>
              <a:t>key-value</a:t>
            </a: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 database originally created by PingCAP as the underlying storage engine for TiDB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based on the design of </a:t>
            </a:r>
            <a:r>
              <a:rPr b="1" lang="zh-CN" sz="1800">
                <a:latin typeface="Ubuntu"/>
                <a:ea typeface="Ubuntu"/>
                <a:cs typeface="Ubuntu"/>
                <a:sym typeface="Ubuntu"/>
              </a:rPr>
              <a:t>Google Spanner</a:t>
            </a: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 and </a:t>
            </a:r>
            <a:r>
              <a:rPr b="1" lang="zh-CN" sz="1800">
                <a:latin typeface="Ubuntu"/>
                <a:ea typeface="Ubuntu"/>
                <a:cs typeface="Ubuntu"/>
                <a:sym typeface="Ubuntu"/>
              </a:rPr>
              <a:t>HBase</a:t>
            </a: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, but simpler to manage and without dependencies on any distributed file system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a </a:t>
            </a:r>
            <a:r>
              <a:rPr b="1" lang="zh-CN" sz="1800">
                <a:latin typeface="Ubuntu"/>
                <a:ea typeface="Ubuntu"/>
                <a:cs typeface="Ubuntu"/>
                <a:sym typeface="Ubuntu"/>
              </a:rPr>
              <a:t>CNCF</a:t>
            </a: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incubating</a:t>
            </a:r>
            <a:r>
              <a:rPr lang="zh-CN" sz="1800">
                <a:latin typeface="Ubuntu"/>
                <a:ea typeface="Ubuntu"/>
                <a:cs typeface="Ubuntu"/>
                <a:sym typeface="Ubuntu"/>
              </a:rPr>
              <a:t> project with 7.6 K GitHub Stars and 246 Contributors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00" y="3406675"/>
            <a:ext cx="3853850" cy="17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Key-Value store</a:t>
            </a:r>
            <a:endParaRPr/>
          </a:p>
        </p:txBody>
      </p:sp>
      <p:sp>
        <p:nvSpPr>
          <p:cNvPr id="125" name="Google Shape;125;p2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TiKV offers</a:t>
            </a: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 ...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4686964" y="1304875"/>
            <a:ext cx="4226400" cy="19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Get(Key)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Put(Key, Value)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Delete(Key)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Scan(StartKey)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4646500" y="2833625"/>
            <a:ext cx="42672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Infra build upon TiKV: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TiDB (SQL like), Tedis (Redis like), etc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28" name="Google Shape;128;p28"/>
          <p:cNvCxnSpPr/>
          <p:nvPr/>
        </p:nvCxnSpPr>
        <p:spPr>
          <a:xfrm>
            <a:off x="4572000" y="1170125"/>
            <a:ext cx="4341600" cy="0"/>
          </a:xfrm>
          <a:prstGeom prst="straightConnector1">
            <a:avLst/>
          </a:prstGeom>
          <a:noFill/>
          <a:ln cap="flat" cmpd="sng" w="762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00" y="3306775"/>
            <a:ext cx="4075545" cy="18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Key-Value store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Cloud native</a:t>
            </a:r>
            <a:endParaRPr/>
          </a:p>
        </p:txBody>
      </p:sp>
      <p:sp>
        <p:nvSpPr>
          <p:cNvPr id="135" name="Google Shape;135;p2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TiKV offers ...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36" name="Google Shape;136;p29"/>
          <p:cNvCxnSpPr/>
          <p:nvPr/>
        </p:nvCxnSpPr>
        <p:spPr>
          <a:xfrm>
            <a:off x="4572000" y="1170125"/>
            <a:ext cx="4341600" cy="0"/>
          </a:xfrm>
          <a:prstGeom prst="straightConnector1">
            <a:avLst/>
          </a:prstGeom>
          <a:noFill/>
          <a:ln cap="flat" cmpd="sng" w="762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29"/>
          <p:cNvSpPr txBox="1"/>
          <p:nvPr/>
        </p:nvSpPr>
        <p:spPr>
          <a:xfrm>
            <a:off x="4689150" y="1304875"/>
            <a:ext cx="3823500" cy="19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You can run TiKV across physical, virtual, container, and cloud environments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00" y="3306775"/>
            <a:ext cx="4075545" cy="18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Key-Value store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Cloud native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Horizontal scalability</a:t>
            </a:r>
            <a:endParaRPr/>
          </a:p>
        </p:txBody>
      </p:sp>
      <p:sp>
        <p:nvSpPr>
          <p:cNvPr id="144" name="Google Shape;144;p3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TiKV offers ...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45" name="Google Shape;145;p30"/>
          <p:cNvCxnSpPr/>
          <p:nvPr/>
        </p:nvCxnSpPr>
        <p:spPr>
          <a:xfrm>
            <a:off x="4572000" y="1170125"/>
            <a:ext cx="4341600" cy="0"/>
          </a:xfrm>
          <a:prstGeom prst="straightConnector1">
            <a:avLst/>
          </a:prstGeom>
          <a:noFill/>
          <a:ln cap="flat" cmpd="sng" w="762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30"/>
          <p:cNvSpPr txBox="1"/>
          <p:nvPr/>
        </p:nvSpPr>
        <p:spPr>
          <a:xfrm>
            <a:off x="4689150" y="1304875"/>
            <a:ext cx="4224600" cy="30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Ubuntu"/>
                <a:ea typeface="Ubuntu"/>
                <a:cs typeface="Ubuntu"/>
                <a:sym typeface="Ubuntu"/>
              </a:rPr>
              <a:t>Deploy more TiKV instances to </a:t>
            </a:r>
            <a:r>
              <a:rPr b="1" lang="zh-CN">
                <a:latin typeface="Ubuntu"/>
                <a:ea typeface="Ubuntu"/>
                <a:cs typeface="Ubuntu"/>
                <a:sym typeface="Ubuntu"/>
              </a:rPr>
              <a:t>scale out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: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b="1" lang="zh-CN">
                <a:latin typeface="Ubuntu"/>
                <a:ea typeface="Ubuntu"/>
                <a:cs typeface="Ubuntu"/>
                <a:sym typeface="Ubuntu"/>
              </a:rPr>
              <a:t>Scale Storage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 to store petabytes of data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b="1" lang="zh-CN">
                <a:latin typeface="Ubuntu"/>
                <a:ea typeface="Ubuntu"/>
                <a:cs typeface="Ubuntu"/>
                <a:sym typeface="Ubuntu"/>
              </a:rPr>
              <a:t>Scale Performance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 to handle more requests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7" name="Google Shape;1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450" y="2491875"/>
            <a:ext cx="3598700" cy="20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50" y="3306775"/>
            <a:ext cx="4075545" cy="18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Key-Value store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Cloud native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Horizontal scalability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zh-CN" sz="1800">
                <a:solidFill>
                  <a:schemeClr val="dk1"/>
                </a:solidFill>
              </a:rPr>
              <a:t>High availability</a:t>
            </a:r>
            <a:endParaRPr/>
          </a:p>
        </p:txBody>
      </p:sp>
      <p:sp>
        <p:nvSpPr>
          <p:cNvPr id="154" name="Google Shape;154;p3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800">
                <a:solidFill>
                  <a:srgbClr val="172D72"/>
                </a:solidFill>
                <a:latin typeface="Ubuntu"/>
                <a:ea typeface="Ubuntu"/>
                <a:cs typeface="Ubuntu"/>
                <a:sym typeface="Ubuntu"/>
              </a:rPr>
              <a:t>TiKV offers ...</a:t>
            </a:r>
            <a:endParaRPr b="1" sz="2800">
              <a:solidFill>
                <a:srgbClr val="172D7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55" name="Google Shape;155;p31"/>
          <p:cNvCxnSpPr/>
          <p:nvPr/>
        </p:nvCxnSpPr>
        <p:spPr>
          <a:xfrm>
            <a:off x="4572000" y="1170125"/>
            <a:ext cx="4341600" cy="0"/>
          </a:xfrm>
          <a:prstGeom prst="straightConnector1">
            <a:avLst/>
          </a:prstGeom>
          <a:noFill/>
          <a:ln cap="flat" cmpd="sng" w="762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31"/>
          <p:cNvSpPr txBox="1"/>
          <p:nvPr/>
        </p:nvSpPr>
        <p:spPr>
          <a:xfrm>
            <a:off x="4689150" y="1304875"/>
            <a:ext cx="3815100" cy="30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latin typeface="Ubuntu"/>
                <a:ea typeface="Ubuntu"/>
                <a:cs typeface="Ubuntu"/>
                <a:sym typeface="Ubuntu"/>
              </a:rPr>
              <a:t>Replicate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 and store data in multiple </a:t>
            </a:r>
            <a:r>
              <a:rPr b="1" lang="zh-CN">
                <a:latin typeface="Ubuntu"/>
                <a:ea typeface="Ubuntu"/>
                <a:cs typeface="Ubuntu"/>
                <a:sym typeface="Ubuntu"/>
              </a:rPr>
              <a:t>distant physical locations</a:t>
            </a:r>
            <a:r>
              <a:rPr lang="zh-CN">
                <a:latin typeface="Ubuntu"/>
                <a:ea typeface="Ubuntu"/>
                <a:cs typeface="Ubuntu"/>
                <a:sym typeface="Ubuntu"/>
              </a:rPr>
              <a:t> to provide redundancy in case of data center failures.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7" name="Google Shape;157;p31"/>
          <p:cNvSpPr/>
          <p:nvPr/>
        </p:nvSpPr>
        <p:spPr>
          <a:xfrm>
            <a:off x="4929503" y="2762592"/>
            <a:ext cx="834300" cy="1086000"/>
          </a:xfrm>
          <a:prstGeom prst="can">
            <a:avLst>
              <a:gd fmla="val 25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Open Sans"/>
                <a:ea typeface="Open Sans"/>
                <a:cs typeface="Open Sans"/>
                <a:sym typeface="Open Sans"/>
              </a:rPr>
              <a:t>Copy 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31"/>
          <p:cNvSpPr/>
          <p:nvPr/>
        </p:nvSpPr>
        <p:spPr>
          <a:xfrm>
            <a:off x="6271867" y="2762592"/>
            <a:ext cx="834300" cy="1086000"/>
          </a:xfrm>
          <a:prstGeom prst="can">
            <a:avLst>
              <a:gd fmla="val 25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 2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9" name="Google Shape;159;p31"/>
          <p:cNvGrpSpPr/>
          <p:nvPr/>
        </p:nvGrpSpPr>
        <p:grpSpPr>
          <a:xfrm>
            <a:off x="4703033" y="2720860"/>
            <a:ext cx="1287161" cy="1210564"/>
            <a:chOff x="3853044" y="2050725"/>
            <a:chExt cx="1199256" cy="1127889"/>
          </a:xfrm>
        </p:grpSpPr>
        <p:cxnSp>
          <p:nvCxnSpPr>
            <p:cNvPr id="160" name="Google Shape;160;p31"/>
            <p:cNvCxnSpPr/>
            <p:nvPr/>
          </p:nvCxnSpPr>
          <p:spPr>
            <a:xfrm>
              <a:off x="3853044" y="2070414"/>
              <a:ext cx="1179600" cy="11082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" name="Google Shape;161;p31"/>
            <p:cNvCxnSpPr/>
            <p:nvPr/>
          </p:nvCxnSpPr>
          <p:spPr>
            <a:xfrm flipH="1">
              <a:off x="3865800" y="2050725"/>
              <a:ext cx="1186500" cy="11277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2" name="Google Shape;162;p31"/>
          <p:cNvSpPr/>
          <p:nvPr/>
        </p:nvSpPr>
        <p:spPr>
          <a:xfrm>
            <a:off x="7567267" y="2762592"/>
            <a:ext cx="834300" cy="1086000"/>
          </a:xfrm>
          <a:prstGeom prst="can">
            <a:avLst>
              <a:gd fmla="val 25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 3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50" y="3306775"/>
            <a:ext cx="4075545" cy="18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