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72" r:id="rId3"/>
  </p:sldMasterIdLst>
  <p:notesMasterIdLst>
    <p:notesMasterId r:id="rId22"/>
  </p:notesMasterIdLst>
  <p:sldIdLst>
    <p:sldId id="1334" r:id="rId4"/>
    <p:sldId id="260" r:id="rId5"/>
    <p:sldId id="1313" r:id="rId6"/>
    <p:sldId id="2076136847" r:id="rId7"/>
    <p:sldId id="2076136848" r:id="rId8"/>
    <p:sldId id="1358" r:id="rId9"/>
    <p:sldId id="1343" r:id="rId10"/>
    <p:sldId id="1351" r:id="rId11"/>
    <p:sldId id="263" r:id="rId12"/>
    <p:sldId id="264" r:id="rId13"/>
    <p:sldId id="265" r:id="rId14"/>
    <p:sldId id="2076136849" r:id="rId15"/>
    <p:sldId id="1322" r:id="rId16"/>
    <p:sldId id="266" r:id="rId17"/>
    <p:sldId id="2076136850" r:id="rId18"/>
    <p:sldId id="1325" r:id="rId19"/>
    <p:sldId id="1354" r:id="rId20"/>
    <p:sldId id="1360" r:id="rId21"/>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gchao Deng" initials="HD" lastIdx="1" clrIdx="0">
    <p:extLst>
      <p:ext uri="{19B8F6BF-5375-455C-9EA6-DF929625EA0E}">
        <p15:presenceInfo xmlns:p15="http://schemas.microsoft.com/office/powerpoint/2012/main" userId="a79c1fa7018821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C"/>
    <a:srgbClr val="514F62"/>
    <a:srgbClr val="3E6482"/>
    <a:srgbClr val="93B57D"/>
    <a:srgbClr val="AE6DE7"/>
    <a:srgbClr val="B4C7E6"/>
    <a:srgbClr val="9437FF"/>
    <a:srgbClr val="D883FF"/>
    <a:srgbClr val="5B9CD5"/>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1" autoAdjust="0"/>
    <p:restoredTop sz="86475" autoAdjust="0"/>
  </p:normalViewPr>
  <p:slideViewPr>
    <p:cSldViewPr snapToGrid="0">
      <p:cViewPr varScale="1">
        <p:scale>
          <a:sx n="97" d="100"/>
          <a:sy n="97" d="100"/>
        </p:scale>
        <p:origin x="1752" y="2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6" d="100"/>
        <a:sy n="46" d="100"/>
      </p:scale>
      <p:origin x="0" y="0"/>
    </p:cViewPr>
  </p:sorterViewPr>
  <p:notesViewPr>
    <p:cSldViewPr snapToGrid="0">
      <p:cViewPr varScale="1">
        <p:scale>
          <a:sx n="121" d="100"/>
          <a:sy n="121" d="100"/>
        </p:scale>
        <p:origin x="506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35F5B-3536-2C41-94FA-4233FE2E9990}" type="datetimeFigureOut">
              <a:rPr lang="en-US" smtClean="0"/>
              <a:t>9/1/20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A5E4A-65BD-794C-A3D1-2B07C3699BB5}" type="slidenum">
              <a:rPr lang="en-US" smtClean="0"/>
              <a:t>‹#›</a:t>
            </a:fld>
            <a:endParaRPr lang="en-US"/>
          </a:p>
        </p:txBody>
      </p:sp>
    </p:spTree>
    <p:extLst>
      <p:ext uri="{BB962C8B-B14F-4D97-AF65-F5344CB8AC3E}">
        <p14:creationId xmlns:p14="http://schemas.microsoft.com/office/powerpoint/2010/main" val="65830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A5E4A-65BD-794C-A3D1-2B07C3699BB5}" type="slidenum">
              <a:rPr lang="en-US" smtClean="0"/>
              <a:t>1</a:t>
            </a:fld>
            <a:endParaRPr lang="en-US"/>
          </a:p>
        </p:txBody>
      </p:sp>
    </p:spTree>
    <p:extLst>
      <p:ext uri="{BB962C8B-B14F-4D97-AF65-F5344CB8AC3E}">
        <p14:creationId xmlns:p14="http://schemas.microsoft.com/office/powerpoint/2010/main" val="4017580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d43f6c213_1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8d43f6c213_1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may ask what’s the point of having a component, why not just use workload.</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Workload alone is not enough ,there is node Affinity, tolerance, </a:t>
            </a:r>
            <a:r>
              <a:rPr lang="en-US" sz="1200" kern="1200" dirty="0" err="1">
                <a:solidFill>
                  <a:schemeClr val="tx1"/>
                </a:solidFill>
                <a:effectLst/>
                <a:latin typeface="+mn-lt"/>
                <a:ea typeface="+mn-ea"/>
                <a:cs typeface="+mn-cs"/>
              </a:rPr>
              <a:t>PreemptionPolicy</a:t>
            </a:r>
            <a:r>
              <a:rPr lang="en-US" sz="1200" kern="1200" dirty="0">
                <a:solidFill>
                  <a:schemeClr val="tx1"/>
                </a:solidFill>
                <a:effectLst/>
                <a:latin typeface="+mn-lt"/>
                <a:ea typeface="+mn-ea"/>
                <a:cs typeface="+mn-cs"/>
              </a:rPr>
              <a:t>, etc.</a:t>
            </a:r>
            <a:endParaRPr dirty="0"/>
          </a:p>
        </p:txBody>
      </p:sp>
    </p:spTree>
    <p:extLst>
      <p:ext uri="{BB962C8B-B14F-4D97-AF65-F5344CB8AC3E}">
        <p14:creationId xmlns:p14="http://schemas.microsoft.com/office/powerpoint/2010/main" val="71218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8d43f6c213_1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8d43f6c213_1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For traits and application configurations, they are k8s API resources as well.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application configuration of this example, it referenced two components, the frontend, and </a:t>
            </a:r>
            <a:r>
              <a:rPr lang="en" dirty="0" err="1"/>
              <a:t>redis</a:t>
            </a:r>
            <a:r>
              <a:rPr lang="en"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And it binds pod </a:t>
            </a:r>
            <a:r>
              <a:rPr lang="en" dirty="0" err="1"/>
              <a:t>autoscaler</a:t>
            </a:r>
            <a:r>
              <a:rPr lang="en" dirty="0"/>
              <a:t> and </a:t>
            </a:r>
            <a:r>
              <a:rPr lang="en" dirty="0" err="1"/>
              <a:t>APIGateway</a:t>
            </a:r>
            <a:r>
              <a:rPr lang="en" dirty="0"/>
              <a:t> as traits for the frontend component.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 the application configuration will be used as a self-contained application definition file which includes every dependency and capability your workloads need to run.</a:t>
            </a:r>
            <a:endParaRPr dirty="0"/>
          </a:p>
        </p:txBody>
      </p:sp>
    </p:spTree>
    <p:extLst>
      <p:ext uri="{BB962C8B-B14F-4D97-AF65-F5344CB8AC3E}">
        <p14:creationId xmlns:p14="http://schemas.microsoft.com/office/powerpoint/2010/main" val="80585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also want to see that the platform offer register and discover capabilities. This is something that is not part of the OAM spec yet but we envision it to be an essential part of any OAM based platform. The reason is without</a:t>
            </a:r>
          </a:p>
          <a:p>
            <a:endParaRPr lang="en-US" altLang="zh-CN" dirty="0"/>
          </a:p>
          <a:p>
            <a:endParaRPr lang="en-US" altLang="zh-CN" dirty="0"/>
          </a:p>
          <a:p>
            <a:r>
              <a:rPr lang="en-US" altLang="zh-CN" dirty="0"/>
              <a:t>That’s why we have introduced Workload/Trait/Scope definition.</a:t>
            </a:r>
          </a:p>
          <a:p>
            <a:endParaRPr lang="en-US" altLang="zh-CN" dirty="0"/>
          </a:p>
          <a:p>
            <a:r>
              <a:rPr lang="en-US" altLang="zh-CN" dirty="0"/>
              <a:t>Same applies to the </a:t>
            </a:r>
            <a:r>
              <a:rPr lang="en-US" altLang="zh-CN"/>
              <a:t>worklaod</a:t>
            </a:r>
            <a:endParaRPr lang="zh-CN" altLang="en-US" dirty="0"/>
          </a:p>
        </p:txBody>
      </p:sp>
      <p:sp>
        <p:nvSpPr>
          <p:cNvPr id="4" name="灯片编号占位符 3"/>
          <p:cNvSpPr>
            <a:spLocks noGrp="1"/>
          </p:cNvSpPr>
          <p:nvPr>
            <p:ph type="sldNum" sz="quarter" idx="10"/>
          </p:nvPr>
        </p:nvSpPr>
        <p:spPr/>
        <p:txBody>
          <a:bodyPr/>
          <a:lstStyle/>
          <a:p>
            <a:fld id="{678A5E4A-65BD-794C-A3D1-2B07C3699BB5}" type="slidenum">
              <a:rPr lang="en-US" smtClean="0"/>
              <a:t>12</a:t>
            </a:fld>
            <a:endParaRPr lang="en-US"/>
          </a:p>
        </p:txBody>
      </p:sp>
    </p:spTree>
    <p:extLst>
      <p:ext uri="{BB962C8B-B14F-4D97-AF65-F5344CB8AC3E}">
        <p14:creationId xmlns:p14="http://schemas.microsoft.com/office/powerpoint/2010/main" val="744147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This slide</a:t>
            </a:r>
            <a:r>
              <a:rPr lang="en-US" altLang="zh-CN" baseline="0" dirty="0"/>
              <a:t> was c</a:t>
            </a:r>
            <a:r>
              <a:rPr lang="en-US" altLang="zh-CN" dirty="0"/>
              <a:t>reated</a:t>
            </a:r>
            <a:r>
              <a:rPr lang="en-US" altLang="zh-CN" baseline="0" dirty="0"/>
              <a:t> by Product Management Center. If you have any feedback, please contact Henry LI (</a:t>
            </a:r>
            <a:r>
              <a:rPr lang="zh-CN" altLang="en-US" baseline="0" dirty="0"/>
              <a:t>鸿锐</a:t>
            </a:r>
            <a:r>
              <a:rPr lang="en-US" altLang="zh-CN" baseline="0" dirty="0"/>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678A5E4A-65BD-794C-A3D1-2B07C3699BB5}" type="slidenum">
              <a:rPr lang="en-US" smtClean="0"/>
              <a:t>13</a:t>
            </a:fld>
            <a:endParaRPr lang="en-US"/>
          </a:p>
        </p:txBody>
      </p:sp>
    </p:spTree>
    <p:extLst>
      <p:ext uri="{BB962C8B-B14F-4D97-AF65-F5344CB8AC3E}">
        <p14:creationId xmlns:p14="http://schemas.microsoft.com/office/powerpoint/2010/main" val="1371169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8da37bc4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8da37bc4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24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78A5E4A-65BD-794C-A3D1-2B07C3699BB5}" type="slidenum">
              <a:rPr lang="en-US" smtClean="0"/>
              <a:t>15</a:t>
            </a:fld>
            <a:endParaRPr lang="en-US"/>
          </a:p>
        </p:txBody>
      </p:sp>
    </p:spTree>
    <p:extLst>
      <p:ext uri="{BB962C8B-B14F-4D97-AF65-F5344CB8AC3E}">
        <p14:creationId xmlns:p14="http://schemas.microsoft.com/office/powerpoint/2010/main" val="1046528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78A5E4A-65BD-794C-A3D1-2B07C3699BB5}" type="slidenum">
              <a:rPr lang="en-US" smtClean="0"/>
              <a:t>16</a:t>
            </a:fld>
            <a:endParaRPr lang="en-US"/>
          </a:p>
        </p:txBody>
      </p:sp>
    </p:spTree>
    <p:extLst>
      <p:ext uri="{BB962C8B-B14F-4D97-AF65-F5344CB8AC3E}">
        <p14:creationId xmlns:p14="http://schemas.microsoft.com/office/powerpoint/2010/main" val="417960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This slide</a:t>
            </a:r>
            <a:r>
              <a:rPr lang="en-US" altLang="zh-CN" baseline="0" dirty="0"/>
              <a:t> was c</a:t>
            </a:r>
            <a:r>
              <a:rPr lang="en-US" altLang="zh-CN" dirty="0"/>
              <a:t>reated</a:t>
            </a:r>
            <a:r>
              <a:rPr lang="en-US" altLang="zh-CN" baseline="0" dirty="0"/>
              <a:t> by Product Management Center. If you have any feedback, please contact Henry LI (</a:t>
            </a:r>
            <a:r>
              <a:rPr lang="zh-CN" altLang="en-US" baseline="0" dirty="0"/>
              <a:t>鸿锐</a:t>
            </a:r>
            <a:r>
              <a:rPr lang="en-US" altLang="zh-CN" baseline="0" dirty="0"/>
              <a:t>).</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678A5E4A-65BD-794C-A3D1-2B07C3699BB5}" type="slidenum">
              <a:rPr lang="en-US" smtClean="0"/>
              <a:t>17</a:t>
            </a:fld>
            <a:endParaRPr lang="en-US"/>
          </a:p>
        </p:txBody>
      </p:sp>
    </p:spTree>
    <p:extLst>
      <p:ext uri="{BB962C8B-B14F-4D97-AF65-F5344CB8AC3E}">
        <p14:creationId xmlns:p14="http://schemas.microsoft.com/office/powerpoint/2010/main" val="1257464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78A5E4A-65BD-794C-A3D1-2B07C3699BB5}" type="slidenum">
              <a:rPr lang="en-US" smtClean="0"/>
              <a:t>18</a:t>
            </a:fld>
            <a:endParaRPr lang="en-US"/>
          </a:p>
        </p:txBody>
      </p:sp>
    </p:spTree>
    <p:extLst>
      <p:ext uri="{BB962C8B-B14F-4D97-AF65-F5344CB8AC3E}">
        <p14:creationId xmlns:p14="http://schemas.microsoft.com/office/powerpoint/2010/main" val="27474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 hope that you all know what Kubernetes is and if you don’t, congratulations, you are at the right webinar. We are not going to talk about what K8s is but more of what it is not.</a:t>
            </a:r>
          </a:p>
          <a:p>
            <a:r>
              <a:rPr lang="en-US" dirty="0"/>
              <a:t>K8s is not for applications</a:t>
            </a:r>
          </a:p>
          <a:p>
            <a:pPr marL="457200" lvl="0" indent="-298450" algn="l" rtl="0">
              <a:spcBef>
                <a:spcPts val="0"/>
              </a:spcBef>
              <a:spcAft>
                <a:spcPts val="0"/>
              </a:spcAft>
              <a:buSzPts val="1100"/>
              <a:buAutoNum type="arabicPeriod"/>
            </a:pPr>
            <a:r>
              <a:rPr lang="en-US" dirty="0"/>
              <a:t>Developers application, and CI/CD pipelines. But if you look at our k8s cluster, what it provides are workloads like Deployment, </a:t>
            </a:r>
            <a:r>
              <a:rPr lang="en-US" dirty="0" err="1"/>
              <a:t>StatefulSet</a:t>
            </a:r>
            <a:r>
              <a:rPr lang="en-US" dirty="0"/>
              <a:t>, container level primitives like Sidecar, Pod, and infrastructure details like </a:t>
            </a:r>
            <a:r>
              <a:rPr lang="en-US" dirty="0" err="1"/>
              <a:t>NetworkPolicy</a:t>
            </a:r>
            <a:r>
              <a:rPr lang="en-US" dirty="0"/>
              <a:t> etc.</a:t>
            </a:r>
          </a:p>
          <a:p>
            <a:pPr marL="457200" lvl="0" indent="-298450" algn="l" rtl="0">
              <a:spcBef>
                <a:spcPts val="0"/>
              </a:spcBef>
              <a:spcAft>
                <a:spcPts val="0"/>
              </a:spcAft>
              <a:buSzPts val="1100"/>
              <a:buAutoNum type="arabicPeriod"/>
            </a:pPr>
            <a:r>
              <a:rPr lang="en-US" dirty="0"/>
              <a:t>The second issue is levels of abstraction. For example, for application operators in our company, they are working on policies like how to do auto scaling, and how to do automatic progressive rollout. But what we expose to them, however, are k8s Service, Ingress, Prometheus, and Istio Virtual Service. Yes, as k8s expert like us, it’s straightforward to assemble them into rollout strategy or autoscaling policy, but these primitives don’t make any sense from application operators perspective.</a:t>
            </a:r>
          </a:p>
          <a:p>
            <a:pPr marL="457200" lvl="0" indent="-298450" algn="l" rtl="0">
              <a:spcBef>
                <a:spcPts val="0"/>
              </a:spcBef>
              <a:spcAft>
                <a:spcPts val="0"/>
              </a:spcAft>
              <a:buSzPts val="1100"/>
              <a:buAutoNum type="arabicPeriod"/>
            </a:pPr>
            <a:r>
              <a:rPr lang="en-US" altLang="zh-CN" dirty="0"/>
              <a:t>The</a:t>
            </a:r>
            <a:r>
              <a:rPr lang="en-US" dirty="0"/>
              <a:t> last issue is actually the worst one, it is the user interface. As platform builders, we think k8s declarative API is very powerful and extensible, but our users definitely don’t agree with it. They want to work with human readable interfaces like dashboard, command line tool, or Infra-as-code, writing </a:t>
            </a:r>
            <a:r>
              <a:rPr lang="en-US" altLang="zh-CN" dirty="0"/>
              <a:t>k8s</a:t>
            </a:r>
            <a:r>
              <a:rPr lang="zh-CN" altLang="en-US" dirty="0"/>
              <a:t> </a:t>
            </a:r>
            <a:r>
              <a:rPr lang="en-US" dirty="0"/>
              <a:t>YAML files however are like writing assembly language from their perspective and no-one want to do that.</a:t>
            </a:r>
          </a:p>
          <a:p>
            <a:endParaRPr lang="en-US" dirty="0"/>
          </a:p>
        </p:txBody>
      </p:sp>
    </p:spTree>
    <p:extLst>
      <p:ext uri="{BB962C8B-B14F-4D97-AF65-F5344CB8AC3E}">
        <p14:creationId xmlns:p14="http://schemas.microsoft.com/office/powerpoint/2010/main" val="324949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So to solve this problem, many companies and teams set out to build their own application platforms. K8s is actually an excellent platform for that.  What we normally do 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Also, each application needs a different </a:t>
            </a:r>
            <a:r>
              <a:rPr lang="en-US" altLang="zh-CN" dirty="0" err="1"/>
              <a:t>paas</a:t>
            </a:r>
            <a:r>
              <a:rPr lang="en-US" altLang="zh-CN" dirty="0"/>
              <a:t>,  FAAS/</a:t>
            </a:r>
            <a:r>
              <a:rPr lang="en-US" altLang="zh-CN" dirty="0" err="1"/>
              <a:t>CloudRun</a:t>
            </a:r>
            <a:r>
              <a:rPr lang="en-US" altLang="zh-CN" dirty="0"/>
              <a:t>/Batch/AI/IOT</a:t>
            </a:r>
            <a:endParaRPr lang="zh-CN" alt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When the developers need more features, the platform team will triage it and put in on a sprint board and work on it.</a:t>
            </a:r>
            <a:endParaRPr lang="zh-CN" altLang="en-US" dirty="0"/>
          </a:p>
        </p:txBody>
      </p:sp>
      <p:sp>
        <p:nvSpPr>
          <p:cNvPr id="4" name="灯片编号占位符 3"/>
          <p:cNvSpPr>
            <a:spLocks noGrp="1"/>
          </p:cNvSpPr>
          <p:nvPr>
            <p:ph type="sldNum" sz="quarter" idx="10"/>
          </p:nvPr>
        </p:nvSpPr>
        <p:spPr/>
        <p:txBody>
          <a:bodyPr/>
          <a:lstStyle/>
          <a:p>
            <a:fld id="{678A5E4A-65BD-794C-A3D1-2B07C3699BB5}" type="slidenum">
              <a:rPr lang="en-US" smtClean="0"/>
              <a:t>3</a:t>
            </a:fld>
            <a:endParaRPr lang="en-US"/>
          </a:p>
        </p:txBody>
      </p:sp>
    </p:spTree>
    <p:extLst>
      <p:ext uri="{BB962C8B-B14F-4D97-AF65-F5344CB8AC3E}">
        <p14:creationId xmlns:p14="http://schemas.microsoft.com/office/powerpoint/2010/main" val="406170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This approach works fine to some extent but did we miss something? Yes, the k8s based application </a:t>
            </a:r>
            <a:r>
              <a:rPr lang="en-US" altLang="zh-CN" dirty="0" err="1"/>
              <a:t>platfrom</a:t>
            </a:r>
            <a:r>
              <a:rPr lang="en-US" altLang="zh-CN" dirty="0"/>
              <a:t> </a:t>
            </a:r>
            <a:endParaRPr lang="zh-CN" altLang="en-US" dirty="0"/>
          </a:p>
        </p:txBody>
      </p:sp>
      <p:sp>
        <p:nvSpPr>
          <p:cNvPr id="4" name="灯片编号占位符 3"/>
          <p:cNvSpPr>
            <a:spLocks noGrp="1"/>
          </p:cNvSpPr>
          <p:nvPr>
            <p:ph type="sldNum" sz="quarter" idx="10"/>
          </p:nvPr>
        </p:nvSpPr>
        <p:spPr/>
        <p:txBody>
          <a:bodyPr/>
          <a:lstStyle/>
          <a:p>
            <a:fld id="{678A5E4A-65BD-794C-A3D1-2B07C3699BB5}" type="slidenum">
              <a:rPr lang="en-US" smtClean="0"/>
              <a:t>4</a:t>
            </a:fld>
            <a:endParaRPr lang="en-US"/>
          </a:p>
        </p:txBody>
      </p:sp>
    </p:spTree>
    <p:extLst>
      <p:ext uri="{BB962C8B-B14F-4D97-AF65-F5344CB8AC3E}">
        <p14:creationId xmlns:p14="http://schemas.microsoft.com/office/powerpoint/2010/main" val="334569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Here is the dilemma for k8s application platform builders, one on side, they want to provide abstractions…. AI/IOT/HPC</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What we come up is an open application model,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We view it as a standard that can help solve this dilemma by providing a unified cloud native application representation</a:t>
            </a:r>
            <a:endParaRPr lang="zh-CN" altLang="en-US" dirty="0"/>
          </a:p>
        </p:txBody>
      </p:sp>
      <p:sp>
        <p:nvSpPr>
          <p:cNvPr id="4" name="灯片编号占位符 3"/>
          <p:cNvSpPr>
            <a:spLocks noGrp="1"/>
          </p:cNvSpPr>
          <p:nvPr>
            <p:ph type="sldNum" sz="quarter" idx="10"/>
          </p:nvPr>
        </p:nvSpPr>
        <p:spPr/>
        <p:txBody>
          <a:bodyPr/>
          <a:lstStyle/>
          <a:p>
            <a:fld id="{678A5E4A-65BD-794C-A3D1-2B07C3699BB5}" type="slidenum">
              <a:rPr lang="en-US" smtClean="0"/>
              <a:t>5</a:t>
            </a:fld>
            <a:endParaRPr lang="en-US"/>
          </a:p>
        </p:txBody>
      </p:sp>
    </p:spTree>
    <p:extLst>
      <p:ext uri="{BB962C8B-B14F-4D97-AF65-F5344CB8AC3E}">
        <p14:creationId xmlns:p14="http://schemas.microsoft.com/office/powerpoint/2010/main" val="387135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abstraction we set out to do is designed for platform builders. It served as the building block </a:t>
            </a:r>
          </a:p>
          <a:p>
            <a:endParaRPr lang="en-US" dirty="0"/>
          </a:p>
          <a:p>
            <a:r>
              <a:rPr lang="en-US" dirty="0"/>
              <a:t>This allows the platform builders to provide the following features</a:t>
            </a:r>
          </a:p>
          <a:p>
            <a:r>
              <a:rPr lang="en-US" dirty="0"/>
              <a:t>1. </a:t>
            </a:r>
          </a:p>
          <a:p>
            <a:endParaRPr lang="en-US" dirty="0"/>
          </a:p>
          <a:p>
            <a:r>
              <a:rPr lang="en-US" dirty="0"/>
              <a:t>As a by product, it also naturally enables the platform builder to build </a:t>
            </a:r>
          </a:p>
          <a:p>
            <a:endParaRPr lang="en-US" dirty="0"/>
          </a:p>
        </p:txBody>
      </p:sp>
      <p:sp>
        <p:nvSpPr>
          <p:cNvPr id="4" name="Slide Number Placeholder 3"/>
          <p:cNvSpPr>
            <a:spLocks noGrp="1"/>
          </p:cNvSpPr>
          <p:nvPr>
            <p:ph type="sldNum" sz="quarter" idx="5"/>
          </p:nvPr>
        </p:nvSpPr>
        <p:spPr/>
        <p:txBody>
          <a:bodyPr/>
          <a:lstStyle/>
          <a:p>
            <a:fld id="{678A5E4A-65BD-794C-A3D1-2B07C3699BB5}" type="slidenum">
              <a:rPr lang="en-US" smtClean="0"/>
              <a:t>6</a:t>
            </a:fld>
            <a:endParaRPr lang="en-US"/>
          </a:p>
        </p:txBody>
      </p:sp>
    </p:spTree>
    <p:extLst>
      <p:ext uri="{BB962C8B-B14F-4D97-AF65-F5344CB8AC3E}">
        <p14:creationId xmlns:p14="http://schemas.microsoft.com/office/powerpoint/2010/main" val="253506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78A5E4A-65BD-794C-A3D1-2B07C3699BB5}" type="slidenum">
              <a:rPr lang="en-US" smtClean="0"/>
              <a:t>7</a:t>
            </a:fld>
            <a:endParaRPr lang="en-US"/>
          </a:p>
        </p:txBody>
      </p:sp>
    </p:spTree>
    <p:extLst>
      <p:ext uri="{BB962C8B-B14F-4D97-AF65-F5344CB8AC3E}">
        <p14:creationId xmlns:p14="http://schemas.microsoft.com/office/powerpoint/2010/main" val="3302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They will create a component that is based on a workload definition template</a:t>
            </a:r>
          </a:p>
          <a:p>
            <a:endParaRPr lang="en-US" altLang="zh-CN" dirty="0"/>
          </a:p>
          <a:p>
            <a:r>
              <a:rPr lang="en-US" altLang="zh-CN" dirty="0"/>
              <a:t>The infrastructure team will maintain the on-</a:t>
            </a:r>
            <a:r>
              <a:rPr lang="en-US" altLang="zh-CN" dirty="0" err="1"/>
              <a:t>premesis</a:t>
            </a:r>
            <a:r>
              <a:rPr lang="en-US" altLang="zh-CN" dirty="0"/>
              <a:t> or cloud resources such as VM/Network/Storage</a:t>
            </a:r>
          </a:p>
          <a:p>
            <a:endParaRPr lang="en-US" altLang="zh-CN" dirty="0"/>
          </a:p>
          <a:p>
            <a:r>
              <a:rPr lang="en-US" altLang="zh-CN" dirty="0"/>
              <a:t>You can see that each role is well defined and that’s where the separation of concern comes and what we mean by “team centric”</a:t>
            </a:r>
            <a:endParaRPr lang="zh-CN" altLang="en-US" dirty="0"/>
          </a:p>
        </p:txBody>
      </p:sp>
      <p:sp>
        <p:nvSpPr>
          <p:cNvPr id="4" name="灯片编号占位符 3"/>
          <p:cNvSpPr>
            <a:spLocks noGrp="1"/>
          </p:cNvSpPr>
          <p:nvPr>
            <p:ph type="sldNum" sz="quarter" idx="10"/>
          </p:nvPr>
        </p:nvSpPr>
        <p:spPr/>
        <p:txBody>
          <a:bodyPr/>
          <a:lstStyle/>
          <a:p>
            <a:fld id="{678A5E4A-65BD-794C-A3D1-2B07C3699BB5}" type="slidenum">
              <a:rPr lang="en-US" smtClean="0"/>
              <a:t>8</a:t>
            </a:fld>
            <a:endParaRPr lang="en-US"/>
          </a:p>
        </p:txBody>
      </p:sp>
    </p:spTree>
    <p:extLst>
      <p:ext uri="{BB962C8B-B14F-4D97-AF65-F5344CB8AC3E}">
        <p14:creationId xmlns:p14="http://schemas.microsoft.com/office/powerpoint/2010/main" val="2197463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8d43f6c213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8d43f6c213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t>Now let’s dive into some details. </a:t>
            </a:r>
            <a:r>
              <a:rPr lang="en-US" dirty="0"/>
              <a:t>All OAM concepts are defined by Kubernetes API resource model, however OAM is not a Kubernetes only model.</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Let’s start with the most developer facing resource in OAM.</a:t>
            </a:r>
            <a:endParaRPr dirty="0"/>
          </a:p>
          <a:p>
            <a:pPr marL="0" lvl="0" indent="0" algn="l" rtl="0">
              <a:spcBef>
                <a:spcPts val="0"/>
              </a:spcBef>
              <a:spcAft>
                <a:spcPts val="0"/>
              </a:spcAft>
              <a:buNone/>
            </a:pPr>
            <a:r>
              <a:rPr lang="en" dirty="0"/>
              <a:t>For example, Component is essentially a template object for your workload, and it’s </a:t>
            </a:r>
            <a:r>
              <a:rPr lang="en" dirty="0" err="1"/>
              <a:t>verisonized</a:t>
            </a:r>
            <a:r>
              <a:rPr lang="en" dirty="0"/>
              <a:t>. If the developer modified this Component YAML file, it will generate a new revision of Deployment in your cluster which is immutable. </a:t>
            </a:r>
            <a:endParaRPr dirty="0"/>
          </a:p>
        </p:txBody>
      </p:sp>
    </p:spTree>
    <p:extLst>
      <p:ext uri="{BB962C8B-B14F-4D97-AF65-F5344CB8AC3E}">
        <p14:creationId xmlns:p14="http://schemas.microsoft.com/office/powerpoint/2010/main" val="2919343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章节">
    <p:spTree>
      <p:nvGrpSpPr>
        <p:cNvPr id="1" name=""/>
        <p:cNvGrpSpPr/>
        <p:nvPr/>
      </p:nvGrpSpPr>
      <p:grpSpPr>
        <a:xfrm>
          <a:off x="0" y="0"/>
          <a:ext cx="0" cy="0"/>
          <a:chOff x="0" y="0"/>
          <a:chExt cx="0" cy="0"/>
        </a:xfrm>
      </p:grpSpPr>
      <p:pic>
        <p:nvPicPr>
          <p:cNvPr id="7" name="图像" descr="图像">
            <a:extLst>
              <a:ext uri="{FF2B5EF4-FFF2-40B4-BE49-F238E27FC236}">
                <a16:creationId xmlns:a16="http://schemas.microsoft.com/office/drawing/2014/main" id="{A5EBC9B0-E84E-4437-A520-22A22FD8D0D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3441032" y="-27753"/>
            <a:ext cx="20942968" cy="13743753"/>
          </a:xfrm>
          <a:prstGeom prst="rect">
            <a:avLst/>
          </a:prstGeom>
          <a:ln w="3175">
            <a:miter lim="400000"/>
          </a:ln>
        </p:spPr>
      </p:pic>
      <p:sp>
        <p:nvSpPr>
          <p:cNvPr id="8" name="矩形">
            <a:extLst>
              <a:ext uri="{FF2B5EF4-FFF2-40B4-BE49-F238E27FC236}">
                <a16:creationId xmlns:a16="http://schemas.microsoft.com/office/drawing/2014/main" id="{E6DA9CB9-AD67-48B3-88C1-5A0D6E1B7C34}"/>
              </a:ext>
            </a:extLst>
          </p:cNvPr>
          <p:cNvSpPr/>
          <p:nvPr userDrawn="1"/>
        </p:nvSpPr>
        <p:spPr>
          <a:xfrm flipH="1">
            <a:off x="-1" y="-24277"/>
            <a:ext cx="5548814" cy="13740277"/>
          </a:xfrm>
          <a:prstGeom prst="rect">
            <a:avLst/>
          </a:prstGeom>
          <a:gradFill>
            <a:gsLst>
              <a:gs pos="0">
                <a:srgbClr val="FFB61A"/>
              </a:gs>
              <a:gs pos="100000">
                <a:srgbClr val="FF6A00"/>
              </a:gs>
            </a:gsLst>
            <a:lin ang="692526"/>
          </a:gradFill>
          <a:ln w="3175">
            <a:miter lim="400000"/>
          </a:ln>
        </p:spPr>
        <p:txBody>
          <a:bodyPr lIns="0" tIns="0" rIns="0" bIns="0" anchor="ctr"/>
          <a:lstStyle/>
          <a:p>
            <a:pPr>
              <a:defRPr sz="3800" b="0">
                <a:solidFill>
                  <a:srgbClr val="FFFFFF"/>
                </a:solidFill>
                <a:latin typeface="+mn-lt"/>
                <a:ea typeface="+mn-ea"/>
                <a:cs typeface="+mn-cs"/>
                <a:sym typeface="Helvetica Neue Medium"/>
              </a:defRPr>
            </a:pPr>
            <a:endParaRPr sz="3040">
              <a:cs typeface="+mn-ea"/>
              <a:sym typeface="+mn-lt"/>
            </a:endParaRPr>
          </a:p>
        </p:txBody>
      </p:sp>
      <p:sp>
        <p:nvSpPr>
          <p:cNvPr id="9" name="矩形">
            <a:extLst>
              <a:ext uri="{FF2B5EF4-FFF2-40B4-BE49-F238E27FC236}">
                <a16:creationId xmlns:a16="http://schemas.microsoft.com/office/drawing/2014/main" id="{BE110EF5-636B-4704-A121-8762DE8D9418}"/>
              </a:ext>
            </a:extLst>
          </p:cNvPr>
          <p:cNvSpPr/>
          <p:nvPr userDrawn="1"/>
        </p:nvSpPr>
        <p:spPr>
          <a:xfrm>
            <a:off x="2408598" y="2490585"/>
            <a:ext cx="8868965" cy="7820063"/>
          </a:xfrm>
          <a:prstGeom prst="rect">
            <a:avLst/>
          </a:prstGeom>
          <a:solidFill>
            <a:srgbClr val="FFFFFF"/>
          </a:solidFill>
          <a:ln w="3175">
            <a:miter lim="400000"/>
          </a:ln>
          <a:effectLst>
            <a:outerShdw blurRad="342900" dist="12700" dir="5400000" rotWithShape="0">
              <a:srgbClr val="000000">
                <a:alpha val="13200"/>
              </a:srgbClr>
            </a:outerShdw>
          </a:effectLst>
        </p:spPr>
        <p:txBody>
          <a:bodyPr lIns="0" tIns="0" rIns="0" bIns="0" anchor="ctr"/>
          <a:lstStyle/>
          <a:p>
            <a:pPr>
              <a:defRPr sz="3800" b="0">
                <a:solidFill>
                  <a:srgbClr val="FFFFFF"/>
                </a:solidFill>
                <a:latin typeface="+mn-lt"/>
                <a:ea typeface="+mn-ea"/>
                <a:cs typeface="+mn-cs"/>
                <a:sym typeface="Helvetica Neue Medium"/>
              </a:defRPr>
            </a:pPr>
            <a:endParaRPr sz="3040">
              <a:cs typeface="+mn-ea"/>
              <a:sym typeface="+mn-lt"/>
            </a:endParaRPr>
          </a:p>
        </p:txBody>
      </p:sp>
      <p:sp>
        <p:nvSpPr>
          <p:cNvPr id="10" name="Analytics and Intelligence">
            <a:extLst>
              <a:ext uri="{FF2B5EF4-FFF2-40B4-BE49-F238E27FC236}">
                <a16:creationId xmlns:a16="http://schemas.microsoft.com/office/drawing/2014/main" id="{8685B7CC-420C-4F0E-A14C-3BBEE070252A}"/>
              </a:ext>
            </a:extLst>
          </p:cNvPr>
          <p:cNvSpPr txBox="1"/>
          <p:nvPr userDrawn="1"/>
        </p:nvSpPr>
        <p:spPr>
          <a:xfrm>
            <a:off x="3122884" y="3910302"/>
            <a:ext cx="7968381" cy="1011807"/>
          </a:xfrm>
          <a:prstGeom prst="rect">
            <a:avLst/>
          </a:prstGeom>
          <a:ln w="3175">
            <a:miter lim="400000"/>
          </a:ln>
          <a:extLst>
            <a:ext uri="{C572A759-6A51-4108-AA02-DFA0A04FC94B}">
              <ma14:wrappingTextBoxFlag xmlns="" xmlns:ma14="http://schemas.microsoft.com/office/mac/drawingml/2011/main" val="1"/>
            </a:ext>
          </a:extLst>
        </p:spPr>
        <p:txBody>
          <a:bodyPr lIns="49526" tIns="49526" rIns="49526" bIns="49526" anchor="ctr">
            <a:spAutoFit/>
          </a:bodyPr>
          <a:lstStyle>
            <a:lvl1pPr algn="l">
              <a:lnSpc>
                <a:spcPct val="110000"/>
              </a:lnSpc>
              <a:defRPr sz="10200">
                <a:solidFill>
                  <a:srgbClr val="797979"/>
                </a:solidFill>
                <a:latin typeface="Roboto"/>
                <a:ea typeface="Roboto"/>
                <a:cs typeface="Roboto"/>
                <a:sym typeface="Roboto"/>
              </a:defRPr>
            </a:lvl1pPr>
          </a:lstStyle>
          <a:p>
            <a:r>
              <a:rPr lang="zh-TW" altLang="en-US" sz="5800" b="1" dirty="0">
                <a:solidFill>
                  <a:schemeClr val="tx1">
                    <a:lumMod val="75000"/>
                    <a:lumOff val="25000"/>
                  </a:schemeClr>
                </a:solidFill>
                <a:latin typeface="+mn-lt"/>
                <a:ea typeface="+mn-ea"/>
                <a:cs typeface="+mn-ea"/>
                <a:sym typeface="+mn-lt"/>
              </a:rPr>
              <a:t>这里是章节页标题</a:t>
            </a:r>
            <a:endParaRPr sz="5800" b="1" dirty="0">
              <a:solidFill>
                <a:schemeClr val="tx1">
                  <a:lumMod val="75000"/>
                  <a:lumOff val="25000"/>
                </a:schemeClr>
              </a:solidFill>
              <a:latin typeface="+mn-lt"/>
              <a:ea typeface="+mn-ea"/>
              <a:cs typeface="+mn-ea"/>
              <a:sym typeface="+mn-lt"/>
            </a:endParaRPr>
          </a:p>
        </p:txBody>
      </p:sp>
      <p:sp>
        <p:nvSpPr>
          <p:cNvPr id="11" name="矩形">
            <a:extLst>
              <a:ext uri="{FF2B5EF4-FFF2-40B4-BE49-F238E27FC236}">
                <a16:creationId xmlns:a16="http://schemas.microsoft.com/office/drawing/2014/main" id="{2013BE1C-05B0-47C0-9155-145630F9D163}"/>
              </a:ext>
            </a:extLst>
          </p:cNvPr>
          <p:cNvSpPr/>
          <p:nvPr userDrawn="1"/>
        </p:nvSpPr>
        <p:spPr>
          <a:xfrm>
            <a:off x="3122884" y="5380216"/>
            <a:ext cx="3735863" cy="99054"/>
          </a:xfrm>
          <a:prstGeom prst="rect">
            <a:avLst/>
          </a:prstGeom>
          <a:gradFill>
            <a:gsLst>
              <a:gs pos="0">
                <a:srgbClr val="FFB61A"/>
              </a:gs>
              <a:gs pos="100000">
                <a:srgbClr val="FF6A00"/>
              </a:gs>
            </a:gsLst>
            <a:lin ang="10800000"/>
          </a:gradFill>
          <a:ln w="3175">
            <a:miter lim="400000"/>
          </a:ln>
        </p:spPr>
        <p:txBody>
          <a:bodyPr lIns="0" tIns="0" rIns="0" bIns="0" anchor="ctr"/>
          <a:lstStyle/>
          <a:p>
            <a:pPr>
              <a:defRPr sz="3800" b="0">
                <a:solidFill>
                  <a:srgbClr val="FFFFFF"/>
                </a:solidFill>
                <a:latin typeface="+mn-lt"/>
                <a:ea typeface="+mn-ea"/>
                <a:cs typeface="+mn-cs"/>
                <a:sym typeface="Helvetica Neue Medium"/>
              </a:defRPr>
            </a:pPr>
            <a:endParaRPr sz="3040">
              <a:cs typeface="+mn-ea"/>
              <a:sym typeface="+mn-lt"/>
            </a:endParaRPr>
          </a:p>
        </p:txBody>
      </p:sp>
      <p:sp>
        <p:nvSpPr>
          <p:cNvPr id="12" name="Shape 130">
            <a:extLst>
              <a:ext uri="{FF2B5EF4-FFF2-40B4-BE49-F238E27FC236}">
                <a16:creationId xmlns:a16="http://schemas.microsoft.com/office/drawing/2014/main" id="{229F73CC-D4B6-4FD7-811D-CA5F3410BB7C}"/>
              </a:ext>
            </a:extLst>
          </p:cNvPr>
          <p:cNvSpPr/>
          <p:nvPr userDrawn="1"/>
        </p:nvSpPr>
        <p:spPr>
          <a:xfrm>
            <a:off x="3122884" y="6070649"/>
            <a:ext cx="2807948" cy="20415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lnSpc>
                <a:spcPct val="120000"/>
              </a:lnSpc>
              <a:defRPr sz="5800" b="1" spc="116">
                <a:solidFill>
                  <a:srgbClr val="373D41"/>
                </a:solidFill>
                <a:latin typeface="Arial"/>
                <a:ea typeface="Arial"/>
                <a:cs typeface="Arial"/>
                <a:sym typeface="Arial"/>
              </a:defRPr>
            </a:lvl1pPr>
          </a:lstStyle>
          <a:p>
            <a:pPr marL="457200" indent="-457200">
              <a:lnSpc>
                <a:spcPct val="150000"/>
              </a:lnSpc>
              <a:buFont typeface="Arial" panose="020B0604020202020204" pitchFamily="34" charset="0"/>
              <a:buChar char="•"/>
            </a:pPr>
            <a:r>
              <a:rPr lang="zh-TW" altLang="en-US" sz="2800" b="0" dirty="0">
                <a:solidFill>
                  <a:schemeClr val="tx1">
                    <a:lumMod val="75000"/>
                    <a:lumOff val="25000"/>
                  </a:schemeClr>
                </a:solidFill>
                <a:latin typeface="+mn-lt"/>
                <a:ea typeface="+mn-ea"/>
                <a:cs typeface="+mn-ea"/>
                <a:sym typeface="+mn-lt"/>
              </a:rPr>
              <a:t>添加文字内容</a:t>
            </a:r>
            <a:endParaRPr lang="en-US" altLang="zh-TW" sz="2800" b="0" dirty="0">
              <a:solidFill>
                <a:schemeClr val="tx1">
                  <a:lumMod val="75000"/>
                  <a:lumOff val="25000"/>
                </a:schemeClr>
              </a:solidFill>
              <a:latin typeface="+mn-lt"/>
              <a:ea typeface="+mn-ea"/>
              <a:cs typeface="+mn-ea"/>
              <a:sym typeface="+mn-lt"/>
            </a:endParaRPr>
          </a:p>
          <a:p>
            <a:pPr marL="457200" indent="-457200">
              <a:lnSpc>
                <a:spcPct val="150000"/>
              </a:lnSpc>
              <a:buFont typeface="Arial" panose="020B0604020202020204" pitchFamily="34" charset="0"/>
              <a:buChar char="•"/>
            </a:pPr>
            <a:r>
              <a:rPr lang="zh-TW" altLang="en-US" sz="2800" b="0" dirty="0">
                <a:solidFill>
                  <a:schemeClr val="tx1">
                    <a:lumMod val="75000"/>
                    <a:lumOff val="25000"/>
                  </a:schemeClr>
                </a:solidFill>
                <a:latin typeface="+mn-lt"/>
                <a:ea typeface="+mn-ea"/>
                <a:cs typeface="+mn-ea"/>
                <a:sym typeface="+mn-lt"/>
              </a:rPr>
              <a:t>添加文字内容</a:t>
            </a:r>
            <a:endParaRPr lang="en-US" altLang="zh-CN" sz="2800" b="0" dirty="0">
              <a:solidFill>
                <a:schemeClr val="tx1">
                  <a:lumMod val="75000"/>
                  <a:lumOff val="25000"/>
                </a:schemeClr>
              </a:solidFill>
              <a:latin typeface="+mn-lt"/>
              <a:ea typeface="+mn-ea"/>
              <a:cs typeface="+mn-ea"/>
              <a:sym typeface="+mn-lt"/>
            </a:endParaRPr>
          </a:p>
          <a:p>
            <a:pPr marL="457200" indent="-457200">
              <a:lnSpc>
                <a:spcPct val="150000"/>
              </a:lnSpc>
              <a:buFont typeface="Arial" panose="020B0604020202020204" pitchFamily="34" charset="0"/>
              <a:buChar char="•"/>
            </a:pPr>
            <a:r>
              <a:rPr lang="zh-TW" altLang="en-US" sz="2800" b="0" dirty="0">
                <a:solidFill>
                  <a:schemeClr val="tx1">
                    <a:lumMod val="75000"/>
                    <a:lumOff val="25000"/>
                  </a:schemeClr>
                </a:solidFill>
                <a:latin typeface="+mn-lt"/>
                <a:ea typeface="+mn-ea"/>
                <a:cs typeface="+mn-ea"/>
                <a:sym typeface="+mn-lt"/>
              </a:rPr>
              <a:t>添加文字内容</a:t>
            </a:r>
            <a:endParaRPr lang="en-US" altLang="zh-CN" sz="2800" b="0" dirty="0">
              <a:solidFill>
                <a:schemeClr val="tx1">
                  <a:lumMod val="75000"/>
                  <a:lumOff val="25000"/>
                </a:schemeClr>
              </a:solidFill>
              <a:latin typeface="+mn-lt"/>
              <a:ea typeface="+mn-ea"/>
              <a:cs typeface="+mn-ea"/>
              <a:sym typeface="+mn-lt"/>
            </a:endParaRPr>
          </a:p>
        </p:txBody>
      </p:sp>
    </p:spTree>
    <p:extLst>
      <p:ext uri="{BB962C8B-B14F-4D97-AF65-F5344CB8AC3E}">
        <p14:creationId xmlns:p14="http://schemas.microsoft.com/office/powerpoint/2010/main" val="3931906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22593221" y="12435245"/>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62699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B788-4D0B-6347-97F4-28ABE38CA773}"/>
              </a:ext>
            </a:extLst>
          </p:cNvPr>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F78722-00D1-2047-AD18-AD6F9142BF83}"/>
              </a:ext>
            </a:extLst>
          </p:cNvPr>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24DDB7-AD70-C441-A3E3-D1D911F24089}"/>
              </a:ext>
            </a:extLst>
          </p:cNvPr>
          <p:cNvSpPr>
            <a:spLocks noGrp="1"/>
          </p:cNvSpPr>
          <p:nvPr>
            <p:ph type="dt" sz="half" idx="10"/>
          </p:nvPr>
        </p:nvSpPr>
        <p:spPr/>
        <p:txBody>
          <a:bodyPr/>
          <a:lstStyle/>
          <a:p>
            <a:fld id="{1F0419F2-F92F-F647-9C3D-4187E77ACCD3}" type="datetimeFigureOut">
              <a:rPr lang="en-US" smtClean="0"/>
              <a:t>9/1/20</a:t>
            </a:fld>
            <a:endParaRPr lang="en-US"/>
          </a:p>
        </p:txBody>
      </p:sp>
      <p:sp>
        <p:nvSpPr>
          <p:cNvPr id="5" name="Footer Placeholder 4">
            <a:extLst>
              <a:ext uri="{FF2B5EF4-FFF2-40B4-BE49-F238E27FC236}">
                <a16:creationId xmlns:a16="http://schemas.microsoft.com/office/drawing/2014/main" id="{66F2806D-8D32-2A48-B314-C51531F0E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95868-A5FB-1D44-A57F-48F21E9952F5}"/>
              </a:ext>
            </a:extLst>
          </p:cNvPr>
          <p:cNvSpPr>
            <a:spLocks noGrp="1"/>
          </p:cNvSpPr>
          <p:nvPr>
            <p:ph type="sldNum" sz="quarter" idx="12"/>
          </p:nvPr>
        </p:nvSpPr>
        <p:spPr/>
        <p:txBody>
          <a:bodyPr/>
          <a:lstStyle/>
          <a:p>
            <a:fld id="{9730DCB7-87AF-4349-A25D-378F24E371B8}" type="slidenum">
              <a:rPr lang="en-US" smtClean="0"/>
              <a:t>‹#›</a:t>
            </a:fld>
            <a:endParaRPr lang="en-US"/>
          </a:p>
        </p:txBody>
      </p:sp>
    </p:spTree>
    <p:extLst>
      <p:ext uri="{BB962C8B-B14F-4D97-AF65-F5344CB8AC3E}">
        <p14:creationId xmlns:p14="http://schemas.microsoft.com/office/powerpoint/2010/main" val="27515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B0A2-D74C-3742-BC95-914DC30EA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0A9E6F-B76D-384E-A43B-8524DC930B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6A057-FD4F-8E48-9B7A-17D739EA8A45}"/>
              </a:ext>
            </a:extLst>
          </p:cNvPr>
          <p:cNvSpPr>
            <a:spLocks noGrp="1"/>
          </p:cNvSpPr>
          <p:nvPr>
            <p:ph type="dt" sz="half" idx="10"/>
          </p:nvPr>
        </p:nvSpPr>
        <p:spPr/>
        <p:txBody>
          <a:bodyPr/>
          <a:lstStyle/>
          <a:p>
            <a:fld id="{1F0419F2-F92F-F647-9C3D-4187E77ACCD3}" type="datetimeFigureOut">
              <a:rPr lang="en-US" smtClean="0"/>
              <a:t>9/1/20</a:t>
            </a:fld>
            <a:endParaRPr lang="en-US"/>
          </a:p>
        </p:txBody>
      </p:sp>
      <p:sp>
        <p:nvSpPr>
          <p:cNvPr id="5" name="Footer Placeholder 4">
            <a:extLst>
              <a:ext uri="{FF2B5EF4-FFF2-40B4-BE49-F238E27FC236}">
                <a16:creationId xmlns:a16="http://schemas.microsoft.com/office/drawing/2014/main" id="{DE8D55D0-53D8-2848-92EF-49948D33D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2F4E4-3448-EF49-8D07-031BE08E2B80}"/>
              </a:ext>
            </a:extLst>
          </p:cNvPr>
          <p:cNvSpPr>
            <a:spLocks noGrp="1"/>
          </p:cNvSpPr>
          <p:nvPr>
            <p:ph type="sldNum" sz="quarter" idx="12"/>
          </p:nvPr>
        </p:nvSpPr>
        <p:spPr/>
        <p:txBody>
          <a:bodyPr/>
          <a:lstStyle/>
          <a:p>
            <a:fld id="{9730DCB7-87AF-4349-A25D-378F24E371B8}" type="slidenum">
              <a:rPr lang="en-US" smtClean="0"/>
              <a:t>‹#›</a:t>
            </a:fld>
            <a:endParaRPr lang="en-US"/>
          </a:p>
        </p:txBody>
      </p:sp>
    </p:spTree>
    <p:extLst>
      <p:ext uri="{BB962C8B-B14F-4D97-AF65-F5344CB8AC3E}">
        <p14:creationId xmlns:p14="http://schemas.microsoft.com/office/powerpoint/2010/main" val="1172700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1CA1-CEC7-454A-9C5E-BF854CA968EC}"/>
              </a:ext>
            </a:extLst>
          </p:cNvPr>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E92C0C-11E4-824F-80D7-962E4A8414E6}"/>
              </a:ext>
            </a:extLst>
          </p:cNvPr>
          <p:cNvSpPr>
            <a:spLocks noGrp="1"/>
          </p:cNvSpPr>
          <p:nvPr>
            <p:ph type="body" idx="1"/>
          </p:nvPr>
        </p:nvSpPr>
        <p:spPr>
          <a:xfrm>
            <a:off x="1663700" y="9178925"/>
            <a:ext cx="21031200" cy="30003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0FDA54-621B-C044-8818-F511DA087062}"/>
              </a:ext>
            </a:extLst>
          </p:cNvPr>
          <p:cNvSpPr>
            <a:spLocks noGrp="1"/>
          </p:cNvSpPr>
          <p:nvPr>
            <p:ph type="dt" sz="half" idx="10"/>
          </p:nvPr>
        </p:nvSpPr>
        <p:spPr/>
        <p:txBody>
          <a:bodyPr/>
          <a:lstStyle/>
          <a:p>
            <a:fld id="{1F0419F2-F92F-F647-9C3D-4187E77ACCD3}" type="datetimeFigureOut">
              <a:rPr lang="en-US" smtClean="0"/>
              <a:t>9/1/20</a:t>
            </a:fld>
            <a:endParaRPr lang="en-US"/>
          </a:p>
        </p:txBody>
      </p:sp>
      <p:sp>
        <p:nvSpPr>
          <p:cNvPr id="5" name="Footer Placeholder 4">
            <a:extLst>
              <a:ext uri="{FF2B5EF4-FFF2-40B4-BE49-F238E27FC236}">
                <a16:creationId xmlns:a16="http://schemas.microsoft.com/office/drawing/2014/main" id="{D994635B-5A38-274D-B60C-0C8AB74C9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12CE9-E06A-1F4E-B59E-D3F259AC014F}"/>
              </a:ext>
            </a:extLst>
          </p:cNvPr>
          <p:cNvSpPr>
            <a:spLocks noGrp="1"/>
          </p:cNvSpPr>
          <p:nvPr>
            <p:ph type="sldNum" sz="quarter" idx="12"/>
          </p:nvPr>
        </p:nvSpPr>
        <p:spPr/>
        <p:txBody>
          <a:bodyPr/>
          <a:lstStyle/>
          <a:p>
            <a:fld id="{9730DCB7-87AF-4349-A25D-378F24E371B8}" type="slidenum">
              <a:rPr lang="en-US" smtClean="0"/>
              <a:t>‹#›</a:t>
            </a:fld>
            <a:endParaRPr lang="en-US"/>
          </a:p>
        </p:txBody>
      </p:sp>
    </p:spTree>
    <p:extLst>
      <p:ext uri="{BB962C8B-B14F-4D97-AF65-F5344CB8AC3E}">
        <p14:creationId xmlns:p14="http://schemas.microsoft.com/office/powerpoint/2010/main" val="3970848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C965-1DE6-DC46-8F62-3368CC3E3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C6CB1-F5B7-4A46-889C-A937E4A34CEA}"/>
              </a:ext>
            </a:extLst>
          </p:cNvPr>
          <p:cNvSpPr>
            <a:spLocks noGrp="1"/>
          </p:cNvSpPr>
          <p:nvPr>
            <p:ph sz="half" idx="1"/>
          </p:nvPr>
        </p:nvSpPr>
        <p:spPr>
          <a:xfrm>
            <a:off x="1676400" y="3651250"/>
            <a:ext cx="104394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DFEB0-2E8E-6049-A4D9-45F25F9275D9}"/>
              </a:ext>
            </a:extLst>
          </p:cNvPr>
          <p:cNvSpPr>
            <a:spLocks noGrp="1"/>
          </p:cNvSpPr>
          <p:nvPr>
            <p:ph sz="half" idx="2"/>
          </p:nvPr>
        </p:nvSpPr>
        <p:spPr>
          <a:xfrm>
            <a:off x="12268200" y="3651250"/>
            <a:ext cx="10439400" cy="8702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283750-292D-6241-8FAA-1FDEEF0690BA}"/>
              </a:ext>
            </a:extLst>
          </p:cNvPr>
          <p:cNvSpPr>
            <a:spLocks noGrp="1"/>
          </p:cNvSpPr>
          <p:nvPr>
            <p:ph type="dt" sz="half" idx="10"/>
          </p:nvPr>
        </p:nvSpPr>
        <p:spPr/>
        <p:txBody>
          <a:bodyPr/>
          <a:lstStyle/>
          <a:p>
            <a:fld id="{1F0419F2-F92F-F647-9C3D-4187E77ACCD3}" type="datetimeFigureOut">
              <a:rPr lang="en-US" smtClean="0"/>
              <a:t>9/1/20</a:t>
            </a:fld>
            <a:endParaRPr lang="en-US"/>
          </a:p>
        </p:txBody>
      </p:sp>
      <p:sp>
        <p:nvSpPr>
          <p:cNvPr id="6" name="Footer Placeholder 5">
            <a:extLst>
              <a:ext uri="{FF2B5EF4-FFF2-40B4-BE49-F238E27FC236}">
                <a16:creationId xmlns:a16="http://schemas.microsoft.com/office/drawing/2014/main" id="{77419D11-C316-B84E-915F-EE60C98CC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B4067-2939-EB46-BC4C-C3FCEEE86DDB}"/>
              </a:ext>
            </a:extLst>
          </p:cNvPr>
          <p:cNvSpPr>
            <a:spLocks noGrp="1"/>
          </p:cNvSpPr>
          <p:nvPr>
            <p:ph type="sldNum" sz="quarter" idx="12"/>
          </p:nvPr>
        </p:nvSpPr>
        <p:spPr/>
        <p:txBody>
          <a:bodyPr/>
          <a:lstStyle/>
          <a:p>
            <a:fld id="{9730DCB7-87AF-4349-A25D-378F24E371B8}" type="slidenum">
              <a:rPr lang="en-US" smtClean="0"/>
              <a:t>‹#›</a:t>
            </a:fld>
            <a:endParaRPr lang="en-US"/>
          </a:p>
        </p:txBody>
      </p:sp>
    </p:spTree>
    <p:extLst>
      <p:ext uri="{BB962C8B-B14F-4D97-AF65-F5344CB8AC3E}">
        <p14:creationId xmlns:p14="http://schemas.microsoft.com/office/powerpoint/2010/main" val="3898920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3CEF-41D6-5B49-A9A0-B949BB7C3DCC}"/>
              </a:ext>
            </a:extLst>
          </p:cNvPr>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F21E2-C25B-C547-AD8C-B9DEFF7B4843}"/>
              </a:ext>
            </a:extLst>
          </p:cNvPr>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5A7769-31E5-C747-A8A2-36AC16913F8A}"/>
              </a:ext>
            </a:extLst>
          </p:cNvPr>
          <p:cNvSpPr>
            <a:spLocks noGrp="1"/>
          </p:cNvSpPr>
          <p:nvPr>
            <p:ph sz="half" idx="2"/>
          </p:nvPr>
        </p:nvSpPr>
        <p:spPr>
          <a:xfrm>
            <a:off x="1679575" y="5010150"/>
            <a:ext cx="10315575"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B3937-3C07-414B-8E6C-43814531CC91}"/>
              </a:ext>
            </a:extLst>
          </p:cNvPr>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ABB0EB-1CCD-304A-A98C-483FB91447A3}"/>
              </a:ext>
            </a:extLst>
          </p:cNvPr>
          <p:cNvSpPr>
            <a:spLocks noGrp="1"/>
          </p:cNvSpPr>
          <p:nvPr>
            <p:ph sz="quarter" idx="4"/>
          </p:nvPr>
        </p:nvSpPr>
        <p:spPr>
          <a:xfrm>
            <a:off x="12344400" y="5010150"/>
            <a:ext cx="10366375" cy="736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CD40AF-1E09-DB42-89BF-CF8AE4D27532}"/>
              </a:ext>
            </a:extLst>
          </p:cNvPr>
          <p:cNvSpPr>
            <a:spLocks noGrp="1"/>
          </p:cNvSpPr>
          <p:nvPr>
            <p:ph type="dt" sz="half" idx="10"/>
          </p:nvPr>
        </p:nvSpPr>
        <p:spPr/>
        <p:txBody>
          <a:bodyPr/>
          <a:lstStyle/>
          <a:p>
            <a:fld id="{1F0419F2-F92F-F647-9C3D-4187E77ACCD3}" type="datetimeFigureOut">
              <a:rPr lang="en-US" smtClean="0"/>
              <a:t>9/1/20</a:t>
            </a:fld>
            <a:endParaRPr lang="en-US"/>
          </a:p>
        </p:txBody>
      </p:sp>
      <p:sp>
        <p:nvSpPr>
          <p:cNvPr id="8" name="Footer Placeholder 7">
            <a:extLst>
              <a:ext uri="{FF2B5EF4-FFF2-40B4-BE49-F238E27FC236}">
                <a16:creationId xmlns:a16="http://schemas.microsoft.com/office/drawing/2014/main" id="{417DA117-96AB-494B-B15B-76BC7A849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398B6-E567-6C4E-90AA-12E4071932BE}"/>
              </a:ext>
            </a:extLst>
          </p:cNvPr>
          <p:cNvSpPr>
            <a:spLocks noGrp="1"/>
          </p:cNvSpPr>
          <p:nvPr>
            <p:ph type="sldNum" sz="quarter" idx="12"/>
          </p:nvPr>
        </p:nvSpPr>
        <p:spPr/>
        <p:txBody>
          <a:bodyPr/>
          <a:lstStyle/>
          <a:p>
            <a:fld id="{9730DCB7-87AF-4349-A25D-378F24E371B8}" type="slidenum">
              <a:rPr lang="en-US" smtClean="0"/>
              <a:t>‹#›</a:t>
            </a:fld>
            <a:endParaRPr lang="en-US"/>
          </a:p>
        </p:txBody>
      </p:sp>
    </p:spTree>
    <p:extLst>
      <p:ext uri="{BB962C8B-B14F-4D97-AF65-F5344CB8AC3E}">
        <p14:creationId xmlns:p14="http://schemas.microsoft.com/office/powerpoint/2010/main" val="3424281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4B89-1DFF-EE4E-9350-57FFA3AB33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62A5AE-DC89-6240-A702-C3D9D54175BE}"/>
              </a:ext>
            </a:extLst>
          </p:cNvPr>
          <p:cNvSpPr>
            <a:spLocks noGrp="1"/>
          </p:cNvSpPr>
          <p:nvPr>
            <p:ph type="dt" sz="half" idx="10"/>
          </p:nvPr>
        </p:nvSpPr>
        <p:spPr/>
        <p:txBody>
          <a:bodyPr/>
          <a:lstStyle/>
          <a:p>
            <a:fld id="{1F0419F2-F92F-F647-9C3D-4187E77ACCD3}" type="datetimeFigureOut">
              <a:rPr lang="en-US" smtClean="0"/>
              <a:t>9/1/20</a:t>
            </a:fld>
            <a:endParaRPr lang="en-US"/>
          </a:p>
        </p:txBody>
      </p:sp>
      <p:sp>
        <p:nvSpPr>
          <p:cNvPr id="4" name="Footer Placeholder 3">
            <a:extLst>
              <a:ext uri="{FF2B5EF4-FFF2-40B4-BE49-F238E27FC236}">
                <a16:creationId xmlns:a16="http://schemas.microsoft.com/office/drawing/2014/main" id="{3B121A5A-88BD-3742-A083-691BB3120E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2CB984-80E4-EB45-9AA2-C836AB321D64}"/>
              </a:ext>
            </a:extLst>
          </p:cNvPr>
          <p:cNvSpPr>
            <a:spLocks noGrp="1"/>
          </p:cNvSpPr>
          <p:nvPr>
            <p:ph type="sldNum" sz="quarter" idx="12"/>
          </p:nvPr>
        </p:nvSpPr>
        <p:spPr/>
        <p:txBody>
          <a:bodyPr/>
          <a:lstStyle/>
          <a:p>
            <a:fld id="{9730DCB7-87AF-4349-A25D-378F24E371B8}" type="slidenum">
              <a:rPr lang="en-US" smtClean="0"/>
              <a:t>‹#›</a:t>
            </a:fld>
            <a:endParaRPr lang="en-US"/>
          </a:p>
        </p:txBody>
      </p:sp>
    </p:spTree>
    <p:extLst>
      <p:ext uri="{BB962C8B-B14F-4D97-AF65-F5344CB8AC3E}">
        <p14:creationId xmlns:p14="http://schemas.microsoft.com/office/powerpoint/2010/main" val="3117013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47838C-9FEA-2443-AA5D-5BB01D7A2A02}"/>
              </a:ext>
            </a:extLst>
          </p:cNvPr>
          <p:cNvSpPr>
            <a:spLocks noGrp="1"/>
          </p:cNvSpPr>
          <p:nvPr>
            <p:ph type="dt" sz="half" idx="10"/>
          </p:nvPr>
        </p:nvSpPr>
        <p:spPr/>
        <p:txBody>
          <a:bodyPr/>
          <a:lstStyle/>
          <a:p>
            <a:fld id="{1F0419F2-F92F-F647-9C3D-4187E77ACCD3}" type="datetimeFigureOut">
              <a:rPr lang="en-US" smtClean="0"/>
              <a:t>9/1/20</a:t>
            </a:fld>
            <a:endParaRPr lang="en-US"/>
          </a:p>
        </p:txBody>
      </p:sp>
      <p:sp>
        <p:nvSpPr>
          <p:cNvPr id="3" name="Footer Placeholder 2">
            <a:extLst>
              <a:ext uri="{FF2B5EF4-FFF2-40B4-BE49-F238E27FC236}">
                <a16:creationId xmlns:a16="http://schemas.microsoft.com/office/drawing/2014/main" id="{2721E103-BC4E-2242-99B2-F2A23599AF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05357F-79C8-7947-AF83-640E29AB7113}"/>
              </a:ext>
            </a:extLst>
          </p:cNvPr>
          <p:cNvSpPr>
            <a:spLocks noGrp="1"/>
          </p:cNvSpPr>
          <p:nvPr>
            <p:ph type="sldNum" sz="quarter" idx="12"/>
          </p:nvPr>
        </p:nvSpPr>
        <p:spPr/>
        <p:txBody>
          <a:bodyPr/>
          <a:lstStyle/>
          <a:p>
            <a:fld id="{9730DCB7-87AF-4349-A25D-378F24E371B8}" type="slidenum">
              <a:rPr lang="en-US" smtClean="0"/>
              <a:t>‹#›</a:t>
            </a:fld>
            <a:endParaRPr lang="en-US"/>
          </a:p>
        </p:txBody>
      </p:sp>
    </p:spTree>
    <p:extLst>
      <p:ext uri="{BB962C8B-B14F-4D97-AF65-F5344CB8AC3E}">
        <p14:creationId xmlns:p14="http://schemas.microsoft.com/office/powerpoint/2010/main" val="1544405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AEE9-811F-0048-B4A1-5BCA5D7FAD00}"/>
              </a:ext>
            </a:extLst>
          </p:cNvPr>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C8249B-4B77-AC4E-BE33-02B3C627BAD9}"/>
              </a:ext>
            </a:extLst>
          </p:cNvPr>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7BFA37-D1D6-BD44-A61D-F25CD6C7F789}"/>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275CB0-AC2D-7A48-8C49-3DFE63F9159C}"/>
              </a:ext>
            </a:extLst>
          </p:cNvPr>
          <p:cNvSpPr>
            <a:spLocks noGrp="1"/>
          </p:cNvSpPr>
          <p:nvPr>
            <p:ph type="dt" sz="half" idx="10"/>
          </p:nvPr>
        </p:nvSpPr>
        <p:spPr/>
        <p:txBody>
          <a:bodyPr/>
          <a:lstStyle/>
          <a:p>
            <a:fld id="{1F0419F2-F92F-F647-9C3D-4187E77ACCD3}" type="datetimeFigureOut">
              <a:rPr lang="en-US" smtClean="0"/>
              <a:t>9/1/20</a:t>
            </a:fld>
            <a:endParaRPr lang="en-US"/>
          </a:p>
        </p:txBody>
      </p:sp>
      <p:sp>
        <p:nvSpPr>
          <p:cNvPr id="6" name="Footer Placeholder 5">
            <a:extLst>
              <a:ext uri="{FF2B5EF4-FFF2-40B4-BE49-F238E27FC236}">
                <a16:creationId xmlns:a16="http://schemas.microsoft.com/office/drawing/2014/main" id="{B1118432-C243-0341-B651-BC1F2019C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3D710D-198B-9146-8035-7A0DE9425867}"/>
              </a:ext>
            </a:extLst>
          </p:cNvPr>
          <p:cNvSpPr>
            <a:spLocks noGrp="1"/>
          </p:cNvSpPr>
          <p:nvPr>
            <p:ph type="sldNum" sz="quarter" idx="12"/>
          </p:nvPr>
        </p:nvSpPr>
        <p:spPr/>
        <p:txBody>
          <a:bodyPr/>
          <a:lstStyle/>
          <a:p>
            <a:fld id="{9730DCB7-87AF-4349-A25D-378F24E371B8}" type="slidenum">
              <a:rPr lang="en-US" smtClean="0"/>
              <a:t>‹#›</a:t>
            </a:fld>
            <a:endParaRPr lang="en-US"/>
          </a:p>
        </p:txBody>
      </p:sp>
    </p:spTree>
    <p:extLst>
      <p:ext uri="{BB962C8B-B14F-4D97-AF65-F5344CB8AC3E}">
        <p14:creationId xmlns:p14="http://schemas.microsoft.com/office/powerpoint/2010/main" val="1324661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985-A87B-6343-BC8A-F976E940E260}"/>
              </a:ext>
            </a:extLst>
          </p:cNvPr>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69B17E-879D-D24C-9558-4D7C639F2181}"/>
              </a:ext>
            </a:extLst>
          </p:cNvPr>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8A5520-4E77-F743-863D-01008C9DF6CC}"/>
              </a:ext>
            </a:extLst>
          </p:cNvPr>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FF9A2A-FFC7-B74B-83E8-DA9E123A6E48}"/>
              </a:ext>
            </a:extLst>
          </p:cNvPr>
          <p:cNvSpPr>
            <a:spLocks noGrp="1"/>
          </p:cNvSpPr>
          <p:nvPr>
            <p:ph type="dt" sz="half" idx="10"/>
          </p:nvPr>
        </p:nvSpPr>
        <p:spPr/>
        <p:txBody>
          <a:bodyPr/>
          <a:lstStyle/>
          <a:p>
            <a:fld id="{1F0419F2-F92F-F647-9C3D-4187E77ACCD3}" type="datetimeFigureOut">
              <a:rPr lang="en-US" smtClean="0"/>
              <a:t>9/1/20</a:t>
            </a:fld>
            <a:endParaRPr lang="en-US"/>
          </a:p>
        </p:txBody>
      </p:sp>
      <p:sp>
        <p:nvSpPr>
          <p:cNvPr id="6" name="Footer Placeholder 5">
            <a:extLst>
              <a:ext uri="{FF2B5EF4-FFF2-40B4-BE49-F238E27FC236}">
                <a16:creationId xmlns:a16="http://schemas.microsoft.com/office/drawing/2014/main" id="{DDB6C83E-7D3A-204D-A8C7-F366F33C7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472EA-BC3E-7047-BE86-9F4367E56E55}"/>
              </a:ext>
            </a:extLst>
          </p:cNvPr>
          <p:cNvSpPr>
            <a:spLocks noGrp="1"/>
          </p:cNvSpPr>
          <p:nvPr>
            <p:ph type="sldNum" sz="quarter" idx="12"/>
          </p:nvPr>
        </p:nvSpPr>
        <p:spPr/>
        <p:txBody>
          <a:bodyPr/>
          <a:lstStyle/>
          <a:p>
            <a:fld id="{9730DCB7-87AF-4349-A25D-378F24E371B8}" type="slidenum">
              <a:rPr lang="en-US" smtClean="0"/>
              <a:t>‹#›</a:t>
            </a:fld>
            <a:endParaRPr lang="en-US"/>
          </a:p>
        </p:txBody>
      </p:sp>
    </p:spTree>
    <p:extLst>
      <p:ext uri="{BB962C8B-B14F-4D97-AF65-F5344CB8AC3E}">
        <p14:creationId xmlns:p14="http://schemas.microsoft.com/office/powerpoint/2010/main" val="162799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底背景1">
    <p:spTree>
      <p:nvGrpSpPr>
        <p:cNvPr id="1" name=""/>
        <p:cNvGrpSpPr/>
        <p:nvPr/>
      </p:nvGrpSpPr>
      <p:grpSpPr>
        <a:xfrm>
          <a:off x="0" y="0"/>
          <a:ext cx="0" cy="0"/>
          <a:chOff x="0" y="0"/>
          <a:chExt cx="0" cy="0"/>
        </a:xfrm>
      </p:grpSpPr>
      <p:pic>
        <p:nvPicPr>
          <p:cNvPr id="5" name="KV Summit(1)-底纹.psd" descr="KV Summit(1)-底纹.psd">
            <a:extLst>
              <a:ext uri="{FF2B5EF4-FFF2-40B4-BE49-F238E27FC236}">
                <a16:creationId xmlns:a16="http://schemas.microsoft.com/office/drawing/2014/main" id="{12D42E8F-FFC5-5447-A032-162E57E327BB}"/>
              </a:ext>
            </a:extLst>
          </p:cNvPr>
          <p:cNvPicPr>
            <a:picLocks noChangeAspect="1"/>
          </p:cNvPicPr>
          <p:nvPr userDrawn="1"/>
        </p:nvPicPr>
        <p:blipFill>
          <a:blip r:embed="rId2">
            <a:alphaModFix amt="23558"/>
            <a:extLst>
              <a:ext uri="{28A0092B-C50C-407E-A947-70E740481C1C}">
                <a14:useLocalDpi xmlns:a14="http://schemas.microsoft.com/office/drawing/2010/main" val="0"/>
              </a:ext>
            </a:extLst>
          </a:blip>
          <a:stretch>
            <a:fillRect/>
          </a:stretch>
        </p:blipFill>
        <p:spPr>
          <a:xfrm>
            <a:off x="0" y="-20824"/>
            <a:ext cx="24682848" cy="13842242"/>
          </a:xfrm>
          <a:prstGeom prst="rect">
            <a:avLst/>
          </a:prstGeom>
          <a:ln w="3175">
            <a:miter lim="400000"/>
          </a:ln>
        </p:spPr>
      </p:pic>
    </p:spTree>
    <p:extLst>
      <p:ext uri="{BB962C8B-B14F-4D97-AF65-F5344CB8AC3E}">
        <p14:creationId xmlns:p14="http://schemas.microsoft.com/office/powerpoint/2010/main" val="38175933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3805-3F96-484F-AA3B-22CC81410A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0F6DB-649D-D248-821B-63C07D0500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58160-71ED-5C47-8B42-34D3619BDE7C}"/>
              </a:ext>
            </a:extLst>
          </p:cNvPr>
          <p:cNvSpPr>
            <a:spLocks noGrp="1"/>
          </p:cNvSpPr>
          <p:nvPr>
            <p:ph type="dt" sz="half" idx="10"/>
          </p:nvPr>
        </p:nvSpPr>
        <p:spPr/>
        <p:txBody>
          <a:bodyPr/>
          <a:lstStyle/>
          <a:p>
            <a:fld id="{1F0419F2-F92F-F647-9C3D-4187E77ACCD3}" type="datetimeFigureOut">
              <a:rPr lang="en-US" smtClean="0"/>
              <a:t>9/1/20</a:t>
            </a:fld>
            <a:endParaRPr lang="en-US"/>
          </a:p>
        </p:txBody>
      </p:sp>
      <p:sp>
        <p:nvSpPr>
          <p:cNvPr id="5" name="Footer Placeholder 4">
            <a:extLst>
              <a:ext uri="{FF2B5EF4-FFF2-40B4-BE49-F238E27FC236}">
                <a16:creationId xmlns:a16="http://schemas.microsoft.com/office/drawing/2014/main" id="{D54863E7-E025-044A-970E-05FC2D55C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90770-C241-4F46-9767-A54ADA9BEDD2}"/>
              </a:ext>
            </a:extLst>
          </p:cNvPr>
          <p:cNvSpPr>
            <a:spLocks noGrp="1"/>
          </p:cNvSpPr>
          <p:nvPr>
            <p:ph type="sldNum" sz="quarter" idx="12"/>
          </p:nvPr>
        </p:nvSpPr>
        <p:spPr/>
        <p:txBody>
          <a:bodyPr/>
          <a:lstStyle/>
          <a:p>
            <a:fld id="{9730DCB7-87AF-4349-A25D-378F24E371B8}" type="slidenum">
              <a:rPr lang="en-US" smtClean="0"/>
              <a:t>‹#›</a:t>
            </a:fld>
            <a:endParaRPr lang="en-US"/>
          </a:p>
        </p:txBody>
      </p:sp>
    </p:spTree>
    <p:extLst>
      <p:ext uri="{BB962C8B-B14F-4D97-AF65-F5344CB8AC3E}">
        <p14:creationId xmlns:p14="http://schemas.microsoft.com/office/powerpoint/2010/main" val="396758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AE0380-9DBE-1E4C-B690-0502C98913EE}"/>
              </a:ext>
            </a:extLst>
          </p:cNvPr>
          <p:cNvSpPr>
            <a:spLocks noGrp="1"/>
          </p:cNvSpPr>
          <p:nvPr>
            <p:ph type="title" orient="vert"/>
          </p:nvPr>
        </p:nvSpPr>
        <p:spPr>
          <a:xfrm>
            <a:off x="17449800" y="730250"/>
            <a:ext cx="5257800" cy="116236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4F80C-35DD-1647-8671-2DF40325E132}"/>
              </a:ext>
            </a:extLst>
          </p:cNvPr>
          <p:cNvSpPr>
            <a:spLocks noGrp="1"/>
          </p:cNvSpPr>
          <p:nvPr>
            <p:ph type="body" orient="vert" idx="1"/>
          </p:nvPr>
        </p:nvSpPr>
        <p:spPr>
          <a:xfrm>
            <a:off x="1676400" y="730250"/>
            <a:ext cx="15621000" cy="11623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FDBE9-A8E9-EF47-8CA1-78E6D6C1303F}"/>
              </a:ext>
            </a:extLst>
          </p:cNvPr>
          <p:cNvSpPr>
            <a:spLocks noGrp="1"/>
          </p:cNvSpPr>
          <p:nvPr>
            <p:ph type="dt" sz="half" idx="10"/>
          </p:nvPr>
        </p:nvSpPr>
        <p:spPr/>
        <p:txBody>
          <a:bodyPr/>
          <a:lstStyle/>
          <a:p>
            <a:fld id="{1F0419F2-F92F-F647-9C3D-4187E77ACCD3}" type="datetimeFigureOut">
              <a:rPr lang="en-US" smtClean="0"/>
              <a:t>9/1/20</a:t>
            </a:fld>
            <a:endParaRPr lang="en-US"/>
          </a:p>
        </p:txBody>
      </p:sp>
      <p:sp>
        <p:nvSpPr>
          <p:cNvPr id="5" name="Footer Placeholder 4">
            <a:extLst>
              <a:ext uri="{FF2B5EF4-FFF2-40B4-BE49-F238E27FC236}">
                <a16:creationId xmlns:a16="http://schemas.microsoft.com/office/drawing/2014/main" id="{31D32E38-859A-654D-BC11-C91BCA04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0D5D0-8644-9746-AAAE-3BE8EEC6B055}"/>
              </a:ext>
            </a:extLst>
          </p:cNvPr>
          <p:cNvSpPr>
            <a:spLocks noGrp="1"/>
          </p:cNvSpPr>
          <p:nvPr>
            <p:ph type="sldNum" sz="quarter" idx="12"/>
          </p:nvPr>
        </p:nvSpPr>
        <p:spPr/>
        <p:txBody>
          <a:bodyPr/>
          <a:lstStyle/>
          <a:p>
            <a:fld id="{9730DCB7-87AF-4349-A25D-378F24E371B8}" type="slidenum">
              <a:rPr lang="en-US" smtClean="0"/>
              <a:t>‹#›</a:t>
            </a:fld>
            <a:endParaRPr lang="en-US"/>
          </a:p>
        </p:txBody>
      </p:sp>
    </p:spTree>
    <p:extLst>
      <p:ext uri="{BB962C8B-B14F-4D97-AF65-F5344CB8AC3E}">
        <p14:creationId xmlns:p14="http://schemas.microsoft.com/office/powerpoint/2010/main" val="3223757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白色">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39F36925-9BF9-E34B-81FA-D4413F83C0CD}"/>
              </a:ext>
            </a:extLst>
          </p:cNvPr>
          <p:cNvSpPr>
            <a:spLocks noGrp="1"/>
          </p:cNvSpPr>
          <p:nvPr>
            <p:ph type="title" hasCustomPrompt="1"/>
          </p:nvPr>
        </p:nvSpPr>
        <p:spPr>
          <a:xfrm>
            <a:off x="856594" y="696491"/>
            <a:ext cx="18598055" cy="707334"/>
          </a:xfrm>
          <a:prstGeom prst="rect">
            <a:avLst/>
          </a:prstGeom>
        </p:spPr>
        <p:txBody>
          <a:bodyPr/>
          <a:lstStyle>
            <a:lvl1pPr>
              <a:defRPr sz="5400" b="1" i="0">
                <a:solidFill>
                  <a:schemeClr val="tx1"/>
                </a:solidFill>
                <a:latin typeface="Microsoft YaHei" panose="020B0503020204020204" pitchFamily="34" charset="-122"/>
                <a:ea typeface="Microsoft YaHei" panose="020B0503020204020204" pitchFamily="34" charset="-122"/>
              </a:defRPr>
            </a:lvl1pPr>
          </a:lstStyle>
          <a:p>
            <a:r>
              <a:rPr lang="zh-TW" altLang="en-US" dirty="0"/>
              <a:t>请填写大标题</a:t>
            </a:r>
            <a:r>
              <a:rPr lang="en-US" altLang="zh-CN" dirty="0"/>
              <a:t>-</a:t>
            </a:r>
            <a:r>
              <a:rPr lang="zh-TW" altLang="en-US" dirty="0"/>
              <a:t>微软雅黑</a:t>
            </a:r>
            <a:r>
              <a:rPr lang="en-US" altLang="zh-CN" dirty="0"/>
              <a:t>-54</a:t>
            </a:r>
            <a:r>
              <a:rPr lang="zh-TW" altLang="en-US" dirty="0"/>
              <a:t>磅</a:t>
            </a:r>
            <a:r>
              <a:rPr lang="zh-CN" altLang="en-US" dirty="0"/>
              <a:t> </a:t>
            </a:r>
            <a:r>
              <a:rPr lang="zh-TW" altLang="en-US" dirty="0"/>
              <a:t>加粗</a:t>
            </a:r>
            <a:endParaRPr lang="en-US" dirty="0"/>
          </a:p>
        </p:txBody>
      </p:sp>
      <p:pic>
        <p:nvPicPr>
          <p:cNvPr id="4" name="Picture 5">
            <a:extLst>
              <a:ext uri="{FF2B5EF4-FFF2-40B4-BE49-F238E27FC236}">
                <a16:creationId xmlns:a16="http://schemas.microsoft.com/office/drawing/2014/main" id="{796F99B1-AFC9-0C45-A7C4-EE78795714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0586618" y="713012"/>
            <a:ext cx="3142856" cy="396000"/>
          </a:xfrm>
          <a:prstGeom prst="rect">
            <a:avLst/>
          </a:prstGeom>
        </p:spPr>
      </p:pic>
    </p:spTree>
    <p:extLst>
      <p:ext uri="{BB962C8B-B14F-4D97-AF65-F5344CB8AC3E}">
        <p14:creationId xmlns:p14="http://schemas.microsoft.com/office/powerpoint/2010/main" val="3785133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Shape 110"/>
          <p:cNvSpPr>
            <a:spLocks noGrp="1"/>
          </p:cNvSpPr>
          <p:nvPr>
            <p:ph type="sldNum" sz="quarter" idx="2"/>
          </p:nvPr>
        </p:nvSpPr>
        <p:spPr>
          <a:xfrm>
            <a:off x="22833860" y="12625614"/>
            <a:ext cx="453238" cy="469900"/>
          </a:xfrm>
          <a:prstGeom prst="rect">
            <a:avLst/>
          </a:prstGeom>
        </p:spPr>
        <p:txBody>
          <a:bodyPr/>
          <a:lstStyle/>
          <a:p>
            <a:fld id="{86CB4B4D-7CA3-9044-876B-883B54F8677D}" type="slidenum">
              <a:t>‹#›</a:t>
            </a:fld>
            <a:endParaRPr dirty="0"/>
          </a:p>
        </p:txBody>
      </p:sp>
      <p:pic>
        <p:nvPicPr>
          <p:cNvPr id="4" name="Picture 5">
            <a:extLst>
              <a:ext uri="{FF2B5EF4-FFF2-40B4-BE49-F238E27FC236}">
                <a16:creationId xmlns:a16="http://schemas.microsoft.com/office/drawing/2014/main" id="{796F99B1-AFC9-0C45-A7C4-EE78795714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0586618" y="713012"/>
            <a:ext cx="3142856" cy="396000"/>
          </a:xfrm>
          <a:prstGeom prst="rect">
            <a:avLst/>
          </a:prstGeom>
        </p:spPr>
      </p:pic>
    </p:spTree>
    <p:extLst>
      <p:ext uri="{BB962C8B-B14F-4D97-AF65-F5344CB8AC3E}">
        <p14:creationId xmlns:p14="http://schemas.microsoft.com/office/powerpoint/2010/main" val="29709108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43"/>
        <p:cNvGrpSpPr/>
        <p:nvPr/>
      </p:nvGrpSpPr>
      <p:grpSpPr>
        <a:xfrm>
          <a:off x="0" y="0"/>
          <a:ext cx="0" cy="0"/>
          <a:chOff x="0" y="0"/>
          <a:chExt cx="0" cy="0"/>
        </a:xfrm>
      </p:grpSpPr>
      <p:pic>
        <p:nvPicPr>
          <p:cNvPr id="144" name="Google Shape;144;p30" descr="A close up of a logo&#10;&#10;Description automatically generated"/>
          <p:cNvPicPr preferRelativeResize="0"/>
          <p:nvPr/>
        </p:nvPicPr>
        <p:blipFill rotWithShape="1">
          <a:blip r:embed="rId2">
            <a:alphaModFix/>
          </a:blip>
          <a:srcRect/>
          <a:stretch/>
        </p:blipFill>
        <p:spPr>
          <a:xfrm>
            <a:off x="0" y="0"/>
            <a:ext cx="24383995" cy="13716000"/>
          </a:xfrm>
          <a:prstGeom prst="rect">
            <a:avLst/>
          </a:prstGeom>
          <a:noFill/>
          <a:ln>
            <a:noFill/>
          </a:ln>
        </p:spPr>
      </p:pic>
      <p:sp>
        <p:nvSpPr>
          <p:cNvPr id="145" name="Google Shape;145;p30"/>
          <p:cNvSpPr txBox="1">
            <a:spLocks noGrp="1"/>
          </p:cNvSpPr>
          <p:nvPr>
            <p:ph type="title"/>
          </p:nvPr>
        </p:nvSpPr>
        <p:spPr>
          <a:xfrm>
            <a:off x="266467" y="316933"/>
            <a:ext cx="16840800" cy="1529600"/>
          </a:xfrm>
          <a:prstGeom prst="rect">
            <a:avLst/>
          </a:prstGeom>
        </p:spPr>
        <p:txBody>
          <a:bodyPr spcFirstLastPara="1" wrap="square" lIns="68575" tIns="34275" rIns="68575" bIns="34275" anchor="t" anchorCtr="0">
            <a:noAutofit/>
          </a:bodyPr>
          <a:lstStyle>
            <a:lvl1pPr lvl="0" rtl="0">
              <a:spcBef>
                <a:spcPts val="0"/>
              </a:spcBef>
              <a:spcAft>
                <a:spcPts val="0"/>
              </a:spcAft>
              <a:buClr>
                <a:schemeClr val="lt1"/>
              </a:buClr>
              <a:buSzPts val="3000"/>
              <a:buFont typeface="Arial"/>
              <a:buNone/>
              <a:defRPr sz="8000" b="1">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6" name="Google Shape;146;p30"/>
          <p:cNvSpPr txBox="1">
            <a:spLocks noGrp="1"/>
          </p:cNvSpPr>
          <p:nvPr>
            <p:ph type="body" idx="1"/>
          </p:nvPr>
        </p:nvSpPr>
        <p:spPr>
          <a:xfrm>
            <a:off x="776333" y="2258267"/>
            <a:ext cx="22089600" cy="9582400"/>
          </a:xfrm>
          <a:prstGeom prst="rect">
            <a:avLst/>
          </a:prstGeom>
        </p:spPr>
        <p:txBody>
          <a:bodyPr spcFirstLastPara="1" wrap="square" lIns="68575" tIns="34275" rIns="68575" bIns="34275" anchor="t" anchorCtr="0">
            <a:noAutofit/>
          </a:bodyPr>
          <a:lstStyle>
            <a:lvl1pPr marL="1219215" lvl="0" indent="-982146" rtl="0">
              <a:spcBef>
                <a:spcPts val="2133"/>
              </a:spcBef>
              <a:spcAft>
                <a:spcPts val="0"/>
              </a:spcAft>
              <a:buSzPts val="2200"/>
              <a:buChar char="•"/>
              <a:defRPr sz="5867">
                <a:latin typeface="Arial"/>
                <a:ea typeface="Arial"/>
                <a:cs typeface="Arial"/>
                <a:sym typeface="Arial"/>
              </a:defRPr>
            </a:lvl1pPr>
            <a:lvl2pPr marL="2438430" lvl="1" indent="-931345" rtl="0">
              <a:spcBef>
                <a:spcPts val="1067"/>
              </a:spcBef>
              <a:spcAft>
                <a:spcPts val="0"/>
              </a:spcAft>
              <a:buSzPts val="1900"/>
              <a:buChar char="•"/>
              <a:defRPr sz="5067">
                <a:latin typeface="Arial"/>
                <a:ea typeface="Arial"/>
                <a:cs typeface="Arial"/>
                <a:sym typeface="Arial"/>
              </a:defRPr>
            </a:lvl2pPr>
            <a:lvl3pPr marL="3657646" lvl="2" indent="-880544" rtl="0">
              <a:spcBef>
                <a:spcPts val="1067"/>
              </a:spcBef>
              <a:spcAft>
                <a:spcPts val="0"/>
              </a:spcAft>
              <a:buSzPts val="1600"/>
              <a:buChar char="•"/>
              <a:defRPr sz="4267">
                <a:latin typeface="Arial"/>
                <a:ea typeface="Arial"/>
                <a:cs typeface="Arial"/>
                <a:sym typeface="Arial"/>
              </a:defRPr>
            </a:lvl3pPr>
            <a:lvl4pPr marL="4876861" lvl="3" indent="-846677" rtl="0">
              <a:spcBef>
                <a:spcPts val="1067"/>
              </a:spcBef>
              <a:spcAft>
                <a:spcPts val="0"/>
              </a:spcAft>
              <a:buSzPts val="1400"/>
              <a:buChar char="•"/>
              <a:defRPr>
                <a:latin typeface="Arial"/>
                <a:ea typeface="Arial"/>
                <a:cs typeface="Arial"/>
                <a:sym typeface="Arial"/>
              </a:defRPr>
            </a:lvl4pPr>
            <a:lvl5pPr marL="6096076" lvl="4" indent="-846677" rtl="0">
              <a:spcBef>
                <a:spcPts val="1067"/>
              </a:spcBef>
              <a:spcAft>
                <a:spcPts val="0"/>
              </a:spcAft>
              <a:buSzPts val="1400"/>
              <a:buChar char="•"/>
              <a:defRPr>
                <a:latin typeface="Arial"/>
                <a:ea typeface="Arial"/>
                <a:cs typeface="Arial"/>
                <a:sym typeface="Arial"/>
              </a:defRPr>
            </a:lvl5pPr>
            <a:lvl6pPr marL="7315291" lvl="5" indent="-846677" rtl="0">
              <a:spcBef>
                <a:spcPts val="1067"/>
              </a:spcBef>
              <a:spcAft>
                <a:spcPts val="0"/>
              </a:spcAft>
              <a:buSzPts val="1400"/>
              <a:buChar char="•"/>
              <a:defRPr>
                <a:latin typeface="Arial"/>
                <a:ea typeface="Arial"/>
                <a:cs typeface="Arial"/>
                <a:sym typeface="Arial"/>
              </a:defRPr>
            </a:lvl6pPr>
            <a:lvl7pPr marL="8534507" lvl="6" indent="-846677" rtl="0">
              <a:spcBef>
                <a:spcPts val="1067"/>
              </a:spcBef>
              <a:spcAft>
                <a:spcPts val="0"/>
              </a:spcAft>
              <a:buSzPts val="1400"/>
              <a:buChar char="•"/>
              <a:defRPr>
                <a:latin typeface="Arial"/>
                <a:ea typeface="Arial"/>
                <a:cs typeface="Arial"/>
                <a:sym typeface="Arial"/>
              </a:defRPr>
            </a:lvl7pPr>
            <a:lvl8pPr marL="9753722" lvl="7" indent="-846677" rtl="0">
              <a:spcBef>
                <a:spcPts val="1067"/>
              </a:spcBef>
              <a:spcAft>
                <a:spcPts val="0"/>
              </a:spcAft>
              <a:buSzPts val="1400"/>
              <a:buChar char="•"/>
              <a:defRPr>
                <a:latin typeface="Arial"/>
                <a:ea typeface="Arial"/>
                <a:cs typeface="Arial"/>
                <a:sym typeface="Arial"/>
              </a:defRPr>
            </a:lvl8pPr>
            <a:lvl9pPr marL="10972937" lvl="8" indent="-846677" rtl="0">
              <a:spcBef>
                <a:spcPts val="1067"/>
              </a:spcBef>
              <a:spcAft>
                <a:spcPts val="0"/>
              </a:spcAft>
              <a:buSzPts val="1400"/>
              <a:buChar char="•"/>
              <a:defRPr>
                <a:latin typeface="Arial"/>
                <a:ea typeface="Arial"/>
                <a:cs typeface="Arial"/>
                <a:sym typeface="Arial"/>
              </a:defRPr>
            </a:lvl9pPr>
          </a:lstStyle>
          <a:p>
            <a:endParaRPr/>
          </a:p>
        </p:txBody>
      </p:sp>
    </p:spTree>
    <p:extLst>
      <p:ext uri="{BB962C8B-B14F-4D97-AF65-F5344CB8AC3E}">
        <p14:creationId xmlns:p14="http://schemas.microsoft.com/office/powerpoint/2010/main" val="854005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zh-CN" altLang="en-US"/>
              <a:t>单击此处编辑母版标题样式</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66F3E0A-859B-40FE-BD7B-70A2DEFA559D}" type="datetimeFigureOut">
              <a:rPr lang="zh-CN" altLang="en-US" smtClean="0"/>
              <a:t>2020/9/1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12EE07B-EE97-427C-822E-D26C92C1B13C}" type="slidenum">
              <a:rPr lang="zh-CN" altLang="en-US" smtClean="0"/>
              <a:t>‹#›</a:t>
            </a:fld>
            <a:endParaRPr lang="zh-CN" altLang="en-US"/>
          </a:p>
        </p:txBody>
      </p:sp>
    </p:spTree>
    <p:extLst>
      <p:ext uri="{BB962C8B-B14F-4D97-AF65-F5344CB8AC3E}">
        <p14:creationId xmlns:p14="http://schemas.microsoft.com/office/powerpoint/2010/main" val="3528637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66F3E0A-859B-40FE-BD7B-70A2DEFA559D}" type="datetimeFigureOut">
              <a:rPr lang="zh-CN" altLang="en-US" smtClean="0"/>
              <a:t>2020/9/1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12EE07B-EE97-427C-822E-D26C92C1B13C}" type="slidenum">
              <a:rPr lang="zh-CN" altLang="en-US" smtClean="0"/>
              <a:t>‹#›</a:t>
            </a:fld>
            <a:endParaRPr lang="zh-CN" altLang="en-US"/>
          </a:p>
        </p:txBody>
      </p:sp>
    </p:spTree>
    <p:extLst>
      <p:ext uri="{BB962C8B-B14F-4D97-AF65-F5344CB8AC3E}">
        <p14:creationId xmlns:p14="http://schemas.microsoft.com/office/powerpoint/2010/main" val="1102239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zh-CN" altLang="en-US"/>
              <a:t>单击此处编辑母版标题样式</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66F3E0A-859B-40FE-BD7B-70A2DEFA559D}" type="datetimeFigureOut">
              <a:rPr lang="zh-CN" altLang="en-US" smtClean="0"/>
              <a:t>2020/9/1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12EE07B-EE97-427C-822E-D26C92C1B13C}" type="slidenum">
              <a:rPr lang="zh-CN" altLang="en-US" smtClean="0"/>
              <a:t>‹#›</a:t>
            </a:fld>
            <a:endParaRPr lang="zh-CN" altLang="en-US"/>
          </a:p>
        </p:txBody>
      </p:sp>
    </p:spTree>
    <p:extLst>
      <p:ext uri="{BB962C8B-B14F-4D97-AF65-F5344CB8AC3E}">
        <p14:creationId xmlns:p14="http://schemas.microsoft.com/office/powerpoint/2010/main" val="980290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A66F3E0A-859B-40FE-BD7B-70A2DEFA559D}" type="datetimeFigureOut">
              <a:rPr lang="zh-CN" altLang="en-US" smtClean="0"/>
              <a:t>2020/9/1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12EE07B-EE97-427C-822E-D26C92C1B13C}" type="slidenum">
              <a:rPr lang="zh-CN" altLang="en-US" smtClean="0"/>
              <a:t>‹#›</a:t>
            </a:fld>
            <a:endParaRPr lang="zh-CN" altLang="en-US"/>
          </a:p>
        </p:txBody>
      </p:sp>
    </p:spTree>
    <p:extLst>
      <p:ext uri="{BB962C8B-B14F-4D97-AF65-F5344CB8AC3E}">
        <p14:creationId xmlns:p14="http://schemas.microsoft.com/office/powerpoint/2010/main" val="1528717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CN" altLang="en-US"/>
              <a:t>单击此处编辑母版文本样式</a:t>
            </a:r>
          </a:p>
        </p:txBody>
      </p:sp>
      <p:sp>
        <p:nvSpPr>
          <p:cNvPr id="4" name="Content Placeholder 3"/>
          <p:cNvSpPr>
            <a:spLocks noGrp="1"/>
          </p:cNvSpPr>
          <p:nvPr>
            <p:ph sz="half" idx="2"/>
          </p:nvPr>
        </p:nvSpPr>
        <p:spPr>
          <a:xfrm>
            <a:off x="1679577" y="5010150"/>
            <a:ext cx="10315574" cy="73691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CN" altLang="en-US"/>
              <a:t>单击此处编辑母版文本样式</a:t>
            </a:r>
          </a:p>
        </p:txBody>
      </p:sp>
      <p:sp>
        <p:nvSpPr>
          <p:cNvPr id="6" name="Content Placeholder 5"/>
          <p:cNvSpPr>
            <a:spLocks noGrp="1"/>
          </p:cNvSpPr>
          <p:nvPr>
            <p:ph sz="quarter" idx="4"/>
          </p:nvPr>
        </p:nvSpPr>
        <p:spPr>
          <a:xfrm>
            <a:off x="12344400" y="5010150"/>
            <a:ext cx="10366376" cy="73691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A66F3E0A-859B-40FE-BD7B-70A2DEFA559D}" type="datetimeFigureOut">
              <a:rPr lang="zh-CN" altLang="en-US" smtClean="0"/>
              <a:t>2020/9/1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12EE07B-EE97-427C-822E-D26C92C1B13C}" type="slidenum">
              <a:rPr lang="zh-CN" altLang="en-US" smtClean="0"/>
              <a:t>‹#›</a:t>
            </a:fld>
            <a:endParaRPr lang="zh-CN" altLang="en-US"/>
          </a:p>
        </p:txBody>
      </p:sp>
    </p:spTree>
    <p:extLst>
      <p:ext uri="{BB962C8B-B14F-4D97-AF65-F5344CB8AC3E}">
        <p14:creationId xmlns:p14="http://schemas.microsoft.com/office/powerpoint/2010/main" val="228701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白色背景2">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B2D989-8CDB-412B-BBB2-A045F7EBB48F}"/>
              </a:ext>
            </a:extLst>
          </p:cNvPr>
          <p:cNvPicPr>
            <a:picLocks noChangeAspect="1"/>
          </p:cNvPicPr>
          <p:nvPr userDrawn="1"/>
        </p:nvPicPr>
        <p:blipFill>
          <a:blip r:embed="rId2">
            <a:alphaModFix amt="31000"/>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6" name="Picture 5">
            <a:extLst>
              <a:ext uri="{FF2B5EF4-FFF2-40B4-BE49-F238E27FC236}">
                <a16:creationId xmlns:a16="http://schemas.microsoft.com/office/drawing/2014/main" id="{796F99B1-AFC9-0C45-A7C4-EE78795714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586618" y="713012"/>
            <a:ext cx="3142856" cy="396000"/>
          </a:xfrm>
          <a:prstGeom prst="rect">
            <a:avLst/>
          </a:prstGeom>
        </p:spPr>
      </p:pic>
    </p:spTree>
    <p:extLst>
      <p:ext uri="{BB962C8B-B14F-4D97-AF65-F5344CB8AC3E}">
        <p14:creationId xmlns:p14="http://schemas.microsoft.com/office/powerpoint/2010/main" val="2752790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仅标题">
    <p:bg>
      <p:bgPr>
        <a:gradFill>
          <a:gsLst>
            <a:gs pos="0">
              <a:srgbClr val="FF5F00"/>
            </a:gs>
            <a:gs pos="100000">
              <a:srgbClr val="FFB61A"/>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804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F3E0A-859B-40FE-BD7B-70A2DEFA559D}" type="datetimeFigureOut">
              <a:rPr lang="zh-CN" altLang="en-US" smtClean="0"/>
              <a:t>2020/9/1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12EE07B-EE97-427C-822E-D26C92C1B13C}" type="slidenum">
              <a:rPr lang="zh-CN" altLang="en-US" smtClean="0"/>
              <a:t>‹#›</a:t>
            </a:fld>
            <a:endParaRPr lang="zh-CN" altLang="en-US"/>
          </a:p>
        </p:txBody>
      </p:sp>
    </p:spTree>
    <p:extLst>
      <p:ext uri="{BB962C8B-B14F-4D97-AF65-F5344CB8AC3E}">
        <p14:creationId xmlns:p14="http://schemas.microsoft.com/office/powerpoint/2010/main" val="23808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zh-CN" altLang="en-US"/>
              <a:t>单击此处编辑母版标题样式</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66F3E0A-859B-40FE-BD7B-70A2DEFA559D}" type="datetimeFigureOut">
              <a:rPr lang="zh-CN" altLang="en-US" smtClean="0"/>
              <a:t>2020/9/1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12EE07B-EE97-427C-822E-D26C92C1B13C}" type="slidenum">
              <a:rPr lang="zh-CN" altLang="en-US" smtClean="0"/>
              <a:t>‹#›</a:t>
            </a:fld>
            <a:endParaRPr lang="zh-CN" altLang="en-US"/>
          </a:p>
        </p:txBody>
      </p:sp>
    </p:spTree>
    <p:extLst>
      <p:ext uri="{BB962C8B-B14F-4D97-AF65-F5344CB8AC3E}">
        <p14:creationId xmlns:p14="http://schemas.microsoft.com/office/powerpoint/2010/main" val="1462140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zh-CN" altLang="en-US"/>
              <a:t>单击图标添加图片</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66F3E0A-859B-40FE-BD7B-70A2DEFA559D}" type="datetimeFigureOut">
              <a:rPr lang="zh-CN" altLang="en-US" smtClean="0"/>
              <a:t>2020/9/1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12EE07B-EE97-427C-822E-D26C92C1B13C}" type="slidenum">
              <a:rPr lang="zh-CN" altLang="en-US" smtClean="0"/>
              <a:t>‹#›</a:t>
            </a:fld>
            <a:endParaRPr lang="zh-CN" altLang="en-US"/>
          </a:p>
        </p:txBody>
      </p:sp>
    </p:spTree>
    <p:extLst>
      <p:ext uri="{BB962C8B-B14F-4D97-AF65-F5344CB8AC3E}">
        <p14:creationId xmlns:p14="http://schemas.microsoft.com/office/powerpoint/2010/main" val="2089288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66F3E0A-859B-40FE-BD7B-70A2DEFA559D}" type="datetimeFigureOut">
              <a:rPr lang="zh-CN" altLang="en-US" smtClean="0"/>
              <a:t>2020/9/1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12EE07B-EE97-427C-822E-D26C92C1B13C}" type="slidenum">
              <a:rPr lang="zh-CN" altLang="en-US" smtClean="0"/>
              <a:t>‹#›</a:t>
            </a:fld>
            <a:endParaRPr lang="zh-CN" altLang="en-US"/>
          </a:p>
        </p:txBody>
      </p:sp>
    </p:spTree>
    <p:extLst>
      <p:ext uri="{BB962C8B-B14F-4D97-AF65-F5344CB8AC3E}">
        <p14:creationId xmlns:p14="http://schemas.microsoft.com/office/powerpoint/2010/main" val="2665048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66F3E0A-859B-40FE-BD7B-70A2DEFA559D}" type="datetimeFigureOut">
              <a:rPr lang="zh-CN" altLang="en-US" smtClean="0"/>
              <a:t>2020/9/1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12EE07B-EE97-427C-822E-D26C92C1B13C}" type="slidenum">
              <a:rPr lang="zh-CN" altLang="en-US" smtClean="0"/>
              <a:t>‹#›</a:t>
            </a:fld>
            <a:endParaRPr lang="zh-CN" altLang="en-US"/>
          </a:p>
        </p:txBody>
      </p:sp>
    </p:spTree>
    <p:extLst>
      <p:ext uri="{BB962C8B-B14F-4D97-AF65-F5344CB8AC3E}">
        <p14:creationId xmlns:p14="http://schemas.microsoft.com/office/powerpoint/2010/main" val="356065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白色背景2">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B2D989-8CDB-412B-BBB2-A045F7EBB48F}"/>
              </a:ext>
            </a:extLst>
          </p:cNvPr>
          <p:cNvPicPr>
            <a:picLocks noChangeAspect="1"/>
          </p:cNvPicPr>
          <p:nvPr userDrawn="1"/>
        </p:nvPicPr>
        <p:blipFill>
          <a:blip r:embed="rId2">
            <a:alphaModFix amt="31000"/>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4" name="Title 18">
            <a:extLst>
              <a:ext uri="{FF2B5EF4-FFF2-40B4-BE49-F238E27FC236}">
                <a16:creationId xmlns:a16="http://schemas.microsoft.com/office/drawing/2014/main" id="{C4F7D60D-8920-6642-B070-CB87EEF1E451}"/>
              </a:ext>
            </a:extLst>
          </p:cNvPr>
          <p:cNvSpPr>
            <a:spLocks noGrp="1"/>
          </p:cNvSpPr>
          <p:nvPr>
            <p:ph type="title" hasCustomPrompt="1"/>
          </p:nvPr>
        </p:nvSpPr>
        <p:spPr>
          <a:xfrm>
            <a:off x="856594" y="696491"/>
            <a:ext cx="18598055" cy="707334"/>
          </a:xfrm>
          <a:prstGeom prst="rect">
            <a:avLst/>
          </a:prstGeom>
        </p:spPr>
        <p:txBody>
          <a:bodyPr/>
          <a:lstStyle>
            <a:lvl1pPr>
              <a:defRPr sz="5400" b="1" i="0">
                <a:solidFill>
                  <a:schemeClr val="tx1"/>
                </a:solidFill>
                <a:latin typeface="Microsoft YaHei" panose="020B0503020204020204" pitchFamily="34" charset="-122"/>
                <a:ea typeface="Microsoft YaHei" panose="020B0503020204020204" pitchFamily="34" charset="-122"/>
              </a:defRPr>
            </a:lvl1pPr>
          </a:lstStyle>
          <a:p>
            <a:r>
              <a:rPr lang="zh-TW" altLang="en-US" dirty="0"/>
              <a:t>请填写大标题</a:t>
            </a:r>
            <a:r>
              <a:rPr lang="en-US" altLang="zh-CN" dirty="0"/>
              <a:t>-</a:t>
            </a:r>
            <a:r>
              <a:rPr lang="zh-TW" altLang="en-US" dirty="0"/>
              <a:t>微软雅黑</a:t>
            </a:r>
            <a:r>
              <a:rPr lang="en-US" altLang="zh-CN" dirty="0"/>
              <a:t>-54</a:t>
            </a:r>
            <a:r>
              <a:rPr lang="zh-TW" altLang="en-US" dirty="0"/>
              <a:t>磅</a:t>
            </a:r>
            <a:r>
              <a:rPr lang="zh-CN" altLang="en-US" dirty="0"/>
              <a:t> </a:t>
            </a:r>
            <a:r>
              <a:rPr lang="zh-TW" altLang="en-US" dirty="0"/>
              <a:t>加粗</a:t>
            </a:r>
            <a:endParaRPr lang="en-US" dirty="0"/>
          </a:p>
        </p:txBody>
      </p:sp>
      <p:pic>
        <p:nvPicPr>
          <p:cNvPr id="7" name="Picture 5">
            <a:extLst>
              <a:ext uri="{FF2B5EF4-FFF2-40B4-BE49-F238E27FC236}">
                <a16:creationId xmlns:a16="http://schemas.microsoft.com/office/drawing/2014/main" id="{796F99B1-AFC9-0C45-A7C4-EE78795714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0586618" y="713012"/>
            <a:ext cx="3142856" cy="396000"/>
          </a:xfrm>
          <a:prstGeom prst="rect">
            <a:avLst/>
          </a:prstGeom>
        </p:spPr>
      </p:pic>
    </p:spTree>
    <p:extLst>
      <p:ext uri="{BB962C8B-B14F-4D97-AF65-F5344CB8AC3E}">
        <p14:creationId xmlns:p14="http://schemas.microsoft.com/office/powerpoint/2010/main" val="343850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色">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796F99B1-AFC9-0C45-A7C4-EE78795714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0586618" y="713012"/>
            <a:ext cx="3142856" cy="396000"/>
          </a:xfrm>
          <a:prstGeom prst="rect">
            <a:avLst/>
          </a:prstGeom>
        </p:spPr>
      </p:pic>
    </p:spTree>
    <p:extLst>
      <p:ext uri="{BB962C8B-B14F-4D97-AF65-F5344CB8AC3E}">
        <p14:creationId xmlns:p14="http://schemas.microsoft.com/office/powerpoint/2010/main" val="286642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白色">
    <p:spTree>
      <p:nvGrpSpPr>
        <p:cNvPr id="1" name=""/>
        <p:cNvGrpSpPr/>
        <p:nvPr/>
      </p:nvGrpSpPr>
      <p:grpSpPr>
        <a:xfrm>
          <a:off x="0" y="0"/>
          <a:ext cx="0" cy="0"/>
          <a:chOff x="0" y="0"/>
          <a:chExt cx="0" cy="0"/>
        </a:xfrm>
      </p:grpSpPr>
      <p:sp>
        <p:nvSpPr>
          <p:cNvPr id="3" name="Title 18">
            <a:extLst>
              <a:ext uri="{FF2B5EF4-FFF2-40B4-BE49-F238E27FC236}">
                <a16:creationId xmlns:a16="http://schemas.microsoft.com/office/drawing/2014/main" id="{39F36925-9BF9-E34B-81FA-D4413F83C0CD}"/>
              </a:ext>
            </a:extLst>
          </p:cNvPr>
          <p:cNvSpPr>
            <a:spLocks noGrp="1"/>
          </p:cNvSpPr>
          <p:nvPr>
            <p:ph type="title" hasCustomPrompt="1"/>
          </p:nvPr>
        </p:nvSpPr>
        <p:spPr>
          <a:xfrm>
            <a:off x="856594" y="696491"/>
            <a:ext cx="18598055" cy="707334"/>
          </a:xfrm>
          <a:prstGeom prst="rect">
            <a:avLst/>
          </a:prstGeom>
        </p:spPr>
        <p:txBody>
          <a:bodyPr/>
          <a:lstStyle>
            <a:lvl1pPr>
              <a:defRPr sz="5400" b="1" i="0">
                <a:solidFill>
                  <a:schemeClr val="tx1"/>
                </a:solidFill>
                <a:latin typeface="Microsoft YaHei" panose="020B0503020204020204" pitchFamily="34" charset="-122"/>
                <a:ea typeface="Microsoft YaHei" panose="020B0503020204020204" pitchFamily="34" charset="-122"/>
              </a:defRPr>
            </a:lvl1pPr>
          </a:lstStyle>
          <a:p>
            <a:r>
              <a:rPr lang="zh-TW" altLang="en-US" dirty="0"/>
              <a:t>请填写大标题</a:t>
            </a:r>
            <a:r>
              <a:rPr lang="en-US" altLang="zh-CN" dirty="0"/>
              <a:t>-</a:t>
            </a:r>
            <a:r>
              <a:rPr lang="zh-TW" altLang="en-US" dirty="0"/>
              <a:t>微软雅黑</a:t>
            </a:r>
            <a:r>
              <a:rPr lang="en-US" altLang="zh-CN" dirty="0"/>
              <a:t>-54</a:t>
            </a:r>
            <a:r>
              <a:rPr lang="zh-TW" altLang="en-US" dirty="0"/>
              <a:t>磅</a:t>
            </a:r>
            <a:r>
              <a:rPr lang="zh-CN" altLang="en-US" dirty="0"/>
              <a:t> </a:t>
            </a:r>
            <a:r>
              <a:rPr lang="zh-TW" altLang="en-US" dirty="0"/>
              <a:t>加粗</a:t>
            </a:r>
            <a:endParaRPr lang="en-US" dirty="0"/>
          </a:p>
        </p:txBody>
      </p:sp>
      <p:pic>
        <p:nvPicPr>
          <p:cNvPr id="4" name="Picture 5">
            <a:extLst>
              <a:ext uri="{FF2B5EF4-FFF2-40B4-BE49-F238E27FC236}">
                <a16:creationId xmlns:a16="http://schemas.microsoft.com/office/drawing/2014/main" id="{796F99B1-AFC9-0C45-A7C4-EE78795714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0586618" y="713012"/>
            <a:ext cx="3142856" cy="396000"/>
          </a:xfrm>
          <a:prstGeom prst="rect">
            <a:avLst/>
          </a:prstGeom>
        </p:spPr>
      </p:pic>
    </p:spTree>
    <p:extLst>
      <p:ext uri="{BB962C8B-B14F-4D97-AF65-F5344CB8AC3E}">
        <p14:creationId xmlns:p14="http://schemas.microsoft.com/office/powerpoint/2010/main" val="103901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黑色背景">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A00190-BC4B-F745-B831-BFAEF336368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0586622" y="713013"/>
            <a:ext cx="3142867" cy="396000"/>
          </a:xfrm>
          <a:prstGeom prst="rect">
            <a:avLst/>
          </a:prstGeom>
        </p:spPr>
      </p:pic>
    </p:spTree>
    <p:extLst>
      <p:ext uri="{BB962C8B-B14F-4D97-AF65-F5344CB8AC3E}">
        <p14:creationId xmlns:p14="http://schemas.microsoft.com/office/powerpoint/2010/main" val="406580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橙色背景">
    <p:spTree>
      <p:nvGrpSpPr>
        <p:cNvPr id="1" name=""/>
        <p:cNvGrpSpPr/>
        <p:nvPr/>
      </p:nvGrpSpPr>
      <p:grpSpPr>
        <a:xfrm>
          <a:off x="0" y="0"/>
          <a:ext cx="0" cy="0"/>
          <a:chOff x="0" y="0"/>
          <a:chExt cx="0" cy="0"/>
        </a:xfrm>
      </p:grpSpPr>
      <p:sp>
        <p:nvSpPr>
          <p:cNvPr id="8" name="矩形">
            <a:extLst>
              <a:ext uri="{FF2B5EF4-FFF2-40B4-BE49-F238E27FC236}">
                <a16:creationId xmlns:a16="http://schemas.microsoft.com/office/drawing/2014/main" id="{80558C3A-5573-4476-976A-1E5C8A2BA12D}"/>
              </a:ext>
            </a:extLst>
          </p:cNvPr>
          <p:cNvSpPr/>
          <p:nvPr userDrawn="1"/>
        </p:nvSpPr>
        <p:spPr>
          <a:xfrm>
            <a:off x="0" y="0"/>
            <a:ext cx="24384000" cy="11562080"/>
          </a:xfrm>
          <a:prstGeom prst="rect">
            <a:avLst/>
          </a:prstGeom>
          <a:gradFill>
            <a:gsLst>
              <a:gs pos="0">
                <a:srgbClr val="FF6A00">
                  <a:alpha val="97000"/>
                </a:srgbClr>
              </a:gs>
              <a:gs pos="100000">
                <a:srgbClr val="FFFFFF">
                  <a:alpha val="0"/>
                </a:srgbClr>
              </a:gs>
            </a:gsLst>
            <a:lin ang="5400000"/>
          </a:gradFill>
          <a:ln w="3175">
            <a:miter lim="400000"/>
          </a:ln>
        </p:spPr>
        <p:txBody>
          <a:bodyPr lIns="0" tIns="0" rIns="0" bIns="0" anchor="ctr"/>
          <a:lstStyle/>
          <a:p>
            <a:pPr>
              <a:defRPr sz="3800" b="0">
                <a:solidFill>
                  <a:srgbClr val="FFFFFF"/>
                </a:solidFill>
                <a:latin typeface="+mn-lt"/>
                <a:ea typeface="+mn-ea"/>
                <a:cs typeface="+mn-cs"/>
                <a:sym typeface="Helvetica Neue Medium"/>
              </a:defRPr>
            </a:pPr>
            <a:endParaRPr sz="3040" dirty="0">
              <a:latin typeface="Arial Unicode MS" panose="020B0604020202020204" pitchFamily="34" charset="-122"/>
            </a:endParaRPr>
          </a:p>
        </p:txBody>
      </p:sp>
      <p:sp>
        <p:nvSpPr>
          <p:cNvPr id="9" name="矩形">
            <a:extLst>
              <a:ext uri="{FF2B5EF4-FFF2-40B4-BE49-F238E27FC236}">
                <a16:creationId xmlns:a16="http://schemas.microsoft.com/office/drawing/2014/main" id="{C6764A84-D02D-457E-B04B-881D135FF526}"/>
              </a:ext>
            </a:extLst>
          </p:cNvPr>
          <p:cNvSpPr/>
          <p:nvPr userDrawn="1"/>
        </p:nvSpPr>
        <p:spPr>
          <a:xfrm flipV="1">
            <a:off x="0" y="5003800"/>
            <a:ext cx="24384000" cy="8712200"/>
          </a:xfrm>
          <a:prstGeom prst="rect">
            <a:avLst/>
          </a:prstGeom>
          <a:gradFill>
            <a:gsLst>
              <a:gs pos="0">
                <a:srgbClr val="FF6A00">
                  <a:alpha val="97000"/>
                </a:srgbClr>
              </a:gs>
              <a:gs pos="100000">
                <a:srgbClr val="FFFFFF">
                  <a:alpha val="0"/>
                </a:srgbClr>
              </a:gs>
            </a:gsLst>
            <a:lin ang="5400000"/>
          </a:gradFill>
          <a:ln w="3175">
            <a:miter lim="400000"/>
          </a:ln>
        </p:spPr>
        <p:txBody>
          <a:bodyPr lIns="0" tIns="0" rIns="0" bIns="0" anchor="ctr"/>
          <a:lstStyle/>
          <a:p>
            <a:pPr>
              <a:defRPr sz="3800" b="0">
                <a:solidFill>
                  <a:srgbClr val="FFFFFF"/>
                </a:solidFill>
                <a:latin typeface="+mn-lt"/>
                <a:ea typeface="+mn-ea"/>
                <a:cs typeface="+mn-cs"/>
                <a:sym typeface="Helvetica Neue Medium"/>
              </a:defRPr>
            </a:pPr>
            <a:endParaRPr sz="3040" dirty="0">
              <a:latin typeface="Arial Unicode MS" panose="020B0604020202020204" pitchFamily="34" charset="-122"/>
            </a:endParaRPr>
          </a:p>
        </p:txBody>
      </p:sp>
      <p:pic>
        <p:nvPicPr>
          <p:cNvPr id="5" name="Picture 4">
            <a:extLst>
              <a:ext uri="{FF2B5EF4-FFF2-40B4-BE49-F238E27FC236}">
                <a16:creationId xmlns:a16="http://schemas.microsoft.com/office/drawing/2014/main" id="{89A00190-BC4B-F745-B831-BFAEF336368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0586622" y="713013"/>
            <a:ext cx="3142867" cy="396000"/>
          </a:xfrm>
          <a:prstGeom prst="rect">
            <a:avLst/>
          </a:prstGeom>
        </p:spPr>
      </p:pic>
    </p:spTree>
    <p:extLst>
      <p:ext uri="{BB962C8B-B14F-4D97-AF65-F5344CB8AC3E}">
        <p14:creationId xmlns:p14="http://schemas.microsoft.com/office/powerpoint/2010/main" val="82769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oter">
  <p:cSld name="Title and footer">
    <p:spTree>
      <p:nvGrpSpPr>
        <p:cNvPr id="1" name="Shape 326"/>
        <p:cNvGrpSpPr/>
        <p:nvPr/>
      </p:nvGrpSpPr>
      <p:grpSpPr>
        <a:xfrm>
          <a:off x="0" y="0"/>
          <a:ext cx="0" cy="0"/>
          <a:chOff x="0" y="0"/>
          <a:chExt cx="0" cy="0"/>
        </a:xfrm>
      </p:grpSpPr>
      <p:sp>
        <p:nvSpPr>
          <p:cNvPr id="327" name="Google Shape;327;p58"/>
          <p:cNvSpPr txBox="1">
            <a:spLocks noGrp="1"/>
          </p:cNvSpPr>
          <p:nvPr>
            <p:ph type="title"/>
          </p:nvPr>
        </p:nvSpPr>
        <p:spPr>
          <a:xfrm>
            <a:off x="526392" y="424733"/>
            <a:ext cx="22721600" cy="1527200"/>
          </a:xfrm>
          <a:prstGeom prst="rect">
            <a:avLst/>
          </a:prstGeom>
        </p:spPr>
        <p:txBody>
          <a:bodyPr spcFirstLastPara="1" wrap="square" lIns="68575" tIns="68575" rIns="68575" bIns="68575" anchor="ctr" anchorCtr="0"/>
          <a:lstStyle>
            <a:lvl1pPr lvl="0" rtl="0">
              <a:spcBef>
                <a:spcPts val="0"/>
              </a:spcBef>
              <a:spcAft>
                <a:spcPts val="0"/>
              </a:spcAft>
              <a:buSzPts val="27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8" name="Google Shape;328;p58"/>
          <p:cNvSpPr/>
          <p:nvPr/>
        </p:nvSpPr>
        <p:spPr>
          <a:xfrm>
            <a:off x="0" y="12712701"/>
            <a:ext cx="24384800" cy="1003200"/>
          </a:xfrm>
          <a:prstGeom prst="rect">
            <a:avLst/>
          </a:prstGeom>
          <a:solidFill>
            <a:srgbClr val="F2F2F2"/>
          </a:solidFill>
          <a:ln>
            <a:noFill/>
          </a:ln>
        </p:spPr>
        <p:txBody>
          <a:bodyPr spcFirstLastPara="1" wrap="square" lIns="243800" tIns="121867" rIns="243800" bIns="121867" anchor="ctr" anchorCtr="0">
            <a:noAutofit/>
          </a:bodyPr>
          <a:lstStyle/>
          <a:p>
            <a:pPr marL="0" marR="0" lvl="0" indent="0" algn="ctr" rtl="0">
              <a:lnSpc>
                <a:spcPct val="100000"/>
              </a:lnSpc>
              <a:spcBef>
                <a:spcPts val="0"/>
              </a:spcBef>
              <a:spcAft>
                <a:spcPts val="0"/>
              </a:spcAft>
              <a:buClr>
                <a:srgbClr val="000000"/>
              </a:buClr>
              <a:buFont typeface="Arial"/>
              <a:buNone/>
            </a:pPr>
            <a:endParaRPr sz="4800" b="0" i="0" u="none" strike="noStrike" cap="none">
              <a:solidFill>
                <a:srgbClr val="FFFFFF"/>
              </a:solidFill>
              <a:latin typeface="Calibri"/>
              <a:ea typeface="Calibri"/>
              <a:cs typeface="Calibri"/>
              <a:sym typeface="Calibri"/>
            </a:endParaRPr>
          </a:p>
        </p:txBody>
      </p:sp>
      <p:pic>
        <p:nvPicPr>
          <p:cNvPr id="329" name="Google Shape;329;p58" descr="CNCF_Alternate_Pantone.png"/>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9956019" y="12886085"/>
            <a:ext cx="4151200" cy="659200"/>
          </a:xfrm>
          <a:prstGeom prst="rect">
            <a:avLst/>
          </a:prstGeom>
          <a:noFill/>
          <a:ln>
            <a:noFill/>
          </a:ln>
        </p:spPr>
      </p:pic>
      <p:sp>
        <p:nvSpPr>
          <p:cNvPr id="330" name="Google Shape;330;p58"/>
          <p:cNvSpPr txBox="1">
            <a:spLocks noGrp="1"/>
          </p:cNvSpPr>
          <p:nvPr>
            <p:ph type="sldNum" idx="12"/>
          </p:nvPr>
        </p:nvSpPr>
        <p:spPr>
          <a:xfrm>
            <a:off x="494677" y="12740045"/>
            <a:ext cx="1463200" cy="1049600"/>
          </a:xfrm>
          <a:prstGeom prst="rect">
            <a:avLst/>
          </a:prstGeom>
          <a:noFill/>
          <a:ln>
            <a:noFill/>
          </a:ln>
        </p:spPr>
        <p:txBody>
          <a:bodyPr spcFirstLastPara="1" wrap="square" lIns="91425" tIns="91425" rIns="91425" bIns="91425" anchor="ctr" anchorCtr="0">
            <a:noAutofit/>
          </a:bodyPr>
          <a:lstStyle>
            <a:lvl1pPr lvl="0" algn="l" rtl="0">
              <a:buNone/>
              <a:defRPr sz="2933">
                <a:solidFill>
                  <a:schemeClr val="dk1"/>
                </a:solidFill>
              </a:defRPr>
            </a:lvl1pPr>
            <a:lvl2pPr lvl="1" algn="l" rtl="0">
              <a:buNone/>
              <a:defRPr sz="2933">
                <a:solidFill>
                  <a:schemeClr val="dk1"/>
                </a:solidFill>
              </a:defRPr>
            </a:lvl2pPr>
            <a:lvl3pPr lvl="2" algn="l" rtl="0">
              <a:buNone/>
              <a:defRPr sz="2933">
                <a:solidFill>
                  <a:schemeClr val="dk1"/>
                </a:solidFill>
              </a:defRPr>
            </a:lvl3pPr>
            <a:lvl4pPr lvl="3" algn="l" rtl="0">
              <a:buNone/>
              <a:defRPr sz="2933">
                <a:solidFill>
                  <a:schemeClr val="dk1"/>
                </a:solidFill>
              </a:defRPr>
            </a:lvl4pPr>
            <a:lvl5pPr lvl="4" algn="l" rtl="0">
              <a:buNone/>
              <a:defRPr sz="2933">
                <a:solidFill>
                  <a:schemeClr val="dk1"/>
                </a:solidFill>
              </a:defRPr>
            </a:lvl5pPr>
            <a:lvl6pPr lvl="5" algn="l" rtl="0">
              <a:buNone/>
              <a:defRPr sz="2933">
                <a:solidFill>
                  <a:schemeClr val="dk1"/>
                </a:solidFill>
              </a:defRPr>
            </a:lvl6pPr>
            <a:lvl7pPr lvl="6" algn="l" rtl="0">
              <a:buNone/>
              <a:defRPr sz="2933">
                <a:solidFill>
                  <a:schemeClr val="dk1"/>
                </a:solidFill>
              </a:defRPr>
            </a:lvl7pPr>
            <a:lvl8pPr lvl="7" algn="l" rtl="0">
              <a:buNone/>
              <a:defRPr sz="2933">
                <a:solidFill>
                  <a:schemeClr val="dk1"/>
                </a:solidFill>
              </a:defRPr>
            </a:lvl8pPr>
            <a:lvl9pPr lvl="8" algn="l" rtl="0">
              <a:buNone/>
              <a:defRPr sz="2933">
                <a:solidFill>
                  <a:schemeClr val="dk1"/>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763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369143"/>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87" r:id="rId3"/>
    <p:sldLayoutId id="2147483703" r:id="rId4"/>
    <p:sldLayoutId id="2147483685" r:id="rId5"/>
    <p:sldLayoutId id="2147483702" r:id="rId6"/>
    <p:sldLayoutId id="2147483686" r:id="rId7"/>
    <p:sldLayoutId id="2147483688" r:id="rId8"/>
    <p:sldLayoutId id="2147483709" r:id="rId9"/>
    <p:sldLayoutId id="2147483711" r:id="rId10"/>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546A2E-B1A9-E94A-94FB-650058BEEDD5}"/>
              </a:ext>
            </a:extLst>
          </p:cNvPr>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760CD4-BC18-E242-8F67-09E360C5FDA8}"/>
              </a:ext>
            </a:extLst>
          </p:cNvPr>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E82B7-CCAA-5645-8DFC-ECE2B231D486}"/>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1F0419F2-F92F-F647-9C3D-4187E77ACCD3}" type="datetimeFigureOut">
              <a:rPr lang="en-US" smtClean="0"/>
              <a:t>9/1/20</a:t>
            </a:fld>
            <a:endParaRPr lang="en-US"/>
          </a:p>
        </p:txBody>
      </p:sp>
      <p:sp>
        <p:nvSpPr>
          <p:cNvPr id="5" name="Footer Placeholder 4">
            <a:extLst>
              <a:ext uri="{FF2B5EF4-FFF2-40B4-BE49-F238E27FC236}">
                <a16:creationId xmlns:a16="http://schemas.microsoft.com/office/drawing/2014/main" id="{5E82D7D2-91AC-1B4C-A72F-66F306AAA532}"/>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B09872-9CF6-224D-8E1A-32D2C18D3A7B}"/>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9730DCB7-87AF-4349-A25D-378F24E371B8}" type="slidenum">
              <a:rPr lang="en-US" smtClean="0"/>
              <a:t>‹#›</a:t>
            </a:fld>
            <a:endParaRPr lang="en-US"/>
          </a:p>
        </p:txBody>
      </p:sp>
    </p:spTree>
    <p:extLst>
      <p:ext uri="{BB962C8B-B14F-4D97-AF65-F5344CB8AC3E}">
        <p14:creationId xmlns:p14="http://schemas.microsoft.com/office/powerpoint/2010/main" val="14641578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6" r:id="rId12"/>
    <p:sldLayoutId id="2147483708" r:id="rId13"/>
    <p:sldLayoutId id="214748371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66F3E0A-859B-40FE-BD7B-70A2DEFA559D}" type="datetimeFigureOut">
              <a:rPr lang="zh-CN" altLang="en-US" smtClean="0"/>
              <a:t>2020/9/1</a:t>
            </a:fld>
            <a:endParaRPr lang="zh-CN" alt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12EE07B-EE97-427C-822E-D26C92C1B13C}" type="slidenum">
              <a:rPr lang="zh-CN" altLang="en-US" smtClean="0"/>
              <a:t>‹#›</a:t>
            </a:fld>
            <a:endParaRPr lang="zh-CN" altLang="en-US"/>
          </a:p>
        </p:txBody>
      </p:sp>
    </p:spTree>
    <p:extLst>
      <p:ext uri="{BB962C8B-B14F-4D97-AF65-F5344CB8AC3E}">
        <p14:creationId xmlns:p14="http://schemas.microsoft.com/office/powerpoint/2010/main" val="30837712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hyperlink" Target="https://oam.dev/" TargetMode="External"/><Relationship Id="rId7" Type="http://schemas.openxmlformats.org/officeDocument/2006/relationships/hyperlink" Target="https://twitter.com/oam_dev"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hyperlink" Target="https://slack.crossplane.io/channel/oam" TargetMode="External"/><Relationship Id="rId5" Type="http://schemas.openxmlformats.org/officeDocument/2006/relationships/hyperlink" Target="https://github.com/crossplane/oam-kubernetes-runtime" TargetMode="External"/><Relationship Id="rId4" Type="http://schemas.openxmlformats.org/officeDocument/2006/relationships/hyperlink" Target="https://github.com/oam-dev/spe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0.wdp"/><Relationship Id="rId3" Type="http://schemas.openxmlformats.org/officeDocument/2006/relationships/image" Target="../media/image11.png"/><Relationship Id="rId7" Type="http://schemas.microsoft.com/office/2007/relationships/hdphoto" Target="../media/hdphoto4.wdp"/><Relationship Id="rId12" Type="http://schemas.microsoft.com/office/2007/relationships/hdphoto" Target="../media/hdphoto9.wdp"/><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microsoft.com/office/2007/relationships/hdphoto" Target="../media/hdphoto3.wdp"/><Relationship Id="rId11" Type="http://schemas.microsoft.com/office/2007/relationships/hdphoto" Target="../media/hdphoto8.wdp"/><Relationship Id="rId5" Type="http://schemas.microsoft.com/office/2007/relationships/hdphoto" Target="../media/hdphoto2.wdp"/><Relationship Id="rId10" Type="http://schemas.microsoft.com/office/2007/relationships/hdphoto" Target="../media/hdphoto7.wdp"/><Relationship Id="rId4" Type="http://schemas.microsoft.com/office/2007/relationships/hdphoto" Target="../media/hdphoto1.wdp"/><Relationship Id="rId9"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BA002-126E-054B-A897-E3B5BD36680C}"/>
              </a:ext>
            </a:extLst>
          </p:cNvPr>
          <p:cNvSpPr txBox="1"/>
          <p:nvPr/>
        </p:nvSpPr>
        <p:spPr>
          <a:xfrm>
            <a:off x="1290320" y="4100846"/>
            <a:ext cx="21803360" cy="3046988"/>
          </a:xfrm>
          <a:prstGeom prst="rect">
            <a:avLst/>
          </a:prstGeom>
          <a:noFill/>
        </p:spPr>
        <p:txBody>
          <a:bodyPr wrap="square" rtlCol="0">
            <a:spAutoFit/>
          </a:bodyPr>
          <a:lstStyle/>
          <a:p>
            <a:pPr algn="ctr"/>
            <a:r>
              <a:rPr lang="en-US" sz="9600" dirty="0">
                <a:solidFill>
                  <a:schemeClr val="bg1"/>
                </a:solidFill>
                <a:latin typeface="+mj-lt"/>
                <a:ea typeface="Helvetica Neue" panose="02000503000000020004" pitchFamily="2" charset="0"/>
                <a:cs typeface="Helvetica Neue" panose="02000503000000020004" pitchFamily="2" charset="0"/>
              </a:rPr>
              <a:t>Running the next generation of cloud-native applications using Open Application Model</a:t>
            </a:r>
          </a:p>
        </p:txBody>
      </p:sp>
      <p:pic>
        <p:nvPicPr>
          <p:cNvPr id="3" name="Picture 2">
            <a:extLst>
              <a:ext uri="{FF2B5EF4-FFF2-40B4-BE49-F238E27FC236}">
                <a16:creationId xmlns:a16="http://schemas.microsoft.com/office/drawing/2014/main" id="{50CEA6F0-E6AE-8C4C-BF1C-96CA55800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8441" y="642095"/>
            <a:ext cx="5741635" cy="1080000"/>
          </a:xfrm>
          <a:prstGeom prst="rect">
            <a:avLst/>
          </a:prstGeom>
        </p:spPr>
      </p:pic>
      <p:sp>
        <p:nvSpPr>
          <p:cNvPr id="4" name="TextBox 3">
            <a:extLst>
              <a:ext uri="{FF2B5EF4-FFF2-40B4-BE49-F238E27FC236}">
                <a16:creationId xmlns:a16="http://schemas.microsoft.com/office/drawing/2014/main" id="{DE2F47C7-576D-8E43-B499-A6B4143FD819}"/>
              </a:ext>
            </a:extLst>
          </p:cNvPr>
          <p:cNvSpPr txBox="1"/>
          <p:nvPr/>
        </p:nvSpPr>
        <p:spPr>
          <a:xfrm>
            <a:off x="1869440" y="8737285"/>
            <a:ext cx="20645120" cy="2431435"/>
          </a:xfrm>
          <a:prstGeom prst="rect">
            <a:avLst/>
          </a:prstGeom>
          <a:noFill/>
        </p:spPr>
        <p:txBody>
          <a:bodyPr wrap="square" rtlCol="0">
            <a:spAutoFit/>
          </a:bodyPr>
          <a:lstStyle/>
          <a:p>
            <a:pPr algn="ctr">
              <a:spcBef>
                <a:spcPts val="600"/>
              </a:spcBef>
            </a:pPr>
            <a:r>
              <a:rPr lang="en-US" sz="5400" dirty="0">
                <a:solidFill>
                  <a:schemeClr val="bg1"/>
                </a:solidFill>
                <a:ea typeface="Helvetica Neue" panose="02000503000000020004" pitchFamily="2" charset="0"/>
                <a:cs typeface="Helvetica Neue" panose="02000503000000020004" pitchFamily="2" charset="0"/>
              </a:rPr>
              <a:t>Ryan Zhang</a:t>
            </a:r>
          </a:p>
          <a:p>
            <a:pPr algn="ctr">
              <a:spcBef>
                <a:spcPts val="600"/>
              </a:spcBef>
            </a:pPr>
            <a:r>
              <a:rPr lang="en-US" sz="4400" dirty="0">
                <a:solidFill>
                  <a:schemeClr val="bg1"/>
                </a:solidFill>
                <a:ea typeface="Helvetica Neue" panose="02000503000000020004" pitchFamily="2" charset="0"/>
                <a:cs typeface="Helvetica Neue" panose="02000503000000020004" pitchFamily="2" charset="0"/>
              </a:rPr>
              <a:t>Staff Software Engineer, Alibaba Group</a:t>
            </a:r>
          </a:p>
          <a:p>
            <a:pPr algn="ctr">
              <a:spcBef>
                <a:spcPts val="600"/>
              </a:spcBef>
            </a:pPr>
            <a:r>
              <a:rPr lang="en-US" sz="4400" dirty="0">
                <a:solidFill>
                  <a:schemeClr val="bg1"/>
                </a:solidFill>
                <a:ea typeface="Helvetica Neue" panose="02000503000000020004" pitchFamily="2" charset="0"/>
                <a:cs typeface="Helvetica Neue" panose="02000503000000020004" pitchFamily="2" charset="0"/>
              </a:rPr>
              <a:t>Twitter: </a:t>
            </a:r>
            <a:r>
              <a:rPr lang="en-US" sz="4400" dirty="0" err="1">
                <a:solidFill>
                  <a:schemeClr val="bg1"/>
                </a:solidFill>
                <a:ea typeface="Helvetica Neue" panose="02000503000000020004" pitchFamily="2" charset="0"/>
                <a:cs typeface="Helvetica Neue" panose="02000503000000020004" pitchFamily="2" charset="0"/>
              </a:rPr>
              <a:t>ryanzhang_oss</a:t>
            </a:r>
            <a:endParaRPr lang="en-US" sz="4400" dirty="0">
              <a:solidFill>
                <a:schemeClr val="bg1"/>
              </a:solidFill>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59E8170C-47FE-E549-8105-C82E3396268B}"/>
              </a:ext>
            </a:extLst>
          </p:cNvPr>
          <p:cNvSpPr txBox="1"/>
          <p:nvPr/>
        </p:nvSpPr>
        <p:spPr>
          <a:xfrm>
            <a:off x="-270164" y="187036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6233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1"/>
          <p:cNvSpPr txBox="1"/>
          <p:nvPr/>
        </p:nvSpPr>
        <p:spPr>
          <a:xfrm>
            <a:off x="685517" y="3104146"/>
            <a:ext cx="6356800" cy="3296653"/>
          </a:xfrm>
          <a:prstGeom prst="rect">
            <a:avLst/>
          </a:prstGeom>
          <a:noFill/>
          <a:ln>
            <a:noFill/>
          </a:ln>
        </p:spPr>
        <p:txBody>
          <a:bodyPr spcFirstLastPara="1" wrap="square" lIns="182867" tIns="91400" rIns="182867" bIns="91400" anchor="ctr" anchorCtr="0">
            <a:noAutofit/>
          </a:bodyPr>
          <a:lstStyle/>
          <a:p>
            <a:pPr>
              <a:lnSpc>
                <a:spcPct val="150000"/>
              </a:lnSpc>
            </a:pPr>
            <a:r>
              <a:rPr lang="en-US" sz="3200" dirty="0">
                <a:solidFill>
                  <a:srgbClr val="000000"/>
                </a:solidFill>
              </a:rPr>
              <a:t>A </a:t>
            </a:r>
            <a:r>
              <a:rPr lang="en-US" sz="3200" dirty="0" err="1">
                <a:solidFill>
                  <a:srgbClr val="000000"/>
                </a:solidFill>
              </a:rPr>
              <a:t>workloadDefinition</a:t>
            </a:r>
            <a:r>
              <a:rPr lang="en-US" sz="3200" dirty="0">
                <a:solidFill>
                  <a:srgbClr val="000000"/>
                </a:solidFill>
              </a:rPr>
              <a:t> is a way for an infrastructure operator or platform builder to define what components are available to application developers on a given platform.</a:t>
            </a:r>
          </a:p>
        </p:txBody>
      </p:sp>
      <p:sp>
        <p:nvSpPr>
          <p:cNvPr id="436" name="Google Shape;436;p51"/>
          <p:cNvSpPr/>
          <p:nvPr/>
        </p:nvSpPr>
        <p:spPr>
          <a:xfrm>
            <a:off x="7671731" y="-3"/>
            <a:ext cx="8276800" cy="13716000"/>
          </a:xfrm>
          <a:prstGeom prst="rect">
            <a:avLst/>
          </a:prstGeom>
          <a:solidFill>
            <a:srgbClr val="44546A"/>
          </a:solidFill>
          <a:ln>
            <a:noFill/>
          </a:ln>
        </p:spPr>
        <p:txBody>
          <a:bodyPr spcFirstLastPara="1" wrap="square" lIns="365733" tIns="292600" rIns="365733" bIns="292600" anchor="t" anchorCtr="0">
            <a:noAutofit/>
          </a:bodyPr>
          <a:lstStyle/>
          <a:p>
            <a:endParaRPr sz="4000">
              <a:solidFill>
                <a:srgbClr val="FFFFFF"/>
              </a:solidFill>
              <a:latin typeface="Quattrocento Sans"/>
              <a:ea typeface="Quattrocento Sans"/>
              <a:cs typeface="Quattrocento Sans"/>
              <a:sym typeface="Quattrocento Sans"/>
            </a:endParaRPr>
          </a:p>
        </p:txBody>
      </p:sp>
      <p:sp>
        <p:nvSpPr>
          <p:cNvPr id="437" name="Google Shape;437;p51"/>
          <p:cNvSpPr txBox="1"/>
          <p:nvPr/>
        </p:nvSpPr>
        <p:spPr>
          <a:xfrm>
            <a:off x="878022" y="7153088"/>
            <a:ext cx="5979978" cy="2448112"/>
          </a:xfrm>
          <a:prstGeom prst="rect">
            <a:avLst/>
          </a:prstGeom>
          <a:noFill/>
          <a:ln>
            <a:noFill/>
          </a:ln>
        </p:spPr>
        <p:txBody>
          <a:bodyPr spcFirstLastPara="1" wrap="square" lIns="0" tIns="0" rIns="0" bIns="0" anchor="t" anchorCtr="0">
            <a:noAutofit/>
          </a:bodyPr>
          <a:lstStyle/>
          <a:p>
            <a:pPr>
              <a:lnSpc>
                <a:spcPct val="150000"/>
              </a:lnSpc>
              <a:buClr>
                <a:srgbClr val="000000"/>
              </a:buClr>
              <a:buSzPts val="1100"/>
            </a:pPr>
            <a:r>
              <a:rPr lang="en" sz="3200" dirty="0">
                <a:ea typeface="Quattrocento Sans"/>
                <a:cs typeface="Quattrocento Sans"/>
                <a:sym typeface="Quattrocento Sans"/>
              </a:rPr>
              <a:t>Platform builders are free to define </a:t>
            </a:r>
            <a:r>
              <a:rPr lang="en" sz="3200" b="1" dirty="0">
                <a:ea typeface="Quattrocento Sans"/>
                <a:cs typeface="Quattrocento Sans"/>
                <a:sym typeface="Quattrocento Sans"/>
              </a:rPr>
              <a:t>workloads at any abstraction level</a:t>
            </a:r>
            <a:r>
              <a:rPr lang="en" sz="3200" dirty="0">
                <a:ea typeface="Quattrocento Sans"/>
                <a:cs typeface="Quattrocento Sans"/>
                <a:sym typeface="Quattrocento Sans"/>
              </a:rPr>
              <a:t>, including cloud resources.</a:t>
            </a:r>
          </a:p>
          <a:p>
            <a:pPr>
              <a:buClr>
                <a:srgbClr val="000000"/>
              </a:buClr>
              <a:buSzPts val="1100"/>
            </a:pPr>
            <a:endParaRPr lang="en" sz="3200" b="1" dirty="0">
              <a:solidFill>
                <a:srgbClr val="F76902"/>
              </a:solidFill>
              <a:latin typeface="Quattrocento Sans"/>
              <a:ea typeface="Quattrocento Sans"/>
              <a:cs typeface="Quattrocento Sans"/>
              <a:sym typeface="Quattrocento Sans"/>
            </a:endParaRPr>
          </a:p>
          <a:p>
            <a:pPr>
              <a:buClr>
                <a:srgbClr val="000000"/>
              </a:buClr>
              <a:buSzPts val="1100"/>
            </a:pPr>
            <a:endParaRPr sz="3200" b="1" dirty="0">
              <a:solidFill>
                <a:srgbClr val="F76902"/>
              </a:solidFill>
              <a:latin typeface="Quattrocento Sans"/>
              <a:ea typeface="Quattrocento Sans"/>
              <a:cs typeface="Quattrocento Sans"/>
              <a:sym typeface="Quattrocento Sans"/>
            </a:endParaRPr>
          </a:p>
        </p:txBody>
      </p:sp>
      <p:sp>
        <p:nvSpPr>
          <p:cNvPr id="438" name="Google Shape;438;p51"/>
          <p:cNvSpPr/>
          <p:nvPr/>
        </p:nvSpPr>
        <p:spPr>
          <a:xfrm>
            <a:off x="7671731" y="448733"/>
            <a:ext cx="8276800" cy="12818400"/>
          </a:xfrm>
          <a:prstGeom prst="rect">
            <a:avLst/>
          </a:prstGeom>
          <a:noFill/>
          <a:ln>
            <a:noFill/>
          </a:ln>
        </p:spPr>
        <p:txBody>
          <a:bodyPr spcFirstLastPara="1" wrap="square" lIns="365733" tIns="292600" rIns="365733" bIns="292600" anchor="t" anchorCtr="0">
            <a:noAutofit/>
          </a:bodyPr>
          <a:lstStyle/>
          <a:p>
            <a:r>
              <a:rPr lang="en" sz="2933">
                <a:solidFill>
                  <a:srgbClr val="FFFFFF"/>
                </a:solidFill>
                <a:latin typeface="Courier New"/>
                <a:ea typeface="Courier New"/>
                <a:cs typeface="Courier New"/>
                <a:sym typeface="Courier New"/>
              </a:rPr>
              <a:t>apiVersion: core.oam.dev/v1alpha2</a:t>
            </a:r>
            <a:endParaRPr sz="2933">
              <a:solidFill>
                <a:srgbClr val="FFFFFF"/>
              </a:solidFill>
              <a:latin typeface="Courier New"/>
              <a:ea typeface="Courier New"/>
              <a:cs typeface="Courier New"/>
              <a:sym typeface="Courier New"/>
            </a:endParaRPr>
          </a:p>
          <a:p>
            <a:r>
              <a:rPr lang="en" sz="2933">
                <a:solidFill>
                  <a:srgbClr val="FFFFFF"/>
                </a:solidFill>
                <a:latin typeface="Courier New"/>
                <a:ea typeface="Courier New"/>
                <a:cs typeface="Courier New"/>
                <a:sym typeface="Courier New"/>
              </a:rPr>
              <a:t>kind: Component</a:t>
            </a:r>
            <a:endParaRPr sz="2933"/>
          </a:p>
          <a:p>
            <a:r>
              <a:rPr lang="en" sz="2933">
                <a:solidFill>
                  <a:srgbClr val="FFFFFF"/>
                </a:solidFill>
                <a:latin typeface="Courier New"/>
                <a:ea typeface="Courier New"/>
                <a:cs typeface="Courier New"/>
                <a:sym typeface="Courier New"/>
              </a:rPr>
              <a:t>metadata:</a:t>
            </a:r>
            <a:endParaRPr sz="2933"/>
          </a:p>
          <a:p>
            <a:r>
              <a:rPr lang="en" sz="2933">
                <a:solidFill>
                  <a:srgbClr val="FFFFFF"/>
                </a:solidFill>
                <a:latin typeface="Courier New"/>
                <a:ea typeface="Courier New"/>
                <a:cs typeface="Courier New"/>
                <a:sym typeface="Courier New"/>
              </a:rPr>
              <a:t>  name: frontend</a:t>
            </a:r>
            <a:endParaRPr sz="2933"/>
          </a:p>
          <a:p>
            <a:r>
              <a:rPr lang="en" sz="2933">
                <a:solidFill>
                  <a:srgbClr val="FFFFFF"/>
                </a:solidFill>
                <a:latin typeface="Courier New"/>
                <a:ea typeface="Courier New"/>
                <a:cs typeface="Courier New"/>
                <a:sym typeface="Courier New"/>
              </a:rPr>
              <a:t>  annotations:</a:t>
            </a:r>
            <a:endParaRPr sz="2933"/>
          </a:p>
          <a:p>
            <a:r>
              <a:rPr lang="en" sz="2933">
                <a:solidFill>
                  <a:srgbClr val="FFFFFF"/>
                </a:solidFill>
                <a:latin typeface="Courier New"/>
                <a:ea typeface="Courier New"/>
                <a:cs typeface="Courier New"/>
                <a:sym typeface="Courier New"/>
              </a:rPr>
              <a:t>    description: Container workload</a:t>
            </a:r>
            <a:endParaRPr sz="2933">
              <a:solidFill>
                <a:srgbClr val="FFFFFF"/>
              </a:solidFill>
              <a:latin typeface="Courier New"/>
              <a:ea typeface="Courier New"/>
              <a:cs typeface="Courier New"/>
              <a:sym typeface="Courier New"/>
            </a:endParaRPr>
          </a:p>
          <a:p>
            <a:r>
              <a:rPr lang="en" sz="2933">
                <a:solidFill>
                  <a:srgbClr val="FFFFFF"/>
                </a:solidFill>
                <a:latin typeface="Courier New"/>
                <a:ea typeface="Courier New"/>
                <a:cs typeface="Courier New"/>
                <a:sym typeface="Courier New"/>
              </a:rPr>
              <a:t>spec:</a:t>
            </a:r>
            <a:endParaRPr sz="2933"/>
          </a:p>
          <a:p>
            <a:pPr marL="0" lvl="1"/>
            <a:r>
              <a:rPr lang="en" sz="2933">
                <a:solidFill>
                  <a:srgbClr val="FFFFFF"/>
                </a:solidFill>
                <a:latin typeface="Courier New"/>
                <a:ea typeface="Courier New"/>
                <a:cs typeface="Courier New"/>
                <a:sym typeface="Courier New"/>
              </a:rPr>
              <a:t>  </a:t>
            </a:r>
            <a:r>
              <a:rPr lang="en" sz="2933" b="1">
                <a:solidFill>
                  <a:srgbClr val="FFFFFF"/>
                </a:solidFill>
                <a:latin typeface="Courier New"/>
                <a:ea typeface="Courier New"/>
                <a:cs typeface="Courier New"/>
                <a:sym typeface="Courier New"/>
              </a:rPr>
              <a:t>workload</a:t>
            </a:r>
            <a:r>
              <a:rPr lang="en" sz="2933">
                <a:solidFill>
                  <a:srgbClr val="FFFFFF"/>
                </a:solidFill>
                <a:latin typeface="Courier New"/>
                <a:ea typeface="Courier New"/>
                <a:cs typeface="Courier New"/>
                <a:sym typeface="Courier New"/>
              </a:rPr>
              <a:t>:</a:t>
            </a:r>
            <a:endParaRPr sz="2933"/>
          </a:p>
          <a:p>
            <a:r>
              <a:rPr lang="en" sz="2933">
                <a:solidFill>
                  <a:srgbClr val="FFFFFF"/>
                </a:solidFill>
                <a:latin typeface="Courier New"/>
                <a:ea typeface="Courier New"/>
                <a:cs typeface="Courier New"/>
                <a:sym typeface="Courier New"/>
              </a:rPr>
              <a:t>    apiVersion: apps/v1</a:t>
            </a:r>
            <a:endParaRPr sz="2933"/>
          </a:p>
          <a:p>
            <a:r>
              <a:rPr lang="en" sz="2933">
                <a:solidFill>
                  <a:srgbClr val="FFFFFF"/>
                </a:solidFill>
                <a:latin typeface="Courier New"/>
                <a:ea typeface="Courier New"/>
                <a:cs typeface="Courier New"/>
                <a:sym typeface="Courier New"/>
              </a:rPr>
              <a:t>    kind: Deployment</a:t>
            </a:r>
            <a:endParaRPr sz="2933"/>
          </a:p>
          <a:p>
            <a:r>
              <a:rPr lang="en" sz="2933">
                <a:solidFill>
                  <a:srgbClr val="FFFFFF"/>
                </a:solidFill>
                <a:latin typeface="Courier New"/>
                <a:ea typeface="Courier New"/>
                <a:cs typeface="Courier New"/>
                <a:sym typeface="Courier New"/>
              </a:rPr>
              <a:t>    spec:</a:t>
            </a:r>
            <a:endParaRPr sz="2933"/>
          </a:p>
          <a:p>
            <a:pPr marL="914411" lvl="1"/>
            <a:r>
              <a:rPr lang="en" sz="2933">
                <a:solidFill>
                  <a:srgbClr val="FFFFFF"/>
                </a:solidFill>
                <a:latin typeface="Courier New"/>
                <a:ea typeface="Courier New"/>
                <a:cs typeface="Courier New"/>
                <a:sym typeface="Courier New"/>
              </a:rPr>
              <a:t>  replicas: 3 </a:t>
            </a:r>
            <a:endParaRPr sz="2933"/>
          </a:p>
          <a:p>
            <a:pPr marL="914411" lvl="1"/>
            <a:r>
              <a:rPr lang="en" sz="2933">
                <a:solidFill>
                  <a:srgbClr val="FFFFFF"/>
                </a:solidFill>
                <a:latin typeface="Courier New"/>
                <a:ea typeface="Courier New"/>
                <a:cs typeface="Courier New"/>
                <a:sym typeface="Courier New"/>
              </a:rPr>
              <a:t>  selector: </a:t>
            </a:r>
            <a:endParaRPr sz="2933"/>
          </a:p>
          <a:p>
            <a:pPr marL="914411" lvl="1"/>
            <a:r>
              <a:rPr lang="en" sz="2933">
                <a:solidFill>
                  <a:srgbClr val="FFFFFF"/>
                </a:solidFill>
                <a:latin typeface="Courier New"/>
                <a:ea typeface="Courier New"/>
                <a:cs typeface="Courier New"/>
                <a:sym typeface="Courier New"/>
              </a:rPr>
              <a:t>    matchLabels: app: nginx</a:t>
            </a:r>
            <a:endParaRPr sz="2933">
              <a:solidFill>
                <a:srgbClr val="FFFFFF"/>
              </a:solidFill>
              <a:latin typeface="Courier New"/>
              <a:ea typeface="Courier New"/>
              <a:cs typeface="Courier New"/>
              <a:sym typeface="Courier New"/>
            </a:endParaRPr>
          </a:p>
          <a:p>
            <a:pPr marL="914411" lvl="1"/>
            <a:r>
              <a:rPr lang="en" sz="2933">
                <a:solidFill>
                  <a:srgbClr val="FFFFFF"/>
                </a:solidFill>
                <a:latin typeface="Courier New"/>
                <a:ea typeface="Courier New"/>
                <a:cs typeface="Courier New"/>
                <a:sym typeface="Courier New"/>
              </a:rPr>
              <a:t>  template:</a:t>
            </a:r>
            <a:endParaRPr sz="2933"/>
          </a:p>
          <a:p>
            <a:pPr marL="914411" lvl="1"/>
            <a:r>
              <a:rPr lang="en" sz="2933">
                <a:solidFill>
                  <a:srgbClr val="FFFFFF"/>
                </a:solidFill>
                <a:latin typeface="Courier New"/>
                <a:ea typeface="Courier New"/>
                <a:cs typeface="Courier New"/>
                <a:sym typeface="Courier New"/>
              </a:rPr>
              <a:t>    metadata:</a:t>
            </a:r>
            <a:endParaRPr sz="2933"/>
          </a:p>
          <a:p>
            <a:pPr marL="914411" lvl="1"/>
            <a:r>
              <a:rPr lang="en" sz="2933">
                <a:solidFill>
                  <a:srgbClr val="FFFFFF"/>
                </a:solidFill>
                <a:latin typeface="Courier New"/>
                <a:ea typeface="Courier New"/>
                <a:cs typeface="Courier New"/>
                <a:sym typeface="Courier New"/>
              </a:rPr>
              <a:t>      labels:</a:t>
            </a:r>
            <a:endParaRPr sz="2933"/>
          </a:p>
          <a:p>
            <a:pPr marL="914411" lvl="1"/>
            <a:r>
              <a:rPr lang="en" sz="2933">
                <a:solidFill>
                  <a:srgbClr val="FFFFFF"/>
                </a:solidFill>
                <a:latin typeface="Courier New"/>
                <a:ea typeface="Courier New"/>
                <a:cs typeface="Courier New"/>
                <a:sym typeface="Courier New"/>
              </a:rPr>
              <a:t>        app: nginx</a:t>
            </a:r>
            <a:endParaRPr sz="2933">
              <a:solidFill>
                <a:srgbClr val="FFFFFF"/>
              </a:solidFill>
              <a:latin typeface="Courier New"/>
              <a:ea typeface="Courier New"/>
              <a:cs typeface="Courier New"/>
              <a:sym typeface="Courier New"/>
            </a:endParaRPr>
          </a:p>
          <a:p>
            <a:pPr marL="914411" lvl="1"/>
            <a:r>
              <a:rPr lang="en" sz="2933">
                <a:solidFill>
                  <a:srgbClr val="FFFFFF"/>
                </a:solidFill>
                <a:latin typeface="Courier New"/>
                <a:ea typeface="Courier New"/>
                <a:cs typeface="Courier New"/>
                <a:sym typeface="Courier New"/>
              </a:rPr>
              <a:t>    spec:</a:t>
            </a:r>
            <a:endParaRPr sz="2933"/>
          </a:p>
          <a:p>
            <a:pPr marL="914411" lvl="1"/>
            <a:r>
              <a:rPr lang="en" sz="2933">
                <a:solidFill>
                  <a:srgbClr val="FFFFFF"/>
                </a:solidFill>
                <a:latin typeface="Courier New"/>
                <a:ea typeface="Courier New"/>
                <a:cs typeface="Courier New"/>
                <a:sym typeface="Courier New"/>
              </a:rPr>
              <a:t>      containers:</a:t>
            </a:r>
            <a:endParaRPr sz="2933"/>
          </a:p>
          <a:p>
            <a:pPr marL="914411" lvl="1"/>
            <a:r>
              <a:rPr lang="en" sz="2933">
                <a:solidFill>
                  <a:srgbClr val="FFFFFF"/>
                </a:solidFill>
                <a:latin typeface="Courier New"/>
                <a:ea typeface="Courier New"/>
                <a:cs typeface="Courier New"/>
                <a:sym typeface="Courier New"/>
              </a:rPr>
              <a:t>      - name: nginx</a:t>
            </a:r>
            <a:endParaRPr sz="2933">
              <a:solidFill>
                <a:srgbClr val="FFFFFF"/>
              </a:solidFill>
              <a:latin typeface="Courier New"/>
              <a:ea typeface="Courier New"/>
              <a:cs typeface="Courier New"/>
              <a:sym typeface="Courier New"/>
            </a:endParaRPr>
          </a:p>
          <a:p>
            <a:pPr marL="914411" lvl="1"/>
            <a:r>
              <a:rPr lang="en" sz="2933">
                <a:solidFill>
                  <a:srgbClr val="FFFFFF"/>
                </a:solidFill>
                <a:latin typeface="Courier New"/>
                <a:ea typeface="Courier New"/>
                <a:cs typeface="Courier New"/>
                <a:sym typeface="Courier New"/>
              </a:rPr>
              <a:t>        image: nginx:1.14.2</a:t>
            </a:r>
            <a:endParaRPr sz="2933"/>
          </a:p>
          <a:p>
            <a:pPr marL="914411" lvl="1"/>
            <a:r>
              <a:rPr lang="en" sz="2933">
                <a:solidFill>
                  <a:srgbClr val="FFFFFF"/>
                </a:solidFill>
                <a:latin typeface="Courier New"/>
                <a:ea typeface="Courier New"/>
                <a:cs typeface="Courier New"/>
                <a:sym typeface="Courier New"/>
              </a:rPr>
              <a:t>        ports:</a:t>
            </a:r>
            <a:endParaRPr sz="2933"/>
          </a:p>
          <a:p>
            <a:pPr marL="914411" lvl="1"/>
            <a:r>
              <a:rPr lang="en" sz="2933">
                <a:solidFill>
                  <a:srgbClr val="FFFFFF"/>
                </a:solidFill>
                <a:latin typeface="Courier New"/>
                <a:ea typeface="Courier New"/>
                <a:cs typeface="Courier New"/>
                <a:sym typeface="Courier New"/>
              </a:rPr>
              <a:t>        - containerPort: 80</a:t>
            </a:r>
            <a:endParaRPr sz="2933">
              <a:solidFill>
                <a:srgbClr val="FFFFFF"/>
              </a:solidFill>
              <a:latin typeface="Courier New"/>
              <a:ea typeface="Courier New"/>
              <a:cs typeface="Courier New"/>
              <a:sym typeface="Courier New"/>
            </a:endParaRPr>
          </a:p>
        </p:txBody>
      </p:sp>
      <p:sp>
        <p:nvSpPr>
          <p:cNvPr id="439" name="Google Shape;439;p51"/>
          <p:cNvSpPr/>
          <p:nvPr/>
        </p:nvSpPr>
        <p:spPr>
          <a:xfrm>
            <a:off x="16068667" y="0"/>
            <a:ext cx="8315200" cy="13716000"/>
          </a:xfrm>
          <a:prstGeom prst="rect">
            <a:avLst/>
          </a:prstGeom>
          <a:solidFill>
            <a:srgbClr val="44546A"/>
          </a:solidFill>
          <a:ln>
            <a:noFill/>
          </a:ln>
        </p:spPr>
        <p:txBody>
          <a:bodyPr spcFirstLastPara="1" wrap="square" lIns="365733" tIns="292600" rIns="365733" bIns="292600" anchor="t" anchorCtr="0">
            <a:noAutofit/>
          </a:bodyPr>
          <a:lstStyle/>
          <a:p>
            <a:endParaRPr sz="4000">
              <a:solidFill>
                <a:srgbClr val="FFFFFF"/>
              </a:solidFill>
              <a:latin typeface="Quattrocento Sans"/>
              <a:ea typeface="Quattrocento Sans"/>
              <a:cs typeface="Quattrocento Sans"/>
              <a:sym typeface="Quattrocento Sans"/>
            </a:endParaRPr>
          </a:p>
        </p:txBody>
      </p:sp>
      <p:sp>
        <p:nvSpPr>
          <p:cNvPr id="440" name="Google Shape;440;p51"/>
          <p:cNvSpPr/>
          <p:nvPr/>
        </p:nvSpPr>
        <p:spPr>
          <a:xfrm>
            <a:off x="16068667" y="448733"/>
            <a:ext cx="8839200" cy="12818400"/>
          </a:xfrm>
          <a:prstGeom prst="rect">
            <a:avLst/>
          </a:prstGeom>
          <a:noFill/>
          <a:ln>
            <a:noFill/>
          </a:ln>
        </p:spPr>
        <p:txBody>
          <a:bodyPr spcFirstLastPara="1" wrap="square" lIns="365733" tIns="292600" rIns="365733" bIns="292600" anchor="t" anchorCtr="0">
            <a:noAutofit/>
          </a:bodyPr>
          <a:lstStyle/>
          <a:p>
            <a:r>
              <a:rPr lang="en" sz="2933">
                <a:solidFill>
                  <a:srgbClr val="FFFFFF"/>
                </a:solidFill>
                <a:latin typeface="Courier New"/>
                <a:ea typeface="Courier New"/>
                <a:cs typeface="Courier New"/>
                <a:sym typeface="Courier New"/>
              </a:rPr>
              <a:t>apiVersion: core.oam.dev/v1alpha2</a:t>
            </a:r>
            <a:endParaRPr sz="2933">
              <a:solidFill>
                <a:srgbClr val="FFFFFF"/>
              </a:solidFill>
              <a:latin typeface="Courier New"/>
              <a:ea typeface="Courier New"/>
              <a:cs typeface="Courier New"/>
              <a:sym typeface="Courier New"/>
            </a:endParaRPr>
          </a:p>
          <a:p>
            <a:r>
              <a:rPr lang="en" sz="2933">
                <a:solidFill>
                  <a:srgbClr val="FFFFFF"/>
                </a:solidFill>
                <a:latin typeface="Courier New"/>
                <a:ea typeface="Courier New"/>
                <a:cs typeface="Courier New"/>
                <a:sym typeface="Courier New"/>
              </a:rPr>
              <a:t>kind: Component</a:t>
            </a:r>
            <a:endParaRPr sz="2933"/>
          </a:p>
          <a:p>
            <a:r>
              <a:rPr lang="en" sz="2933">
                <a:solidFill>
                  <a:srgbClr val="FFFFFF"/>
                </a:solidFill>
                <a:latin typeface="Courier New"/>
                <a:ea typeface="Courier New"/>
                <a:cs typeface="Courier New"/>
                <a:sym typeface="Courier New"/>
              </a:rPr>
              <a:t>metadata:</a:t>
            </a:r>
            <a:endParaRPr sz="2933"/>
          </a:p>
          <a:p>
            <a:r>
              <a:rPr lang="en" sz="2933">
                <a:solidFill>
                  <a:srgbClr val="FFFFFF"/>
                </a:solidFill>
                <a:latin typeface="Courier New"/>
                <a:ea typeface="Courier New"/>
                <a:cs typeface="Courier New"/>
                <a:sym typeface="Courier New"/>
              </a:rPr>
              <a:t>  name: frontend</a:t>
            </a:r>
            <a:endParaRPr sz="2933"/>
          </a:p>
          <a:p>
            <a:r>
              <a:rPr lang="en" sz="2933">
                <a:solidFill>
                  <a:srgbClr val="FFFFFF"/>
                </a:solidFill>
                <a:latin typeface="Courier New"/>
                <a:ea typeface="Courier New"/>
                <a:cs typeface="Courier New"/>
                <a:sym typeface="Courier New"/>
              </a:rPr>
              <a:t>  annotations:</a:t>
            </a:r>
            <a:endParaRPr sz="2933"/>
          </a:p>
          <a:p>
            <a:r>
              <a:rPr lang="en" sz="2933">
                <a:solidFill>
                  <a:srgbClr val="FFFFFF"/>
                </a:solidFill>
                <a:latin typeface="Courier New"/>
                <a:ea typeface="Courier New"/>
                <a:cs typeface="Courier New"/>
                <a:sym typeface="Courier New"/>
              </a:rPr>
              <a:t>    description: Container workload</a:t>
            </a:r>
            <a:endParaRPr sz="2933">
              <a:solidFill>
                <a:srgbClr val="FFFFFF"/>
              </a:solidFill>
              <a:latin typeface="Courier New"/>
              <a:ea typeface="Courier New"/>
              <a:cs typeface="Courier New"/>
              <a:sym typeface="Courier New"/>
            </a:endParaRPr>
          </a:p>
          <a:p>
            <a:r>
              <a:rPr lang="en" sz="2933">
                <a:solidFill>
                  <a:srgbClr val="FFFFFF"/>
                </a:solidFill>
                <a:latin typeface="Courier New"/>
                <a:ea typeface="Courier New"/>
                <a:cs typeface="Courier New"/>
                <a:sym typeface="Courier New"/>
              </a:rPr>
              <a:t>spec:</a:t>
            </a:r>
            <a:endParaRPr sz="2933"/>
          </a:p>
          <a:p>
            <a:pPr marL="0" lvl="1"/>
            <a:r>
              <a:rPr lang="en" sz="2933">
                <a:solidFill>
                  <a:srgbClr val="FFFF00"/>
                </a:solidFill>
                <a:latin typeface="Courier New"/>
                <a:ea typeface="Courier New"/>
                <a:cs typeface="Courier New"/>
                <a:sym typeface="Courier New"/>
              </a:rPr>
              <a:t>  </a:t>
            </a:r>
            <a:r>
              <a:rPr lang="en" sz="2933" b="1">
                <a:solidFill>
                  <a:srgbClr val="FFFF00"/>
                </a:solidFill>
                <a:latin typeface="Courier New"/>
                <a:ea typeface="Courier New"/>
                <a:cs typeface="Courier New"/>
                <a:sym typeface="Courier New"/>
              </a:rPr>
              <a:t>workload</a:t>
            </a:r>
            <a:r>
              <a:rPr lang="en" sz="2933">
                <a:solidFill>
                  <a:srgbClr val="FFFF00"/>
                </a:solidFill>
                <a:latin typeface="Courier New"/>
                <a:ea typeface="Courier New"/>
                <a:cs typeface="Courier New"/>
                <a:sym typeface="Courier New"/>
              </a:rPr>
              <a:t>:</a:t>
            </a:r>
            <a:endParaRPr sz="2933"/>
          </a:p>
          <a:p>
            <a:r>
              <a:rPr lang="en" sz="2933">
                <a:solidFill>
                  <a:srgbClr val="FFFF00"/>
                </a:solidFill>
                <a:latin typeface="Courier New"/>
                <a:ea typeface="Courier New"/>
                <a:cs typeface="Courier New"/>
                <a:sym typeface="Courier New"/>
              </a:rPr>
              <a:t>    apiVersion: apps.alibaba-inc/v1</a:t>
            </a:r>
            <a:endParaRPr sz="2933">
              <a:solidFill>
                <a:srgbClr val="FFFF00"/>
              </a:solidFill>
              <a:latin typeface="Courier New"/>
              <a:ea typeface="Courier New"/>
              <a:cs typeface="Courier New"/>
              <a:sym typeface="Courier New"/>
            </a:endParaRPr>
          </a:p>
          <a:p>
            <a:r>
              <a:rPr lang="en" sz="2933">
                <a:solidFill>
                  <a:srgbClr val="FFFF00"/>
                </a:solidFill>
                <a:latin typeface="Courier New"/>
                <a:ea typeface="Courier New"/>
                <a:cs typeface="Courier New"/>
                <a:sym typeface="Courier New"/>
              </a:rPr>
              <a:t>    kind: Containerized</a:t>
            </a:r>
            <a:endParaRPr sz="2933">
              <a:solidFill>
                <a:srgbClr val="FFFF00"/>
              </a:solidFill>
              <a:latin typeface="Courier New"/>
              <a:ea typeface="Courier New"/>
              <a:cs typeface="Courier New"/>
              <a:sym typeface="Courier New"/>
            </a:endParaRPr>
          </a:p>
          <a:p>
            <a:r>
              <a:rPr lang="en" sz="2933">
                <a:solidFill>
                  <a:srgbClr val="FFFF00"/>
                </a:solidFill>
                <a:latin typeface="Courier New"/>
                <a:ea typeface="Courier New"/>
                <a:cs typeface="Courier New"/>
                <a:sym typeface="Courier New"/>
              </a:rPr>
              <a:t>    spec:</a:t>
            </a:r>
            <a:endParaRPr sz="2933"/>
          </a:p>
          <a:p>
            <a:pPr marL="914411" lvl="1"/>
            <a:r>
              <a:rPr lang="en" sz="2933">
                <a:solidFill>
                  <a:srgbClr val="FFFF00"/>
                </a:solidFill>
                <a:latin typeface="Courier New"/>
                <a:ea typeface="Courier New"/>
                <a:cs typeface="Courier New"/>
                <a:sym typeface="Courier New"/>
              </a:rPr>
              <a:t>  image: nginx:1.14.2</a:t>
            </a:r>
            <a:endParaRPr sz="2933"/>
          </a:p>
          <a:p>
            <a:pPr marL="914411" lvl="1"/>
            <a:r>
              <a:rPr lang="en" sz="2933">
                <a:solidFill>
                  <a:srgbClr val="FFFF00"/>
                </a:solidFill>
                <a:latin typeface="Courier New"/>
                <a:ea typeface="Courier New"/>
                <a:cs typeface="Courier New"/>
                <a:sym typeface="Courier New"/>
              </a:rPr>
              <a:t>  deploy:</a:t>
            </a:r>
            <a:endParaRPr sz="2933"/>
          </a:p>
          <a:p>
            <a:pPr marL="914411" lvl="1"/>
            <a:r>
              <a:rPr lang="en" sz="2933">
                <a:solidFill>
                  <a:srgbClr val="FFFF00"/>
                </a:solidFill>
                <a:latin typeface="Courier New"/>
                <a:ea typeface="Courier New"/>
                <a:cs typeface="Courier New"/>
                <a:sym typeface="Courier New"/>
              </a:rPr>
              <a:t>    replicas: 3</a:t>
            </a:r>
            <a:endParaRPr sz="2933"/>
          </a:p>
        </p:txBody>
      </p:sp>
      <p:sp>
        <p:nvSpPr>
          <p:cNvPr id="441" name="Google Shape;441;p51"/>
          <p:cNvSpPr txBox="1"/>
          <p:nvPr/>
        </p:nvSpPr>
        <p:spPr>
          <a:xfrm>
            <a:off x="8386750" y="12383965"/>
            <a:ext cx="6123333" cy="738400"/>
          </a:xfrm>
          <a:prstGeom prst="rect">
            <a:avLst/>
          </a:prstGeom>
          <a:noFill/>
          <a:ln>
            <a:noFill/>
          </a:ln>
        </p:spPr>
        <p:txBody>
          <a:bodyPr spcFirstLastPara="1" wrap="square" lIns="182867" tIns="91400" rIns="182867" bIns="91400" anchor="t" anchorCtr="0">
            <a:noAutofit/>
          </a:bodyPr>
          <a:lstStyle/>
          <a:p>
            <a:r>
              <a:rPr lang="en" sz="4800" dirty="0">
                <a:solidFill>
                  <a:schemeClr val="accent2"/>
                </a:solidFill>
                <a:latin typeface="Calibri"/>
                <a:ea typeface="Calibri"/>
                <a:cs typeface="Calibri"/>
                <a:sym typeface="Calibri"/>
              </a:rPr>
              <a:t>Abstraction level: </a:t>
            </a:r>
            <a:r>
              <a:rPr lang="en" sz="4800" b="1" dirty="0">
                <a:solidFill>
                  <a:schemeClr val="accent2"/>
                </a:solidFill>
                <a:latin typeface="Calibri"/>
                <a:ea typeface="Calibri"/>
                <a:cs typeface="Calibri"/>
                <a:sym typeface="Calibri"/>
              </a:rPr>
              <a:t>low</a:t>
            </a:r>
            <a:endParaRPr sz="3733" b="1" dirty="0">
              <a:solidFill>
                <a:schemeClr val="accent2"/>
              </a:solidFill>
              <a:latin typeface="Calibri"/>
              <a:ea typeface="Calibri"/>
              <a:cs typeface="Calibri"/>
              <a:sym typeface="Calibri"/>
            </a:endParaRPr>
          </a:p>
        </p:txBody>
      </p:sp>
      <p:sp>
        <p:nvSpPr>
          <p:cNvPr id="442" name="Google Shape;442;p51"/>
          <p:cNvSpPr txBox="1"/>
          <p:nvPr/>
        </p:nvSpPr>
        <p:spPr>
          <a:xfrm>
            <a:off x="17106608" y="10555204"/>
            <a:ext cx="6763318" cy="738400"/>
          </a:xfrm>
          <a:prstGeom prst="rect">
            <a:avLst/>
          </a:prstGeom>
          <a:noFill/>
          <a:ln>
            <a:noFill/>
          </a:ln>
        </p:spPr>
        <p:txBody>
          <a:bodyPr spcFirstLastPara="1" wrap="square" lIns="182867" tIns="91400" rIns="182867" bIns="91400" anchor="t" anchorCtr="0">
            <a:noAutofit/>
          </a:bodyPr>
          <a:lstStyle/>
          <a:p>
            <a:r>
              <a:rPr lang="en" sz="4800" dirty="0">
                <a:solidFill>
                  <a:schemeClr val="accent2"/>
                </a:solidFill>
                <a:latin typeface="Calibri"/>
                <a:ea typeface="Calibri"/>
                <a:cs typeface="Calibri"/>
                <a:sym typeface="Calibri"/>
              </a:rPr>
              <a:t>Abstraction level: </a:t>
            </a:r>
            <a:r>
              <a:rPr lang="en" sz="4800" b="1" dirty="0">
                <a:solidFill>
                  <a:schemeClr val="accent2"/>
                </a:solidFill>
                <a:latin typeface="Calibri"/>
                <a:ea typeface="Calibri"/>
                <a:cs typeface="Calibri"/>
                <a:sym typeface="Calibri"/>
              </a:rPr>
              <a:t>high</a:t>
            </a:r>
            <a:endParaRPr sz="3733" b="1" dirty="0">
              <a:solidFill>
                <a:schemeClr val="accent2"/>
              </a:solidFill>
              <a:latin typeface="Calibri"/>
              <a:ea typeface="Calibri"/>
              <a:cs typeface="Calibri"/>
              <a:sym typeface="Calibri"/>
            </a:endParaRPr>
          </a:p>
        </p:txBody>
      </p:sp>
      <p:sp>
        <p:nvSpPr>
          <p:cNvPr id="14" name="Google Shape;447;p52">
            <a:extLst>
              <a:ext uri="{FF2B5EF4-FFF2-40B4-BE49-F238E27FC236}">
                <a16:creationId xmlns:a16="http://schemas.microsoft.com/office/drawing/2014/main" id="{941DE1F7-177F-C94C-8E8E-19671A1687F2}"/>
              </a:ext>
            </a:extLst>
          </p:cNvPr>
          <p:cNvSpPr txBox="1">
            <a:spLocks noGrp="1"/>
          </p:cNvSpPr>
          <p:nvPr>
            <p:ph type="title"/>
          </p:nvPr>
        </p:nvSpPr>
        <p:spPr>
          <a:xfrm>
            <a:off x="266467" y="316933"/>
            <a:ext cx="6591533" cy="1529600"/>
          </a:xfrm>
          <a:prstGeom prst="rect">
            <a:avLst/>
          </a:prstGeom>
        </p:spPr>
        <p:txBody>
          <a:bodyPr spcFirstLastPara="1" vert="horz" wrap="square" lIns="182867" tIns="91400" rIns="182867" bIns="91400" rtlCol="0" anchor="t" anchorCtr="0">
            <a:noAutofit/>
          </a:bodyPr>
          <a:lstStyle/>
          <a:p>
            <a:r>
              <a:rPr lang="en" dirty="0"/>
              <a:t>Workloads</a:t>
            </a:r>
            <a:endParaRPr dirty="0"/>
          </a:p>
        </p:txBody>
      </p:sp>
    </p:spTree>
    <p:extLst>
      <p:ext uri="{BB962C8B-B14F-4D97-AF65-F5344CB8AC3E}">
        <p14:creationId xmlns:p14="http://schemas.microsoft.com/office/powerpoint/2010/main" val="290104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2"/>
          <p:cNvSpPr txBox="1">
            <a:spLocks noGrp="1"/>
          </p:cNvSpPr>
          <p:nvPr>
            <p:ph type="title"/>
          </p:nvPr>
        </p:nvSpPr>
        <p:spPr>
          <a:xfrm>
            <a:off x="266467" y="316933"/>
            <a:ext cx="16840800" cy="1529600"/>
          </a:xfrm>
          <a:prstGeom prst="rect">
            <a:avLst/>
          </a:prstGeom>
        </p:spPr>
        <p:txBody>
          <a:bodyPr spcFirstLastPara="1" vert="horz" wrap="square" lIns="182867" tIns="91400" rIns="182867" bIns="91400" rtlCol="0" anchor="t" anchorCtr="0">
            <a:noAutofit/>
          </a:bodyPr>
          <a:lstStyle/>
          <a:p>
            <a:r>
              <a:rPr lang="en" dirty="0"/>
              <a:t>Traits and AppConfig</a:t>
            </a:r>
            <a:endParaRPr dirty="0"/>
          </a:p>
        </p:txBody>
      </p:sp>
      <p:sp>
        <p:nvSpPr>
          <p:cNvPr id="448" name="Google Shape;448;p52"/>
          <p:cNvSpPr/>
          <p:nvPr/>
        </p:nvSpPr>
        <p:spPr>
          <a:xfrm>
            <a:off x="603349" y="4595331"/>
            <a:ext cx="5116800" cy="2251200"/>
          </a:xfrm>
          <a:prstGeom prst="rect">
            <a:avLst/>
          </a:prstGeom>
          <a:solidFill>
            <a:srgbClr val="D0CECE"/>
          </a:solidFill>
          <a:ln>
            <a:noFill/>
          </a:ln>
        </p:spPr>
        <p:txBody>
          <a:bodyPr spcFirstLastPara="1" wrap="square" lIns="182867" tIns="91400" rIns="182867" bIns="91400" anchor="ctr" anchorCtr="0">
            <a:noAutofit/>
          </a:bodyPr>
          <a:lstStyle/>
          <a:p>
            <a:pPr algn="ctr">
              <a:buClr>
                <a:srgbClr val="000000"/>
              </a:buClr>
              <a:buSzPts val="1100"/>
            </a:pPr>
            <a:endParaRPr sz="2933">
              <a:solidFill>
                <a:srgbClr val="000000"/>
              </a:solidFill>
              <a:latin typeface="Calibri"/>
              <a:ea typeface="Calibri"/>
              <a:cs typeface="Calibri"/>
              <a:sym typeface="Calibri"/>
            </a:endParaRPr>
          </a:p>
          <a:p>
            <a:pPr algn="ctr">
              <a:buClr>
                <a:srgbClr val="000000"/>
              </a:buClr>
              <a:buSzPts val="1100"/>
            </a:pPr>
            <a:endParaRPr sz="2933">
              <a:solidFill>
                <a:srgbClr val="000000"/>
              </a:solidFill>
              <a:latin typeface="Calibri"/>
              <a:ea typeface="Calibri"/>
              <a:cs typeface="Calibri"/>
              <a:sym typeface="Calibri"/>
            </a:endParaRPr>
          </a:p>
          <a:p>
            <a:pPr algn="ctr">
              <a:buClr>
                <a:srgbClr val="000000"/>
              </a:buClr>
              <a:buSzPts val="1100"/>
            </a:pPr>
            <a:endParaRPr sz="2933">
              <a:solidFill>
                <a:srgbClr val="000000"/>
              </a:solidFill>
              <a:latin typeface="Calibri"/>
              <a:ea typeface="Calibri"/>
              <a:cs typeface="Calibri"/>
              <a:sym typeface="Calibri"/>
            </a:endParaRPr>
          </a:p>
          <a:p>
            <a:pPr algn="ctr">
              <a:buClr>
                <a:srgbClr val="000000"/>
              </a:buClr>
              <a:buSzPts val="800"/>
            </a:pPr>
            <a:endParaRPr sz="2133">
              <a:solidFill>
                <a:srgbClr val="000000"/>
              </a:solidFill>
              <a:latin typeface="Calibri"/>
              <a:ea typeface="Calibri"/>
              <a:cs typeface="Calibri"/>
              <a:sym typeface="Calibri"/>
            </a:endParaRPr>
          </a:p>
          <a:p>
            <a:pPr algn="ctr">
              <a:buClr>
                <a:srgbClr val="757070"/>
              </a:buClr>
              <a:buSzPts val="1100"/>
            </a:pPr>
            <a:r>
              <a:rPr lang="en" sz="2933" b="1">
                <a:solidFill>
                  <a:srgbClr val="757070"/>
                </a:solidFill>
                <a:latin typeface="Calibri"/>
                <a:ea typeface="Calibri"/>
                <a:cs typeface="Calibri"/>
                <a:sym typeface="Calibri"/>
              </a:rPr>
              <a:t>Component</a:t>
            </a:r>
            <a:endParaRPr sz="2933" b="1">
              <a:solidFill>
                <a:srgbClr val="757070"/>
              </a:solidFill>
              <a:latin typeface="Calibri"/>
              <a:ea typeface="Calibri"/>
              <a:cs typeface="Calibri"/>
              <a:sym typeface="Calibri"/>
            </a:endParaRPr>
          </a:p>
        </p:txBody>
      </p:sp>
      <p:sp>
        <p:nvSpPr>
          <p:cNvPr id="449" name="Google Shape;449;p52"/>
          <p:cNvSpPr/>
          <p:nvPr/>
        </p:nvSpPr>
        <p:spPr>
          <a:xfrm>
            <a:off x="8619416" y="2604003"/>
            <a:ext cx="2565600" cy="6395200"/>
          </a:xfrm>
          <a:prstGeom prst="rect">
            <a:avLst/>
          </a:prstGeom>
          <a:solidFill>
            <a:srgbClr val="FFE1CC"/>
          </a:solidFill>
          <a:ln w="12700" cap="flat" cmpd="sng">
            <a:solidFill>
              <a:srgbClr val="F76902"/>
            </a:solidFill>
            <a:prstDash val="solid"/>
            <a:miter lim="800000"/>
            <a:headEnd type="none" w="sm" len="sm"/>
            <a:tailEnd type="none" w="sm" len="sm"/>
          </a:ln>
        </p:spPr>
        <p:txBody>
          <a:bodyPr spcFirstLastPara="1" wrap="square" lIns="182867" tIns="91400" rIns="182867" bIns="91400" anchor="ctr" anchorCtr="0">
            <a:noAutofit/>
          </a:bodyPr>
          <a:lstStyle/>
          <a:p>
            <a:pPr algn="ctr">
              <a:buClr>
                <a:srgbClr val="000000"/>
              </a:buClr>
              <a:buSzPts val="1100"/>
            </a:pPr>
            <a:endParaRPr sz="2933">
              <a:solidFill>
                <a:srgbClr val="000000"/>
              </a:solidFill>
              <a:latin typeface="Calibri"/>
              <a:ea typeface="Calibri"/>
              <a:cs typeface="Calibri"/>
              <a:sym typeface="Calibri"/>
            </a:endParaRPr>
          </a:p>
          <a:p>
            <a:pPr algn="ctr">
              <a:buClr>
                <a:srgbClr val="000000"/>
              </a:buClr>
              <a:buSzPts val="1100"/>
            </a:pPr>
            <a:endParaRPr sz="2933">
              <a:solidFill>
                <a:srgbClr val="000000"/>
              </a:solidFill>
              <a:latin typeface="Calibri"/>
              <a:ea typeface="Calibri"/>
              <a:cs typeface="Calibri"/>
              <a:sym typeface="Calibri"/>
            </a:endParaRPr>
          </a:p>
          <a:p>
            <a:pPr algn="ctr">
              <a:buClr>
                <a:srgbClr val="000000"/>
              </a:buClr>
              <a:buSzPts val="1100"/>
            </a:pPr>
            <a:endParaRPr sz="2933">
              <a:solidFill>
                <a:srgbClr val="000000"/>
              </a:solidFill>
              <a:latin typeface="Calibri"/>
              <a:ea typeface="Calibri"/>
              <a:cs typeface="Calibri"/>
              <a:sym typeface="Calibri"/>
            </a:endParaRPr>
          </a:p>
          <a:p>
            <a:pPr algn="ctr">
              <a:buClr>
                <a:srgbClr val="000000"/>
              </a:buClr>
              <a:buSzPts val="800"/>
            </a:pPr>
            <a:endParaRPr sz="2133">
              <a:solidFill>
                <a:srgbClr val="000000"/>
              </a:solidFill>
              <a:latin typeface="Calibri"/>
              <a:ea typeface="Calibri"/>
              <a:cs typeface="Calibri"/>
              <a:sym typeface="Calibri"/>
            </a:endParaRPr>
          </a:p>
          <a:p>
            <a:pPr algn="ctr">
              <a:buClr>
                <a:srgbClr val="000000"/>
              </a:buClr>
              <a:buSzPts val="1100"/>
            </a:pPr>
            <a:endParaRPr sz="2933" b="1">
              <a:solidFill>
                <a:srgbClr val="F76902"/>
              </a:solidFill>
              <a:latin typeface="Calibri"/>
              <a:ea typeface="Calibri"/>
              <a:cs typeface="Calibri"/>
              <a:sym typeface="Calibri"/>
            </a:endParaRPr>
          </a:p>
          <a:p>
            <a:pPr algn="ctr">
              <a:buClr>
                <a:srgbClr val="000000"/>
              </a:buClr>
              <a:buSzPts val="1100"/>
            </a:pPr>
            <a:endParaRPr sz="2933" b="1">
              <a:solidFill>
                <a:srgbClr val="F76902"/>
              </a:solidFill>
              <a:latin typeface="Calibri"/>
              <a:ea typeface="Calibri"/>
              <a:cs typeface="Calibri"/>
              <a:sym typeface="Calibri"/>
            </a:endParaRPr>
          </a:p>
          <a:p>
            <a:pPr algn="ctr">
              <a:buClr>
                <a:srgbClr val="000000"/>
              </a:buClr>
              <a:buSzPts val="1100"/>
            </a:pPr>
            <a:endParaRPr sz="2933" b="1">
              <a:solidFill>
                <a:srgbClr val="F76902"/>
              </a:solidFill>
              <a:latin typeface="Calibri"/>
              <a:ea typeface="Calibri"/>
              <a:cs typeface="Calibri"/>
              <a:sym typeface="Calibri"/>
            </a:endParaRPr>
          </a:p>
          <a:p>
            <a:pPr algn="ctr">
              <a:buClr>
                <a:srgbClr val="000000"/>
              </a:buClr>
              <a:buSzPts val="1100"/>
            </a:pPr>
            <a:endParaRPr sz="2933" b="1">
              <a:solidFill>
                <a:srgbClr val="F76902"/>
              </a:solidFill>
              <a:latin typeface="Calibri"/>
              <a:ea typeface="Calibri"/>
              <a:cs typeface="Calibri"/>
              <a:sym typeface="Calibri"/>
            </a:endParaRPr>
          </a:p>
          <a:p>
            <a:pPr algn="ctr">
              <a:buClr>
                <a:srgbClr val="000000"/>
              </a:buClr>
              <a:buSzPts val="1100"/>
            </a:pPr>
            <a:endParaRPr sz="2933" b="1">
              <a:solidFill>
                <a:srgbClr val="F76902"/>
              </a:solidFill>
              <a:latin typeface="Calibri"/>
              <a:ea typeface="Calibri"/>
              <a:cs typeface="Calibri"/>
              <a:sym typeface="Calibri"/>
            </a:endParaRPr>
          </a:p>
          <a:p>
            <a:pPr algn="ctr">
              <a:buClr>
                <a:srgbClr val="000000"/>
              </a:buClr>
              <a:buSzPts val="1100"/>
            </a:pPr>
            <a:endParaRPr sz="2933" b="1">
              <a:solidFill>
                <a:srgbClr val="F76902"/>
              </a:solidFill>
              <a:latin typeface="Calibri"/>
              <a:ea typeface="Calibri"/>
              <a:cs typeface="Calibri"/>
              <a:sym typeface="Calibri"/>
            </a:endParaRPr>
          </a:p>
          <a:p>
            <a:pPr algn="ctr">
              <a:buClr>
                <a:srgbClr val="000000"/>
              </a:buClr>
              <a:buSzPts val="1100"/>
            </a:pPr>
            <a:endParaRPr sz="2933" b="1">
              <a:solidFill>
                <a:srgbClr val="F76902"/>
              </a:solidFill>
              <a:latin typeface="Calibri"/>
              <a:ea typeface="Calibri"/>
              <a:cs typeface="Calibri"/>
              <a:sym typeface="Calibri"/>
            </a:endParaRPr>
          </a:p>
          <a:p>
            <a:pPr algn="ctr">
              <a:buClr>
                <a:srgbClr val="000000"/>
              </a:buClr>
              <a:buSzPts val="1100"/>
            </a:pPr>
            <a:endParaRPr sz="2933" b="1">
              <a:solidFill>
                <a:srgbClr val="F76902"/>
              </a:solidFill>
              <a:latin typeface="Calibri"/>
              <a:ea typeface="Calibri"/>
              <a:cs typeface="Calibri"/>
              <a:sym typeface="Calibri"/>
            </a:endParaRPr>
          </a:p>
          <a:p>
            <a:pPr algn="ctr">
              <a:buClr>
                <a:srgbClr val="000000"/>
              </a:buClr>
              <a:buSzPts val="1100"/>
            </a:pPr>
            <a:endParaRPr sz="2933" b="1">
              <a:solidFill>
                <a:srgbClr val="F76902"/>
              </a:solidFill>
              <a:latin typeface="Calibri"/>
              <a:ea typeface="Calibri"/>
              <a:cs typeface="Calibri"/>
              <a:sym typeface="Calibri"/>
            </a:endParaRPr>
          </a:p>
          <a:p>
            <a:pPr algn="ctr">
              <a:buClr>
                <a:srgbClr val="F76902"/>
              </a:buClr>
              <a:buSzPts val="1100"/>
            </a:pPr>
            <a:r>
              <a:rPr lang="en" sz="2933" b="1">
                <a:solidFill>
                  <a:srgbClr val="F76902"/>
                </a:solidFill>
                <a:latin typeface="Calibri"/>
                <a:ea typeface="Calibri"/>
                <a:cs typeface="Calibri"/>
                <a:sym typeface="Calibri"/>
              </a:rPr>
              <a:t>Traits</a:t>
            </a:r>
            <a:endParaRPr sz="2933" b="1">
              <a:solidFill>
                <a:srgbClr val="F76902"/>
              </a:solidFill>
              <a:latin typeface="Calibri"/>
              <a:ea typeface="Calibri"/>
              <a:cs typeface="Calibri"/>
              <a:sym typeface="Calibri"/>
            </a:endParaRPr>
          </a:p>
        </p:txBody>
      </p:sp>
      <p:sp>
        <p:nvSpPr>
          <p:cNvPr id="450" name="Google Shape;450;p52"/>
          <p:cNvSpPr txBox="1"/>
          <p:nvPr/>
        </p:nvSpPr>
        <p:spPr>
          <a:xfrm>
            <a:off x="8934869" y="3253360"/>
            <a:ext cx="1805600" cy="615200"/>
          </a:xfrm>
          <a:prstGeom prst="rect">
            <a:avLst/>
          </a:prstGeom>
          <a:noFill/>
          <a:ln w="9525" cap="flat" cmpd="sng">
            <a:solidFill>
              <a:srgbClr val="7F7F7F"/>
            </a:solidFill>
            <a:prstDash val="solid"/>
            <a:round/>
            <a:headEnd type="none" w="sm" len="sm"/>
            <a:tailEnd type="none" w="sm" len="sm"/>
          </a:ln>
        </p:spPr>
        <p:txBody>
          <a:bodyPr spcFirstLastPara="1" wrap="square" lIns="182867" tIns="91400" rIns="182867" bIns="91400" anchor="t" anchorCtr="0">
            <a:noAutofit/>
          </a:bodyPr>
          <a:lstStyle/>
          <a:p>
            <a:pPr>
              <a:buClr>
                <a:srgbClr val="7F7F7F"/>
              </a:buClr>
              <a:buSzPts val="1100"/>
            </a:pPr>
            <a:r>
              <a:rPr lang="en" sz="2933">
                <a:solidFill>
                  <a:srgbClr val="7F7F7F"/>
                </a:solidFill>
                <a:latin typeface="Calibri"/>
                <a:ea typeface="Calibri"/>
                <a:cs typeface="Calibri"/>
                <a:sym typeface="Calibri"/>
              </a:rPr>
              <a:t>Scaling</a:t>
            </a:r>
            <a:endParaRPr sz="2933">
              <a:solidFill>
                <a:srgbClr val="7F7F7F"/>
              </a:solidFill>
              <a:latin typeface="Calibri"/>
              <a:ea typeface="Calibri"/>
              <a:cs typeface="Calibri"/>
              <a:sym typeface="Calibri"/>
            </a:endParaRPr>
          </a:p>
        </p:txBody>
      </p:sp>
      <p:sp>
        <p:nvSpPr>
          <p:cNvPr id="451" name="Google Shape;451;p52"/>
          <p:cNvSpPr txBox="1"/>
          <p:nvPr/>
        </p:nvSpPr>
        <p:spPr>
          <a:xfrm>
            <a:off x="8934867" y="4163637"/>
            <a:ext cx="1805600" cy="615200"/>
          </a:xfrm>
          <a:prstGeom prst="rect">
            <a:avLst/>
          </a:prstGeom>
          <a:noFill/>
          <a:ln w="9525" cap="flat" cmpd="sng">
            <a:solidFill>
              <a:srgbClr val="7F7F7F"/>
            </a:solidFill>
            <a:prstDash val="solid"/>
            <a:round/>
            <a:headEnd type="none" w="sm" len="sm"/>
            <a:tailEnd type="none" w="sm" len="sm"/>
          </a:ln>
        </p:spPr>
        <p:txBody>
          <a:bodyPr spcFirstLastPara="1" wrap="square" lIns="182867" tIns="91400" rIns="182867" bIns="91400" anchor="t" anchorCtr="0">
            <a:noAutofit/>
          </a:bodyPr>
          <a:lstStyle/>
          <a:p>
            <a:pPr>
              <a:buClr>
                <a:srgbClr val="7F7F7F"/>
              </a:buClr>
              <a:buSzPts val="1100"/>
            </a:pPr>
            <a:r>
              <a:rPr lang="en" sz="2933">
                <a:solidFill>
                  <a:srgbClr val="7F7F7F"/>
                </a:solidFill>
                <a:latin typeface="Calibri"/>
                <a:ea typeface="Calibri"/>
                <a:cs typeface="Calibri"/>
                <a:sym typeface="Calibri"/>
              </a:rPr>
              <a:t>Rollout</a:t>
            </a:r>
            <a:endParaRPr sz="2933">
              <a:solidFill>
                <a:srgbClr val="7F7F7F"/>
              </a:solidFill>
              <a:latin typeface="Calibri"/>
              <a:ea typeface="Calibri"/>
              <a:cs typeface="Calibri"/>
              <a:sym typeface="Calibri"/>
            </a:endParaRPr>
          </a:p>
        </p:txBody>
      </p:sp>
      <p:sp>
        <p:nvSpPr>
          <p:cNvPr id="452" name="Google Shape;452;p52"/>
          <p:cNvSpPr txBox="1"/>
          <p:nvPr/>
        </p:nvSpPr>
        <p:spPr>
          <a:xfrm>
            <a:off x="8934867" y="5185875"/>
            <a:ext cx="1805600" cy="615200"/>
          </a:xfrm>
          <a:prstGeom prst="rect">
            <a:avLst/>
          </a:prstGeom>
          <a:noFill/>
          <a:ln w="9525" cap="flat" cmpd="sng">
            <a:solidFill>
              <a:srgbClr val="7F7F7F"/>
            </a:solidFill>
            <a:prstDash val="solid"/>
            <a:round/>
            <a:headEnd type="none" w="sm" len="sm"/>
            <a:tailEnd type="none" w="sm" len="sm"/>
          </a:ln>
        </p:spPr>
        <p:txBody>
          <a:bodyPr spcFirstLastPara="1" wrap="square" lIns="182867" tIns="91400" rIns="182867" bIns="91400" anchor="t" anchorCtr="0">
            <a:noAutofit/>
          </a:bodyPr>
          <a:lstStyle/>
          <a:p>
            <a:pPr>
              <a:buClr>
                <a:srgbClr val="7F7F7F"/>
              </a:buClr>
              <a:buSzPts val="1100"/>
            </a:pPr>
            <a:r>
              <a:rPr lang="en" sz="2933">
                <a:solidFill>
                  <a:srgbClr val="7F7F7F"/>
                </a:solidFill>
                <a:latin typeface="Calibri"/>
                <a:ea typeface="Calibri"/>
                <a:cs typeface="Calibri"/>
                <a:sym typeface="Calibri"/>
              </a:rPr>
              <a:t>Route</a:t>
            </a:r>
            <a:endParaRPr sz="2933">
              <a:solidFill>
                <a:srgbClr val="7F7F7F"/>
              </a:solidFill>
              <a:latin typeface="Calibri"/>
              <a:ea typeface="Calibri"/>
              <a:cs typeface="Calibri"/>
              <a:sym typeface="Calibri"/>
            </a:endParaRPr>
          </a:p>
        </p:txBody>
      </p:sp>
      <p:sp>
        <p:nvSpPr>
          <p:cNvPr id="453" name="Google Shape;453;p52"/>
          <p:cNvSpPr txBox="1"/>
          <p:nvPr/>
        </p:nvSpPr>
        <p:spPr>
          <a:xfrm>
            <a:off x="8980829" y="6231200"/>
            <a:ext cx="1805600" cy="615200"/>
          </a:xfrm>
          <a:prstGeom prst="rect">
            <a:avLst/>
          </a:prstGeom>
          <a:noFill/>
          <a:ln w="9525" cap="flat" cmpd="sng">
            <a:solidFill>
              <a:srgbClr val="7F7F7F"/>
            </a:solidFill>
            <a:prstDash val="solid"/>
            <a:round/>
            <a:headEnd type="none" w="sm" len="sm"/>
            <a:tailEnd type="none" w="sm" len="sm"/>
          </a:ln>
        </p:spPr>
        <p:txBody>
          <a:bodyPr spcFirstLastPara="1" wrap="square" lIns="182867" tIns="91400" rIns="182867" bIns="91400" anchor="t" anchorCtr="0">
            <a:noAutofit/>
          </a:bodyPr>
          <a:lstStyle/>
          <a:p>
            <a:pPr>
              <a:buClr>
                <a:srgbClr val="7F7F7F"/>
              </a:buClr>
              <a:buSzPts val="1100"/>
            </a:pPr>
            <a:r>
              <a:rPr lang="en" sz="2933">
                <a:solidFill>
                  <a:srgbClr val="7F7F7F"/>
                </a:solidFill>
                <a:latin typeface="Calibri"/>
                <a:ea typeface="Calibri"/>
                <a:cs typeface="Calibri"/>
                <a:sym typeface="Calibri"/>
              </a:rPr>
              <a:t>Cert</a:t>
            </a:r>
            <a:endParaRPr sz="2933">
              <a:solidFill>
                <a:srgbClr val="7F7F7F"/>
              </a:solidFill>
              <a:latin typeface="Calibri"/>
              <a:ea typeface="Calibri"/>
              <a:cs typeface="Calibri"/>
              <a:sym typeface="Calibri"/>
            </a:endParaRPr>
          </a:p>
        </p:txBody>
      </p:sp>
      <p:sp>
        <p:nvSpPr>
          <p:cNvPr id="454" name="Google Shape;454;p52"/>
          <p:cNvSpPr txBox="1"/>
          <p:nvPr/>
        </p:nvSpPr>
        <p:spPr>
          <a:xfrm>
            <a:off x="8980829" y="7307251"/>
            <a:ext cx="1805600" cy="615200"/>
          </a:xfrm>
          <a:prstGeom prst="rect">
            <a:avLst/>
          </a:prstGeom>
          <a:noFill/>
          <a:ln w="9525" cap="flat" cmpd="sng">
            <a:solidFill>
              <a:srgbClr val="7F7F7F"/>
            </a:solidFill>
            <a:prstDash val="solid"/>
            <a:round/>
            <a:headEnd type="none" w="sm" len="sm"/>
            <a:tailEnd type="none" w="sm" len="sm"/>
          </a:ln>
        </p:spPr>
        <p:txBody>
          <a:bodyPr spcFirstLastPara="1" wrap="square" lIns="182867" tIns="91400" rIns="182867" bIns="91400" anchor="t" anchorCtr="0">
            <a:noAutofit/>
          </a:bodyPr>
          <a:lstStyle/>
          <a:p>
            <a:pPr>
              <a:buClr>
                <a:srgbClr val="7F7F7F"/>
              </a:buClr>
              <a:buSzPts val="1100"/>
            </a:pPr>
            <a:r>
              <a:rPr lang="en" sz="2933">
                <a:solidFill>
                  <a:srgbClr val="7F7F7F"/>
                </a:solidFill>
                <a:latin typeface="Calibri"/>
                <a:ea typeface="Calibri"/>
                <a:cs typeface="Calibri"/>
                <a:sym typeface="Calibri"/>
              </a:rPr>
              <a:t>Traffic</a:t>
            </a:r>
            <a:endParaRPr sz="2933">
              <a:solidFill>
                <a:srgbClr val="7F7F7F"/>
              </a:solidFill>
              <a:latin typeface="Calibri"/>
              <a:ea typeface="Calibri"/>
              <a:cs typeface="Calibri"/>
              <a:sym typeface="Calibri"/>
            </a:endParaRPr>
          </a:p>
        </p:txBody>
      </p:sp>
      <p:sp>
        <p:nvSpPr>
          <p:cNvPr id="455" name="Google Shape;455;p52"/>
          <p:cNvSpPr/>
          <p:nvPr/>
        </p:nvSpPr>
        <p:spPr>
          <a:xfrm rot="10800000">
            <a:off x="5662109" y="5284963"/>
            <a:ext cx="2946400" cy="975200"/>
          </a:xfrm>
          <a:prstGeom prst="rightArrow">
            <a:avLst>
              <a:gd name="adj1" fmla="val 50000"/>
              <a:gd name="adj2" fmla="val 50000"/>
            </a:avLst>
          </a:prstGeom>
          <a:solidFill>
            <a:srgbClr val="F7CAAC"/>
          </a:solidFill>
          <a:ln>
            <a:noFill/>
          </a:ln>
        </p:spPr>
        <p:txBody>
          <a:bodyPr spcFirstLastPara="1" wrap="square" lIns="182867" tIns="91400" rIns="182867" bIns="91400" anchor="ctr" anchorCtr="0">
            <a:noAutofit/>
          </a:bodyPr>
          <a:lstStyle/>
          <a:p>
            <a:pPr algn="ctr"/>
            <a:endParaRPr sz="1867">
              <a:solidFill>
                <a:srgbClr val="FFFFFF"/>
              </a:solidFill>
              <a:latin typeface="Calibri"/>
              <a:ea typeface="Calibri"/>
              <a:cs typeface="Calibri"/>
              <a:sym typeface="Calibri"/>
            </a:endParaRPr>
          </a:p>
        </p:txBody>
      </p:sp>
      <p:sp>
        <p:nvSpPr>
          <p:cNvPr id="456" name="Google Shape;456;p52"/>
          <p:cNvSpPr/>
          <p:nvPr/>
        </p:nvSpPr>
        <p:spPr>
          <a:xfrm>
            <a:off x="6457331" y="4884920"/>
            <a:ext cx="2648800" cy="615200"/>
          </a:xfrm>
          <a:prstGeom prst="rect">
            <a:avLst/>
          </a:prstGeom>
          <a:noFill/>
          <a:ln>
            <a:noFill/>
          </a:ln>
        </p:spPr>
        <p:txBody>
          <a:bodyPr spcFirstLastPara="1" wrap="square" lIns="182867" tIns="91400" rIns="182867" bIns="91400" anchor="t" anchorCtr="0">
            <a:noAutofit/>
          </a:bodyPr>
          <a:lstStyle/>
          <a:p>
            <a:r>
              <a:rPr lang="en" sz="2933" b="1" dirty="0">
                <a:solidFill>
                  <a:srgbClr val="F76902"/>
                </a:solidFill>
                <a:latin typeface="Calibri"/>
                <a:ea typeface="Calibri"/>
                <a:cs typeface="Calibri"/>
                <a:sym typeface="Calibri"/>
              </a:rPr>
              <a:t>AppConfig</a:t>
            </a:r>
            <a:endParaRPr sz="2933" b="1" dirty="0">
              <a:solidFill>
                <a:srgbClr val="F76902"/>
              </a:solidFill>
              <a:latin typeface="Calibri"/>
              <a:ea typeface="Calibri"/>
              <a:cs typeface="Calibri"/>
              <a:sym typeface="Calibri"/>
            </a:endParaRPr>
          </a:p>
        </p:txBody>
      </p:sp>
      <p:sp>
        <p:nvSpPr>
          <p:cNvPr id="457" name="Google Shape;457;p52"/>
          <p:cNvSpPr txBox="1"/>
          <p:nvPr/>
        </p:nvSpPr>
        <p:spPr>
          <a:xfrm>
            <a:off x="2078957" y="5257531"/>
            <a:ext cx="2165600" cy="615200"/>
          </a:xfrm>
          <a:prstGeom prst="rect">
            <a:avLst/>
          </a:prstGeom>
          <a:noFill/>
          <a:ln w="9525" cap="flat" cmpd="sng">
            <a:solidFill>
              <a:srgbClr val="7F7F7F"/>
            </a:solidFill>
            <a:prstDash val="solid"/>
            <a:round/>
            <a:headEnd type="none" w="sm" len="sm"/>
            <a:tailEnd type="none" w="sm" len="sm"/>
          </a:ln>
        </p:spPr>
        <p:txBody>
          <a:bodyPr spcFirstLastPara="1" wrap="square" lIns="182867" tIns="91400" rIns="182867" bIns="91400" anchor="ctr" anchorCtr="0">
            <a:noAutofit/>
          </a:bodyPr>
          <a:lstStyle/>
          <a:p>
            <a:pPr algn="ctr">
              <a:buClr>
                <a:srgbClr val="7F7F7F"/>
              </a:buClr>
              <a:buSzPts val="1100"/>
            </a:pPr>
            <a:r>
              <a:rPr lang="en" sz="2667">
                <a:solidFill>
                  <a:srgbClr val="7F7F7F"/>
                </a:solidFill>
                <a:latin typeface="Calibri"/>
                <a:ea typeface="Calibri"/>
                <a:cs typeface="Calibri"/>
                <a:sym typeface="Calibri"/>
              </a:rPr>
              <a:t>workload</a:t>
            </a:r>
            <a:endParaRPr sz="2667"/>
          </a:p>
        </p:txBody>
      </p:sp>
      <p:sp>
        <p:nvSpPr>
          <p:cNvPr id="458" name="Google Shape;458;p52"/>
          <p:cNvSpPr/>
          <p:nvPr/>
        </p:nvSpPr>
        <p:spPr>
          <a:xfrm>
            <a:off x="12192000" y="449251"/>
            <a:ext cx="12192000" cy="13716000"/>
          </a:xfrm>
          <a:prstGeom prst="rect">
            <a:avLst/>
          </a:prstGeom>
          <a:solidFill>
            <a:srgbClr val="44546A"/>
          </a:solidFill>
          <a:ln>
            <a:noFill/>
          </a:ln>
        </p:spPr>
        <p:txBody>
          <a:bodyPr spcFirstLastPara="1" wrap="square" lIns="365733" tIns="292600" rIns="365733" bIns="292600" anchor="t" anchorCtr="0">
            <a:noAutofit/>
          </a:bodyPr>
          <a:lstStyle/>
          <a:p>
            <a:endParaRPr sz="4000">
              <a:solidFill>
                <a:srgbClr val="FFFFFF"/>
              </a:solidFill>
              <a:latin typeface="Quattrocento Sans"/>
              <a:ea typeface="Quattrocento Sans"/>
              <a:cs typeface="Quattrocento Sans"/>
              <a:sym typeface="Quattrocento Sans"/>
            </a:endParaRPr>
          </a:p>
        </p:txBody>
      </p:sp>
      <p:sp>
        <p:nvSpPr>
          <p:cNvPr id="459" name="Google Shape;459;p52"/>
          <p:cNvSpPr/>
          <p:nvPr/>
        </p:nvSpPr>
        <p:spPr>
          <a:xfrm>
            <a:off x="12600435" y="448736"/>
            <a:ext cx="11783200" cy="12671200"/>
          </a:xfrm>
          <a:prstGeom prst="rect">
            <a:avLst/>
          </a:prstGeom>
          <a:noFill/>
          <a:ln>
            <a:noFill/>
          </a:ln>
        </p:spPr>
        <p:txBody>
          <a:bodyPr spcFirstLastPara="1" wrap="square" lIns="365733" tIns="292600" rIns="365733" bIns="292600" anchor="t" anchorCtr="0">
            <a:noAutofit/>
          </a:bodyPr>
          <a:lstStyle/>
          <a:p>
            <a:r>
              <a:rPr lang="en" sz="2933" dirty="0" err="1">
                <a:solidFill>
                  <a:srgbClr val="FFFFFF"/>
                </a:solidFill>
                <a:latin typeface="Courier New"/>
                <a:cs typeface="Courier New"/>
                <a:sym typeface="Courier New"/>
              </a:rPr>
              <a:t>apiVersion</a:t>
            </a:r>
            <a:r>
              <a:rPr lang="en" sz="2933" dirty="0">
                <a:solidFill>
                  <a:srgbClr val="FFFFFF"/>
                </a:solidFill>
                <a:latin typeface="Courier New"/>
                <a:cs typeface="Courier New"/>
                <a:sym typeface="Courier New"/>
              </a:rPr>
              <a:t>: </a:t>
            </a:r>
            <a:r>
              <a:rPr lang="en" sz="2933" dirty="0" err="1">
                <a:solidFill>
                  <a:srgbClr val="FFFFFF"/>
                </a:solidFill>
                <a:latin typeface="Courier New"/>
                <a:cs typeface="Courier New"/>
                <a:sym typeface="Courier New"/>
              </a:rPr>
              <a:t>core.oam.dev</a:t>
            </a:r>
            <a:r>
              <a:rPr lang="en" sz="2933" dirty="0">
                <a:solidFill>
                  <a:srgbClr val="FFFFFF"/>
                </a:solidFill>
                <a:latin typeface="Courier New"/>
                <a:cs typeface="Courier New"/>
                <a:sym typeface="Courier New"/>
              </a:rPr>
              <a:t>/v1alpha2</a:t>
            </a:r>
            <a:endParaRPr sz="2933" dirty="0">
              <a:solidFill>
                <a:srgbClr val="FFFFFF"/>
              </a:solidFill>
              <a:latin typeface="Courier New"/>
              <a:cs typeface="Courier New"/>
              <a:sym typeface="Courier New"/>
            </a:endParaRPr>
          </a:p>
          <a:p>
            <a:r>
              <a:rPr lang="en" sz="2933" dirty="0">
                <a:solidFill>
                  <a:srgbClr val="FFFFFF"/>
                </a:solidFill>
                <a:latin typeface="Courier New"/>
                <a:cs typeface="Courier New"/>
                <a:sym typeface="Courier New"/>
              </a:rPr>
              <a:t>kind: </a:t>
            </a:r>
            <a:r>
              <a:rPr lang="en" sz="2933" dirty="0" err="1">
                <a:solidFill>
                  <a:srgbClr val="FFFFFF"/>
                </a:solidFill>
                <a:latin typeface="Courier New"/>
                <a:cs typeface="Courier New"/>
                <a:sym typeface="Courier New"/>
              </a:rPr>
              <a:t>ApplicationConfiguration</a:t>
            </a:r>
            <a:endParaRPr sz="2933" dirty="0">
              <a:solidFill>
                <a:srgbClr val="FFFFFF"/>
              </a:solidFill>
              <a:latin typeface="Courier New"/>
              <a:cs typeface="Courier New"/>
              <a:sym typeface="Courier New"/>
            </a:endParaRPr>
          </a:p>
          <a:p>
            <a:r>
              <a:rPr lang="en" sz="2933" dirty="0">
                <a:solidFill>
                  <a:srgbClr val="FFFFFF"/>
                </a:solidFill>
                <a:latin typeface="Courier New"/>
                <a:cs typeface="Courier New"/>
                <a:sym typeface="Courier New"/>
              </a:rPr>
              <a:t>metadata:</a:t>
            </a:r>
            <a:endParaRPr sz="2933" dirty="0">
              <a:solidFill>
                <a:srgbClr val="FFFFFF"/>
              </a:solidFill>
              <a:latin typeface="Courier New"/>
              <a:cs typeface="Courier New"/>
            </a:endParaRPr>
          </a:p>
          <a:p>
            <a:r>
              <a:rPr lang="en" sz="2933" dirty="0">
                <a:solidFill>
                  <a:srgbClr val="FFFFFF"/>
                </a:solidFill>
                <a:latin typeface="Courier New"/>
                <a:cs typeface="Courier New"/>
                <a:sym typeface="Courier New"/>
              </a:rPr>
              <a:t>  name: </a:t>
            </a:r>
            <a:r>
              <a:rPr lang="en" sz="2933" dirty="0" err="1">
                <a:solidFill>
                  <a:srgbClr val="FFFFFF"/>
                </a:solidFill>
                <a:latin typeface="Courier New"/>
                <a:cs typeface="Courier New"/>
                <a:sym typeface="Courier New"/>
              </a:rPr>
              <a:t>helloworld</a:t>
            </a:r>
            <a:endParaRPr sz="2933" dirty="0">
              <a:solidFill>
                <a:srgbClr val="FFFFFF"/>
              </a:solidFill>
              <a:latin typeface="Courier New"/>
              <a:cs typeface="Courier New"/>
              <a:sym typeface="Courier New"/>
            </a:endParaRPr>
          </a:p>
          <a:p>
            <a:r>
              <a:rPr lang="en" sz="2933" dirty="0">
                <a:solidFill>
                  <a:srgbClr val="FFFFFF"/>
                </a:solidFill>
                <a:latin typeface="Courier New"/>
                <a:cs typeface="Courier New"/>
                <a:sym typeface="Courier New"/>
              </a:rPr>
              <a:t>spec:</a:t>
            </a:r>
            <a:endParaRPr sz="2933" dirty="0">
              <a:solidFill>
                <a:srgbClr val="FFFFFF"/>
              </a:solidFill>
              <a:latin typeface="Courier New"/>
              <a:cs typeface="Courier New"/>
            </a:endParaRPr>
          </a:p>
          <a:p>
            <a:r>
              <a:rPr lang="en" sz="2933" dirty="0">
                <a:solidFill>
                  <a:srgbClr val="FFFFFF"/>
                </a:solidFill>
                <a:latin typeface="Courier New"/>
                <a:cs typeface="Courier New"/>
                <a:sym typeface="Courier New"/>
              </a:rPr>
              <a:t>  components:</a:t>
            </a:r>
            <a:endParaRPr sz="2933" dirty="0">
              <a:solidFill>
                <a:srgbClr val="FFFFFF"/>
              </a:solidFill>
              <a:latin typeface="Courier New"/>
              <a:cs typeface="Courier New"/>
            </a:endParaRPr>
          </a:p>
          <a:p>
            <a:r>
              <a:rPr lang="en" sz="2400" dirty="0">
                <a:solidFill>
                  <a:srgbClr val="FFFF00"/>
                </a:solidFill>
                <a:latin typeface="Courier New"/>
                <a:ea typeface="Courier New"/>
                <a:cs typeface="Courier New"/>
                <a:sym typeface="Courier New"/>
              </a:rPr>
              <a:t>    # 1</a:t>
            </a:r>
            <a:r>
              <a:rPr lang="en" sz="2400" baseline="30000" dirty="0">
                <a:solidFill>
                  <a:srgbClr val="FFFF00"/>
                </a:solidFill>
                <a:latin typeface="Courier New"/>
                <a:ea typeface="Courier New"/>
                <a:cs typeface="Courier New"/>
                <a:sym typeface="Courier New"/>
              </a:rPr>
              <a:t>st</a:t>
            </a:r>
            <a:r>
              <a:rPr lang="en" sz="2400" dirty="0">
                <a:solidFill>
                  <a:srgbClr val="FFFF00"/>
                </a:solidFill>
                <a:latin typeface="Courier New"/>
                <a:ea typeface="Courier New"/>
                <a:cs typeface="Courier New"/>
                <a:sym typeface="Courier New"/>
              </a:rPr>
              <a:t> component</a:t>
            </a:r>
            <a:endParaRPr sz="2400" dirty="0">
              <a:solidFill>
                <a:srgbClr val="FFFF00"/>
              </a:solidFill>
              <a:latin typeface="Courier New"/>
              <a:ea typeface="Courier New"/>
              <a:cs typeface="Courier New"/>
              <a:sym typeface="Courier New"/>
            </a:endParaRPr>
          </a:p>
          <a:p>
            <a:r>
              <a:rPr lang="en" sz="2400" dirty="0">
                <a:solidFill>
                  <a:srgbClr val="FFFFFF"/>
                </a:solidFill>
                <a:latin typeface="Courier New"/>
                <a:ea typeface="Courier New"/>
                <a:cs typeface="Courier New"/>
                <a:sym typeface="Courier New"/>
              </a:rPr>
              <a:t>    </a:t>
            </a:r>
            <a:r>
              <a:rPr lang="en" sz="2933" dirty="0">
                <a:solidFill>
                  <a:srgbClr val="FFFFFF"/>
                </a:solidFill>
                <a:latin typeface="Courier New"/>
                <a:cs typeface="Courier New"/>
                <a:sym typeface="Courier New"/>
              </a:rPr>
              <a:t>- </a:t>
            </a:r>
            <a:r>
              <a:rPr lang="en" sz="2933" dirty="0" err="1">
                <a:solidFill>
                  <a:srgbClr val="FFFFFF"/>
                </a:solidFill>
                <a:latin typeface="Courier New"/>
                <a:cs typeface="Courier New"/>
                <a:sym typeface="Courier New"/>
              </a:rPr>
              <a:t>componentName</a:t>
            </a:r>
            <a:r>
              <a:rPr lang="en" sz="2933" dirty="0">
                <a:solidFill>
                  <a:srgbClr val="FFFFFF"/>
                </a:solidFill>
                <a:latin typeface="Courier New"/>
                <a:cs typeface="Courier New"/>
                <a:sym typeface="Courier New"/>
              </a:rPr>
              <a:t>: frontend</a:t>
            </a:r>
            <a:endParaRPr sz="2933" dirty="0">
              <a:solidFill>
                <a:srgbClr val="FFFFFF"/>
              </a:solidFill>
              <a:latin typeface="Courier New"/>
              <a:cs typeface="Courier New"/>
            </a:endParaRPr>
          </a:p>
          <a:p>
            <a:r>
              <a:rPr lang="en" sz="2933" dirty="0">
                <a:solidFill>
                  <a:srgbClr val="FFFFFF"/>
                </a:solidFill>
                <a:latin typeface="Courier New"/>
                <a:cs typeface="Courier New"/>
                <a:sym typeface="Courier New"/>
              </a:rPr>
              <a:t>      traits:</a:t>
            </a:r>
            <a:endParaRPr sz="2933" dirty="0">
              <a:solidFill>
                <a:srgbClr val="FFFFFF"/>
              </a:solidFill>
              <a:latin typeface="Courier New"/>
              <a:cs typeface="Courier New"/>
            </a:endParaRPr>
          </a:p>
          <a:p>
            <a:r>
              <a:rPr lang="en" sz="2933" dirty="0">
                <a:solidFill>
                  <a:srgbClr val="FFFFFF"/>
                </a:solidFill>
                <a:latin typeface="Courier New"/>
                <a:cs typeface="Courier New"/>
                <a:sym typeface="Courier New"/>
              </a:rPr>
              <a:t>        - trait:</a:t>
            </a:r>
            <a:endParaRPr sz="2933" dirty="0">
              <a:solidFill>
                <a:srgbClr val="FFFFFF"/>
              </a:solidFill>
              <a:latin typeface="Courier New"/>
              <a:cs typeface="Courier New"/>
            </a:endParaRPr>
          </a:p>
          <a:p>
            <a:r>
              <a:rPr lang="en" sz="2933" dirty="0">
                <a:solidFill>
                  <a:srgbClr val="FFFFFF"/>
                </a:solidFill>
                <a:latin typeface="Courier New"/>
                <a:cs typeface="Courier New"/>
                <a:sym typeface="Courier New"/>
              </a:rPr>
              <a:t>            </a:t>
            </a:r>
            <a:r>
              <a:rPr lang="en" sz="2933" dirty="0" err="1">
                <a:solidFill>
                  <a:srgbClr val="FFFFFF"/>
                </a:solidFill>
                <a:latin typeface="Courier New"/>
                <a:cs typeface="Courier New"/>
                <a:sym typeface="Courier New"/>
              </a:rPr>
              <a:t>apiVersion</a:t>
            </a:r>
            <a:r>
              <a:rPr lang="en" sz="2933" dirty="0">
                <a:solidFill>
                  <a:srgbClr val="FFFFFF"/>
                </a:solidFill>
                <a:latin typeface="Courier New"/>
                <a:cs typeface="Courier New"/>
                <a:sym typeface="Courier New"/>
              </a:rPr>
              <a:t>: autoscaling/v2beta2</a:t>
            </a:r>
            <a:endParaRPr sz="2933" dirty="0">
              <a:solidFill>
                <a:srgbClr val="FFFFFF"/>
              </a:solidFill>
              <a:latin typeface="Courier New"/>
              <a:cs typeface="Courier New"/>
              <a:sym typeface="Courier New"/>
            </a:endParaRPr>
          </a:p>
          <a:p>
            <a:r>
              <a:rPr lang="en" sz="2933" dirty="0">
                <a:solidFill>
                  <a:srgbClr val="FFFFFF"/>
                </a:solidFill>
                <a:latin typeface="Courier New"/>
                <a:cs typeface="Courier New"/>
                <a:sym typeface="Courier New"/>
              </a:rPr>
              <a:t>            kind: </a:t>
            </a:r>
            <a:r>
              <a:rPr lang="en" sz="2933" dirty="0" err="1">
                <a:solidFill>
                  <a:srgbClr val="FFFFFF"/>
                </a:solidFill>
                <a:latin typeface="Courier New"/>
                <a:cs typeface="Courier New"/>
                <a:sym typeface="Courier New"/>
              </a:rPr>
              <a:t>HorizontalPodAutoscaler</a:t>
            </a:r>
            <a:endParaRPr sz="2933" dirty="0">
              <a:solidFill>
                <a:srgbClr val="FFFFFF"/>
              </a:solidFill>
              <a:latin typeface="Courier New"/>
              <a:cs typeface="Courier New"/>
              <a:sym typeface="Courier New"/>
            </a:endParaRPr>
          </a:p>
          <a:p>
            <a:r>
              <a:rPr lang="en" sz="2933" dirty="0">
                <a:solidFill>
                  <a:srgbClr val="FFFFFF"/>
                </a:solidFill>
                <a:latin typeface="Courier New"/>
                <a:cs typeface="Courier New"/>
                <a:sym typeface="Courier New"/>
              </a:rPr>
              <a:t>            spec:</a:t>
            </a:r>
            <a:endParaRPr sz="2933" dirty="0">
              <a:solidFill>
                <a:srgbClr val="FFFFFF"/>
              </a:solidFill>
              <a:latin typeface="Courier New"/>
              <a:cs typeface="Courier New"/>
            </a:endParaRPr>
          </a:p>
          <a:p>
            <a:r>
              <a:rPr lang="en" sz="2933" dirty="0">
                <a:solidFill>
                  <a:srgbClr val="FFFFFF"/>
                </a:solidFill>
                <a:latin typeface="Courier New"/>
                <a:cs typeface="Courier New"/>
                <a:sym typeface="Courier New"/>
              </a:rPr>
              <a:t>              </a:t>
            </a:r>
            <a:r>
              <a:rPr lang="en" sz="2933" dirty="0" err="1">
                <a:solidFill>
                  <a:srgbClr val="FFFFFF"/>
                </a:solidFill>
                <a:latin typeface="Courier New"/>
                <a:cs typeface="Courier New"/>
                <a:sym typeface="Courier New"/>
              </a:rPr>
              <a:t>minReplicas</a:t>
            </a:r>
            <a:r>
              <a:rPr lang="en" sz="2933" dirty="0">
                <a:solidFill>
                  <a:srgbClr val="FFFFFF"/>
                </a:solidFill>
                <a:latin typeface="Courier New"/>
                <a:cs typeface="Courier New"/>
                <a:sym typeface="Courier New"/>
              </a:rPr>
              <a:t>: 1</a:t>
            </a:r>
            <a:endParaRPr sz="2933" dirty="0">
              <a:solidFill>
                <a:srgbClr val="FFFFFF"/>
              </a:solidFill>
              <a:latin typeface="Courier New"/>
              <a:cs typeface="Courier New"/>
            </a:endParaRPr>
          </a:p>
          <a:p>
            <a:r>
              <a:rPr lang="en" sz="2933" dirty="0">
                <a:solidFill>
                  <a:srgbClr val="FFFFFF"/>
                </a:solidFill>
                <a:latin typeface="Courier New"/>
                <a:cs typeface="Courier New"/>
                <a:sym typeface="Courier New"/>
              </a:rPr>
              <a:t>              </a:t>
            </a:r>
            <a:r>
              <a:rPr lang="en" sz="2933" dirty="0" err="1">
                <a:solidFill>
                  <a:srgbClr val="FFFFFF"/>
                </a:solidFill>
                <a:latin typeface="Courier New"/>
                <a:cs typeface="Courier New"/>
                <a:sym typeface="Courier New"/>
              </a:rPr>
              <a:t>maxReplicas</a:t>
            </a:r>
            <a:r>
              <a:rPr lang="en" sz="2933" dirty="0">
                <a:solidFill>
                  <a:srgbClr val="FFFFFF"/>
                </a:solidFill>
                <a:latin typeface="Courier New"/>
                <a:cs typeface="Courier New"/>
                <a:sym typeface="Courier New"/>
              </a:rPr>
              <a:t>: 10</a:t>
            </a:r>
            <a:endParaRPr sz="2933" dirty="0">
              <a:solidFill>
                <a:srgbClr val="FFFFFF"/>
              </a:solidFill>
              <a:latin typeface="Courier New"/>
              <a:cs typeface="Courier New"/>
              <a:sym typeface="Courier New"/>
            </a:endParaRPr>
          </a:p>
          <a:p>
            <a:r>
              <a:rPr lang="en" sz="2933" dirty="0">
                <a:solidFill>
                  <a:srgbClr val="FFFFFF"/>
                </a:solidFill>
                <a:latin typeface="Courier New"/>
                <a:cs typeface="Courier New"/>
                <a:sym typeface="Courier New"/>
              </a:rPr>
              <a:t>        - trait:</a:t>
            </a:r>
            <a:endParaRPr sz="2933" dirty="0">
              <a:solidFill>
                <a:srgbClr val="FFFFFF"/>
              </a:solidFill>
              <a:latin typeface="Courier New"/>
              <a:cs typeface="Courier New"/>
            </a:endParaRPr>
          </a:p>
          <a:p>
            <a:r>
              <a:rPr lang="en" sz="2933" dirty="0">
                <a:solidFill>
                  <a:srgbClr val="FFFFFF"/>
                </a:solidFill>
                <a:latin typeface="Courier New"/>
                <a:cs typeface="Courier New"/>
                <a:sym typeface="Courier New"/>
              </a:rPr>
              <a:t>            </a:t>
            </a:r>
            <a:r>
              <a:rPr lang="en" sz="2933" dirty="0" err="1">
                <a:solidFill>
                  <a:srgbClr val="FFFFFF"/>
                </a:solidFill>
                <a:latin typeface="Courier New"/>
                <a:cs typeface="Courier New"/>
                <a:sym typeface="Courier New"/>
              </a:rPr>
              <a:t>apiVersion</a:t>
            </a:r>
            <a:r>
              <a:rPr lang="en" sz="2933" dirty="0">
                <a:solidFill>
                  <a:srgbClr val="FFFFFF"/>
                </a:solidFill>
                <a:latin typeface="Courier New"/>
                <a:cs typeface="Courier New"/>
                <a:sym typeface="Courier New"/>
              </a:rPr>
              <a:t>: </a:t>
            </a:r>
            <a:r>
              <a:rPr lang="en" sz="2933" dirty="0" err="1">
                <a:solidFill>
                  <a:srgbClr val="FFFFFF"/>
                </a:solidFill>
                <a:latin typeface="Courier New"/>
                <a:cs typeface="Courier New"/>
                <a:sym typeface="Courier New"/>
              </a:rPr>
              <a:t>networking.alibaba-inc.com</a:t>
            </a:r>
            <a:r>
              <a:rPr lang="en" sz="2933" dirty="0">
                <a:solidFill>
                  <a:srgbClr val="FFFFFF"/>
                </a:solidFill>
                <a:latin typeface="Courier New"/>
                <a:cs typeface="Courier New"/>
                <a:sym typeface="Courier New"/>
              </a:rPr>
              <a:t>/v1</a:t>
            </a:r>
            <a:endParaRPr sz="2933" dirty="0">
              <a:solidFill>
                <a:srgbClr val="FFFFFF"/>
              </a:solidFill>
              <a:latin typeface="Courier New"/>
              <a:cs typeface="Courier New"/>
            </a:endParaRPr>
          </a:p>
          <a:p>
            <a:r>
              <a:rPr lang="en" sz="2933" dirty="0">
                <a:solidFill>
                  <a:srgbClr val="FFFFFF"/>
                </a:solidFill>
                <a:latin typeface="Courier New"/>
                <a:cs typeface="Courier New"/>
                <a:sym typeface="Courier New"/>
              </a:rPr>
              <a:t>            kind: </a:t>
            </a:r>
            <a:r>
              <a:rPr lang="en" sz="2933" dirty="0" err="1">
                <a:solidFill>
                  <a:srgbClr val="FFFFFF"/>
                </a:solidFill>
                <a:latin typeface="Courier New"/>
                <a:cs typeface="Courier New"/>
                <a:sym typeface="Courier New"/>
              </a:rPr>
              <a:t>APIGateway</a:t>
            </a:r>
            <a:endParaRPr sz="2933" dirty="0">
              <a:solidFill>
                <a:srgbClr val="FFFFFF"/>
              </a:solidFill>
              <a:latin typeface="Courier New"/>
              <a:cs typeface="Courier New"/>
              <a:sym typeface="Courier New"/>
            </a:endParaRPr>
          </a:p>
          <a:p>
            <a:r>
              <a:rPr lang="en" sz="2933" dirty="0">
                <a:solidFill>
                  <a:srgbClr val="FFFFFF"/>
                </a:solidFill>
                <a:latin typeface="Courier New"/>
                <a:cs typeface="Courier New"/>
                <a:sym typeface="Courier New"/>
              </a:rPr>
              <a:t>            spec:</a:t>
            </a:r>
            <a:endParaRPr sz="2933" dirty="0">
              <a:solidFill>
                <a:srgbClr val="FFFFFF"/>
              </a:solidFill>
              <a:latin typeface="Courier New"/>
              <a:cs typeface="Courier New"/>
            </a:endParaRPr>
          </a:p>
          <a:p>
            <a:r>
              <a:rPr lang="en" sz="2933" dirty="0">
                <a:solidFill>
                  <a:srgbClr val="FFFFFF"/>
                </a:solidFill>
                <a:latin typeface="Courier New"/>
                <a:cs typeface="Courier New"/>
                <a:sym typeface="Courier New"/>
              </a:rPr>
              <a:t>              hostname: </a:t>
            </a:r>
            <a:r>
              <a:rPr lang="en" sz="2933" dirty="0" err="1">
                <a:solidFill>
                  <a:srgbClr val="FFFFFF"/>
                </a:solidFill>
                <a:latin typeface="Courier New"/>
                <a:cs typeface="Courier New"/>
                <a:sym typeface="Courier New"/>
              </a:rPr>
              <a:t>app.alibaba.com</a:t>
            </a:r>
            <a:endParaRPr sz="2933" dirty="0">
              <a:solidFill>
                <a:srgbClr val="FFFFFF"/>
              </a:solidFill>
              <a:latin typeface="Courier New"/>
              <a:cs typeface="Courier New"/>
              <a:sym typeface="Courier New"/>
            </a:endParaRPr>
          </a:p>
          <a:p>
            <a:r>
              <a:rPr lang="en" sz="2933" dirty="0">
                <a:solidFill>
                  <a:srgbClr val="FFFFFF"/>
                </a:solidFill>
                <a:latin typeface="Courier New"/>
                <a:cs typeface="Courier New"/>
                <a:sym typeface="Courier New"/>
              </a:rPr>
              <a:t>              path: /</a:t>
            </a:r>
            <a:endParaRPr sz="2933" dirty="0">
              <a:solidFill>
                <a:srgbClr val="FFFFFF"/>
              </a:solidFill>
              <a:latin typeface="Courier New"/>
              <a:cs typeface="Courier New"/>
            </a:endParaRPr>
          </a:p>
          <a:p>
            <a:r>
              <a:rPr lang="en" sz="2933" dirty="0">
                <a:solidFill>
                  <a:srgbClr val="FFFFFF"/>
                </a:solidFill>
                <a:latin typeface="Courier New"/>
                <a:cs typeface="Courier New"/>
                <a:sym typeface="Courier New"/>
              </a:rPr>
              <a:t>              </a:t>
            </a:r>
            <a:r>
              <a:rPr lang="en" sz="2933" dirty="0" err="1">
                <a:solidFill>
                  <a:srgbClr val="FFFFFF"/>
                </a:solidFill>
                <a:latin typeface="Courier New"/>
                <a:cs typeface="Courier New"/>
                <a:sym typeface="Courier New"/>
              </a:rPr>
              <a:t>service_port</a:t>
            </a:r>
            <a:r>
              <a:rPr lang="en" sz="2933" dirty="0">
                <a:solidFill>
                  <a:srgbClr val="FFFFFF"/>
                </a:solidFill>
                <a:latin typeface="Courier New"/>
                <a:cs typeface="Courier New"/>
                <a:sym typeface="Courier New"/>
              </a:rPr>
              <a:t>: 8001</a:t>
            </a:r>
            <a:endParaRPr sz="2933" dirty="0">
              <a:solidFill>
                <a:srgbClr val="FFFFFF"/>
              </a:solidFill>
              <a:latin typeface="Courier New"/>
              <a:cs typeface="Courier New"/>
            </a:endParaRPr>
          </a:p>
          <a:p>
            <a:r>
              <a:rPr lang="en" sz="2400" dirty="0">
                <a:solidFill>
                  <a:srgbClr val="FFFF00"/>
                </a:solidFill>
                <a:latin typeface="Courier New"/>
                <a:ea typeface="Courier New"/>
                <a:cs typeface="Courier New"/>
                <a:sym typeface="Courier New"/>
              </a:rPr>
              <a:t>   # 2</a:t>
            </a:r>
            <a:r>
              <a:rPr lang="en" sz="2400" baseline="30000" dirty="0">
                <a:solidFill>
                  <a:srgbClr val="FFFF00"/>
                </a:solidFill>
                <a:latin typeface="Courier New"/>
                <a:ea typeface="Courier New"/>
                <a:cs typeface="Courier New"/>
                <a:sym typeface="Courier New"/>
              </a:rPr>
              <a:t>nd</a:t>
            </a:r>
            <a:r>
              <a:rPr lang="en" sz="2400" dirty="0">
                <a:solidFill>
                  <a:srgbClr val="FFFF00"/>
                </a:solidFill>
                <a:latin typeface="Courier New"/>
                <a:ea typeface="Courier New"/>
                <a:cs typeface="Courier New"/>
                <a:sym typeface="Courier New"/>
              </a:rPr>
              <a:t> component  </a:t>
            </a:r>
            <a:endParaRPr sz="2933" dirty="0"/>
          </a:p>
          <a:p>
            <a:r>
              <a:rPr lang="en" sz="2400" dirty="0">
                <a:solidFill>
                  <a:srgbClr val="FFFFFF"/>
                </a:solidFill>
                <a:latin typeface="Courier New"/>
                <a:ea typeface="Courier New"/>
                <a:cs typeface="Courier New"/>
                <a:sym typeface="Courier New"/>
              </a:rPr>
              <a:t>      </a:t>
            </a:r>
            <a:r>
              <a:rPr lang="en" sz="2933" dirty="0">
                <a:solidFill>
                  <a:srgbClr val="FFFFFF"/>
                </a:solidFill>
                <a:latin typeface="Courier New"/>
                <a:cs typeface="Courier New"/>
                <a:sym typeface="Courier New"/>
              </a:rPr>
              <a:t>- </a:t>
            </a:r>
            <a:r>
              <a:rPr lang="en" sz="2933" dirty="0" err="1">
                <a:solidFill>
                  <a:srgbClr val="FFFFFF"/>
                </a:solidFill>
                <a:latin typeface="Courier New"/>
                <a:cs typeface="Courier New"/>
                <a:sym typeface="Courier New"/>
              </a:rPr>
              <a:t>componentName</a:t>
            </a:r>
            <a:r>
              <a:rPr lang="en" sz="2933" dirty="0">
                <a:solidFill>
                  <a:srgbClr val="FFFFFF"/>
                </a:solidFill>
                <a:latin typeface="Courier New"/>
                <a:cs typeface="Courier New"/>
                <a:sym typeface="Courier New"/>
              </a:rPr>
              <a:t>: </a:t>
            </a:r>
            <a:r>
              <a:rPr lang="en" sz="2933" dirty="0" err="1">
                <a:solidFill>
                  <a:srgbClr val="FFFFFF"/>
                </a:solidFill>
                <a:latin typeface="Courier New"/>
                <a:cs typeface="Courier New"/>
                <a:sym typeface="Courier New"/>
              </a:rPr>
              <a:t>redis</a:t>
            </a:r>
            <a:endParaRPr sz="2933" dirty="0">
              <a:solidFill>
                <a:srgbClr val="FFFFFF"/>
              </a:solidFill>
              <a:latin typeface="Courier New"/>
              <a:cs typeface="Courier New"/>
              <a:sym typeface="Courier New"/>
            </a:endParaRPr>
          </a:p>
        </p:txBody>
      </p:sp>
      <p:sp>
        <p:nvSpPr>
          <p:cNvPr id="460" name="Google Shape;460;p52"/>
          <p:cNvSpPr txBox="1"/>
          <p:nvPr/>
        </p:nvSpPr>
        <p:spPr>
          <a:xfrm>
            <a:off x="1343181" y="9283637"/>
            <a:ext cx="10228000" cy="3171200"/>
          </a:xfrm>
          <a:prstGeom prst="rect">
            <a:avLst/>
          </a:prstGeom>
          <a:noFill/>
          <a:ln>
            <a:noFill/>
          </a:ln>
        </p:spPr>
        <p:txBody>
          <a:bodyPr spcFirstLastPara="1" wrap="square" lIns="0" tIns="0" rIns="0" bIns="0" anchor="t" anchorCtr="0">
            <a:noAutofit/>
          </a:bodyPr>
          <a:lstStyle/>
          <a:p>
            <a:pPr marL="237070" indent="-254003">
              <a:lnSpc>
                <a:spcPct val="150000"/>
              </a:lnSpc>
              <a:buClr>
                <a:srgbClr val="F76902"/>
              </a:buClr>
              <a:buSzPts val="1100"/>
              <a:buFont typeface="Noto Sans Symbols"/>
              <a:buChar char="·"/>
            </a:pPr>
            <a:r>
              <a:rPr lang="en" sz="3200" dirty="0">
                <a:solidFill>
                  <a:srgbClr val="F76902"/>
                </a:solidFill>
                <a:latin typeface="Quattrocento Sans"/>
                <a:ea typeface="Quattrocento Sans"/>
                <a:cs typeface="Quattrocento Sans"/>
                <a:sym typeface="Quattrocento Sans"/>
              </a:rPr>
              <a:t>Traits</a:t>
            </a:r>
            <a:endParaRPr sz="3200" dirty="0">
              <a:solidFill>
                <a:srgbClr val="F76902"/>
              </a:solidFill>
              <a:latin typeface="Quattrocento Sans"/>
              <a:ea typeface="Quattrocento Sans"/>
              <a:cs typeface="Quattrocento Sans"/>
              <a:sym typeface="Quattrocento Sans"/>
            </a:endParaRPr>
          </a:p>
          <a:p>
            <a:pPr marL="677342" lvl="1" indent="-220136">
              <a:lnSpc>
                <a:spcPct val="150000"/>
              </a:lnSpc>
              <a:spcBef>
                <a:spcPts val="533"/>
              </a:spcBef>
              <a:buClr>
                <a:srgbClr val="000000"/>
              </a:buClr>
              <a:buSzPts val="1100"/>
              <a:buFont typeface="Noto Sans Symbols"/>
              <a:buChar char="·"/>
            </a:pPr>
            <a:r>
              <a:rPr lang="en" sz="3200" dirty="0">
                <a:latin typeface="Quattrocento Sans"/>
                <a:ea typeface="Quattrocento Sans"/>
                <a:cs typeface="Quattrocento Sans"/>
                <a:sym typeface="Quattrocento Sans"/>
              </a:rPr>
              <a:t>Declarative abstractions for operational capabilities</a:t>
            </a:r>
            <a:endParaRPr sz="3200" dirty="0">
              <a:solidFill>
                <a:srgbClr val="000000"/>
              </a:solidFill>
              <a:latin typeface="Quattrocento Sans"/>
              <a:ea typeface="Quattrocento Sans"/>
              <a:cs typeface="Quattrocento Sans"/>
              <a:sym typeface="Quattrocento Sans"/>
            </a:endParaRPr>
          </a:p>
          <a:p>
            <a:pPr marL="237070" indent="-254003">
              <a:lnSpc>
                <a:spcPct val="150000"/>
              </a:lnSpc>
              <a:spcBef>
                <a:spcPts val="533"/>
              </a:spcBef>
              <a:buClr>
                <a:srgbClr val="F76902"/>
              </a:buClr>
              <a:buSzPts val="1100"/>
              <a:buFont typeface="Noto Sans Symbols"/>
              <a:buChar char="·"/>
            </a:pPr>
            <a:r>
              <a:rPr lang="en" sz="3200" dirty="0" err="1">
                <a:solidFill>
                  <a:srgbClr val="F76902"/>
                </a:solidFill>
                <a:latin typeface="Quattrocento Sans"/>
                <a:ea typeface="Quattrocento Sans"/>
                <a:cs typeface="Quattrocento Sans"/>
                <a:sym typeface="Quattrocento Sans"/>
              </a:rPr>
              <a:t>AppConfig（Application</a:t>
            </a:r>
            <a:r>
              <a:rPr lang="en" sz="3200" dirty="0">
                <a:solidFill>
                  <a:srgbClr val="F76902"/>
                </a:solidFill>
                <a:latin typeface="Quattrocento Sans"/>
                <a:ea typeface="Quattrocento Sans"/>
                <a:cs typeface="Quattrocento Sans"/>
                <a:sym typeface="Quattrocento Sans"/>
              </a:rPr>
              <a:t> Configuration）</a:t>
            </a:r>
            <a:endParaRPr sz="2933" dirty="0"/>
          </a:p>
          <a:p>
            <a:pPr marL="677342" lvl="1" indent="-220136">
              <a:lnSpc>
                <a:spcPct val="150000"/>
              </a:lnSpc>
              <a:spcBef>
                <a:spcPts val="533"/>
              </a:spcBef>
              <a:buClr>
                <a:srgbClr val="000000"/>
              </a:buClr>
              <a:buSzPts val="1100"/>
              <a:buFont typeface="Noto Sans Symbols"/>
              <a:buChar char="·"/>
            </a:pPr>
            <a:r>
              <a:rPr lang="en" sz="3200" dirty="0">
                <a:latin typeface="Quattrocento Sans"/>
                <a:ea typeface="Quattrocento Sans"/>
                <a:cs typeface="Quattrocento Sans"/>
                <a:sym typeface="Quattrocento Sans"/>
              </a:rPr>
              <a:t>Bind given trait to component</a:t>
            </a:r>
            <a:endParaRPr sz="3200" dirty="0">
              <a:solidFill>
                <a:srgbClr val="000000"/>
              </a:solidFill>
              <a:latin typeface="Quattrocento Sans"/>
              <a:ea typeface="Quattrocento Sans"/>
              <a:cs typeface="Quattrocento Sans"/>
              <a:sym typeface="Quattrocento Sans"/>
            </a:endParaRPr>
          </a:p>
        </p:txBody>
      </p:sp>
      <p:sp>
        <p:nvSpPr>
          <p:cNvPr id="461" name="Google Shape;461;p52"/>
          <p:cNvSpPr txBox="1"/>
          <p:nvPr/>
        </p:nvSpPr>
        <p:spPr>
          <a:xfrm>
            <a:off x="13746446" y="12048623"/>
            <a:ext cx="6721642" cy="812427"/>
          </a:xfrm>
          <a:prstGeom prst="rect">
            <a:avLst/>
          </a:prstGeom>
          <a:noFill/>
          <a:ln>
            <a:noFill/>
          </a:ln>
        </p:spPr>
        <p:txBody>
          <a:bodyPr spcFirstLastPara="1" wrap="square" lIns="243800" tIns="243800" rIns="243800" bIns="243800" anchor="ctr" anchorCtr="0">
            <a:noAutofit/>
          </a:bodyPr>
          <a:lstStyle/>
          <a:p>
            <a:r>
              <a:rPr lang="en" sz="4800" b="1" dirty="0">
                <a:solidFill>
                  <a:schemeClr val="accent2"/>
                </a:solidFill>
                <a:latin typeface="Calibri"/>
                <a:ea typeface="Calibri"/>
                <a:cs typeface="Calibri"/>
                <a:sym typeface="Calibri"/>
              </a:rPr>
              <a:t>Persona</a:t>
            </a:r>
            <a:r>
              <a:rPr lang="en" sz="4800" dirty="0">
                <a:solidFill>
                  <a:schemeClr val="accent2"/>
                </a:solidFill>
                <a:latin typeface="Calibri"/>
                <a:ea typeface="Calibri"/>
                <a:cs typeface="Calibri"/>
                <a:sym typeface="Calibri"/>
              </a:rPr>
              <a:t>: App Operator</a:t>
            </a:r>
            <a:endParaRPr sz="4800" dirty="0">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63424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17"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E6636BC20180234D78A0072836F0B3B062B9B207100DDB20A0D98F39B16C2BA34B43BC38C168AB0122592F0838465CEB921921FAF1D0ABC11BBFC26B7F4E1ADA24FB2EADD526949754C728F767A2439F9FD0E9157C626057A81A5197EE01DCA8DD06229F4E3</a:t>
            </a:r>
          </a:p>
        </p:txBody>
      </p:sp>
      <p:sp>
        <p:nvSpPr>
          <p:cNvPr id="77" name="文本框 18"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E6636BC20180234D78A0072836F0B9A0A2B9B2061C9A0BB0ACD9893EB10E2B031B41B438916C5B072299230838460AEBD81921FAF1D0DBA11BBFC240765E1ADA24FAFAAD2A2364D7C4102A5765624C4309BCEC18730840C208B9E19F3AB9ACA8DD0625949E3</a:t>
            </a:r>
          </a:p>
        </p:txBody>
      </p:sp>
      <p:sp>
        <p:nvSpPr>
          <p:cNvPr id="2" name="TextBox 1">
            <a:extLst>
              <a:ext uri="{FF2B5EF4-FFF2-40B4-BE49-F238E27FC236}">
                <a16:creationId xmlns:a16="http://schemas.microsoft.com/office/drawing/2014/main" id="{117939E1-FD79-9347-9853-B843DD9604F0}"/>
              </a:ext>
            </a:extLst>
          </p:cNvPr>
          <p:cNvSpPr txBox="1"/>
          <p:nvPr/>
        </p:nvSpPr>
        <p:spPr>
          <a:xfrm>
            <a:off x="981690" y="590743"/>
            <a:ext cx="12980504" cy="1200329"/>
          </a:xfrm>
          <a:prstGeom prst="rect">
            <a:avLst/>
          </a:prstGeom>
          <a:noFill/>
        </p:spPr>
        <p:txBody>
          <a:bodyPr wrap="square" rtlCol="0">
            <a:spAutoFit/>
          </a:bodyPr>
          <a:lstStyle/>
          <a:p>
            <a:r>
              <a:rPr lang="en-US" sz="7200" dirty="0">
                <a:latin typeface="+mj-lt"/>
                <a:ea typeface="Helvetica Neue" panose="02000503000000020004" pitchFamily="2" charset="0"/>
                <a:cs typeface="Helvetica Neue" panose="02000503000000020004" pitchFamily="2" charset="0"/>
              </a:rPr>
              <a:t>Platform add-ons</a:t>
            </a:r>
          </a:p>
        </p:txBody>
      </p:sp>
      <p:grpSp>
        <p:nvGrpSpPr>
          <p:cNvPr id="49" name="Group 48">
            <a:extLst>
              <a:ext uri="{FF2B5EF4-FFF2-40B4-BE49-F238E27FC236}">
                <a16:creationId xmlns:a16="http://schemas.microsoft.com/office/drawing/2014/main" id="{0AF752B7-F002-B64A-87D4-FE4D557C620E}"/>
              </a:ext>
            </a:extLst>
          </p:cNvPr>
          <p:cNvGrpSpPr/>
          <p:nvPr/>
        </p:nvGrpSpPr>
        <p:grpSpPr>
          <a:xfrm>
            <a:off x="595292" y="438150"/>
            <a:ext cx="23353526" cy="12820650"/>
            <a:chOff x="322871" y="457200"/>
            <a:chExt cx="23353526" cy="11630667"/>
          </a:xfrm>
        </p:grpSpPr>
        <p:sp>
          <p:nvSpPr>
            <p:cNvPr id="50" name="Google Shape;467;p53">
              <a:extLst>
                <a:ext uri="{FF2B5EF4-FFF2-40B4-BE49-F238E27FC236}">
                  <a16:creationId xmlns:a16="http://schemas.microsoft.com/office/drawing/2014/main" id="{28DF8DF9-7083-1647-9818-CD75EA7D67F5}"/>
                </a:ext>
              </a:extLst>
            </p:cNvPr>
            <p:cNvSpPr/>
            <p:nvPr/>
          </p:nvSpPr>
          <p:spPr>
            <a:xfrm>
              <a:off x="858757" y="4777576"/>
              <a:ext cx="7770400" cy="1200000"/>
            </a:xfrm>
            <a:prstGeom prst="rect">
              <a:avLst/>
            </a:prstGeom>
            <a:solidFill>
              <a:srgbClr val="B4C7E6"/>
            </a:solidFill>
            <a:ln w="12700" cap="flat" cmpd="sng">
              <a:solidFill>
                <a:srgbClr val="0070C0"/>
              </a:solidFill>
              <a:prstDash val="solid"/>
              <a:miter lim="800000"/>
              <a:headEnd type="none" w="sm" len="sm"/>
              <a:tailEnd type="none" w="sm" len="sm"/>
            </a:ln>
          </p:spPr>
          <p:txBody>
            <a:bodyPr spcFirstLastPara="1" wrap="square" lIns="182867" tIns="91400" rIns="182867" bIns="91400" anchor="ctr" anchorCtr="0">
              <a:noAutofit/>
            </a:bodyPr>
            <a:lstStyle/>
            <a:p>
              <a:pPr algn="ctr"/>
              <a:endParaRPr sz="2933">
                <a:solidFill>
                  <a:srgbClr val="000000"/>
                </a:solidFill>
                <a:latin typeface="Calibri"/>
                <a:ea typeface="Calibri"/>
                <a:cs typeface="Calibri"/>
                <a:sym typeface="Calibri"/>
              </a:endParaRPr>
            </a:p>
          </p:txBody>
        </p:sp>
        <p:sp>
          <p:nvSpPr>
            <p:cNvPr id="51" name="Google Shape;468;p53">
              <a:extLst>
                <a:ext uri="{FF2B5EF4-FFF2-40B4-BE49-F238E27FC236}">
                  <a16:creationId xmlns:a16="http://schemas.microsoft.com/office/drawing/2014/main" id="{17C96E6E-D50A-4E4D-BAAF-4CF9FE2073BF}"/>
                </a:ext>
              </a:extLst>
            </p:cNvPr>
            <p:cNvSpPr/>
            <p:nvPr/>
          </p:nvSpPr>
          <p:spPr>
            <a:xfrm>
              <a:off x="10695893" y="457200"/>
              <a:ext cx="12980504" cy="7576153"/>
            </a:xfrm>
            <a:prstGeom prst="rect">
              <a:avLst/>
            </a:prstGeom>
            <a:solidFill>
              <a:srgbClr val="44546A"/>
            </a:solidFill>
            <a:ln>
              <a:noFill/>
            </a:ln>
          </p:spPr>
          <p:txBody>
            <a:bodyPr spcFirstLastPara="1" wrap="square" lIns="365733" tIns="292600" rIns="365733" bIns="292600" anchor="t" anchorCtr="0">
              <a:noAutofit/>
            </a:bodyPr>
            <a:lstStyle/>
            <a:p>
              <a:endParaRPr sz="4000">
                <a:solidFill>
                  <a:srgbClr val="FFFFFF"/>
                </a:solidFill>
                <a:latin typeface="Quattrocento Sans"/>
                <a:ea typeface="Quattrocento Sans"/>
                <a:cs typeface="Quattrocento Sans"/>
                <a:sym typeface="Quattrocento Sans"/>
              </a:endParaRPr>
            </a:p>
          </p:txBody>
        </p:sp>
        <p:sp>
          <p:nvSpPr>
            <p:cNvPr id="52" name="Google Shape;469;p53">
              <a:extLst>
                <a:ext uri="{FF2B5EF4-FFF2-40B4-BE49-F238E27FC236}">
                  <a16:creationId xmlns:a16="http://schemas.microsoft.com/office/drawing/2014/main" id="{ED1768F3-C250-1844-A42D-4A067FCB3B6D}"/>
                </a:ext>
              </a:extLst>
            </p:cNvPr>
            <p:cNvSpPr/>
            <p:nvPr/>
          </p:nvSpPr>
          <p:spPr>
            <a:xfrm>
              <a:off x="11346689" y="1285410"/>
              <a:ext cx="11783200" cy="5496800"/>
            </a:xfrm>
            <a:prstGeom prst="rect">
              <a:avLst/>
            </a:prstGeom>
            <a:noFill/>
            <a:ln>
              <a:noFill/>
            </a:ln>
          </p:spPr>
          <p:txBody>
            <a:bodyPr spcFirstLastPara="1" wrap="square" lIns="365733" tIns="292600" rIns="365733" bIns="292600" anchor="t" anchorCtr="0">
              <a:noAutofit/>
            </a:bodyPr>
            <a:lstStyle/>
            <a:p>
              <a:r>
                <a:rPr lang="en" sz="2400" dirty="0" err="1">
                  <a:solidFill>
                    <a:srgbClr val="FFFFFF"/>
                  </a:solidFill>
                  <a:latin typeface="Courier New"/>
                  <a:ea typeface="Courier New"/>
                  <a:cs typeface="Courier New"/>
                  <a:sym typeface="Courier New"/>
                </a:rPr>
                <a:t>apiVersion</a:t>
              </a:r>
              <a:r>
                <a:rPr lang="en" sz="2400" dirty="0">
                  <a:solidFill>
                    <a:srgbClr val="FFFFFF"/>
                  </a:solidFill>
                  <a:latin typeface="Courier New"/>
                  <a:ea typeface="Courier New"/>
                  <a:cs typeface="Courier New"/>
                  <a:sym typeface="Courier New"/>
                </a:rPr>
                <a:t>: </a:t>
              </a:r>
              <a:r>
                <a:rPr lang="en" sz="2400" dirty="0" err="1">
                  <a:solidFill>
                    <a:srgbClr val="FFFFFF"/>
                  </a:solidFill>
                  <a:latin typeface="Courier New"/>
                  <a:ea typeface="Courier New"/>
                  <a:cs typeface="Courier New"/>
                  <a:sym typeface="Courier New"/>
                </a:rPr>
                <a:t>core.oam.dev</a:t>
              </a:r>
              <a:r>
                <a:rPr lang="en" sz="2400" dirty="0">
                  <a:solidFill>
                    <a:srgbClr val="FFFFFF"/>
                  </a:solidFill>
                  <a:latin typeface="Courier New"/>
                  <a:ea typeface="Courier New"/>
                  <a:cs typeface="Courier New"/>
                  <a:sym typeface="Courier New"/>
                </a:rPr>
                <a:t>/v1alpha2</a:t>
              </a:r>
              <a:endParaRPr sz="2400" dirty="0">
                <a:solidFill>
                  <a:srgbClr val="FFFFFF"/>
                </a:solidFill>
                <a:latin typeface="Courier New"/>
                <a:ea typeface="Courier New"/>
                <a:cs typeface="Courier New"/>
                <a:sym typeface="Courier New"/>
              </a:endParaRPr>
            </a:p>
            <a:p>
              <a:r>
                <a:rPr lang="en" sz="2400" dirty="0">
                  <a:solidFill>
                    <a:srgbClr val="FFFFFF"/>
                  </a:solidFill>
                  <a:latin typeface="Courier New"/>
                  <a:ea typeface="Courier New"/>
                  <a:cs typeface="Courier New"/>
                  <a:sym typeface="Courier New"/>
                </a:rPr>
                <a:t>kind: </a:t>
              </a:r>
              <a:r>
                <a:rPr lang="en" sz="2400" b="1" dirty="0" err="1">
                  <a:solidFill>
                    <a:srgbClr val="FFFFFF"/>
                  </a:solidFill>
                  <a:latin typeface="Courier New"/>
                  <a:ea typeface="Courier New"/>
                  <a:cs typeface="Courier New"/>
                  <a:sym typeface="Courier New"/>
                </a:rPr>
                <a:t>TraitDefinition</a:t>
              </a:r>
              <a:endParaRPr sz="2400" b="1" dirty="0">
                <a:solidFill>
                  <a:srgbClr val="FFFFFF"/>
                </a:solidFill>
                <a:latin typeface="Courier New"/>
                <a:ea typeface="Courier New"/>
                <a:cs typeface="Courier New"/>
                <a:sym typeface="Courier New"/>
              </a:endParaRPr>
            </a:p>
            <a:p>
              <a:r>
                <a:rPr lang="en" sz="2400" dirty="0">
                  <a:solidFill>
                    <a:srgbClr val="FFFFFF"/>
                  </a:solidFill>
                  <a:latin typeface="Courier New"/>
                  <a:ea typeface="Courier New"/>
                  <a:cs typeface="Courier New"/>
                  <a:sym typeface="Courier New"/>
                </a:rPr>
                <a:t>metadata:</a:t>
              </a:r>
              <a:endParaRPr sz="2933" dirty="0"/>
            </a:p>
            <a:p>
              <a:r>
                <a:rPr lang="en" sz="2400" dirty="0">
                  <a:solidFill>
                    <a:srgbClr val="FFFFFF"/>
                  </a:solidFill>
                  <a:latin typeface="Courier New"/>
                  <a:ea typeface="Courier New"/>
                  <a:cs typeface="Courier New"/>
                  <a:sym typeface="Courier New"/>
                </a:rPr>
                <a:t>  name: </a:t>
              </a:r>
              <a:r>
                <a:rPr lang="en" sz="2400" dirty="0" err="1">
                  <a:solidFill>
                    <a:srgbClr val="FFFFFF"/>
                  </a:solidFill>
                  <a:latin typeface="Courier New"/>
                  <a:ea typeface="Courier New"/>
                  <a:cs typeface="Courier New"/>
                  <a:sym typeface="Courier New"/>
                </a:rPr>
                <a:t>virtualservices.networking.istio.io</a:t>
              </a:r>
              <a:endParaRPr sz="2400" dirty="0">
                <a:solidFill>
                  <a:srgbClr val="FFFFFF"/>
                </a:solidFill>
                <a:latin typeface="Courier New"/>
                <a:ea typeface="Courier New"/>
                <a:cs typeface="Courier New"/>
                <a:sym typeface="Courier New"/>
              </a:endParaRPr>
            </a:p>
            <a:p>
              <a:r>
                <a:rPr lang="en" sz="2400" dirty="0">
                  <a:solidFill>
                    <a:srgbClr val="FFFFFF"/>
                  </a:solidFill>
                  <a:latin typeface="Courier New"/>
                  <a:ea typeface="Courier New"/>
                  <a:cs typeface="Courier New"/>
                  <a:sym typeface="Courier New"/>
                </a:rPr>
                <a:t>  annotations:</a:t>
              </a:r>
              <a:endParaRPr sz="2933" dirty="0"/>
            </a:p>
            <a:p>
              <a:r>
                <a:rPr lang="en" sz="2400" dirty="0">
                  <a:solidFill>
                    <a:srgbClr val="FFFFFF"/>
                  </a:solidFill>
                  <a:latin typeface="Courier New"/>
                  <a:ea typeface="Courier New"/>
                  <a:cs typeface="Courier New"/>
                  <a:sym typeface="Courier New"/>
                </a:rPr>
                <a:t>    alias: traffic</a:t>
              </a:r>
              <a:endParaRPr sz="2400" dirty="0">
                <a:solidFill>
                  <a:srgbClr val="FFFFFF"/>
                </a:solidFill>
                <a:latin typeface="Courier New"/>
                <a:ea typeface="Courier New"/>
                <a:cs typeface="Courier New"/>
                <a:sym typeface="Courier New"/>
              </a:endParaRPr>
            </a:p>
            <a:p>
              <a:r>
                <a:rPr lang="en" sz="2400" dirty="0">
                  <a:solidFill>
                    <a:srgbClr val="FFFFFF"/>
                  </a:solidFill>
                  <a:latin typeface="Courier New"/>
                  <a:ea typeface="Courier New"/>
                  <a:cs typeface="Courier New"/>
                  <a:sym typeface="Courier New"/>
                </a:rPr>
                <a:t>spec:</a:t>
              </a:r>
              <a:endParaRPr sz="2933" dirty="0"/>
            </a:p>
            <a:p>
              <a:r>
                <a:rPr lang="en" sz="2400" dirty="0">
                  <a:solidFill>
                    <a:srgbClr val="FFFFFF"/>
                  </a:solidFill>
                  <a:latin typeface="Courier New"/>
                  <a:ea typeface="Courier New"/>
                  <a:cs typeface="Courier New"/>
                  <a:sym typeface="Courier New"/>
                </a:rPr>
                <a:t>  </a:t>
              </a:r>
              <a:r>
                <a:rPr lang="en" sz="2400" dirty="0" err="1">
                  <a:solidFill>
                    <a:srgbClr val="FFFFFF"/>
                  </a:solidFill>
                  <a:latin typeface="Courier New"/>
                  <a:ea typeface="Courier New"/>
                  <a:cs typeface="Courier New"/>
                  <a:sym typeface="Courier New"/>
                </a:rPr>
                <a:t>appliesTo</a:t>
              </a:r>
              <a:r>
                <a:rPr lang="en" sz="2400" dirty="0">
                  <a:solidFill>
                    <a:srgbClr val="FFFFFF"/>
                  </a:solidFill>
                  <a:latin typeface="Courier New"/>
                  <a:ea typeface="Courier New"/>
                  <a:cs typeface="Courier New"/>
                  <a:sym typeface="Courier New"/>
                </a:rPr>
                <a:t>:</a:t>
              </a:r>
              <a:endParaRPr sz="2933" dirty="0"/>
            </a:p>
            <a:p>
              <a:r>
                <a:rPr lang="en" sz="2400" dirty="0">
                  <a:solidFill>
                    <a:srgbClr val="FFFFFF"/>
                  </a:solidFill>
                  <a:latin typeface="Courier New"/>
                  <a:ea typeface="Courier New"/>
                  <a:cs typeface="Courier New"/>
                  <a:sym typeface="Courier New"/>
                </a:rPr>
                <a:t>    - *.apps.k8s.io</a:t>
              </a:r>
              <a:endParaRPr sz="2933" dirty="0"/>
            </a:p>
            <a:p>
              <a:r>
                <a:rPr lang="en" sz="2400" dirty="0">
                  <a:solidFill>
                    <a:srgbClr val="FFFFFF"/>
                  </a:solidFill>
                  <a:latin typeface="Courier New"/>
                  <a:ea typeface="Courier New"/>
                  <a:cs typeface="Courier New"/>
                  <a:sym typeface="Courier New"/>
                </a:rPr>
                <a:t>  </a:t>
              </a:r>
              <a:r>
                <a:rPr lang="en" sz="2400" dirty="0" err="1">
                  <a:solidFill>
                    <a:srgbClr val="FFFFFF"/>
                  </a:solidFill>
                  <a:latin typeface="Courier New"/>
                  <a:ea typeface="Courier New"/>
                  <a:cs typeface="Courier New"/>
                  <a:sym typeface="Courier New"/>
                </a:rPr>
                <a:t>conflictsWith</a:t>
              </a:r>
              <a:r>
                <a:rPr lang="en" sz="2400" dirty="0">
                  <a:solidFill>
                    <a:srgbClr val="FFFFFF"/>
                  </a:solidFill>
                  <a:latin typeface="Courier New"/>
                  <a:ea typeface="Courier New"/>
                  <a:cs typeface="Courier New"/>
                  <a:sym typeface="Courier New"/>
                </a:rPr>
                <a:t>:</a:t>
              </a:r>
              <a:endParaRPr sz="2933" dirty="0"/>
            </a:p>
            <a:p>
              <a:r>
                <a:rPr lang="en" sz="2400" dirty="0">
                  <a:solidFill>
                    <a:srgbClr val="FFFFFF"/>
                  </a:solidFill>
                  <a:latin typeface="Courier New"/>
                  <a:ea typeface="Courier New"/>
                  <a:cs typeface="Courier New"/>
                  <a:sym typeface="Courier New"/>
                </a:rPr>
                <a:t>    - traffic-</a:t>
              </a:r>
              <a:r>
                <a:rPr lang="en" sz="2400" dirty="0" err="1">
                  <a:solidFill>
                    <a:srgbClr val="FFFFFF"/>
                  </a:solidFill>
                  <a:latin typeface="Courier New"/>
                  <a:ea typeface="Courier New"/>
                  <a:cs typeface="Courier New"/>
                  <a:sym typeface="Courier New"/>
                </a:rPr>
                <a:t>split.alimesh.io</a:t>
              </a:r>
              <a:endParaRPr sz="2400" dirty="0">
                <a:solidFill>
                  <a:srgbClr val="FFFFFF"/>
                </a:solidFill>
                <a:latin typeface="Courier New"/>
                <a:ea typeface="Courier New"/>
                <a:cs typeface="Courier New"/>
                <a:sym typeface="Courier New"/>
              </a:endParaRPr>
            </a:p>
            <a:p>
              <a:r>
                <a:rPr lang="en" sz="2400" dirty="0">
                  <a:solidFill>
                    <a:srgbClr val="FFFFFF"/>
                  </a:solidFill>
                  <a:latin typeface="Courier New"/>
                  <a:ea typeface="Courier New"/>
                  <a:cs typeface="Courier New"/>
                  <a:sym typeface="Courier New"/>
                </a:rPr>
                <a:t>  definition: </a:t>
              </a:r>
              <a:r>
                <a:rPr lang="en" sz="2400" dirty="0" err="1">
                  <a:solidFill>
                    <a:srgbClr val="FFFFFF"/>
                  </a:solidFill>
                  <a:latin typeface="Courier New"/>
                  <a:ea typeface="Courier New"/>
                  <a:cs typeface="Courier New"/>
                  <a:sym typeface="Courier New"/>
                </a:rPr>
                <a:t>virtualservices.networking.istio.io</a:t>
              </a:r>
              <a:endParaRPr sz="2400" dirty="0">
                <a:solidFill>
                  <a:srgbClr val="FFFFFF"/>
                </a:solidFill>
                <a:latin typeface="Courier New"/>
                <a:ea typeface="Courier New"/>
                <a:cs typeface="Courier New"/>
                <a:sym typeface="Courier New"/>
              </a:endParaRPr>
            </a:p>
          </p:txBody>
        </p:sp>
        <p:sp>
          <p:nvSpPr>
            <p:cNvPr id="54" name="Google Shape;470;p53">
              <a:extLst>
                <a:ext uri="{FF2B5EF4-FFF2-40B4-BE49-F238E27FC236}">
                  <a16:creationId xmlns:a16="http://schemas.microsoft.com/office/drawing/2014/main" id="{FD4D9BD0-998E-BC41-86D6-0B58AC3714E2}"/>
                </a:ext>
              </a:extLst>
            </p:cNvPr>
            <p:cNvSpPr/>
            <p:nvPr/>
          </p:nvSpPr>
          <p:spPr>
            <a:xfrm>
              <a:off x="2345048" y="4547603"/>
              <a:ext cx="4798400" cy="975200"/>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182867" tIns="91400" rIns="182867" bIns="91400" anchor="ctr" anchorCtr="0">
              <a:noAutofit/>
            </a:bodyPr>
            <a:lstStyle/>
            <a:p>
              <a:pPr algn="ctr">
                <a:buClr>
                  <a:srgbClr val="000000"/>
                </a:buClr>
                <a:buSzPts val="1100"/>
              </a:pPr>
              <a:r>
                <a:rPr lang="en" sz="2933">
                  <a:latin typeface="Calibri"/>
                  <a:ea typeface="Calibri"/>
                  <a:cs typeface="Calibri"/>
                  <a:sym typeface="Calibri"/>
                </a:rPr>
                <a:t>OAM K8s Plugin</a:t>
              </a:r>
              <a:endParaRPr sz="2933">
                <a:solidFill>
                  <a:srgbClr val="000000"/>
                </a:solidFill>
                <a:latin typeface="Calibri"/>
                <a:ea typeface="Calibri"/>
                <a:cs typeface="Calibri"/>
                <a:sym typeface="Calibri"/>
              </a:endParaRPr>
            </a:p>
          </p:txBody>
        </p:sp>
        <p:pic>
          <p:nvPicPr>
            <p:cNvPr id="56" name="Google Shape;471;p53">
              <a:extLst>
                <a:ext uri="{FF2B5EF4-FFF2-40B4-BE49-F238E27FC236}">
                  <a16:creationId xmlns:a16="http://schemas.microsoft.com/office/drawing/2014/main" id="{168F1EF6-C076-184A-860C-D67AF3F57E2A}"/>
                </a:ext>
              </a:extLst>
            </p:cNvPr>
            <p:cNvPicPr preferRelativeResize="0"/>
            <p:nvPr/>
          </p:nvPicPr>
          <p:blipFill rotWithShape="1">
            <a:blip r:embed="rId3">
              <a:alphaModFix/>
            </a:blip>
            <a:srcRect/>
            <a:stretch/>
          </p:blipFill>
          <p:spPr>
            <a:xfrm>
              <a:off x="811304" y="7332876"/>
              <a:ext cx="2185173" cy="700477"/>
            </a:xfrm>
            <a:prstGeom prst="rect">
              <a:avLst/>
            </a:prstGeom>
            <a:noFill/>
            <a:ln>
              <a:noFill/>
            </a:ln>
          </p:spPr>
        </p:pic>
        <p:pic>
          <p:nvPicPr>
            <p:cNvPr id="62" name="Google Shape;472;p53">
              <a:extLst>
                <a:ext uri="{FF2B5EF4-FFF2-40B4-BE49-F238E27FC236}">
                  <a16:creationId xmlns:a16="http://schemas.microsoft.com/office/drawing/2014/main" id="{F8B7C4ED-E8ED-B742-A539-975C7BAD9E01}"/>
                </a:ext>
              </a:extLst>
            </p:cNvPr>
            <p:cNvPicPr preferRelativeResize="0"/>
            <p:nvPr/>
          </p:nvPicPr>
          <p:blipFill rotWithShape="1">
            <a:blip r:embed="rId4">
              <a:alphaModFix/>
            </a:blip>
            <a:srcRect/>
            <a:stretch/>
          </p:blipFill>
          <p:spPr>
            <a:xfrm>
              <a:off x="3167980" y="7332876"/>
              <a:ext cx="2185176" cy="851459"/>
            </a:xfrm>
            <a:prstGeom prst="rect">
              <a:avLst/>
            </a:prstGeom>
            <a:noFill/>
            <a:ln>
              <a:noFill/>
            </a:ln>
          </p:spPr>
        </p:pic>
        <p:pic>
          <p:nvPicPr>
            <p:cNvPr id="68" name="Google Shape;473;p53">
              <a:extLst>
                <a:ext uri="{FF2B5EF4-FFF2-40B4-BE49-F238E27FC236}">
                  <a16:creationId xmlns:a16="http://schemas.microsoft.com/office/drawing/2014/main" id="{7856911A-F828-C040-854C-22ED524128EE}"/>
                </a:ext>
              </a:extLst>
            </p:cNvPr>
            <p:cNvPicPr preferRelativeResize="0"/>
            <p:nvPr/>
          </p:nvPicPr>
          <p:blipFill rotWithShape="1">
            <a:blip r:embed="rId5">
              <a:alphaModFix/>
            </a:blip>
            <a:srcRect/>
            <a:stretch/>
          </p:blipFill>
          <p:spPr>
            <a:xfrm>
              <a:off x="5474188" y="7362665"/>
              <a:ext cx="791880" cy="791880"/>
            </a:xfrm>
            <a:prstGeom prst="rect">
              <a:avLst/>
            </a:prstGeom>
            <a:noFill/>
            <a:ln>
              <a:noFill/>
            </a:ln>
          </p:spPr>
        </p:pic>
        <p:pic>
          <p:nvPicPr>
            <p:cNvPr id="71" name="Google Shape;474;p53">
              <a:extLst>
                <a:ext uri="{FF2B5EF4-FFF2-40B4-BE49-F238E27FC236}">
                  <a16:creationId xmlns:a16="http://schemas.microsoft.com/office/drawing/2014/main" id="{17D7D7D3-03B0-B741-AE2A-250C4434A931}"/>
                </a:ext>
              </a:extLst>
            </p:cNvPr>
            <p:cNvPicPr preferRelativeResize="0"/>
            <p:nvPr/>
          </p:nvPicPr>
          <p:blipFill rotWithShape="1">
            <a:blip r:embed="rId6">
              <a:alphaModFix/>
            </a:blip>
            <a:srcRect/>
            <a:stretch/>
          </p:blipFill>
          <p:spPr>
            <a:xfrm>
              <a:off x="6670095" y="7332876"/>
              <a:ext cx="799325" cy="799325"/>
            </a:xfrm>
            <a:prstGeom prst="rect">
              <a:avLst/>
            </a:prstGeom>
            <a:noFill/>
            <a:ln>
              <a:noFill/>
            </a:ln>
          </p:spPr>
        </p:pic>
        <p:pic>
          <p:nvPicPr>
            <p:cNvPr id="72" name="Google Shape;475;p53">
              <a:extLst>
                <a:ext uri="{FF2B5EF4-FFF2-40B4-BE49-F238E27FC236}">
                  <a16:creationId xmlns:a16="http://schemas.microsoft.com/office/drawing/2014/main" id="{24BF082D-97FB-7F4F-A49D-2C16D85346B9}"/>
                </a:ext>
              </a:extLst>
            </p:cNvPr>
            <p:cNvPicPr preferRelativeResize="0"/>
            <p:nvPr/>
          </p:nvPicPr>
          <p:blipFill rotWithShape="1">
            <a:blip r:embed="rId7">
              <a:alphaModFix/>
            </a:blip>
            <a:srcRect r="66899"/>
            <a:stretch/>
          </p:blipFill>
          <p:spPr>
            <a:xfrm>
              <a:off x="7745556" y="7271507"/>
              <a:ext cx="883619" cy="817787"/>
            </a:xfrm>
            <a:prstGeom prst="rect">
              <a:avLst/>
            </a:prstGeom>
            <a:noFill/>
            <a:ln>
              <a:noFill/>
            </a:ln>
          </p:spPr>
        </p:pic>
        <p:sp>
          <p:nvSpPr>
            <p:cNvPr id="73" name="Google Shape;476;p53">
              <a:extLst>
                <a:ext uri="{FF2B5EF4-FFF2-40B4-BE49-F238E27FC236}">
                  <a16:creationId xmlns:a16="http://schemas.microsoft.com/office/drawing/2014/main" id="{ED2BC7A2-A38F-4442-92CC-1AD9ABBE24D7}"/>
                </a:ext>
              </a:extLst>
            </p:cNvPr>
            <p:cNvSpPr txBox="1"/>
            <p:nvPr/>
          </p:nvSpPr>
          <p:spPr>
            <a:xfrm>
              <a:off x="3531861" y="6130501"/>
              <a:ext cx="2424800" cy="615200"/>
            </a:xfrm>
            <a:prstGeom prst="rect">
              <a:avLst/>
            </a:prstGeom>
            <a:solidFill>
              <a:srgbClr val="FFE1CC"/>
            </a:solidFill>
            <a:ln w="9525" cap="flat" cmpd="sng">
              <a:solidFill>
                <a:srgbClr val="F76902"/>
              </a:solidFill>
              <a:prstDash val="solid"/>
              <a:round/>
              <a:headEnd type="none" w="sm" len="sm"/>
              <a:tailEnd type="none" w="sm" len="sm"/>
            </a:ln>
          </p:spPr>
          <p:txBody>
            <a:bodyPr spcFirstLastPara="1" wrap="square" lIns="182867" tIns="91400" rIns="182867" bIns="91400" anchor="t" anchorCtr="0">
              <a:noAutofit/>
            </a:bodyPr>
            <a:lstStyle/>
            <a:p>
              <a:pPr algn="ctr"/>
              <a:r>
                <a:rPr lang="en" sz="2933" b="1">
                  <a:solidFill>
                    <a:srgbClr val="FF6A00"/>
                  </a:solidFill>
                </a:rPr>
                <a:t>Definitions</a:t>
              </a:r>
              <a:endParaRPr sz="2933" b="1">
                <a:solidFill>
                  <a:srgbClr val="FF6A00"/>
                </a:solidFill>
              </a:endParaRPr>
            </a:p>
          </p:txBody>
        </p:sp>
        <p:sp>
          <p:nvSpPr>
            <p:cNvPr id="74" name="Google Shape;477;p53">
              <a:extLst>
                <a:ext uri="{FF2B5EF4-FFF2-40B4-BE49-F238E27FC236}">
                  <a16:creationId xmlns:a16="http://schemas.microsoft.com/office/drawing/2014/main" id="{A39DF341-FEE2-054C-ABFC-E1EABFD59B13}"/>
                </a:ext>
              </a:extLst>
            </p:cNvPr>
            <p:cNvSpPr/>
            <p:nvPr/>
          </p:nvSpPr>
          <p:spPr>
            <a:xfrm rot="-5400000">
              <a:off x="4560755" y="3080211"/>
              <a:ext cx="366400" cy="7770400"/>
            </a:xfrm>
            <a:prstGeom prst="rightBrace">
              <a:avLst>
                <a:gd name="adj1" fmla="val 8333"/>
                <a:gd name="adj2" fmla="val 50000"/>
              </a:avLst>
            </a:prstGeom>
            <a:noFill/>
            <a:ln w="9525" cap="flat" cmpd="sng">
              <a:solidFill>
                <a:srgbClr val="F76902"/>
              </a:solidFill>
              <a:prstDash val="solid"/>
              <a:miter lim="800000"/>
              <a:headEnd type="none" w="sm" len="sm"/>
              <a:tailEnd type="none" w="sm" len="sm"/>
            </a:ln>
          </p:spPr>
          <p:txBody>
            <a:bodyPr spcFirstLastPara="1" wrap="square" lIns="182867" tIns="91400" rIns="182867" bIns="91400" anchor="ctr" anchorCtr="0">
              <a:noAutofit/>
            </a:bodyPr>
            <a:lstStyle/>
            <a:p>
              <a:pPr algn="ctr"/>
              <a:endParaRPr sz="1867">
                <a:solidFill>
                  <a:srgbClr val="000000"/>
                </a:solidFill>
                <a:latin typeface="Calibri"/>
                <a:ea typeface="Calibri"/>
                <a:cs typeface="Calibri"/>
                <a:sym typeface="Calibri"/>
              </a:endParaRPr>
            </a:p>
          </p:txBody>
        </p:sp>
        <p:cxnSp>
          <p:nvCxnSpPr>
            <p:cNvPr id="75" name="Google Shape;478;p53">
              <a:extLst>
                <a:ext uri="{FF2B5EF4-FFF2-40B4-BE49-F238E27FC236}">
                  <a16:creationId xmlns:a16="http://schemas.microsoft.com/office/drawing/2014/main" id="{B39E9B9C-554C-514B-9582-F4179659A116}"/>
                </a:ext>
              </a:extLst>
            </p:cNvPr>
            <p:cNvCxnSpPr>
              <a:stCxn id="54" idx="2"/>
              <a:endCxn id="73" idx="0"/>
            </p:cNvCxnSpPr>
            <p:nvPr/>
          </p:nvCxnSpPr>
          <p:spPr>
            <a:xfrm>
              <a:off x="4744248" y="5522803"/>
              <a:ext cx="0" cy="608000"/>
            </a:xfrm>
            <a:prstGeom prst="straightConnector1">
              <a:avLst/>
            </a:prstGeom>
            <a:noFill/>
            <a:ln w="57150" cap="flat" cmpd="sng">
              <a:solidFill>
                <a:srgbClr val="FF6A00"/>
              </a:solidFill>
              <a:prstDash val="solid"/>
              <a:miter lim="800000"/>
              <a:headEnd type="none" w="sm" len="sm"/>
              <a:tailEnd type="none" w="sm" len="sm"/>
            </a:ln>
          </p:spPr>
        </p:cxnSp>
        <p:pic>
          <p:nvPicPr>
            <p:cNvPr id="78" name="Google Shape;479;p53">
              <a:extLst>
                <a:ext uri="{FF2B5EF4-FFF2-40B4-BE49-F238E27FC236}">
                  <a16:creationId xmlns:a16="http://schemas.microsoft.com/office/drawing/2014/main" id="{504468AA-A737-944E-B27F-CA3CF82B06A7}"/>
                </a:ext>
              </a:extLst>
            </p:cNvPr>
            <p:cNvPicPr preferRelativeResize="0"/>
            <p:nvPr/>
          </p:nvPicPr>
          <p:blipFill rotWithShape="1">
            <a:blip r:embed="rId8">
              <a:alphaModFix/>
            </a:blip>
            <a:srcRect/>
            <a:stretch/>
          </p:blipFill>
          <p:spPr>
            <a:xfrm>
              <a:off x="7944513" y="5355710"/>
              <a:ext cx="1135960" cy="1104981"/>
            </a:xfrm>
            <a:prstGeom prst="rect">
              <a:avLst/>
            </a:prstGeom>
            <a:noFill/>
            <a:ln>
              <a:noFill/>
            </a:ln>
          </p:spPr>
        </p:pic>
        <p:sp>
          <p:nvSpPr>
            <p:cNvPr id="79" name="Google Shape;480;p53">
              <a:extLst>
                <a:ext uri="{FF2B5EF4-FFF2-40B4-BE49-F238E27FC236}">
                  <a16:creationId xmlns:a16="http://schemas.microsoft.com/office/drawing/2014/main" id="{40A5BFC0-136C-7B45-AA5B-0706650D2CD7}"/>
                </a:ext>
              </a:extLst>
            </p:cNvPr>
            <p:cNvSpPr txBox="1"/>
            <p:nvPr/>
          </p:nvSpPr>
          <p:spPr>
            <a:xfrm>
              <a:off x="9139891" y="9231867"/>
              <a:ext cx="14432800" cy="2856000"/>
            </a:xfrm>
            <a:prstGeom prst="rect">
              <a:avLst/>
            </a:prstGeom>
            <a:noFill/>
            <a:ln>
              <a:noFill/>
            </a:ln>
          </p:spPr>
          <p:txBody>
            <a:bodyPr spcFirstLastPara="1" wrap="square" lIns="0" tIns="0" rIns="0" bIns="0" anchor="t" anchorCtr="0">
              <a:noAutofit/>
            </a:bodyPr>
            <a:lstStyle/>
            <a:p>
              <a:pPr>
                <a:buClr>
                  <a:srgbClr val="000000"/>
                </a:buClr>
                <a:buSzPts val="1100"/>
              </a:pPr>
              <a:r>
                <a:rPr lang="en" sz="3200" dirty="0">
                  <a:solidFill>
                    <a:srgbClr val="000000"/>
                  </a:solidFill>
                  <a:latin typeface="Quattrocento Sans"/>
                  <a:ea typeface="Quattrocento Sans"/>
                  <a:cs typeface="Quattrocento Sans"/>
                  <a:sym typeface="Quattrocento Sans"/>
                </a:rPr>
                <a:t>$ </a:t>
              </a:r>
              <a:r>
                <a:rPr lang="en" sz="3200" dirty="0" err="1">
                  <a:solidFill>
                    <a:srgbClr val="000000"/>
                  </a:solidFill>
                  <a:latin typeface="Quattrocento Sans"/>
                  <a:ea typeface="Quattrocento Sans"/>
                  <a:cs typeface="Quattrocento Sans"/>
                  <a:sym typeface="Quattrocento Sans"/>
                </a:rPr>
                <a:t>kubectl</a:t>
              </a:r>
              <a:r>
                <a:rPr lang="en" sz="3200" dirty="0">
                  <a:solidFill>
                    <a:srgbClr val="000000"/>
                  </a:solidFill>
                  <a:latin typeface="Quattrocento Sans"/>
                  <a:ea typeface="Quattrocento Sans"/>
                  <a:cs typeface="Quattrocento Sans"/>
                  <a:sym typeface="Quattrocento Sans"/>
                </a:rPr>
                <a:t> get traits</a:t>
              </a:r>
              <a:endParaRPr sz="2933" dirty="0"/>
            </a:p>
            <a:p>
              <a:pPr>
                <a:spcBef>
                  <a:spcPts val="533"/>
                </a:spcBef>
                <a:buClr>
                  <a:srgbClr val="000000"/>
                </a:buClr>
                <a:buSzPts val="1100"/>
              </a:pPr>
              <a:r>
                <a:rPr lang="en" sz="3200" dirty="0">
                  <a:solidFill>
                    <a:srgbClr val="000000"/>
                  </a:solidFill>
                  <a:latin typeface="Quattrocento Sans"/>
                  <a:ea typeface="Quattrocento Sans"/>
                  <a:cs typeface="Quattrocento Sans"/>
                  <a:sym typeface="Quattrocento Sans"/>
                </a:rPr>
                <a:t>NAME   DEFINITION                                            APPLIES TO      CONFLICTS WITH</a:t>
              </a:r>
              <a:endParaRPr sz="2933" dirty="0"/>
            </a:p>
            <a:p>
              <a:pPr>
                <a:spcBef>
                  <a:spcPts val="533"/>
                </a:spcBef>
                <a:buClr>
                  <a:srgbClr val="ED7D31"/>
                </a:buClr>
                <a:buSzPts val="1100"/>
              </a:pPr>
              <a:r>
                <a:rPr lang="en" sz="3200" dirty="0">
                  <a:solidFill>
                    <a:srgbClr val="ED7D31"/>
                  </a:solidFill>
                  <a:latin typeface="Quattrocento Sans"/>
                  <a:ea typeface="Quattrocento Sans"/>
                  <a:cs typeface="Quattrocento Sans"/>
                  <a:sym typeface="Quattrocento Sans"/>
                </a:rPr>
                <a:t>traffic    </a:t>
              </a:r>
              <a:r>
                <a:rPr lang="en" sz="3200" dirty="0" err="1">
                  <a:solidFill>
                    <a:srgbClr val="ED7D31"/>
                  </a:solidFill>
                  <a:latin typeface="Quattrocento Sans"/>
                  <a:ea typeface="Quattrocento Sans"/>
                  <a:cs typeface="Quattrocento Sans"/>
                  <a:sym typeface="Quattrocento Sans"/>
                </a:rPr>
                <a:t>virtualservices.networking.istio.io</a:t>
              </a:r>
              <a:r>
                <a:rPr lang="en" sz="3200" dirty="0">
                  <a:solidFill>
                    <a:srgbClr val="ED7D31"/>
                  </a:solidFill>
                  <a:latin typeface="Quattrocento Sans"/>
                  <a:ea typeface="Quattrocento Sans"/>
                  <a:cs typeface="Quattrocento Sans"/>
                  <a:sym typeface="Quattrocento Sans"/>
                </a:rPr>
                <a:t>      *.apps.k8s.io     traffic-</a:t>
              </a:r>
              <a:r>
                <a:rPr lang="en" sz="3200" dirty="0" err="1">
                  <a:solidFill>
                    <a:srgbClr val="ED7D31"/>
                  </a:solidFill>
                  <a:latin typeface="Quattrocento Sans"/>
                  <a:ea typeface="Quattrocento Sans"/>
                  <a:cs typeface="Quattrocento Sans"/>
                  <a:sym typeface="Quattrocento Sans"/>
                </a:rPr>
                <a:t>split.alimesh.io</a:t>
              </a:r>
              <a:endParaRPr sz="2933" dirty="0"/>
            </a:p>
            <a:p>
              <a:pPr>
                <a:spcBef>
                  <a:spcPts val="533"/>
                </a:spcBef>
                <a:buClr>
                  <a:srgbClr val="000000"/>
                </a:buClr>
                <a:buSzPts val="1100"/>
              </a:pPr>
              <a:r>
                <a:rPr lang="en" sz="3200" dirty="0">
                  <a:solidFill>
                    <a:srgbClr val="000000"/>
                  </a:solidFill>
                  <a:latin typeface="Quattrocento Sans"/>
                  <a:ea typeface="Quattrocento Sans"/>
                  <a:cs typeface="Quattrocento Sans"/>
                  <a:sym typeface="Quattrocento Sans"/>
                </a:rPr>
                <a:t>route     </a:t>
              </a:r>
              <a:r>
                <a:rPr lang="en" sz="3200" dirty="0" err="1">
                  <a:solidFill>
                    <a:srgbClr val="000000"/>
                  </a:solidFill>
                  <a:latin typeface="Quattrocento Sans"/>
                  <a:ea typeface="Quattrocento Sans"/>
                  <a:cs typeface="Quattrocento Sans"/>
                  <a:sym typeface="Quattrocento Sans"/>
                </a:rPr>
                <a:t>route.core.oam.dev</a:t>
              </a:r>
              <a:r>
                <a:rPr lang="en" sz="3200" dirty="0">
                  <a:solidFill>
                    <a:srgbClr val="000000"/>
                  </a:solidFill>
                  <a:latin typeface="Quattrocento Sans"/>
                  <a:ea typeface="Quattrocento Sans"/>
                  <a:cs typeface="Quattrocento Sans"/>
                  <a:sym typeface="Quattrocento Sans"/>
                </a:rPr>
                <a:t>                              *.apps.k8s.io</a:t>
              </a:r>
              <a:endParaRPr sz="2933" dirty="0"/>
            </a:p>
            <a:p>
              <a:pPr>
                <a:spcBef>
                  <a:spcPts val="533"/>
                </a:spcBef>
                <a:buClr>
                  <a:srgbClr val="000000"/>
                </a:buClr>
                <a:buSzPts val="1100"/>
              </a:pPr>
              <a:r>
                <a:rPr lang="en" sz="3200" dirty="0">
                  <a:latin typeface="Quattrocento Sans"/>
                  <a:ea typeface="Quattrocento Sans"/>
                  <a:cs typeface="Quattrocento Sans"/>
                  <a:sym typeface="Quattrocento Sans"/>
                </a:rPr>
                <a:t>cert</a:t>
              </a:r>
              <a:r>
                <a:rPr lang="en" sz="3200" dirty="0">
                  <a:solidFill>
                    <a:srgbClr val="000000"/>
                  </a:solidFill>
                  <a:latin typeface="Quattrocento Sans"/>
                  <a:ea typeface="Quattrocento Sans"/>
                  <a:cs typeface="Quattrocento Sans"/>
                  <a:sym typeface="Quattrocento Sans"/>
                </a:rPr>
                <a:t>        </a:t>
              </a:r>
              <a:r>
                <a:rPr lang="en" sz="3200" dirty="0" err="1">
                  <a:latin typeface="Quattrocento Sans"/>
                  <a:ea typeface="Quattrocento Sans"/>
                  <a:cs typeface="Quattrocento Sans"/>
                  <a:sym typeface="Quattrocento Sans"/>
                </a:rPr>
                <a:t>cert</a:t>
              </a:r>
              <a:r>
                <a:rPr lang="en" sz="3200" dirty="0" err="1">
                  <a:solidFill>
                    <a:srgbClr val="000000"/>
                  </a:solidFill>
                  <a:latin typeface="Quattrocento Sans"/>
                  <a:ea typeface="Quattrocento Sans"/>
                  <a:cs typeface="Quattrocento Sans"/>
                  <a:sym typeface="Quattrocento Sans"/>
                </a:rPr>
                <a:t>.core.oam.dev</a:t>
              </a:r>
              <a:r>
                <a:rPr lang="en" sz="3200" dirty="0">
                  <a:solidFill>
                    <a:srgbClr val="000000"/>
                  </a:solidFill>
                  <a:latin typeface="Quattrocento Sans"/>
                  <a:ea typeface="Quattrocento Sans"/>
                  <a:cs typeface="Quattrocento Sans"/>
                  <a:sym typeface="Quattrocento Sans"/>
                </a:rPr>
                <a:t>                                *.apps.k8s.io</a:t>
              </a:r>
              <a:endParaRPr sz="3200" dirty="0">
                <a:solidFill>
                  <a:srgbClr val="ED7D31"/>
                </a:solidFill>
                <a:latin typeface="Quattrocento Sans"/>
                <a:ea typeface="Quattrocento Sans"/>
                <a:cs typeface="Quattrocento Sans"/>
                <a:sym typeface="Quattrocento Sans"/>
              </a:endParaRPr>
            </a:p>
          </p:txBody>
        </p:sp>
        <p:sp>
          <p:nvSpPr>
            <p:cNvPr id="80" name="Google Shape;481;p53">
              <a:extLst>
                <a:ext uri="{FF2B5EF4-FFF2-40B4-BE49-F238E27FC236}">
                  <a16:creationId xmlns:a16="http://schemas.microsoft.com/office/drawing/2014/main" id="{41E263D9-E67D-FA4A-AEDC-DCAC701222D6}"/>
                </a:ext>
              </a:extLst>
            </p:cNvPr>
            <p:cNvSpPr/>
            <p:nvPr/>
          </p:nvSpPr>
          <p:spPr>
            <a:xfrm>
              <a:off x="858733" y="2258267"/>
              <a:ext cx="8222400" cy="1877600"/>
            </a:xfrm>
            <a:prstGeom prst="rect">
              <a:avLst/>
            </a:prstGeom>
            <a:noFill/>
            <a:ln>
              <a:noFill/>
            </a:ln>
          </p:spPr>
          <p:txBody>
            <a:bodyPr spcFirstLastPara="1" wrap="square" lIns="182867" tIns="91400" rIns="182867" bIns="91400" anchor="t" anchorCtr="0">
              <a:noAutofit/>
            </a:bodyPr>
            <a:lstStyle/>
            <a:p>
              <a:r>
                <a:rPr lang="en" sz="4800" dirty="0">
                  <a:solidFill>
                    <a:schemeClr val="accent2"/>
                  </a:solidFill>
                  <a:latin typeface="Quattrocento Sans"/>
                  <a:ea typeface="Quattrocento Sans"/>
                  <a:cs typeface="Quattrocento Sans"/>
                  <a:sym typeface="Quattrocento Sans"/>
                </a:rPr>
                <a:t>Register and discover</a:t>
              </a:r>
              <a:r>
                <a:rPr lang="en" sz="4800" dirty="0">
                  <a:latin typeface="Quattrocento Sans"/>
                  <a:ea typeface="Quattrocento Sans"/>
                  <a:cs typeface="Quattrocento Sans"/>
                  <a:sym typeface="Quattrocento Sans"/>
                </a:rPr>
                <a:t> k8s capabilities (API resources) as workloads or traits</a:t>
              </a:r>
              <a:endParaRPr sz="3733" dirty="0">
                <a:solidFill>
                  <a:srgbClr val="000000"/>
                </a:solidFill>
                <a:latin typeface="Quattrocento Sans"/>
                <a:ea typeface="Quattrocento Sans"/>
                <a:cs typeface="Quattrocento Sans"/>
                <a:sym typeface="Quattrocento Sans"/>
              </a:endParaRPr>
            </a:p>
          </p:txBody>
        </p:sp>
        <p:sp>
          <p:nvSpPr>
            <p:cNvPr id="81" name="Google Shape;482;p53">
              <a:extLst>
                <a:ext uri="{FF2B5EF4-FFF2-40B4-BE49-F238E27FC236}">
                  <a16:creationId xmlns:a16="http://schemas.microsoft.com/office/drawing/2014/main" id="{DA8010A4-26CB-714F-986D-5C7DD4FBB730}"/>
                </a:ext>
              </a:extLst>
            </p:cNvPr>
            <p:cNvSpPr/>
            <p:nvPr/>
          </p:nvSpPr>
          <p:spPr>
            <a:xfrm>
              <a:off x="322871" y="9942710"/>
              <a:ext cx="8292800" cy="1046400"/>
            </a:xfrm>
            <a:prstGeom prst="rect">
              <a:avLst/>
            </a:prstGeom>
            <a:noFill/>
            <a:ln>
              <a:noFill/>
            </a:ln>
          </p:spPr>
          <p:txBody>
            <a:bodyPr spcFirstLastPara="1" wrap="square" lIns="182867" tIns="91400" rIns="182867" bIns="91400" anchor="ctr" anchorCtr="0">
              <a:noAutofit/>
            </a:bodyPr>
            <a:lstStyle/>
            <a:p>
              <a:r>
                <a:rPr lang="en" sz="2933" dirty="0">
                  <a:solidFill>
                    <a:srgbClr val="000000"/>
                  </a:solidFill>
                  <a:latin typeface="Quattrocento Sans"/>
                  <a:ea typeface="Quattrocento Sans"/>
                  <a:cs typeface="Quattrocento Sans"/>
                  <a:sym typeface="Quattrocento Sans"/>
                </a:rPr>
                <a:t># </a:t>
              </a:r>
              <a:r>
                <a:rPr lang="en" sz="2933" dirty="0" err="1">
                  <a:latin typeface="Quattrocento Sans"/>
                  <a:ea typeface="Quattrocento Sans"/>
                  <a:cs typeface="Quattrocento Sans"/>
                  <a:sym typeface="Quattrocento Sans"/>
                </a:rPr>
                <a:t>e.g.</a:t>
              </a:r>
              <a:r>
                <a:rPr lang="en" sz="2933" dirty="0" err="1">
                  <a:solidFill>
                    <a:srgbClr val="000000"/>
                  </a:solidFill>
                  <a:latin typeface="Quattrocento Sans"/>
                  <a:ea typeface="Quattrocento Sans"/>
                  <a:cs typeface="Quattrocento Sans"/>
                  <a:sym typeface="Quattrocento Sans"/>
                </a:rPr>
                <a:t>：</a:t>
              </a:r>
              <a:r>
                <a:rPr lang="en" sz="2933" dirty="0" err="1">
                  <a:latin typeface="Quattrocento Sans"/>
                  <a:ea typeface="Quattrocento Sans"/>
                  <a:cs typeface="Quattrocento Sans"/>
                  <a:sym typeface="Quattrocento Sans"/>
                </a:rPr>
                <a:t>Register</a:t>
              </a:r>
              <a:r>
                <a:rPr lang="en" sz="2933" dirty="0">
                  <a:solidFill>
                    <a:srgbClr val="000000"/>
                  </a:solidFill>
                  <a:latin typeface="Quattrocento Sans"/>
                  <a:ea typeface="Quattrocento Sans"/>
                  <a:cs typeface="Quattrocento Sans"/>
                  <a:sym typeface="Quattrocento Sans"/>
                </a:rPr>
                <a:t> Istio </a:t>
              </a:r>
              <a:r>
                <a:rPr lang="en" sz="2933" dirty="0" err="1">
                  <a:solidFill>
                    <a:srgbClr val="000000"/>
                  </a:solidFill>
                  <a:latin typeface="Quattrocento Sans"/>
                  <a:ea typeface="Quattrocento Sans"/>
                  <a:cs typeface="Quattrocento Sans"/>
                  <a:sym typeface="Quattrocento Sans"/>
                </a:rPr>
                <a:t>VirtualService</a:t>
              </a:r>
              <a:r>
                <a:rPr lang="en" sz="2933" dirty="0">
                  <a:solidFill>
                    <a:srgbClr val="000000"/>
                  </a:solidFill>
                  <a:latin typeface="Quattrocento Sans"/>
                  <a:ea typeface="Quattrocento Sans"/>
                  <a:cs typeface="Quattrocento Sans"/>
                  <a:sym typeface="Quattrocento Sans"/>
                </a:rPr>
                <a:t> </a:t>
              </a:r>
              <a:r>
                <a:rPr lang="en" sz="2933" dirty="0">
                  <a:latin typeface="Quattrocento Sans"/>
                  <a:ea typeface="Quattrocento Sans"/>
                  <a:cs typeface="Quattrocento Sans"/>
                  <a:sym typeface="Quattrocento Sans"/>
                </a:rPr>
                <a:t>as Traffic trait</a:t>
              </a:r>
              <a:endParaRPr sz="2933" dirty="0">
                <a:solidFill>
                  <a:srgbClr val="000000"/>
                </a:solidFill>
                <a:latin typeface="Quattrocento Sans"/>
                <a:ea typeface="Quattrocento Sans"/>
                <a:cs typeface="Quattrocento Sans"/>
                <a:sym typeface="Quattrocento Sans"/>
              </a:endParaRPr>
            </a:p>
          </p:txBody>
        </p:sp>
        <p:sp>
          <p:nvSpPr>
            <p:cNvPr id="82" name="Google Shape;483;p53">
              <a:extLst>
                <a:ext uri="{FF2B5EF4-FFF2-40B4-BE49-F238E27FC236}">
                  <a16:creationId xmlns:a16="http://schemas.microsoft.com/office/drawing/2014/main" id="{8BCDBE8E-7007-744C-A269-600D97671541}"/>
                </a:ext>
              </a:extLst>
            </p:cNvPr>
            <p:cNvSpPr txBox="1"/>
            <p:nvPr/>
          </p:nvSpPr>
          <p:spPr>
            <a:xfrm>
              <a:off x="11068325" y="6364051"/>
              <a:ext cx="12117600" cy="1413600"/>
            </a:xfrm>
            <a:prstGeom prst="rect">
              <a:avLst/>
            </a:prstGeom>
            <a:noFill/>
            <a:ln>
              <a:noFill/>
            </a:ln>
          </p:spPr>
          <p:txBody>
            <a:bodyPr spcFirstLastPara="1" wrap="square" lIns="243800" tIns="243800" rIns="243800" bIns="243800" anchor="ctr" anchorCtr="0">
              <a:noAutofit/>
            </a:bodyPr>
            <a:lstStyle/>
            <a:p>
              <a:r>
                <a:rPr lang="en" sz="4800" b="1" dirty="0">
                  <a:solidFill>
                    <a:schemeClr val="accent2"/>
                  </a:solidFill>
                  <a:latin typeface="Calibri"/>
                  <a:ea typeface="Calibri"/>
                  <a:cs typeface="Calibri"/>
                  <a:sym typeface="Calibri"/>
                </a:rPr>
                <a:t>Persona</a:t>
              </a:r>
              <a:r>
                <a:rPr lang="en" sz="4800" dirty="0">
                  <a:solidFill>
                    <a:schemeClr val="accent2"/>
                  </a:solidFill>
                  <a:latin typeface="Calibri"/>
                  <a:ea typeface="Calibri"/>
                  <a:cs typeface="Calibri"/>
                  <a:sym typeface="Calibri"/>
                </a:rPr>
                <a:t>: Platform Builder/Infra Operator</a:t>
              </a:r>
              <a:endParaRPr sz="4800" dirty="0">
                <a:solidFill>
                  <a:schemeClr val="accent2"/>
                </a:solidFill>
                <a:latin typeface="Calibri"/>
                <a:ea typeface="Calibri"/>
                <a:cs typeface="Calibri"/>
                <a:sym typeface="Calibri"/>
              </a:endParaRPr>
            </a:p>
          </p:txBody>
        </p:sp>
      </p:grpSp>
    </p:spTree>
    <p:extLst>
      <p:ext uri="{BB962C8B-B14F-4D97-AF65-F5344CB8AC3E}">
        <p14:creationId xmlns:p14="http://schemas.microsoft.com/office/powerpoint/2010/main" val="167871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17"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E6636BC20180234D78A0072836F0B3B062B9B207100DDB20A0D98F39B16C2BA34B43BC38C168AB0122592F0838465CEB921921FAF1D0ABC11BBFC26B7F4E1ADA24FB2EADD526949754C728F767A2439F9FD0E9157C626057A81A5197EE01DCA8DD06229F4E3</a:t>
            </a:r>
          </a:p>
        </p:txBody>
      </p:sp>
      <p:sp>
        <p:nvSpPr>
          <p:cNvPr id="77" name="文本框 18"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E6636BC20180234D78A0072836F0B9A0A2B9B2061C9A0BB0ACD9893EB10E2B031B41B438916C5B072299230838460AEBD81921FAF1D0DBA11BBFC240765E1ADA24FAFAAD2A2364D7C4102A5765624C4309BCEC18730840C208B9E19F3AB9ACA8DD0625949E3</a:t>
            </a:r>
          </a:p>
        </p:txBody>
      </p:sp>
      <p:sp>
        <p:nvSpPr>
          <p:cNvPr id="5" name="矩形 4">
            <a:extLst>
              <a:ext uri="{FF2B5EF4-FFF2-40B4-BE49-F238E27FC236}">
                <a16:creationId xmlns:a16="http://schemas.microsoft.com/office/drawing/2014/main" id="{787DA931-9983-964D-96CF-406203129961}"/>
              </a:ext>
            </a:extLst>
          </p:cNvPr>
          <p:cNvSpPr/>
          <p:nvPr/>
        </p:nvSpPr>
        <p:spPr>
          <a:xfrm>
            <a:off x="1" y="0"/>
            <a:ext cx="24384000" cy="1371600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mn-lt"/>
              <a:ea typeface="+mn-ea"/>
              <a:cs typeface="+mn-cs"/>
              <a:sym typeface="Helvetica"/>
            </a:endParaRPr>
          </a:p>
        </p:txBody>
      </p:sp>
      <p:sp>
        <p:nvSpPr>
          <p:cNvPr id="6" name="矩形 5"/>
          <p:cNvSpPr/>
          <p:nvPr/>
        </p:nvSpPr>
        <p:spPr>
          <a:xfrm>
            <a:off x="238838" y="5862914"/>
            <a:ext cx="23906327" cy="1323439"/>
          </a:xfrm>
          <a:prstGeom prst="rect">
            <a:avLst/>
          </a:prstGeom>
        </p:spPr>
        <p:txBody>
          <a:bodyPr wrap="square">
            <a:spAutoFit/>
          </a:bodyPr>
          <a:lstStyle/>
          <a:p>
            <a:pPr algn="ctr"/>
            <a:r>
              <a:rPr lang="en-US" altLang="zh-CN" sz="8000" b="1" dirty="0">
                <a:solidFill>
                  <a:schemeClr val="bg1"/>
                </a:solidFill>
                <a:latin typeface="Microsoft YaHei" panose="020B0503020204020204" pitchFamily="34" charset="-122"/>
                <a:ea typeface="Microsoft YaHei" panose="020B0503020204020204" pitchFamily="34" charset="-122"/>
                <a:cs typeface="+mj-cs"/>
              </a:rPr>
              <a:t>Demo time</a:t>
            </a:r>
          </a:p>
        </p:txBody>
      </p:sp>
      <p:pic>
        <p:nvPicPr>
          <p:cNvPr id="8" name="Picture 4">
            <a:extLst>
              <a:ext uri="{FF2B5EF4-FFF2-40B4-BE49-F238E27FC236}">
                <a16:creationId xmlns:a16="http://schemas.microsoft.com/office/drawing/2014/main" id="{89A00190-BC4B-F745-B831-BFAEF33636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586622" y="713013"/>
            <a:ext cx="3142867" cy="396000"/>
          </a:xfrm>
          <a:prstGeom prst="rect">
            <a:avLst/>
          </a:prstGeom>
        </p:spPr>
      </p:pic>
    </p:spTree>
    <p:extLst>
      <p:ext uri="{BB962C8B-B14F-4D97-AF65-F5344CB8AC3E}">
        <p14:creationId xmlns:p14="http://schemas.microsoft.com/office/powerpoint/2010/main" val="265593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3"/>
          <p:cNvSpPr/>
          <p:nvPr/>
        </p:nvSpPr>
        <p:spPr>
          <a:xfrm>
            <a:off x="1105733" y="2121533"/>
            <a:ext cx="22680800" cy="3436000"/>
          </a:xfrm>
          <a:prstGeom prst="rect">
            <a:avLst/>
          </a:prstGeom>
          <a:noFill/>
          <a:ln w="9525" cap="flat" cmpd="sng">
            <a:solidFill>
              <a:schemeClr val="dk2"/>
            </a:solidFill>
            <a:prstDash val="dot"/>
            <a:round/>
            <a:headEnd type="none" w="sm" len="sm"/>
            <a:tailEnd type="none" w="sm" len="sm"/>
          </a:ln>
        </p:spPr>
        <p:txBody>
          <a:bodyPr spcFirstLastPara="1" wrap="square" lIns="243800" tIns="243800" rIns="243800" bIns="243800" anchor="t" anchorCtr="0">
            <a:noAutofit/>
          </a:bodyPr>
          <a:lstStyle/>
          <a:p>
            <a:pPr algn="ctr"/>
            <a:r>
              <a:rPr lang="en" sz="4800" dirty="0"/>
              <a:t>Application Profile (a distribution template of software)</a:t>
            </a:r>
            <a:endParaRPr sz="4800" dirty="0">
              <a:solidFill>
                <a:schemeClr val="accent5"/>
              </a:solidFill>
            </a:endParaRPr>
          </a:p>
        </p:txBody>
      </p:sp>
      <p:sp>
        <p:nvSpPr>
          <p:cNvPr id="258" name="Google Shape;258;p23"/>
          <p:cNvSpPr/>
          <p:nvPr/>
        </p:nvSpPr>
        <p:spPr>
          <a:xfrm>
            <a:off x="1395533" y="3126467"/>
            <a:ext cx="3287200" cy="200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2667" dirty="0"/>
              <a:t>Website</a:t>
            </a:r>
            <a:endParaRPr sz="2667" dirty="0"/>
          </a:p>
        </p:txBody>
      </p:sp>
      <p:sp>
        <p:nvSpPr>
          <p:cNvPr id="259" name="Google Shape;259;p23"/>
          <p:cNvSpPr/>
          <p:nvPr/>
        </p:nvSpPr>
        <p:spPr>
          <a:xfrm>
            <a:off x="5118867" y="3126467"/>
            <a:ext cx="3287200" cy="200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2667" dirty="0"/>
              <a:t>IOT Suite</a:t>
            </a:r>
            <a:endParaRPr sz="2667" dirty="0"/>
          </a:p>
        </p:txBody>
      </p:sp>
      <p:sp>
        <p:nvSpPr>
          <p:cNvPr id="260" name="Google Shape;260;p23"/>
          <p:cNvSpPr/>
          <p:nvPr/>
        </p:nvSpPr>
        <p:spPr>
          <a:xfrm>
            <a:off x="8842200" y="3126467"/>
            <a:ext cx="3287200" cy="200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2667" dirty="0"/>
              <a:t>Data Pipeline</a:t>
            </a:r>
            <a:endParaRPr sz="2667" dirty="0"/>
          </a:p>
        </p:txBody>
      </p:sp>
      <p:sp>
        <p:nvSpPr>
          <p:cNvPr id="261" name="Google Shape;261;p23"/>
          <p:cNvSpPr/>
          <p:nvPr/>
        </p:nvSpPr>
        <p:spPr>
          <a:xfrm>
            <a:off x="12738867" y="3126467"/>
            <a:ext cx="3287200" cy="200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lnSpc>
                <a:spcPct val="115000"/>
              </a:lnSpc>
            </a:pPr>
            <a:r>
              <a:rPr lang="en" sz="2933" dirty="0">
                <a:solidFill>
                  <a:schemeClr val="dk1"/>
                </a:solidFill>
              </a:rPr>
              <a:t>Batch Job</a:t>
            </a:r>
            <a:endParaRPr sz="2400" dirty="0"/>
          </a:p>
        </p:txBody>
      </p:sp>
      <p:sp>
        <p:nvSpPr>
          <p:cNvPr id="262" name="Google Shape;262;p23"/>
          <p:cNvSpPr/>
          <p:nvPr/>
        </p:nvSpPr>
        <p:spPr>
          <a:xfrm>
            <a:off x="16462200" y="3126467"/>
            <a:ext cx="3287200" cy="200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2667" dirty="0"/>
              <a:t>AI Training</a:t>
            </a:r>
            <a:endParaRPr sz="2667" dirty="0"/>
          </a:p>
        </p:txBody>
      </p:sp>
      <p:sp>
        <p:nvSpPr>
          <p:cNvPr id="263" name="Google Shape;263;p23"/>
          <p:cNvSpPr/>
          <p:nvPr/>
        </p:nvSpPr>
        <p:spPr>
          <a:xfrm>
            <a:off x="20185533" y="3126467"/>
            <a:ext cx="3287200" cy="200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2667" dirty="0"/>
              <a:t>AI Inference</a:t>
            </a:r>
            <a:endParaRPr sz="2667" dirty="0"/>
          </a:p>
        </p:txBody>
      </p:sp>
      <p:sp>
        <p:nvSpPr>
          <p:cNvPr id="264" name="Google Shape;264;p23"/>
          <p:cNvSpPr/>
          <p:nvPr/>
        </p:nvSpPr>
        <p:spPr>
          <a:xfrm>
            <a:off x="214400" y="6418467"/>
            <a:ext cx="23955200" cy="930400"/>
          </a:xfrm>
          <a:prstGeom prst="rect">
            <a:avLst/>
          </a:prstGeom>
          <a:noFill/>
          <a:ln>
            <a:noFill/>
          </a:ln>
        </p:spPr>
        <p:txBody>
          <a:bodyPr spcFirstLastPara="1" wrap="square" lIns="243800" tIns="243800" rIns="243800" bIns="243800" anchor="ctr" anchorCtr="0">
            <a:noAutofit/>
          </a:bodyPr>
          <a:lstStyle/>
          <a:p>
            <a:pPr algn="ctr"/>
            <a:r>
              <a:rPr lang="en" sz="3600" dirty="0">
                <a:solidFill>
                  <a:schemeClr val="dk2"/>
                </a:solidFill>
                <a:latin typeface="Calibri" panose="020F0502020204030204" pitchFamily="34" charset="0"/>
                <a:cs typeface="Calibri" panose="020F0502020204030204" pitchFamily="34" charset="0"/>
              </a:rPr>
              <a:t>Combination of  </a:t>
            </a:r>
            <a:r>
              <a:rPr lang="en" sz="3600" b="1" i="1" dirty="0">
                <a:solidFill>
                  <a:schemeClr val="dk2"/>
                </a:solidFill>
                <a:latin typeface="Calibri" panose="020F0502020204030204" pitchFamily="34" charset="0"/>
                <a:cs typeface="Calibri" panose="020F0502020204030204" pitchFamily="34" charset="0"/>
              </a:rPr>
              <a:t>components</a:t>
            </a:r>
            <a:r>
              <a:rPr lang="en" sz="3600" dirty="0">
                <a:solidFill>
                  <a:schemeClr val="dk2"/>
                </a:solidFill>
                <a:latin typeface="Calibri" panose="020F0502020204030204" pitchFamily="34" charset="0"/>
                <a:cs typeface="Calibri" panose="020F0502020204030204" pitchFamily="34" charset="0"/>
              </a:rPr>
              <a:t> and</a:t>
            </a:r>
            <a:r>
              <a:rPr lang="en" sz="3600" i="1" dirty="0">
                <a:solidFill>
                  <a:schemeClr val="dk2"/>
                </a:solidFill>
                <a:latin typeface="Calibri" panose="020F0502020204030204" pitchFamily="34" charset="0"/>
                <a:cs typeface="Calibri" panose="020F0502020204030204" pitchFamily="34" charset="0"/>
              </a:rPr>
              <a:t> </a:t>
            </a:r>
            <a:r>
              <a:rPr lang="en" sz="3600" b="1" i="1" dirty="0">
                <a:solidFill>
                  <a:schemeClr val="dk2"/>
                </a:solidFill>
                <a:latin typeface="Calibri" panose="020F0502020204030204" pitchFamily="34" charset="0"/>
                <a:cs typeface="Calibri" panose="020F0502020204030204" pitchFamily="34" charset="0"/>
              </a:rPr>
              <a:t>traits/scopes</a:t>
            </a:r>
            <a:r>
              <a:rPr lang="en" sz="3600" dirty="0">
                <a:solidFill>
                  <a:schemeClr val="dk2"/>
                </a:solidFill>
                <a:latin typeface="Calibri" panose="020F0502020204030204" pitchFamily="34" charset="0"/>
                <a:cs typeface="Calibri" panose="020F0502020204030204" pitchFamily="34" charset="0"/>
              </a:rPr>
              <a:t> based on scenarios, categorized by </a:t>
            </a:r>
            <a:r>
              <a:rPr lang="en" sz="3600" b="1" i="1" dirty="0">
                <a:solidFill>
                  <a:schemeClr val="dk2"/>
                </a:solidFill>
                <a:latin typeface="Calibri" panose="020F0502020204030204" pitchFamily="34" charset="0"/>
                <a:cs typeface="Calibri" panose="020F0502020204030204" pitchFamily="34" charset="0"/>
              </a:rPr>
              <a:t>Application</a:t>
            </a:r>
            <a:r>
              <a:rPr lang="en" sz="3600" dirty="0">
                <a:solidFill>
                  <a:schemeClr val="dk2"/>
                </a:solidFill>
                <a:latin typeface="Calibri" panose="020F0502020204030204" pitchFamily="34" charset="0"/>
                <a:cs typeface="Calibri" panose="020F0502020204030204" pitchFamily="34" charset="0"/>
              </a:rPr>
              <a:t> and </a:t>
            </a:r>
            <a:r>
              <a:rPr lang="en" sz="3600" b="1" i="1" dirty="0">
                <a:solidFill>
                  <a:schemeClr val="dk2"/>
                </a:solidFill>
                <a:latin typeface="Calibri" panose="020F0502020204030204" pitchFamily="34" charset="0"/>
                <a:cs typeface="Calibri" panose="020F0502020204030204" pitchFamily="34" charset="0"/>
              </a:rPr>
              <a:t>Configuration</a:t>
            </a:r>
            <a:endParaRPr sz="3600" b="1" i="1" dirty="0">
              <a:solidFill>
                <a:schemeClr val="dk2"/>
              </a:solidFill>
              <a:latin typeface="Calibri" panose="020F0502020204030204" pitchFamily="34" charset="0"/>
              <a:cs typeface="Calibri" panose="020F0502020204030204" pitchFamily="34" charset="0"/>
            </a:endParaRPr>
          </a:p>
        </p:txBody>
      </p:sp>
      <p:sp>
        <p:nvSpPr>
          <p:cNvPr id="265" name="Google Shape;265;p23"/>
          <p:cNvSpPr/>
          <p:nvPr/>
        </p:nvSpPr>
        <p:spPr>
          <a:xfrm>
            <a:off x="10915435" y="5374667"/>
            <a:ext cx="687200" cy="930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endParaRPr sz="4800"/>
          </a:p>
        </p:txBody>
      </p:sp>
      <p:sp>
        <p:nvSpPr>
          <p:cNvPr id="266" name="Google Shape;266;p23"/>
          <p:cNvSpPr/>
          <p:nvPr/>
        </p:nvSpPr>
        <p:spPr>
          <a:xfrm>
            <a:off x="11955235" y="5374667"/>
            <a:ext cx="687200" cy="930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endParaRPr sz="4800"/>
          </a:p>
        </p:txBody>
      </p:sp>
      <p:sp>
        <p:nvSpPr>
          <p:cNvPr id="267" name="Google Shape;267;p23"/>
          <p:cNvSpPr/>
          <p:nvPr/>
        </p:nvSpPr>
        <p:spPr>
          <a:xfrm>
            <a:off x="12995035" y="5374635"/>
            <a:ext cx="687200" cy="930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endParaRPr sz="4800"/>
          </a:p>
        </p:txBody>
      </p:sp>
      <p:sp>
        <p:nvSpPr>
          <p:cNvPr id="268" name="Google Shape;268;p23"/>
          <p:cNvSpPr/>
          <p:nvPr/>
        </p:nvSpPr>
        <p:spPr>
          <a:xfrm>
            <a:off x="4192667" y="8209768"/>
            <a:ext cx="5767200" cy="13448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4800"/>
              <a:t>Application</a:t>
            </a:r>
            <a:endParaRPr sz="4800"/>
          </a:p>
        </p:txBody>
      </p:sp>
      <p:sp>
        <p:nvSpPr>
          <p:cNvPr id="269" name="Google Shape;269;p23"/>
          <p:cNvSpPr/>
          <p:nvPr/>
        </p:nvSpPr>
        <p:spPr>
          <a:xfrm>
            <a:off x="15536000" y="8209768"/>
            <a:ext cx="5767200" cy="1344800"/>
          </a:xfrm>
          <a:prstGeom prst="rect">
            <a:avLst/>
          </a:prstGeom>
          <a:solidFill>
            <a:srgbClr val="B4A7D6"/>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4800"/>
              <a:t>Configuration</a:t>
            </a:r>
            <a:endParaRPr sz="4800"/>
          </a:p>
        </p:txBody>
      </p:sp>
      <p:sp>
        <p:nvSpPr>
          <p:cNvPr id="270" name="Google Shape;270;p23"/>
          <p:cNvSpPr/>
          <p:nvPr/>
        </p:nvSpPr>
        <p:spPr>
          <a:xfrm>
            <a:off x="1709333" y="10418267"/>
            <a:ext cx="3287200" cy="20024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2667">
                <a:solidFill>
                  <a:srgbClr val="FFFFFF"/>
                </a:solidFill>
              </a:rPr>
              <a:t>Container</a:t>
            </a:r>
            <a:endParaRPr sz="2667">
              <a:solidFill>
                <a:srgbClr val="FFFFFF"/>
              </a:solidFill>
            </a:endParaRPr>
          </a:p>
        </p:txBody>
      </p:sp>
      <p:sp>
        <p:nvSpPr>
          <p:cNvPr id="271" name="Google Shape;271;p23"/>
          <p:cNvSpPr/>
          <p:nvPr/>
        </p:nvSpPr>
        <p:spPr>
          <a:xfrm>
            <a:off x="5432667" y="10418267"/>
            <a:ext cx="3287200" cy="20024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2667">
                <a:solidFill>
                  <a:srgbClr val="FFFFFF"/>
                </a:solidFill>
              </a:rPr>
              <a:t>Function</a:t>
            </a:r>
            <a:endParaRPr sz="2667">
              <a:solidFill>
                <a:srgbClr val="FFFFFF"/>
              </a:solidFill>
            </a:endParaRPr>
          </a:p>
        </p:txBody>
      </p:sp>
      <p:sp>
        <p:nvSpPr>
          <p:cNvPr id="272" name="Google Shape;272;p23"/>
          <p:cNvSpPr/>
          <p:nvPr/>
        </p:nvSpPr>
        <p:spPr>
          <a:xfrm>
            <a:off x="9156000" y="10418267"/>
            <a:ext cx="3287200" cy="20024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2667">
                <a:solidFill>
                  <a:srgbClr val="FFFFFF"/>
                </a:solidFill>
              </a:rPr>
              <a:t>Cloud Resources</a:t>
            </a:r>
            <a:endParaRPr sz="2667">
              <a:solidFill>
                <a:srgbClr val="FFFFFF"/>
              </a:solidFill>
            </a:endParaRPr>
          </a:p>
        </p:txBody>
      </p:sp>
      <p:sp>
        <p:nvSpPr>
          <p:cNvPr id="273" name="Google Shape;273;p23"/>
          <p:cNvSpPr/>
          <p:nvPr/>
        </p:nvSpPr>
        <p:spPr>
          <a:xfrm>
            <a:off x="13052667" y="10418267"/>
            <a:ext cx="3287200" cy="20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lnSpc>
                <a:spcPct val="150000"/>
              </a:lnSpc>
            </a:pPr>
            <a:r>
              <a:rPr lang="en" sz="3200" dirty="0">
                <a:latin typeface="Calibri" panose="020F0502020204030204" pitchFamily="34" charset="0"/>
                <a:cs typeface="Calibri" panose="020F0502020204030204" pitchFamily="34" charset="0"/>
              </a:rPr>
              <a:t>Scaling </a:t>
            </a:r>
          </a:p>
          <a:p>
            <a:pPr algn="ctr">
              <a:lnSpc>
                <a:spcPct val="150000"/>
              </a:lnSpc>
            </a:pPr>
            <a:r>
              <a:rPr lang="en" sz="3200" dirty="0">
                <a:latin typeface="Calibri" panose="020F0502020204030204" pitchFamily="34" charset="0"/>
                <a:cs typeface="Calibri" panose="020F0502020204030204" pitchFamily="34" charset="0"/>
              </a:rPr>
              <a:t>Traffic Split</a:t>
            </a:r>
          </a:p>
        </p:txBody>
      </p:sp>
      <p:sp>
        <p:nvSpPr>
          <p:cNvPr id="274" name="Google Shape;274;p23"/>
          <p:cNvSpPr/>
          <p:nvPr/>
        </p:nvSpPr>
        <p:spPr>
          <a:xfrm>
            <a:off x="16776000" y="10418267"/>
            <a:ext cx="3287200" cy="20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3200" dirty="0">
                <a:latin typeface="Calibri" panose="020F0502020204030204" pitchFamily="34" charset="0"/>
                <a:cs typeface="Calibri" panose="020F0502020204030204" pitchFamily="34" charset="0"/>
              </a:rPr>
              <a:t>Canary</a:t>
            </a:r>
            <a:endParaRPr sz="3200" dirty="0">
              <a:latin typeface="Calibri" panose="020F0502020204030204" pitchFamily="34" charset="0"/>
              <a:cs typeface="Calibri" panose="020F0502020204030204" pitchFamily="34" charset="0"/>
            </a:endParaRPr>
          </a:p>
          <a:p>
            <a:pPr algn="ctr"/>
            <a:r>
              <a:rPr lang="en" sz="3200" dirty="0">
                <a:latin typeface="Calibri" panose="020F0502020204030204" pitchFamily="34" charset="0"/>
                <a:cs typeface="Calibri" panose="020F0502020204030204" pitchFamily="34" charset="0"/>
              </a:rPr>
              <a:t>Blue-Green</a:t>
            </a:r>
            <a:endParaRPr sz="3200" dirty="0">
              <a:latin typeface="Calibri" panose="020F0502020204030204" pitchFamily="34" charset="0"/>
              <a:cs typeface="Calibri" panose="020F0502020204030204" pitchFamily="34" charset="0"/>
            </a:endParaRPr>
          </a:p>
          <a:p>
            <a:pPr algn="ctr"/>
            <a:r>
              <a:rPr lang="en" sz="3200" dirty="0">
                <a:latin typeface="Calibri" panose="020F0502020204030204" pitchFamily="34" charset="0"/>
                <a:cs typeface="Calibri" panose="020F0502020204030204" pitchFamily="34" charset="0"/>
              </a:rPr>
              <a:t>A/B testing</a:t>
            </a:r>
            <a:endParaRPr sz="3200" dirty="0">
              <a:latin typeface="Calibri" panose="020F0502020204030204" pitchFamily="34" charset="0"/>
              <a:cs typeface="Calibri" panose="020F0502020204030204" pitchFamily="34" charset="0"/>
            </a:endParaRPr>
          </a:p>
        </p:txBody>
      </p:sp>
      <p:sp>
        <p:nvSpPr>
          <p:cNvPr id="275" name="Google Shape;275;p23"/>
          <p:cNvSpPr/>
          <p:nvPr/>
        </p:nvSpPr>
        <p:spPr>
          <a:xfrm>
            <a:off x="20499333" y="10418267"/>
            <a:ext cx="3287200" cy="20024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US" sz="3200" dirty="0">
                <a:latin typeface="Calibri" panose="020F0502020204030204" pitchFamily="34" charset="0"/>
                <a:cs typeface="Calibri" panose="020F0502020204030204" pitchFamily="34" charset="0"/>
              </a:rPr>
              <a:t>Metrics </a:t>
            </a:r>
          </a:p>
          <a:p>
            <a:pPr algn="ctr"/>
            <a:r>
              <a:rPr lang="en-US" sz="3200" dirty="0">
                <a:latin typeface="Calibri" panose="020F0502020204030204" pitchFamily="34" charset="0"/>
                <a:cs typeface="Calibri" panose="020F0502020204030204" pitchFamily="34" charset="0"/>
              </a:rPr>
              <a:t>Logging Monitoring</a:t>
            </a:r>
          </a:p>
        </p:txBody>
      </p:sp>
      <p:sp>
        <p:nvSpPr>
          <p:cNvPr id="276" name="Google Shape;276;p23"/>
          <p:cNvSpPr/>
          <p:nvPr/>
        </p:nvSpPr>
        <p:spPr>
          <a:xfrm rot="5400000">
            <a:off x="6920800" y="4715661"/>
            <a:ext cx="364800" cy="105960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endParaRPr sz="4800"/>
          </a:p>
        </p:txBody>
      </p:sp>
      <p:sp>
        <p:nvSpPr>
          <p:cNvPr id="277" name="Google Shape;277;p23"/>
          <p:cNvSpPr/>
          <p:nvPr/>
        </p:nvSpPr>
        <p:spPr>
          <a:xfrm rot="5400000">
            <a:off x="18237200" y="4688429"/>
            <a:ext cx="364800" cy="105960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endParaRPr sz="4800"/>
          </a:p>
        </p:txBody>
      </p:sp>
      <p:sp>
        <p:nvSpPr>
          <p:cNvPr id="278" name="Google Shape;278;p23"/>
          <p:cNvSpPr txBox="1"/>
          <p:nvPr/>
        </p:nvSpPr>
        <p:spPr>
          <a:xfrm>
            <a:off x="2381733" y="8418333"/>
            <a:ext cx="1613600" cy="930400"/>
          </a:xfrm>
          <a:prstGeom prst="rect">
            <a:avLst/>
          </a:prstGeom>
          <a:noFill/>
          <a:ln>
            <a:noFill/>
          </a:ln>
        </p:spPr>
        <p:txBody>
          <a:bodyPr spcFirstLastPara="1" wrap="square" lIns="243800" tIns="243800" rIns="243800" bIns="243800" anchor="ctr" anchorCtr="0">
            <a:noAutofit/>
          </a:bodyPr>
          <a:lstStyle/>
          <a:p>
            <a:pPr algn="ctr"/>
            <a:r>
              <a:rPr lang="en" sz="4800" i="1" dirty="0">
                <a:latin typeface="Calibri" panose="020F0502020204030204" pitchFamily="34" charset="0"/>
                <a:cs typeface="Calibri" panose="020F0502020204030204" pitchFamily="34" charset="0"/>
              </a:rPr>
              <a:t>Dev</a:t>
            </a:r>
            <a:endParaRPr sz="4800" i="1" dirty="0">
              <a:latin typeface="Calibri" panose="020F0502020204030204" pitchFamily="34" charset="0"/>
              <a:cs typeface="Calibri" panose="020F0502020204030204" pitchFamily="34" charset="0"/>
            </a:endParaRPr>
          </a:p>
        </p:txBody>
      </p:sp>
      <p:sp>
        <p:nvSpPr>
          <p:cNvPr id="279" name="Google Shape;279;p23"/>
          <p:cNvSpPr txBox="1"/>
          <p:nvPr/>
        </p:nvSpPr>
        <p:spPr>
          <a:xfrm>
            <a:off x="13889467" y="8418368"/>
            <a:ext cx="1613600" cy="930400"/>
          </a:xfrm>
          <a:prstGeom prst="rect">
            <a:avLst/>
          </a:prstGeom>
          <a:noFill/>
          <a:ln>
            <a:noFill/>
          </a:ln>
        </p:spPr>
        <p:txBody>
          <a:bodyPr spcFirstLastPara="1" wrap="square" lIns="243800" tIns="243800" rIns="243800" bIns="243800" anchor="ctr" anchorCtr="0">
            <a:noAutofit/>
          </a:bodyPr>
          <a:lstStyle/>
          <a:p>
            <a:pPr algn="ctr"/>
            <a:r>
              <a:rPr lang="en" sz="4800" i="1" dirty="0">
                <a:latin typeface="Calibri" panose="020F0502020204030204" pitchFamily="34" charset="0"/>
                <a:cs typeface="Calibri" panose="020F0502020204030204" pitchFamily="34" charset="0"/>
              </a:rPr>
              <a:t>Ops</a:t>
            </a:r>
            <a:endParaRPr sz="4800" i="1" dirty="0">
              <a:latin typeface="Calibri" panose="020F0502020204030204" pitchFamily="34" charset="0"/>
              <a:cs typeface="Calibri" panose="020F0502020204030204" pitchFamily="34" charset="0"/>
            </a:endParaRPr>
          </a:p>
        </p:txBody>
      </p:sp>
      <p:sp>
        <p:nvSpPr>
          <p:cNvPr id="280" name="Google Shape;280;p23"/>
          <p:cNvSpPr txBox="1"/>
          <p:nvPr/>
        </p:nvSpPr>
        <p:spPr>
          <a:xfrm>
            <a:off x="590550" y="605882"/>
            <a:ext cx="9144000" cy="930400"/>
          </a:xfrm>
          <a:prstGeom prst="rect">
            <a:avLst/>
          </a:prstGeom>
          <a:noFill/>
          <a:ln>
            <a:noFill/>
          </a:ln>
        </p:spPr>
        <p:txBody>
          <a:bodyPr spcFirstLastPara="1" wrap="square" lIns="243800" tIns="243800" rIns="243800" bIns="243800" anchor="ctr" anchorCtr="0">
            <a:noAutofit/>
          </a:bodyPr>
          <a:lstStyle/>
          <a:p>
            <a:r>
              <a:rPr lang="en-US" sz="4800" dirty="0"/>
              <a:t>OAM Platform Architecture</a:t>
            </a:r>
          </a:p>
        </p:txBody>
      </p:sp>
    </p:spTree>
    <p:extLst>
      <p:ext uri="{BB962C8B-B14F-4D97-AF65-F5344CB8AC3E}">
        <p14:creationId xmlns:p14="http://schemas.microsoft.com/office/powerpoint/2010/main" val="1040989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17"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E6636BC20180234D78A0072836F0B3B062B9B207100DDB20A0D98F39B16C2BA34B43BC38C168AB0122592F0838465CEB921921FAF1D0ABC11BBFC26B7F4E1ADA24FB2EADD526949754C728F767A2439F9FD0E9157C626057A81A5197EE01DCA8DD06229F4E3</a:t>
            </a:r>
          </a:p>
        </p:txBody>
      </p:sp>
      <p:sp>
        <p:nvSpPr>
          <p:cNvPr id="77" name="文本框 18"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E6636BC20180234D78A0072836F0B9A0A2B9B2061C9A0BB0ACD9893EB10E2B031B41B438916C5B072299230838460AEBD81921FAF1D0DBA11BBFC240765E1ADA24FAFAAD2A2364D7C4102A5765624C4309BCEC18730840C208B9E19F3AB9ACA8DD0625949E3</a:t>
            </a:r>
          </a:p>
        </p:txBody>
      </p:sp>
      <p:sp>
        <p:nvSpPr>
          <p:cNvPr id="5" name="矩形 4">
            <a:extLst>
              <a:ext uri="{FF2B5EF4-FFF2-40B4-BE49-F238E27FC236}">
                <a16:creationId xmlns:a16="http://schemas.microsoft.com/office/drawing/2014/main" id="{787DA931-9983-964D-96CF-406203129961}"/>
              </a:ext>
            </a:extLst>
          </p:cNvPr>
          <p:cNvSpPr/>
          <p:nvPr/>
        </p:nvSpPr>
        <p:spPr>
          <a:xfrm>
            <a:off x="1" y="0"/>
            <a:ext cx="24384000" cy="1371600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mn-lt"/>
              <a:ea typeface="+mn-ea"/>
              <a:cs typeface="+mn-cs"/>
              <a:sym typeface="Helvetica"/>
            </a:endParaRPr>
          </a:p>
        </p:txBody>
      </p:sp>
      <p:sp>
        <p:nvSpPr>
          <p:cNvPr id="6" name="矩形 5"/>
          <p:cNvSpPr/>
          <p:nvPr/>
        </p:nvSpPr>
        <p:spPr>
          <a:xfrm>
            <a:off x="238838" y="5862914"/>
            <a:ext cx="23906327" cy="1323439"/>
          </a:xfrm>
          <a:prstGeom prst="rect">
            <a:avLst/>
          </a:prstGeom>
        </p:spPr>
        <p:txBody>
          <a:bodyPr wrap="square">
            <a:spAutoFit/>
          </a:bodyPr>
          <a:lstStyle/>
          <a:p>
            <a:pPr algn="ctr"/>
            <a:r>
              <a:rPr lang="en-US" altLang="zh-CN" sz="8000" b="1" dirty="0">
                <a:solidFill>
                  <a:schemeClr val="bg1"/>
                </a:solidFill>
                <a:latin typeface="Microsoft YaHei" panose="020B0503020204020204" pitchFamily="34" charset="-122"/>
                <a:ea typeface="Microsoft YaHei" panose="020B0503020204020204" pitchFamily="34" charset="-122"/>
                <a:cs typeface="+mj-cs"/>
              </a:rPr>
              <a:t>The community</a:t>
            </a:r>
          </a:p>
        </p:txBody>
      </p:sp>
      <p:pic>
        <p:nvPicPr>
          <p:cNvPr id="8" name="Picture 4">
            <a:extLst>
              <a:ext uri="{FF2B5EF4-FFF2-40B4-BE49-F238E27FC236}">
                <a16:creationId xmlns:a16="http://schemas.microsoft.com/office/drawing/2014/main" id="{89A00190-BC4B-F745-B831-BFAEF33636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586622" y="713013"/>
            <a:ext cx="3142867" cy="396000"/>
          </a:xfrm>
          <a:prstGeom prst="rect">
            <a:avLst/>
          </a:prstGeom>
        </p:spPr>
      </p:pic>
    </p:spTree>
    <p:extLst>
      <p:ext uri="{BB962C8B-B14F-4D97-AF65-F5344CB8AC3E}">
        <p14:creationId xmlns:p14="http://schemas.microsoft.com/office/powerpoint/2010/main" val="901638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像" descr="图像">
            <a:extLst>
              <a:ext uri="{FF2B5EF4-FFF2-40B4-BE49-F238E27FC236}">
                <a16:creationId xmlns:a16="http://schemas.microsoft.com/office/drawing/2014/main" id="{6D6352F9-EBD2-7548-B114-64C46CD35E04}"/>
              </a:ext>
            </a:extLst>
          </p:cNvPr>
          <p:cNvPicPr>
            <a:picLocks noChangeAspect="1"/>
          </p:cNvPicPr>
          <p:nvPr/>
        </p:nvPicPr>
        <p:blipFill>
          <a:blip r:embed="rId3" cstate="hqprint">
            <a:alphaModFix amt="71209"/>
            <a:extLst>
              <a:ext uri="{28A0092B-C50C-407E-A947-70E740481C1C}">
                <a14:useLocalDpi xmlns:a14="http://schemas.microsoft.com/office/drawing/2010/main" val="0"/>
              </a:ext>
            </a:extLst>
          </a:blip>
          <a:srcRect/>
          <a:stretch>
            <a:fillRect/>
          </a:stretch>
        </p:blipFill>
        <p:spPr>
          <a:xfrm>
            <a:off x="19588262" y="-10743"/>
            <a:ext cx="4902202" cy="13748942"/>
          </a:xfrm>
          <a:prstGeom prst="rect">
            <a:avLst/>
          </a:prstGeom>
          <a:ln w="12700">
            <a:miter lim="400000"/>
          </a:ln>
        </p:spPr>
      </p:pic>
      <p:pic>
        <p:nvPicPr>
          <p:cNvPr id="3301" name="图像" descr="图像"/>
          <p:cNvPicPr>
            <a:picLocks noChangeAspect="1"/>
          </p:cNvPicPr>
          <p:nvPr/>
        </p:nvPicPr>
        <p:blipFill>
          <a:blip r:embed="rId4" cstate="hqprint">
            <a:alphaModFix amt="82230"/>
            <a:extLst>
              <a:ext uri="{28A0092B-C50C-407E-A947-70E740481C1C}">
                <a14:useLocalDpi xmlns:a14="http://schemas.microsoft.com/office/drawing/2010/main" val="0"/>
              </a:ext>
            </a:extLst>
          </a:blip>
          <a:srcRect/>
          <a:stretch>
            <a:fillRect/>
          </a:stretch>
        </p:blipFill>
        <p:spPr>
          <a:xfrm>
            <a:off x="14707000" y="1"/>
            <a:ext cx="4929038" cy="13690740"/>
          </a:xfrm>
          <a:prstGeom prst="rect">
            <a:avLst/>
          </a:prstGeom>
          <a:ln w="12700">
            <a:miter lim="400000"/>
          </a:ln>
        </p:spPr>
      </p:pic>
      <p:pic>
        <p:nvPicPr>
          <p:cNvPr id="6" name="Picture 5" descr="A picture containing water, building, colorful, large&#10;&#10;Description automatically generated">
            <a:extLst>
              <a:ext uri="{FF2B5EF4-FFF2-40B4-BE49-F238E27FC236}">
                <a16:creationId xmlns:a16="http://schemas.microsoft.com/office/drawing/2014/main" id="{31BB50C7-A177-B342-A405-EDFB837969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07" y="-68727"/>
            <a:ext cx="4914901" cy="13817667"/>
          </a:xfrm>
          <a:prstGeom prst="rect">
            <a:avLst/>
          </a:prstGeom>
        </p:spPr>
      </p:pic>
      <p:pic>
        <p:nvPicPr>
          <p:cNvPr id="3304" name="图像" descr="图像"/>
          <p:cNvPicPr>
            <a:picLocks noChangeAspect="1"/>
          </p:cNvPicPr>
          <p:nvPr/>
        </p:nvPicPr>
        <p:blipFill>
          <a:blip r:embed="rId6" cstate="hqprint">
            <a:alphaModFix amt="80000"/>
            <a:extLst>
              <a:ext uri="{28A0092B-C50C-407E-A947-70E740481C1C}">
                <a14:useLocalDpi xmlns:a14="http://schemas.microsoft.com/office/drawing/2010/main" val="0"/>
              </a:ext>
            </a:extLst>
          </a:blip>
          <a:srcRect/>
          <a:stretch>
            <a:fillRect/>
          </a:stretch>
        </p:blipFill>
        <p:spPr>
          <a:xfrm>
            <a:off x="4880023" y="0"/>
            <a:ext cx="4914902" cy="13716000"/>
          </a:xfrm>
          <a:prstGeom prst="rect">
            <a:avLst/>
          </a:prstGeom>
          <a:ln w="12700">
            <a:miter lim="400000"/>
          </a:ln>
        </p:spPr>
      </p:pic>
      <p:pic>
        <p:nvPicPr>
          <p:cNvPr id="3303" name="huagai_VCG211127892906_RF_2M.jpg" descr="huagai_VCG211127892906_RF_2M.jpg"/>
          <p:cNvPicPr>
            <a:picLocks noChangeAspect="1"/>
          </p:cNvPicPr>
          <p:nvPr/>
        </p:nvPicPr>
        <p:blipFill>
          <a:blip r:embed="rId7" cstate="hqprint">
            <a:alphaModFix amt="80000"/>
            <a:extLst>
              <a:ext uri="{28A0092B-C50C-407E-A947-70E740481C1C}">
                <a14:useLocalDpi xmlns:a14="http://schemas.microsoft.com/office/drawing/2010/main" val="0"/>
              </a:ext>
            </a:extLst>
          </a:blip>
          <a:srcRect/>
          <a:stretch>
            <a:fillRect/>
          </a:stretch>
        </p:blipFill>
        <p:spPr>
          <a:xfrm>
            <a:off x="9785953" y="0"/>
            <a:ext cx="4927602" cy="13716000"/>
          </a:xfrm>
          <a:prstGeom prst="rect">
            <a:avLst/>
          </a:prstGeom>
          <a:ln w="12700">
            <a:miter lim="400000"/>
          </a:ln>
        </p:spPr>
      </p:pic>
      <p:sp>
        <p:nvSpPr>
          <p:cNvPr id="31" name="矩形 30">
            <a:extLst>
              <a:ext uri="{FF2B5EF4-FFF2-40B4-BE49-F238E27FC236}">
                <a16:creationId xmlns:a16="http://schemas.microsoft.com/office/drawing/2014/main" id="{787DA931-9983-964D-96CF-406203129961}"/>
              </a:ext>
            </a:extLst>
          </p:cNvPr>
          <p:cNvSpPr/>
          <p:nvPr/>
        </p:nvSpPr>
        <p:spPr>
          <a:xfrm>
            <a:off x="-22180" y="-10743"/>
            <a:ext cx="24550744" cy="13759684"/>
          </a:xfrm>
          <a:prstGeom prst="rect">
            <a:avLst/>
          </a:prstGeom>
          <a:gradFill>
            <a:gsLst>
              <a:gs pos="0">
                <a:schemeClr val="tx2">
                  <a:alpha val="50000"/>
                </a:schemeClr>
              </a:gs>
              <a:gs pos="100000">
                <a:schemeClr val="tx2">
                  <a:alpha val="80000"/>
                </a:schemeClr>
              </a:gs>
            </a:gsLst>
            <a:lin ang="1620000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mn-lt"/>
              <a:ea typeface="+mn-ea"/>
              <a:cs typeface="+mn-cs"/>
              <a:sym typeface="Helvetica"/>
            </a:endParaRPr>
          </a:p>
        </p:txBody>
      </p:sp>
      <p:sp>
        <p:nvSpPr>
          <p:cNvPr id="3307" name="The Game Changer of Retail Industry"/>
          <p:cNvSpPr txBox="1"/>
          <p:nvPr/>
        </p:nvSpPr>
        <p:spPr>
          <a:xfrm>
            <a:off x="4990042" y="1562057"/>
            <a:ext cx="14787714" cy="11367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nSpc>
                <a:spcPct val="120000"/>
              </a:lnSpc>
              <a:defRPr sz="6000" b="1" spc="119">
                <a:solidFill>
                  <a:srgbClr val="FFFFFF"/>
                </a:solidFill>
              </a:defRPr>
            </a:lvl1pPr>
          </a:lstStyle>
          <a:p>
            <a:r>
              <a:rPr lang="en-US" dirty="0"/>
              <a:t>OAM Adopters and End Users</a:t>
            </a:r>
            <a:endParaRPr dirty="0"/>
          </a:p>
        </p:txBody>
      </p:sp>
      <p:pic>
        <p:nvPicPr>
          <p:cNvPr id="3305" name="图像" descr="图像"/>
          <p:cNvPicPr>
            <a:picLocks noChangeAspect="1"/>
          </p:cNvPicPr>
          <p:nvPr/>
        </p:nvPicPr>
        <p:blipFill>
          <a:blip r:embed="rId8" cstate="hqprint">
            <a:alphaModFix amt="80000"/>
            <a:extLst>
              <a:ext uri="{28A0092B-C50C-407E-A947-70E740481C1C}">
                <a14:useLocalDpi xmlns:a14="http://schemas.microsoft.com/office/drawing/2010/main" val="0"/>
              </a:ext>
            </a:extLst>
          </a:blip>
          <a:srcRect/>
          <a:stretch>
            <a:fillRect/>
          </a:stretch>
        </p:blipFill>
        <p:spPr>
          <a:xfrm>
            <a:off x="-22180" y="0"/>
            <a:ext cx="0" cy="0"/>
          </a:xfrm>
          <a:prstGeom prst="rect">
            <a:avLst/>
          </a:prstGeom>
          <a:ln w="12700">
            <a:miter lim="400000"/>
          </a:ln>
        </p:spPr>
      </p:pic>
      <p:sp>
        <p:nvSpPr>
          <p:cNvPr id="3308" name="圆形"/>
          <p:cNvSpPr/>
          <p:nvPr/>
        </p:nvSpPr>
        <p:spPr>
          <a:xfrm>
            <a:off x="1228178" y="5824851"/>
            <a:ext cx="2413004" cy="2413006"/>
          </a:xfrm>
          <a:prstGeom prst="ellipse">
            <a:avLst/>
          </a:prstGeom>
          <a:solidFill>
            <a:srgbClr val="FFFFFF"/>
          </a:solidFill>
          <a:ln w="12700" cap="flat">
            <a:noFill/>
            <a:miter lim="400000"/>
          </a:ln>
          <a:effectLst>
            <a:outerShdw blurRad="88900" dist="88900" dir="5400000" rotWithShape="0">
              <a:srgbClr val="000000">
                <a:alpha val="16000"/>
              </a:srgbClr>
            </a:outerShdw>
          </a:effectLst>
        </p:spPr>
        <p:txBody>
          <a:bodyPr wrap="square" lIns="50800" tIns="50800" rIns="50800" bIns="50800" numCol="1" anchor="ctr">
            <a:noAutofit/>
          </a:bodyPr>
          <a:lstStyle/>
          <a:p>
            <a:pPr defTabSz="1828800">
              <a:defRPr sz="4000">
                <a:solidFill>
                  <a:srgbClr val="FFFFFF"/>
                </a:solidFill>
                <a:latin typeface="Helvetica Neue Medium"/>
                <a:ea typeface="Helvetica Neue Medium"/>
                <a:cs typeface="Helvetica Neue Medium"/>
                <a:sym typeface="Helvetica Neue Medium"/>
              </a:defRPr>
            </a:pPr>
            <a:endParaRPr sz="4400" b="1" i="1" dirty="0">
              <a:solidFill>
                <a:schemeClr val="accent2"/>
              </a:solidFill>
            </a:endParaRPr>
          </a:p>
        </p:txBody>
      </p:sp>
      <p:sp>
        <p:nvSpPr>
          <p:cNvPr id="3314" name="成组"/>
          <p:cNvSpPr/>
          <p:nvPr/>
        </p:nvSpPr>
        <p:spPr>
          <a:xfrm>
            <a:off x="11030552" y="5824852"/>
            <a:ext cx="2413003" cy="2413004"/>
          </a:xfrm>
          <a:prstGeom prst="ellipse">
            <a:avLst/>
          </a:prstGeom>
          <a:solidFill>
            <a:srgbClr val="FFFFFF"/>
          </a:solidFill>
          <a:ln w="12700" cap="flat">
            <a:noFill/>
            <a:miter lim="400000"/>
          </a:ln>
          <a:effectLst>
            <a:outerShdw blurRad="88900" dist="88900" dir="5400000" rotWithShape="0">
              <a:srgbClr val="000000">
                <a:alpha val="16000"/>
              </a:srgbClr>
            </a:outerShdw>
          </a:effectLst>
        </p:spPr>
        <p:txBody>
          <a:bodyPr wrap="square" lIns="50800" tIns="50800" rIns="50800" bIns="50800" numCol="1" anchor="ctr">
            <a:noAutofit/>
          </a:bodyPr>
          <a:lstStyle/>
          <a:p>
            <a:pPr defTabSz="1828800">
              <a:defRPr sz="4000">
                <a:solidFill>
                  <a:srgbClr val="FFFFFF"/>
                </a:solidFill>
                <a:latin typeface="Helvetica Neue Medium"/>
                <a:ea typeface="Helvetica Neue Medium"/>
                <a:cs typeface="Helvetica Neue Medium"/>
                <a:sym typeface="Helvetica Neue Medium"/>
              </a:defRPr>
            </a:pPr>
            <a:endParaRPr/>
          </a:p>
        </p:txBody>
      </p:sp>
      <p:sp>
        <p:nvSpPr>
          <p:cNvPr id="3316" name="End2End Big Data Solutions…"/>
          <p:cNvSpPr txBox="1"/>
          <p:nvPr/>
        </p:nvSpPr>
        <p:spPr>
          <a:xfrm>
            <a:off x="151373" y="9033303"/>
            <a:ext cx="4415689" cy="14026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gn="ctr" defTabSz="127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FF"/>
                </a:solidFill>
              </a:defRPr>
            </a:pPr>
            <a:r>
              <a:rPr lang="en-US" dirty="0"/>
              <a:t>Adopted OAM to Unify 10+ Application Platforms and Empower Cloud Business.</a:t>
            </a:r>
            <a:endParaRPr dirty="0"/>
          </a:p>
        </p:txBody>
      </p:sp>
      <p:sp>
        <p:nvSpPr>
          <p:cNvPr id="3317" name="Image Search AI"/>
          <p:cNvSpPr txBox="1"/>
          <p:nvPr/>
        </p:nvSpPr>
        <p:spPr>
          <a:xfrm>
            <a:off x="5063447" y="9033303"/>
            <a:ext cx="4415690" cy="14026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defTabSz="127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FF"/>
                </a:solidFill>
              </a:defRPr>
            </a:lvl1pPr>
          </a:lstStyle>
          <a:p>
            <a:pPr algn="ctr"/>
            <a:r>
              <a:rPr lang="en-US" dirty="0"/>
              <a:t>Adopted OAM to Standardize Application Management across Multi-Clouds.</a:t>
            </a:r>
            <a:endParaRPr dirty="0"/>
          </a:p>
        </p:txBody>
      </p:sp>
      <p:sp>
        <p:nvSpPr>
          <p:cNvPr id="3318" name="Big Data Analytics…"/>
          <p:cNvSpPr txBox="1"/>
          <p:nvPr/>
        </p:nvSpPr>
        <p:spPr>
          <a:xfrm>
            <a:off x="10042646" y="9273368"/>
            <a:ext cx="4415690" cy="10240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gn="ctr" defTabSz="1076206">
              <a:lnSpc>
                <a:spcPct val="130000"/>
              </a:lnSpc>
              <a:defRPr sz="2400" b="1">
                <a:solidFill>
                  <a:srgbClr val="FFFFFF"/>
                </a:solidFill>
              </a:defRPr>
            </a:pPr>
            <a:r>
              <a:rPr lang="en-US" dirty="0"/>
              <a:t>Announced OAM in </a:t>
            </a:r>
          </a:p>
          <a:p>
            <a:pPr algn="ctr" defTabSz="1076206">
              <a:lnSpc>
                <a:spcPct val="130000"/>
              </a:lnSpc>
              <a:defRPr sz="2400" b="1">
                <a:solidFill>
                  <a:srgbClr val="FFFFFF"/>
                </a:solidFill>
              </a:defRPr>
            </a:pPr>
            <a:r>
              <a:rPr lang="en-US" dirty="0"/>
              <a:t>Its build conferences</a:t>
            </a:r>
            <a:endParaRPr dirty="0"/>
          </a:p>
        </p:txBody>
      </p:sp>
      <p:sp>
        <p:nvSpPr>
          <p:cNvPr id="3319" name="圆形"/>
          <p:cNvSpPr/>
          <p:nvPr/>
        </p:nvSpPr>
        <p:spPr>
          <a:xfrm>
            <a:off x="15914294" y="5824852"/>
            <a:ext cx="2413003" cy="2413004"/>
          </a:xfrm>
          <a:prstGeom prst="ellipse">
            <a:avLst/>
          </a:prstGeom>
          <a:solidFill>
            <a:srgbClr val="FFFFFF"/>
          </a:solidFill>
          <a:ln w="12700" cap="flat">
            <a:noFill/>
            <a:miter lim="400000"/>
          </a:ln>
          <a:effectLst>
            <a:outerShdw blurRad="88900" dist="88900" dir="5400000" rotWithShape="0">
              <a:srgbClr val="000000">
                <a:alpha val="16000"/>
              </a:srgbClr>
            </a:outerShdw>
          </a:effectLst>
        </p:spPr>
        <p:txBody>
          <a:bodyPr wrap="square" lIns="50800" tIns="50800" rIns="50800" bIns="50800" numCol="1" anchor="ctr">
            <a:noAutofit/>
          </a:bodyPr>
          <a:lstStyle/>
          <a:p>
            <a:pPr defTabSz="1828800">
              <a:defRPr sz="4000">
                <a:solidFill>
                  <a:srgbClr val="FFFFFF"/>
                </a:solidFill>
                <a:latin typeface="Helvetica Neue Medium"/>
                <a:ea typeface="Helvetica Neue Medium"/>
                <a:cs typeface="Helvetica Neue Medium"/>
                <a:sym typeface="Helvetica Neue Medium"/>
              </a:defRPr>
            </a:pPr>
            <a:endParaRPr/>
          </a:p>
        </p:txBody>
      </p:sp>
      <p:sp>
        <p:nvSpPr>
          <p:cNvPr id="3320" name="NLP AI Ordering"/>
          <p:cNvSpPr txBox="1"/>
          <p:nvPr/>
        </p:nvSpPr>
        <p:spPr>
          <a:xfrm>
            <a:off x="14926388" y="9273368"/>
            <a:ext cx="4415690" cy="102406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defTabSz="127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FF"/>
                </a:solidFill>
              </a:defRPr>
            </a:lvl1pPr>
          </a:lstStyle>
          <a:p>
            <a:pPr algn="ctr" defTabSz="1076206">
              <a:lnSpc>
                <a:spcPct val="130000"/>
              </a:lnSpc>
              <a:defRPr sz="2400" b="1">
                <a:solidFill>
                  <a:srgbClr val="FFFFFF"/>
                </a:solidFill>
              </a:defRPr>
            </a:pPr>
            <a:r>
              <a:rPr lang="en-US" dirty="0"/>
              <a:t>Using OAM Platform to Deploy and Manage Large services</a:t>
            </a:r>
          </a:p>
        </p:txBody>
      </p:sp>
      <p:sp>
        <p:nvSpPr>
          <p:cNvPr id="3321" name="圆形"/>
          <p:cNvSpPr/>
          <p:nvPr/>
        </p:nvSpPr>
        <p:spPr>
          <a:xfrm>
            <a:off x="20832862" y="5822556"/>
            <a:ext cx="2413003" cy="2413002"/>
          </a:xfrm>
          <a:prstGeom prst="ellipse">
            <a:avLst/>
          </a:prstGeom>
          <a:solidFill>
            <a:srgbClr val="FFFFFF"/>
          </a:solidFill>
          <a:ln w="12700" cap="flat">
            <a:noFill/>
            <a:miter lim="400000"/>
          </a:ln>
          <a:effectLst>
            <a:outerShdw blurRad="88900" dist="88900" dir="5400000" rotWithShape="0">
              <a:srgbClr val="000000">
                <a:alpha val="16000"/>
              </a:srgbClr>
            </a:outerShdw>
          </a:effectLst>
        </p:spPr>
        <p:txBody>
          <a:bodyPr wrap="square" lIns="50800" tIns="50800" rIns="50800" bIns="50800" numCol="1" anchor="ctr">
            <a:noAutofit/>
          </a:bodyPr>
          <a:lstStyle/>
          <a:p>
            <a:pPr defTabSz="1828800">
              <a:defRPr sz="4000">
                <a:solidFill>
                  <a:srgbClr val="FFFFFF"/>
                </a:solidFill>
                <a:latin typeface="Helvetica Neue Medium"/>
                <a:ea typeface="Helvetica Neue Medium"/>
                <a:cs typeface="Helvetica Neue Medium"/>
                <a:sym typeface="Helvetica Neue Medium"/>
              </a:defRPr>
            </a:pPr>
            <a:endParaRPr/>
          </a:p>
        </p:txBody>
      </p:sp>
      <p:sp>
        <p:nvSpPr>
          <p:cNvPr id="3322" name="Route Planning Optimization"/>
          <p:cNvSpPr txBox="1"/>
          <p:nvPr/>
        </p:nvSpPr>
        <p:spPr>
          <a:xfrm>
            <a:off x="19887893" y="9033303"/>
            <a:ext cx="4415690" cy="14026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defTabSz="127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FFFFFF"/>
                </a:solidFill>
              </a:defRPr>
            </a:lvl1pPr>
          </a:lstStyle>
          <a:p>
            <a:pPr algn="ctr"/>
            <a:r>
              <a:rPr lang="en-US" dirty="0"/>
              <a:t>Using OAM Platform to Deploy and Manage Machine Learning Applications.</a:t>
            </a:r>
            <a:endParaRPr dirty="0"/>
          </a:p>
        </p:txBody>
      </p:sp>
      <p:sp>
        <p:nvSpPr>
          <p:cNvPr id="3326" name="Empowering intelligent stores by leveraging cutting-edge technologies…"/>
          <p:cNvSpPr txBox="1"/>
          <p:nvPr/>
        </p:nvSpPr>
        <p:spPr>
          <a:xfrm>
            <a:off x="5260177" y="3012060"/>
            <a:ext cx="13863645" cy="15037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600" tIns="50600" rIns="50600" bIns="50600" numCol="1" anchor="ctr">
            <a:spAutoFit/>
          </a:bodyPr>
          <a:lstStyle/>
          <a:p>
            <a:pPr marL="254000" indent="-254000">
              <a:lnSpc>
                <a:spcPct val="130000"/>
              </a:lnSpc>
              <a:buSzPct val="100000"/>
              <a:buFont typeface="Arial"/>
              <a:buChar char="•"/>
              <a:defRPr sz="2400">
                <a:solidFill>
                  <a:srgbClr val="FFFFFF"/>
                </a:solidFill>
              </a:defRPr>
            </a:pPr>
            <a:r>
              <a:rPr lang="en-US" dirty="0"/>
              <a:t>20+ companies using OAM platforms</a:t>
            </a:r>
          </a:p>
          <a:p>
            <a:pPr marL="254000" indent="-254000">
              <a:lnSpc>
                <a:spcPct val="130000"/>
              </a:lnSpc>
              <a:buSzPct val="100000"/>
              <a:buFont typeface="Arial"/>
              <a:buChar char="•"/>
              <a:defRPr sz="2400">
                <a:solidFill>
                  <a:srgbClr val="FFFFFF"/>
                </a:solidFill>
              </a:defRPr>
            </a:pPr>
            <a:r>
              <a:rPr lang="en-US" dirty="0"/>
              <a:t>3 vendors to support OAM on cloud service</a:t>
            </a:r>
          </a:p>
          <a:p>
            <a:pPr marL="254000" indent="-254000">
              <a:lnSpc>
                <a:spcPct val="130000"/>
              </a:lnSpc>
              <a:buSzPct val="100000"/>
              <a:buFont typeface="Arial"/>
              <a:buChar char="•"/>
              <a:defRPr sz="2400">
                <a:solidFill>
                  <a:srgbClr val="FFFFFF"/>
                </a:solidFill>
              </a:defRPr>
            </a:pPr>
            <a:r>
              <a:rPr lang="en-US" dirty="0"/>
              <a:t>1,000+ OAM applications deployed in Alibaba</a:t>
            </a:r>
            <a:endParaRPr dirty="0"/>
          </a:p>
        </p:txBody>
      </p:sp>
      <p:sp>
        <p:nvSpPr>
          <p:cNvPr id="30" name="圆形">
            <a:extLst>
              <a:ext uri="{FF2B5EF4-FFF2-40B4-BE49-F238E27FC236}">
                <a16:creationId xmlns:a16="http://schemas.microsoft.com/office/drawing/2014/main" id="{51FCF80C-32AA-0C4A-86B9-D4944D9AC209}"/>
              </a:ext>
            </a:extLst>
          </p:cNvPr>
          <p:cNvSpPr/>
          <p:nvPr/>
        </p:nvSpPr>
        <p:spPr>
          <a:xfrm>
            <a:off x="6276793" y="5822556"/>
            <a:ext cx="2413004" cy="2413006"/>
          </a:xfrm>
          <a:prstGeom prst="ellipse">
            <a:avLst/>
          </a:prstGeom>
          <a:solidFill>
            <a:srgbClr val="FFFFFF"/>
          </a:solidFill>
          <a:ln w="12700" cap="flat">
            <a:noFill/>
            <a:miter lim="400000"/>
          </a:ln>
          <a:effectLst>
            <a:outerShdw blurRad="88900" dist="88900" dir="5400000" rotWithShape="0">
              <a:srgbClr val="000000">
                <a:alpha val="16000"/>
              </a:srgbClr>
            </a:outerShdw>
          </a:effectLst>
        </p:spPr>
        <p:txBody>
          <a:bodyPr wrap="square" lIns="50800" tIns="50800" rIns="50800" bIns="50800" numCol="1" anchor="ctr">
            <a:noAutofit/>
          </a:bodyPr>
          <a:lstStyle/>
          <a:p>
            <a:pPr defTabSz="1828800">
              <a:defRPr sz="4000">
                <a:solidFill>
                  <a:srgbClr val="FFFFFF"/>
                </a:solidFill>
                <a:latin typeface="Helvetica Neue Medium"/>
                <a:ea typeface="Helvetica Neue Medium"/>
                <a:cs typeface="Helvetica Neue Medium"/>
                <a:sym typeface="Helvetica Neue Medium"/>
              </a:defRPr>
            </a:pPr>
            <a:endParaRPr sz="4400" i="1" dirty="0">
              <a:solidFill>
                <a:schemeClr val="accent2"/>
              </a:solidFill>
            </a:endParaRPr>
          </a:p>
        </p:txBody>
      </p:sp>
      <p:pic>
        <p:nvPicPr>
          <p:cNvPr id="3" name="Picture 2">
            <a:extLst>
              <a:ext uri="{FF2B5EF4-FFF2-40B4-BE49-F238E27FC236}">
                <a16:creationId xmlns:a16="http://schemas.microsoft.com/office/drawing/2014/main" id="{41754E2A-30A2-9149-99F9-C43A3E735E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5174" y="6060858"/>
            <a:ext cx="1936242" cy="1936242"/>
          </a:xfrm>
          <a:prstGeom prst="rect">
            <a:avLst/>
          </a:prstGeom>
        </p:spPr>
      </p:pic>
      <p:pic>
        <p:nvPicPr>
          <p:cNvPr id="7" name="Picture 6">
            <a:extLst>
              <a:ext uri="{FF2B5EF4-FFF2-40B4-BE49-F238E27FC236}">
                <a16:creationId xmlns:a16="http://schemas.microsoft.com/office/drawing/2014/main" id="{A10E3CB0-4774-4846-8378-D062BB9B1A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56795" y="6727047"/>
            <a:ext cx="2070410" cy="598478"/>
          </a:xfrm>
          <a:prstGeom prst="rect">
            <a:avLst/>
          </a:prstGeom>
        </p:spPr>
      </p:pic>
      <p:pic>
        <p:nvPicPr>
          <p:cNvPr id="9" name="Picture 8">
            <a:extLst>
              <a:ext uri="{FF2B5EF4-FFF2-40B4-BE49-F238E27FC236}">
                <a16:creationId xmlns:a16="http://schemas.microsoft.com/office/drawing/2014/main" id="{E4062ECF-E779-9044-8CD0-5FA8189C78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60534" y="6441518"/>
            <a:ext cx="2407511" cy="1078565"/>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5405D3E-CEEC-E842-82D6-9CAE22E993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6315" y="6420735"/>
            <a:ext cx="1850233" cy="1169899"/>
          </a:xfrm>
          <a:prstGeom prst="rect">
            <a:avLst/>
          </a:prstGeom>
        </p:spPr>
      </p:pic>
      <p:pic>
        <p:nvPicPr>
          <p:cNvPr id="5" name="Picture 4">
            <a:extLst>
              <a:ext uri="{FF2B5EF4-FFF2-40B4-BE49-F238E27FC236}">
                <a16:creationId xmlns:a16="http://schemas.microsoft.com/office/drawing/2014/main" id="{E7C4C24E-BBDA-FC45-97F4-F6B137CAE89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851438" y="5880059"/>
            <a:ext cx="2540000" cy="2540000"/>
          </a:xfrm>
          <a:prstGeom prst="rect">
            <a:avLst/>
          </a:prstGeom>
        </p:spPr>
      </p:pic>
    </p:spTree>
    <p:extLst>
      <p:ext uri="{BB962C8B-B14F-4D97-AF65-F5344CB8AC3E}">
        <p14:creationId xmlns:p14="http://schemas.microsoft.com/office/powerpoint/2010/main" val="48295322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7939E1-FD79-9347-9853-B843DD9604F0}"/>
              </a:ext>
            </a:extLst>
          </p:cNvPr>
          <p:cNvSpPr txBox="1"/>
          <p:nvPr/>
        </p:nvSpPr>
        <p:spPr>
          <a:xfrm>
            <a:off x="5493677" y="1175116"/>
            <a:ext cx="12980504" cy="1446550"/>
          </a:xfrm>
          <a:prstGeom prst="rect">
            <a:avLst/>
          </a:prstGeom>
          <a:noFill/>
        </p:spPr>
        <p:txBody>
          <a:bodyPr wrap="square" rtlCol="0">
            <a:spAutoFit/>
          </a:bodyPr>
          <a:lstStyle>
            <a:defPPr>
              <a:defRPr lang="en-US"/>
            </a:defPPr>
            <a:lvl1pPr algn="ctr">
              <a:defRPr sz="7200">
                <a:latin typeface="+mj-lt"/>
                <a:ea typeface="Helvetica Neue" panose="02000503000000020004" pitchFamily="2" charset="0"/>
                <a:cs typeface="Helvetica Neue" panose="02000503000000020004" pitchFamily="2" charset="0"/>
              </a:defRPr>
            </a:lvl1pPr>
          </a:lstStyle>
          <a:p>
            <a:r>
              <a:rPr lang="en-US" sz="8800" dirty="0"/>
              <a:t>Questions?</a:t>
            </a:r>
          </a:p>
        </p:txBody>
      </p:sp>
      <p:sp>
        <p:nvSpPr>
          <p:cNvPr id="11" name="TextBox 10">
            <a:extLst>
              <a:ext uri="{FF2B5EF4-FFF2-40B4-BE49-F238E27FC236}">
                <a16:creationId xmlns:a16="http://schemas.microsoft.com/office/drawing/2014/main" id="{E7FA1080-28C5-8B4F-858C-F012695C85D7}"/>
              </a:ext>
            </a:extLst>
          </p:cNvPr>
          <p:cNvSpPr txBox="1"/>
          <p:nvPr/>
        </p:nvSpPr>
        <p:spPr>
          <a:xfrm>
            <a:off x="3497342" y="3512469"/>
            <a:ext cx="16973173" cy="6691062"/>
          </a:xfrm>
          <a:prstGeom prst="rect">
            <a:avLst/>
          </a:prstGeom>
          <a:noFill/>
        </p:spPr>
        <p:txBody>
          <a:bodyPr wrap="none" rtlCol="0">
            <a:spAutoFit/>
          </a:bodyPr>
          <a:lstStyle/>
          <a:p>
            <a:pPr marL="377190" indent="-377190">
              <a:lnSpc>
                <a:spcPct val="200000"/>
              </a:lnSpc>
              <a:spcBef>
                <a:spcPts val="600"/>
              </a:spcBef>
              <a:spcAft>
                <a:spcPts val="600"/>
              </a:spcAft>
              <a:buFont typeface="Wingdings" pitchFamily="2" charset="2"/>
              <a:buChar char="Ø"/>
            </a:pPr>
            <a:r>
              <a:rPr lang="en-US" sz="4000" dirty="0"/>
              <a:t>Join the community meeting: meeting time in </a:t>
            </a:r>
            <a:r>
              <a:rPr lang="en-US" sz="4000" dirty="0">
                <a:hlinkClick r:id="rId3"/>
              </a:rPr>
              <a:t>https://oam.dev/</a:t>
            </a:r>
            <a:endParaRPr lang="en-US" sz="4000" dirty="0"/>
          </a:p>
          <a:p>
            <a:pPr marL="377190" indent="-377190">
              <a:lnSpc>
                <a:spcPct val="200000"/>
              </a:lnSpc>
              <a:spcBef>
                <a:spcPts val="600"/>
              </a:spcBef>
              <a:spcAft>
                <a:spcPts val="600"/>
              </a:spcAft>
              <a:buFont typeface="Wingdings" pitchFamily="2" charset="2"/>
              <a:buChar char="Ø"/>
            </a:pPr>
            <a:r>
              <a:rPr lang="en-US" sz="4000" dirty="0"/>
              <a:t>OAM Specification: </a:t>
            </a:r>
            <a:r>
              <a:rPr lang="en-US" sz="4000" dirty="0">
                <a:hlinkClick r:id="rId4"/>
              </a:rPr>
              <a:t>https://github.com/oam-dev/spec</a:t>
            </a:r>
            <a:endParaRPr lang="en-US" sz="4000" dirty="0"/>
          </a:p>
          <a:p>
            <a:pPr marL="377190" indent="-377190">
              <a:lnSpc>
                <a:spcPct val="200000"/>
              </a:lnSpc>
              <a:spcBef>
                <a:spcPts val="600"/>
              </a:spcBef>
              <a:spcAft>
                <a:spcPts val="600"/>
              </a:spcAft>
              <a:buFont typeface="Wingdings" pitchFamily="2" charset="2"/>
              <a:buChar char="Ø"/>
            </a:pPr>
            <a:r>
              <a:rPr lang="en-US" sz="4000" dirty="0"/>
              <a:t>OAM Runtime Repo: </a:t>
            </a:r>
            <a:r>
              <a:rPr lang="en-US" sz="4000" dirty="0">
                <a:hlinkClick r:id="rId5"/>
              </a:rPr>
              <a:t>https://github.com/crossplane/oam-kubernetes-runtime</a:t>
            </a:r>
            <a:endParaRPr lang="en-US" sz="4000" dirty="0"/>
          </a:p>
          <a:p>
            <a:pPr marL="377190" indent="-377190">
              <a:lnSpc>
                <a:spcPct val="200000"/>
              </a:lnSpc>
              <a:spcBef>
                <a:spcPts val="600"/>
              </a:spcBef>
              <a:spcAft>
                <a:spcPts val="600"/>
              </a:spcAft>
              <a:buFont typeface="Wingdings" pitchFamily="2" charset="2"/>
              <a:buChar char="Ø"/>
            </a:pPr>
            <a:r>
              <a:rPr lang="en-US" sz="4000" dirty="0"/>
              <a:t>OAM Slack Channel: </a:t>
            </a:r>
            <a:r>
              <a:rPr lang="en-US" sz="4000" dirty="0">
                <a:hlinkClick r:id="rId6"/>
              </a:rPr>
              <a:t>https://slack.crossplane.io/channel/oam</a:t>
            </a:r>
            <a:endParaRPr lang="en-US" sz="4000" dirty="0"/>
          </a:p>
          <a:p>
            <a:pPr marL="377190" indent="-377190">
              <a:lnSpc>
                <a:spcPct val="200000"/>
              </a:lnSpc>
              <a:spcBef>
                <a:spcPts val="600"/>
              </a:spcBef>
              <a:spcAft>
                <a:spcPts val="600"/>
              </a:spcAft>
              <a:buFont typeface="Wingdings" pitchFamily="2" charset="2"/>
              <a:buChar char="Ø"/>
            </a:pPr>
            <a:r>
              <a:rPr lang="en-US" sz="4000" dirty="0"/>
              <a:t>Twitter: </a:t>
            </a:r>
            <a:r>
              <a:rPr lang="en-US" sz="4000" dirty="0">
                <a:hlinkClick r:id="rId7"/>
              </a:rPr>
              <a:t>https://twitter.com/oam_dev</a:t>
            </a:r>
            <a:endParaRPr lang="en-US" sz="4000" dirty="0"/>
          </a:p>
        </p:txBody>
      </p:sp>
      <p:sp>
        <p:nvSpPr>
          <p:cNvPr id="76" name="文本框 17"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E6636BC20180234D78A0072836F0B3B062B9B207100DDB20A0D98F39B16C2BA34B43BC38C168AB0122592F0838465CEB921921FAF1D0ABC11BBFC26B7F4E1ADA24FB2EADD526949754C728F767A2439F9FD0E9157C626057A81A5197EE01DCA8DD06229F4E3</a:t>
            </a:r>
          </a:p>
        </p:txBody>
      </p:sp>
      <p:sp>
        <p:nvSpPr>
          <p:cNvPr id="77" name="文本框 18"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E6636BC20180234D78A0072836F0B9A0A2B9B2061C9A0BB0ACD9893EB10E2B031B41B438916C5B072299230838460AEBD81921FAF1D0DBA11BBFC240765E1ADA24FAFAAD2A2364D7C4102A5765624C4309BCEC18730840C208B9E19F3AB9ACA8DD0625949E3</a:t>
            </a:r>
          </a:p>
        </p:txBody>
      </p:sp>
    </p:spTree>
    <p:extLst>
      <p:ext uri="{BB962C8B-B14F-4D97-AF65-F5344CB8AC3E}">
        <p14:creationId xmlns:p14="http://schemas.microsoft.com/office/powerpoint/2010/main" val="28925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17"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E6636BC20180234D78A0072836F0B3B062B9B207100DDB20A0D98F39B16C2BA34B43BC38C168AB0122592F0838465CEB921921FAF1D0ABC11BBFC26B7F4E1ADA24FB2EADD526949754C728F767A2439F9FD0E9157C626057A81A5197EE01DCA8DD06229F4E3</a:t>
            </a:r>
          </a:p>
        </p:txBody>
      </p:sp>
      <p:sp>
        <p:nvSpPr>
          <p:cNvPr id="77" name="文本框 18"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E6636BC20180234D78A0072836F0B9A0A2B9B2061C9A0BB0ACD9893EB10E2B031B41B438916C5B072299230838460AEBD81921FAF1D0DBA11BBFC240765E1ADA24FAFAAD2A2364D7C4102A5765624C4309BCEC18730840C208B9E19F3AB9ACA8DD0625949E3</a:t>
            </a:r>
          </a:p>
        </p:txBody>
      </p:sp>
      <p:sp>
        <p:nvSpPr>
          <p:cNvPr id="5" name="矩形 4">
            <a:extLst>
              <a:ext uri="{FF2B5EF4-FFF2-40B4-BE49-F238E27FC236}">
                <a16:creationId xmlns:a16="http://schemas.microsoft.com/office/drawing/2014/main" id="{787DA931-9983-964D-96CF-406203129961}"/>
              </a:ext>
            </a:extLst>
          </p:cNvPr>
          <p:cNvSpPr/>
          <p:nvPr/>
        </p:nvSpPr>
        <p:spPr>
          <a:xfrm>
            <a:off x="1" y="0"/>
            <a:ext cx="24384000" cy="13716000"/>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5000" b="0" i="0" u="none" strike="noStrike" cap="none" spc="0" normalizeH="0" baseline="0">
              <a:ln>
                <a:noFill/>
              </a:ln>
              <a:solidFill>
                <a:srgbClr val="000000"/>
              </a:solidFill>
              <a:effectLst/>
              <a:uFillTx/>
              <a:latin typeface="+mn-lt"/>
              <a:ea typeface="+mn-ea"/>
              <a:cs typeface="+mn-cs"/>
              <a:sym typeface="Helvetica"/>
            </a:endParaRPr>
          </a:p>
        </p:txBody>
      </p:sp>
      <p:sp>
        <p:nvSpPr>
          <p:cNvPr id="6" name="矩形 5"/>
          <p:cNvSpPr/>
          <p:nvPr/>
        </p:nvSpPr>
        <p:spPr>
          <a:xfrm>
            <a:off x="238838" y="5862914"/>
            <a:ext cx="23906327" cy="1446550"/>
          </a:xfrm>
          <a:prstGeom prst="rect">
            <a:avLst/>
          </a:prstGeom>
        </p:spPr>
        <p:txBody>
          <a:bodyPr wrap="square">
            <a:spAutoFit/>
          </a:bodyPr>
          <a:lstStyle/>
          <a:p>
            <a:pPr algn="ctr"/>
            <a:r>
              <a:rPr lang="en-US" altLang="zh-CN" sz="8800" b="1" dirty="0">
                <a:solidFill>
                  <a:schemeClr val="bg1"/>
                </a:solidFill>
                <a:latin typeface="Microsoft YaHei" panose="020B0503020204020204" pitchFamily="34" charset="-122"/>
                <a:ea typeface="Microsoft YaHei" panose="020B0503020204020204" pitchFamily="34" charset="-122"/>
                <a:cs typeface="+mj-cs"/>
              </a:rPr>
              <a:t>Thank you</a:t>
            </a:r>
          </a:p>
        </p:txBody>
      </p:sp>
      <p:pic>
        <p:nvPicPr>
          <p:cNvPr id="8" name="Picture 4">
            <a:extLst>
              <a:ext uri="{FF2B5EF4-FFF2-40B4-BE49-F238E27FC236}">
                <a16:creationId xmlns:a16="http://schemas.microsoft.com/office/drawing/2014/main" id="{89A00190-BC4B-F745-B831-BFAEF33636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586622" y="713013"/>
            <a:ext cx="3142867" cy="396000"/>
          </a:xfrm>
          <a:prstGeom prst="rect">
            <a:avLst/>
          </a:prstGeom>
        </p:spPr>
      </p:pic>
    </p:spTree>
    <p:extLst>
      <p:ext uri="{BB962C8B-B14F-4D97-AF65-F5344CB8AC3E}">
        <p14:creationId xmlns:p14="http://schemas.microsoft.com/office/powerpoint/2010/main" val="350562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07BD-0BCF-134D-AD49-8A2809225882}"/>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Kubernetes is not built for applications</a:t>
            </a:r>
            <a:endParaRPr lang="en-US"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AA56E4AC-1C65-D94C-896A-D71666D4F6E0}"/>
              </a:ext>
            </a:extLst>
          </p:cNvPr>
          <p:cNvSpPr>
            <a:spLocks noGrp="1"/>
          </p:cNvSpPr>
          <p:nvPr>
            <p:ph type="sldNum" idx="12"/>
          </p:nvPr>
        </p:nvSpPr>
        <p:spPr/>
        <p:txBody>
          <a:bodyPr/>
          <a:lstStyle/>
          <a:p>
            <a:fld id="{00000000-1234-1234-1234-123412341234}" type="slidenum">
              <a:rPr lang="en-US" smtClean="0"/>
              <a:pPr/>
              <a:t>2</a:t>
            </a:fld>
            <a:endParaRPr lang="en-US"/>
          </a:p>
        </p:txBody>
      </p:sp>
      <p:grpSp>
        <p:nvGrpSpPr>
          <p:cNvPr id="4" name="Google Shape;240;p45">
            <a:extLst>
              <a:ext uri="{FF2B5EF4-FFF2-40B4-BE49-F238E27FC236}">
                <a16:creationId xmlns:a16="http://schemas.microsoft.com/office/drawing/2014/main" id="{966C40B4-FCF1-9042-8E46-DD9EB98D5C99}"/>
              </a:ext>
            </a:extLst>
          </p:cNvPr>
          <p:cNvGrpSpPr/>
          <p:nvPr/>
        </p:nvGrpSpPr>
        <p:grpSpPr>
          <a:xfrm>
            <a:off x="3385901" y="2803536"/>
            <a:ext cx="5786443" cy="8714101"/>
            <a:chOff x="692642" y="1100213"/>
            <a:chExt cx="2169916" cy="3267788"/>
          </a:xfrm>
        </p:grpSpPr>
        <p:pic>
          <p:nvPicPr>
            <p:cNvPr id="5" name="Google Shape;241;p45">
              <a:extLst>
                <a:ext uri="{FF2B5EF4-FFF2-40B4-BE49-F238E27FC236}">
                  <a16:creationId xmlns:a16="http://schemas.microsoft.com/office/drawing/2014/main" id="{B767B46B-5B2E-1A43-A528-6FD74FDDC986}"/>
                </a:ext>
              </a:extLst>
            </p:cNvPr>
            <p:cNvPicPr preferRelativeResize="0"/>
            <p:nvPr/>
          </p:nvPicPr>
          <p:blipFill rotWithShape="1">
            <a:blip r:embed="rId3">
              <a:alphaModFix/>
            </a:blip>
            <a:srcRect/>
            <a:stretch/>
          </p:blipFill>
          <p:spPr>
            <a:xfrm>
              <a:off x="724638" y="1494928"/>
              <a:ext cx="2137920" cy="881057"/>
            </a:xfrm>
            <a:prstGeom prst="rect">
              <a:avLst/>
            </a:prstGeom>
            <a:noFill/>
            <a:ln>
              <a:noFill/>
            </a:ln>
            <a:effectLst>
              <a:outerShdw blurRad="63500" sx="102000" sy="102000" algn="ctr" rotWithShape="0">
                <a:srgbClr val="000000">
                  <a:alpha val="40000"/>
                </a:srgbClr>
              </a:outerShdw>
            </a:effectLst>
          </p:spPr>
        </p:pic>
        <p:sp>
          <p:nvSpPr>
            <p:cNvPr id="6" name="Google Shape;242;p45">
              <a:extLst>
                <a:ext uri="{FF2B5EF4-FFF2-40B4-BE49-F238E27FC236}">
                  <a16:creationId xmlns:a16="http://schemas.microsoft.com/office/drawing/2014/main" id="{52AFFC30-B6E3-184F-8608-C0D051D0B5A3}"/>
                </a:ext>
              </a:extLst>
            </p:cNvPr>
            <p:cNvSpPr txBox="1"/>
            <p:nvPr/>
          </p:nvSpPr>
          <p:spPr>
            <a:xfrm>
              <a:off x="692642" y="1100213"/>
              <a:ext cx="2091300" cy="276900"/>
            </a:xfrm>
            <a:prstGeom prst="rect">
              <a:avLst/>
            </a:prstGeom>
            <a:noFill/>
            <a:ln>
              <a:noFill/>
            </a:ln>
          </p:spPr>
          <p:txBody>
            <a:bodyPr spcFirstLastPara="1" wrap="square" lIns="182867" tIns="91400" rIns="182867" bIns="91400" anchor="ctr" anchorCtr="0">
              <a:noAutofit/>
            </a:bodyPr>
            <a:lstStyle/>
            <a:p>
              <a:pPr algn="ctr"/>
              <a:r>
                <a:rPr lang="en" sz="4800">
                  <a:latin typeface="Calibri"/>
                  <a:ea typeface="Calibri"/>
                  <a:cs typeface="Calibri"/>
                  <a:sym typeface="Calibri"/>
                </a:rPr>
                <a:t>API &amp; Primitives</a:t>
              </a:r>
              <a:endParaRPr sz="3733">
                <a:solidFill>
                  <a:srgbClr val="000000"/>
                </a:solidFill>
                <a:latin typeface="Calibri"/>
                <a:ea typeface="Calibri"/>
                <a:cs typeface="Calibri"/>
                <a:sym typeface="Calibri"/>
              </a:endParaRPr>
            </a:p>
          </p:txBody>
        </p:sp>
        <p:sp>
          <p:nvSpPr>
            <p:cNvPr id="7" name="Google Shape;243;p45">
              <a:extLst>
                <a:ext uri="{FF2B5EF4-FFF2-40B4-BE49-F238E27FC236}">
                  <a16:creationId xmlns:a16="http://schemas.microsoft.com/office/drawing/2014/main" id="{F02035F9-CD68-3743-830E-44F0BCBF085B}"/>
                </a:ext>
              </a:extLst>
            </p:cNvPr>
            <p:cNvSpPr txBox="1"/>
            <p:nvPr/>
          </p:nvSpPr>
          <p:spPr>
            <a:xfrm>
              <a:off x="727964" y="2121010"/>
              <a:ext cx="1426200" cy="207600"/>
            </a:xfrm>
            <a:prstGeom prst="rect">
              <a:avLst/>
            </a:prstGeom>
            <a:noFill/>
            <a:ln>
              <a:noFill/>
            </a:ln>
          </p:spPr>
          <p:txBody>
            <a:bodyPr spcFirstLastPara="1" wrap="square" lIns="182867" tIns="91400" rIns="182867" bIns="91400" anchor="t" anchorCtr="0">
              <a:noAutofit/>
            </a:bodyPr>
            <a:lstStyle/>
            <a:p>
              <a:r>
                <a:rPr lang="en" sz="2400" dirty="0">
                  <a:latin typeface="Calibri"/>
                  <a:ea typeface="Calibri"/>
                  <a:cs typeface="Calibri"/>
                  <a:sym typeface="Calibri"/>
                </a:rPr>
                <a:t>code, app, CI/CD pipeline</a:t>
              </a:r>
              <a:endParaRPr sz="2400" dirty="0">
                <a:solidFill>
                  <a:srgbClr val="000000"/>
                </a:solidFill>
                <a:latin typeface="Calibri"/>
                <a:ea typeface="Calibri"/>
                <a:cs typeface="Calibri"/>
                <a:sym typeface="Calibri"/>
              </a:endParaRPr>
            </a:p>
          </p:txBody>
        </p:sp>
        <p:sp>
          <p:nvSpPr>
            <p:cNvPr id="8" name="Google Shape;244;p45">
              <a:extLst>
                <a:ext uri="{FF2B5EF4-FFF2-40B4-BE49-F238E27FC236}">
                  <a16:creationId xmlns:a16="http://schemas.microsoft.com/office/drawing/2014/main" id="{B67D4E6C-9032-D84B-B669-4AEE4116B26A}"/>
                </a:ext>
              </a:extLst>
            </p:cNvPr>
            <p:cNvSpPr/>
            <p:nvPr/>
          </p:nvSpPr>
          <p:spPr>
            <a:xfrm>
              <a:off x="897127" y="3291632"/>
              <a:ext cx="767100" cy="2094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182867" tIns="91400" rIns="182867" bIns="91400" anchor="ctr" anchorCtr="0">
              <a:noAutofit/>
            </a:bodyPr>
            <a:lstStyle/>
            <a:p>
              <a:pPr algn="ctr"/>
              <a:r>
                <a:rPr lang="en" sz="2400">
                  <a:solidFill>
                    <a:srgbClr val="FFFFFF"/>
                  </a:solidFill>
                  <a:latin typeface="Calibri"/>
                  <a:ea typeface="Calibri"/>
                  <a:cs typeface="Calibri"/>
                  <a:sym typeface="Calibri"/>
                </a:rPr>
                <a:t>Deployment</a:t>
              </a:r>
              <a:endParaRPr sz="2400">
                <a:solidFill>
                  <a:srgbClr val="FFFFFF"/>
                </a:solidFill>
                <a:latin typeface="Calibri"/>
                <a:ea typeface="Calibri"/>
                <a:cs typeface="Calibri"/>
                <a:sym typeface="Calibri"/>
              </a:endParaRPr>
            </a:p>
          </p:txBody>
        </p:sp>
        <p:sp>
          <p:nvSpPr>
            <p:cNvPr id="9" name="Google Shape;245;p45">
              <a:extLst>
                <a:ext uri="{FF2B5EF4-FFF2-40B4-BE49-F238E27FC236}">
                  <a16:creationId xmlns:a16="http://schemas.microsoft.com/office/drawing/2014/main" id="{9B181FE6-1B75-3343-A4DF-6E71A736D41F}"/>
                </a:ext>
              </a:extLst>
            </p:cNvPr>
            <p:cNvSpPr/>
            <p:nvPr/>
          </p:nvSpPr>
          <p:spPr>
            <a:xfrm>
              <a:off x="1750210" y="3291632"/>
              <a:ext cx="767100" cy="2094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182867" tIns="91400" rIns="182867" bIns="91400" anchor="ctr" anchorCtr="0">
              <a:noAutofit/>
            </a:bodyPr>
            <a:lstStyle/>
            <a:p>
              <a:pPr algn="ctr"/>
              <a:r>
                <a:rPr lang="en" sz="2400">
                  <a:solidFill>
                    <a:srgbClr val="FFFFFF"/>
                  </a:solidFill>
                  <a:latin typeface="Calibri"/>
                  <a:ea typeface="Calibri"/>
                  <a:cs typeface="Calibri"/>
                  <a:sym typeface="Calibri"/>
                </a:rPr>
                <a:t>Pod</a:t>
              </a:r>
              <a:endParaRPr sz="2933"/>
            </a:p>
          </p:txBody>
        </p:sp>
        <p:sp>
          <p:nvSpPr>
            <p:cNvPr id="10" name="Google Shape;246;p45">
              <a:extLst>
                <a:ext uri="{FF2B5EF4-FFF2-40B4-BE49-F238E27FC236}">
                  <a16:creationId xmlns:a16="http://schemas.microsoft.com/office/drawing/2014/main" id="{A3E2513D-1F8C-7946-9E22-32C90B249150}"/>
                </a:ext>
              </a:extLst>
            </p:cNvPr>
            <p:cNvSpPr/>
            <p:nvPr/>
          </p:nvSpPr>
          <p:spPr>
            <a:xfrm>
              <a:off x="1744468" y="3569481"/>
              <a:ext cx="767100" cy="2094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182867" tIns="91400" rIns="182867" bIns="91400" anchor="ctr" anchorCtr="0">
              <a:noAutofit/>
            </a:bodyPr>
            <a:lstStyle/>
            <a:p>
              <a:pPr algn="ctr"/>
              <a:r>
                <a:rPr lang="en" sz="2400">
                  <a:solidFill>
                    <a:srgbClr val="FFFFFF"/>
                  </a:solidFill>
                  <a:latin typeface="Calibri"/>
                  <a:ea typeface="Calibri"/>
                  <a:cs typeface="Calibri"/>
                  <a:sym typeface="Calibri"/>
                </a:rPr>
                <a:t>Controller</a:t>
              </a:r>
              <a:endParaRPr sz="2933"/>
            </a:p>
          </p:txBody>
        </p:sp>
        <p:sp>
          <p:nvSpPr>
            <p:cNvPr id="11" name="Google Shape;247;p45">
              <a:extLst>
                <a:ext uri="{FF2B5EF4-FFF2-40B4-BE49-F238E27FC236}">
                  <a16:creationId xmlns:a16="http://schemas.microsoft.com/office/drawing/2014/main" id="{F783565C-6E58-E744-A790-A5C8E3964566}"/>
                </a:ext>
              </a:extLst>
            </p:cNvPr>
            <p:cNvSpPr/>
            <p:nvPr/>
          </p:nvSpPr>
          <p:spPr>
            <a:xfrm>
              <a:off x="897653" y="3573446"/>
              <a:ext cx="767100" cy="2094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182867" tIns="91400" rIns="182867" bIns="91400" anchor="ctr" anchorCtr="0">
              <a:noAutofit/>
            </a:bodyPr>
            <a:lstStyle/>
            <a:p>
              <a:pPr algn="ctr"/>
              <a:r>
                <a:rPr lang="en" sz="2400">
                  <a:solidFill>
                    <a:srgbClr val="FFFFFF"/>
                  </a:solidFill>
                  <a:latin typeface="Calibri"/>
                  <a:ea typeface="Calibri"/>
                  <a:cs typeface="Calibri"/>
                  <a:sym typeface="Calibri"/>
                </a:rPr>
                <a:t>HPA</a:t>
              </a:r>
              <a:endParaRPr sz="2400">
                <a:solidFill>
                  <a:srgbClr val="FFFFFF"/>
                </a:solidFill>
                <a:latin typeface="Calibri"/>
                <a:ea typeface="Calibri"/>
                <a:cs typeface="Calibri"/>
                <a:sym typeface="Calibri"/>
              </a:endParaRPr>
            </a:p>
          </p:txBody>
        </p:sp>
        <p:sp>
          <p:nvSpPr>
            <p:cNvPr id="12" name="Google Shape;248;p45">
              <a:extLst>
                <a:ext uri="{FF2B5EF4-FFF2-40B4-BE49-F238E27FC236}">
                  <a16:creationId xmlns:a16="http://schemas.microsoft.com/office/drawing/2014/main" id="{68E85176-EA60-2246-9767-1CF12EE0CA9F}"/>
                </a:ext>
              </a:extLst>
            </p:cNvPr>
            <p:cNvSpPr/>
            <p:nvPr/>
          </p:nvSpPr>
          <p:spPr>
            <a:xfrm>
              <a:off x="1744468" y="3863680"/>
              <a:ext cx="767100" cy="2094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182867" tIns="91400" rIns="182867" bIns="91400" anchor="ctr" anchorCtr="0">
              <a:noAutofit/>
            </a:bodyPr>
            <a:lstStyle/>
            <a:p>
              <a:pPr algn="ctr"/>
              <a:r>
                <a:rPr lang="en" sz="2400">
                  <a:solidFill>
                    <a:srgbClr val="FFFFFF"/>
                  </a:solidFill>
                  <a:latin typeface="Calibri"/>
                  <a:ea typeface="Calibri"/>
                  <a:cs typeface="Calibri"/>
                  <a:sym typeface="Calibri"/>
                </a:rPr>
                <a:t>Node</a:t>
              </a:r>
              <a:endParaRPr sz="2933"/>
            </a:p>
          </p:txBody>
        </p:sp>
        <p:sp>
          <p:nvSpPr>
            <p:cNvPr id="13" name="Google Shape;249;p45">
              <a:extLst>
                <a:ext uri="{FF2B5EF4-FFF2-40B4-BE49-F238E27FC236}">
                  <a16:creationId xmlns:a16="http://schemas.microsoft.com/office/drawing/2014/main" id="{1CF10EE4-74A0-5046-9E07-267A1268DEF4}"/>
                </a:ext>
              </a:extLst>
            </p:cNvPr>
            <p:cNvSpPr/>
            <p:nvPr/>
          </p:nvSpPr>
          <p:spPr>
            <a:xfrm>
              <a:off x="897127" y="3858424"/>
              <a:ext cx="767100" cy="2094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182867" tIns="91400" rIns="182867" bIns="91400" anchor="ctr" anchorCtr="0">
              <a:noAutofit/>
            </a:bodyPr>
            <a:lstStyle/>
            <a:p>
              <a:pPr algn="ctr"/>
              <a:r>
                <a:rPr lang="en" sz="2400">
                  <a:solidFill>
                    <a:srgbClr val="FFFFFF"/>
                  </a:solidFill>
                  <a:latin typeface="Calibri"/>
                  <a:ea typeface="Calibri"/>
                  <a:cs typeface="Calibri"/>
                  <a:sym typeface="Calibri"/>
                </a:rPr>
                <a:t>Sidecar</a:t>
              </a:r>
              <a:endParaRPr sz="2933"/>
            </a:p>
          </p:txBody>
        </p:sp>
        <p:sp>
          <p:nvSpPr>
            <p:cNvPr id="14" name="Google Shape;250;p45">
              <a:extLst>
                <a:ext uri="{FF2B5EF4-FFF2-40B4-BE49-F238E27FC236}">
                  <a16:creationId xmlns:a16="http://schemas.microsoft.com/office/drawing/2014/main" id="{5B60A597-DE8B-0144-85A1-EFD723923FE8}"/>
                </a:ext>
              </a:extLst>
            </p:cNvPr>
            <p:cNvSpPr/>
            <p:nvPr/>
          </p:nvSpPr>
          <p:spPr>
            <a:xfrm>
              <a:off x="897425" y="4158600"/>
              <a:ext cx="767100" cy="2094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182867" tIns="91400" rIns="182867" bIns="91400" anchor="ctr" anchorCtr="0">
              <a:noAutofit/>
            </a:bodyPr>
            <a:lstStyle/>
            <a:p>
              <a:pPr algn="ctr"/>
              <a:r>
                <a:rPr lang="en" sz="2133">
                  <a:solidFill>
                    <a:srgbClr val="FFFFFF"/>
                  </a:solidFill>
                  <a:latin typeface="Calibri"/>
                  <a:ea typeface="Calibri"/>
                  <a:cs typeface="Calibri"/>
                  <a:sym typeface="Calibri"/>
                </a:rPr>
                <a:t>NetworkPolicy</a:t>
              </a:r>
              <a:endParaRPr sz="2667"/>
            </a:p>
          </p:txBody>
        </p:sp>
        <p:sp>
          <p:nvSpPr>
            <p:cNvPr id="15" name="Google Shape;251;p45">
              <a:extLst>
                <a:ext uri="{FF2B5EF4-FFF2-40B4-BE49-F238E27FC236}">
                  <a16:creationId xmlns:a16="http://schemas.microsoft.com/office/drawing/2014/main" id="{E2D33A65-4581-AA47-81D7-4C9AFD656D15}"/>
                </a:ext>
              </a:extLst>
            </p:cNvPr>
            <p:cNvSpPr/>
            <p:nvPr/>
          </p:nvSpPr>
          <p:spPr>
            <a:xfrm>
              <a:off x="1750210" y="4157880"/>
              <a:ext cx="767100" cy="20940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182867" tIns="91400" rIns="182867" bIns="91400" anchor="ctr" anchorCtr="0">
              <a:noAutofit/>
            </a:bodyPr>
            <a:lstStyle/>
            <a:p>
              <a:pPr algn="ctr"/>
              <a:r>
                <a:rPr lang="en" sz="2400">
                  <a:solidFill>
                    <a:srgbClr val="FFFFFF"/>
                  </a:solidFill>
                  <a:latin typeface="Calibri"/>
                  <a:ea typeface="Calibri"/>
                  <a:cs typeface="Calibri"/>
                  <a:sym typeface="Calibri"/>
                </a:rPr>
                <a:t>CR/CRD</a:t>
              </a:r>
              <a:endParaRPr sz="2933"/>
            </a:p>
          </p:txBody>
        </p:sp>
      </p:grpSp>
      <p:grpSp>
        <p:nvGrpSpPr>
          <p:cNvPr id="16" name="Google Shape;252;p45">
            <a:extLst>
              <a:ext uri="{FF2B5EF4-FFF2-40B4-BE49-F238E27FC236}">
                <a16:creationId xmlns:a16="http://schemas.microsoft.com/office/drawing/2014/main" id="{D3723CD8-4999-0B42-A665-2867B965E97A}"/>
              </a:ext>
            </a:extLst>
          </p:cNvPr>
          <p:cNvGrpSpPr/>
          <p:nvPr/>
        </p:nvGrpSpPr>
        <p:grpSpPr>
          <a:xfrm>
            <a:off x="8646216" y="2803536"/>
            <a:ext cx="8691360" cy="8842309"/>
            <a:chOff x="2919310" y="1094838"/>
            <a:chExt cx="3259260" cy="3315866"/>
          </a:xfrm>
        </p:grpSpPr>
        <p:sp>
          <p:nvSpPr>
            <p:cNvPr id="17" name="Google Shape;253;p45">
              <a:extLst>
                <a:ext uri="{FF2B5EF4-FFF2-40B4-BE49-F238E27FC236}">
                  <a16:creationId xmlns:a16="http://schemas.microsoft.com/office/drawing/2014/main" id="{4FB3DDC3-9C3E-FA48-901A-9E0C89EF4C39}"/>
                </a:ext>
              </a:extLst>
            </p:cNvPr>
            <p:cNvSpPr/>
            <p:nvPr/>
          </p:nvSpPr>
          <p:spPr>
            <a:xfrm>
              <a:off x="4751513" y="1537069"/>
              <a:ext cx="1188900" cy="795600"/>
            </a:xfrm>
            <a:prstGeom prst="rect">
              <a:avLst/>
            </a:prstGeom>
            <a:gradFill>
              <a:gsLst>
                <a:gs pos="0">
                  <a:srgbClr val="92AAEA"/>
                </a:gs>
                <a:gs pos="50000">
                  <a:srgbClr val="BDCAF0"/>
                </a:gs>
                <a:gs pos="100000">
                  <a:srgbClr val="DEE4F7"/>
                </a:gs>
              </a:gsLst>
              <a:lin ang="2700006" scaled="0"/>
            </a:gradFill>
            <a:ln w="12700" cap="flat" cmpd="sng">
              <a:solidFill>
                <a:srgbClr val="31538F"/>
              </a:solidFill>
              <a:prstDash val="solid"/>
              <a:miter lim="800000"/>
              <a:headEnd type="none" w="sm" len="sm"/>
              <a:tailEnd type="none" w="sm" len="sm"/>
            </a:ln>
          </p:spPr>
          <p:txBody>
            <a:bodyPr spcFirstLastPara="1" wrap="square" lIns="182867" tIns="91400" rIns="182867" bIns="91400" anchor="ctr" anchorCtr="0">
              <a:noAutofit/>
            </a:bodyPr>
            <a:lstStyle/>
            <a:p>
              <a:pPr algn="ctr"/>
              <a:endParaRPr sz="3733">
                <a:solidFill>
                  <a:srgbClr val="FFFFFF"/>
                </a:solidFill>
                <a:latin typeface="Calibri"/>
                <a:ea typeface="Calibri"/>
                <a:cs typeface="Calibri"/>
                <a:sym typeface="Calibri"/>
              </a:endParaRPr>
            </a:p>
          </p:txBody>
        </p:sp>
        <p:sp>
          <p:nvSpPr>
            <p:cNvPr id="18" name="Google Shape;254;p45">
              <a:extLst>
                <a:ext uri="{FF2B5EF4-FFF2-40B4-BE49-F238E27FC236}">
                  <a16:creationId xmlns:a16="http://schemas.microsoft.com/office/drawing/2014/main" id="{272C0F63-CD75-9F4C-AB56-9FB687215F0B}"/>
                </a:ext>
              </a:extLst>
            </p:cNvPr>
            <p:cNvSpPr/>
            <p:nvPr/>
          </p:nvSpPr>
          <p:spPr>
            <a:xfrm>
              <a:off x="3465837" y="1537069"/>
              <a:ext cx="1188900" cy="795600"/>
            </a:xfrm>
            <a:prstGeom prst="rect">
              <a:avLst/>
            </a:prstGeom>
            <a:gradFill>
              <a:gsLst>
                <a:gs pos="0">
                  <a:srgbClr val="92AAEA"/>
                </a:gs>
                <a:gs pos="50000">
                  <a:srgbClr val="BDCAF0"/>
                </a:gs>
                <a:gs pos="100000">
                  <a:srgbClr val="DEE4F7"/>
                </a:gs>
              </a:gsLst>
              <a:lin ang="2700006" scaled="0"/>
            </a:gradFill>
            <a:ln w="12700" cap="flat" cmpd="sng">
              <a:solidFill>
                <a:srgbClr val="31538F"/>
              </a:solidFill>
              <a:prstDash val="solid"/>
              <a:miter lim="800000"/>
              <a:headEnd type="none" w="sm" len="sm"/>
              <a:tailEnd type="none" w="sm" len="sm"/>
            </a:ln>
          </p:spPr>
          <p:txBody>
            <a:bodyPr spcFirstLastPara="1" wrap="square" lIns="182867" tIns="91400" rIns="182867" bIns="91400" anchor="ctr" anchorCtr="0">
              <a:noAutofit/>
            </a:bodyPr>
            <a:lstStyle/>
            <a:p>
              <a:pPr algn="ctr"/>
              <a:endParaRPr sz="3733">
                <a:solidFill>
                  <a:srgbClr val="FFFFFF"/>
                </a:solidFill>
                <a:latin typeface="Calibri"/>
                <a:ea typeface="Calibri"/>
                <a:cs typeface="Calibri"/>
                <a:sym typeface="Calibri"/>
              </a:endParaRPr>
            </a:p>
          </p:txBody>
        </p:sp>
        <p:sp>
          <p:nvSpPr>
            <p:cNvPr id="19" name="Google Shape;255;p45">
              <a:extLst>
                <a:ext uri="{FF2B5EF4-FFF2-40B4-BE49-F238E27FC236}">
                  <a16:creationId xmlns:a16="http://schemas.microsoft.com/office/drawing/2014/main" id="{C36843F2-C346-2A4F-B2F9-72135841D068}"/>
                </a:ext>
              </a:extLst>
            </p:cNvPr>
            <p:cNvSpPr txBox="1"/>
            <p:nvPr/>
          </p:nvSpPr>
          <p:spPr>
            <a:xfrm>
              <a:off x="3514601" y="1094838"/>
              <a:ext cx="2503500" cy="276900"/>
            </a:xfrm>
            <a:prstGeom prst="rect">
              <a:avLst/>
            </a:prstGeom>
            <a:noFill/>
            <a:ln>
              <a:noFill/>
            </a:ln>
          </p:spPr>
          <p:txBody>
            <a:bodyPr spcFirstLastPara="1" wrap="square" lIns="182867" tIns="91400" rIns="182867" bIns="91400" anchor="ctr" anchorCtr="0">
              <a:noAutofit/>
            </a:bodyPr>
            <a:lstStyle/>
            <a:p>
              <a:pPr algn="ctr"/>
              <a:r>
                <a:rPr lang="en" sz="4800">
                  <a:latin typeface="Calibri"/>
                  <a:ea typeface="Calibri"/>
                  <a:cs typeface="Calibri"/>
                  <a:sym typeface="Calibri"/>
                </a:rPr>
                <a:t>Levels of Abstraction</a:t>
              </a:r>
              <a:endParaRPr sz="2933"/>
            </a:p>
          </p:txBody>
        </p:sp>
        <p:sp>
          <p:nvSpPr>
            <p:cNvPr id="20" name="Google Shape;256;p45">
              <a:extLst>
                <a:ext uri="{FF2B5EF4-FFF2-40B4-BE49-F238E27FC236}">
                  <a16:creationId xmlns:a16="http://schemas.microsoft.com/office/drawing/2014/main" id="{EC31C26D-E14A-8C42-ACC6-B40F291F535C}"/>
                </a:ext>
              </a:extLst>
            </p:cNvPr>
            <p:cNvSpPr txBox="1"/>
            <p:nvPr/>
          </p:nvSpPr>
          <p:spPr>
            <a:xfrm>
              <a:off x="3456320" y="1629141"/>
              <a:ext cx="1207800" cy="623100"/>
            </a:xfrm>
            <a:prstGeom prst="rect">
              <a:avLst/>
            </a:prstGeom>
            <a:noFill/>
            <a:ln>
              <a:noFill/>
            </a:ln>
          </p:spPr>
          <p:txBody>
            <a:bodyPr spcFirstLastPara="1" wrap="square" lIns="182867" tIns="91400" rIns="182867" bIns="91400" anchor="t" anchorCtr="0">
              <a:noAutofit/>
            </a:bodyPr>
            <a:lstStyle/>
            <a:p>
              <a:r>
                <a:rPr lang="en" sz="2400" b="1">
                  <a:latin typeface="Calibri"/>
                  <a:ea typeface="Calibri"/>
                  <a:cs typeface="Calibri"/>
                  <a:sym typeface="Calibri"/>
                </a:rPr>
                <a:t>scaling</a:t>
              </a:r>
              <a:endParaRPr sz="2400" b="1">
                <a:solidFill>
                  <a:srgbClr val="000000"/>
                </a:solidFill>
                <a:latin typeface="Calibri"/>
                <a:ea typeface="Calibri"/>
                <a:cs typeface="Calibri"/>
                <a:sym typeface="Calibri"/>
              </a:endParaRPr>
            </a:p>
            <a:p>
              <a:pPr marL="575741" indent="-558807">
                <a:buClr>
                  <a:srgbClr val="000000"/>
                </a:buClr>
                <a:buSzPts val="900"/>
                <a:buFont typeface="Arial"/>
                <a:buChar char="•"/>
              </a:pPr>
              <a:r>
                <a:rPr lang="en" sz="2400">
                  <a:latin typeface="Calibri"/>
                  <a:ea typeface="Calibri"/>
                  <a:cs typeface="Calibri"/>
                  <a:sym typeface="Calibri"/>
                </a:rPr>
                <a:t>auto scale +100 instances when latency &gt; 10%</a:t>
              </a:r>
              <a:endParaRPr sz="2400">
                <a:solidFill>
                  <a:srgbClr val="000000"/>
                </a:solidFill>
                <a:latin typeface="Calibri"/>
                <a:ea typeface="Calibri"/>
                <a:cs typeface="Calibri"/>
                <a:sym typeface="Calibri"/>
              </a:endParaRPr>
            </a:p>
          </p:txBody>
        </p:sp>
        <p:sp>
          <p:nvSpPr>
            <p:cNvPr id="21" name="Google Shape;257;p45">
              <a:extLst>
                <a:ext uri="{FF2B5EF4-FFF2-40B4-BE49-F238E27FC236}">
                  <a16:creationId xmlns:a16="http://schemas.microsoft.com/office/drawing/2014/main" id="{D851DC66-79CF-C444-BDC1-2239B903DFD4}"/>
                </a:ext>
              </a:extLst>
            </p:cNvPr>
            <p:cNvSpPr txBox="1"/>
            <p:nvPr/>
          </p:nvSpPr>
          <p:spPr>
            <a:xfrm>
              <a:off x="4751525" y="1553975"/>
              <a:ext cx="1229100" cy="761700"/>
            </a:xfrm>
            <a:prstGeom prst="rect">
              <a:avLst/>
            </a:prstGeom>
            <a:noFill/>
            <a:ln>
              <a:noFill/>
            </a:ln>
          </p:spPr>
          <p:txBody>
            <a:bodyPr spcFirstLastPara="1" wrap="square" lIns="182867" tIns="91400" rIns="182867" bIns="91400" anchor="t" anchorCtr="0">
              <a:noAutofit/>
            </a:bodyPr>
            <a:lstStyle/>
            <a:p>
              <a:r>
                <a:rPr lang="en" sz="2400" b="1" dirty="0">
                  <a:latin typeface="Calibri"/>
                  <a:ea typeface="Calibri"/>
                  <a:cs typeface="Calibri"/>
                  <a:sym typeface="Calibri"/>
                </a:rPr>
                <a:t>rollout</a:t>
              </a:r>
              <a:endParaRPr sz="2400" b="1" dirty="0">
                <a:solidFill>
                  <a:srgbClr val="000000"/>
                </a:solidFill>
                <a:latin typeface="Calibri"/>
                <a:ea typeface="Calibri"/>
                <a:cs typeface="Calibri"/>
                <a:sym typeface="Calibri"/>
              </a:endParaRPr>
            </a:p>
            <a:p>
              <a:pPr marL="338671" indent="-321737">
                <a:buClr>
                  <a:srgbClr val="000000"/>
                </a:buClr>
                <a:buSzPts val="900"/>
                <a:buFont typeface="Arial"/>
                <a:buChar char="•"/>
              </a:pPr>
              <a:r>
                <a:rPr lang="en" sz="2400" dirty="0">
                  <a:latin typeface="Calibri"/>
                  <a:ea typeface="Calibri"/>
                  <a:cs typeface="Calibri"/>
                  <a:sym typeface="Calibri"/>
                </a:rPr>
                <a:t>promote the canary instance with step of 10%</a:t>
              </a:r>
              <a:endParaRPr sz="2933" dirty="0"/>
            </a:p>
          </p:txBody>
        </p:sp>
        <p:grpSp>
          <p:nvGrpSpPr>
            <p:cNvPr id="22" name="Google Shape;258;p45">
              <a:extLst>
                <a:ext uri="{FF2B5EF4-FFF2-40B4-BE49-F238E27FC236}">
                  <a16:creationId xmlns:a16="http://schemas.microsoft.com/office/drawing/2014/main" id="{B0F150EE-B835-A64E-A609-6F71AC863205}"/>
                </a:ext>
              </a:extLst>
            </p:cNvPr>
            <p:cNvGrpSpPr/>
            <p:nvPr/>
          </p:nvGrpSpPr>
          <p:grpSpPr>
            <a:xfrm>
              <a:off x="3465116" y="3044409"/>
              <a:ext cx="1229083" cy="533018"/>
              <a:chOff x="3415564" y="3828096"/>
              <a:chExt cx="5566500" cy="2630888"/>
            </a:xfrm>
          </p:grpSpPr>
          <p:pic>
            <p:nvPicPr>
              <p:cNvPr id="46" name="Google Shape;259;p45">
                <a:extLst>
                  <a:ext uri="{FF2B5EF4-FFF2-40B4-BE49-F238E27FC236}">
                    <a16:creationId xmlns:a16="http://schemas.microsoft.com/office/drawing/2014/main" id="{25EA2E61-A5F4-574C-AFAA-0157C1F4F0AA}"/>
                  </a:ext>
                </a:extLst>
              </p:cNvPr>
              <p:cNvPicPr preferRelativeResize="0"/>
              <p:nvPr/>
            </p:nvPicPr>
            <p:blipFill rotWithShape="1">
              <a:blip r:embed="rId4">
                <a:alphaModFix/>
              </a:blip>
              <a:srcRect l="6036" t="13168" r="61472" b="35651"/>
              <a:stretch/>
            </p:blipFill>
            <p:spPr>
              <a:xfrm>
                <a:off x="5077238" y="3828096"/>
                <a:ext cx="2604441" cy="2630888"/>
              </a:xfrm>
              <a:prstGeom prst="rect">
                <a:avLst/>
              </a:prstGeom>
              <a:noFill/>
              <a:ln>
                <a:noFill/>
              </a:ln>
              <a:effectLst>
                <a:outerShdw blurRad="63500" sx="102000" sy="102000" algn="ctr" rotWithShape="0">
                  <a:srgbClr val="000000">
                    <a:alpha val="40000"/>
                  </a:srgbClr>
                </a:outerShdw>
              </a:effectLst>
            </p:spPr>
          </p:pic>
          <p:sp>
            <p:nvSpPr>
              <p:cNvPr id="47" name="Google Shape;260;p45">
                <a:extLst>
                  <a:ext uri="{FF2B5EF4-FFF2-40B4-BE49-F238E27FC236}">
                    <a16:creationId xmlns:a16="http://schemas.microsoft.com/office/drawing/2014/main" id="{B2B5C785-3EF0-B74D-90DC-8CEF9254D8E1}"/>
                  </a:ext>
                </a:extLst>
              </p:cNvPr>
              <p:cNvSpPr txBox="1"/>
              <p:nvPr/>
            </p:nvSpPr>
            <p:spPr>
              <a:xfrm>
                <a:off x="3415564" y="4593310"/>
                <a:ext cx="5566500" cy="968400"/>
              </a:xfrm>
              <a:prstGeom prst="rect">
                <a:avLst/>
              </a:prstGeom>
              <a:noFill/>
              <a:ln>
                <a:noFill/>
              </a:ln>
            </p:spPr>
            <p:txBody>
              <a:bodyPr spcFirstLastPara="1" wrap="square" lIns="182867" tIns="91400" rIns="182867" bIns="91400" anchor="t" anchorCtr="0">
                <a:noAutofit/>
              </a:bodyPr>
              <a:lstStyle/>
              <a:p>
                <a:r>
                  <a:rPr lang="en" sz="2133">
                    <a:solidFill>
                      <a:srgbClr val="000000"/>
                    </a:solidFill>
                    <a:latin typeface="Calibri"/>
                    <a:ea typeface="Calibri"/>
                    <a:cs typeface="Calibri"/>
                    <a:sym typeface="Calibri"/>
                  </a:rPr>
                  <a:t> HorizontalPodAutoscaler</a:t>
                </a:r>
                <a:endParaRPr sz="2133">
                  <a:solidFill>
                    <a:srgbClr val="000000"/>
                  </a:solidFill>
                  <a:latin typeface="Calibri"/>
                  <a:ea typeface="Calibri"/>
                  <a:cs typeface="Calibri"/>
                  <a:sym typeface="Calibri"/>
                </a:endParaRPr>
              </a:p>
            </p:txBody>
          </p:sp>
        </p:grpSp>
        <p:grpSp>
          <p:nvGrpSpPr>
            <p:cNvPr id="23" name="Google Shape;261;p45">
              <a:extLst>
                <a:ext uri="{FF2B5EF4-FFF2-40B4-BE49-F238E27FC236}">
                  <a16:creationId xmlns:a16="http://schemas.microsoft.com/office/drawing/2014/main" id="{91852D9F-3B8F-B148-A822-D128DD27FFC8}"/>
                </a:ext>
              </a:extLst>
            </p:cNvPr>
            <p:cNvGrpSpPr/>
            <p:nvPr/>
          </p:nvGrpSpPr>
          <p:grpSpPr>
            <a:xfrm>
              <a:off x="3569822" y="3877686"/>
              <a:ext cx="1090774" cy="533018"/>
              <a:chOff x="3904171" y="3828096"/>
              <a:chExt cx="4940100" cy="2630888"/>
            </a:xfrm>
          </p:grpSpPr>
          <p:pic>
            <p:nvPicPr>
              <p:cNvPr id="44" name="Google Shape;262;p45">
                <a:extLst>
                  <a:ext uri="{FF2B5EF4-FFF2-40B4-BE49-F238E27FC236}">
                    <a16:creationId xmlns:a16="http://schemas.microsoft.com/office/drawing/2014/main" id="{C17931FB-0559-904E-BAA6-B204BE072FB3}"/>
                  </a:ext>
                </a:extLst>
              </p:cNvPr>
              <p:cNvPicPr preferRelativeResize="0"/>
              <p:nvPr/>
            </p:nvPicPr>
            <p:blipFill rotWithShape="1">
              <a:blip r:embed="rId4">
                <a:alphaModFix/>
              </a:blip>
              <a:srcRect l="6036" t="13168" r="61472" b="35651"/>
              <a:stretch/>
            </p:blipFill>
            <p:spPr>
              <a:xfrm>
                <a:off x="5077238" y="3828096"/>
                <a:ext cx="2604441" cy="2630888"/>
              </a:xfrm>
              <a:prstGeom prst="rect">
                <a:avLst/>
              </a:prstGeom>
              <a:noFill/>
              <a:ln>
                <a:noFill/>
              </a:ln>
              <a:effectLst>
                <a:outerShdw blurRad="63500" sx="102000" sy="102000" algn="ctr" rotWithShape="0">
                  <a:srgbClr val="000000">
                    <a:alpha val="40000"/>
                  </a:srgbClr>
                </a:outerShdw>
              </a:effectLst>
            </p:spPr>
          </p:pic>
          <p:sp>
            <p:nvSpPr>
              <p:cNvPr id="45" name="Google Shape;263;p45">
                <a:extLst>
                  <a:ext uri="{FF2B5EF4-FFF2-40B4-BE49-F238E27FC236}">
                    <a16:creationId xmlns:a16="http://schemas.microsoft.com/office/drawing/2014/main" id="{8B2FEFCA-4ADF-884A-B943-4D74F4B626A1}"/>
                  </a:ext>
                </a:extLst>
              </p:cNvPr>
              <p:cNvSpPr txBox="1"/>
              <p:nvPr/>
            </p:nvSpPr>
            <p:spPr>
              <a:xfrm>
                <a:off x="3904171" y="4622738"/>
                <a:ext cx="4940100" cy="968400"/>
              </a:xfrm>
              <a:prstGeom prst="rect">
                <a:avLst/>
              </a:prstGeom>
              <a:noFill/>
              <a:ln>
                <a:noFill/>
              </a:ln>
            </p:spPr>
            <p:txBody>
              <a:bodyPr spcFirstLastPara="1" wrap="square" lIns="182867" tIns="91400" rIns="182867" bIns="91400" anchor="t" anchorCtr="0">
                <a:noAutofit/>
              </a:bodyPr>
              <a:lstStyle/>
              <a:p>
                <a:r>
                  <a:rPr lang="en" sz="2133">
                    <a:solidFill>
                      <a:srgbClr val="000000"/>
                    </a:solidFill>
                    <a:latin typeface="Calibri"/>
                    <a:ea typeface="Calibri"/>
                    <a:cs typeface="Calibri"/>
                    <a:sym typeface="Calibri"/>
                  </a:rPr>
                  <a:t> CustomMetricsServer</a:t>
                </a:r>
                <a:endParaRPr sz="2133">
                  <a:solidFill>
                    <a:srgbClr val="000000"/>
                  </a:solidFill>
                  <a:latin typeface="Calibri"/>
                  <a:ea typeface="Calibri"/>
                  <a:cs typeface="Calibri"/>
                  <a:sym typeface="Calibri"/>
                </a:endParaRPr>
              </a:p>
            </p:txBody>
          </p:sp>
        </p:grpSp>
        <p:grpSp>
          <p:nvGrpSpPr>
            <p:cNvPr id="24" name="Google Shape;264;p45">
              <a:extLst>
                <a:ext uri="{FF2B5EF4-FFF2-40B4-BE49-F238E27FC236}">
                  <a16:creationId xmlns:a16="http://schemas.microsoft.com/office/drawing/2014/main" id="{38F96A44-2CF9-B749-9637-240D50CF0180}"/>
                </a:ext>
              </a:extLst>
            </p:cNvPr>
            <p:cNvGrpSpPr/>
            <p:nvPr/>
          </p:nvGrpSpPr>
          <p:grpSpPr>
            <a:xfrm>
              <a:off x="5355935" y="3103284"/>
              <a:ext cx="822635" cy="533018"/>
              <a:chOff x="4636356" y="3828096"/>
              <a:chExt cx="3725700" cy="2630888"/>
            </a:xfrm>
          </p:grpSpPr>
          <p:pic>
            <p:nvPicPr>
              <p:cNvPr id="42" name="Google Shape;265;p45">
                <a:extLst>
                  <a:ext uri="{FF2B5EF4-FFF2-40B4-BE49-F238E27FC236}">
                    <a16:creationId xmlns:a16="http://schemas.microsoft.com/office/drawing/2014/main" id="{8F47E7F4-4F09-554C-8E73-47EE2850D893}"/>
                  </a:ext>
                </a:extLst>
              </p:cNvPr>
              <p:cNvPicPr preferRelativeResize="0"/>
              <p:nvPr/>
            </p:nvPicPr>
            <p:blipFill rotWithShape="1">
              <a:blip r:embed="rId4">
                <a:alphaModFix/>
              </a:blip>
              <a:srcRect l="6036" t="13168" r="61472" b="35651"/>
              <a:stretch/>
            </p:blipFill>
            <p:spPr>
              <a:xfrm>
                <a:off x="5077238" y="3828096"/>
                <a:ext cx="2604441" cy="2630888"/>
              </a:xfrm>
              <a:prstGeom prst="rect">
                <a:avLst/>
              </a:prstGeom>
              <a:noFill/>
              <a:ln>
                <a:noFill/>
              </a:ln>
              <a:effectLst>
                <a:outerShdw blurRad="63500" sx="102000" sy="102000" algn="ctr" rotWithShape="0">
                  <a:srgbClr val="000000">
                    <a:alpha val="40000"/>
                  </a:srgbClr>
                </a:outerShdw>
              </a:effectLst>
            </p:spPr>
          </p:pic>
          <p:sp>
            <p:nvSpPr>
              <p:cNvPr id="43" name="Google Shape;266;p45">
                <a:extLst>
                  <a:ext uri="{FF2B5EF4-FFF2-40B4-BE49-F238E27FC236}">
                    <a16:creationId xmlns:a16="http://schemas.microsoft.com/office/drawing/2014/main" id="{AB491C7C-3A55-9C48-A7CD-903362D8AE02}"/>
                  </a:ext>
                </a:extLst>
              </p:cNvPr>
              <p:cNvSpPr txBox="1"/>
              <p:nvPr/>
            </p:nvSpPr>
            <p:spPr>
              <a:xfrm>
                <a:off x="4636356" y="4406507"/>
                <a:ext cx="3725700" cy="1652100"/>
              </a:xfrm>
              <a:prstGeom prst="rect">
                <a:avLst/>
              </a:prstGeom>
              <a:noFill/>
              <a:ln>
                <a:noFill/>
              </a:ln>
            </p:spPr>
            <p:txBody>
              <a:bodyPr spcFirstLastPara="1" wrap="square" lIns="182867" tIns="91400" rIns="182867" bIns="91400" anchor="t" anchorCtr="0">
                <a:noAutofit/>
              </a:bodyPr>
              <a:lstStyle/>
              <a:p>
                <a:pPr algn="ctr"/>
                <a:r>
                  <a:rPr lang="en" sz="2400">
                    <a:solidFill>
                      <a:srgbClr val="000000"/>
                    </a:solidFill>
                    <a:latin typeface="Calibri"/>
                    <a:ea typeface="Calibri"/>
                    <a:cs typeface="Calibri"/>
                    <a:sym typeface="Calibri"/>
                  </a:rPr>
                  <a:t> Prometheus</a:t>
                </a:r>
                <a:endParaRPr sz="2933"/>
              </a:p>
              <a:p>
                <a:pPr algn="ctr"/>
                <a:r>
                  <a:rPr lang="en" sz="2133">
                    <a:solidFill>
                      <a:srgbClr val="000000"/>
                    </a:solidFill>
                    <a:latin typeface="Calibri"/>
                    <a:ea typeface="Calibri"/>
                    <a:cs typeface="Calibri"/>
                    <a:sym typeface="Calibri"/>
                  </a:rPr>
                  <a:t>Service Monitor</a:t>
                </a:r>
                <a:endParaRPr sz="2933"/>
              </a:p>
            </p:txBody>
          </p:sp>
        </p:grpSp>
        <p:grpSp>
          <p:nvGrpSpPr>
            <p:cNvPr id="25" name="Google Shape;267;p45">
              <a:extLst>
                <a:ext uri="{FF2B5EF4-FFF2-40B4-BE49-F238E27FC236}">
                  <a16:creationId xmlns:a16="http://schemas.microsoft.com/office/drawing/2014/main" id="{A59110B4-0842-D849-9B08-3639EFE45377}"/>
                </a:ext>
              </a:extLst>
            </p:cNvPr>
            <p:cNvGrpSpPr/>
            <p:nvPr/>
          </p:nvGrpSpPr>
          <p:grpSpPr>
            <a:xfrm>
              <a:off x="5336962" y="3852738"/>
              <a:ext cx="756527" cy="533018"/>
              <a:chOff x="4567606" y="3828096"/>
              <a:chExt cx="3426300" cy="2630888"/>
            </a:xfrm>
          </p:grpSpPr>
          <p:pic>
            <p:nvPicPr>
              <p:cNvPr id="40" name="Google Shape;268;p45">
                <a:extLst>
                  <a:ext uri="{FF2B5EF4-FFF2-40B4-BE49-F238E27FC236}">
                    <a16:creationId xmlns:a16="http://schemas.microsoft.com/office/drawing/2014/main" id="{DA0F1CC5-0503-394A-80EB-8103C4EAF76A}"/>
                  </a:ext>
                </a:extLst>
              </p:cNvPr>
              <p:cNvPicPr preferRelativeResize="0"/>
              <p:nvPr/>
            </p:nvPicPr>
            <p:blipFill rotWithShape="1">
              <a:blip r:embed="rId4">
                <a:alphaModFix/>
              </a:blip>
              <a:srcRect l="6036" t="13168" r="61472" b="35651"/>
              <a:stretch/>
            </p:blipFill>
            <p:spPr>
              <a:xfrm>
                <a:off x="5077238" y="3828096"/>
                <a:ext cx="2604441" cy="2630888"/>
              </a:xfrm>
              <a:prstGeom prst="rect">
                <a:avLst/>
              </a:prstGeom>
              <a:noFill/>
              <a:ln>
                <a:noFill/>
              </a:ln>
              <a:effectLst>
                <a:outerShdw blurRad="63500" sx="102000" sy="102000" algn="ctr" rotWithShape="0">
                  <a:srgbClr val="000000">
                    <a:alpha val="40000"/>
                  </a:srgbClr>
                </a:outerShdw>
              </a:effectLst>
            </p:spPr>
          </p:pic>
          <p:sp>
            <p:nvSpPr>
              <p:cNvPr id="41" name="Google Shape;269;p45">
                <a:extLst>
                  <a:ext uri="{FF2B5EF4-FFF2-40B4-BE49-F238E27FC236}">
                    <a16:creationId xmlns:a16="http://schemas.microsoft.com/office/drawing/2014/main" id="{AA3B6C4A-EE1B-7747-A743-78953EC8C15C}"/>
                  </a:ext>
                </a:extLst>
              </p:cNvPr>
              <p:cNvSpPr txBox="1"/>
              <p:nvPr/>
            </p:nvSpPr>
            <p:spPr>
              <a:xfrm>
                <a:off x="4567606" y="4215977"/>
                <a:ext cx="3426300" cy="1766100"/>
              </a:xfrm>
              <a:prstGeom prst="rect">
                <a:avLst/>
              </a:prstGeom>
              <a:noFill/>
              <a:ln>
                <a:noFill/>
              </a:ln>
            </p:spPr>
            <p:txBody>
              <a:bodyPr spcFirstLastPara="1" wrap="square" lIns="182867" tIns="91400" rIns="182867" bIns="91400" anchor="t" anchorCtr="0">
                <a:noAutofit/>
              </a:bodyPr>
              <a:lstStyle/>
              <a:p>
                <a:pPr algn="ctr"/>
                <a:r>
                  <a:rPr lang="en" sz="2933">
                    <a:solidFill>
                      <a:srgbClr val="000000"/>
                    </a:solidFill>
                    <a:latin typeface="Calibri"/>
                    <a:ea typeface="Calibri"/>
                    <a:cs typeface="Calibri"/>
                    <a:sym typeface="Calibri"/>
                  </a:rPr>
                  <a:t> Istio</a:t>
                </a:r>
                <a:endParaRPr sz="2933"/>
              </a:p>
              <a:p>
                <a:pPr algn="ctr"/>
                <a:r>
                  <a:rPr lang="en" sz="2133">
                    <a:solidFill>
                      <a:srgbClr val="000000"/>
                    </a:solidFill>
                    <a:latin typeface="Calibri"/>
                    <a:ea typeface="Calibri"/>
                    <a:cs typeface="Calibri"/>
                    <a:sym typeface="Calibri"/>
                  </a:rPr>
                  <a:t>Virtual Service</a:t>
                </a:r>
                <a:endParaRPr sz="2933"/>
              </a:p>
            </p:txBody>
          </p:sp>
        </p:grpSp>
        <p:grpSp>
          <p:nvGrpSpPr>
            <p:cNvPr id="26" name="Google Shape;270;p45">
              <a:extLst>
                <a:ext uri="{FF2B5EF4-FFF2-40B4-BE49-F238E27FC236}">
                  <a16:creationId xmlns:a16="http://schemas.microsoft.com/office/drawing/2014/main" id="{E54D3F49-947F-2243-8F2D-9D3A637B34C5}"/>
                </a:ext>
              </a:extLst>
            </p:cNvPr>
            <p:cNvGrpSpPr/>
            <p:nvPr/>
          </p:nvGrpSpPr>
          <p:grpSpPr>
            <a:xfrm>
              <a:off x="2919310" y="3500114"/>
              <a:ext cx="842308" cy="533018"/>
              <a:chOff x="4417970" y="3828096"/>
              <a:chExt cx="3814800" cy="2630888"/>
            </a:xfrm>
          </p:grpSpPr>
          <p:pic>
            <p:nvPicPr>
              <p:cNvPr id="38" name="Google Shape;271;p45">
                <a:extLst>
                  <a:ext uri="{FF2B5EF4-FFF2-40B4-BE49-F238E27FC236}">
                    <a16:creationId xmlns:a16="http://schemas.microsoft.com/office/drawing/2014/main" id="{FBFF8B85-60C1-8E48-A598-90FC2A91982F}"/>
                  </a:ext>
                </a:extLst>
              </p:cNvPr>
              <p:cNvPicPr preferRelativeResize="0"/>
              <p:nvPr/>
            </p:nvPicPr>
            <p:blipFill rotWithShape="1">
              <a:blip r:embed="rId4">
                <a:alphaModFix/>
              </a:blip>
              <a:srcRect l="6036" t="13168" r="61472" b="35651"/>
              <a:stretch/>
            </p:blipFill>
            <p:spPr>
              <a:xfrm>
                <a:off x="5077238" y="3828096"/>
                <a:ext cx="2604441" cy="2630888"/>
              </a:xfrm>
              <a:prstGeom prst="rect">
                <a:avLst/>
              </a:prstGeom>
              <a:noFill/>
              <a:ln>
                <a:noFill/>
              </a:ln>
              <a:effectLst>
                <a:outerShdw blurRad="63500" sx="102000" sy="102000" algn="ctr" rotWithShape="0">
                  <a:srgbClr val="000000">
                    <a:alpha val="40000"/>
                  </a:srgbClr>
                </a:outerShdw>
              </a:effectLst>
            </p:spPr>
          </p:pic>
          <p:sp>
            <p:nvSpPr>
              <p:cNvPr id="39" name="Google Shape;272;p45">
                <a:extLst>
                  <a:ext uri="{FF2B5EF4-FFF2-40B4-BE49-F238E27FC236}">
                    <a16:creationId xmlns:a16="http://schemas.microsoft.com/office/drawing/2014/main" id="{B5007A00-2AA8-9F4D-BA07-ED1D54E307E3}"/>
                  </a:ext>
                </a:extLst>
              </p:cNvPr>
              <p:cNvSpPr txBox="1"/>
              <p:nvPr/>
            </p:nvSpPr>
            <p:spPr>
              <a:xfrm>
                <a:off x="4417970" y="4631402"/>
                <a:ext cx="3814800" cy="1139400"/>
              </a:xfrm>
              <a:prstGeom prst="rect">
                <a:avLst/>
              </a:prstGeom>
              <a:noFill/>
              <a:ln>
                <a:noFill/>
              </a:ln>
            </p:spPr>
            <p:txBody>
              <a:bodyPr spcFirstLastPara="1" wrap="square" lIns="182867" tIns="91400" rIns="182867" bIns="91400" anchor="t" anchorCtr="0">
                <a:noAutofit/>
              </a:bodyPr>
              <a:lstStyle/>
              <a:p>
                <a:r>
                  <a:rPr lang="en" sz="2933" dirty="0">
                    <a:solidFill>
                      <a:srgbClr val="000000"/>
                    </a:solidFill>
                    <a:latin typeface="Calibri"/>
                    <a:ea typeface="Calibri"/>
                    <a:cs typeface="Calibri"/>
                    <a:sym typeface="Calibri"/>
                  </a:rPr>
                  <a:t>Deployment</a:t>
                </a:r>
                <a:endParaRPr sz="2933" dirty="0"/>
              </a:p>
            </p:txBody>
          </p:sp>
        </p:grpSp>
        <p:grpSp>
          <p:nvGrpSpPr>
            <p:cNvPr id="27" name="Google Shape;273;p45">
              <a:extLst>
                <a:ext uri="{FF2B5EF4-FFF2-40B4-BE49-F238E27FC236}">
                  <a16:creationId xmlns:a16="http://schemas.microsoft.com/office/drawing/2014/main" id="{A5F81C1A-E9AC-ED4A-81B9-DA851E2DC4AC}"/>
                </a:ext>
              </a:extLst>
            </p:cNvPr>
            <p:cNvGrpSpPr/>
            <p:nvPr/>
          </p:nvGrpSpPr>
          <p:grpSpPr>
            <a:xfrm>
              <a:off x="4713802" y="3496852"/>
              <a:ext cx="575061" cy="533018"/>
              <a:chOff x="5077238" y="3828096"/>
              <a:chExt cx="2604441" cy="2630888"/>
            </a:xfrm>
          </p:grpSpPr>
          <p:pic>
            <p:nvPicPr>
              <p:cNvPr id="36" name="Google Shape;274;p45">
                <a:extLst>
                  <a:ext uri="{FF2B5EF4-FFF2-40B4-BE49-F238E27FC236}">
                    <a16:creationId xmlns:a16="http://schemas.microsoft.com/office/drawing/2014/main" id="{45F983C6-BC03-2B41-8A34-94088C0DB1EC}"/>
                  </a:ext>
                </a:extLst>
              </p:cNvPr>
              <p:cNvPicPr preferRelativeResize="0"/>
              <p:nvPr/>
            </p:nvPicPr>
            <p:blipFill rotWithShape="1">
              <a:blip r:embed="rId4">
                <a:alphaModFix/>
              </a:blip>
              <a:srcRect l="6036" t="13168" r="61472" b="35651"/>
              <a:stretch/>
            </p:blipFill>
            <p:spPr>
              <a:xfrm>
                <a:off x="5077238" y="3828096"/>
                <a:ext cx="2604441" cy="2630888"/>
              </a:xfrm>
              <a:prstGeom prst="rect">
                <a:avLst/>
              </a:prstGeom>
              <a:noFill/>
              <a:ln>
                <a:noFill/>
              </a:ln>
              <a:effectLst>
                <a:outerShdw blurRad="63500" sx="102000" sy="102000" algn="ctr" rotWithShape="0">
                  <a:srgbClr val="000000">
                    <a:alpha val="40000"/>
                  </a:srgbClr>
                </a:outerShdw>
              </a:effectLst>
            </p:spPr>
          </p:pic>
          <p:sp>
            <p:nvSpPr>
              <p:cNvPr id="37" name="Google Shape;275;p45">
                <a:extLst>
                  <a:ext uri="{FF2B5EF4-FFF2-40B4-BE49-F238E27FC236}">
                    <a16:creationId xmlns:a16="http://schemas.microsoft.com/office/drawing/2014/main" id="{8CC7128A-19F4-F54F-B7BE-7953956EF2C2}"/>
                  </a:ext>
                </a:extLst>
              </p:cNvPr>
              <p:cNvSpPr txBox="1"/>
              <p:nvPr/>
            </p:nvSpPr>
            <p:spPr>
              <a:xfrm>
                <a:off x="5077238" y="4573810"/>
                <a:ext cx="2514300" cy="1139400"/>
              </a:xfrm>
              <a:prstGeom prst="rect">
                <a:avLst/>
              </a:prstGeom>
              <a:noFill/>
              <a:ln>
                <a:noFill/>
              </a:ln>
            </p:spPr>
            <p:txBody>
              <a:bodyPr spcFirstLastPara="1" wrap="square" lIns="182867" tIns="91400" rIns="182867" bIns="91400" anchor="t" anchorCtr="0">
                <a:noAutofit/>
              </a:bodyPr>
              <a:lstStyle/>
              <a:p>
                <a:r>
                  <a:rPr lang="en" sz="2667">
                    <a:solidFill>
                      <a:srgbClr val="000000"/>
                    </a:solidFill>
                    <a:latin typeface="Calibri"/>
                    <a:ea typeface="Calibri"/>
                    <a:cs typeface="Calibri"/>
                    <a:sym typeface="Calibri"/>
                  </a:rPr>
                  <a:t> Ingress</a:t>
                </a:r>
                <a:endParaRPr sz="2667"/>
              </a:p>
            </p:txBody>
          </p:sp>
        </p:grpSp>
        <p:grpSp>
          <p:nvGrpSpPr>
            <p:cNvPr id="28" name="Google Shape;276;p45">
              <a:extLst>
                <a:ext uri="{FF2B5EF4-FFF2-40B4-BE49-F238E27FC236}">
                  <a16:creationId xmlns:a16="http://schemas.microsoft.com/office/drawing/2014/main" id="{64B0AE00-3481-754A-B641-84A18F9E253A}"/>
                </a:ext>
              </a:extLst>
            </p:cNvPr>
            <p:cNvGrpSpPr/>
            <p:nvPr/>
          </p:nvGrpSpPr>
          <p:grpSpPr>
            <a:xfrm>
              <a:off x="4017785" y="3496852"/>
              <a:ext cx="575061" cy="533018"/>
              <a:chOff x="5077238" y="3828096"/>
              <a:chExt cx="2604441" cy="2630888"/>
            </a:xfrm>
          </p:grpSpPr>
          <p:pic>
            <p:nvPicPr>
              <p:cNvPr id="34" name="Google Shape;277;p45">
                <a:extLst>
                  <a:ext uri="{FF2B5EF4-FFF2-40B4-BE49-F238E27FC236}">
                    <a16:creationId xmlns:a16="http://schemas.microsoft.com/office/drawing/2014/main" id="{495AC44D-FB47-1A4A-9BE8-C53E2C7C89E6}"/>
                  </a:ext>
                </a:extLst>
              </p:cNvPr>
              <p:cNvPicPr preferRelativeResize="0"/>
              <p:nvPr/>
            </p:nvPicPr>
            <p:blipFill rotWithShape="1">
              <a:blip r:embed="rId4">
                <a:alphaModFix/>
              </a:blip>
              <a:srcRect l="6036" t="13168" r="61472" b="35651"/>
              <a:stretch/>
            </p:blipFill>
            <p:spPr>
              <a:xfrm>
                <a:off x="5077238" y="3828096"/>
                <a:ext cx="2604441" cy="2630888"/>
              </a:xfrm>
              <a:prstGeom prst="rect">
                <a:avLst/>
              </a:prstGeom>
              <a:noFill/>
              <a:ln>
                <a:noFill/>
              </a:ln>
              <a:effectLst>
                <a:outerShdw blurRad="63500" sx="102000" sy="102000" algn="ctr" rotWithShape="0">
                  <a:srgbClr val="000000">
                    <a:alpha val="40000"/>
                  </a:srgbClr>
                </a:outerShdw>
              </a:effectLst>
            </p:spPr>
          </p:pic>
          <p:sp>
            <p:nvSpPr>
              <p:cNvPr id="35" name="Google Shape;278;p45">
                <a:extLst>
                  <a:ext uri="{FF2B5EF4-FFF2-40B4-BE49-F238E27FC236}">
                    <a16:creationId xmlns:a16="http://schemas.microsoft.com/office/drawing/2014/main" id="{7049E384-E876-D84F-A85F-2800E449E6FB}"/>
                  </a:ext>
                </a:extLst>
              </p:cNvPr>
              <p:cNvSpPr txBox="1"/>
              <p:nvPr/>
            </p:nvSpPr>
            <p:spPr>
              <a:xfrm>
                <a:off x="5077238" y="4573810"/>
                <a:ext cx="2544300" cy="1139400"/>
              </a:xfrm>
              <a:prstGeom prst="rect">
                <a:avLst/>
              </a:prstGeom>
              <a:noFill/>
              <a:ln>
                <a:noFill/>
              </a:ln>
            </p:spPr>
            <p:txBody>
              <a:bodyPr spcFirstLastPara="1" wrap="square" lIns="182867" tIns="91400" rIns="182867" bIns="91400" anchor="t" anchorCtr="0">
                <a:noAutofit/>
              </a:bodyPr>
              <a:lstStyle/>
              <a:p>
                <a:r>
                  <a:rPr lang="en" sz="2667">
                    <a:solidFill>
                      <a:srgbClr val="000000"/>
                    </a:solidFill>
                    <a:latin typeface="Calibri"/>
                    <a:ea typeface="Calibri"/>
                    <a:cs typeface="Calibri"/>
                    <a:sym typeface="Calibri"/>
                  </a:rPr>
                  <a:t> Service</a:t>
                </a:r>
                <a:endParaRPr sz="2667"/>
              </a:p>
            </p:txBody>
          </p:sp>
        </p:grpSp>
        <p:cxnSp>
          <p:nvCxnSpPr>
            <p:cNvPr id="29" name="Google Shape;279;p45">
              <a:extLst>
                <a:ext uri="{FF2B5EF4-FFF2-40B4-BE49-F238E27FC236}">
                  <a16:creationId xmlns:a16="http://schemas.microsoft.com/office/drawing/2014/main" id="{91EBCA74-1449-4B4B-B666-88A8074583A0}"/>
                </a:ext>
              </a:extLst>
            </p:cNvPr>
            <p:cNvCxnSpPr>
              <a:stCxn id="42" idx="0"/>
            </p:cNvCxnSpPr>
            <p:nvPr/>
          </p:nvCxnSpPr>
          <p:spPr>
            <a:xfrm rot="5400000">
              <a:off x="4482462" y="3030834"/>
              <a:ext cx="1185900" cy="1330800"/>
            </a:xfrm>
            <a:prstGeom prst="bentConnector4">
              <a:avLst>
                <a:gd name="adj1" fmla="val -20080"/>
                <a:gd name="adj2" fmla="val 38602"/>
              </a:avLst>
            </a:prstGeom>
            <a:noFill/>
            <a:ln w="9525" cap="flat" cmpd="sng">
              <a:solidFill>
                <a:srgbClr val="4472C4"/>
              </a:solidFill>
              <a:prstDash val="solid"/>
              <a:miter lim="800000"/>
              <a:headEnd type="none" w="sm" len="sm"/>
              <a:tailEnd type="none" w="sm" len="sm"/>
            </a:ln>
          </p:spPr>
        </p:cxnSp>
        <p:cxnSp>
          <p:nvCxnSpPr>
            <p:cNvPr id="30" name="Google Shape;280;p45">
              <a:extLst>
                <a:ext uri="{FF2B5EF4-FFF2-40B4-BE49-F238E27FC236}">
                  <a16:creationId xmlns:a16="http://schemas.microsoft.com/office/drawing/2014/main" id="{99536227-8C9F-4D47-A7A9-8BF205972B1F}"/>
                </a:ext>
              </a:extLst>
            </p:cNvPr>
            <p:cNvCxnSpPr>
              <a:stCxn id="40" idx="1"/>
              <a:endCxn id="37" idx="3"/>
            </p:cNvCxnSpPr>
            <p:nvPr/>
          </p:nvCxnSpPr>
          <p:spPr>
            <a:xfrm rot="10800000">
              <a:off x="5268889" y="3763447"/>
              <a:ext cx="180600" cy="355800"/>
            </a:xfrm>
            <a:prstGeom prst="bentConnector3">
              <a:avLst>
                <a:gd name="adj1" fmla="val 49980"/>
              </a:avLst>
            </a:prstGeom>
            <a:noFill/>
            <a:ln w="9525" cap="flat" cmpd="sng">
              <a:solidFill>
                <a:srgbClr val="4472C4"/>
              </a:solidFill>
              <a:prstDash val="solid"/>
              <a:miter lim="800000"/>
              <a:headEnd type="none" w="sm" len="sm"/>
              <a:tailEnd type="none" w="sm" len="sm"/>
            </a:ln>
          </p:spPr>
        </p:cxnSp>
        <p:cxnSp>
          <p:nvCxnSpPr>
            <p:cNvPr id="31" name="Google Shape;281;p45">
              <a:extLst>
                <a:ext uri="{FF2B5EF4-FFF2-40B4-BE49-F238E27FC236}">
                  <a16:creationId xmlns:a16="http://schemas.microsoft.com/office/drawing/2014/main" id="{0C3AFBA4-7EC4-474F-89FB-ABC3933F5409}"/>
                </a:ext>
              </a:extLst>
            </p:cNvPr>
            <p:cNvCxnSpPr>
              <a:stCxn id="35" idx="1"/>
            </p:cNvCxnSpPr>
            <p:nvPr/>
          </p:nvCxnSpPr>
          <p:spPr>
            <a:xfrm rot="10800000">
              <a:off x="3629285" y="3636155"/>
              <a:ext cx="388500" cy="127200"/>
            </a:xfrm>
            <a:prstGeom prst="bentConnector3">
              <a:avLst>
                <a:gd name="adj1" fmla="val 50000"/>
              </a:avLst>
            </a:prstGeom>
            <a:noFill/>
            <a:ln w="9525" cap="flat" cmpd="sng">
              <a:solidFill>
                <a:srgbClr val="4472C4"/>
              </a:solidFill>
              <a:prstDash val="solid"/>
              <a:miter lim="800000"/>
              <a:headEnd type="none" w="sm" len="sm"/>
              <a:tailEnd type="none" w="sm" len="sm"/>
            </a:ln>
          </p:spPr>
        </p:cxnSp>
        <p:cxnSp>
          <p:nvCxnSpPr>
            <p:cNvPr id="32" name="Google Shape;282;p45">
              <a:extLst>
                <a:ext uri="{FF2B5EF4-FFF2-40B4-BE49-F238E27FC236}">
                  <a16:creationId xmlns:a16="http://schemas.microsoft.com/office/drawing/2014/main" id="{F1AAF278-FFE1-FD42-A345-B53538809B83}"/>
                </a:ext>
              </a:extLst>
            </p:cNvPr>
            <p:cNvCxnSpPr>
              <a:stCxn id="46" idx="0"/>
              <a:endCxn id="38" idx="0"/>
            </p:cNvCxnSpPr>
            <p:nvPr/>
          </p:nvCxnSpPr>
          <p:spPr>
            <a:xfrm rot="5400000">
              <a:off x="3508144" y="2888709"/>
              <a:ext cx="455700" cy="767100"/>
            </a:xfrm>
            <a:prstGeom prst="bentConnector3">
              <a:avLst>
                <a:gd name="adj1" fmla="val -55285"/>
              </a:avLst>
            </a:prstGeom>
            <a:noFill/>
            <a:ln w="9525" cap="flat" cmpd="sng">
              <a:solidFill>
                <a:srgbClr val="4472C4"/>
              </a:solidFill>
              <a:prstDash val="solid"/>
              <a:miter lim="800000"/>
              <a:headEnd type="none" w="sm" len="sm"/>
              <a:tailEnd type="none" w="sm" len="sm"/>
            </a:ln>
          </p:spPr>
        </p:cxnSp>
        <p:cxnSp>
          <p:nvCxnSpPr>
            <p:cNvPr id="33" name="Google Shape;283;p45">
              <a:extLst>
                <a:ext uri="{FF2B5EF4-FFF2-40B4-BE49-F238E27FC236}">
                  <a16:creationId xmlns:a16="http://schemas.microsoft.com/office/drawing/2014/main" id="{CF382CD4-A574-4143-AED4-03AC4766A84B}"/>
                </a:ext>
              </a:extLst>
            </p:cNvPr>
            <p:cNvCxnSpPr>
              <a:stCxn id="46" idx="0"/>
              <a:endCxn id="44" idx="2"/>
            </p:cNvCxnSpPr>
            <p:nvPr/>
          </p:nvCxnSpPr>
          <p:spPr>
            <a:xfrm rot="5400000">
              <a:off x="3434794" y="3725859"/>
              <a:ext cx="1366200" cy="3300"/>
            </a:xfrm>
            <a:prstGeom prst="bentConnector5">
              <a:avLst>
                <a:gd name="adj1" fmla="val -7470"/>
                <a:gd name="adj2" fmla="val -15928949"/>
                <a:gd name="adj3" fmla="val 117437"/>
              </a:avLst>
            </a:prstGeom>
            <a:noFill/>
            <a:ln w="9525" cap="flat" cmpd="sng">
              <a:solidFill>
                <a:srgbClr val="4472C4"/>
              </a:solidFill>
              <a:prstDash val="solid"/>
              <a:miter lim="800000"/>
              <a:headEnd type="none" w="sm" len="sm"/>
              <a:tailEnd type="none" w="sm" len="sm"/>
            </a:ln>
          </p:spPr>
        </p:cxnSp>
      </p:grpSp>
      <p:grpSp>
        <p:nvGrpSpPr>
          <p:cNvPr id="48" name="Google Shape;284;p45">
            <a:extLst>
              <a:ext uri="{FF2B5EF4-FFF2-40B4-BE49-F238E27FC236}">
                <a16:creationId xmlns:a16="http://schemas.microsoft.com/office/drawing/2014/main" id="{D163C30B-8E4E-1A4E-8295-EC47CE41C056}"/>
              </a:ext>
            </a:extLst>
          </p:cNvPr>
          <p:cNvGrpSpPr/>
          <p:nvPr/>
        </p:nvGrpSpPr>
        <p:grpSpPr>
          <a:xfrm>
            <a:off x="17639778" y="2803537"/>
            <a:ext cx="6560157" cy="9084904"/>
            <a:chOff x="6607745" y="1088288"/>
            <a:chExt cx="2460059" cy="3406839"/>
          </a:xfrm>
        </p:grpSpPr>
        <p:sp>
          <p:nvSpPr>
            <p:cNvPr id="49" name="Google Shape;285;p45">
              <a:extLst>
                <a:ext uri="{FF2B5EF4-FFF2-40B4-BE49-F238E27FC236}">
                  <a16:creationId xmlns:a16="http://schemas.microsoft.com/office/drawing/2014/main" id="{C754CC16-C76F-CD40-9DB1-5F9C89448789}"/>
                </a:ext>
              </a:extLst>
            </p:cNvPr>
            <p:cNvSpPr txBox="1"/>
            <p:nvPr/>
          </p:nvSpPr>
          <p:spPr>
            <a:xfrm>
              <a:off x="6685624" y="1088288"/>
              <a:ext cx="2007900" cy="276900"/>
            </a:xfrm>
            <a:prstGeom prst="rect">
              <a:avLst/>
            </a:prstGeom>
            <a:noFill/>
            <a:ln>
              <a:noFill/>
            </a:ln>
          </p:spPr>
          <p:txBody>
            <a:bodyPr spcFirstLastPara="1" wrap="square" lIns="182867" tIns="91400" rIns="182867" bIns="91400" anchor="ctr" anchorCtr="0">
              <a:noAutofit/>
            </a:bodyPr>
            <a:lstStyle/>
            <a:p>
              <a:pPr algn="ctr"/>
              <a:r>
                <a:rPr lang="en" sz="4800">
                  <a:latin typeface="Calibri"/>
                  <a:ea typeface="Calibri"/>
                  <a:cs typeface="Calibri"/>
                  <a:sym typeface="Calibri"/>
                </a:rPr>
                <a:t>User Interfaces</a:t>
              </a:r>
              <a:endParaRPr sz="3733">
                <a:solidFill>
                  <a:srgbClr val="000000"/>
                </a:solidFill>
                <a:latin typeface="Calibri"/>
                <a:ea typeface="Calibri"/>
                <a:cs typeface="Calibri"/>
                <a:sym typeface="Calibri"/>
              </a:endParaRPr>
            </a:p>
          </p:txBody>
        </p:sp>
        <p:pic>
          <p:nvPicPr>
            <p:cNvPr id="50" name="Google Shape;286;p45">
              <a:extLst>
                <a:ext uri="{FF2B5EF4-FFF2-40B4-BE49-F238E27FC236}">
                  <a16:creationId xmlns:a16="http://schemas.microsoft.com/office/drawing/2014/main" id="{EDFFB65C-E6DE-F943-8F4B-FD331EE9189E}"/>
                </a:ext>
              </a:extLst>
            </p:cNvPr>
            <p:cNvPicPr preferRelativeResize="0"/>
            <p:nvPr/>
          </p:nvPicPr>
          <p:blipFill rotWithShape="1">
            <a:blip r:embed="rId5">
              <a:alphaModFix/>
            </a:blip>
            <a:srcRect/>
            <a:stretch/>
          </p:blipFill>
          <p:spPr>
            <a:xfrm>
              <a:off x="6607745" y="1651473"/>
              <a:ext cx="707433" cy="410768"/>
            </a:xfrm>
            <a:prstGeom prst="rect">
              <a:avLst/>
            </a:prstGeom>
            <a:noFill/>
            <a:ln>
              <a:noFill/>
            </a:ln>
          </p:spPr>
        </p:pic>
        <p:pic>
          <p:nvPicPr>
            <p:cNvPr id="51" name="Google Shape;287;p45">
              <a:extLst>
                <a:ext uri="{FF2B5EF4-FFF2-40B4-BE49-F238E27FC236}">
                  <a16:creationId xmlns:a16="http://schemas.microsoft.com/office/drawing/2014/main" id="{C7AAFDEA-A8F9-AD49-9B52-B887E3EE9A6E}"/>
                </a:ext>
              </a:extLst>
            </p:cNvPr>
            <p:cNvPicPr preferRelativeResize="0"/>
            <p:nvPr/>
          </p:nvPicPr>
          <p:blipFill rotWithShape="1">
            <a:blip r:embed="rId6">
              <a:alphaModFix/>
            </a:blip>
            <a:srcRect/>
            <a:stretch/>
          </p:blipFill>
          <p:spPr>
            <a:xfrm>
              <a:off x="7511098" y="1601203"/>
              <a:ext cx="467407" cy="534180"/>
            </a:xfrm>
            <a:prstGeom prst="rect">
              <a:avLst/>
            </a:prstGeom>
            <a:noFill/>
            <a:ln>
              <a:noFill/>
            </a:ln>
          </p:spPr>
        </p:pic>
        <p:pic>
          <p:nvPicPr>
            <p:cNvPr id="52" name="Google Shape;288;p45">
              <a:extLst>
                <a:ext uri="{FF2B5EF4-FFF2-40B4-BE49-F238E27FC236}">
                  <a16:creationId xmlns:a16="http://schemas.microsoft.com/office/drawing/2014/main" id="{82B6F04E-2B4F-604E-8D8A-EFE898D36A5E}"/>
                </a:ext>
              </a:extLst>
            </p:cNvPr>
            <p:cNvPicPr preferRelativeResize="0"/>
            <p:nvPr/>
          </p:nvPicPr>
          <p:blipFill rotWithShape="1">
            <a:blip r:embed="rId7">
              <a:alphaModFix/>
            </a:blip>
            <a:srcRect/>
            <a:stretch/>
          </p:blipFill>
          <p:spPr>
            <a:xfrm>
              <a:off x="8241538" y="1646847"/>
              <a:ext cx="420019" cy="420019"/>
            </a:xfrm>
            <a:prstGeom prst="rect">
              <a:avLst/>
            </a:prstGeom>
            <a:noFill/>
            <a:ln>
              <a:noFill/>
            </a:ln>
          </p:spPr>
        </p:pic>
        <p:grpSp>
          <p:nvGrpSpPr>
            <p:cNvPr id="53" name="Google Shape;289;p45">
              <a:extLst>
                <a:ext uri="{FF2B5EF4-FFF2-40B4-BE49-F238E27FC236}">
                  <a16:creationId xmlns:a16="http://schemas.microsoft.com/office/drawing/2014/main" id="{4237B804-6291-3A48-8D24-A69C14B269D9}"/>
                </a:ext>
              </a:extLst>
            </p:cNvPr>
            <p:cNvGrpSpPr/>
            <p:nvPr/>
          </p:nvGrpSpPr>
          <p:grpSpPr>
            <a:xfrm>
              <a:off x="6607754" y="3223005"/>
              <a:ext cx="924124" cy="1032164"/>
              <a:chOff x="8661117" y="4668659"/>
              <a:chExt cx="1232165" cy="1376218"/>
            </a:xfrm>
          </p:grpSpPr>
          <p:pic>
            <p:nvPicPr>
              <p:cNvPr id="66" name="Google Shape;290;p45">
                <a:extLst>
                  <a:ext uri="{FF2B5EF4-FFF2-40B4-BE49-F238E27FC236}">
                    <a16:creationId xmlns:a16="http://schemas.microsoft.com/office/drawing/2014/main" id="{84278234-0002-F84B-AFF1-35933891047F}"/>
                  </a:ext>
                </a:extLst>
              </p:cNvPr>
              <p:cNvPicPr preferRelativeResize="0"/>
              <p:nvPr/>
            </p:nvPicPr>
            <p:blipFill rotWithShape="1">
              <a:blip r:embed="rId8">
                <a:alphaModFix/>
              </a:blip>
              <a:srcRect b="38740"/>
              <a:stretch/>
            </p:blipFill>
            <p:spPr>
              <a:xfrm>
                <a:off x="8661117" y="4668659"/>
                <a:ext cx="1232165" cy="1376218"/>
              </a:xfrm>
              <a:prstGeom prst="rect">
                <a:avLst/>
              </a:prstGeom>
              <a:noFill/>
              <a:ln>
                <a:noFill/>
              </a:ln>
              <a:effectLst>
                <a:outerShdw blurRad="63500" sx="102000" sy="102000" algn="ctr" rotWithShape="0">
                  <a:srgbClr val="000000">
                    <a:alpha val="40000"/>
                  </a:srgbClr>
                </a:outerShdw>
              </a:effectLst>
            </p:spPr>
          </p:pic>
          <p:sp>
            <p:nvSpPr>
              <p:cNvPr id="67" name="Google Shape;291;p45">
                <a:extLst>
                  <a:ext uri="{FF2B5EF4-FFF2-40B4-BE49-F238E27FC236}">
                    <a16:creationId xmlns:a16="http://schemas.microsoft.com/office/drawing/2014/main" id="{4B6592E9-9853-FB42-9AA0-3B1A045AA9EB}"/>
                  </a:ext>
                </a:extLst>
              </p:cNvPr>
              <p:cNvSpPr txBox="1"/>
              <p:nvPr/>
            </p:nvSpPr>
            <p:spPr>
              <a:xfrm>
                <a:off x="8886279" y="5237474"/>
                <a:ext cx="829200" cy="261600"/>
              </a:xfrm>
              <a:prstGeom prst="rect">
                <a:avLst/>
              </a:prstGeom>
              <a:noFill/>
              <a:ln>
                <a:noFill/>
              </a:ln>
            </p:spPr>
            <p:txBody>
              <a:bodyPr spcFirstLastPara="1" wrap="square" lIns="182867" tIns="91400" rIns="182867" bIns="91400" anchor="t" anchorCtr="0">
                <a:noAutofit/>
              </a:bodyPr>
              <a:lstStyle/>
              <a:p>
                <a:r>
                  <a:rPr lang="en" sz="2133">
                    <a:solidFill>
                      <a:srgbClr val="FFFFFF"/>
                    </a:solidFill>
                    <a:latin typeface="Calibri"/>
                    <a:ea typeface="Calibri"/>
                    <a:cs typeface="Calibri"/>
                    <a:sym typeface="Calibri"/>
                  </a:rPr>
                  <a:t>YAML </a:t>
                </a:r>
                <a:endParaRPr sz="2133">
                  <a:solidFill>
                    <a:srgbClr val="FFFFFF"/>
                  </a:solidFill>
                  <a:latin typeface="Calibri"/>
                  <a:ea typeface="Calibri"/>
                  <a:cs typeface="Calibri"/>
                  <a:sym typeface="Calibri"/>
                </a:endParaRPr>
              </a:p>
            </p:txBody>
          </p:sp>
        </p:grpSp>
        <p:sp>
          <p:nvSpPr>
            <p:cNvPr id="54" name="Google Shape;292;p45">
              <a:extLst>
                <a:ext uri="{FF2B5EF4-FFF2-40B4-BE49-F238E27FC236}">
                  <a16:creationId xmlns:a16="http://schemas.microsoft.com/office/drawing/2014/main" id="{02CBDC79-B869-4A4C-8665-621BDD894048}"/>
                </a:ext>
              </a:extLst>
            </p:cNvPr>
            <p:cNvSpPr txBox="1"/>
            <p:nvPr/>
          </p:nvSpPr>
          <p:spPr>
            <a:xfrm>
              <a:off x="6632775" y="2088663"/>
              <a:ext cx="667500" cy="196200"/>
            </a:xfrm>
            <a:prstGeom prst="rect">
              <a:avLst/>
            </a:prstGeom>
            <a:noFill/>
            <a:ln>
              <a:noFill/>
            </a:ln>
          </p:spPr>
          <p:txBody>
            <a:bodyPr spcFirstLastPara="1" wrap="square" lIns="182867" tIns="91400" rIns="182867" bIns="91400" anchor="t" anchorCtr="0">
              <a:noAutofit/>
            </a:bodyPr>
            <a:lstStyle/>
            <a:p>
              <a:pPr algn="ctr"/>
              <a:r>
                <a:rPr lang="en" sz="2133">
                  <a:latin typeface="Calibri"/>
                  <a:ea typeface="Calibri"/>
                  <a:cs typeface="Calibri"/>
                  <a:sym typeface="Calibri"/>
                </a:rPr>
                <a:t>GUI</a:t>
              </a:r>
              <a:endParaRPr sz="2133">
                <a:solidFill>
                  <a:srgbClr val="000000"/>
                </a:solidFill>
                <a:latin typeface="Calibri"/>
                <a:ea typeface="Calibri"/>
                <a:cs typeface="Calibri"/>
                <a:sym typeface="Calibri"/>
              </a:endParaRPr>
            </a:p>
          </p:txBody>
        </p:sp>
        <p:sp>
          <p:nvSpPr>
            <p:cNvPr id="55" name="Google Shape;293;p45">
              <a:extLst>
                <a:ext uri="{FF2B5EF4-FFF2-40B4-BE49-F238E27FC236}">
                  <a16:creationId xmlns:a16="http://schemas.microsoft.com/office/drawing/2014/main" id="{6B4D3547-7F56-164A-9829-0C63F65DC6F3}"/>
                </a:ext>
              </a:extLst>
            </p:cNvPr>
            <p:cNvSpPr txBox="1"/>
            <p:nvPr/>
          </p:nvSpPr>
          <p:spPr>
            <a:xfrm>
              <a:off x="7411056" y="2085883"/>
              <a:ext cx="667500" cy="196200"/>
            </a:xfrm>
            <a:prstGeom prst="rect">
              <a:avLst/>
            </a:prstGeom>
            <a:noFill/>
            <a:ln>
              <a:noFill/>
            </a:ln>
          </p:spPr>
          <p:txBody>
            <a:bodyPr spcFirstLastPara="1" wrap="square" lIns="182867" tIns="91400" rIns="182867" bIns="91400" anchor="t" anchorCtr="0">
              <a:noAutofit/>
            </a:bodyPr>
            <a:lstStyle/>
            <a:p>
              <a:pPr algn="ctr"/>
              <a:r>
                <a:rPr lang="en" sz="2133">
                  <a:latin typeface="Calibri"/>
                  <a:ea typeface="Calibri"/>
                  <a:cs typeface="Calibri"/>
                  <a:sym typeface="Calibri"/>
                </a:rPr>
                <a:t>CLI</a:t>
              </a:r>
              <a:endParaRPr sz="2133">
                <a:solidFill>
                  <a:srgbClr val="000000"/>
                </a:solidFill>
                <a:latin typeface="Calibri"/>
                <a:ea typeface="Calibri"/>
                <a:cs typeface="Calibri"/>
                <a:sym typeface="Calibri"/>
              </a:endParaRPr>
            </a:p>
          </p:txBody>
        </p:sp>
        <p:sp>
          <p:nvSpPr>
            <p:cNvPr id="56" name="Google Shape;294;p45">
              <a:extLst>
                <a:ext uri="{FF2B5EF4-FFF2-40B4-BE49-F238E27FC236}">
                  <a16:creationId xmlns:a16="http://schemas.microsoft.com/office/drawing/2014/main" id="{831DA0F2-8DCB-BE4B-8494-01C8C64CDA05}"/>
                </a:ext>
              </a:extLst>
            </p:cNvPr>
            <p:cNvSpPr txBox="1"/>
            <p:nvPr/>
          </p:nvSpPr>
          <p:spPr>
            <a:xfrm>
              <a:off x="8092003" y="2086930"/>
              <a:ext cx="719100" cy="196200"/>
            </a:xfrm>
            <a:prstGeom prst="rect">
              <a:avLst/>
            </a:prstGeom>
            <a:noFill/>
            <a:ln>
              <a:noFill/>
            </a:ln>
          </p:spPr>
          <p:txBody>
            <a:bodyPr spcFirstLastPara="1" wrap="square" lIns="182867" tIns="91400" rIns="182867" bIns="91400" anchor="t" anchorCtr="0">
              <a:noAutofit/>
            </a:bodyPr>
            <a:lstStyle/>
            <a:p>
              <a:pPr algn="ctr"/>
              <a:r>
                <a:rPr lang="en" sz="2133">
                  <a:latin typeface="Calibri"/>
                  <a:ea typeface="Calibri"/>
                  <a:cs typeface="Calibri"/>
                  <a:sym typeface="Calibri"/>
                </a:rPr>
                <a:t>IaC</a:t>
              </a:r>
              <a:endParaRPr sz="2133">
                <a:solidFill>
                  <a:srgbClr val="000000"/>
                </a:solidFill>
                <a:latin typeface="Calibri"/>
                <a:ea typeface="Calibri"/>
                <a:cs typeface="Calibri"/>
                <a:sym typeface="Calibri"/>
              </a:endParaRPr>
            </a:p>
          </p:txBody>
        </p:sp>
        <p:grpSp>
          <p:nvGrpSpPr>
            <p:cNvPr id="57" name="Google Shape;295;p45">
              <a:extLst>
                <a:ext uri="{FF2B5EF4-FFF2-40B4-BE49-F238E27FC236}">
                  <a16:creationId xmlns:a16="http://schemas.microsoft.com/office/drawing/2014/main" id="{AFE14B58-2CB8-B14D-886F-2C401A08608E}"/>
                </a:ext>
              </a:extLst>
            </p:cNvPr>
            <p:cNvGrpSpPr/>
            <p:nvPr/>
          </p:nvGrpSpPr>
          <p:grpSpPr>
            <a:xfrm>
              <a:off x="7177935" y="3462963"/>
              <a:ext cx="924124" cy="1032164"/>
              <a:chOff x="8661117" y="4668659"/>
              <a:chExt cx="1232165" cy="1376218"/>
            </a:xfrm>
          </p:grpSpPr>
          <p:pic>
            <p:nvPicPr>
              <p:cNvPr id="64" name="Google Shape;296;p45">
                <a:extLst>
                  <a:ext uri="{FF2B5EF4-FFF2-40B4-BE49-F238E27FC236}">
                    <a16:creationId xmlns:a16="http://schemas.microsoft.com/office/drawing/2014/main" id="{B84EECA2-F645-3A43-8B88-9A5C59F8A105}"/>
                  </a:ext>
                </a:extLst>
              </p:cNvPr>
              <p:cNvPicPr preferRelativeResize="0"/>
              <p:nvPr/>
            </p:nvPicPr>
            <p:blipFill rotWithShape="1">
              <a:blip r:embed="rId8">
                <a:alphaModFix/>
              </a:blip>
              <a:srcRect b="38740"/>
              <a:stretch/>
            </p:blipFill>
            <p:spPr>
              <a:xfrm>
                <a:off x="8661117" y="4668659"/>
                <a:ext cx="1232165" cy="1376218"/>
              </a:xfrm>
              <a:prstGeom prst="rect">
                <a:avLst/>
              </a:prstGeom>
              <a:noFill/>
              <a:ln>
                <a:noFill/>
              </a:ln>
              <a:effectLst>
                <a:outerShdw blurRad="63500" sx="102000" sy="102000" algn="ctr" rotWithShape="0">
                  <a:srgbClr val="000000">
                    <a:alpha val="40000"/>
                  </a:srgbClr>
                </a:outerShdw>
              </a:effectLst>
            </p:spPr>
          </p:pic>
          <p:sp>
            <p:nvSpPr>
              <p:cNvPr id="65" name="Google Shape;297;p45">
                <a:extLst>
                  <a:ext uri="{FF2B5EF4-FFF2-40B4-BE49-F238E27FC236}">
                    <a16:creationId xmlns:a16="http://schemas.microsoft.com/office/drawing/2014/main" id="{DC9EF99A-98F5-A44C-9A71-56669BC57380}"/>
                  </a:ext>
                </a:extLst>
              </p:cNvPr>
              <p:cNvSpPr txBox="1"/>
              <p:nvPr/>
            </p:nvSpPr>
            <p:spPr>
              <a:xfrm>
                <a:off x="8862596" y="5227240"/>
                <a:ext cx="829200" cy="261600"/>
              </a:xfrm>
              <a:prstGeom prst="rect">
                <a:avLst/>
              </a:prstGeom>
              <a:noFill/>
              <a:ln>
                <a:noFill/>
              </a:ln>
            </p:spPr>
            <p:txBody>
              <a:bodyPr spcFirstLastPara="1" wrap="square" lIns="182867" tIns="91400" rIns="182867" bIns="91400" anchor="t" anchorCtr="0">
                <a:noAutofit/>
              </a:bodyPr>
              <a:lstStyle/>
              <a:p>
                <a:r>
                  <a:rPr lang="en" sz="2133">
                    <a:solidFill>
                      <a:srgbClr val="FFFFFF"/>
                    </a:solidFill>
                    <a:latin typeface="Calibri"/>
                    <a:ea typeface="Calibri"/>
                    <a:cs typeface="Calibri"/>
                    <a:sym typeface="Calibri"/>
                  </a:rPr>
                  <a:t>YAML</a:t>
                </a:r>
                <a:endParaRPr sz="2133">
                  <a:solidFill>
                    <a:srgbClr val="FFFFFF"/>
                  </a:solidFill>
                  <a:latin typeface="Calibri"/>
                  <a:ea typeface="Calibri"/>
                  <a:cs typeface="Calibri"/>
                  <a:sym typeface="Calibri"/>
                </a:endParaRPr>
              </a:p>
            </p:txBody>
          </p:sp>
        </p:grpSp>
        <p:grpSp>
          <p:nvGrpSpPr>
            <p:cNvPr id="58" name="Google Shape;298;p45">
              <a:extLst>
                <a:ext uri="{FF2B5EF4-FFF2-40B4-BE49-F238E27FC236}">
                  <a16:creationId xmlns:a16="http://schemas.microsoft.com/office/drawing/2014/main" id="{4B8F36FE-E824-4242-8D33-FC064080E900}"/>
                </a:ext>
              </a:extLst>
            </p:cNvPr>
            <p:cNvGrpSpPr/>
            <p:nvPr/>
          </p:nvGrpSpPr>
          <p:grpSpPr>
            <a:xfrm>
              <a:off x="7617751" y="3096061"/>
              <a:ext cx="924124" cy="1032164"/>
              <a:chOff x="8661117" y="4668659"/>
              <a:chExt cx="1232165" cy="1376218"/>
            </a:xfrm>
          </p:grpSpPr>
          <p:pic>
            <p:nvPicPr>
              <p:cNvPr id="62" name="Google Shape;299;p45">
                <a:extLst>
                  <a:ext uri="{FF2B5EF4-FFF2-40B4-BE49-F238E27FC236}">
                    <a16:creationId xmlns:a16="http://schemas.microsoft.com/office/drawing/2014/main" id="{09681753-08FE-6642-ABF0-2B674F71676F}"/>
                  </a:ext>
                </a:extLst>
              </p:cNvPr>
              <p:cNvPicPr preferRelativeResize="0"/>
              <p:nvPr/>
            </p:nvPicPr>
            <p:blipFill rotWithShape="1">
              <a:blip r:embed="rId8">
                <a:alphaModFix/>
              </a:blip>
              <a:srcRect b="38740"/>
              <a:stretch/>
            </p:blipFill>
            <p:spPr>
              <a:xfrm>
                <a:off x="8661117" y="4668659"/>
                <a:ext cx="1232165" cy="1376218"/>
              </a:xfrm>
              <a:prstGeom prst="rect">
                <a:avLst/>
              </a:prstGeom>
              <a:noFill/>
              <a:ln>
                <a:noFill/>
              </a:ln>
              <a:effectLst>
                <a:outerShdw blurRad="63500" sx="102000" sy="102000" algn="ctr" rotWithShape="0">
                  <a:srgbClr val="000000">
                    <a:alpha val="40000"/>
                  </a:srgbClr>
                </a:outerShdw>
              </a:effectLst>
            </p:spPr>
          </p:pic>
          <p:sp>
            <p:nvSpPr>
              <p:cNvPr id="63" name="Google Shape;300;p45">
                <a:extLst>
                  <a:ext uri="{FF2B5EF4-FFF2-40B4-BE49-F238E27FC236}">
                    <a16:creationId xmlns:a16="http://schemas.microsoft.com/office/drawing/2014/main" id="{1406D80B-7B4C-6749-A897-3305E05EA4B2}"/>
                  </a:ext>
                </a:extLst>
              </p:cNvPr>
              <p:cNvSpPr txBox="1"/>
              <p:nvPr/>
            </p:nvSpPr>
            <p:spPr>
              <a:xfrm>
                <a:off x="8886279" y="5237474"/>
                <a:ext cx="829200" cy="261600"/>
              </a:xfrm>
              <a:prstGeom prst="rect">
                <a:avLst/>
              </a:prstGeom>
              <a:noFill/>
              <a:ln>
                <a:noFill/>
              </a:ln>
            </p:spPr>
            <p:txBody>
              <a:bodyPr spcFirstLastPara="1" wrap="square" lIns="182867" tIns="91400" rIns="182867" bIns="91400" anchor="t" anchorCtr="0">
                <a:noAutofit/>
              </a:bodyPr>
              <a:lstStyle/>
              <a:p>
                <a:r>
                  <a:rPr lang="en" sz="2133">
                    <a:solidFill>
                      <a:srgbClr val="FFFFFF"/>
                    </a:solidFill>
                    <a:latin typeface="Calibri"/>
                    <a:ea typeface="Calibri"/>
                    <a:cs typeface="Calibri"/>
                    <a:sym typeface="Calibri"/>
                  </a:rPr>
                  <a:t>YAML </a:t>
                </a:r>
                <a:endParaRPr sz="2133">
                  <a:solidFill>
                    <a:srgbClr val="FFFFFF"/>
                  </a:solidFill>
                  <a:latin typeface="Calibri"/>
                  <a:ea typeface="Calibri"/>
                  <a:cs typeface="Calibri"/>
                  <a:sym typeface="Calibri"/>
                </a:endParaRPr>
              </a:p>
            </p:txBody>
          </p:sp>
        </p:grpSp>
        <p:grpSp>
          <p:nvGrpSpPr>
            <p:cNvPr id="59" name="Google Shape;301;p45">
              <a:extLst>
                <a:ext uri="{FF2B5EF4-FFF2-40B4-BE49-F238E27FC236}">
                  <a16:creationId xmlns:a16="http://schemas.microsoft.com/office/drawing/2014/main" id="{DA4CE057-11C9-8A41-AF6D-886D6D54FD16}"/>
                </a:ext>
              </a:extLst>
            </p:cNvPr>
            <p:cNvGrpSpPr/>
            <p:nvPr/>
          </p:nvGrpSpPr>
          <p:grpSpPr>
            <a:xfrm>
              <a:off x="8143679" y="3426789"/>
              <a:ext cx="924124" cy="1032164"/>
              <a:chOff x="8661117" y="4668659"/>
              <a:chExt cx="1232165" cy="1376218"/>
            </a:xfrm>
          </p:grpSpPr>
          <p:pic>
            <p:nvPicPr>
              <p:cNvPr id="60" name="Google Shape;302;p45">
                <a:extLst>
                  <a:ext uri="{FF2B5EF4-FFF2-40B4-BE49-F238E27FC236}">
                    <a16:creationId xmlns:a16="http://schemas.microsoft.com/office/drawing/2014/main" id="{B699EF81-F776-6B4B-BC8C-E09233D9934B}"/>
                  </a:ext>
                </a:extLst>
              </p:cNvPr>
              <p:cNvPicPr preferRelativeResize="0"/>
              <p:nvPr/>
            </p:nvPicPr>
            <p:blipFill rotWithShape="1">
              <a:blip r:embed="rId8">
                <a:alphaModFix/>
              </a:blip>
              <a:srcRect b="38740"/>
              <a:stretch/>
            </p:blipFill>
            <p:spPr>
              <a:xfrm>
                <a:off x="8661117" y="4668659"/>
                <a:ext cx="1232165" cy="1376218"/>
              </a:xfrm>
              <a:prstGeom prst="rect">
                <a:avLst/>
              </a:prstGeom>
              <a:noFill/>
              <a:ln>
                <a:noFill/>
              </a:ln>
              <a:effectLst>
                <a:outerShdw blurRad="63500" sx="102000" sy="102000" algn="ctr" rotWithShape="0">
                  <a:srgbClr val="000000">
                    <a:alpha val="40000"/>
                  </a:srgbClr>
                </a:outerShdw>
              </a:effectLst>
            </p:spPr>
          </p:pic>
          <p:sp>
            <p:nvSpPr>
              <p:cNvPr id="61" name="Google Shape;303;p45">
                <a:extLst>
                  <a:ext uri="{FF2B5EF4-FFF2-40B4-BE49-F238E27FC236}">
                    <a16:creationId xmlns:a16="http://schemas.microsoft.com/office/drawing/2014/main" id="{935AC97B-CE4E-DC4B-B1DF-F3E6A2228083}"/>
                  </a:ext>
                </a:extLst>
              </p:cNvPr>
              <p:cNvSpPr txBox="1"/>
              <p:nvPr/>
            </p:nvSpPr>
            <p:spPr>
              <a:xfrm>
                <a:off x="8886279" y="5237474"/>
                <a:ext cx="829200" cy="261600"/>
              </a:xfrm>
              <a:prstGeom prst="rect">
                <a:avLst/>
              </a:prstGeom>
              <a:noFill/>
              <a:ln>
                <a:noFill/>
              </a:ln>
            </p:spPr>
            <p:txBody>
              <a:bodyPr spcFirstLastPara="1" wrap="square" lIns="182867" tIns="91400" rIns="182867" bIns="91400" anchor="t" anchorCtr="0">
                <a:noAutofit/>
              </a:bodyPr>
              <a:lstStyle/>
              <a:p>
                <a:r>
                  <a:rPr lang="en" sz="2133">
                    <a:solidFill>
                      <a:srgbClr val="FFFFFF"/>
                    </a:solidFill>
                    <a:latin typeface="Calibri"/>
                    <a:ea typeface="Calibri"/>
                    <a:cs typeface="Calibri"/>
                    <a:sym typeface="Calibri"/>
                  </a:rPr>
                  <a:t>YAML </a:t>
                </a:r>
                <a:endParaRPr sz="2133">
                  <a:solidFill>
                    <a:srgbClr val="FFFFFF"/>
                  </a:solidFill>
                  <a:latin typeface="Calibri"/>
                  <a:ea typeface="Calibri"/>
                  <a:cs typeface="Calibri"/>
                  <a:sym typeface="Calibri"/>
                </a:endParaRPr>
              </a:p>
            </p:txBody>
          </p:sp>
        </p:grpSp>
      </p:grpSp>
      <p:sp>
        <p:nvSpPr>
          <p:cNvPr id="68" name="Google Shape;304;p45">
            <a:extLst>
              <a:ext uri="{FF2B5EF4-FFF2-40B4-BE49-F238E27FC236}">
                <a16:creationId xmlns:a16="http://schemas.microsoft.com/office/drawing/2014/main" id="{82212AB3-3918-A143-9592-5875240F7D39}"/>
              </a:ext>
            </a:extLst>
          </p:cNvPr>
          <p:cNvSpPr txBox="1"/>
          <p:nvPr/>
        </p:nvSpPr>
        <p:spPr>
          <a:xfrm>
            <a:off x="102725" y="4329435"/>
            <a:ext cx="3573925" cy="1413600"/>
          </a:xfrm>
          <a:prstGeom prst="rect">
            <a:avLst/>
          </a:prstGeom>
          <a:noFill/>
          <a:ln>
            <a:noFill/>
          </a:ln>
        </p:spPr>
        <p:txBody>
          <a:bodyPr spcFirstLastPara="1" wrap="square" lIns="243800" tIns="243800" rIns="243800" bIns="243800" anchor="ctr" anchorCtr="0">
            <a:noAutofit/>
          </a:bodyPr>
          <a:lstStyle/>
          <a:p>
            <a:r>
              <a:rPr lang="en-US" sz="2933" i="1" dirty="0">
                <a:latin typeface="Calibri"/>
                <a:ea typeface="Calibri"/>
                <a:cs typeface="Calibri"/>
                <a:sym typeface="Calibri"/>
              </a:rPr>
              <a:t>Dev/ops are used to</a:t>
            </a:r>
            <a:endParaRPr sz="2933" i="1" dirty="0">
              <a:latin typeface="Calibri"/>
              <a:ea typeface="Calibri"/>
              <a:cs typeface="Calibri"/>
              <a:sym typeface="Calibri"/>
            </a:endParaRPr>
          </a:p>
        </p:txBody>
      </p:sp>
      <p:sp>
        <p:nvSpPr>
          <p:cNvPr id="69" name="Google Shape;305;p45">
            <a:extLst>
              <a:ext uri="{FF2B5EF4-FFF2-40B4-BE49-F238E27FC236}">
                <a16:creationId xmlns:a16="http://schemas.microsoft.com/office/drawing/2014/main" id="{3A4D98D6-1D59-B547-89B2-01F75FDB3D46}"/>
              </a:ext>
            </a:extLst>
          </p:cNvPr>
          <p:cNvSpPr txBox="1"/>
          <p:nvPr/>
        </p:nvSpPr>
        <p:spPr>
          <a:xfrm>
            <a:off x="102725" y="9532301"/>
            <a:ext cx="3312800" cy="1413600"/>
          </a:xfrm>
          <a:prstGeom prst="rect">
            <a:avLst/>
          </a:prstGeom>
          <a:noFill/>
          <a:ln>
            <a:noFill/>
          </a:ln>
        </p:spPr>
        <p:txBody>
          <a:bodyPr spcFirstLastPara="1" wrap="square" lIns="243800" tIns="243800" rIns="243800" bIns="243800" anchor="ctr" anchorCtr="0">
            <a:noAutofit/>
          </a:bodyPr>
          <a:lstStyle/>
          <a:p>
            <a:r>
              <a:rPr lang="en" sz="2933" i="1" dirty="0">
                <a:latin typeface="Calibri"/>
                <a:ea typeface="Calibri"/>
                <a:cs typeface="Calibri"/>
                <a:sym typeface="Calibri"/>
              </a:rPr>
              <a:t>what </a:t>
            </a:r>
            <a:r>
              <a:rPr lang="en-US" altLang="zh-CN" sz="2933" i="1" dirty="0">
                <a:latin typeface="Calibri"/>
                <a:ea typeface="Calibri"/>
                <a:cs typeface="Calibri"/>
                <a:sym typeface="Calibri"/>
              </a:rPr>
              <a:t>k8s</a:t>
            </a:r>
            <a:r>
              <a:rPr lang="en" sz="2933" i="1" dirty="0">
                <a:latin typeface="Calibri"/>
                <a:ea typeface="Calibri"/>
                <a:cs typeface="Calibri"/>
                <a:sym typeface="Calibri"/>
              </a:rPr>
              <a:t> provides</a:t>
            </a:r>
            <a:endParaRPr sz="2933" i="1" dirty="0">
              <a:latin typeface="Calibri"/>
              <a:ea typeface="Calibri"/>
              <a:cs typeface="Calibri"/>
              <a:sym typeface="Calibri"/>
            </a:endParaRPr>
          </a:p>
        </p:txBody>
      </p:sp>
      <p:pic>
        <p:nvPicPr>
          <p:cNvPr id="70" name="Google Shape;306;p45">
            <a:extLst>
              <a:ext uri="{FF2B5EF4-FFF2-40B4-BE49-F238E27FC236}">
                <a16:creationId xmlns:a16="http://schemas.microsoft.com/office/drawing/2014/main" id="{E34C114D-6A72-824F-ADD3-58B34235CA9B}"/>
              </a:ext>
            </a:extLst>
          </p:cNvPr>
          <p:cNvPicPr preferRelativeResize="0"/>
          <p:nvPr/>
        </p:nvPicPr>
        <p:blipFill>
          <a:blip r:embed="rId9">
            <a:alphaModFix/>
          </a:blip>
          <a:stretch>
            <a:fillRect/>
          </a:stretch>
        </p:blipFill>
        <p:spPr>
          <a:xfrm>
            <a:off x="5505589" y="6856569"/>
            <a:ext cx="1252400" cy="978867"/>
          </a:xfrm>
          <a:prstGeom prst="rect">
            <a:avLst/>
          </a:prstGeom>
          <a:noFill/>
          <a:ln>
            <a:noFill/>
          </a:ln>
        </p:spPr>
      </p:pic>
      <p:pic>
        <p:nvPicPr>
          <p:cNvPr id="71" name="Google Shape;307;p45">
            <a:extLst>
              <a:ext uri="{FF2B5EF4-FFF2-40B4-BE49-F238E27FC236}">
                <a16:creationId xmlns:a16="http://schemas.microsoft.com/office/drawing/2014/main" id="{5255E5BE-43B2-8741-BB60-C695CB130CD3}"/>
              </a:ext>
            </a:extLst>
          </p:cNvPr>
          <p:cNvPicPr preferRelativeResize="0"/>
          <p:nvPr/>
        </p:nvPicPr>
        <p:blipFill>
          <a:blip r:embed="rId9">
            <a:alphaModFix/>
          </a:blip>
          <a:stretch>
            <a:fillRect/>
          </a:stretch>
        </p:blipFill>
        <p:spPr>
          <a:xfrm>
            <a:off x="12779856" y="6337369"/>
            <a:ext cx="1252400" cy="978867"/>
          </a:xfrm>
          <a:prstGeom prst="rect">
            <a:avLst/>
          </a:prstGeom>
          <a:noFill/>
          <a:ln>
            <a:noFill/>
          </a:ln>
        </p:spPr>
      </p:pic>
      <p:pic>
        <p:nvPicPr>
          <p:cNvPr id="72" name="Google Shape;308;p45">
            <a:extLst>
              <a:ext uri="{FF2B5EF4-FFF2-40B4-BE49-F238E27FC236}">
                <a16:creationId xmlns:a16="http://schemas.microsoft.com/office/drawing/2014/main" id="{5D49A66B-04E5-304C-B040-45C4603A8F8A}"/>
              </a:ext>
            </a:extLst>
          </p:cNvPr>
          <p:cNvPicPr preferRelativeResize="0"/>
          <p:nvPr/>
        </p:nvPicPr>
        <p:blipFill>
          <a:blip r:embed="rId9">
            <a:alphaModFix/>
          </a:blip>
          <a:stretch>
            <a:fillRect/>
          </a:stretch>
        </p:blipFill>
        <p:spPr>
          <a:xfrm>
            <a:off x="20054123" y="6238204"/>
            <a:ext cx="1252400" cy="978867"/>
          </a:xfrm>
          <a:prstGeom prst="rect">
            <a:avLst/>
          </a:prstGeom>
          <a:noFill/>
          <a:ln>
            <a:noFill/>
          </a:ln>
        </p:spPr>
      </p:pic>
      <p:pic>
        <p:nvPicPr>
          <p:cNvPr id="74" name="Google Shape;231;p44">
            <a:extLst>
              <a:ext uri="{FF2B5EF4-FFF2-40B4-BE49-F238E27FC236}">
                <a16:creationId xmlns:a16="http://schemas.microsoft.com/office/drawing/2014/main" id="{972E51B7-EC6A-D146-A20A-01C3DBE0FA65}"/>
              </a:ext>
            </a:extLst>
          </p:cNvPr>
          <p:cNvPicPr preferRelativeResize="0"/>
          <p:nvPr/>
        </p:nvPicPr>
        <p:blipFill>
          <a:blip r:embed="rId10">
            <a:alphaModFix/>
          </a:blip>
          <a:stretch>
            <a:fillRect/>
          </a:stretch>
        </p:blipFill>
        <p:spPr>
          <a:xfrm>
            <a:off x="678380" y="10500647"/>
            <a:ext cx="1719704" cy="1049603"/>
          </a:xfrm>
          <a:prstGeom prst="rect">
            <a:avLst/>
          </a:prstGeom>
          <a:noFill/>
          <a:ln>
            <a:noFill/>
          </a:ln>
        </p:spPr>
      </p:pic>
    </p:spTree>
    <p:extLst>
      <p:ext uri="{BB962C8B-B14F-4D97-AF65-F5344CB8AC3E}">
        <p14:creationId xmlns:p14="http://schemas.microsoft.com/office/powerpoint/2010/main" val="175298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17"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E6636BC20180234D78A0072836F0B3B062B9B207100DDB20A0D98F39B16C2BA34B43BC38C168AB0122592F0838465CEB921921FAF1D0ABC11BBFC26B7F4E1ADA24FB2EADD526949754C728F767A2439F9FD0E9157C626057A81A5197EE01DCA8DD06229F4E3</a:t>
            </a:r>
          </a:p>
        </p:txBody>
      </p:sp>
      <p:sp>
        <p:nvSpPr>
          <p:cNvPr id="77" name="文本框 18"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E6636BC20180234D78A0072836F0B9A0A2B9B2061C9A0BB0ACD9893EB10E2B031B41B438916C5B072299230838460AEBD81921FAF1D0DBA11BBFC240765E1ADA24FAFAAD2A2364D7C4102A5765624C4309BCEC18730840C208B9E19F3AB9ACA8DD0625949E3</a:t>
            </a:r>
          </a:p>
        </p:txBody>
      </p:sp>
      <p:sp>
        <p:nvSpPr>
          <p:cNvPr id="2" name="TextBox 1">
            <a:extLst>
              <a:ext uri="{FF2B5EF4-FFF2-40B4-BE49-F238E27FC236}">
                <a16:creationId xmlns:a16="http://schemas.microsoft.com/office/drawing/2014/main" id="{117939E1-FD79-9347-9853-B843DD9604F0}"/>
              </a:ext>
            </a:extLst>
          </p:cNvPr>
          <p:cNvSpPr txBox="1"/>
          <p:nvPr/>
        </p:nvSpPr>
        <p:spPr>
          <a:xfrm>
            <a:off x="819150" y="837437"/>
            <a:ext cx="17863101" cy="1446550"/>
          </a:xfrm>
          <a:prstGeom prst="rect">
            <a:avLst/>
          </a:prstGeom>
          <a:noFill/>
        </p:spPr>
        <p:txBody>
          <a:bodyPr wrap="square" rtlCol="0">
            <a:spAutoFit/>
          </a:bodyPr>
          <a:lstStyle/>
          <a:p>
            <a:r>
              <a:rPr lang="en-US" sz="8800" dirty="0">
                <a:latin typeface="+mj-lt"/>
                <a:ea typeface="Helvetica Neue" panose="02000503000000020004" pitchFamily="2" charset="0"/>
                <a:cs typeface="Helvetica Neue" panose="02000503000000020004" pitchFamily="2" charset="0"/>
              </a:rPr>
              <a:t>Current Solutions </a:t>
            </a:r>
          </a:p>
        </p:txBody>
      </p:sp>
      <p:grpSp>
        <p:nvGrpSpPr>
          <p:cNvPr id="34" name="Group 33">
            <a:extLst>
              <a:ext uri="{FF2B5EF4-FFF2-40B4-BE49-F238E27FC236}">
                <a16:creationId xmlns:a16="http://schemas.microsoft.com/office/drawing/2014/main" id="{584B5434-A49D-C94D-96E5-639C592EA651}"/>
              </a:ext>
            </a:extLst>
          </p:cNvPr>
          <p:cNvGrpSpPr/>
          <p:nvPr/>
        </p:nvGrpSpPr>
        <p:grpSpPr>
          <a:xfrm>
            <a:off x="451402" y="2538690"/>
            <a:ext cx="23223579" cy="10540867"/>
            <a:chOff x="451402" y="2538690"/>
            <a:chExt cx="23223579" cy="10540867"/>
          </a:xfrm>
        </p:grpSpPr>
        <p:sp>
          <p:nvSpPr>
            <p:cNvPr id="35" name="Rectangle 34">
              <a:extLst>
                <a:ext uri="{FF2B5EF4-FFF2-40B4-BE49-F238E27FC236}">
                  <a16:creationId xmlns:a16="http://schemas.microsoft.com/office/drawing/2014/main" id="{90568E83-98BB-2548-9E27-DCDB75B437A6}"/>
                </a:ext>
              </a:extLst>
            </p:cNvPr>
            <p:cNvSpPr/>
            <p:nvPr/>
          </p:nvSpPr>
          <p:spPr>
            <a:xfrm>
              <a:off x="4324107" y="5903319"/>
              <a:ext cx="18591150" cy="3269546"/>
            </a:xfrm>
            <a:prstGeom prst="rect">
              <a:avLst/>
            </a:prstGeom>
            <a:solidFill>
              <a:schemeClr val="accent2">
                <a:lumMod val="20000"/>
                <a:lumOff val="80000"/>
              </a:schemeClr>
            </a:solidFill>
            <a:ln>
              <a:solidFill>
                <a:srgbClr val="F769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latin typeface="Calibri" panose="020F0502020204030204"/>
              </a:endParaRPr>
            </a:p>
          </p:txBody>
        </p:sp>
        <p:sp>
          <p:nvSpPr>
            <p:cNvPr id="36" name="Rectangle 35">
              <a:extLst>
                <a:ext uri="{FF2B5EF4-FFF2-40B4-BE49-F238E27FC236}">
                  <a16:creationId xmlns:a16="http://schemas.microsoft.com/office/drawing/2014/main" id="{E13EA213-A8D2-434E-827F-730D4932A747}"/>
                </a:ext>
              </a:extLst>
            </p:cNvPr>
            <p:cNvSpPr/>
            <p:nvPr/>
          </p:nvSpPr>
          <p:spPr>
            <a:xfrm>
              <a:off x="451402" y="2538690"/>
              <a:ext cx="8122540" cy="1960500"/>
            </a:xfrm>
            <a:prstGeom prst="rect">
              <a:avLst/>
            </a:prstGeom>
            <a:noFill/>
            <a:ln>
              <a:solidFill>
                <a:srgbClr val="F769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prstClr val="white"/>
                  </a:solidFill>
                  <a:latin typeface="Calibri" panose="020F0502020204030204"/>
                  <a:ea typeface="等线" panose="02010600030101010101" pitchFamily="2" charset="-122"/>
                </a:rPr>
                <a:t>控制器</a:t>
              </a:r>
              <a:endParaRPr lang="en-US" sz="2800"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id="{6AA89A41-2D80-9747-9B3D-27ADB59815D7}"/>
                </a:ext>
              </a:extLst>
            </p:cNvPr>
            <p:cNvSpPr/>
            <p:nvPr/>
          </p:nvSpPr>
          <p:spPr>
            <a:xfrm>
              <a:off x="4293371" y="9361124"/>
              <a:ext cx="18579406" cy="1272208"/>
            </a:xfrm>
            <a:prstGeom prst="rect">
              <a:avLst/>
            </a:prstGeom>
            <a:solidFill>
              <a:schemeClr val="accent2">
                <a:lumMod val="20000"/>
                <a:lumOff val="80000"/>
              </a:schemeClr>
            </a:solidFill>
            <a:ln>
              <a:solidFill>
                <a:srgbClr val="F769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Calibri" panose="020F0502020204030204"/>
                  <a:ea typeface="等线" panose="02010600030101010101" pitchFamily="2" charset="-122"/>
                </a:rPr>
                <a:t>Various</a:t>
              </a:r>
              <a:r>
                <a:rPr lang="en-US" altLang="zh-CN" sz="3200" dirty="0">
                  <a:solidFill>
                    <a:prstClr val="black"/>
                  </a:solidFill>
                  <a:latin typeface="Calibri" panose="020F0502020204030204"/>
                  <a:ea typeface="等线" panose="02010600030101010101" pitchFamily="2" charset="-122"/>
                </a:rPr>
                <a:t> Controller</a:t>
              </a:r>
              <a:endParaRPr lang="en-US" sz="3200" dirty="0">
                <a:solidFill>
                  <a:prstClr val="black"/>
                </a:solidFill>
                <a:latin typeface="Calibri" panose="020F0502020204030204"/>
              </a:endParaRPr>
            </a:p>
          </p:txBody>
        </p:sp>
        <p:sp>
          <p:nvSpPr>
            <p:cNvPr id="40" name="Rectangle 39">
              <a:extLst>
                <a:ext uri="{FF2B5EF4-FFF2-40B4-BE49-F238E27FC236}">
                  <a16:creationId xmlns:a16="http://schemas.microsoft.com/office/drawing/2014/main" id="{75CB25F0-71B3-A444-9098-5895E6B1E640}"/>
                </a:ext>
              </a:extLst>
            </p:cNvPr>
            <p:cNvSpPr/>
            <p:nvPr/>
          </p:nvSpPr>
          <p:spPr>
            <a:xfrm>
              <a:off x="4504578" y="11207025"/>
              <a:ext cx="5100432" cy="16288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panose="020F0502020204030204"/>
                </a:rPr>
                <a:t>Containers</a:t>
              </a:r>
            </a:p>
          </p:txBody>
        </p:sp>
        <p:sp>
          <p:nvSpPr>
            <p:cNvPr id="41" name="Rectangle 40">
              <a:extLst>
                <a:ext uri="{FF2B5EF4-FFF2-40B4-BE49-F238E27FC236}">
                  <a16:creationId xmlns:a16="http://schemas.microsoft.com/office/drawing/2014/main" id="{9E280F56-200E-2342-B545-D98ACB66AFBB}"/>
                </a:ext>
              </a:extLst>
            </p:cNvPr>
            <p:cNvSpPr/>
            <p:nvPr/>
          </p:nvSpPr>
          <p:spPr>
            <a:xfrm>
              <a:off x="10162429" y="11207024"/>
              <a:ext cx="2913822" cy="683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panose="020F0502020204030204"/>
                </a:rPr>
                <a:t>VMs</a:t>
              </a:r>
            </a:p>
          </p:txBody>
        </p:sp>
        <p:sp>
          <p:nvSpPr>
            <p:cNvPr id="42" name="Rectangle 41">
              <a:extLst>
                <a:ext uri="{FF2B5EF4-FFF2-40B4-BE49-F238E27FC236}">
                  <a16:creationId xmlns:a16="http://schemas.microsoft.com/office/drawing/2014/main" id="{2DFBB25A-8DE7-3F4D-A81A-40556FC7B58D}"/>
                </a:ext>
              </a:extLst>
            </p:cNvPr>
            <p:cNvSpPr/>
            <p:nvPr/>
          </p:nvSpPr>
          <p:spPr>
            <a:xfrm>
              <a:off x="13633671" y="11207024"/>
              <a:ext cx="2913822" cy="683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panose="020F0502020204030204"/>
                </a:rPr>
                <a:t>Load Balancer</a:t>
              </a:r>
            </a:p>
          </p:txBody>
        </p:sp>
        <p:sp>
          <p:nvSpPr>
            <p:cNvPr id="43" name="Rectangle 42">
              <a:extLst>
                <a:ext uri="{FF2B5EF4-FFF2-40B4-BE49-F238E27FC236}">
                  <a16:creationId xmlns:a16="http://schemas.microsoft.com/office/drawing/2014/main" id="{D447BD13-9C7A-D04E-9F91-B15CFDFAD1C8}"/>
                </a:ext>
              </a:extLst>
            </p:cNvPr>
            <p:cNvSpPr/>
            <p:nvPr/>
          </p:nvSpPr>
          <p:spPr>
            <a:xfrm>
              <a:off x="17104913" y="11207024"/>
              <a:ext cx="2913822" cy="683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panose="020F0502020204030204"/>
                </a:rPr>
                <a:t>Database</a:t>
              </a:r>
            </a:p>
          </p:txBody>
        </p:sp>
        <p:sp>
          <p:nvSpPr>
            <p:cNvPr id="44" name="Rectangle 43">
              <a:extLst>
                <a:ext uri="{FF2B5EF4-FFF2-40B4-BE49-F238E27FC236}">
                  <a16:creationId xmlns:a16="http://schemas.microsoft.com/office/drawing/2014/main" id="{E436FB72-3AA0-DF42-B9DC-562549AD5226}"/>
                </a:ext>
              </a:extLst>
            </p:cNvPr>
            <p:cNvSpPr/>
            <p:nvPr/>
          </p:nvSpPr>
          <p:spPr>
            <a:xfrm>
              <a:off x="10162429" y="12183430"/>
              <a:ext cx="2913822" cy="62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panose="020F0502020204030204"/>
                </a:rPr>
                <a:t>RAM</a:t>
              </a:r>
            </a:p>
          </p:txBody>
        </p:sp>
        <p:sp>
          <p:nvSpPr>
            <p:cNvPr id="45" name="Rectangle 44">
              <a:extLst>
                <a:ext uri="{FF2B5EF4-FFF2-40B4-BE49-F238E27FC236}">
                  <a16:creationId xmlns:a16="http://schemas.microsoft.com/office/drawing/2014/main" id="{194B22A2-C4C3-114E-89FD-CED921A95F44}"/>
                </a:ext>
              </a:extLst>
            </p:cNvPr>
            <p:cNvSpPr/>
            <p:nvPr/>
          </p:nvSpPr>
          <p:spPr>
            <a:xfrm>
              <a:off x="13633671" y="12183184"/>
              <a:ext cx="2913822" cy="62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panose="020F0502020204030204"/>
                </a:rPr>
                <a:t>Network</a:t>
              </a:r>
            </a:p>
          </p:txBody>
        </p:sp>
        <p:sp>
          <p:nvSpPr>
            <p:cNvPr id="46" name="Rectangle 45">
              <a:extLst>
                <a:ext uri="{FF2B5EF4-FFF2-40B4-BE49-F238E27FC236}">
                  <a16:creationId xmlns:a16="http://schemas.microsoft.com/office/drawing/2014/main" id="{11540038-F169-1F42-93F6-0E57C99C85C2}"/>
                </a:ext>
              </a:extLst>
            </p:cNvPr>
            <p:cNvSpPr/>
            <p:nvPr/>
          </p:nvSpPr>
          <p:spPr>
            <a:xfrm>
              <a:off x="17104913" y="12152058"/>
              <a:ext cx="2913822" cy="683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panose="020F0502020204030204"/>
                </a:rPr>
                <a:t>Storage</a:t>
              </a:r>
            </a:p>
          </p:txBody>
        </p:sp>
        <p:grpSp>
          <p:nvGrpSpPr>
            <p:cNvPr id="47" name="Group 46">
              <a:extLst>
                <a:ext uri="{FF2B5EF4-FFF2-40B4-BE49-F238E27FC236}">
                  <a16:creationId xmlns:a16="http://schemas.microsoft.com/office/drawing/2014/main" id="{EE632B97-4FAD-A848-9FDD-26E96076122D}"/>
                </a:ext>
              </a:extLst>
            </p:cNvPr>
            <p:cNvGrpSpPr/>
            <p:nvPr/>
          </p:nvGrpSpPr>
          <p:grpSpPr>
            <a:xfrm>
              <a:off x="4573159" y="6209172"/>
              <a:ext cx="2604442" cy="2630888"/>
              <a:chOff x="5077238" y="3828096"/>
              <a:chExt cx="2604441" cy="2630887"/>
            </a:xfrm>
          </p:grpSpPr>
          <p:pic>
            <p:nvPicPr>
              <p:cNvPr id="120" name="Picture 119">
                <a:extLst>
                  <a:ext uri="{FF2B5EF4-FFF2-40B4-BE49-F238E27FC236}">
                    <a16:creationId xmlns:a16="http://schemas.microsoft.com/office/drawing/2014/main" id="{57B72786-E317-664D-9565-13ED70CCA8DB}"/>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artisticBlur/>
                        </a14:imgEffect>
                      </a14:imgLayer>
                    </a14:imgProps>
                  </a:ext>
                </a:extLst>
              </a:blip>
              <a:srcRect l="6038" t="13167" r="61471" b="35652"/>
              <a:stretch/>
            </p:blipFill>
            <p:spPr>
              <a:xfrm>
                <a:off x="5077238" y="3828096"/>
                <a:ext cx="2604441" cy="2630887"/>
              </a:xfrm>
              <a:prstGeom prst="rect">
                <a:avLst/>
              </a:prstGeom>
              <a:effectLst>
                <a:outerShdw blurRad="63500" sx="102000" sy="102000" algn="ctr" rotWithShape="0">
                  <a:prstClr val="black">
                    <a:alpha val="40000"/>
                  </a:prstClr>
                </a:outerShdw>
              </a:effectLst>
            </p:spPr>
          </p:pic>
          <p:sp>
            <p:nvSpPr>
              <p:cNvPr id="121" name="TextBox 120">
                <a:extLst>
                  <a:ext uri="{FF2B5EF4-FFF2-40B4-BE49-F238E27FC236}">
                    <a16:creationId xmlns:a16="http://schemas.microsoft.com/office/drawing/2014/main" id="{271F89D4-652F-6542-957C-BF0A4148EA6E}"/>
                  </a:ext>
                </a:extLst>
              </p:cNvPr>
              <p:cNvSpPr txBox="1"/>
              <p:nvPr/>
            </p:nvSpPr>
            <p:spPr>
              <a:xfrm>
                <a:off x="5841188" y="4848622"/>
                <a:ext cx="1059842" cy="769441"/>
              </a:xfrm>
              <a:prstGeom prst="rect">
                <a:avLst/>
              </a:prstGeom>
              <a:noFill/>
            </p:spPr>
            <p:txBody>
              <a:bodyPr wrap="none" rtlCol="0">
                <a:spAutoFit/>
              </a:bodyPr>
              <a:lstStyle/>
              <a:p>
                <a:r>
                  <a:rPr lang="en-US" altLang="zh-CN" sz="4400" dirty="0">
                    <a:solidFill>
                      <a:prstClr val="black"/>
                    </a:solidFill>
                    <a:latin typeface="Calibri" panose="020F0502020204030204"/>
                    <a:ea typeface="等线" panose="02010600030101010101" pitchFamily="2" charset="-122"/>
                  </a:rPr>
                  <a:t>Pod</a:t>
                </a:r>
              </a:p>
            </p:txBody>
          </p:sp>
        </p:grpSp>
        <p:grpSp>
          <p:nvGrpSpPr>
            <p:cNvPr id="48" name="Group 47">
              <a:extLst>
                <a:ext uri="{FF2B5EF4-FFF2-40B4-BE49-F238E27FC236}">
                  <a16:creationId xmlns:a16="http://schemas.microsoft.com/office/drawing/2014/main" id="{D3289DF9-B9CC-1D4A-B70A-9DFA733F48CD}"/>
                </a:ext>
              </a:extLst>
            </p:cNvPr>
            <p:cNvGrpSpPr/>
            <p:nvPr/>
          </p:nvGrpSpPr>
          <p:grpSpPr>
            <a:xfrm>
              <a:off x="7489142" y="6185222"/>
              <a:ext cx="2743572" cy="2630888"/>
              <a:chOff x="5007673" y="3828096"/>
              <a:chExt cx="2743571" cy="2630887"/>
            </a:xfrm>
          </p:grpSpPr>
          <p:pic>
            <p:nvPicPr>
              <p:cNvPr id="118" name="Picture 117">
                <a:extLst>
                  <a:ext uri="{FF2B5EF4-FFF2-40B4-BE49-F238E27FC236}">
                    <a16:creationId xmlns:a16="http://schemas.microsoft.com/office/drawing/2014/main" id="{38A14F34-8B6C-6F4E-8680-6A9689487D36}"/>
                  </a:ext>
                </a:extLst>
              </p:cNvPr>
              <p:cNvPicPr>
                <a:picLocks noChangeAspect="1"/>
              </p:cNvPicPr>
              <p:nvPr/>
            </p:nvPicPr>
            <p:blipFill rotWithShape="1">
              <a:blip r:embed="rId3">
                <a:alphaModFix/>
                <a:extLst>
                  <a:ext uri="{BEBA8EAE-BF5A-486C-A8C5-ECC9F3942E4B}">
                    <a14:imgProps xmlns:a14="http://schemas.microsoft.com/office/drawing/2010/main">
                      <a14:imgLayer r:embed="rId5">
                        <a14:imgEffect>
                          <a14:artisticBlur/>
                        </a14:imgEffect>
                      </a14:imgLayer>
                    </a14:imgProps>
                  </a:ext>
                </a:extLst>
              </a:blip>
              <a:srcRect l="6038" t="13167" r="61471" b="35652"/>
              <a:stretch/>
            </p:blipFill>
            <p:spPr>
              <a:xfrm>
                <a:off x="5077238" y="3828096"/>
                <a:ext cx="2604441" cy="2630887"/>
              </a:xfrm>
              <a:prstGeom prst="rect">
                <a:avLst/>
              </a:prstGeom>
              <a:effectLst>
                <a:outerShdw blurRad="63500" sx="102000" sy="102000" algn="ctr" rotWithShape="0">
                  <a:prstClr val="black">
                    <a:alpha val="40000"/>
                  </a:prstClr>
                </a:outerShdw>
              </a:effectLst>
            </p:spPr>
          </p:pic>
          <p:sp>
            <p:nvSpPr>
              <p:cNvPr id="119" name="TextBox 118">
                <a:extLst>
                  <a:ext uri="{FF2B5EF4-FFF2-40B4-BE49-F238E27FC236}">
                    <a16:creationId xmlns:a16="http://schemas.microsoft.com/office/drawing/2014/main" id="{861B1B32-337B-1C42-8934-F72BFE55FA15}"/>
                  </a:ext>
                </a:extLst>
              </p:cNvPr>
              <p:cNvSpPr txBox="1"/>
              <p:nvPr/>
            </p:nvSpPr>
            <p:spPr>
              <a:xfrm>
                <a:off x="5007673" y="4851766"/>
                <a:ext cx="2743571" cy="707886"/>
              </a:xfrm>
              <a:prstGeom prst="rect">
                <a:avLst/>
              </a:prstGeom>
              <a:noFill/>
            </p:spPr>
            <p:txBody>
              <a:bodyPr wrap="none" rtlCol="0">
                <a:spAutoFit/>
              </a:bodyPr>
              <a:lstStyle/>
              <a:p>
                <a:r>
                  <a:rPr lang="en-US" altLang="zh-CN" sz="4000" dirty="0">
                    <a:solidFill>
                      <a:prstClr val="black"/>
                    </a:solidFill>
                    <a:latin typeface="Calibri" panose="020F0502020204030204"/>
                    <a:ea typeface="等线" panose="02010600030101010101" pitchFamily="2" charset="-122"/>
                  </a:rPr>
                  <a:t>Deployment</a:t>
                </a:r>
                <a:endParaRPr lang="en-US" sz="4000" dirty="0">
                  <a:solidFill>
                    <a:prstClr val="black"/>
                  </a:solidFill>
                  <a:latin typeface="Calibri" panose="020F0502020204030204"/>
                  <a:ea typeface="等线" panose="02010600030101010101" pitchFamily="2" charset="-122"/>
                </a:endParaRPr>
              </a:p>
            </p:txBody>
          </p:sp>
        </p:grpSp>
        <p:grpSp>
          <p:nvGrpSpPr>
            <p:cNvPr id="49" name="Group 48">
              <a:extLst>
                <a:ext uri="{FF2B5EF4-FFF2-40B4-BE49-F238E27FC236}">
                  <a16:creationId xmlns:a16="http://schemas.microsoft.com/office/drawing/2014/main" id="{66BA3517-07BD-D64A-A509-E3D2268E9AB7}"/>
                </a:ext>
              </a:extLst>
            </p:cNvPr>
            <p:cNvGrpSpPr/>
            <p:nvPr/>
          </p:nvGrpSpPr>
          <p:grpSpPr>
            <a:xfrm>
              <a:off x="10608253" y="6166104"/>
              <a:ext cx="2604442" cy="2630888"/>
              <a:chOff x="5077238" y="3828096"/>
              <a:chExt cx="2604441" cy="2630887"/>
            </a:xfrm>
          </p:grpSpPr>
          <p:pic>
            <p:nvPicPr>
              <p:cNvPr id="116" name="Picture 115">
                <a:extLst>
                  <a:ext uri="{FF2B5EF4-FFF2-40B4-BE49-F238E27FC236}">
                    <a16:creationId xmlns:a16="http://schemas.microsoft.com/office/drawing/2014/main" id="{8FA4C427-64BE-E447-B891-481805958349}"/>
                  </a:ext>
                </a:extLst>
              </p:cNvPr>
              <p:cNvPicPr>
                <a:picLocks noChangeAspect="1"/>
              </p:cNvPicPr>
              <p:nvPr/>
            </p:nvPicPr>
            <p:blipFill rotWithShape="1">
              <a:blip r:embed="rId3">
                <a:alphaModFix/>
                <a:extLst>
                  <a:ext uri="{BEBA8EAE-BF5A-486C-A8C5-ECC9F3942E4B}">
                    <a14:imgProps xmlns:a14="http://schemas.microsoft.com/office/drawing/2010/main">
                      <a14:imgLayer r:embed="rId6">
                        <a14:imgEffect>
                          <a14:artisticBlur/>
                        </a14:imgEffect>
                      </a14:imgLayer>
                    </a14:imgProps>
                  </a:ext>
                </a:extLst>
              </a:blip>
              <a:srcRect l="6038" t="13167" r="61471" b="35652"/>
              <a:stretch/>
            </p:blipFill>
            <p:spPr>
              <a:xfrm>
                <a:off x="5077238" y="3828096"/>
                <a:ext cx="2604441" cy="2630887"/>
              </a:xfrm>
              <a:prstGeom prst="rect">
                <a:avLst/>
              </a:prstGeom>
              <a:effectLst>
                <a:outerShdw blurRad="63500" sx="102000" sy="102000" algn="ctr" rotWithShape="0">
                  <a:prstClr val="black">
                    <a:alpha val="40000"/>
                  </a:prstClr>
                </a:outerShdw>
              </a:effectLst>
            </p:spPr>
          </p:pic>
          <p:sp>
            <p:nvSpPr>
              <p:cNvPr id="117" name="TextBox 116">
                <a:extLst>
                  <a:ext uri="{FF2B5EF4-FFF2-40B4-BE49-F238E27FC236}">
                    <a16:creationId xmlns:a16="http://schemas.microsoft.com/office/drawing/2014/main" id="{A1334208-5E9F-0A40-98B3-E9C21F97E5D8}"/>
                  </a:ext>
                </a:extLst>
              </p:cNvPr>
              <p:cNvSpPr txBox="1"/>
              <p:nvPr/>
            </p:nvSpPr>
            <p:spPr>
              <a:xfrm>
                <a:off x="5443530" y="4853393"/>
                <a:ext cx="1680203" cy="707886"/>
              </a:xfrm>
              <a:prstGeom prst="rect">
                <a:avLst/>
              </a:prstGeom>
              <a:noFill/>
            </p:spPr>
            <p:txBody>
              <a:bodyPr wrap="none" rtlCol="0">
                <a:spAutoFit/>
              </a:bodyPr>
              <a:lstStyle/>
              <a:p>
                <a:r>
                  <a:rPr lang="en-US" altLang="zh-CN" sz="4000" dirty="0">
                    <a:solidFill>
                      <a:prstClr val="black"/>
                    </a:solidFill>
                    <a:latin typeface="Calibri" panose="020F0502020204030204"/>
                    <a:ea typeface="等线" panose="02010600030101010101" pitchFamily="2" charset="-122"/>
                  </a:rPr>
                  <a:t>Service</a:t>
                </a:r>
                <a:endParaRPr lang="en-US" sz="4000" dirty="0">
                  <a:solidFill>
                    <a:prstClr val="black"/>
                  </a:solidFill>
                  <a:latin typeface="Calibri" panose="020F0502020204030204"/>
                </a:endParaRPr>
              </a:p>
            </p:txBody>
          </p:sp>
        </p:grpSp>
        <p:grpSp>
          <p:nvGrpSpPr>
            <p:cNvPr id="50" name="Group 49">
              <a:extLst>
                <a:ext uri="{FF2B5EF4-FFF2-40B4-BE49-F238E27FC236}">
                  <a16:creationId xmlns:a16="http://schemas.microsoft.com/office/drawing/2014/main" id="{1266D26D-C1B5-F74E-9FB1-DC6ED1EC6E2A}"/>
                </a:ext>
              </a:extLst>
            </p:cNvPr>
            <p:cNvGrpSpPr/>
            <p:nvPr/>
          </p:nvGrpSpPr>
          <p:grpSpPr>
            <a:xfrm>
              <a:off x="13824373" y="6166104"/>
              <a:ext cx="2604442" cy="2630888"/>
              <a:chOff x="5077238" y="3828096"/>
              <a:chExt cx="2604441" cy="2630887"/>
            </a:xfrm>
          </p:grpSpPr>
          <p:pic>
            <p:nvPicPr>
              <p:cNvPr id="114" name="Picture 113">
                <a:extLst>
                  <a:ext uri="{FF2B5EF4-FFF2-40B4-BE49-F238E27FC236}">
                    <a16:creationId xmlns:a16="http://schemas.microsoft.com/office/drawing/2014/main" id="{B5BF441B-C3FA-A74C-94F9-2095F28473DB}"/>
                  </a:ext>
                </a:extLst>
              </p:cNvPr>
              <p:cNvPicPr>
                <a:picLocks noChangeAspect="1"/>
              </p:cNvPicPr>
              <p:nvPr/>
            </p:nvPicPr>
            <p:blipFill rotWithShape="1">
              <a:blip r:embed="rId3">
                <a:alphaModFix/>
                <a:extLst>
                  <a:ext uri="{BEBA8EAE-BF5A-486C-A8C5-ECC9F3942E4B}">
                    <a14:imgProps xmlns:a14="http://schemas.microsoft.com/office/drawing/2010/main">
                      <a14:imgLayer r:embed="rId6">
                        <a14:imgEffect>
                          <a14:artisticBlur/>
                        </a14:imgEffect>
                      </a14:imgLayer>
                    </a14:imgProps>
                  </a:ext>
                </a:extLst>
              </a:blip>
              <a:srcRect l="6038" t="13167" r="61471" b="35652"/>
              <a:stretch/>
            </p:blipFill>
            <p:spPr>
              <a:xfrm>
                <a:off x="5077238" y="3828096"/>
                <a:ext cx="2604441" cy="2630887"/>
              </a:xfrm>
              <a:prstGeom prst="rect">
                <a:avLst/>
              </a:prstGeom>
              <a:effectLst>
                <a:outerShdw blurRad="63500" sx="102000" sy="102000" algn="ctr" rotWithShape="0">
                  <a:prstClr val="black">
                    <a:alpha val="40000"/>
                  </a:prstClr>
                </a:outerShdw>
              </a:effectLst>
            </p:spPr>
          </p:pic>
          <p:sp>
            <p:nvSpPr>
              <p:cNvPr id="115" name="TextBox 114">
                <a:extLst>
                  <a:ext uri="{FF2B5EF4-FFF2-40B4-BE49-F238E27FC236}">
                    <a16:creationId xmlns:a16="http://schemas.microsoft.com/office/drawing/2014/main" id="{A7637D08-4148-8546-A9CC-0A6E6998EAC3}"/>
                  </a:ext>
                </a:extLst>
              </p:cNvPr>
              <p:cNvSpPr txBox="1"/>
              <p:nvPr/>
            </p:nvSpPr>
            <p:spPr>
              <a:xfrm>
                <a:off x="5606096" y="4870272"/>
                <a:ext cx="1311577" cy="707886"/>
              </a:xfrm>
              <a:prstGeom prst="rect">
                <a:avLst/>
              </a:prstGeom>
              <a:noFill/>
            </p:spPr>
            <p:txBody>
              <a:bodyPr wrap="none" rtlCol="0">
                <a:spAutoFit/>
              </a:bodyPr>
              <a:lstStyle/>
              <a:p>
                <a:r>
                  <a:rPr lang="en-US" altLang="zh-CN" sz="4000" dirty="0">
                    <a:solidFill>
                      <a:prstClr val="black"/>
                    </a:solidFill>
                    <a:latin typeface="Calibri" panose="020F0502020204030204"/>
                    <a:ea typeface="等线" panose="02010600030101010101" pitchFamily="2" charset="-122"/>
                  </a:rPr>
                  <a:t>Node</a:t>
                </a:r>
                <a:endParaRPr lang="en-US" sz="4000" dirty="0">
                  <a:solidFill>
                    <a:prstClr val="black"/>
                  </a:solidFill>
                  <a:latin typeface="Calibri" panose="020F0502020204030204"/>
                </a:endParaRPr>
              </a:p>
            </p:txBody>
          </p:sp>
        </p:grpSp>
        <p:grpSp>
          <p:nvGrpSpPr>
            <p:cNvPr id="51" name="Group 50">
              <a:extLst>
                <a:ext uri="{FF2B5EF4-FFF2-40B4-BE49-F238E27FC236}">
                  <a16:creationId xmlns:a16="http://schemas.microsoft.com/office/drawing/2014/main" id="{1E1C0698-4ECB-C74B-B23D-9F270DA2F57B}"/>
                </a:ext>
              </a:extLst>
            </p:cNvPr>
            <p:cNvGrpSpPr/>
            <p:nvPr/>
          </p:nvGrpSpPr>
          <p:grpSpPr>
            <a:xfrm>
              <a:off x="17220828" y="6156549"/>
              <a:ext cx="2604442" cy="2630888"/>
              <a:chOff x="5077238" y="3828096"/>
              <a:chExt cx="2604441" cy="2630887"/>
            </a:xfrm>
          </p:grpSpPr>
          <p:pic>
            <p:nvPicPr>
              <p:cNvPr id="112" name="Picture 111">
                <a:extLst>
                  <a:ext uri="{FF2B5EF4-FFF2-40B4-BE49-F238E27FC236}">
                    <a16:creationId xmlns:a16="http://schemas.microsoft.com/office/drawing/2014/main" id="{56FA5CA1-BC44-5A42-A595-538428E73BAB}"/>
                  </a:ext>
                </a:extLst>
              </p:cNvPr>
              <p:cNvPicPr>
                <a:picLocks noChangeAspect="1"/>
              </p:cNvPicPr>
              <p:nvPr/>
            </p:nvPicPr>
            <p:blipFill rotWithShape="1">
              <a:blip r:embed="rId3">
                <a:alphaModFix/>
                <a:extLst>
                  <a:ext uri="{BEBA8EAE-BF5A-486C-A8C5-ECC9F3942E4B}">
                    <a14:imgProps xmlns:a14="http://schemas.microsoft.com/office/drawing/2010/main">
                      <a14:imgLayer r:embed="rId7">
                        <a14:imgEffect>
                          <a14:artisticBlur/>
                        </a14:imgEffect>
                      </a14:imgLayer>
                    </a14:imgProps>
                  </a:ext>
                </a:extLst>
              </a:blip>
              <a:srcRect l="6038" t="13167" r="61471" b="35652"/>
              <a:stretch/>
            </p:blipFill>
            <p:spPr>
              <a:xfrm>
                <a:off x="5077238" y="3828096"/>
                <a:ext cx="2604441" cy="2630887"/>
              </a:xfrm>
              <a:prstGeom prst="rect">
                <a:avLst/>
              </a:prstGeom>
              <a:effectLst>
                <a:outerShdw blurRad="63500" sx="102000" sy="102000" algn="ctr" rotWithShape="0">
                  <a:prstClr val="black">
                    <a:alpha val="40000"/>
                  </a:prstClr>
                </a:outerShdw>
              </a:effectLst>
            </p:spPr>
          </p:pic>
          <p:sp>
            <p:nvSpPr>
              <p:cNvPr id="113" name="TextBox 112">
                <a:extLst>
                  <a:ext uri="{FF2B5EF4-FFF2-40B4-BE49-F238E27FC236}">
                    <a16:creationId xmlns:a16="http://schemas.microsoft.com/office/drawing/2014/main" id="{85F546AB-C33B-A34F-9993-E8991B821F9F}"/>
                  </a:ext>
                </a:extLst>
              </p:cNvPr>
              <p:cNvSpPr txBox="1"/>
              <p:nvPr/>
            </p:nvSpPr>
            <p:spPr>
              <a:xfrm>
                <a:off x="5428942" y="4681814"/>
                <a:ext cx="1901032" cy="1200329"/>
              </a:xfrm>
              <a:prstGeom prst="rect">
                <a:avLst/>
              </a:prstGeom>
              <a:noFill/>
            </p:spPr>
            <p:txBody>
              <a:bodyPr wrap="none" rtlCol="0">
                <a:spAutoFit/>
              </a:bodyPr>
              <a:lstStyle/>
              <a:p>
                <a:pPr algn="ctr"/>
                <a:r>
                  <a:rPr lang="en-US" altLang="zh-CN" sz="3600" dirty="0">
                    <a:solidFill>
                      <a:prstClr val="black"/>
                    </a:solidFill>
                    <a:latin typeface="Calibri" panose="020F0502020204030204"/>
                    <a:ea typeface="等线" panose="02010600030101010101" pitchFamily="2" charset="-122"/>
                  </a:rPr>
                  <a:t>Custom</a:t>
                </a:r>
              </a:p>
              <a:p>
                <a:pPr algn="ctr"/>
                <a:r>
                  <a:rPr lang="en-US" altLang="zh-CN" sz="3600" dirty="0">
                    <a:solidFill>
                      <a:prstClr val="black"/>
                    </a:solidFill>
                    <a:latin typeface="Calibri" panose="020F0502020204030204"/>
                    <a:ea typeface="等线" panose="02010600030101010101" pitchFamily="2" charset="-122"/>
                  </a:rPr>
                  <a:t>Resource</a:t>
                </a:r>
                <a:endParaRPr lang="en-US" sz="3600" dirty="0">
                  <a:solidFill>
                    <a:prstClr val="black"/>
                  </a:solidFill>
                  <a:latin typeface="Calibri" panose="020F0502020204030204"/>
                </a:endParaRPr>
              </a:p>
            </p:txBody>
          </p:sp>
        </p:grpSp>
        <p:sp>
          <p:nvSpPr>
            <p:cNvPr id="52" name="Rectangle 51">
              <a:extLst>
                <a:ext uri="{FF2B5EF4-FFF2-40B4-BE49-F238E27FC236}">
                  <a16:creationId xmlns:a16="http://schemas.microsoft.com/office/drawing/2014/main" id="{E9B29E4D-4F41-DC4A-A6A3-CBFA42C92F9B}"/>
                </a:ext>
              </a:extLst>
            </p:cNvPr>
            <p:cNvSpPr/>
            <p:nvPr/>
          </p:nvSpPr>
          <p:spPr>
            <a:xfrm>
              <a:off x="5321380" y="7947224"/>
              <a:ext cx="184731" cy="369332"/>
            </a:xfrm>
            <a:prstGeom prst="rect">
              <a:avLst/>
            </a:prstGeom>
          </p:spPr>
          <p:txBody>
            <a:bodyPr wrap="none">
              <a:spAutoFit/>
            </a:bodyPr>
            <a:lstStyle/>
            <a:p>
              <a:endParaRPr lang="en-US" dirty="0">
                <a:solidFill>
                  <a:prstClr val="black"/>
                </a:solidFill>
                <a:latin typeface="Calibri" panose="020F0502020204030204"/>
              </a:endParaRPr>
            </a:p>
          </p:txBody>
        </p:sp>
        <p:sp>
          <p:nvSpPr>
            <p:cNvPr id="53" name="Rectangle 52">
              <a:extLst>
                <a:ext uri="{FF2B5EF4-FFF2-40B4-BE49-F238E27FC236}">
                  <a16:creationId xmlns:a16="http://schemas.microsoft.com/office/drawing/2014/main" id="{E7399756-96DA-4747-BC84-71CC92CF865C}"/>
                </a:ext>
              </a:extLst>
            </p:cNvPr>
            <p:cNvSpPr/>
            <p:nvPr/>
          </p:nvSpPr>
          <p:spPr>
            <a:xfrm>
              <a:off x="8122623" y="7947224"/>
              <a:ext cx="184731" cy="369332"/>
            </a:xfrm>
            <a:prstGeom prst="rect">
              <a:avLst/>
            </a:prstGeom>
          </p:spPr>
          <p:txBody>
            <a:bodyPr wrap="none">
              <a:spAutoFit/>
            </a:bodyPr>
            <a:lstStyle/>
            <a:p>
              <a:endParaRPr lang="en-US" dirty="0">
                <a:solidFill>
                  <a:prstClr val="black"/>
                </a:solidFill>
                <a:latin typeface="Calibri" panose="020F0502020204030204"/>
              </a:endParaRPr>
            </a:p>
          </p:txBody>
        </p:sp>
        <p:sp>
          <p:nvSpPr>
            <p:cNvPr id="64" name="Rectangle 63">
              <a:extLst>
                <a:ext uri="{FF2B5EF4-FFF2-40B4-BE49-F238E27FC236}">
                  <a16:creationId xmlns:a16="http://schemas.microsoft.com/office/drawing/2014/main" id="{5FECD5AB-DC11-A446-98C3-8B66522C53EA}"/>
                </a:ext>
              </a:extLst>
            </p:cNvPr>
            <p:cNvSpPr/>
            <p:nvPr/>
          </p:nvSpPr>
          <p:spPr>
            <a:xfrm>
              <a:off x="17853632" y="8025930"/>
              <a:ext cx="184731" cy="369332"/>
            </a:xfrm>
            <a:prstGeom prst="rect">
              <a:avLst/>
            </a:prstGeom>
          </p:spPr>
          <p:txBody>
            <a:bodyPr wrap="none">
              <a:spAutoFit/>
            </a:bodyPr>
            <a:lstStyle/>
            <a:p>
              <a:endParaRPr lang="en-US" dirty="0">
                <a:solidFill>
                  <a:prstClr val="black"/>
                </a:solidFill>
                <a:latin typeface="Calibri" panose="020F0502020204030204"/>
              </a:endParaRPr>
            </a:p>
          </p:txBody>
        </p:sp>
        <p:sp>
          <p:nvSpPr>
            <p:cNvPr id="65" name="TextBox 64">
              <a:extLst>
                <a:ext uri="{FF2B5EF4-FFF2-40B4-BE49-F238E27FC236}">
                  <a16:creationId xmlns:a16="http://schemas.microsoft.com/office/drawing/2014/main" id="{828C5B2B-41A3-5848-865E-483901B37DE7}"/>
                </a:ext>
              </a:extLst>
            </p:cNvPr>
            <p:cNvSpPr txBox="1"/>
            <p:nvPr/>
          </p:nvSpPr>
          <p:spPr>
            <a:xfrm>
              <a:off x="20185714" y="7253491"/>
              <a:ext cx="2379369" cy="523220"/>
            </a:xfrm>
            <a:prstGeom prst="rect">
              <a:avLst/>
            </a:prstGeom>
            <a:noFill/>
          </p:spPr>
          <p:txBody>
            <a:bodyPr wrap="none" rtlCol="0">
              <a:spAutoFit/>
            </a:bodyPr>
            <a:lstStyle/>
            <a:p>
              <a:r>
                <a:rPr lang="en-US" sz="2800" dirty="0">
                  <a:solidFill>
                    <a:prstClr val="black"/>
                  </a:solidFill>
                  <a:latin typeface="Calibri" panose="020F0502020204030204" pitchFamily="34" charset="0"/>
                  <a:cs typeface="Calibri" panose="020F0502020204030204" pitchFamily="34" charset="0"/>
                </a:rPr>
                <a:t>Declarative</a:t>
              </a:r>
              <a:r>
                <a:rPr lang="zh-CN" altLang="en-US" sz="2800" dirty="0">
                  <a:solidFill>
                    <a:prstClr val="black"/>
                  </a:solidFill>
                  <a:latin typeface="Calibri" panose="020F0502020204030204" pitchFamily="34" charset="0"/>
                  <a:ea typeface="等线" panose="02010600030101010101" pitchFamily="2" charset="-122"/>
                  <a:cs typeface="Calibri" panose="020F0502020204030204" pitchFamily="34" charset="0"/>
                </a:rPr>
                <a:t> </a:t>
              </a:r>
              <a:r>
                <a:rPr lang="en-US" altLang="zh-CN" sz="2800" dirty="0">
                  <a:solidFill>
                    <a:prstClr val="black"/>
                  </a:solidFill>
                  <a:latin typeface="Calibri" panose="020F0502020204030204" pitchFamily="34" charset="0"/>
                  <a:ea typeface="等线" panose="02010600030101010101" pitchFamily="2" charset="-122"/>
                  <a:cs typeface="Calibri" panose="020F0502020204030204" pitchFamily="34" charset="0"/>
                </a:rPr>
                <a:t>API</a:t>
              </a:r>
              <a:endParaRPr lang="en-US" sz="2800" dirty="0">
                <a:solidFill>
                  <a:prstClr val="black"/>
                </a:solidFill>
                <a:latin typeface="Calibri" panose="020F0502020204030204" pitchFamily="34" charset="0"/>
                <a:cs typeface="Calibri" panose="020F0502020204030204" pitchFamily="34" charset="0"/>
              </a:endParaRPr>
            </a:p>
          </p:txBody>
        </p:sp>
        <p:sp>
          <p:nvSpPr>
            <p:cNvPr id="66" name="Rectangle 65">
              <a:extLst>
                <a:ext uri="{FF2B5EF4-FFF2-40B4-BE49-F238E27FC236}">
                  <a16:creationId xmlns:a16="http://schemas.microsoft.com/office/drawing/2014/main" id="{48AA4398-B560-E646-8792-BB63E312433A}"/>
                </a:ext>
              </a:extLst>
            </p:cNvPr>
            <p:cNvSpPr/>
            <p:nvPr/>
          </p:nvSpPr>
          <p:spPr>
            <a:xfrm>
              <a:off x="4293371" y="11005755"/>
              <a:ext cx="18591150" cy="207380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latin typeface="Calibri" panose="020F0502020204030204"/>
              </a:endParaRPr>
            </a:p>
          </p:txBody>
        </p:sp>
        <p:sp>
          <p:nvSpPr>
            <p:cNvPr id="67" name="TextBox 66">
              <a:extLst>
                <a:ext uri="{FF2B5EF4-FFF2-40B4-BE49-F238E27FC236}">
                  <a16:creationId xmlns:a16="http://schemas.microsoft.com/office/drawing/2014/main" id="{293AEDCF-F31C-4745-BFFD-912CCBD3F671}"/>
                </a:ext>
              </a:extLst>
            </p:cNvPr>
            <p:cNvSpPr txBox="1"/>
            <p:nvPr/>
          </p:nvSpPr>
          <p:spPr>
            <a:xfrm>
              <a:off x="20576154" y="11790615"/>
              <a:ext cx="2173031" cy="461665"/>
            </a:xfrm>
            <a:prstGeom prst="rect">
              <a:avLst/>
            </a:prstGeom>
            <a:noFill/>
          </p:spPr>
          <p:txBody>
            <a:bodyPr wrap="none" rtlCol="0">
              <a:spAutoFit/>
            </a:bodyPr>
            <a:lstStyle/>
            <a:p>
              <a:r>
                <a:rPr lang="en-US" sz="2400" dirty="0">
                  <a:solidFill>
                    <a:prstClr val="black"/>
                  </a:solidFill>
                  <a:latin typeface="Calibri" panose="020F0502020204030204"/>
                </a:rPr>
                <a:t>Cloud capability</a:t>
              </a:r>
            </a:p>
          </p:txBody>
        </p:sp>
        <p:sp>
          <p:nvSpPr>
            <p:cNvPr id="68" name="Right Arrow 67">
              <a:extLst>
                <a:ext uri="{FF2B5EF4-FFF2-40B4-BE49-F238E27FC236}">
                  <a16:creationId xmlns:a16="http://schemas.microsoft.com/office/drawing/2014/main" id="{F41EE191-C50A-1F41-9287-115E8758313E}"/>
                </a:ext>
              </a:extLst>
            </p:cNvPr>
            <p:cNvSpPr/>
            <p:nvPr/>
          </p:nvSpPr>
          <p:spPr>
            <a:xfrm rot="16200000">
              <a:off x="12526567" y="10306147"/>
              <a:ext cx="966602" cy="105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 name="Right Arrow 68">
              <a:extLst>
                <a:ext uri="{FF2B5EF4-FFF2-40B4-BE49-F238E27FC236}">
                  <a16:creationId xmlns:a16="http://schemas.microsoft.com/office/drawing/2014/main" id="{C4EAFA5E-183D-E642-8EF4-9A342D114AAB}"/>
                </a:ext>
              </a:extLst>
            </p:cNvPr>
            <p:cNvSpPr/>
            <p:nvPr/>
          </p:nvSpPr>
          <p:spPr>
            <a:xfrm rot="5400000">
              <a:off x="13678825" y="10403757"/>
              <a:ext cx="966602" cy="1056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0" name="Smiley Face 69">
              <a:extLst>
                <a:ext uri="{FF2B5EF4-FFF2-40B4-BE49-F238E27FC236}">
                  <a16:creationId xmlns:a16="http://schemas.microsoft.com/office/drawing/2014/main" id="{39402E84-01AD-0342-9988-E0A0D0A1881E}"/>
                </a:ext>
              </a:extLst>
            </p:cNvPr>
            <p:cNvSpPr/>
            <p:nvPr/>
          </p:nvSpPr>
          <p:spPr>
            <a:xfrm>
              <a:off x="9376163" y="3152882"/>
              <a:ext cx="884250" cy="89154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 name="TextBox 70">
              <a:extLst>
                <a:ext uri="{FF2B5EF4-FFF2-40B4-BE49-F238E27FC236}">
                  <a16:creationId xmlns:a16="http://schemas.microsoft.com/office/drawing/2014/main" id="{B73287A4-7197-BF4A-B1F5-19F1D9C2CAF0}"/>
                </a:ext>
              </a:extLst>
            </p:cNvPr>
            <p:cNvSpPr txBox="1"/>
            <p:nvPr/>
          </p:nvSpPr>
          <p:spPr>
            <a:xfrm>
              <a:off x="10417319" y="3259554"/>
              <a:ext cx="1767792" cy="646331"/>
            </a:xfrm>
            <a:prstGeom prst="rect">
              <a:avLst/>
            </a:prstGeom>
            <a:noFill/>
          </p:spPr>
          <p:txBody>
            <a:bodyPr wrap="none" rtlCol="0">
              <a:spAutoFit/>
            </a:bodyPr>
            <a:lstStyle/>
            <a:p>
              <a:r>
                <a:rPr lang="en-US" sz="3600" dirty="0">
                  <a:solidFill>
                    <a:prstClr val="black"/>
                  </a:solidFill>
                  <a:latin typeface="Calibri" panose="020F0502020204030204"/>
                  <a:ea typeface="等线" panose="02010600030101010101" pitchFamily="2" charset="-122"/>
                </a:rPr>
                <a:t>App Ops</a:t>
              </a:r>
            </a:p>
          </p:txBody>
        </p:sp>
        <p:sp>
          <p:nvSpPr>
            <p:cNvPr id="72" name="Smiley Face 71">
              <a:extLst>
                <a:ext uri="{FF2B5EF4-FFF2-40B4-BE49-F238E27FC236}">
                  <a16:creationId xmlns:a16="http://schemas.microsoft.com/office/drawing/2014/main" id="{B723ED16-C790-B34A-B8FB-FADF2BAC45D9}"/>
                </a:ext>
              </a:extLst>
            </p:cNvPr>
            <p:cNvSpPr/>
            <p:nvPr/>
          </p:nvSpPr>
          <p:spPr>
            <a:xfrm>
              <a:off x="19301303" y="9593530"/>
              <a:ext cx="884250" cy="89154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3" name="TextBox 72">
              <a:extLst>
                <a:ext uri="{FF2B5EF4-FFF2-40B4-BE49-F238E27FC236}">
                  <a16:creationId xmlns:a16="http://schemas.microsoft.com/office/drawing/2014/main" id="{03FC966C-76A0-404B-8CDE-AB398725EBA1}"/>
                </a:ext>
              </a:extLst>
            </p:cNvPr>
            <p:cNvSpPr txBox="1"/>
            <p:nvPr/>
          </p:nvSpPr>
          <p:spPr>
            <a:xfrm>
              <a:off x="20332677" y="9774358"/>
              <a:ext cx="2228623" cy="523220"/>
            </a:xfrm>
            <a:prstGeom prst="rect">
              <a:avLst/>
            </a:prstGeom>
            <a:noFill/>
          </p:spPr>
          <p:txBody>
            <a:bodyPr wrap="none" rtlCol="0">
              <a:spAutoFit/>
            </a:bodyPr>
            <a:lstStyle/>
            <a:p>
              <a:r>
                <a:rPr lang="en-US" sz="2800" dirty="0">
                  <a:solidFill>
                    <a:prstClr val="black"/>
                  </a:solidFill>
                  <a:latin typeface="Calibri" panose="020F0502020204030204"/>
                </a:rPr>
                <a:t>Infra engineer</a:t>
              </a:r>
            </a:p>
          </p:txBody>
        </p:sp>
        <p:sp>
          <p:nvSpPr>
            <p:cNvPr id="74" name="Smiley Face 73">
              <a:extLst>
                <a:ext uri="{FF2B5EF4-FFF2-40B4-BE49-F238E27FC236}">
                  <a16:creationId xmlns:a16="http://schemas.microsoft.com/office/drawing/2014/main" id="{2B5E8826-EEFF-8C4A-ACCA-87ADF0769D5D}"/>
                </a:ext>
              </a:extLst>
            </p:cNvPr>
            <p:cNvSpPr/>
            <p:nvPr/>
          </p:nvSpPr>
          <p:spPr>
            <a:xfrm>
              <a:off x="676085" y="3152882"/>
              <a:ext cx="884250" cy="89154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TextBox 74">
              <a:extLst>
                <a:ext uri="{FF2B5EF4-FFF2-40B4-BE49-F238E27FC236}">
                  <a16:creationId xmlns:a16="http://schemas.microsoft.com/office/drawing/2014/main" id="{B8169570-C3DF-0C4D-A61C-B45CE16C06FA}"/>
                </a:ext>
              </a:extLst>
            </p:cNvPr>
            <p:cNvSpPr txBox="1"/>
            <p:nvPr/>
          </p:nvSpPr>
          <p:spPr>
            <a:xfrm>
              <a:off x="1707459" y="3291498"/>
              <a:ext cx="1909270" cy="646331"/>
            </a:xfrm>
            <a:prstGeom prst="rect">
              <a:avLst/>
            </a:prstGeom>
            <a:noFill/>
          </p:spPr>
          <p:txBody>
            <a:bodyPr wrap="square" rtlCol="0">
              <a:spAutoFit/>
            </a:bodyPr>
            <a:lstStyle/>
            <a:p>
              <a:r>
                <a:rPr lang="en-US" sz="3600" dirty="0">
                  <a:solidFill>
                    <a:prstClr val="black"/>
                  </a:solidFill>
                  <a:latin typeface="Calibri" panose="020F0502020204030204"/>
                  <a:ea typeface="等线" panose="02010600030101010101" pitchFamily="2" charset="-122"/>
                </a:rPr>
                <a:t>App Dev</a:t>
              </a:r>
              <a:endParaRPr lang="en-US" sz="3600" dirty="0">
                <a:solidFill>
                  <a:prstClr val="black"/>
                </a:solidFill>
                <a:latin typeface="Calibri" panose="020F0502020204030204"/>
              </a:endParaRPr>
            </a:p>
          </p:txBody>
        </p:sp>
        <p:sp>
          <p:nvSpPr>
            <p:cNvPr id="78" name="Rectangle 77">
              <a:extLst>
                <a:ext uri="{FF2B5EF4-FFF2-40B4-BE49-F238E27FC236}">
                  <a16:creationId xmlns:a16="http://schemas.microsoft.com/office/drawing/2014/main" id="{8B78AA3A-407E-6948-998D-05C435C24B3C}"/>
                </a:ext>
              </a:extLst>
            </p:cNvPr>
            <p:cNvSpPr/>
            <p:nvPr/>
          </p:nvSpPr>
          <p:spPr>
            <a:xfrm>
              <a:off x="9140483" y="2553106"/>
              <a:ext cx="14534498" cy="1960500"/>
            </a:xfrm>
            <a:prstGeom prst="rect">
              <a:avLst/>
            </a:prstGeom>
            <a:noFill/>
            <a:ln>
              <a:solidFill>
                <a:srgbClr val="F769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latin typeface="Calibri" panose="020F0502020204030204"/>
              </a:endParaRPr>
            </a:p>
          </p:txBody>
        </p:sp>
        <p:grpSp>
          <p:nvGrpSpPr>
            <p:cNvPr id="79" name="Group 78">
              <a:extLst>
                <a:ext uri="{FF2B5EF4-FFF2-40B4-BE49-F238E27FC236}">
                  <a16:creationId xmlns:a16="http://schemas.microsoft.com/office/drawing/2014/main" id="{19A8B4FD-04AD-4342-AE48-A35D0F6183C9}"/>
                </a:ext>
              </a:extLst>
            </p:cNvPr>
            <p:cNvGrpSpPr/>
            <p:nvPr/>
          </p:nvGrpSpPr>
          <p:grpSpPr>
            <a:xfrm>
              <a:off x="12728686" y="2842482"/>
              <a:ext cx="1533359" cy="1421252"/>
              <a:chOff x="5077238" y="3828096"/>
              <a:chExt cx="2604441" cy="2630887"/>
            </a:xfrm>
          </p:grpSpPr>
          <p:pic>
            <p:nvPicPr>
              <p:cNvPr id="110" name="Picture 109">
                <a:extLst>
                  <a:ext uri="{FF2B5EF4-FFF2-40B4-BE49-F238E27FC236}">
                    <a16:creationId xmlns:a16="http://schemas.microsoft.com/office/drawing/2014/main" id="{24F4EDE5-0DEE-5446-8F12-63A7F21FC99E}"/>
                  </a:ext>
                </a:extLst>
              </p:cNvPr>
              <p:cNvPicPr>
                <a:picLocks noChangeAspect="1"/>
              </p:cNvPicPr>
              <p:nvPr/>
            </p:nvPicPr>
            <p:blipFill rotWithShape="1">
              <a:blip r:embed="rId3">
                <a:alphaModFix/>
                <a:extLst>
                  <a:ext uri="{BEBA8EAE-BF5A-486C-A8C5-ECC9F3942E4B}">
                    <a14:imgProps xmlns:a14="http://schemas.microsoft.com/office/drawing/2010/main">
                      <a14:imgLayer r:embed="rId8">
                        <a14:imgEffect>
                          <a14:artisticBlur/>
                        </a14:imgEffect>
                      </a14:imgLayer>
                    </a14:imgProps>
                  </a:ext>
                </a:extLst>
              </a:blip>
              <a:srcRect l="6038" t="13167" r="61471" b="35652"/>
              <a:stretch/>
            </p:blipFill>
            <p:spPr>
              <a:xfrm>
                <a:off x="5077238" y="3828096"/>
                <a:ext cx="2604441" cy="2630887"/>
              </a:xfrm>
              <a:prstGeom prst="rect">
                <a:avLst/>
              </a:prstGeom>
              <a:effectLst>
                <a:outerShdw blurRad="63500" sx="102000" sy="102000" algn="ctr" rotWithShape="0">
                  <a:prstClr val="black">
                    <a:alpha val="40000"/>
                  </a:prstClr>
                </a:outerShdw>
              </a:effectLst>
            </p:spPr>
          </p:pic>
          <p:sp>
            <p:nvSpPr>
              <p:cNvPr id="111" name="TextBox 110">
                <a:extLst>
                  <a:ext uri="{FF2B5EF4-FFF2-40B4-BE49-F238E27FC236}">
                    <a16:creationId xmlns:a16="http://schemas.microsoft.com/office/drawing/2014/main" id="{E8493642-9172-B345-B8CF-35766F94E8B6}"/>
                  </a:ext>
                </a:extLst>
              </p:cNvPr>
              <p:cNvSpPr txBox="1"/>
              <p:nvPr/>
            </p:nvSpPr>
            <p:spPr>
              <a:xfrm>
                <a:off x="5212897" y="4286861"/>
                <a:ext cx="2418333" cy="1766152"/>
              </a:xfrm>
              <a:prstGeom prst="rect">
                <a:avLst/>
              </a:prstGeom>
              <a:noFill/>
            </p:spPr>
            <p:txBody>
              <a:bodyPr wrap="none" rtlCol="0">
                <a:spAutoFit/>
              </a:bodyPr>
              <a:lstStyle/>
              <a:p>
                <a:pPr algn="ctr"/>
                <a:r>
                  <a:rPr lang="en-US" altLang="zh-CN" sz="2800" dirty="0">
                    <a:solidFill>
                      <a:prstClr val="black"/>
                    </a:solidFill>
                    <a:latin typeface="Calibri" panose="020F0502020204030204"/>
                    <a:ea typeface="等线" panose="02010600030101010101" pitchFamily="2" charset="-122"/>
                  </a:rPr>
                  <a:t>Capacity</a:t>
                </a:r>
              </a:p>
              <a:p>
                <a:pPr algn="ctr"/>
                <a:r>
                  <a:rPr lang="en-US" altLang="zh-CN" sz="2800" dirty="0">
                    <a:solidFill>
                      <a:prstClr val="black"/>
                    </a:solidFill>
                    <a:latin typeface="Calibri" panose="020F0502020204030204"/>
                    <a:ea typeface="等线" panose="02010600030101010101" pitchFamily="2" charset="-122"/>
                  </a:rPr>
                  <a:t>Manage</a:t>
                </a:r>
              </a:p>
            </p:txBody>
          </p:sp>
        </p:grpSp>
        <p:grpSp>
          <p:nvGrpSpPr>
            <p:cNvPr id="80" name="Group 79">
              <a:extLst>
                <a:ext uri="{FF2B5EF4-FFF2-40B4-BE49-F238E27FC236}">
                  <a16:creationId xmlns:a16="http://schemas.microsoft.com/office/drawing/2014/main" id="{9C5DAF1F-7AA3-5143-8AD1-1ED6DE2D6BA7}"/>
                </a:ext>
              </a:extLst>
            </p:cNvPr>
            <p:cNvGrpSpPr/>
            <p:nvPr/>
          </p:nvGrpSpPr>
          <p:grpSpPr>
            <a:xfrm>
              <a:off x="15009020" y="2811602"/>
              <a:ext cx="1533359" cy="1421252"/>
              <a:chOff x="5077238" y="3828096"/>
              <a:chExt cx="2604441" cy="2630887"/>
            </a:xfrm>
          </p:grpSpPr>
          <p:pic>
            <p:nvPicPr>
              <p:cNvPr id="108" name="Picture 107">
                <a:extLst>
                  <a:ext uri="{FF2B5EF4-FFF2-40B4-BE49-F238E27FC236}">
                    <a16:creationId xmlns:a16="http://schemas.microsoft.com/office/drawing/2014/main" id="{C752429E-D873-7C40-9D91-04F2B043E2D9}"/>
                  </a:ext>
                </a:extLst>
              </p:cNvPr>
              <p:cNvPicPr>
                <a:picLocks noChangeAspect="1"/>
              </p:cNvPicPr>
              <p:nvPr/>
            </p:nvPicPr>
            <p:blipFill rotWithShape="1">
              <a:blip r:embed="rId3">
                <a:alphaModFix/>
                <a:extLst>
                  <a:ext uri="{BEBA8EAE-BF5A-486C-A8C5-ECC9F3942E4B}">
                    <a14:imgProps xmlns:a14="http://schemas.microsoft.com/office/drawing/2010/main">
                      <a14:imgLayer r:embed="rId6">
                        <a14:imgEffect>
                          <a14:artisticBlur/>
                        </a14:imgEffect>
                      </a14:imgLayer>
                    </a14:imgProps>
                  </a:ext>
                </a:extLst>
              </a:blip>
              <a:srcRect l="6038" t="13167" r="61471" b="35652"/>
              <a:stretch/>
            </p:blipFill>
            <p:spPr>
              <a:xfrm>
                <a:off x="5077238" y="3828096"/>
                <a:ext cx="2604441" cy="2630887"/>
              </a:xfrm>
              <a:prstGeom prst="rect">
                <a:avLst/>
              </a:prstGeom>
              <a:effectLst>
                <a:outerShdw blurRad="63500" sx="102000" sy="102000" algn="ctr" rotWithShape="0">
                  <a:prstClr val="black">
                    <a:alpha val="40000"/>
                  </a:prstClr>
                </a:outerShdw>
              </a:effectLst>
            </p:spPr>
          </p:pic>
          <p:sp>
            <p:nvSpPr>
              <p:cNvPr id="109" name="TextBox 108">
                <a:extLst>
                  <a:ext uri="{FF2B5EF4-FFF2-40B4-BE49-F238E27FC236}">
                    <a16:creationId xmlns:a16="http://schemas.microsoft.com/office/drawing/2014/main" id="{534AB101-EA06-6748-865B-D4859A256AAA}"/>
                  </a:ext>
                </a:extLst>
              </p:cNvPr>
              <p:cNvSpPr txBox="1"/>
              <p:nvPr/>
            </p:nvSpPr>
            <p:spPr>
              <a:xfrm>
                <a:off x="5176274" y="4254376"/>
                <a:ext cx="2344600" cy="1766152"/>
              </a:xfrm>
              <a:prstGeom prst="rect">
                <a:avLst/>
              </a:prstGeom>
              <a:noFill/>
            </p:spPr>
            <p:txBody>
              <a:bodyPr wrap="none" rtlCol="0">
                <a:spAutoFit/>
              </a:bodyPr>
              <a:lstStyle/>
              <a:p>
                <a:r>
                  <a:rPr lang="en-US" altLang="zh-CN" sz="2800" dirty="0">
                    <a:solidFill>
                      <a:prstClr val="black"/>
                    </a:solidFill>
                    <a:latin typeface="Calibri" panose="020F0502020204030204"/>
                    <a:ea typeface="等线" panose="02010600030101010101" pitchFamily="2" charset="-122"/>
                  </a:rPr>
                  <a:t>Rollout</a:t>
                </a:r>
              </a:p>
              <a:p>
                <a:r>
                  <a:rPr lang="en-US" altLang="zh-CN" sz="2800" dirty="0">
                    <a:solidFill>
                      <a:prstClr val="black"/>
                    </a:solidFill>
                    <a:latin typeface="Calibri" panose="020F0502020204030204"/>
                    <a:ea typeface="等线" panose="02010600030101010101" pitchFamily="2" charset="-122"/>
                  </a:rPr>
                  <a:t>Strategy</a:t>
                </a:r>
              </a:p>
            </p:txBody>
          </p:sp>
        </p:grpSp>
        <p:grpSp>
          <p:nvGrpSpPr>
            <p:cNvPr id="81" name="Group 80">
              <a:extLst>
                <a:ext uri="{FF2B5EF4-FFF2-40B4-BE49-F238E27FC236}">
                  <a16:creationId xmlns:a16="http://schemas.microsoft.com/office/drawing/2014/main" id="{42A4C620-62B0-E349-A88F-4ACD837DB2E4}"/>
                </a:ext>
              </a:extLst>
            </p:cNvPr>
            <p:cNvGrpSpPr/>
            <p:nvPr/>
          </p:nvGrpSpPr>
          <p:grpSpPr>
            <a:xfrm>
              <a:off x="17258842" y="2811602"/>
              <a:ext cx="1822615" cy="1421252"/>
              <a:chOff x="5017836" y="3828096"/>
              <a:chExt cx="3095751" cy="2630886"/>
            </a:xfrm>
          </p:grpSpPr>
          <p:pic>
            <p:nvPicPr>
              <p:cNvPr id="106" name="Picture 105">
                <a:extLst>
                  <a:ext uri="{FF2B5EF4-FFF2-40B4-BE49-F238E27FC236}">
                    <a16:creationId xmlns:a16="http://schemas.microsoft.com/office/drawing/2014/main" id="{FF4B6312-150A-354E-8318-635D292C57FE}"/>
                  </a:ext>
                </a:extLst>
              </p:cNvPr>
              <p:cNvPicPr>
                <a:picLocks noChangeAspect="1"/>
              </p:cNvPicPr>
              <p:nvPr/>
            </p:nvPicPr>
            <p:blipFill rotWithShape="1">
              <a:blip r:embed="rId3">
                <a:alphaModFix/>
                <a:extLst>
                  <a:ext uri="{BEBA8EAE-BF5A-486C-A8C5-ECC9F3942E4B}">
                    <a14:imgProps xmlns:a14="http://schemas.microsoft.com/office/drawing/2010/main">
                      <a14:imgLayer r:embed="rId9">
                        <a14:imgEffect>
                          <a14:artisticBlur/>
                        </a14:imgEffect>
                      </a14:imgLayer>
                    </a14:imgProps>
                  </a:ext>
                </a:extLst>
              </a:blip>
              <a:srcRect l="6038" t="13167" r="61471" b="35652"/>
              <a:stretch/>
            </p:blipFill>
            <p:spPr>
              <a:xfrm>
                <a:off x="5077238" y="3828096"/>
                <a:ext cx="2604442" cy="2630886"/>
              </a:xfrm>
              <a:prstGeom prst="rect">
                <a:avLst/>
              </a:prstGeom>
              <a:effectLst>
                <a:outerShdw blurRad="63500" sx="102000" sy="102000" algn="ctr" rotWithShape="0">
                  <a:prstClr val="black">
                    <a:alpha val="40000"/>
                  </a:prstClr>
                </a:outerShdw>
              </a:effectLst>
            </p:spPr>
          </p:pic>
          <p:sp>
            <p:nvSpPr>
              <p:cNvPr id="107" name="TextBox 106">
                <a:extLst>
                  <a:ext uri="{FF2B5EF4-FFF2-40B4-BE49-F238E27FC236}">
                    <a16:creationId xmlns:a16="http://schemas.microsoft.com/office/drawing/2014/main" id="{A99D3A1B-3545-D547-87C2-B0327AF74E62}"/>
                  </a:ext>
                </a:extLst>
              </p:cNvPr>
              <p:cNvSpPr txBox="1"/>
              <p:nvPr/>
            </p:nvSpPr>
            <p:spPr>
              <a:xfrm>
                <a:off x="5017836" y="4254376"/>
                <a:ext cx="3095751" cy="1766152"/>
              </a:xfrm>
              <a:prstGeom prst="rect">
                <a:avLst/>
              </a:prstGeom>
              <a:noFill/>
            </p:spPr>
            <p:txBody>
              <a:bodyPr wrap="none" rtlCol="0">
                <a:spAutoFit/>
              </a:bodyPr>
              <a:lstStyle/>
              <a:p>
                <a:pPr algn="ctr"/>
                <a:r>
                  <a:rPr lang="en-US" altLang="zh-CN" sz="2800" dirty="0">
                    <a:solidFill>
                      <a:prstClr val="black"/>
                    </a:solidFill>
                    <a:latin typeface="Calibri" panose="020F0502020204030204"/>
                    <a:ea typeface="等线" panose="02010600030101010101" pitchFamily="2" charset="-122"/>
                  </a:rPr>
                  <a:t>Logging</a:t>
                </a:r>
              </a:p>
              <a:p>
                <a:pPr algn="ctr"/>
                <a:r>
                  <a:rPr lang="en-US" altLang="zh-CN" sz="2800" dirty="0">
                    <a:solidFill>
                      <a:prstClr val="black"/>
                    </a:solidFill>
                    <a:latin typeface="Calibri" panose="020F0502020204030204"/>
                    <a:ea typeface="等线" panose="02010600030101010101" pitchFamily="2" charset="-122"/>
                  </a:rPr>
                  <a:t>Monitoring</a:t>
                </a:r>
              </a:p>
            </p:txBody>
          </p:sp>
        </p:grpSp>
        <p:grpSp>
          <p:nvGrpSpPr>
            <p:cNvPr id="82" name="Group 81">
              <a:extLst>
                <a:ext uri="{FF2B5EF4-FFF2-40B4-BE49-F238E27FC236}">
                  <a16:creationId xmlns:a16="http://schemas.microsoft.com/office/drawing/2014/main" id="{D9598A57-4ABF-4B4E-8362-C355D0580A80}"/>
                </a:ext>
              </a:extLst>
            </p:cNvPr>
            <p:cNvGrpSpPr/>
            <p:nvPr/>
          </p:nvGrpSpPr>
          <p:grpSpPr>
            <a:xfrm>
              <a:off x="19632474" y="2824946"/>
              <a:ext cx="1533358" cy="1421252"/>
              <a:chOff x="5077238" y="3828096"/>
              <a:chExt cx="2604441" cy="2630887"/>
            </a:xfrm>
          </p:grpSpPr>
          <p:pic>
            <p:nvPicPr>
              <p:cNvPr id="104" name="Picture 103">
                <a:extLst>
                  <a:ext uri="{FF2B5EF4-FFF2-40B4-BE49-F238E27FC236}">
                    <a16:creationId xmlns:a16="http://schemas.microsoft.com/office/drawing/2014/main" id="{25A59044-73B1-5445-8CF6-B0119A3C871B}"/>
                  </a:ext>
                </a:extLst>
              </p:cNvPr>
              <p:cNvPicPr>
                <a:picLocks noChangeAspect="1"/>
              </p:cNvPicPr>
              <p:nvPr/>
            </p:nvPicPr>
            <p:blipFill rotWithShape="1">
              <a:blip r:embed="rId3">
                <a:alphaModFix/>
                <a:extLst>
                  <a:ext uri="{BEBA8EAE-BF5A-486C-A8C5-ECC9F3942E4B}">
                    <a14:imgProps xmlns:a14="http://schemas.microsoft.com/office/drawing/2010/main">
                      <a14:imgLayer r:embed="rId10">
                        <a14:imgEffect>
                          <a14:artisticBlur/>
                        </a14:imgEffect>
                      </a14:imgLayer>
                    </a14:imgProps>
                  </a:ext>
                </a:extLst>
              </a:blip>
              <a:srcRect l="6038" t="13167" r="61471" b="35652"/>
              <a:stretch/>
            </p:blipFill>
            <p:spPr>
              <a:xfrm>
                <a:off x="5077238" y="3828096"/>
                <a:ext cx="2604441" cy="2630887"/>
              </a:xfrm>
              <a:prstGeom prst="rect">
                <a:avLst/>
              </a:prstGeom>
              <a:effectLst>
                <a:outerShdw blurRad="63500" sx="102000" sy="102000" algn="ctr" rotWithShape="0">
                  <a:prstClr val="black">
                    <a:alpha val="40000"/>
                  </a:prstClr>
                </a:outerShdw>
              </a:effectLst>
            </p:spPr>
          </p:pic>
          <p:sp>
            <p:nvSpPr>
              <p:cNvPr id="105" name="TextBox 104">
                <a:extLst>
                  <a:ext uri="{FF2B5EF4-FFF2-40B4-BE49-F238E27FC236}">
                    <a16:creationId xmlns:a16="http://schemas.microsoft.com/office/drawing/2014/main" id="{D902315D-75FE-CF4A-9E56-421967472A27}"/>
                  </a:ext>
                </a:extLst>
              </p:cNvPr>
              <p:cNvSpPr txBox="1"/>
              <p:nvPr/>
            </p:nvSpPr>
            <p:spPr>
              <a:xfrm>
                <a:off x="5265696" y="4214390"/>
                <a:ext cx="2141485" cy="1766152"/>
              </a:xfrm>
              <a:prstGeom prst="rect">
                <a:avLst/>
              </a:prstGeom>
              <a:noFill/>
            </p:spPr>
            <p:txBody>
              <a:bodyPr wrap="none" rtlCol="0">
                <a:spAutoFit/>
              </a:bodyPr>
              <a:lstStyle/>
              <a:p>
                <a:pPr algn="ctr"/>
                <a:r>
                  <a:rPr lang="en-US" altLang="zh-CN" sz="2800" dirty="0">
                    <a:solidFill>
                      <a:prstClr val="black"/>
                    </a:solidFill>
                    <a:latin typeface="Calibri" panose="020F0502020204030204"/>
                    <a:ea typeface="等线" panose="02010600030101010101" pitchFamily="2" charset="-122"/>
                  </a:rPr>
                  <a:t>Access </a:t>
                </a:r>
              </a:p>
              <a:p>
                <a:pPr algn="ctr"/>
                <a:r>
                  <a:rPr lang="en-US" altLang="zh-CN" sz="2800" dirty="0">
                    <a:solidFill>
                      <a:prstClr val="black"/>
                    </a:solidFill>
                    <a:latin typeface="Calibri" panose="020F0502020204030204"/>
                    <a:ea typeface="等线" panose="02010600030101010101" pitchFamily="2" charset="-122"/>
                  </a:rPr>
                  <a:t>Control</a:t>
                </a:r>
              </a:p>
            </p:txBody>
          </p:sp>
        </p:grpSp>
        <p:grpSp>
          <p:nvGrpSpPr>
            <p:cNvPr id="83" name="Group 82">
              <a:extLst>
                <a:ext uri="{FF2B5EF4-FFF2-40B4-BE49-F238E27FC236}">
                  <a16:creationId xmlns:a16="http://schemas.microsoft.com/office/drawing/2014/main" id="{F9DFAE68-7DEA-9F4D-957E-576926127D95}"/>
                </a:ext>
              </a:extLst>
            </p:cNvPr>
            <p:cNvGrpSpPr/>
            <p:nvPr/>
          </p:nvGrpSpPr>
          <p:grpSpPr>
            <a:xfrm>
              <a:off x="21899772" y="2763578"/>
              <a:ext cx="1533360" cy="1421252"/>
              <a:chOff x="5077238" y="3828096"/>
              <a:chExt cx="2604441" cy="2630887"/>
            </a:xfrm>
          </p:grpSpPr>
          <p:pic>
            <p:nvPicPr>
              <p:cNvPr id="102" name="Picture 101">
                <a:extLst>
                  <a:ext uri="{FF2B5EF4-FFF2-40B4-BE49-F238E27FC236}">
                    <a16:creationId xmlns:a16="http://schemas.microsoft.com/office/drawing/2014/main" id="{3F53AC0F-BBFE-E444-960D-9BFC9158DE8F}"/>
                  </a:ext>
                </a:extLst>
              </p:cNvPr>
              <p:cNvPicPr>
                <a:picLocks noChangeAspect="1"/>
              </p:cNvPicPr>
              <p:nvPr/>
            </p:nvPicPr>
            <p:blipFill rotWithShape="1">
              <a:blip r:embed="rId3">
                <a:alphaModFix/>
                <a:extLst>
                  <a:ext uri="{BEBA8EAE-BF5A-486C-A8C5-ECC9F3942E4B}">
                    <a14:imgProps xmlns:a14="http://schemas.microsoft.com/office/drawing/2010/main">
                      <a14:imgLayer r:embed="rId11">
                        <a14:imgEffect>
                          <a14:artisticBlur/>
                        </a14:imgEffect>
                      </a14:imgLayer>
                    </a14:imgProps>
                  </a:ext>
                </a:extLst>
              </a:blip>
              <a:srcRect l="6038" t="13167" r="61471" b="35652"/>
              <a:stretch/>
            </p:blipFill>
            <p:spPr>
              <a:xfrm>
                <a:off x="5077238" y="3828096"/>
                <a:ext cx="2604441" cy="2630887"/>
              </a:xfrm>
              <a:prstGeom prst="rect">
                <a:avLst/>
              </a:prstGeom>
              <a:effectLst>
                <a:outerShdw blurRad="63500" sx="102000" sy="102000" algn="ctr" rotWithShape="0">
                  <a:prstClr val="black">
                    <a:alpha val="40000"/>
                  </a:prstClr>
                </a:outerShdw>
              </a:effectLst>
            </p:spPr>
          </p:pic>
          <p:sp>
            <p:nvSpPr>
              <p:cNvPr id="103" name="TextBox 102">
                <a:extLst>
                  <a:ext uri="{FF2B5EF4-FFF2-40B4-BE49-F238E27FC236}">
                    <a16:creationId xmlns:a16="http://schemas.microsoft.com/office/drawing/2014/main" id="{3F3932B7-7E44-C84D-AD7A-11F5D891EB7B}"/>
                  </a:ext>
                </a:extLst>
              </p:cNvPr>
              <p:cNvSpPr txBox="1"/>
              <p:nvPr/>
            </p:nvSpPr>
            <p:spPr>
              <a:xfrm>
                <a:off x="5385703" y="4310129"/>
                <a:ext cx="1960911" cy="1766152"/>
              </a:xfrm>
              <a:prstGeom prst="rect">
                <a:avLst/>
              </a:prstGeom>
              <a:noFill/>
            </p:spPr>
            <p:txBody>
              <a:bodyPr wrap="none" rtlCol="0">
                <a:spAutoFit/>
              </a:bodyPr>
              <a:lstStyle/>
              <a:p>
                <a:pPr algn="ctr"/>
                <a:r>
                  <a:rPr lang="en-US" altLang="zh-CN" sz="2800" dirty="0">
                    <a:solidFill>
                      <a:prstClr val="black"/>
                    </a:solidFill>
                    <a:latin typeface="Calibri" panose="020F0502020204030204"/>
                    <a:ea typeface="等线" panose="02010600030101010101" pitchFamily="2" charset="-122"/>
                  </a:rPr>
                  <a:t>Traffic </a:t>
                </a:r>
              </a:p>
              <a:p>
                <a:pPr algn="ctr"/>
                <a:r>
                  <a:rPr lang="en-US" altLang="zh-CN" sz="2800" dirty="0">
                    <a:solidFill>
                      <a:prstClr val="black"/>
                    </a:solidFill>
                    <a:latin typeface="Calibri" panose="020F0502020204030204"/>
                    <a:ea typeface="等线" panose="02010600030101010101" pitchFamily="2" charset="-122"/>
                  </a:rPr>
                  <a:t>Split</a:t>
                </a:r>
              </a:p>
            </p:txBody>
          </p:sp>
        </p:grpSp>
        <p:grpSp>
          <p:nvGrpSpPr>
            <p:cNvPr id="84" name="Group 83">
              <a:extLst>
                <a:ext uri="{FF2B5EF4-FFF2-40B4-BE49-F238E27FC236}">
                  <a16:creationId xmlns:a16="http://schemas.microsoft.com/office/drawing/2014/main" id="{D138FDC5-B8C0-664D-9505-CC5F0EE3E9F5}"/>
                </a:ext>
              </a:extLst>
            </p:cNvPr>
            <p:cNvGrpSpPr/>
            <p:nvPr/>
          </p:nvGrpSpPr>
          <p:grpSpPr>
            <a:xfrm>
              <a:off x="4335852" y="4273333"/>
              <a:ext cx="18579404" cy="1424166"/>
              <a:chOff x="4335852" y="3924995"/>
              <a:chExt cx="18579404" cy="1424165"/>
            </a:xfrm>
          </p:grpSpPr>
          <p:sp>
            <p:nvSpPr>
              <p:cNvPr id="99" name="Rectangle 98">
                <a:extLst>
                  <a:ext uri="{FF2B5EF4-FFF2-40B4-BE49-F238E27FC236}">
                    <a16:creationId xmlns:a16="http://schemas.microsoft.com/office/drawing/2014/main" id="{9829B853-E528-D546-93FE-54E2AD247E36}"/>
                  </a:ext>
                </a:extLst>
              </p:cNvPr>
              <p:cNvSpPr/>
              <p:nvPr/>
            </p:nvSpPr>
            <p:spPr>
              <a:xfrm>
                <a:off x="4335852" y="4389040"/>
                <a:ext cx="18579404" cy="960120"/>
              </a:xfrm>
              <a:prstGeom prst="rect">
                <a:avLst/>
              </a:prstGeom>
              <a:solidFill>
                <a:srgbClr val="F769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latin typeface="Calibri" panose="020F0502020204030204"/>
                  </a:rPr>
                  <a:t>Application Platform</a:t>
                </a:r>
              </a:p>
            </p:txBody>
          </p:sp>
          <p:sp>
            <p:nvSpPr>
              <p:cNvPr id="100" name="Down Arrow 99">
                <a:extLst>
                  <a:ext uri="{FF2B5EF4-FFF2-40B4-BE49-F238E27FC236}">
                    <a16:creationId xmlns:a16="http://schemas.microsoft.com/office/drawing/2014/main" id="{AB891969-2460-1C43-A003-3A866F881B50}"/>
                  </a:ext>
                </a:extLst>
              </p:cNvPr>
              <p:cNvSpPr/>
              <p:nvPr/>
            </p:nvSpPr>
            <p:spPr>
              <a:xfrm rot="10800000">
                <a:off x="16922705" y="3954601"/>
                <a:ext cx="596240" cy="751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1" name="Down Arrow 100">
                <a:extLst>
                  <a:ext uri="{FF2B5EF4-FFF2-40B4-BE49-F238E27FC236}">
                    <a16:creationId xmlns:a16="http://schemas.microsoft.com/office/drawing/2014/main" id="{885CAF35-6624-A24E-868E-819643F2EED7}"/>
                  </a:ext>
                </a:extLst>
              </p:cNvPr>
              <p:cNvSpPr/>
              <p:nvPr/>
            </p:nvSpPr>
            <p:spPr>
              <a:xfrm rot="10800000">
                <a:off x="5827243" y="3924995"/>
                <a:ext cx="645174" cy="751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grpSp>
          <p:nvGrpSpPr>
            <p:cNvPr id="85" name="Group 84">
              <a:extLst>
                <a:ext uri="{FF2B5EF4-FFF2-40B4-BE49-F238E27FC236}">
                  <a16:creationId xmlns:a16="http://schemas.microsoft.com/office/drawing/2014/main" id="{259A6BF5-00C7-B140-8DFA-BFD21E2B4BF7}"/>
                </a:ext>
              </a:extLst>
            </p:cNvPr>
            <p:cNvGrpSpPr/>
            <p:nvPr/>
          </p:nvGrpSpPr>
          <p:grpSpPr>
            <a:xfrm>
              <a:off x="4368166" y="2847957"/>
              <a:ext cx="3536637" cy="1551461"/>
              <a:chOff x="4368164" y="2499621"/>
              <a:chExt cx="3536636" cy="1551461"/>
            </a:xfrm>
          </p:grpSpPr>
          <p:grpSp>
            <p:nvGrpSpPr>
              <p:cNvPr id="92" name="Group 91">
                <a:extLst>
                  <a:ext uri="{FF2B5EF4-FFF2-40B4-BE49-F238E27FC236}">
                    <a16:creationId xmlns:a16="http://schemas.microsoft.com/office/drawing/2014/main" id="{DD6B2018-CD9F-2246-A7FC-48E8675F8C74}"/>
                  </a:ext>
                </a:extLst>
              </p:cNvPr>
              <p:cNvGrpSpPr/>
              <p:nvPr/>
            </p:nvGrpSpPr>
            <p:grpSpPr>
              <a:xfrm>
                <a:off x="4368164" y="2506911"/>
                <a:ext cx="1533357" cy="1421251"/>
                <a:chOff x="5077238" y="3828096"/>
                <a:chExt cx="2604441" cy="2630887"/>
              </a:xfrm>
            </p:grpSpPr>
            <p:pic>
              <p:nvPicPr>
                <p:cNvPr id="97" name="Picture 96">
                  <a:extLst>
                    <a:ext uri="{FF2B5EF4-FFF2-40B4-BE49-F238E27FC236}">
                      <a16:creationId xmlns:a16="http://schemas.microsoft.com/office/drawing/2014/main" id="{7A3C0D33-CADD-6D45-81F0-C6B2E772A8C5}"/>
                    </a:ext>
                  </a:extLst>
                </p:cNvPr>
                <p:cNvPicPr>
                  <a:picLocks noChangeAspect="1"/>
                </p:cNvPicPr>
                <p:nvPr/>
              </p:nvPicPr>
              <p:blipFill rotWithShape="1">
                <a:blip r:embed="rId3">
                  <a:alphaModFix/>
                  <a:extLst>
                    <a:ext uri="{BEBA8EAE-BF5A-486C-A8C5-ECC9F3942E4B}">
                      <a14:imgProps xmlns:a14="http://schemas.microsoft.com/office/drawing/2010/main">
                        <a14:imgLayer r:embed="rId12">
                          <a14:imgEffect>
                            <a14:artisticBlur/>
                          </a14:imgEffect>
                        </a14:imgLayer>
                      </a14:imgProps>
                    </a:ext>
                  </a:extLst>
                </a:blip>
                <a:srcRect l="6038" t="13167" r="61471" b="35652"/>
                <a:stretch/>
              </p:blipFill>
              <p:spPr>
                <a:xfrm>
                  <a:off x="5077238" y="3828096"/>
                  <a:ext cx="2604441" cy="2630887"/>
                </a:xfrm>
                <a:prstGeom prst="rect">
                  <a:avLst/>
                </a:prstGeom>
                <a:effectLst>
                  <a:outerShdw blurRad="63500" sx="102000" sy="102000" algn="ctr" rotWithShape="0">
                    <a:prstClr val="black">
                      <a:alpha val="40000"/>
                    </a:prstClr>
                  </a:outerShdw>
                </a:effectLst>
              </p:spPr>
            </p:pic>
            <p:sp>
              <p:nvSpPr>
                <p:cNvPr id="98" name="TextBox 97">
                  <a:extLst>
                    <a:ext uri="{FF2B5EF4-FFF2-40B4-BE49-F238E27FC236}">
                      <a16:creationId xmlns:a16="http://schemas.microsoft.com/office/drawing/2014/main" id="{780203C6-EF64-F740-A3D2-B6C82D65356F}"/>
                    </a:ext>
                  </a:extLst>
                </p:cNvPr>
                <p:cNvSpPr txBox="1"/>
                <p:nvPr/>
              </p:nvSpPr>
              <p:spPr>
                <a:xfrm>
                  <a:off x="5077238" y="4742025"/>
                  <a:ext cx="313770" cy="968536"/>
                </a:xfrm>
                <a:prstGeom prst="rect">
                  <a:avLst/>
                </a:prstGeom>
                <a:noFill/>
              </p:spPr>
              <p:txBody>
                <a:bodyPr wrap="none" rtlCol="0">
                  <a:spAutoFit/>
                </a:bodyPr>
                <a:lstStyle/>
                <a:p>
                  <a:endParaRPr lang="en-US" altLang="zh-CN" sz="2800" dirty="0">
                    <a:solidFill>
                      <a:prstClr val="black"/>
                    </a:solidFill>
                    <a:latin typeface="Calibri" panose="020F0502020204030204"/>
                    <a:ea typeface="等线" panose="02010600030101010101" pitchFamily="2" charset="-122"/>
                  </a:endParaRPr>
                </a:p>
              </p:txBody>
            </p:sp>
          </p:grpSp>
          <p:grpSp>
            <p:nvGrpSpPr>
              <p:cNvPr id="93" name="Group 92">
                <a:extLst>
                  <a:ext uri="{FF2B5EF4-FFF2-40B4-BE49-F238E27FC236}">
                    <a16:creationId xmlns:a16="http://schemas.microsoft.com/office/drawing/2014/main" id="{06B5C346-F7CC-164B-807B-7BA000B65232}"/>
                  </a:ext>
                </a:extLst>
              </p:cNvPr>
              <p:cNvGrpSpPr/>
              <p:nvPr/>
            </p:nvGrpSpPr>
            <p:grpSpPr>
              <a:xfrm>
                <a:off x="6371443" y="2499621"/>
                <a:ext cx="1533357" cy="1551461"/>
                <a:chOff x="5077238" y="3828096"/>
                <a:chExt cx="2604441" cy="2871920"/>
              </a:xfrm>
            </p:grpSpPr>
            <p:pic>
              <p:nvPicPr>
                <p:cNvPr id="95" name="Picture 94">
                  <a:extLst>
                    <a:ext uri="{FF2B5EF4-FFF2-40B4-BE49-F238E27FC236}">
                      <a16:creationId xmlns:a16="http://schemas.microsoft.com/office/drawing/2014/main" id="{F78626B6-B4E8-BD46-906D-100867C198FE}"/>
                    </a:ext>
                  </a:extLst>
                </p:cNvPr>
                <p:cNvPicPr>
                  <a:picLocks noChangeAspect="1"/>
                </p:cNvPicPr>
                <p:nvPr/>
              </p:nvPicPr>
              <p:blipFill rotWithShape="1">
                <a:blip r:embed="rId3">
                  <a:alphaModFix/>
                  <a:extLst>
                    <a:ext uri="{BEBA8EAE-BF5A-486C-A8C5-ECC9F3942E4B}">
                      <a14:imgProps xmlns:a14="http://schemas.microsoft.com/office/drawing/2010/main">
                        <a14:imgLayer r:embed="rId13">
                          <a14:imgEffect>
                            <a14:artisticBlur/>
                          </a14:imgEffect>
                        </a14:imgLayer>
                      </a14:imgProps>
                    </a:ext>
                  </a:extLst>
                </a:blip>
                <a:srcRect l="6038" t="13167" r="61471" b="35652"/>
                <a:stretch/>
              </p:blipFill>
              <p:spPr>
                <a:xfrm>
                  <a:off x="5077238" y="3828096"/>
                  <a:ext cx="2604441" cy="2630887"/>
                </a:xfrm>
                <a:prstGeom prst="rect">
                  <a:avLst/>
                </a:prstGeom>
                <a:effectLst>
                  <a:outerShdw blurRad="63500" sx="102000" sy="102000" algn="ctr" rotWithShape="0">
                    <a:prstClr val="black">
                      <a:alpha val="40000"/>
                    </a:prstClr>
                  </a:outerShdw>
                </a:effectLst>
              </p:spPr>
            </p:pic>
            <p:sp>
              <p:nvSpPr>
                <p:cNvPr id="96" name="TextBox 95">
                  <a:extLst>
                    <a:ext uri="{FF2B5EF4-FFF2-40B4-BE49-F238E27FC236}">
                      <a16:creationId xmlns:a16="http://schemas.microsoft.com/office/drawing/2014/main" id="{ED616BCF-FDCC-0D46-B742-9584C1E7FE90}"/>
                    </a:ext>
                  </a:extLst>
                </p:cNvPr>
                <p:cNvSpPr txBox="1"/>
                <p:nvPr/>
              </p:nvSpPr>
              <p:spPr>
                <a:xfrm>
                  <a:off x="5349401" y="4136242"/>
                  <a:ext cx="2139853" cy="2563774"/>
                </a:xfrm>
                <a:prstGeom prst="rect">
                  <a:avLst/>
                </a:prstGeom>
                <a:noFill/>
              </p:spPr>
              <p:txBody>
                <a:bodyPr wrap="none" rtlCol="0">
                  <a:spAutoFit/>
                </a:bodyPr>
                <a:lstStyle/>
                <a:p>
                  <a:pPr algn="ctr"/>
                  <a:r>
                    <a:rPr lang="en-US" altLang="zh-CN" sz="2800" dirty="0">
                      <a:solidFill>
                        <a:prstClr val="black"/>
                      </a:solidFill>
                      <a:latin typeface="Calibri" panose="020F0502020204030204"/>
                      <a:ea typeface="等线" panose="02010600030101010101" pitchFamily="2" charset="-122"/>
                    </a:rPr>
                    <a:t>Source </a:t>
                  </a:r>
                </a:p>
                <a:p>
                  <a:pPr algn="ctr"/>
                  <a:r>
                    <a:rPr lang="en-US" altLang="zh-CN" sz="2800" dirty="0">
                      <a:solidFill>
                        <a:prstClr val="black"/>
                      </a:solidFill>
                      <a:latin typeface="Calibri" panose="020F0502020204030204"/>
                      <a:ea typeface="等线" panose="02010600030101010101" pitchFamily="2" charset="-122"/>
                    </a:rPr>
                    <a:t>To</a:t>
                  </a:r>
                </a:p>
                <a:p>
                  <a:pPr algn="ctr"/>
                  <a:r>
                    <a:rPr lang="en-US" altLang="zh-CN" sz="2800" dirty="0">
                      <a:solidFill>
                        <a:prstClr val="black"/>
                      </a:solidFill>
                      <a:latin typeface="Calibri" panose="020F0502020204030204"/>
                      <a:ea typeface="等线" panose="02010600030101010101" pitchFamily="2" charset="-122"/>
                    </a:rPr>
                    <a:t>Image</a:t>
                  </a:r>
                </a:p>
              </p:txBody>
            </p:sp>
          </p:grpSp>
          <p:sp>
            <p:nvSpPr>
              <p:cNvPr id="94" name="TextBox 93">
                <a:extLst>
                  <a:ext uri="{FF2B5EF4-FFF2-40B4-BE49-F238E27FC236}">
                    <a16:creationId xmlns:a16="http://schemas.microsoft.com/office/drawing/2014/main" id="{A2CA11AF-2902-A642-8D3A-8A024891E46F}"/>
                  </a:ext>
                </a:extLst>
              </p:cNvPr>
              <p:cNvSpPr txBox="1"/>
              <p:nvPr/>
            </p:nvSpPr>
            <p:spPr>
              <a:xfrm>
                <a:off x="4504576" y="2958060"/>
                <a:ext cx="1098378" cy="523220"/>
              </a:xfrm>
              <a:prstGeom prst="rect">
                <a:avLst/>
              </a:prstGeom>
              <a:noFill/>
            </p:spPr>
            <p:txBody>
              <a:bodyPr wrap="none" rtlCol="0">
                <a:spAutoFit/>
              </a:bodyPr>
              <a:lstStyle/>
              <a:p>
                <a:r>
                  <a:rPr lang="zh-CN" altLang="en-US" sz="2800" dirty="0">
                    <a:solidFill>
                      <a:prstClr val="black"/>
                    </a:solidFill>
                    <a:latin typeface="Calibri" panose="020F0502020204030204"/>
                    <a:ea typeface="等线" panose="02010600030101010101" pitchFamily="2" charset="-122"/>
                  </a:rPr>
                  <a:t> </a:t>
                </a:r>
                <a:r>
                  <a:rPr lang="en-US" altLang="zh-CN" sz="2800" dirty="0">
                    <a:solidFill>
                      <a:prstClr val="black"/>
                    </a:solidFill>
                    <a:latin typeface="Calibri" panose="020F0502020204030204"/>
                    <a:ea typeface="等线" panose="02010600030101010101" pitchFamily="2" charset="-122"/>
                  </a:rPr>
                  <a:t>CI/CD</a:t>
                </a:r>
              </a:p>
            </p:txBody>
          </p:sp>
        </p:grpSp>
        <p:grpSp>
          <p:nvGrpSpPr>
            <p:cNvPr id="86" name="Group 85">
              <a:extLst>
                <a:ext uri="{FF2B5EF4-FFF2-40B4-BE49-F238E27FC236}">
                  <a16:creationId xmlns:a16="http://schemas.microsoft.com/office/drawing/2014/main" id="{B6CF0EC2-3F2C-B749-90B0-42A0D201D5ED}"/>
                </a:ext>
              </a:extLst>
            </p:cNvPr>
            <p:cNvGrpSpPr/>
            <p:nvPr/>
          </p:nvGrpSpPr>
          <p:grpSpPr>
            <a:xfrm>
              <a:off x="699796" y="4783864"/>
              <a:ext cx="2350818" cy="5848792"/>
              <a:chOff x="699795" y="4435527"/>
              <a:chExt cx="2350817" cy="5848791"/>
            </a:xfrm>
          </p:grpSpPr>
          <p:sp>
            <p:nvSpPr>
              <p:cNvPr id="90" name="Left Brace 89">
                <a:extLst>
                  <a:ext uri="{FF2B5EF4-FFF2-40B4-BE49-F238E27FC236}">
                    <a16:creationId xmlns:a16="http://schemas.microsoft.com/office/drawing/2014/main" id="{14172B36-0D73-D246-821B-2FE31A04C24C}"/>
                  </a:ext>
                </a:extLst>
              </p:cNvPr>
              <p:cNvSpPr/>
              <p:nvPr/>
            </p:nvSpPr>
            <p:spPr>
              <a:xfrm>
                <a:off x="2674256" y="4435527"/>
                <a:ext cx="376356" cy="5848791"/>
              </a:xfrm>
              <a:prstGeom prst="leftBrace">
                <a:avLst>
                  <a:gd name="adj1" fmla="val 8333"/>
                  <a:gd name="adj2" fmla="val 50947"/>
                </a:avLst>
              </a:prstGeom>
              <a:ln>
                <a:solidFill>
                  <a:srgbClr val="F769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panose="020F0502020204030204"/>
                </a:endParaRPr>
              </a:p>
            </p:txBody>
          </p:sp>
          <p:sp>
            <p:nvSpPr>
              <p:cNvPr id="91" name="TextBox 90">
                <a:extLst>
                  <a:ext uri="{FF2B5EF4-FFF2-40B4-BE49-F238E27FC236}">
                    <a16:creationId xmlns:a16="http://schemas.microsoft.com/office/drawing/2014/main" id="{C544AFBF-827F-3145-AD89-A43489943C68}"/>
                  </a:ext>
                </a:extLst>
              </p:cNvPr>
              <p:cNvSpPr txBox="1"/>
              <p:nvPr/>
            </p:nvSpPr>
            <p:spPr>
              <a:xfrm>
                <a:off x="699795" y="7215929"/>
                <a:ext cx="1869998" cy="646331"/>
              </a:xfrm>
              <a:prstGeom prst="rect">
                <a:avLst/>
              </a:prstGeom>
              <a:noFill/>
            </p:spPr>
            <p:txBody>
              <a:bodyPr wrap="none" rtlCol="0">
                <a:spAutoFit/>
              </a:bodyPr>
              <a:lstStyle/>
              <a:p>
                <a:r>
                  <a:rPr lang="en-US" sz="3600" b="1" dirty="0">
                    <a:solidFill>
                      <a:srgbClr val="F76902"/>
                    </a:solidFill>
                  </a:rPr>
                  <a:t>K8s</a:t>
                </a:r>
                <a:r>
                  <a:rPr lang="zh-CN" altLang="en-US" sz="3600" b="1" dirty="0">
                    <a:solidFill>
                      <a:srgbClr val="F76902"/>
                    </a:solidFill>
                    <a:ea typeface="等线" panose="02010600030101010101" pitchFamily="2" charset="-122"/>
                  </a:rPr>
                  <a:t> </a:t>
                </a:r>
                <a:r>
                  <a:rPr lang="en-US" altLang="zh-CN" sz="3600" b="1" dirty="0">
                    <a:solidFill>
                      <a:srgbClr val="F76902"/>
                    </a:solidFill>
                    <a:ea typeface="等线" panose="02010600030101010101" pitchFamily="2" charset="-122"/>
                  </a:rPr>
                  <a:t>PaaS</a:t>
                </a:r>
                <a:endParaRPr lang="en-US" sz="3600" b="1" dirty="0">
                  <a:solidFill>
                    <a:prstClr val="black"/>
                  </a:solidFill>
                </a:endParaRPr>
              </a:p>
            </p:txBody>
          </p:sp>
        </p:grpSp>
        <p:grpSp>
          <p:nvGrpSpPr>
            <p:cNvPr id="87" name="Group 86">
              <a:extLst>
                <a:ext uri="{FF2B5EF4-FFF2-40B4-BE49-F238E27FC236}">
                  <a16:creationId xmlns:a16="http://schemas.microsoft.com/office/drawing/2014/main" id="{C0C73CCC-9DD0-9C48-BF71-BEBC56ACDD42}"/>
                </a:ext>
              </a:extLst>
            </p:cNvPr>
            <p:cNvGrpSpPr/>
            <p:nvPr/>
          </p:nvGrpSpPr>
          <p:grpSpPr>
            <a:xfrm>
              <a:off x="3178154" y="5842813"/>
              <a:ext cx="989296" cy="4792854"/>
              <a:chOff x="3178151" y="5494476"/>
              <a:chExt cx="989295" cy="4792853"/>
            </a:xfrm>
          </p:grpSpPr>
          <p:sp>
            <p:nvSpPr>
              <p:cNvPr id="88" name="Left Brace 87">
                <a:extLst>
                  <a:ext uri="{FF2B5EF4-FFF2-40B4-BE49-F238E27FC236}">
                    <a16:creationId xmlns:a16="http://schemas.microsoft.com/office/drawing/2014/main" id="{DE492751-27D1-764F-B2B9-9D68A9CC0915}"/>
                  </a:ext>
                </a:extLst>
              </p:cNvPr>
              <p:cNvSpPr/>
              <p:nvPr/>
            </p:nvSpPr>
            <p:spPr>
              <a:xfrm>
                <a:off x="3835394" y="5494476"/>
                <a:ext cx="332052" cy="4792853"/>
              </a:xfrm>
              <a:prstGeom prst="leftBrace">
                <a:avLst>
                  <a:gd name="adj1" fmla="val 8333"/>
                  <a:gd name="adj2" fmla="val 50947"/>
                </a:avLst>
              </a:prstGeom>
              <a:ln>
                <a:solidFill>
                  <a:srgbClr val="F7690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panose="020F0502020204030204"/>
                </a:endParaRPr>
              </a:p>
            </p:txBody>
          </p:sp>
          <p:sp>
            <p:nvSpPr>
              <p:cNvPr id="89" name="TextBox 88">
                <a:extLst>
                  <a:ext uri="{FF2B5EF4-FFF2-40B4-BE49-F238E27FC236}">
                    <a16:creationId xmlns:a16="http://schemas.microsoft.com/office/drawing/2014/main" id="{8F44B1C2-8EF0-C444-90D4-2277AC7C0E20}"/>
                  </a:ext>
                </a:extLst>
              </p:cNvPr>
              <p:cNvSpPr txBox="1"/>
              <p:nvPr/>
            </p:nvSpPr>
            <p:spPr>
              <a:xfrm>
                <a:off x="3178151" y="7737386"/>
                <a:ext cx="694420" cy="523220"/>
              </a:xfrm>
              <a:prstGeom prst="rect">
                <a:avLst/>
              </a:prstGeom>
              <a:noFill/>
            </p:spPr>
            <p:txBody>
              <a:bodyPr wrap="none" rtlCol="0">
                <a:spAutoFit/>
              </a:bodyPr>
              <a:lstStyle/>
              <a:p>
                <a:r>
                  <a:rPr lang="en-US" sz="2800" dirty="0">
                    <a:solidFill>
                      <a:srgbClr val="F76902"/>
                    </a:solidFill>
                    <a:latin typeface="Calibri" panose="020F0502020204030204"/>
                  </a:rPr>
                  <a:t>K8s</a:t>
                </a:r>
                <a:endParaRPr lang="en-US" sz="2800" dirty="0">
                  <a:solidFill>
                    <a:prstClr val="black"/>
                  </a:solidFill>
                  <a:latin typeface="Calibri" panose="020F0502020204030204"/>
                </a:endParaRPr>
              </a:p>
            </p:txBody>
          </p:sp>
        </p:grpSp>
      </p:grpSp>
    </p:spTree>
    <p:extLst>
      <p:ext uri="{BB962C8B-B14F-4D97-AF65-F5344CB8AC3E}">
        <p14:creationId xmlns:p14="http://schemas.microsoft.com/office/powerpoint/2010/main" val="227953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17"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E6636BC20180234D78A0072836F0B3B062B9B207100DDB20A0D98F39B16C2BA34B43BC38C168AB0122592F0838465CEB921921FAF1D0ABC11BBFC26B7F4E1ADA24FB2EADD526949754C728F767A2439F9FD0E9157C626057A81A5197EE01DCA8DD06229F4E3</a:t>
            </a:r>
          </a:p>
        </p:txBody>
      </p:sp>
      <p:sp>
        <p:nvSpPr>
          <p:cNvPr id="77" name="文本框 18"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E6636BC20180234D78A0072836F0B9A0A2B9B2061C9A0BB0ACD9893EB10E2B031B41B438916C5B072299230838460AEBD81921FAF1D0DBA11BBFC240765E1ADA24FAFAAD2A2364D7C4102A5765624C4309BCEC18730840C208B9E19F3AB9ACA8DD0625949E3</a:t>
            </a:r>
          </a:p>
        </p:txBody>
      </p:sp>
      <p:sp>
        <p:nvSpPr>
          <p:cNvPr id="2" name="TextBox 1">
            <a:extLst>
              <a:ext uri="{FF2B5EF4-FFF2-40B4-BE49-F238E27FC236}">
                <a16:creationId xmlns:a16="http://schemas.microsoft.com/office/drawing/2014/main" id="{117939E1-FD79-9347-9853-B843DD9604F0}"/>
              </a:ext>
            </a:extLst>
          </p:cNvPr>
          <p:cNvSpPr txBox="1"/>
          <p:nvPr/>
        </p:nvSpPr>
        <p:spPr>
          <a:xfrm>
            <a:off x="819150" y="837437"/>
            <a:ext cx="17863101" cy="1446550"/>
          </a:xfrm>
          <a:prstGeom prst="rect">
            <a:avLst/>
          </a:prstGeom>
          <a:noFill/>
        </p:spPr>
        <p:txBody>
          <a:bodyPr wrap="square" rtlCol="0">
            <a:spAutoFit/>
          </a:bodyPr>
          <a:lstStyle/>
          <a:p>
            <a:r>
              <a:rPr lang="en-US" sz="8800" dirty="0">
                <a:latin typeface="+mj-lt"/>
                <a:ea typeface="Helvetica Neue" panose="02000503000000020004" pitchFamily="2" charset="0"/>
                <a:cs typeface="Helvetica Neue" panose="02000503000000020004" pitchFamily="2" charset="0"/>
              </a:rPr>
              <a:t>Did we miss something?</a:t>
            </a:r>
          </a:p>
        </p:txBody>
      </p:sp>
      <p:pic>
        <p:nvPicPr>
          <p:cNvPr id="3" name="Picture 2">
            <a:extLst>
              <a:ext uri="{FF2B5EF4-FFF2-40B4-BE49-F238E27FC236}">
                <a16:creationId xmlns:a16="http://schemas.microsoft.com/office/drawing/2014/main" id="{D9CF72B8-A439-104D-9E1B-42683F25049B}"/>
              </a:ext>
            </a:extLst>
          </p:cNvPr>
          <p:cNvPicPr>
            <a:picLocks noChangeAspect="1"/>
          </p:cNvPicPr>
          <p:nvPr/>
        </p:nvPicPr>
        <p:blipFill>
          <a:blip r:embed="rId3"/>
          <a:stretch>
            <a:fillRect/>
          </a:stretch>
        </p:blipFill>
        <p:spPr>
          <a:xfrm>
            <a:off x="819150" y="2664987"/>
            <a:ext cx="22757104" cy="10213576"/>
          </a:xfrm>
          <a:prstGeom prst="rect">
            <a:avLst/>
          </a:prstGeom>
        </p:spPr>
      </p:pic>
    </p:spTree>
    <p:extLst>
      <p:ext uri="{BB962C8B-B14F-4D97-AF65-F5344CB8AC3E}">
        <p14:creationId xmlns:p14="http://schemas.microsoft.com/office/powerpoint/2010/main" val="379622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17"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E6636BC20180234D78A0072836F0B3B062B9B207100DDB20A0D98F39B16C2BA34B43BC38C168AB0122592F0838465CEB921921FAF1D0ABC11BBFC26B7F4E1ADA24FB2EADD526949754C728F767A2439F9FD0E9157C626057A81A5197EE01DCA8DD06229F4E3</a:t>
            </a:r>
          </a:p>
        </p:txBody>
      </p:sp>
      <p:sp>
        <p:nvSpPr>
          <p:cNvPr id="77" name="文本框 18"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E6636BC20180234D78A0072836F0B9A0A2B9B2061C9A0BB0ACD9893EB10E2B031B41B438916C5B072299230838460AEBD81921FAF1D0DBA11BBFC240765E1ADA24FAFAAD2A2364D7C4102A5765624C4309BCEC18730840C208B9E19F3AB9ACA8DD0625949E3</a:t>
            </a:r>
          </a:p>
        </p:txBody>
      </p:sp>
      <p:sp>
        <p:nvSpPr>
          <p:cNvPr id="2" name="TextBox 1">
            <a:extLst>
              <a:ext uri="{FF2B5EF4-FFF2-40B4-BE49-F238E27FC236}">
                <a16:creationId xmlns:a16="http://schemas.microsoft.com/office/drawing/2014/main" id="{117939E1-FD79-9347-9853-B843DD9604F0}"/>
              </a:ext>
            </a:extLst>
          </p:cNvPr>
          <p:cNvSpPr txBox="1"/>
          <p:nvPr/>
        </p:nvSpPr>
        <p:spPr>
          <a:xfrm>
            <a:off x="819150" y="837437"/>
            <a:ext cx="17863101" cy="1446550"/>
          </a:xfrm>
          <a:prstGeom prst="rect">
            <a:avLst/>
          </a:prstGeom>
          <a:noFill/>
        </p:spPr>
        <p:txBody>
          <a:bodyPr wrap="square" rtlCol="0">
            <a:spAutoFit/>
          </a:bodyPr>
          <a:lstStyle/>
          <a:p>
            <a:r>
              <a:rPr lang="en-US" sz="8800" dirty="0">
                <a:latin typeface="+mj-lt"/>
                <a:ea typeface="Helvetica Neue" panose="02000503000000020004" pitchFamily="2" charset="0"/>
                <a:cs typeface="Helvetica Neue" panose="02000503000000020004" pitchFamily="2" charset="0"/>
              </a:rPr>
              <a:t>Open Application Model</a:t>
            </a:r>
          </a:p>
        </p:txBody>
      </p:sp>
      <p:sp>
        <p:nvSpPr>
          <p:cNvPr id="24" name="Google Shape;359;p48">
            <a:extLst>
              <a:ext uri="{FF2B5EF4-FFF2-40B4-BE49-F238E27FC236}">
                <a16:creationId xmlns:a16="http://schemas.microsoft.com/office/drawing/2014/main" id="{285A3C4E-AF4A-D74F-8C13-6F76EB5ED58D}"/>
              </a:ext>
            </a:extLst>
          </p:cNvPr>
          <p:cNvSpPr txBox="1">
            <a:spLocks/>
          </p:cNvSpPr>
          <p:nvPr/>
        </p:nvSpPr>
        <p:spPr>
          <a:xfrm>
            <a:off x="1232252" y="2869902"/>
            <a:ext cx="22721600" cy="2159200"/>
          </a:xfrm>
          <a:prstGeom prst="rect">
            <a:avLst/>
          </a:prstGeom>
        </p:spPr>
        <p:txBody>
          <a:bodyPr spcFirstLastPara="1" wrap="square" lIns="182867" tIns="91400" rIns="182867" bIns="914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133" dirty="0"/>
              <a:t>OAM is an abstraction standard that allows platform builders to build developer</a:t>
            </a:r>
            <a:r>
              <a:rPr lang="en" sz="6600" dirty="0"/>
              <a:t> friendly, highly </a:t>
            </a:r>
            <a:r>
              <a:rPr lang="en-US" sz="6600" dirty="0"/>
              <a:t>extensible applications platforms</a:t>
            </a:r>
            <a:endParaRPr lang="en-US" sz="6133" dirty="0"/>
          </a:p>
        </p:txBody>
      </p:sp>
      <p:sp>
        <p:nvSpPr>
          <p:cNvPr id="25" name="Google Shape;360;p48">
            <a:extLst>
              <a:ext uri="{FF2B5EF4-FFF2-40B4-BE49-F238E27FC236}">
                <a16:creationId xmlns:a16="http://schemas.microsoft.com/office/drawing/2014/main" id="{BF852E86-5A7D-624F-B2EE-E0A563E9B2F0}"/>
              </a:ext>
            </a:extLst>
          </p:cNvPr>
          <p:cNvSpPr/>
          <p:nvPr/>
        </p:nvSpPr>
        <p:spPr>
          <a:xfrm>
            <a:off x="1232252" y="7314102"/>
            <a:ext cx="5343200" cy="1529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4800" dirty="0">
                <a:solidFill>
                  <a:srgbClr val="FFFFFF"/>
                </a:solidFill>
              </a:rPr>
              <a:t>Build abstractions!</a:t>
            </a:r>
            <a:endParaRPr sz="4800" dirty="0">
              <a:solidFill>
                <a:srgbClr val="FFFFFF"/>
              </a:solidFill>
            </a:endParaRPr>
          </a:p>
        </p:txBody>
      </p:sp>
      <p:sp>
        <p:nvSpPr>
          <p:cNvPr id="26" name="Google Shape;361;p48">
            <a:extLst>
              <a:ext uri="{FF2B5EF4-FFF2-40B4-BE49-F238E27FC236}">
                <a16:creationId xmlns:a16="http://schemas.microsoft.com/office/drawing/2014/main" id="{B9AB001F-24E9-8B47-B5FD-4459F5BD1286}"/>
              </a:ext>
            </a:extLst>
          </p:cNvPr>
          <p:cNvSpPr/>
          <p:nvPr/>
        </p:nvSpPr>
        <p:spPr>
          <a:xfrm>
            <a:off x="7676185" y="7314102"/>
            <a:ext cx="5343200" cy="1529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4800">
                <a:solidFill>
                  <a:srgbClr val="FFFFFF"/>
                </a:solidFill>
              </a:rPr>
              <a:t>Leverage k8s extensibility!</a:t>
            </a:r>
            <a:endParaRPr sz="4800">
              <a:solidFill>
                <a:srgbClr val="FFFFFF"/>
              </a:solidFill>
            </a:endParaRPr>
          </a:p>
        </p:txBody>
      </p:sp>
      <p:sp>
        <p:nvSpPr>
          <p:cNvPr id="27" name="Google Shape;362;p48">
            <a:extLst>
              <a:ext uri="{FF2B5EF4-FFF2-40B4-BE49-F238E27FC236}">
                <a16:creationId xmlns:a16="http://schemas.microsoft.com/office/drawing/2014/main" id="{5A91A039-B073-AA40-8E43-3B28BE108279}"/>
              </a:ext>
            </a:extLst>
          </p:cNvPr>
          <p:cNvSpPr/>
          <p:nvPr/>
        </p:nvSpPr>
        <p:spPr>
          <a:xfrm>
            <a:off x="17563185" y="7314102"/>
            <a:ext cx="5343200" cy="1529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243800" tIns="243800" rIns="243800" bIns="243800" anchor="ctr" anchorCtr="0">
            <a:noAutofit/>
          </a:bodyPr>
          <a:lstStyle/>
          <a:p>
            <a:pPr algn="ctr"/>
            <a:r>
              <a:rPr lang="en" sz="4800">
                <a:solidFill>
                  <a:srgbClr val="FFFFFF"/>
                </a:solidFill>
              </a:rPr>
              <a:t>How ???</a:t>
            </a:r>
            <a:endParaRPr sz="4800">
              <a:solidFill>
                <a:srgbClr val="FFFFFF"/>
              </a:solidFill>
            </a:endParaRPr>
          </a:p>
        </p:txBody>
      </p:sp>
      <p:cxnSp>
        <p:nvCxnSpPr>
          <p:cNvPr id="28" name="Google Shape;363;p48">
            <a:extLst>
              <a:ext uri="{FF2B5EF4-FFF2-40B4-BE49-F238E27FC236}">
                <a16:creationId xmlns:a16="http://schemas.microsoft.com/office/drawing/2014/main" id="{CE47AA61-D800-114D-84A9-B5C82679D5AC}"/>
              </a:ext>
            </a:extLst>
          </p:cNvPr>
          <p:cNvCxnSpPr/>
          <p:nvPr/>
        </p:nvCxnSpPr>
        <p:spPr>
          <a:xfrm>
            <a:off x="3884652" y="5064502"/>
            <a:ext cx="19200" cy="2046400"/>
          </a:xfrm>
          <a:prstGeom prst="straightConnector1">
            <a:avLst/>
          </a:prstGeom>
          <a:noFill/>
          <a:ln w="9525" cap="flat" cmpd="sng">
            <a:solidFill>
              <a:schemeClr val="dk2"/>
            </a:solidFill>
            <a:prstDash val="solid"/>
            <a:round/>
            <a:headEnd type="none" w="med" len="med"/>
            <a:tailEnd type="triangle" w="med" len="med"/>
          </a:ln>
        </p:spPr>
      </p:cxnSp>
      <p:cxnSp>
        <p:nvCxnSpPr>
          <p:cNvPr id="29" name="Google Shape;364;p48">
            <a:extLst>
              <a:ext uri="{FF2B5EF4-FFF2-40B4-BE49-F238E27FC236}">
                <a16:creationId xmlns:a16="http://schemas.microsoft.com/office/drawing/2014/main" id="{AB239C32-BF0A-3847-BC68-229AF3655B2A}"/>
              </a:ext>
            </a:extLst>
          </p:cNvPr>
          <p:cNvCxnSpPr/>
          <p:nvPr/>
        </p:nvCxnSpPr>
        <p:spPr>
          <a:xfrm>
            <a:off x="10322185" y="5022102"/>
            <a:ext cx="25600" cy="2088800"/>
          </a:xfrm>
          <a:prstGeom prst="straightConnector1">
            <a:avLst/>
          </a:prstGeom>
          <a:noFill/>
          <a:ln w="9525" cap="flat" cmpd="sng">
            <a:solidFill>
              <a:schemeClr val="dk2"/>
            </a:solidFill>
            <a:prstDash val="solid"/>
            <a:round/>
            <a:headEnd type="none" w="med" len="med"/>
            <a:tailEnd type="triangle" w="med" len="med"/>
          </a:ln>
        </p:spPr>
      </p:cxnSp>
      <p:cxnSp>
        <p:nvCxnSpPr>
          <p:cNvPr id="30" name="Google Shape;365;p48">
            <a:extLst>
              <a:ext uri="{FF2B5EF4-FFF2-40B4-BE49-F238E27FC236}">
                <a16:creationId xmlns:a16="http://schemas.microsoft.com/office/drawing/2014/main" id="{987E3EE4-0701-D34F-9BA3-944857BA2EE0}"/>
              </a:ext>
            </a:extLst>
          </p:cNvPr>
          <p:cNvCxnSpPr/>
          <p:nvPr/>
        </p:nvCxnSpPr>
        <p:spPr>
          <a:xfrm>
            <a:off x="20209985" y="5148502"/>
            <a:ext cx="24800" cy="1962400"/>
          </a:xfrm>
          <a:prstGeom prst="straightConnector1">
            <a:avLst/>
          </a:prstGeom>
          <a:noFill/>
          <a:ln w="9525" cap="flat" cmpd="sng">
            <a:solidFill>
              <a:schemeClr val="dk2"/>
            </a:solidFill>
            <a:prstDash val="solid"/>
            <a:round/>
            <a:headEnd type="none" w="med" len="med"/>
            <a:tailEnd type="triangle" w="med" len="med"/>
          </a:ln>
        </p:spPr>
      </p:cxnSp>
      <p:sp>
        <p:nvSpPr>
          <p:cNvPr id="31" name="Google Shape;366;p48">
            <a:extLst>
              <a:ext uri="{FF2B5EF4-FFF2-40B4-BE49-F238E27FC236}">
                <a16:creationId xmlns:a16="http://schemas.microsoft.com/office/drawing/2014/main" id="{DB39A58F-4960-5A46-BE8D-4BBDB0D119FB}"/>
              </a:ext>
            </a:extLst>
          </p:cNvPr>
          <p:cNvSpPr txBox="1"/>
          <p:nvPr/>
        </p:nvSpPr>
        <p:spPr>
          <a:xfrm>
            <a:off x="1232252" y="9152569"/>
            <a:ext cx="5343200" cy="2461600"/>
          </a:xfrm>
          <a:prstGeom prst="rect">
            <a:avLst/>
          </a:prstGeom>
          <a:noFill/>
          <a:ln>
            <a:noFill/>
          </a:ln>
        </p:spPr>
        <p:txBody>
          <a:bodyPr spcFirstLastPara="1" wrap="square" lIns="243800" tIns="243800" rIns="243800" bIns="243800" anchor="t" anchorCtr="0">
            <a:noAutofit/>
          </a:bodyPr>
          <a:lstStyle/>
          <a:p>
            <a:r>
              <a:rPr lang="en" sz="4800">
                <a:latin typeface="Calibri"/>
                <a:ea typeface="Calibri"/>
                <a:cs typeface="Calibri"/>
                <a:sym typeface="Calibri"/>
              </a:rPr>
              <a:t>Knative, OpenFaaS, or DIY your own abstraction!</a:t>
            </a:r>
            <a:endParaRPr sz="4800">
              <a:latin typeface="Calibri"/>
              <a:ea typeface="Calibri"/>
              <a:cs typeface="Calibri"/>
              <a:sym typeface="Calibri"/>
            </a:endParaRPr>
          </a:p>
        </p:txBody>
      </p:sp>
      <p:sp>
        <p:nvSpPr>
          <p:cNvPr id="32" name="Google Shape;367;p48">
            <a:extLst>
              <a:ext uri="{FF2B5EF4-FFF2-40B4-BE49-F238E27FC236}">
                <a16:creationId xmlns:a16="http://schemas.microsoft.com/office/drawing/2014/main" id="{A06DD4AE-A01E-044A-99D2-A981E737C3EF}"/>
              </a:ext>
            </a:extLst>
          </p:cNvPr>
          <p:cNvSpPr txBox="1"/>
          <p:nvPr/>
        </p:nvSpPr>
        <p:spPr>
          <a:xfrm>
            <a:off x="7676185" y="9152569"/>
            <a:ext cx="5343200" cy="2692800"/>
          </a:xfrm>
          <a:prstGeom prst="rect">
            <a:avLst/>
          </a:prstGeom>
          <a:noFill/>
          <a:ln>
            <a:noFill/>
          </a:ln>
        </p:spPr>
        <p:txBody>
          <a:bodyPr spcFirstLastPara="1" wrap="square" lIns="243800" tIns="243800" rIns="243800" bIns="243800" anchor="t" anchorCtr="0">
            <a:noAutofit/>
          </a:bodyPr>
          <a:lstStyle/>
          <a:p>
            <a:r>
              <a:rPr lang="en" sz="4800" dirty="0">
                <a:latin typeface="Calibri"/>
                <a:ea typeface="Calibri"/>
                <a:cs typeface="Calibri"/>
                <a:sym typeface="Calibri"/>
              </a:rPr>
              <a:t>auto scaling, CI service mesh, canary, blue-green, just name it!</a:t>
            </a:r>
            <a:endParaRPr sz="4800" dirty="0">
              <a:latin typeface="Calibri"/>
              <a:ea typeface="Calibri"/>
              <a:cs typeface="Calibri"/>
              <a:sym typeface="Calibri"/>
            </a:endParaRPr>
          </a:p>
        </p:txBody>
      </p:sp>
      <p:pic>
        <p:nvPicPr>
          <p:cNvPr id="33" name="Google Shape;368;p48">
            <a:extLst>
              <a:ext uri="{FF2B5EF4-FFF2-40B4-BE49-F238E27FC236}">
                <a16:creationId xmlns:a16="http://schemas.microsoft.com/office/drawing/2014/main" id="{6D90E2D0-CD74-BA45-8428-95CECDFD5296}"/>
              </a:ext>
            </a:extLst>
          </p:cNvPr>
          <p:cNvPicPr preferRelativeResize="0"/>
          <p:nvPr/>
        </p:nvPicPr>
        <p:blipFill>
          <a:blip r:embed="rId3">
            <a:alphaModFix/>
          </a:blip>
          <a:stretch>
            <a:fillRect/>
          </a:stretch>
        </p:blipFill>
        <p:spPr>
          <a:xfrm>
            <a:off x="17735507" y="9046890"/>
            <a:ext cx="4973800" cy="36962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60124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CEA6F0-E6AE-8C4C-BF1C-96CA55800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8441" y="642095"/>
            <a:ext cx="5741635" cy="1080000"/>
          </a:xfrm>
          <a:prstGeom prst="rect">
            <a:avLst/>
          </a:prstGeom>
        </p:spPr>
      </p:pic>
      <p:sp>
        <p:nvSpPr>
          <p:cNvPr id="5" name="TextBox 4">
            <a:extLst>
              <a:ext uri="{FF2B5EF4-FFF2-40B4-BE49-F238E27FC236}">
                <a16:creationId xmlns:a16="http://schemas.microsoft.com/office/drawing/2014/main" id="{59E8170C-47FE-E549-8105-C82E3396268B}"/>
              </a:ext>
            </a:extLst>
          </p:cNvPr>
          <p:cNvSpPr txBox="1"/>
          <p:nvPr/>
        </p:nvSpPr>
        <p:spPr>
          <a:xfrm>
            <a:off x="-270164" y="1870364"/>
            <a:ext cx="184731" cy="369332"/>
          </a:xfrm>
          <a:prstGeom prst="rect">
            <a:avLst/>
          </a:prstGeom>
          <a:noFill/>
        </p:spPr>
        <p:txBody>
          <a:bodyPr wrap="none" rtlCol="0">
            <a:spAutoFit/>
          </a:bodyPr>
          <a:lstStyle/>
          <a:p>
            <a:endParaRPr lang="en-US" dirty="0"/>
          </a:p>
        </p:txBody>
      </p:sp>
      <p:sp>
        <p:nvSpPr>
          <p:cNvPr id="6" name="Google Shape;90;p16">
            <a:extLst>
              <a:ext uri="{FF2B5EF4-FFF2-40B4-BE49-F238E27FC236}">
                <a16:creationId xmlns:a16="http://schemas.microsoft.com/office/drawing/2014/main" id="{FD691B4A-B141-034B-A211-E455335FB331}"/>
              </a:ext>
            </a:extLst>
          </p:cNvPr>
          <p:cNvSpPr txBox="1">
            <a:spLocks/>
          </p:cNvSpPr>
          <p:nvPr/>
        </p:nvSpPr>
        <p:spPr>
          <a:xfrm>
            <a:off x="831200" y="1106764"/>
            <a:ext cx="22721600" cy="1527200"/>
          </a:xfrm>
          <a:prstGeom prst="rect">
            <a:avLst/>
          </a:prstGeom>
        </p:spPr>
        <p:txBody>
          <a:bodyPr spcFirstLastPara="1" vert="horz" wrap="square" lIns="243800" tIns="243800" rIns="243800" bIns="2438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solidFill>
                  <a:schemeClr val="bg1"/>
                </a:solidFill>
              </a:rPr>
              <a:t>Designed for </a:t>
            </a:r>
            <a:r>
              <a:rPr lang="en-US" sz="8800" b="1" dirty="0">
                <a:solidFill>
                  <a:schemeClr val="bg1"/>
                </a:solidFill>
              </a:rPr>
              <a:t>Platform Builders</a:t>
            </a:r>
          </a:p>
        </p:txBody>
      </p:sp>
      <p:sp>
        <p:nvSpPr>
          <p:cNvPr id="7" name="Google Shape;91;p16">
            <a:extLst>
              <a:ext uri="{FF2B5EF4-FFF2-40B4-BE49-F238E27FC236}">
                <a16:creationId xmlns:a16="http://schemas.microsoft.com/office/drawing/2014/main" id="{E2405C49-D174-9A4F-A7F0-D1DBAD96E96B}"/>
              </a:ext>
            </a:extLst>
          </p:cNvPr>
          <p:cNvSpPr txBox="1">
            <a:spLocks/>
          </p:cNvSpPr>
          <p:nvPr/>
        </p:nvSpPr>
        <p:spPr>
          <a:xfrm>
            <a:off x="831200" y="2977014"/>
            <a:ext cx="22721600" cy="9456000"/>
          </a:xfrm>
          <a:prstGeom prst="rect">
            <a:avLst/>
          </a:prstGeom>
        </p:spPr>
        <p:txBody>
          <a:bodyPr spcFirstLastPara="1" vert="horz" wrap="square" lIns="243800" tIns="243800" rIns="243800" bIns="2438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en-US" sz="5400" dirty="0">
                <a:solidFill>
                  <a:schemeClr val="bg1"/>
                </a:solidFill>
              </a:rPr>
              <a:t>   The building block and framework for creating </a:t>
            </a:r>
            <a:r>
              <a:rPr lang="en-US" sz="5400" i="1" dirty="0">
                <a:solidFill>
                  <a:schemeClr val="bg1"/>
                </a:solidFill>
              </a:rPr>
              <a:t>application centric platforms</a:t>
            </a:r>
          </a:p>
          <a:p>
            <a:pPr lvl="1">
              <a:lnSpc>
                <a:spcPct val="125000"/>
              </a:lnSpc>
              <a:spcBef>
                <a:spcPts val="0"/>
              </a:spcBef>
            </a:pPr>
            <a:r>
              <a:rPr lang="en-US" sz="4400" dirty="0">
                <a:solidFill>
                  <a:schemeClr val="bg1"/>
                </a:solidFill>
              </a:rPr>
              <a:t>   Bring your own workloads</a:t>
            </a:r>
          </a:p>
          <a:p>
            <a:pPr lvl="1">
              <a:lnSpc>
                <a:spcPct val="125000"/>
              </a:lnSpc>
              <a:spcBef>
                <a:spcPts val="0"/>
              </a:spcBef>
            </a:pPr>
            <a:r>
              <a:rPr lang="en-US" sz="4400" dirty="0">
                <a:solidFill>
                  <a:schemeClr val="bg1"/>
                </a:solidFill>
              </a:rPr>
              <a:t>   Traits System</a:t>
            </a:r>
          </a:p>
          <a:p>
            <a:pPr lvl="2">
              <a:lnSpc>
                <a:spcPct val="125000"/>
              </a:lnSpc>
              <a:spcBef>
                <a:spcPts val="0"/>
              </a:spcBef>
            </a:pPr>
            <a:r>
              <a:rPr lang="en-US" sz="3600" dirty="0">
                <a:solidFill>
                  <a:schemeClr val="bg1"/>
                </a:solidFill>
              </a:rPr>
              <a:t>  manageable and discoverable capability system</a:t>
            </a:r>
          </a:p>
          <a:p>
            <a:pPr lvl="2">
              <a:lnSpc>
                <a:spcPct val="125000"/>
              </a:lnSpc>
              <a:spcBef>
                <a:spcPts val="0"/>
              </a:spcBef>
            </a:pPr>
            <a:r>
              <a:rPr lang="en-US" sz="3600" dirty="0">
                <a:solidFill>
                  <a:schemeClr val="bg1"/>
                </a:solidFill>
              </a:rPr>
              <a:t>  leveraging existing cloud native ecosystem</a:t>
            </a:r>
          </a:p>
          <a:p>
            <a:pPr lvl="1">
              <a:lnSpc>
                <a:spcPct val="125000"/>
              </a:lnSpc>
              <a:spcBef>
                <a:spcPts val="0"/>
              </a:spcBef>
            </a:pPr>
            <a:r>
              <a:rPr lang="en-US" sz="4000" dirty="0">
                <a:solidFill>
                  <a:schemeClr val="bg1"/>
                </a:solidFill>
              </a:rPr>
              <a:t>   Balance between extensibility and abstraction</a:t>
            </a:r>
          </a:p>
          <a:p>
            <a:pPr marL="1219215" lvl="1" indent="-914411">
              <a:lnSpc>
                <a:spcPct val="100000"/>
              </a:lnSpc>
              <a:spcBef>
                <a:spcPts val="0"/>
              </a:spcBef>
              <a:buSzPts val="1800"/>
              <a:buFont typeface="Arial" panose="020B0604020202020204" pitchFamily="34" charset="0"/>
              <a:buChar char="●"/>
            </a:pPr>
            <a:endParaRPr lang="en-US" sz="4800" dirty="0">
              <a:solidFill>
                <a:schemeClr val="bg1"/>
              </a:solidFill>
            </a:endParaRPr>
          </a:p>
          <a:p>
            <a:pPr>
              <a:lnSpc>
                <a:spcPct val="125000"/>
              </a:lnSpc>
            </a:pPr>
            <a:r>
              <a:rPr lang="en-US" sz="5400" dirty="0">
                <a:solidFill>
                  <a:schemeClr val="bg1"/>
                </a:solidFill>
              </a:rPr>
              <a:t>   PaaS/Serverless Platform</a:t>
            </a:r>
          </a:p>
          <a:p>
            <a:pPr lvl="1">
              <a:lnSpc>
                <a:spcPct val="125000"/>
              </a:lnSpc>
              <a:spcBef>
                <a:spcPts val="0"/>
              </a:spcBef>
            </a:pPr>
            <a:r>
              <a:rPr lang="en-US" sz="4400" dirty="0">
                <a:solidFill>
                  <a:schemeClr val="bg1"/>
                </a:solidFill>
              </a:rPr>
              <a:t>   Team-centric (separation of concerns) workflow which endorses </a:t>
            </a:r>
            <a:r>
              <a:rPr lang="en-US" sz="4400" dirty="0" err="1">
                <a:solidFill>
                  <a:schemeClr val="bg1"/>
                </a:solidFill>
              </a:rPr>
              <a:t>LightOps</a:t>
            </a:r>
            <a:r>
              <a:rPr lang="en-US" sz="4400" dirty="0">
                <a:solidFill>
                  <a:schemeClr val="bg1"/>
                </a:solidFill>
              </a:rPr>
              <a:t>/</a:t>
            </a:r>
            <a:r>
              <a:rPr lang="en-US" sz="4400" dirty="0" err="1">
                <a:solidFill>
                  <a:schemeClr val="bg1"/>
                </a:solidFill>
              </a:rPr>
              <a:t>NoOps</a:t>
            </a:r>
            <a:endParaRPr lang="en-US" sz="4400" dirty="0">
              <a:solidFill>
                <a:schemeClr val="bg1"/>
              </a:solidFill>
            </a:endParaRPr>
          </a:p>
          <a:p>
            <a:pPr lvl="1">
              <a:lnSpc>
                <a:spcPct val="125000"/>
              </a:lnSpc>
              <a:spcBef>
                <a:spcPts val="0"/>
              </a:spcBef>
            </a:pPr>
            <a:r>
              <a:rPr lang="en-US" sz="4400" dirty="0">
                <a:solidFill>
                  <a:schemeClr val="bg1"/>
                </a:solidFill>
              </a:rPr>
              <a:t>   Serverless by nature</a:t>
            </a:r>
          </a:p>
          <a:p>
            <a:pPr lvl="2">
              <a:lnSpc>
                <a:spcPct val="125000"/>
              </a:lnSpc>
              <a:spcBef>
                <a:spcPts val="0"/>
              </a:spcBef>
            </a:pPr>
            <a:r>
              <a:rPr lang="en-US" sz="3600" dirty="0">
                <a:solidFill>
                  <a:schemeClr val="bg1"/>
                </a:solidFill>
              </a:rPr>
              <a:t>   100% developer level abstraction for workloads and operational capabilities</a:t>
            </a:r>
          </a:p>
          <a:p>
            <a:pPr lvl="1">
              <a:spcBef>
                <a:spcPts val="0"/>
              </a:spcBef>
            </a:pPr>
            <a:endParaRPr lang="en-US" dirty="0"/>
          </a:p>
        </p:txBody>
      </p:sp>
    </p:spTree>
    <p:extLst>
      <p:ext uri="{BB962C8B-B14F-4D97-AF65-F5344CB8AC3E}">
        <p14:creationId xmlns:p14="http://schemas.microsoft.com/office/powerpoint/2010/main" val="282638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17"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E6636BC20180234D78A0072836F0B3B062B9B207100DDB20A0D98F39B16C2BA34B43BC38C168AB0122592F0838465CEB921921FAF1D0ABC11BBFC26B7F4E1ADA24FB2EADD526949754C728F767A2439F9FD0E9157C626057A81A5197EE01DCA8DD06229F4E3</a:t>
            </a:r>
          </a:p>
        </p:txBody>
      </p:sp>
      <p:sp>
        <p:nvSpPr>
          <p:cNvPr id="77" name="文本框 18"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E6636BC20180234D78A0072836F0B9A0A2B9B2061C9A0BB0ACD9893EB10E2B031B41B438916C5B072299230838460AEBD81921FAF1D0DBA11BBFC240765E1ADA24FAFAAD2A2364D7C4102A5765624C4309BCEC18730840C208B9E19F3AB9ACA8DD0625949E3</a:t>
            </a:r>
          </a:p>
        </p:txBody>
      </p:sp>
      <p:sp>
        <p:nvSpPr>
          <p:cNvPr id="2" name="TextBox 1">
            <a:extLst>
              <a:ext uri="{FF2B5EF4-FFF2-40B4-BE49-F238E27FC236}">
                <a16:creationId xmlns:a16="http://schemas.microsoft.com/office/drawing/2014/main" id="{117939E1-FD79-9347-9853-B843DD9604F0}"/>
              </a:ext>
            </a:extLst>
          </p:cNvPr>
          <p:cNvSpPr txBox="1"/>
          <p:nvPr/>
        </p:nvSpPr>
        <p:spPr>
          <a:xfrm>
            <a:off x="1619250" y="995452"/>
            <a:ext cx="13630345" cy="1200329"/>
          </a:xfrm>
          <a:prstGeom prst="rect">
            <a:avLst/>
          </a:prstGeom>
          <a:noFill/>
        </p:spPr>
        <p:txBody>
          <a:bodyPr wrap="square" rtlCol="0">
            <a:spAutoFit/>
          </a:bodyPr>
          <a:lstStyle>
            <a:defPPr>
              <a:defRPr lang="en-US"/>
            </a:defPPr>
            <a:lvl1pPr algn="ctr">
              <a:defRPr sz="7200">
                <a:latin typeface="+mj-lt"/>
                <a:ea typeface="Helvetica Neue" panose="02000503000000020004" pitchFamily="2" charset="0"/>
                <a:cs typeface="Helvetica Neue" panose="02000503000000020004" pitchFamily="2" charset="0"/>
              </a:defRPr>
            </a:lvl1pPr>
          </a:lstStyle>
          <a:p>
            <a:pPr algn="l"/>
            <a:r>
              <a:rPr lang="en-US" dirty="0"/>
              <a:t>OAM Platform Architecture</a:t>
            </a:r>
          </a:p>
        </p:txBody>
      </p:sp>
      <p:grpSp>
        <p:nvGrpSpPr>
          <p:cNvPr id="90" name="Group 89">
            <a:extLst>
              <a:ext uri="{FF2B5EF4-FFF2-40B4-BE49-F238E27FC236}">
                <a16:creationId xmlns:a16="http://schemas.microsoft.com/office/drawing/2014/main" id="{25700D80-53BF-3246-90D2-63BC0849A8A0}"/>
              </a:ext>
            </a:extLst>
          </p:cNvPr>
          <p:cNvGrpSpPr/>
          <p:nvPr/>
        </p:nvGrpSpPr>
        <p:grpSpPr>
          <a:xfrm>
            <a:off x="1380309" y="6496944"/>
            <a:ext cx="1833579" cy="1553379"/>
            <a:chOff x="7037617" y="2682683"/>
            <a:chExt cx="1833579" cy="1553379"/>
          </a:xfrm>
        </p:grpSpPr>
        <p:sp>
          <p:nvSpPr>
            <p:cNvPr id="91" name="Smiley Face 90">
              <a:extLst>
                <a:ext uri="{FF2B5EF4-FFF2-40B4-BE49-F238E27FC236}">
                  <a16:creationId xmlns:a16="http://schemas.microsoft.com/office/drawing/2014/main" id="{AB275215-580E-9045-B565-DEB1F314A131}"/>
                </a:ext>
              </a:extLst>
            </p:cNvPr>
            <p:cNvSpPr/>
            <p:nvPr/>
          </p:nvSpPr>
          <p:spPr>
            <a:xfrm>
              <a:off x="7523862" y="3427986"/>
              <a:ext cx="861091" cy="808076"/>
            </a:xfrm>
            <a:prstGeom prst="smileyFac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28AF5BFC-8140-8F44-878A-791F063B1B6D}"/>
                </a:ext>
              </a:extLst>
            </p:cNvPr>
            <p:cNvSpPr txBox="1"/>
            <p:nvPr/>
          </p:nvSpPr>
          <p:spPr>
            <a:xfrm>
              <a:off x="7037617" y="2682683"/>
              <a:ext cx="1833579" cy="584775"/>
            </a:xfrm>
            <a:prstGeom prst="rect">
              <a:avLst/>
            </a:prstGeom>
            <a:noFill/>
          </p:spPr>
          <p:txBody>
            <a:bodyPr wrap="none" rtlCol="0">
              <a:spAutoFit/>
            </a:bodyPr>
            <a:lstStyle/>
            <a:p>
              <a:pPr algn="ctr"/>
              <a:r>
                <a:rPr lang="en-US" sz="3200" dirty="0"/>
                <a:t>End Users</a:t>
              </a:r>
            </a:p>
          </p:txBody>
        </p:sp>
      </p:grpSp>
      <p:sp>
        <p:nvSpPr>
          <p:cNvPr id="5" name="Rectangle 4">
            <a:extLst>
              <a:ext uri="{FF2B5EF4-FFF2-40B4-BE49-F238E27FC236}">
                <a16:creationId xmlns:a16="http://schemas.microsoft.com/office/drawing/2014/main" id="{FA8A9EC9-4085-EC45-B88C-6906C7747A29}"/>
              </a:ext>
            </a:extLst>
          </p:cNvPr>
          <p:cNvSpPr/>
          <p:nvPr/>
        </p:nvSpPr>
        <p:spPr>
          <a:xfrm>
            <a:off x="4897406" y="12287408"/>
            <a:ext cx="13636486" cy="786822"/>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Kubernetes</a:t>
            </a:r>
          </a:p>
        </p:txBody>
      </p:sp>
      <p:sp>
        <p:nvSpPr>
          <p:cNvPr id="7" name="TextBox 6">
            <a:extLst>
              <a:ext uri="{FF2B5EF4-FFF2-40B4-BE49-F238E27FC236}">
                <a16:creationId xmlns:a16="http://schemas.microsoft.com/office/drawing/2014/main" id="{46314046-AA31-9645-A37F-FF943C7A21DA}"/>
              </a:ext>
            </a:extLst>
          </p:cNvPr>
          <p:cNvSpPr txBox="1"/>
          <p:nvPr/>
        </p:nvSpPr>
        <p:spPr>
          <a:xfrm>
            <a:off x="15249595" y="11423198"/>
            <a:ext cx="4113627" cy="584775"/>
          </a:xfrm>
          <a:prstGeom prst="rect">
            <a:avLst/>
          </a:prstGeom>
          <a:noFill/>
        </p:spPr>
        <p:txBody>
          <a:bodyPr wrap="none" rtlCol="0">
            <a:spAutoFit/>
          </a:bodyPr>
          <a:lstStyle/>
          <a:p>
            <a:r>
              <a:rPr lang="en-US" sz="3200" dirty="0">
                <a:solidFill>
                  <a:schemeClr val="accent1"/>
                </a:solidFill>
              </a:rPr>
              <a:t>Installed as a k8s plugin</a:t>
            </a:r>
          </a:p>
        </p:txBody>
      </p:sp>
      <p:sp>
        <p:nvSpPr>
          <p:cNvPr id="29" name="TextBox 28">
            <a:extLst>
              <a:ext uri="{FF2B5EF4-FFF2-40B4-BE49-F238E27FC236}">
                <a16:creationId xmlns:a16="http://schemas.microsoft.com/office/drawing/2014/main" id="{21262C7A-8FEE-214A-A5F9-94D1DAE43132}"/>
              </a:ext>
            </a:extLst>
          </p:cNvPr>
          <p:cNvSpPr txBox="1"/>
          <p:nvPr/>
        </p:nvSpPr>
        <p:spPr>
          <a:xfrm>
            <a:off x="5468685" y="8666351"/>
            <a:ext cx="4051750" cy="523220"/>
          </a:xfrm>
          <a:prstGeom prst="rect">
            <a:avLst/>
          </a:prstGeom>
          <a:noFill/>
        </p:spPr>
        <p:txBody>
          <a:bodyPr wrap="none" rtlCol="0">
            <a:spAutoFit/>
          </a:bodyPr>
          <a:lstStyle/>
          <a:p>
            <a:r>
              <a:rPr lang="en-US" sz="2800" dirty="0">
                <a:solidFill>
                  <a:schemeClr val="accent1"/>
                </a:solidFill>
              </a:rPr>
              <a:t>Declarative GitOps pattern</a:t>
            </a:r>
          </a:p>
        </p:txBody>
      </p:sp>
      <p:sp>
        <p:nvSpPr>
          <p:cNvPr id="27" name="Down Arrow 26">
            <a:extLst>
              <a:ext uri="{FF2B5EF4-FFF2-40B4-BE49-F238E27FC236}">
                <a16:creationId xmlns:a16="http://schemas.microsoft.com/office/drawing/2014/main" id="{49B79057-638E-AD4D-BE1F-46EFD700FC3F}"/>
              </a:ext>
            </a:extLst>
          </p:cNvPr>
          <p:cNvSpPr/>
          <p:nvPr/>
        </p:nvSpPr>
        <p:spPr>
          <a:xfrm>
            <a:off x="14373757" y="11275565"/>
            <a:ext cx="609600" cy="786822"/>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E64505E-062D-7945-80D4-AB15FCD1B400}"/>
              </a:ext>
            </a:extLst>
          </p:cNvPr>
          <p:cNvSpPr/>
          <p:nvPr/>
        </p:nvSpPr>
        <p:spPr>
          <a:xfrm>
            <a:off x="7724970" y="9258139"/>
            <a:ext cx="2159930" cy="1320713"/>
          </a:xfrm>
          <a:prstGeom prst="ellipse">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Flux</a:t>
            </a:r>
          </a:p>
        </p:txBody>
      </p:sp>
      <p:sp>
        <p:nvSpPr>
          <p:cNvPr id="66" name="Rectangle 65">
            <a:extLst>
              <a:ext uri="{FF2B5EF4-FFF2-40B4-BE49-F238E27FC236}">
                <a16:creationId xmlns:a16="http://schemas.microsoft.com/office/drawing/2014/main" id="{69B3F0CF-E3A6-C447-96B3-3E728F49AE84}"/>
              </a:ext>
            </a:extLst>
          </p:cNvPr>
          <p:cNvSpPr/>
          <p:nvPr/>
        </p:nvSpPr>
        <p:spPr>
          <a:xfrm>
            <a:off x="5286474" y="4896281"/>
            <a:ext cx="3029688" cy="1600663"/>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UI/UX:</a:t>
            </a:r>
          </a:p>
          <a:p>
            <a:pPr algn="ctr"/>
            <a:r>
              <a:rPr lang="en-US" sz="2800" i="1" dirty="0"/>
              <a:t>Web Console, CLI</a:t>
            </a:r>
          </a:p>
        </p:txBody>
      </p:sp>
      <p:sp>
        <p:nvSpPr>
          <p:cNvPr id="6" name="Rectangle 5">
            <a:extLst>
              <a:ext uri="{FF2B5EF4-FFF2-40B4-BE49-F238E27FC236}">
                <a16:creationId xmlns:a16="http://schemas.microsoft.com/office/drawing/2014/main" id="{3D85A549-211D-1A4F-BA1D-A5D8B6D8EB10}"/>
              </a:ext>
            </a:extLst>
          </p:cNvPr>
          <p:cNvSpPr/>
          <p:nvPr/>
        </p:nvSpPr>
        <p:spPr>
          <a:xfrm>
            <a:off x="11479204" y="3283712"/>
            <a:ext cx="6398706" cy="7766832"/>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3600" dirty="0">
                <a:solidFill>
                  <a:schemeClr val="tx1"/>
                </a:solidFill>
              </a:rPr>
              <a:t>OAM Runtime</a:t>
            </a:r>
          </a:p>
        </p:txBody>
      </p:sp>
      <p:sp>
        <p:nvSpPr>
          <p:cNvPr id="14" name="Rectangle 13">
            <a:extLst>
              <a:ext uri="{FF2B5EF4-FFF2-40B4-BE49-F238E27FC236}">
                <a16:creationId xmlns:a16="http://schemas.microsoft.com/office/drawing/2014/main" id="{A8791025-BCDE-BC4E-A19C-3F5C8D9CCA84}"/>
              </a:ext>
            </a:extLst>
          </p:cNvPr>
          <p:cNvSpPr/>
          <p:nvPr/>
        </p:nvSpPr>
        <p:spPr>
          <a:xfrm>
            <a:off x="12050705" y="4401881"/>
            <a:ext cx="5255704" cy="2555983"/>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800" dirty="0"/>
              <a:t>Capability Registry</a:t>
            </a:r>
          </a:p>
        </p:txBody>
      </p:sp>
      <p:sp>
        <p:nvSpPr>
          <p:cNvPr id="60" name="Rectangle 59">
            <a:extLst>
              <a:ext uri="{FF2B5EF4-FFF2-40B4-BE49-F238E27FC236}">
                <a16:creationId xmlns:a16="http://schemas.microsoft.com/office/drawing/2014/main" id="{A55652DA-8D6A-444B-BD0C-4604280858AF}"/>
              </a:ext>
            </a:extLst>
          </p:cNvPr>
          <p:cNvSpPr/>
          <p:nvPr/>
        </p:nvSpPr>
        <p:spPr>
          <a:xfrm>
            <a:off x="13441355" y="5225942"/>
            <a:ext cx="2474404" cy="612648"/>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Workload</a:t>
            </a:r>
          </a:p>
        </p:txBody>
      </p:sp>
      <p:sp>
        <p:nvSpPr>
          <p:cNvPr id="61" name="Rectangle 60">
            <a:extLst>
              <a:ext uri="{FF2B5EF4-FFF2-40B4-BE49-F238E27FC236}">
                <a16:creationId xmlns:a16="http://schemas.microsoft.com/office/drawing/2014/main" id="{FE380718-28DA-0D4F-8F8D-FFAE551DB4E7}"/>
              </a:ext>
            </a:extLst>
          </p:cNvPr>
          <p:cNvSpPr/>
          <p:nvPr/>
        </p:nvSpPr>
        <p:spPr>
          <a:xfrm>
            <a:off x="13441355" y="6164932"/>
            <a:ext cx="2474404" cy="612648"/>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Trait</a:t>
            </a:r>
          </a:p>
        </p:txBody>
      </p:sp>
      <p:sp>
        <p:nvSpPr>
          <p:cNvPr id="67" name="Rectangle 66">
            <a:extLst>
              <a:ext uri="{FF2B5EF4-FFF2-40B4-BE49-F238E27FC236}">
                <a16:creationId xmlns:a16="http://schemas.microsoft.com/office/drawing/2014/main" id="{5F7AC963-1B4D-AF4A-9AF1-0CBE08E08785}"/>
              </a:ext>
            </a:extLst>
          </p:cNvPr>
          <p:cNvSpPr/>
          <p:nvPr/>
        </p:nvSpPr>
        <p:spPr>
          <a:xfrm>
            <a:off x="12050705" y="7742635"/>
            <a:ext cx="5255704" cy="2723134"/>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800" dirty="0"/>
              <a:t>Core Controller</a:t>
            </a:r>
          </a:p>
        </p:txBody>
      </p:sp>
      <p:sp>
        <p:nvSpPr>
          <p:cNvPr id="68" name="Rectangle 67">
            <a:extLst>
              <a:ext uri="{FF2B5EF4-FFF2-40B4-BE49-F238E27FC236}">
                <a16:creationId xmlns:a16="http://schemas.microsoft.com/office/drawing/2014/main" id="{D559CB95-5230-9443-8306-EA2CE3FF218F}"/>
              </a:ext>
            </a:extLst>
          </p:cNvPr>
          <p:cNvSpPr/>
          <p:nvPr/>
        </p:nvSpPr>
        <p:spPr>
          <a:xfrm>
            <a:off x="12367694" y="8689322"/>
            <a:ext cx="4621726" cy="612648"/>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ApplicationConfiguration</a:t>
            </a:r>
          </a:p>
        </p:txBody>
      </p:sp>
      <p:sp>
        <p:nvSpPr>
          <p:cNvPr id="69" name="Rectangle 68">
            <a:extLst>
              <a:ext uri="{FF2B5EF4-FFF2-40B4-BE49-F238E27FC236}">
                <a16:creationId xmlns:a16="http://schemas.microsoft.com/office/drawing/2014/main" id="{229AFA47-4C2B-FF47-A56E-8EE69610FE7F}"/>
              </a:ext>
            </a:extLst>
          </p:cNvPr>
          <p:cNvSpPr/>
          <p:nvPr/>
        </p:nvSpPr>
        <p:spPr>
          <a:xfrm>
            <a:off x="12367694" y="9554751"/>
            <a:ext cx="4621726" cy="612648"/>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Component</a:t>
            </a:r>
          </a:p>
        </p:txBody>
      </p:sp>
      <p:grpSp>
        <p:nvGrpSpPr>
          <p:cNvPr id="72" name="Group 71">
            <a:extLst>
              <a:ext uri="{FF2B5EF4-FFF2-40B4-BE49-F238E27FC236}">
                <a16:creationId xmlns:a16="http://schemas.microsoft.com/office/drawing/2014/main" id="{B2ACA5A9-B119-494E-B898-B704DDF9B422}"/>
              </a:ext>
            </a:extLst>
          </p:cNvPr>
          <p:cNvGrpSpPr/>
          <p:nvPr/>
        </p:nvGrpSpPr>
        <p:grpSpPr>
          <a:xfrm>
            <a:off x="20314031" y="4198234"/>
            <a:ext cx="3063531" cy="1392851"/>
            <a:chOff x="6241568" y="2190538"/>
            <a:chExt cx="3063531" cy="1392851"/>
          </a:xfrm>
        </p:grpSpPr>
        <p:sp>
          <p:nvSpPr>
            <p:cNvPr id="74" name="Smiley Face 73">
              <a:extLst>
                <a:ext uri="{FF2B5EF4-FFF2-40B4-BE49-F238E27FC236}">
                  <a16:creationId xmlns:a16="http://schemas.microsoft.com/office/drawing/2014/main" id="{5BF8B6C2-5ADD-924F-A730-37F4FD5248E0}"/>
                </a:ext>
              </a:extLst>
            </p:cNvPr>
            <p:cNvSpPr/>
            <p:nvPr/>
          </p:nvSpPr>
          <p:spPr>
            <a:xfrm>
              <a:off x="7326063" y="2775313"/>
              <a:ext cx="861091" cy="808076"/>
            </a:xfrm>
            <a:prstGeom prst="smileyFac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CA62FA3A-2776-A14A-8F79-90784E70A82F}"/>
                </a:ext>
              </a:extLst>
            </p:cNvPr>
            <p:cNvSpPr txBox="1"/>
            <p:nvPr/>
          </p:nvSpPr>
          <p:spPr>
            <a:xfrm>
              <a:off x="6241568" y="2190538"/>
              <a:ext cx="3063531" cy="584775"/>
            </a:xfrm>
            <a:prstGeom prst="rect">
              <a:avLst/>
            </a:prstGeom>
            <a:noFill/>
          </p:spPr>
          <p:txBody>
            <a:bodyPr wrap="none" rtlCol="0">
              <a:spAutoFit/>
            </a:bodyPr>
            <a:lstStyle/>
            <a:p>
              <a:r>
                <a:rPr lang="en-US" sz="3200" dirty="0"/>
                <a:t>Platform Builders</a:t>
              </a:r>
            </a:p>
          </p:txBody>
        </p:sp>
      </p:grpSp>
      <p:sp>
        <p:nvSpPr>
          <p:cNvPr id="78" name="Rectangle 77">
            <a:extLst>
              <a:ext uri="{FF2B5EF4-FFF2-40B4-BE49-F238E27FC236}">
                <a16:creationId xmlns:a16="http://schemas.microsoft.com/office/drawing/2014/main" id="{BD30FDFE-FF90-8148-B069-9C91FDC20382}"/>
              </a:ext>
            </a:extLst>
          </p:cNvPr>
          <p:cNvSpPr/>
          <p:nvPr/>
        </p:nvSpPr>
        <p:spPr>
          <a:xfrm>
            <a:off x="20603566" y="6932858"/>
            <a:ext cx="2474404" cy="612648"/>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Logging</a:t>
            </a:r>
          </a:p>
        </p:txBody>
      </p:sp>
      <p:sp>
        <p:nvSpPr>
          <p:cNvPr id="80" name="Rectangle 79">
            <a:extLst>
              <a:ext uri="{FF2B5EF4-FFF2-40B4-BE49-F238E27FC236}">
                <a16:creationId xmlns:a16="http://schemas.microsoft.com/office/drawing/2014/main" id="{F5F43376-ED18-284D-B41F-FAED86EEA780}"/>
              </a:ext>
            </a:extLst>
          </p:cNvPr>
          <p:cNvSpPr/>
          <p:nvPr/>
        </p:nvSpPr>
        <p:spPr>
          <a:xfrm>
            <a:off x="20586841" y="8119353"/>
            <a:ext cx="2474404" cy="612648"/>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Monitoring</a:t>
            </a:r>
          </a:p>
        </p:txBody>
      </p:sp>
      <p:sp>
        <p:nvSpPr>
          <p:cNvPr id="81" name="Rectangle 80">
            <a:extLst>
              <a:ext uri="{FF2B5EF4-FFF2-40B4-BE49-F238E27FC236}">
                <a16:creationId xmlns:a16="http://schemas.microsoft.com/office/drawing/2014/main" id="{7E4A22CC-A84F-A147-BDD5-86F641386802}"/>
              </a:ext>
            </a:extLst>
          </p:cNvPr>
          <p:cNvSpPr/>
          <p:nvPr/>
        </p:nvSpPr>
        <p:spPr>
          <a:xfrm>
            <a:off x="20603566" y="9305848"/>
            <a:ext cx="2474404" cy="612648"/>
          </a:xfrm>
          <a:prstGeom prst="rect">
            <a:avLst/>
          </a:prstGeom>
          <a:solidFill>
            <a:schemeClr val="accent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Scaling</a:t>
            </a:r>
          </a:p>
        </p:txBody>
      </p:sp>
      <p:sp>
        <p:nvSpPr>
          <p:cNvPr id="82" name="Rectangle 81">
            <a:extLst>
              <a:ext uri="{FF2B5EF4-FFF2-40B4-BE49-F238E27FC236}">
                <a16:creationId xmlns:a16="http://schemas.microsoft.com/office/drawing/2014/main" id="{7949575C-00BC-144F-9E0E-BD1424047EC3}"/>
              </a:ext>
            </a:extLst>
          </p:cNvPr>
          <p:cNvSpPr/>
          <p:nvPr/>
        </p:nvSpPr>
        <p:spPr>
          <a:xfrm>
            <a:off x="20085996" y="6637462"/>
            <a:ext cx="3486150" cy="3634890"/>
          </a:xfrm>
          <a:prstGeom prst="rect">
            <a:avLst/>
          </a:prstGeom>
          <a:noFill/>
          <a:ln w="19050">
            <a:solidFill>
              <a:schemeClr val="tx1">
                <a:lumMod val="75000"/>
                <a:lumOff val="25000"/>
              </a:schemeClr>
            </a:solidFill>
            <a:prstDash val="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p>
        </p:txBody>
      </p:sp>
      <p:cxnSp>
        <p:nvCxnSpPr>
          <p:cNvPr id="84" name="Straight Arrow Connector 83">
            <a:extLst>
              <a:ext uri="{FF2B5EF4-FFF2-40B4-BE49-F238E27FC236}">
                <a16:creationId xmlns:a16="http://schemas.microsoft.com/office/drawing/2014/main" id="{B484FB58-A2B1-E646-B4F6-31C4C5E579EA}"/>
              </a:ext>
            </a:extLst>
          </p:cNvPr>
          <p:cNvCxnSpPr/>
          <p:nvPr/>
        </p:nvCxnSpPr>
        <p:spPr>
          <a:xfrm flipV="1">
            <a:off x="21824043" y="5679872"/>
            <a:ext cx="0" cy="791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B5C779A1-1017-FC40-A86E-D095901657BD}"/>
              </a:ext>
            </a:extLst>
          </p:cNvPr>
          <p:cNvCxnSpPr>
            <a:cxnSpLocks/>
            <a:stCxn id="14" idx="1"/>
            <a:endCxn id="66" idx="3"/>
          </p:cNvCxnSpPr>
          <p:nvPr/>
        </p:nvCxnSpPr>
        <p:spPr>
          <a:xfrm flipH="1">
            <a:off x="8316162" y="5679873"/>
            <a:ext cx="3734543" cy="1674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4D700C7-E4C1-F04A-8C50-2481FBD3A13B}"/>
              </a:ext>
            </a:extLst>
          </p:cNvPr>
          <p:cNvSpPr txBox="1"/>
          <p:nvPr/>
        </p:nvSpPr>
        <p:spPr>
          <a:xfrm>
            <a:off x="17984246" y="5586405"/>
            <a:ext cx="3834920" cy="523220"/>
          </a:xfrm>
          <a:prstGeom prst="rect">
            <a:avLst/>
          </a:prstGeom>
          <a:noFill/>
        </p:spPr>
        <p:txBody>
          <a:bodyPr wrap="square" rtlCol="0">
            <a:spAutoFit/>
          </a:bodyPr>
          <a:lstStyle/>
          <a:p>
            <a:r>
              <a:rPr lang="en-US" sz="2800" dirty="0">
                <a:solidFill>
                  <a:schemeClr val="accent1"/>
                </a:solidFill>
              </a:rPr>
              <a:t>Extend OAM capabilities</a:t>
            </a:r>
          </a:p>
        </p:txBody>
      </p:sp>
      <p:sp>
        <p:nvSpPr>
          <p:cNvPr id="93" name="Rectangle 92">
            <a:extLst>
              <a:ext uri="{FF2B5EF4-FFF2-40B4-BE49-F238E27FC236}">
                <a16:creationId xmlns:a16="http://schemas.microsoft.com/office/drawing/2014/main" id="{B12E2FB0-D5A9-7540-B170-C3FB6508CF40}"/>
              </a:ext>
            </a:extLst>
          </p:cNvPr>
          <p:cNvSpPr/>
          <p:nvPr/>
        </p:nvSpPr>
        <p:spPr>
          <a:xfrm>
            <a:off x="5286474" y="9396710"/>
            <a:ext cx="1564800" cy="1043570"/>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Git</a:t>
            </a:r>
          </a:p>
        </p:txBody>
      </p:sp>
      <p:cxnSp>
        <p:nvCxnSpPr>
          <p:cNvPr id="94" name="Straight Arrow Connector 93">
            <a:extLst>
              <a:ext uri="{FF2B5EF4-FFF2-40B4-BE49-F238E27FC236}">
                <a16:creationId xmlns:a16="http://schemas.microsoft.com/office/drawing/2014/main" id="{47F207F0-E118-AD4B-9DFD-04E5E7318817}"/>
              </a:ext>
            </a:extLst>
          </p:cNvPr>
          <p:cNvCxnSpPr>
            <a:cxnSpLocks/>
          </p:cNvCxnSpPr>
          <p:nvPr/>
        </p:nvCxnSpPr>
        <p:spPr>
          <a:xfrm flipH="1" flipV="1">
            <a:off x="17306409" y="5339449"/>
            <a:ext cx="406096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9359AD46-1C8A-FF45-BBFD-308DBF100B83}"/>
              </a:ext>
            </a:extLst>
          </p:cNvPr>
          <p:cNvSpPr txBox="1"/>
          <p:nvPr/>
        </p:nvSpPr>
        <p:spPr>
          <a:xfrm>
            <a:off x="5472475" y="3859343"/>
            <a:ext cx="3257311" cy="954107"/>
          </a:xfrm>
          <a:prstGeom prst="rect">
            <a:avLst/>
          </a:prstGeom>
          <a:noFill/>
        </p:spPr>
        <p:txBody>
          <a:bodyPr wrap="square" rtlCol="0">
            <a:spAutoFit/>
          </a:bodyPr>
          <a:lstStyle/>
          <a:p>
            <a:r>
              <a:rPr lang="en-US" sz="2800" dirty="0">
                <a:solidFill>
                  <a:schemeClr val="accent1"/>
                </a:solidFill>
              </a:rPr>
              <a:t>Platform capabilities exposed as APIs </a:t>
            </a:r>
          </a:p>
        </p:txBody>
      </p:sp>
      <p:cxnSp>
        <p:nvCxnSpPr>
          <p:cNvPr id="101" name="Elbow Connector 100">
            <a:extLst>
              <a:ext uri="{FF2B5EF4-FFF2-40B4-BE49-F238E27FC236}">
                <a16:creationId xmlns:a16="http://schemas.microsoft.com/office/drawing/2014/main" id="{76A35B56-5DAF-374D-9097-9B951F769685}"/>
              </a:ext>
            </a:extLst>
          </p:cNvPr>
          <p:cNvCxnSpPr>
            <a:cxnSpLocks/>
            <a:stCxn id="91" idx="6"/>
            <a:endCxn id="66" idx="1"/>
          </p:cNvCxnSpPr>
          <p:nvPr/>
        </p:nvCxnSpPr>
        <p:spPr>
          <a:xfrm flipV="1">
            <a:off x="2727645" y="5696613"/>
            <a:ext cx="2558829" cy="194967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F4D2C54-195F-D44B-B701-E662AB3CFD0A}"/>
              </a:ext>
            </a:extLst>
          </p:cNvPr>
          <p:cNvCxnSpPr>
            <a:cxnSpLocks/>
          </p:cNvCxnSpPr>
          <p:nvPr/>
        </p:nvCxnSpPr>
        <p:spPr>
          <a:xfrm flipH="1" flipV="1">
            <a:off x="12050705" y="6075564"/>
            <a:ext cx="133355" cy="304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a:extLst>
              <a:ext uri="{FF2B5EF4-FFF2-40B4-BE49-F238E27FC236}">
                <a16:creationId xmlns:a16="http://schemas.microsoft.com/office/drawing/2014/main" id="{EFF0A1F5-716A-424D-95DE-A17E9AB4AF99}"/>
              </a:ext>
            </a:extLst>
          </p:cNvPr>
          <p:cNvCxnSpPr>
            <a:cxnSpLocks/>
            <a:stCxn id="91" idx="6"/>
            <a:endCxn id="93" idx="1"/>
          </p:cNvCxnSpPr>
          <p:nvPr/>
        </p:nvCxnSpPr>
        <p:spPr>
          <a:xfrm>
            <a:off x="2727645" y="7646285"/>
            <a:ext cx="2558829" cy="22722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803C366C-2356-1B4C-92D1-8D30DE7F297F}"/>
              </a:ext>
            </a:extLst>
          </p:cNvPr>
          <p:cNvCxnSpPr>
            <a:cxnSpLocks/>
            <a:stCxn id="93" idx="3"/>
            <a:endCxn id="64" idx="2"/>
          </p:cNvCxnSpPr>
          <p:nvPr/>
        </p:nvCxnSpPr>
        <p:spPr>
          <a:xfrm>
            <a:off x="6851274" y="9918495"/>
            <a:ext cx="87369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274CEFF6-DC07-474D-B837-BB5FA1381051}"/>
              </a:ext>
            </a:extLst>
          </p:cNvPr>
          <p:cNvCxnSpPr>
            <a:cxnSpLocks/>
            <a:stCxn id="64" idx="6"/>
          </p:cNvCxnSpPr>
          <p:nvPr/>
        </p:nvCxnSpPr>
        <p:spPr>
          <a:xfrm>
            <a:off x="9884900" y="9918496"/>
            <a:ext cx="2165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75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17"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E6636BC20180234D78A0072836F0B3B062B9B207100DDB20A0D98F39B16C2BA34B43BC38C168AB0122592F0838465CEB921921FAF1D0ABC11BBFC26B7F4E1ADA24FB2EADD526949754C728F767A2439F9FD0E9157C626057A81A5197EE01DCA8DD06229F4E3</a:t>
            </a:r>
          </a:p>
        </p:txBody>
      </p:sp>
      <p:sp>
        <p:nvSpPr>
          <p:cNvPr id="77" name="文本框 18" hidden="1"/>
          <p:cNvSpPr txBox="1"/>
          <p:nvPr/>
        </p:nvSpPr>
        <p:spPr>
          <a:xfrm>
            <a:off x="0" y="0"/>
            <a:ext cx="0" cy="0"/>
          </a:xfrm>
          <a:prstGeom prst="rect">
            <a:avLst/>
          </a:prstGeom>
          <a:solidFill>
            <a:srgbClr val="FFFFFF"/>
          </a:solidFill>
        </p:spPr>
        <p:txBody>
          <a:bodyPr rtlCol="0" anchor="t"/>
          <a:lstStyle/>
          <a:p>
            <a:pPr algn="l"/>
            <a:endParaRPr lang="en-US" sz="1100"/>
          </a:p>
          <a:p>
            <a:pPr>
              <a:buClr>
                <a:srgbClr val="FFFFFF"/>
              </a:buClr>
            </a:pPr>
            <a:r>
              <a:rPr lang="en-US">
                <a:solidFill>
                  <a:srgbClr val="FFFFFF"/>
                </a:solidFill>
              </a:rPr>
              <a:t>E6636BC20180234D78A0072836F0B9A0A2B9B2061C9A0BB0ACD9893EB10E2B031B41B438916C5B072299230838460AEBD81921FAF1D0DBA11BBFC240765E1ADA24FAFAAD2A2364D7C4102A5765624C4309BCEC18730840C208B9E19F3AB9ACA8DD0625949E3</a:t>
            </a:r>
          </a:p>
        </p:txBody>
      </p:sp>
      <p:sp>
        <p:nvSpPr>
          <p:cNvPr id="2" name="TextBox 1">
            <a:extLst>
              <a:ext uri="{FF2B5EF4-FFF2-40B4-BE49-F238E27FC236}">
                <a16:creationId xmlns:a16="http://schemas.microsoft.com/office/drawing/2014/main" id="{117939E1-FD79-9347-9853-B843DD9604F0}"/>
              </a:ext>
            </a:extLst>
          </p:cNvPr>
          <p:cNvSpPr txBox="1"/>
          <p:nvPr/>
        </p:nvSpPr>
        <p:spPr>
          <a:xfrm>
            <a:off x="981690" y="590743"/>
            <a:ext cx="12980504" cy="1200329"/>
          </a:xfrm>
          <a:prstGeom prst="rect">
            <a:avLst/>
          </a:prstGeom>
          <a:noFill/>
        </p:spPr>
        <p:txBody>
          <a:bodyPr wrap="square" rtlCol="0">
            <a:spAutoFit/>
          </a:bodyPr>
          <a:lstStyle/>
          <a:p>
            <a:r>
              <a:rPr lang="en-US" sz="7200" dirty="0">
                <a:latin typeface="+mj-lt"/>
                <a:ea typeface="Helvetica Neue" panose="02000503000000020004" pitchFamily="2" charset="0"/>
                <a:cs typeface="Helvetica Neue" panose="02000503000000020004" pitchFamily="2" charset="0"/>
              </a:rPr>
              <a:t>Application Workflow</a:t>
            </a:r>
          </a:p>
        </p:txBody>
      </p:sp>
      <p:sp>
        <p:nvSpPr>
          <p:cNvPr id="35" name="Rectangle 34">
            <a:extLst>
              <a:ext uri="{FF2B5EF4-FFF2-40B4-BE49-F238E27FC236}">
                <a16:creationId xmlns:a16="http://schemas.microsoft.com/office/drawing/2014/main" id="{A93F8DEE-CA80-5842-9884-C21A94180176}"/>
              </a:ext>
            </a:extLst>
          </p:cNvPr>
          <p:cNvSpPr/>
          <p:nvPr/>
        </p:nvSpPr>
        <p:spPr>
          <a:xfrm>
            <a:off x="1444951" y="3784873"/>
            <a:ext cx="327860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Application Code</a:t>
            </a:r>
          </a:p>
        </p:txBody>
      </p:sp>
      <p:sp>
        <p:nvSpPr>
          <p:cNvPr id="37" name="Rectangle 36">
            <a:extLst>
              <a:ext uri="{FF2B5EF4-FFF2-40B4-BE49-F238E27FC236}">
                <a16:creationId xmlns:a16="http://schemas.microsoft.com/office/drawing/2014/main" id="{80574728-E5D0-0640-823C-589513B71A12}"/>
              </a:ext>
            </a:extLst>
          </p:cNvPr>
          <p:cNvSpPr/>
          <p:nvPr/>
        </p:nvSpPr>
        <p:spPr>
          <a:xfrm>
            <a:off x="1444951" y="6492668"/>
            <a:ext cx="3278602" cy="120033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Workload</a:t>
            </a:r>
          </a:p>
        </p:txBody>
      </p:sp>
      <p:sp>
        <p:nvSpPr>
          <p:cNvPr id="38" name="Rectangle 37">
            <a:extLst>
              <a:ext uri="{FF2B5EF4-FFF2-40B4-BE49-F238E27FC236}">
                <a16:creationId xmlns:a16="http://schemas.microsoft.com/office/drawing/2014/main" id="{99BFF7D7-66D3-AA4B-9727-0A2D7A9D659A}"/>
              </a:ext>
            </a:extLst>
          </p:cNvPr>
          <p:cNvSpPr/>
          <p:nvPr/>
        </p:nvSpPr>
        <p:spPr>
          <a:xfrm>
            <a:off x="7156075" y="5289153"/>
            <a:ext cx="3278602" cy="120033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Component</a:t>
            </a:r>
          </a:p>
        </p:txBody>
      </p:sp>
      <p:sp>
        <p:nvSpPr>
          <p:cNvPr id="39" name="Rectangle 38">
            <a:extLst>
              <a:ext uri="{FF2B5EF4-FFF2-40B4-BE49-F238E27FC236}">
                <a16:creationId xmlns:a16="http://schemas.microsoft.com/office/drawing/2014/main" id="{CCC88AE2-6436-2344-B768-37A3232BE326}"/>
              </a:ext>
            </a:extLst>
          </p:cNvPr>
          <p:cNvSpPr/>
          <p:nvPr/>
        </p:nvSpPr>
        <p:spPr>
          <a:xfrm>
            <a:off x="7156075" y="8262146"/>
            <a:ext cx="3278602" cy="120033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Trait</a:t>
            </a:r>
          </a:p>
        </p:txBody>
      </p:sp>
      <p:sp>
        <p:nvSpPr>
          <p:cNvPr id="40" name="Rectangle 39">
            <a:extLst>
              <a:ext uri="{FF2B5EF4-FFF2-40B4-BE49-F238E27FC236}">
                <a16:creationId xmlns:a16="http://schemas.microsoft.com/office/drawing/2014/main" id="{AAC4915F-D4E9-7A43-827D-3A9A6C8ACC6D}"/>
              </a:ext>
            </a:extLst>
          </p:cNvPr>
          <p:cNvSpPr/>
          <p:nvPr/>
        </p:nvSpPr>
        <p:spPr>
          <a:xfrm>
            <a:off x="12547148" y="6783572"/>
            <a:ext cx="4633992" cy="120033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ApplicationConfiguration</a:t>
            </a:r>
          </a:p>
        </p:txBody>
      </p:sp>
      <p:sp>
        <p:nvSpPr>
          <p:cNvPr id="41" name="Rectangle 40">
            <a:extLst>
              <a:ext uri="{FF2B5EF4-FFF2-40B4-BE49-F238E27FC236}">
                <a16:creationId xmlns:a16="http://schemas.microsoft.com/office/drawing/2014/main" id="{921323FD-7F19-414D-AC6A-46107C0C1073}"/>
              </a:ext>
            </a:extLst>
          </p:cNvPr>
          <p:cNvSpPr/>
          <p:nvPr/>
        </p:nvSpPr>
        <p:spPr>
          <a:xfrm>
            <a:off x="19499038" y="6489483"/>
            <a:ext cx="3278602" cy="18010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OAM Runtime</a:t>
            </a:r>
          </a:p>
        </p:txBody>
      </p:sp>
      <p:sp>
        <p:nvSpPr>
          <p:cNvPr id="42" name="Rectangle 41">
            <a:extLst>
              <a:ext uri="{FF2B5EF4-FFF2-40B4-BE49-F238E27FC236}">
                <a16:creationId xmlns:a16="http://schemas.microsoft.com/office/drawing/2014/main" id="{E31FCC17-19A6-6C48-AFE0-AE48D3B49285}"/>
              </a:ext>
            </a:extLst>
          </p:cNvPr>
          <p:cNvSpPr/>
          <p:nvPr/>
        </p:nvSpPr>
        <p:spPr>
          <a:xfrm>
            <a:off x="17181140" y="11509305"/>
            <a:ext cx="6557198" cy="1351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Infrastructure</a:t>
            </a:r>
            <a:r>
              <a:rPr lang="en-US" sz="3200" dirty="0"/>
              <a:t>:</a:t>
            </a:r>
          </a:p>
          <a:p>
            <a:pPr algn="ctr"/>
            <a:r>
              <a:rPr lang="en-US" sz="2800" i="1" dirty="0"/>
              <a:t>Kubernetes, Cloud Resources</a:t>
            </a:r>
          </a:p>
        </p:txBody>
      </p:sp>
      <p:cxnSp>
        <p:nvCxnSpPr>
          <p:cNvPr id="5" name="Elbow Connector 4">
            <a:extLst>
              <a:ext uri="{FF2B5EF4-FFF2-40B4-BE49-F238E27FC236}">
                <a16:creationId xmlns:a16="http://schemas.microsoft.com/office/drawing/2014/main" id="{0F5A12EF-B4AF-874A-84DD-02F18507D50D}"/>
              </a:ext>
            </a:extLst>
          </p:cNvPr>
          <p:cNvCxnSpPr>
            <a:stCxn id="35" idx="3"/>
            <a:endCxn id="38" idx="1"/>
          </p:cNvCxnSpPr>
          <p:nvPr/>
        </p:nvCxnSpPr>
        <p:spPr>
          <a:xfrm>
            <a:off x="4723553" y="4385038"/>
            <a:ext cx="2432522" cy="15042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AF2B9403-C9B1-A24E-8649-5349EDC561CE}"/>
              </a:ext>
            </a:extLst>
          </p:cNvPr>
          <p:cNvCxnSpPr>
            <a:cxnSpLocks/>
            <a:stCxn id="37" idx="3"/>
            <a:endCxn id="38" idx="1"/>
          </p:cNvCxnSpPr>
          <p:nvPr/>
        </p:nvCxnSpPr>
        <p:spPr>
          <a:xfrm flipV="1">
            <a:off x="4723553" y="5889318"/>
            <a:ext cx="2432522" cy="12035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2440B1D7-5B67-A04E-9580-FC05656241DF}"/>
              </a:ext>
            </a:extLst>
          </p:cNvPr>
          <p:cNvCxnSpPr>
            <a:cxnSpLocks/>
            <a:stCxn id="38" idx="3"/>
            <a:endCxn id="40" idx="1"/>
          </p:cNvCxnSpPr>
          <p:nvPr/>
        </p:nvCxnSpPr>
        <p:spPr>
          <a:xfrm>
            <a:off x="10434677" y="5889318"/>
            <a:ext cx="2112471" cy="149441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D00FA3B9-0A34-2245-8406-3D51E6F20F33}"/>
              </a:ext>
            </a:extLst>
          </p:cNvPr>
          <p:cNvCxnSpPr>
            <a:cxnSpLocks/>
            <a:stCxn id="39" idx="3"/>
            <a:endCxn id="40" idx="1"/>
          </p:cNvCxnSpPr>
          <p:nvPr/>
        </p:nvCxnSpPr>
        <p:spPr>
          <a:xfrm flipV="1">
            <a:off x="10434677" y="7383737"/>
            <a:ext cx="2112471" cy="14785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534320E-B8F8-4140-BBA7-4457BE9E068B}"/>
              </a:ext>
            </a:extLst>
          </p:cNvPr>
          <p:cNvCxnSpPr>
            <a:stCxn id="40" idx="3"/>
            <a:endCxn id="41" idx="1"/>
          </p:cNvCxnSpPr>
          <p:nvPr/>
        </p:nvCxnSpPr>
        <p:spPr>
          <a:xfrm>
            <a:off x="17181140" y="7383737"/>
            <a:ext cx="2317898" cy="6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91AB3B-BD03-E04E-8CD6-01FBC5D0E1BA}"/>
              </a:ext>
            </a:extLst>
          </p:cNvPr>
          <p:cNvCxnSpPr>
            <a:cxnSpLocks/>
            <a:stCxn id="41" idx="2"/>
          </p:cNvCxnSpPr>
          <p:nvPr/>
        </p:nvCxnSpPr>
        <p:spPr>
          <a:xfrm>
            <a:off x="21138339" y="8290538"/>
            <a:ext cx="1" cy="3218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31DA21C-AC88-5E4A-8BF5-03600D31459A}"/>
              </a:ext>
            </a:extLst>
          </p:cNvPr>
          <p:cNvGrpSpPr/>
          <p:nvPr/>
        </p:nvGrpSpPr>
        <p:grpSpPr>
          <a:xfrm>
            <a:off x="11967140" y="11112487"/>
            <a:ext cx="1699504" cy="1487268"/>
            <a:chOff x="5785010" y="2085272"/>
            <a:chExt cx="1699504" cy="1487268"/>
          </a:xfrm>
        </p:grpSpPr>
        <p:sp>
          <p:nvSpPr>
            <p:cNvPr id="58" name="Smiley Face 57">
              <a:extLst>
                <a:ext uri="{FF2B5EF4-FFF2-40B4-BE49-F238E27FC236}">
                  <a16:creationId xmlns:a16="http://schemas.microsoft.com/office/drawing/2014/main" id="{E44471D0-F2F3-E747-9396-4E15497A3280}"/>
                </a:ext>
              </a:extLst>
            </p:cNvPr>
            <p:cNvSpPr/>
            <p:nvPr/>
          </p:nvSpPr>
          <p:spPr>
            <a:xfrm>
              <a:off x="6205959" y="2764464"/>
              <a:ext cx="861091" cy="808076"/>
            </a:xfrm>
            <a:prstGeom prst="smileyFac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C90AAD2-EDE4-2944-AF3D-E79A46779A8E}"/>
                </a:ext>
              </a:extLst>
            </p:cNvPr>
            <p:cNvSpPr txBox="1"/>
            <p:nvPr/>
          </p:nvSpPr>
          <p:spPr>
            <a:xfrm>
              <a:off x="5785010" y="2085272"/>
              <a:ext cx="1699504" cy="584775"/>
            </a:xfrm>
            <a:prstGeom prst="rect">
              <a:avLst/>
            </a:prstGeom>
            <a:noFill/>
          </p:spPr>
          <p:txBody>
            <a:bodyPr wrap="none" rtlCol="0">
              <a:spAutoFit/>
            </a:bodyPr>
            <a:lstStyle/>
            <a:p>
              <a:r>
                <a:rPr lang="en-US" sz="3200" dirty="0"/>
                <a:t>Infra</a:t>
              </a:r>
              <a:r>
                <a:rPr lang="zh-CN" altLang="en-US" sz="3200" dirty="0"/>
                <a:t> </a:t>
              </a:r>
              <a:r>
                <a:rPr lang="en-US" altLang="zh-CN" sz="3200" dirty="0"/>
                <a:t>Ops</a:t>
              </a:r>
              <a:endParaRPr lang="en-US" sz="3200" dirty="0"/>
            </a:p>
          </p:txBody>
        </p:sp>
      </p:grpSp>
      <p:sp>
        <p:nvSpPr>
          <p:cNvPr id="55" name="TextBox 54">
            <a:extLst>
              <a:ext uri="{FF2B5EF4-FFF2-40B4-BE49-F238E27FC236}">
                <a16:creationId xmlns:a16="http://schemas.microsoft.com/office/drawing/2014/main" id="{B3FC8FAF-D511-9642-87C2-AA623AE26487}"/>
              </a:ext>
            </a:extLst>
          </p:cNvPr>
          <p:cNvSpPr txBox="1"/>
          <p:nvPr/>
        </p:nvSpPr>
        <p:spPr>
          <a:xfrm>
            <a:off x="13852884" y="11261607"/>
            <a:ext cx="3989249" cy="954107"/>
          </a:xfrm>
          <a:prstGeom prst="rect">
            <a:avLst/>
          </a:prstGeom>
          <a:noFill/>
        </p:spPr>
        <p:txBody>
          <a:bodyPr wrap="square" rtlCol="0">
            <a:spAutoFit/>
          </a:bodyPr>
          <a:lstStyle/>
          <a:p>
            <a:r>
              <a:rPr lang="en-US" sz="2800" i="1" dirty="0"/>
              <a:t>Setting up and maintaining infra</a:t>
            </a:r>
          </a:p>
        </p:txBody>
      </p:sp>
      <p:cxnSp>
        <p:nvCxnSpPr>
          <p:cNvPr id="60" name="Straight Connector 59">
            <a:extLst>
              <a:ext uri="{FF2B5EF4-FFF2-40B4-BE49-F238E27FC236}">
                <a16:creationId xmlns:a16="http://schemas.microsoft.com/office/drawing/2014/main" id="{5A614F16-98CC-944B-8A89-77CDF358B460}"/>
              </a:ext>
            </a:extLst>
          </p:cNvPr>
          <p:cNvCxnSpPr>
            <a:cxnSpLocks/>
            <a:stCxn id="58" idx="6"/>
            <a:endCxn id="42" idx="1"/>
          </p:cNvCxnSpPr>
          <p:nvPr/>
        </p:nvCxnSpPr>
        <p:spPr>
          <a:xfrm flipV="1">
            <a:off x="13249180" y="12185166"/>
            <a:ext cx="3931960" cy="10551"/>
          </a:xfrm>
          <a:prstGeom prst="line">
            <a:avLst/>
          </a:prstGeom>
        </p:spPr>
        <p:style>
          <a:lnRef idx="1">
            <a:schemeClr val="dk1"/>
          </a:lnRef>
          <a:fillRef idx="0">
            <a:schemeClr val="dk1"/>
          </a:fillRef>
          <a:effectRef idx="0">
            <a:schemeClr val="dk1"/>
          </a:effectRef>
          <a:fontRef idx="minor">
            <a:schemeClr val="tx1"/>
          </a:fontRef>
        </p:style>
      </p:cxnSp>
      <p:grpSp>
        <p:nvGrpSpPr>
          <p:cNvPr id="65" name="Group 64">
            <a:extLst>
              <a:ext uri="{FF2B5EF4-FFF2-40B4-BE49-F238E27FC236}">
                <a16:creationId xmlns:a16="http://schemas.microsoft.com/office/drawing/2014/main" id="{7FB89544-4BA3-4044-A850-9D298A09C293}"/>
              </a:ext>
            </a:extLst>
          </p:cNvPr>
          <p:cNvGrpSpPr/>
          <p:nvPr/>
        </p:nvGrpSpPr>
        <p:grpSpPr>
          <a:xfrm>
            <a:off x="5145557" y="2724265"/>
            <a:ext cx="5913182" cy="1382349"/>
            <a:chOff x="5109948" y="2828765"/>
            <a:chExt cx="5913182" cy="1382349"/>
          </a:xfrm>
        </p:grpSpPr>
        <p:grpSp>
          <p:nvGrpSpPr>
            <p:cNvPr id="29" name="Group 28">
              <a:extLst>
                <a:ext uri="{FF2B5EF4-FFF2-40B4-BE49-F238E27FC236}">
                  <a16:creationId xmlns:a16="http://schemas.microsoft.com/office/drawing/2014/main" id="{51DBDBEF-98E1-8A43-AC8E-2F2511C1E8D6}"/>
                </a:ext>
              </a:extLst>
            </p:cNvPr>
            <p:cNvGrpSpPr/>
            <p:nvPr/>
          </p:nvGrpSpPr>
          <p:grpSpPr>
            <a:xfrm>
              <a:off x="5109948" y="2828765"/>
              <a:ext cx="3103093" cy="1382349"/>
              <a:chOff x="5849168" y="2190191"/>
              <a:chExt cx="3103093" cy="1382349"/>
            </a:xfrm>
          </p:grpSpPr>
          <p:sp>
            <p:nvSpPr>
              <p:cNvPr id="30" name="Smiley Face 29">
                <a:extLst>
                  <a:ext uri="{FF2B5EF4-FFF2-40B4-BE49-F238E27FC236}">
                    <a16:creationId xmlns:a16="http://schemas.microsoft.com/office/drawing/2014/main" id="{22DF0BF7-C2A9-F344-BB2B-020646A3BE5A}"/>
                  </a:ext>
                </a:extLst>
              </p:cNvPr>
              <p:cNvSpPr/>
              <p:nvPr/>
            </p:nvSpPr>
            <p:spPr>
              <a:xfrm>
                <a:off x="6205959" y="2764464"/>
                <a:ext cx="861091" cy="808076"/>
              </a:xfrm>
              <a:prstGeom prst="smileyFac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F0265A7-9D05-5744-AEFB-2F248D6FB891}"/>
                  </a:ext>
                </a:extLst>
              </p:cNvPr>
              <p:cNvSpPr txBox="1"/>
              <p:nvPr/>
            </p:nvSpPr>
            <p:spPr>
              <a:xfrm>
                <a:off x="5849168" y="2190191"/>
                <a:ext cx="3103093" cy="584775"/>
              </a:xfrm>
              <a:prstGeom prst="rect">
                <a:avLst/>
              </a:prstGeom>
              <a:noFill/>
            </p:spPr>
            <p:txBody>
              <a:bodyPr wrap="square" rtlCol="0">
                <a:spAutoFit/>
              </a:bodyPr>
              <a:lstStyle/>
              <a:p>
                <a:r>
                  <a:rPr lang="en-US" altLang="zh-CN" sz="3200" dirty="0"/>
                  <a:t>App</a:t>
                </a:r>
                <a:r>
                  <a:rPr lang="zh-CN" altLang="en-US" sz="3200" dirty="0"/>
                  <a:t> </a:t>
                </a:r>
                <a:r>
                  <a:rPr lang="en-US" sz="3200" dirty="0"/>
                  <a:t>Developer</a:t>
                </a:r>
              </a:p>
            </p:txBody>
          </p:sp>
        </p:grpSp>
        <p:sp>
          <p:nvSpPr>
            <p:cNvPr id="63" name="TextBox 62">
              <a:extLst>
                <a:ext uri="{FF2B5EF4-FFF2-40B4-BE49-F238E27FC236}">
                  <a16:creationId xmlns:a16="http://schemas.microsoft.com/office/drawing/2014/main" id="{84DDEABF-34BA-B341-A6B9-3343BF14A5C8}"/>
                </a:ext>
              </a:extLst>
            </p:cNvPr>
            <p:cNvSpPr txBox="1"/>
            <p:nvPr/>
          </p:nvSpPr>
          <p:spPr>
            <a:xfrm>
              <a:off x="6598481" y="3493859"/>
              <a:ext cx="4424649" cy="523220"/>
            </a:xfrm>
            <a:prstGeom prst="rect">
              <a:avLst/>
            </a:prstGeom>
            <a:noFill/>
          </p:spPr>
          <p:txBody>
            <a:bodyPr wrap="square" rtlCol="0">
              <a:spAutoFit/>
            </a:bodyPr>
            <a:lstStyle/>
            <a:p>
              <a:r>
                <a:rPr lang="en-US" sz="2800" i="1" dirty="0"/>
                <a:t>Defining what code to run</a:t>
              </a:r>
            </a:p>
          </p:txBody>
        </p:sp>
      </p:grpSp>
      <p:grpSp>
        <p:nvGrpSpPr>
          <p:cNvPr id="70" name="Group 69">
            <a:extLst>
              <a:ext uri="{FF2B5EF4-FFF2-40B4-BE49-F238E27FC236}">
                <a16:creationId xmlns:a16="http://schemas.microsoft.com/office/drawing/2014/main" id="{3F7C2EF9-8CC1-404D-ABC3-633D602B2354}"/>
              </a:ext>
            </a:extLst>
          </p:cNvPr>
          <p:cNvGrpSpPr/>
          <p:nvPr/>
        </p:nvGrpSpPr>
        <p:grpSpPr>
          <a:xfrm>
            <a:off x="10691822" y="4222058"/>
            <a:ext cx="5873764" cy="1617518"/>
            <a:chOff x="10691822" y="4357612"/>
            <a:chExt cx="5873764" cy="1617518"/>
          </a:xfrm>
        </p:grpSpPr>
        <p:grpSp>
          <p:nvGrpSpPr>
            <p:cNvPr id="32" name="Group 31">
              <a:extLst>
                <a:ext uri="{FF2B5EF4-FFF2-40B4-BE49-F238E27FC236}">
                  <a16:creationId xmlns:a16="http://schemas.microsoft.com/office/drawing/2014/main" id="{47EB7A04-2E31-E04D-9F93-48CA721F7FBE}"/>
                </a:ext>
              </a:extLst>
            </p:cNvPr>
            <p:cNvGrpSpPr/>
            <p:nvPr/>
          </p:nvGrpSpPr>
          <p:grpSpPr>
            <a:xfrm>
              <a:off x="10691822" y="4357612"/>
              <a:ext cx="3424228" cy="1382299"/>
              <a:chOff x="5839042" y="2190241"/>
              <a:chExt cx="3424228" cy="1382299"/>
            </a:xfrm>
          </p:grpSpPr>
          <p:sp>
            <p:nvSpPr>
              <p:cNvPr id="33" name="Smiley Face 32">
                <a:extLst>
                  <a:ext uri="{FF2B5EF4-FFF2-40B4-BE49-F238E27FC236}">
                    <a16:creationId xmlns:a16="http://schemas.microsoft.com/office/drawing/2014/main" id="{E9E40002-F35B-CB41-8FA7-AEDE2107EA17}"/>
                  </a:ext>
                </a:extLst>
              </p:cNvPr>
              <p:cNvSpPr/>
              <p:nvPr/>
            </p:nvSpPr>
            <p:spPr>
              <a:xfrm>
                <a:off x="6205959" y="2764464"/>
                <a:ext cx="861091" cy="808076"/>
              </a:xfrm>
              <a:prstGeom prst="smileyFac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1269960-5E10-B64E-B44B-85A5966045AB}"/>
                  </a:ext>
                </a:extLst>
              </p:cNvPr>
              <p:cNvSpPr txBox="1"/>
              <p:nvPr/>
            </p:nvSpPr>
            <p:spPr>
              <a:xfrm>
                <a:off x="5839042" y="2190241"/>
                <a:ext cx="3424228" cy="584775"/>
              </a:xfrm>
              <a:prstGeom prst="rect">
                <a:avLst/>
              </a:prstGeom>
              <a:noFill/>
            </p:spPr>
            <p:txBody>
              <a:bodyPr wrap="square" rtlCol="0">
                <a:spAutoFit/>
              </a:bodyPr>
              <a:lstStyle/>
              <a:p>
                <a:r>
                  <a:rPr lang="en-US" altLang="zh-CN" sz="3200" dirty="0"/>
                  <a:t>App</a:t>
                </a:r>
                <a:r>
                  <a:rPr lang="zh-CN" altLang="en-US" sz="3200" dirty="0"/>
                  <a:t> </a:t>
                </a:r>
                <a:r>
                  <a:rPr lang="en-US" sz="3200" dirty="0"/>
                  <a:t>Operators</a:t>
                </a:r>
              </a:p>
            </p:txBody>
          </p:sp>
        </p:grpSp>
        <p:sp>
          <p:nvSpPr>
            <p:cNvPr id="64" name="TextBox 63">
              <a:extLst>
                <a:ext uri="{FF2B5EF4-FFF2-40B4-BE49-F238E27FC236}">
                  <a16:creationId xmlns:a16="http://schemas.microsoft.com/office/drawing/2014/main" id="{C0734A52-69F5-D349-8C81-9E0AF9984E52}"/>
                </a:ext>
              </a:extLst>
            </p:cNvPr>
            <p:cNvSpPr txBox="1"/>
            <p:nvPr/>
          </p:nvSpPr>
          <p:spPr>
            <a:xfrm>
              <a:off x="12193578" y="5021023"/>
              <a:ext cx="4372008" cy="954107"/>
            </a:xfrm>
            <a:prstGeom prst="rect">
              <a:avLst/>
            </a:prstGeom>
            <a:noFill/>
          </p:spPr>
          <p:txBody>
            <a:bodyPr wrap="square" rtlCol="0">
              <a:spAutoFit/>
            </a:bodyPr>
            <a:lstStyle/>
            <a:p>
              <a:r>
                <a:rPr lang="en-US" sz="2800" i="1" dirty="0"/>
                <a:t>Defining how to run the app with operations</a:t>
              </a:r>
            </a:p>
          </p:txBody>
        </p:sp>
      </p:grpSp>
      <p:sp>
        <p:nvSpPr>
          <p:cNvPr id="61" name="Left Brace 60">
            <a:extLst>
              <a:ext uri="{FF2B5EF4-FFF2-40B4-BE49-F238E27FC236}">
                <a16:creationId xmlns:a16="http://schemas.microsoft.com/office/drawing/2014/main" id="{DBD64AD1-C4C9-084D-BCB7-10E264975BB4}"/>
              </a:ext>
            </a:extLst>
          </p:cNvPr>
          <p:cNvSpPr/>
          <p:nvPr/>
        </p:nvSpPr>
        <p:spPr>
          <a:xfrm rot="5400000">
            <a:off x="2862720" y="6799590"/>
            <a:ext cx="443063" cy="26468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Left Brace 65">
            <a:extLst>
              <a:ext uri="{FF2B5EF4-FFF2-40B4-BE49-F238E27FC236}">
                <a16:creationId xmlns:a16="http://schemas.microsoft.com/office/drawing/2014/main" id="{7953A406-966C-0E42-87D6-9DB63BECE042}"/>
              </a:ext>
            </a:extLst>
          </p:cNvPr>
          <p:cNvSpPr/>
          <p:nvPr/>
        </p:nvSpPr>
        <p:spPr>
          <a:xfrm rot="5400000">
            <a:off x="8573844" y="8576487"/>
            <a:ext cx="443063" cy="26468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Rectangle 66">
            <a:extLst>
              <a:ext uri="{FF2B5EF4-FFF2-40B4-BE49-F238E27FC236}">
                <a16:creationId xmlns:a16="http://schemas.microsoft.com/office/drawing/2014/main" id="{7DADF9C7-6650-1C41-9E82-21C8EDEC462F}"/>
              </a:ext>
            </a:extLst>
          </p:cNvPr>
          <p:cNvSpPr/>
          <p:nvPr/>
        </p:nvSpPr>
        <p:spPr>
          <a:xfrm>
            <a:off x="529256" y="8438411"/>
            <a:ext cx="5152501" cy="584775"/>
          </a:xfrm>
          <a:prstGeom prst="rect">
            <a:avLst/>
          </a:prstGeom>
        </p:spPr>
        <p:txBody>
          <a:bodyPr wrap="none">
            <a:spAutoFit/>
          </a:bodyPr>
          <a:lstStyle/>
          <a:p>
            <a:r>
              <a:rPr lang="en-US" sz="3200" i="1" dirty="0"/>
              <a:t>Container, Serverless, VM, Job</a:t>
            </a:r>
          </a:p>
        </p:txBody>
      </p:sp>
      <p:sp>
        <p:nvSpPr>
          <p:cNvPr id="69" name="Rectangle 68">
            <a:extLst>
              <a:ext uri="{FF2B5EF4-FFF2-40B4-BE49-F238E27FC236}">
                <a16:creationId xmlns:a16="http://schemas.microsoft.com/office/drawing/2014/main" id="{D707808C-600D-CC4B-B517-F73C96919B18}"/>
              </a:ext>
            </a:extLst>
          </p:cNvPr>
          <p:cNvSpPr/>
          <p:nvPr/>
        </p:nvSpPr>
        <p:spPr>
          <a:xfrm>
            <a:off x="6926471" y="10237661"/>
            <a:ext cx="4227824" cy="1077218"/>
          </a:xfrm>
          <a:prstGeom prst="rect">
            <a:avLst/>
          </a:prstGeom>
        </p:spPr>
        <p:txBody>
          <a:bodyPr wrap="none">
            <a:spAutoFit/>
          </a:bodyPr>
          <a:lstStyle/>
          <a:p>
            <a:r>
              <a:rPr lang="en-US" sz="3200" i="1" dirty="0"/>
              <a:t>Ingress, Storage, Scaling</a:t>
            </a:r>
          </a:p>
          <a:p>
            <a:r>
              <a:rPr lang="en-US" sz="3200" i="1" dirty="0"/>
              <a:t>Logging, Monitoring</a:t>
            </a:r>
          </a:p>
        </p:txBody>
      </p:sp>
      <p:grpSp>
        <p:nvGrpSpPr>
          <p:cNvPr id="4" name="Group 3">
            <a:extLst>
              <a:ext uri="{FF2B5EF4-FFF2-40B4-BE49-F238E27FC236}">
                <a16:creationId xmlns:a16="http://schemas.microsoft.com/office/drawing/2014/main" id="{ADDDCE0B-1177-4044-B8DA-2D5E55AA6CEA}"/>
              </a:ext>
            </a:extLst>
          </p:cNvPr>
          <p:cNvGrpSpPr/>
          <p:nvPr/>
        </p:nvGrpSpPr>
        <p:grpSpPr>
          <a:xfrm>
            <a:off x="16861600" y="1988417"/>
            <a:ext cx="7196277" cy="3114166"/>
            <a:chOff x="16990967" y="2311410"/>
            <a:chExt cx="7196277" cy="3114166"/>
          </a:xfrm>
        </p:grpSpPr>
        <p:sp>
          <p:nvSpPr>
            <p:cNvPr id="46" name="Rectangle 45">
              <a:extLst>
                <a:ext uri="{FF2B5EF4-FFF2-40B4-BE49-F238E27FC236}">
                  <a16:creationId xmlns:a16="http://schemas.microsoft.com/office/drawing/2014/main" id="{316D855B-ADAB-FB48-9A69-35B31A5F35FA}"/>
                </a:ext>
              </a:extLst>
            </p:cNvPr>
            <p:cNvSpPr/>
            <p:nvPr/>
          </p:nvSpPr>
          <p:spPr>
            <a:xfrm>
              <a:off x="16990967" y="2311410"/>
              <a:ext cx="7196277" cy="3114166"/>
            </a:xfrm>
            <a:prstGeom prst="rect">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ApplicationConfiguration</a:t>
              </a:r>
            </a:p>
          </p:txBody>
        </p:sp>
        <p:sp>
          <p:nvSpPr>
            <p:cNvPr id="3" name="TextBox 2">
              <a:extLst>
                <a:ext uri="{FF2B5EF4-FFF2-40B4-BE49-F238E27FC236}">
                  <a16:creationId xmlns:a16="http://schemas.microsoft.com/office/drawing/2014/main" id="{C184A207-3282-3B44-B63E-8E457353DB26}"/>
                </a:ext>
              </a:extLst>
            </p:cNvPr>
            <p:cNvSpPr txBox="1"/>
            <p:nvPr/>
          </p:nvSpPr>
          <p:spPr>
            <a:xfrm>
              <a:off x="17270283" y="2461728"/>
              <a:ext cx="6916961" cy="2805063"/>
            </a:xfrm>
            <a:prstGeom prst="rect">
              <a:avLst/>
            </a:prstGeom>
            <a:noFill/>
          </p:spPr>
          <p:txBody>
            <a:bodyPr wrap="square" rtlCol="0">
              <a:spAutoFit/>
            </a:bodyPr>
            <a:lstStyle/>
            <a:p>
              <a:pPr>
                <a:lnSpc>
                  <a:spcPct val="150000"/>
                </a:lnSpc>
              </a:pPr>
              <a:r>
                <a:rPr lang="en-US" sz="2400" b="1" dirty="0"/>
                <a:t>Workload</a:t>
              </a:r>
              <a:r>
                <a:rPr lang="en-US" sz="2400" dirty="0"/>
                <a:t>: defines how services run</a:t>
              </a:r>
            </a:p>
            <a:p>
              <a:pPr>
                <a:lnSpc>
                  <a:spcPct val="150000"/>
                </a:lnSpc>
              </a:pPr>
              <a:r>
                <a:rPr lang="en-US" sz="2400" b="1" dirty="0"/>
                <a:t>Trait</a:t>
              </a:r>
              <a:r>
                <a:rPr lang="en-US" sz="2400" dirty="0"/>
                <a:t>: defines operational aspects of a service</a:t>
              </a:r>
            </a:p>
            <a:p>
              <a:pPr>
                <a:lnSpc>
                  <a:spcPct val="150000"/>
                </a:lnSpc>
              </a:pPr>
              <a:r>
                <a:rPr lang="en-US" sz="2400" b="1" dirty="0"/>
                <a:t>Component</a:t>
              </a:r>
              <a:r>
                <a:rPr lang="en-US" sz="2400" dirty="0"/>
                <a:t>: defines a functional unit of a service</a:t>
              </a:r>
            </a:p>
            <a:p>
              <a:pPr marL="295275" indent="-295275">
                <a:lnSpc>
                  <a:spcPct val="150000"/>
                </a:lnSpc>
              </a:pPr>
              <a:r>
                <a:rPr lang="en-US" sz="2400" b="1" dirty="0"/>
                <a:t>ApplicationConfiguration</a:t>
              </a:r>
              <a:r>
                <a:rPr lang="en-US" sz="2400" dirty="0"/>
                <a:t>: defines a complete config attaching traits to all components of an app</a:t>
              </a:r>
            </a:p>
          </p:txBody>
        </p:sp>
      </p:grpSp>
      <p:sp>
        <p:nvSpPr>
          <p:cNvPr id="48" name="TextBox 47">
            <a:extLst>
              <a:ext uri="{FF2B5EF4-FFF2-40B4-BE49-F238E27FC236}">
                <a16:creationId xmlns:a16="http://schemas.microsoft.com/office/drawing/2014/main" id="{D6B8B2A5-BED5-5C49-B46C-A08017ABD78F}"/>
              </a:ext>
            </a:extLst>
          </p:cNvPr>
          <p:cNvSpPr txBox="1"/>
          <p:nvPr/>
        </p:nvSpPr>
        <p:spPr>
          <a:xfrm>
            <a:off x="19147704" y="9281614"/>
            <a:ext cx="3981269" cy="954107"/>
          </a:xfrm>
          <a:prstGeom prst="rect">
            <a:avLst/>
          </a:prstGeom>
          <a:noFill/>
        </p:spPr>
        <p:txBody>
          <a:bodyPr wrap="square" rtlCol="0">
            <a:spAutoFit/>
          </a:bodyPr>
          <a:lstStyle/>
          <a:p>
            <a:r>
              <a:rPr lang="en-US" altLang="zh-CN" sz="2800" i="1" dirty="0"/>
              <a:t>Managing</a:t>
            </a:r>
            <a:r>
              <a:rPr lang="en-US" sz="2800" i="1" dirty="0"/>
              <a:t> and operating underlying resources</a:t>
            </a:r>
          </a:p>
        </p:txBody>
      </p:sp>
    </p:spTree>
    <p:extLst>
      <p:ext uri="{BB962C8B-B14F-4D97-AF65-F5344CB8AC3E}">
        <p14:creationId xmlns:p14="http://schemas.microsoft.com/office/powerpoint/2010/main" val="47691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266467" y="316933"/>
            <a:ext cx="16840800" cy="1529600"/>
          </a:xfrm>
          <a:prstGeom prst="rect">
            <a:avLst/>
          </a:prstGeom>
        </p:spPr>
        <p:txBody>
          <a:bodyPr spcFirstLastPara="1" vert="horz" wrap="square" lIns="182867" tIns="91400" rIns="182867" bIns="91400" rtlCol="0" anchor="t" anchorCtr="0">
            <a:noAutofit/>
          </a:bodyPr>
          <a:lstStyle/>
          <a:p>
            <a:r>
              <a:rPr lang="en"/>
              <a:t>Components</a:t>
            </a:r>
            <a:endParaRPr/>
          </a:p>
        </p:txBody>
      </p:sp>
      <p:grpSp>
        <p:nvGrpSpPr>
          <p:cNvPr id="418" name="Google Shape;418;p50"/>
          <p:cNvGrpSpPr/>
          <p:nvPr/>
        </p:nvGrpSpPr>
        <p:grpSpPr>
          <a:xfrm>
            <a:off x="3071715" y="2109568"/>
            <a:ext cx="5116800" cy="2251200"/>
            <a:chOff x="1289114" y="1656481"/>
            <a:chExt cx="2558400" cy="1125600"/>
          </a:xfrm>
        </p:grpSpPr>
        <p:sp>
          <p:nvSpPr>
            <p:cNvPr id="419" name="Google Shape;419;p50"/>
            <p:cNvSpPr/>
            <p:nvPr/>
          </p:nvSpPr>
          <p:spPr>
            <a:xfrm>
              <a:off x="1289114" y="1656481"/>
              <a:ext cx="2558400" cy="1125600"/>
            </a:xfrm>
            <a:prstGeom prst="rect">
              <a:avLst/>
            </a:prstGeom>
            <a:solidFill>
              <a:srgbClr val="FFE1CC"/>
            </a:solidFill>
            <a:ln w="12700" cap="flat" cmpd="sng">
              <a:solidFill>
                <a:srgbClr val="F76902"/>
              </a:solidFill>
              <a:prstDash val="solid"/>
              <a:miter lim="800000"/>
              <a:headEnd type="none" w="sm" len="sm"/>
              <a:tailEnd type="none" w="sm" len="sm"/>
            </a:ln>
          </p:spPr>
          <p:txBody>
            <a:bodyPr spcFirstLastPara="1" wrap="square" lIns="182867" tIns="91400" rIns="182867" bIns="91400" anchor="ctr" anchorCtr="0">
              <a:noAutofit/>
            </a:bodyPr>
            <a:lstStyle/>
            <a:p>
              <a:pPr algn="ctr">
                <a:buClr>
                  <a:srgbClr val="000000"/>
                </a:buClr>
                <a:buSzPts val="1100"/>
              </a:pPr>
              <a:endParaRPr sz="2933">
                <a:solidFill>
                  <a:srgbClr val="000000"/>
                </a:solidFill>
                <a:latin typeface="Calibri"/>
                <a:ea typeface="Calibri"/>
                <a:cs typeface="Calibri"/>
                <a:sym typeface="Calibri"/>
              </a:endParaRPr>
            </a:p>
            <a:p>
              <a:pPr algn="ctr">
                <a:buClr>
                  <a:srgbClr val="000000"/>
                </a:buClr>
                <a:buSzPts val="1100"/>
              </a:pPr>
              <a:endParaRPr sz="2933">
                <a:solidFill>
                  <a:srgbClr val="000000"/>
                </a:solidFill>
                <a:latin typeface="Calibri"/>
                <a:ea typeface="Calibri"/>
                <a:cs typeface="Calibri"/>
                <a:sym typeface="Calibri"/>
              </a:endParaRPr>
            </a:p>
            <a:p>
              <a:pPr algn="ctr">
                <a:buClr>
                  <a:srgbClr val="000000"/>
                </a:buClr>
                <a:buSzPts val="1100"/>
              </a:pPr>
              <a:endParaRPr sz="2933">
                <a:solidFill>
                  <a:srgbClr val="000000"/>
                </a:solidFill>
                <a:latin typeface="Calibri"/>
                <a:ea typeface="Calibri"/>
                <a:cs typeface="Calibri"/>
                <a:sym typeface="Calibri"/>
              </a:endParaRPr>
            </a:p>
            <a:p>
              <a:pPr algn="ctr">
                <a:buClr>
                  <a:srgbClr val="000000"/>
                </a:buClr>
                <a:buSzPts val="800"/>
              </a:pPr>
              <a:endParaRPr sz="2133">
                <a:solidFill>
                  <a:srgbClr val="000000"/>
                </a:solidFill>
                <a:latin typeface="Calibri"/>
                <a:ea typeface="Calibri"/>
                <a:cs typeface="Calibri"/>
                <a:sym typeface="Calibri"/>
              </a:endParaRPr>
            </a:p>
            <a:p>
              <a:pPr algn="ctr">
                <a:buClr>
                  <a:srgbClr val="F76902"/>
                </a:buClr>
                <a:buSzPts val="1100"/>
              </a:pPr>
              <a:r>
                <a:rPr lang="en" sz="2933" b="1">
                  <a:solidFill>
                    <a:srgbClr val="F76902"/>
                  </a:solidFill>
                  <a:latin typeface="Calibri"/>
                  <a:ea typeface="Calibri"/>
                  <a:cs typeface="Calibri"/>
                  <a:sym typeface="Calibri"/>
                </a:rPr>
                <a:t>Components</a:t>
              </a:r>
              <a:endParaRPr sz="2933" b="1">
                <a:solidFill>
                  <a:srgbClr val="F76902"/>
                </a:solidFill>
                <a:latin typeface="Calibri"/>
                <a:ea typeface="Calibri"/>
                <a:cs typeface="Calibri"/>
                <a:sym typeface="Calibri"/>
              </a:endParaRPr>
            </a:p>
          </p:txBody>
        </p:sp>
        <p:sp>
          <p:nvSpPr>
            <p:cNvPr id="420" name="Google Shape;420;p50"/>
            <p:cNvSpPr txBox="1"/>
            <p:nvPr/>
          </p:nvSpPr>
          <p:spPr>
            <a:xfrm>
              <a:off x="2026832" y="1984732"/>
              <a:ext cx="1083000" cy="307800"/>
            </a:xfrm>
            <a:prstGeom prst="rect">
              <a:avLst/>
            </a:prstGeom>
            <a:noFill/>
            <a:ln w="9525" cap="flat" cmpd="sng">
              <a:solidFill>
                <a:srgbClr val="7F7F7F"/>
              </a:solidFill>
              <a:prstDash val="solid"/>
              <a:round/>
              <a:headEnd type="none" w="sm" len="sm"/>
              <a:tailEnd type="none" w="sm" len="sm"/>
            </a:ln>
          </p:spPr>
          <p:txBody>
            <a:bodyPr spcFirstLastPara="1" wrap="square" lIns="182867" tIns="91400" rIns="182867" bIns="91400" anchor="ctr" anchorCtr="0">
              <a:noAutofit/>
            </a:bodyPr>
            <a:lstStyle/>
            <a:p>
              <a:pPr algn="ctr">
                <a:buClr>
                  <a:srgbClr val="7F7F7F"/>
                </a:buClr>
                <a:buSzPts val="1100"/>
              </a:pPr>
              <a:r>
                <a:rPr lang="en" sz="2667">
                  <a:solidFill>
                    <a:srgbClr val="7F7F7F"/>
                  </a:solidFill>
                  <a:latin typeface="Calibri"/>
                  <a:ea typeface="Calibri"/>
                  <a:cs typeface="Calibri"/>
                  <a:sym typeface="Calibri"/>
                </a:rPr>
                <a:t>workload</a:t>
              </a:r>
              <a:endParaRPr sz="2667"/>
            </a:p>
          </p:txBody>
        </p:sp>
      </p:grpSp>
      <p:sp>
        <p:nvSpPr>
          <p:cNvPr id="421" name="Google Shape;421;p50"/>
          <p:cNvSpPr/>
          <p:nvPr/>
        </p:nvSpPr>
        <p:spPr>
          <a:xfrm>
            <a:off x="12192000" y="0"/>
            <a:ext cx="12192000" cy="13716000"/>
          </a:xfrm>
          <a:prstGeom prst="rect">
            <a:avLst/>
          </a:prstGeom>
          <a:solidFill>
            <a:srgbClr val="44546A"/>
          </a:solidFill>
          <a:ln>
            <a:noFill/>
          </a:ln>
        </p:spPr>
        <p:txBody>
          <a:bodyPr spcFirstLastPara="1" wrap="square" lIns="365733" tIns="292600" rIns="365733" bIns="292600" anchor="t" anchorCtr="0">
            <a:noAutofit/>
          </a:bodyPr>
          <a:lstStyle/>
          <a:p>
            <a:endParaRPr sz="4000">
              <a:solidFill>
                <a:srgbClr val="FFFFFF"/>
              </a:solidFill>
              <a:latin typeface="Quattrocento Sans"/>
              <a:ea typeface="Quattrocento Sans"/>
              <a:cs typeface="Quattrocento Sans"/>
              <a:sym typeface="Quattrocento Sans"/>
            </a:endParaRPr>
          </a:p>
        </p:txBody>
      </p:sp>
      <p:sp>
        <p:nvSpPr>
          <p:cNvPr id="422" name="Google Shape;422;p50"/>
          <p:cNvSpPr/>
          <p:nvPr/>
        </p:nvSpPr>
        <p:spPr>
          <a:xfrm>
            <a:off x="12598400" y="448736"/>
            <a:ext cx="11379200" cy="12818400"/>
          </a:xfrm>
          <a:prstGeom prst="rect">
            <a:avLst/>
          </a:prstGeom>
          <a:noFill/>
          <a:ln>
            <a:noFill/>
          </a:ln>
        </p:spPr>
        <p:txBody>
          <a:bodyPr spcFirstLastPara="1" wrap="square" lIns="365733" tIns="292600" rIns="365733" bIns="292600" anchor="t" anchorCtr="0">
            <a:noAutofit/>
          </a:bodyPr>
          <a:lstStyle/>
          <a:p>
            <a:r>
              <a:rPr lang="en" sz="2933" dirty="0" err="1">
                <a:solidFill>
                  <a:srgbClr val="FFFFFF"/>
                </a:solidFill>
                <a:latin typeface="Courier New"/>
                <a:ea typeface="Courier New"/>
                <a:cs typeface="Courier New"/>
                <a:sym typeface="Courier New"/>
              </a:rPr>
              <a:t>apiVersion</a:t>
            </a:r>
            <a:r>
              <a:rPr lang="en" sz="2933" dirty="0">
                <a:solidFill>
                  <a:srgbClr val="FFFFFF"/>
                </a:solidFill>
                <a:latin typeface="Courier New"/>
                <a:ea typeface="Courier New"/>
                <a:cs typeface="Courier New"/>
                <a:sym typeface="Courier New"/>
              </a:rPr>
              <a:t>: </a:t>
            </a:r>
            <a:r>
              <a:rPr lang="en" sz="2933" dirty="0" err="1">
                <a:solidFill>
                  <a:srgbClr val="FFFFFF"/>
                </a:solidFill>
                <a:latin typeface="Courier New"/>
                <a:ea typeface="Courier New"/>
                <a:cs typeface="Courier New"/>
                <a:sym typeface="Courier New"/>
              </a:rPr>
              <a:t>core.oam.dev</a:t>
            </a:r>
            <a:r>
              <a:rPr lang="en" sz="2933" dirty="0">
                <a:solidFill>
                  <a:srgbClr val="FFFFFF"/>
                </a:solidFill>
                <a:latin typeface="Courier New"/>
                <a:ea typeface="Courier New"/>
                <a:cs typeface="Courier New"/>
                <a:sym typeface="Courier New"/>
              </a:rPr>
              <a:t>/v1alpha2</a:t>
            </a:r>
            <a:endParaRPr sz="2933" dirty="0">
              <a:solidFill>
                <a:srgbClr val="FFFFFF"/>
              </a:solidFill>
              <a:latin typeface="Courier New"/>
              <a:ea typeface="Courier New"/>
              <a:cs typeface="Courier New"/>
              <a:sym typeface="Courier New"/>
            </a:endParaRPr>
          </a:p>
          <a:p>
            <a:r>
              <a:rPr lang="en" sz="2933" dirty="0">
                <a:solidFill>
                  <a:srgbClr val="FFFFFF"/>
                </a:solidFill>
                <a:latin typeface="Courier New"/>
                <a:ea typeface="Courier New"/>
                <a:cs typeface="Courier New"/>
                <a:sym typeface="Courier New"/>
              </a:rPr>
              <a:t>kind: </a:t>
            </a:r>
            <a:r>
              <a:rPr lang="en" sz="2933" b="1" dirty="0">
                <a:solidFill>
                  <a:srgbClr val="FFFFFF"/>
                </a:solidFill>
                <a:latin typeface="Courier New"/>
                <a:ea typeface="Courier New"/>
                <a:cs typeface="Courier New"/>
                <a:sym typeface="Courier New"/>
              </a:rPr>
              <a:t>Component</a:t>
            </a:r>
            <a:endParaRPr sz="2933" dirty="0"/>
          </a:p>
          <a:p>
            <a:r>
              <a:rPr lang="en" sz="2933" dirty="0">
                <a:solidFill>
                  <a:srgbClr val="FFFFFF"/>
                </a:solidFill>
                <a:latin typeface="Courier New"/>
                <a:ea typeface="Courier New"/>
                <a:cs typeface="Courier New"/>
                <a:sym typeface="Courier New"/>
              </a:rPr>
              <a:t>metadata:</a:t>
            </a:r>
            <a:endParaRPr sz="2933" dirty="0"/>
          </a:p>
          <a:p>
            <a:r>
              <a:rPr lang="en" sz="2933" dirty="0">
                <a:solidFill>
                  <a:srgbClr val="FFFFFF"/>
                </a:solidFill>
                <a:latin typeface="Courier New"/>
                <a:ea typeface="Courier New"/>
                <a:cs typeface="Courier New"/>
                <a:sym typeface="Courier New"/>
              </a:rPr>
              <a:t>  name: frontend</a:t>
            </a:r>
            <a:endParaRPr sz="2933" dirty="0"/>
          </a:p>
          <a:p>
            <a:r>
              <a:rPr lang="en" sz="2933" dirty="0">
                <a:solidFill>
                  <a:srgbClr val="FFFFFF"/>
                </a:solidFill>
                <a:latin typeface="Courier New"/>
                <a:ea typeface="Courier New"/>
                <a:cs typeface="Courier New"/>
                <a:sym typeface="Courier New"/>
              </a:rPr>
              <a:t>  annotations:</a:t>
            </a:r>
            <a:endParaRPr sz="2933" dirty="0"/>
          </a:p>
          <a:p>
            <a:r>
              <a:rPr lang="en" sz="2933" dirty="0">
                <a:solidFill>
                  <a:srgbClr val="FFFFFF"/>
                </a:solidFill>
                <a:latin typeface="Courier New"/>
                <a:ea typeface="Courier New"/>
                <a:cs typeface="Courier New"/>
                <a:sym typeface="Courier New"/>
              </a:rPr>
              <a:t>    description: Container workload</a:t>
            </a:r>
            <a:endParaRPr sz="2933" dirty="0">
              <a:solidFill>
                <a:srgbClr val="FFFFFF"/>
              </a:solidFill>
              <a:latin typeface="Courier New"/>
              <a:ea typeface="Courier New"/>
              <a:cs typeface="Courier New"/>
              <a:sym typeface="Courier New"/>
            </a:endParaRPr>
          </a:p>
          <a:p>
            <a:r>
              <a:rPr lang="en" sz="2933" dirty="0">
                <a:solidFill>
                  <a:srgbClr val="FFFFFF"/>
                </a:solidFill>
                <a:latin typeface="Courier New"/>
                <a:ea typeface="Courier New"/>
                <a:cs typeface="Courier New"/>
                <a:sym typeface="Courier New"/>
              </a:rPr>
              <a:t>spec:</a:t>
            </a:r>
            <a:endParaRPr sz="2933" dirty="0"/>
          </a:p>
          <a:p>
            <a:pPr marL="0" lvl="1"/>
            <a:r>
              <a:rPr lang="en" sz="2933" dirty="0">
                <a:solidFill>
                  <a:srgbClr val="FFFFFF"/>
                </a:solidFill>
                <a:latin typeface="Courier New"/>
                <a:ea typeface="Courier New"/>
                <a:cs typeface="Courier New"/>
                <a:sym typeface="Courier New"/>
              </a:rPr>
              <a:t>  </a:t>
            </a:r>
            <a:r>
              <a:rPr lang="en" sz="2933" b="1" dirty="0">
                <a:solidFill>
                  <a:srgbClr val="FFFFFF"/>
                </a:solidFill>
                <a:latin typeface="Courier New"/>
                <a:ea typeface="Courier New"/>
                <a:cs typeface="Courier New"/>
                <a:sym typeface="Courier New"/>
              </a:rPr>
              <a:t>workload</a:t>
            </a:r>
            <a:r>
              <a:rPr lang="en" sz="2933" dirty="0">
                <a:solidFill>
                  <a:srgbClr val="FFFFFF"/>
                </a:solidFill>
                <a:latin typeface="Courier New"/>
                <a:ea typeface="Courier New"/>
                <a:cs typeface="Courier New"/>
                <a:sym typeface="Courier New"/>
              </a:rPr>
              <a:t>:</a:t>
            </a:r>
            <a:endParaRPr sz="2933" dirty="0"/>
          </a:p>
          <a:p>
            <a:r>
              <a:rPr lang="en" sz="2933" dirty="0">
                <a:solidFill>
                  <a:srgbClr val="FFFFFF"/>
                </a:solidFill>
                <a:latin typeface="Courier New"/>
                <a:ea typeface="Courier New"/>
                <a:cs typeface="Courier New"/>
                <a:sym typeface="Courier New"/>
              </a:rPr>
              <a:t>    </a:t>
            </a:r>
            <a:r>
              <a:rPr lang="en" sz="2933" dirty="0" err="1">
                <a:solidFill>
                  <a:srgbClr val="FFFFFF"/>
                </a:solidFill>
                <a:latin typeface="Courier New"/>
                <a:ea typeface="Courier New"/>
                <a:cs typeface="Courier New"/>
                <a:sym typeface="Courier New"/>
              </a:rPr>
              <a:t>apiVersion</a:t>
            </a:r>
            <a:r>
              <a:rPr lang="en" sz="2933" dirty="0">
                <a:solidFill>
                  <a:srgbClr val="FFFFFF"/>
                </a:solidFill>
                <a:latin typeface="Courier New"/>
                <a:ea typeface="Courier New"/>
                <a:cs typeface="Courier New"/>
                <a:sym typeface="Courier New"/>
              </a:rPr>
              <a:t>: apps/v1</a:t>
            </a:r>
            <a:endParaRPr sz="2933" dirty="0"/>
          </a:p>
          <a:p>
            <a:pPr marL="914411" lvl="1"/>
            <a:r>
              <a:rPr lang="en" sz="2933" dirty="0">
                <a:solidFill>
                  <a:srgbClr val="FFFFFF"/>
                </a:solidFill>
                <a:latin typeface="Courier New"/>
                <a:ea typeface="Courier New"/>
                <a:cs typeface="Courier New"/>
                <a:sym typeface="Courier New"/>
              </a:rPr>
              <a:t>kind: Deployment</a:t>
            </a:r>
            <a:endParaRPr sz="2933" dirty="0"/>
          </a:p>
          <a:p>
            <a:pPr marL="914411" lvl="1"/>
            <a:r>
              <a:rPr lang="en" sz="2933" dirty="0">
                <a:solidFill>
                  <a:srgbClr val="FFFFFF"/>
                </a:solidFill>
                <a:latin typeface="Courier New"/>
                <a:ea typeface="Courier New"/>
                <a:cs typeface="Courier New"/>
                <a:sym typeface="Courier New"/>
              </a:rPr>
              <a:t>spec:</a:t>
            </a:r>
            <a:endParaRPr sz="2933" dirty="0"/>
          </a:p>
          <a:p>
            <a:pPr marL="914411" lvl="1"/>
            <a:r>
              <a:rPr lang="en" sz="2933" dirty="0">
                <a:solidFill>
                  <a:srgbClr val="FFFFFF"/>
                </a:solidFill>
                <a:latin typeface="Courier New"/>
                <a:ea typeface="Courier New"/>
                <a:cs typeface="Courier New"/>
                <a:sym typeface="Courier New"/>
              </a:rPr>
              <a:t>  template:</a:t>
            </a:r>
            <a:endParaRPr sz="2933" dirty="0"/>
          </a:p>
          <a:p>
            <a:pPr marL="914411" lvl="1"/>
            <a:r>
              <a:rPr lang="en" sz="2933" dirty="0">
                <a:solidFill>
                  <a:srgbClr val="FFFFFF"/>
                </a:solidFill>
                <a:latin typeface="Courier New"/>
                <a:ea typeface="Courier New"/>
                <a:cs typeface="Courier New"/>
                <a:sym typeface="Courier New"/>
              </a:rPr>
              <a:t>    spec:</a:t>
            </a:r>
            <a:endParaRPr sz="2933" dirty="0"/>
          </a:p>
          <a:p>
            <a:pPr marL="914411" lvl="1"/>
            <a:r>
              <a:rPr lang="en" sz="2933" dirty="0">
                <a:solidFill>
                  <a:srgbClr val="FFFFFF"/>
                </a:solidFill>
                <a:latin typeface="Courier New"/>
                <a:ea typeface="Courier New"/>
                <a:cs typeface="Courier New"/>
                <a:sym typeface="Courier New"/>
              </a:rPr>
              <a:t>      containers:</a:t>
            </a:r>
            <a:endParaRPr sz="2933" dirty="0"/>
          </a:p>
          <a:p>
            <a:pPr marL="914411" lvl="1"/>
            <a:r>
              <a:rPr lang="en" sz="2933" dirty="0">
                <a:solidFill>
                  <a:srgbClr val="FFFFFF"/>
                </a:solidFill>
                <a:latin typeface="Courier New"/>
                <a:ea typeface="Courier New"/>
                <a:cs typeface="Courier New"/>
                <a:sym typeface="Courier New"/>
              </a:rPr>
              <a:t>        - name: web</a:t>
            </a:r>
            <a:endParaRPr sz="2933" dirty="0"/>
          </a:p>
          <a:p>
            <a:pPr marL="914411" lvl="1"/>
            <a:r>
              <a:rPr lang="en" sz="2933" dirty="0">
                <a:solidFill>
                  <a:srgbClr val="FFFFFF"/>
                </a:solidFill>
                <a:latin typeface="Courier New"/>
                <a:ea typeface="Courier New"/>
                <a:cs typeface="Courier New"/>
                <a:sym typeface="Courier New"/>
              </a:rPr>
              <a:t>          image: '</a:t>
            </a:r>
            <a:r>
              <a:rPr lang="en" sz="2933" dirty="0" err="1">
                <a:solidFill>
                  <a:srgbClr val="FFFFFF"/>
                </a:solidFill>
                <a:latin typeface="Courier New"/>
                <a:ea typeface="Courier New"/>
                <a:cs typeface="Courier New"/>
                <a:sym typeface="Courier New"/>
              </a:rPr>
              <a:t>php:latest</a:t>
            </a:r>
            <a:r>
              <a:rPr lang="en" sz="2933" dirty="0">
                <a:solidFill>
                  <a:srgbClr val="FFFFFF"/>
                </a:solidFill>
                <a:latin typeface="Courier New"/>
                <a:ea typeface="Courier New"/>
                <a:cs typeface="Courier New"/>
                <a:sym typeface="Courier New"/>
              </a:rPr>
              <a:t>'</a:t>
            </a:r>
            <a:endParaRPr sz="2933" dirty="0"/>
          </a:p>
          <a:p>
            <a:pPr marL="914411" lvl="1"/>
            <a:r>
              <a:rPr lang="en" sz="2933" dirty="0">
                <a:solidFill>
                  <a:srgbClr val="FFFFFF"/>
                </a:solidFill>
                <a:latin typeface="Courier New"/>
                <a:ea typeface="Courier New"/>
                <a:cs typeface="Courier New"/>
                <a:sym typeface="Courier New"/>
              </a:rPr>
              <a:t>          env:</a:t>
            </a:r>
            <a:endParaRPr sz="2933" dirty="0"/>
          </a:p>
          <a:p>
            <a:pPr marL="914411" lvl="1"/>
            <a:r>
              <a:rPr lang="en" sz="2933" dirty="0">
                <a:solidFill>
                  <a:srgbClr val="FFFFFF"/>
                </a:solidFill>
                <a:latin typeface="Courier New"/>
                <a:ea typeface="Courier New"/>
                <a:cs typeface="Courier New"/>
                <a:sym typeface="Courier New"/>
              </a:rPr>
              <a:t>            - name: OAM_TEXTURE</a:t>
            </a:r>
            <a:endParaRPr sz="2933" dirty="0"/>
          </a:p>
          <a:p>
            <a:pPr marL="914411" lvl="1"/>
            <a:r>
              <a:rPr lang="en" sz="2933" dirty="0">
                <a:solidFill>
                  <a:srgbClr val="FFFFFF"/>
                </a:solidFill>
                <a:latin typeface="Courier New"/>
                <a:ea typeface="Courier New"/>
                <a:cs typeface="Courier New"/>
                <a:sym typeface="Courier New"/>
              </a:rPr>
              <a:t>              value: </a:t>
            </a:r>
            <a:r>
              <a:rPr lang="en" sz="2933" dirty="0" err="1">
                <a:solidFill>
                  <a:srgbClr val="FFFFFF"/>
                </a:solidFill>
                <a:latin typeface="Courier New"/>
                <a:ea typeface="Courier New"/>
                <a:cs typeface="Courier New"/>
                <a:sym typeface="Courier New"/>
              </a:rPr>
              <a:t>texture.jpg</a:t>
            </a:r>
            <a:endParaRPr sz="2933" dirty="0">
              <a:solidFill>
                <a:srgbClr val="FFFFFF"/>
              </a:solidFill>
              <a:latin typeface="Courier New"/>
              <a:ea typeface="Courier New"/>
              <a:cs typeface="Courier New"/>
              <a:sym typeface="Courier New"/>
            </a:endParaRPr>
          </a:p>
          <a:p>
            <a:pPr marL="914411" lvl="1"/>
            <a:r>
              <a:rPr lang="en" sz="2933" dirty="0">
                <a:solidFill>
                  <a:srgbClr val="FFFFFF"/>
                </a:solidFill>
                <a:latin typeface="Courier New"/>
                <a:ea typeface="Courier New"/>
                <a:cs typeface="Courier New"/>
                <a:sym typeface="Courier New"/>
              </a:rPr>
              <a:t>          ports:</a:t>
            </a:r>
            <a:endParaRPr sz="2933" dirty="0"/>
          </a:p>
          <a:p>
            <a:pPr marL="914411" lvl="1"/>
            <a:r>
              <a:rPr lang="en" sz="2933" dirty="0">
                <a:solidFill>
                  <a:srgbClr val="FFFFFF"/>
                </a:solidFill>
                <a:latin typeface="Courier New"/>
                <a:ea typeface="Courier New"/>
                <a:cs typeface="Courier New"/>
                <a:sym typeface="Courier New"/>
              </a:rPr>
              <a:t>            - </a:t>
            </a:r>
            <a:r>
              <a:rPr lang="en" sz="2933" dirty="0" err="1">
                <a:solidFill>
                  <a:srgbClr val="FFFFFF"/>
                </a:solidFill>
                <a:latin typeface="Courier New"/>
                <a:ea typeface="Courier New"/>
                <a:cs typeface="Courier New"/>
                <a:sym typeface="Courier New"/>
              </a:rPr>
              <a:t>containerPort</a:t>
            </a:r>
            <a:r>
              <a:rPr lang="en" sz="2933" dirty="0">
                <a:solidFill>
                  <a:srgbClr val="FFFFFF"/>
                </a:solidFill>
                <a:latin typeface="Courier New"/>
                <a:ea typeface="Courier New"/>
                <a:cs typeface="Courier New"/>
                <a:sym typeface="Courier New"/>
              </a:rPr>
              <a:t>: 8001</a:t>
            </a:r>
            <a:endParaRPr sz="2933" dirty="0"/>
          </a:p>
          <a:p>
            <a:pPr marL="914411" lvl="1"/>
            <a:r>
              <a:rPr lang="en" sz="2933" dirty="0">
                <a:solidFill>
                  <a:srgbClr val="FFFFFF"/>
                </a:solidFill>
                <a:latin typeface="Courier New"/>
                <a:ea typeface="Courier New"/>
                <a:cs typeface="Courier New"/>
                <a:sym typeface="Courier New"/>
              </a:rPr>
              <a:t>              name: http</a:t>
            </a:r>
            <a:endParaRPr sz="2933" dirty="0"/>
          </a:p>
          <a:p>
            <a:pPr marL="914411" lvl="1"/>
            <a:r>
              <a:rPr lang="en" sz="2933" dirty="0">
                <a:solidFill>
                  <a:srgbClr val="FFFFFF"/>
                </a:solidFill>
                <a:latin typeface="Courier New"/>
                <a:ea typeface="Courier New"/>
                <a:cs typeface="Courier New"/>
                <a:sym typeface="Courier New"/>
              </a:rPr>
              <a:t>              protocol: TCP</a:t>
            </a:r>
            <a:endParaRPr sz="2933" dirty="0"/>
          </a:p>
        </p:txBody>
      </p:sp>
      <p:sp>
        <p:nvSpPr>
          <p:cNvPr id="423" name="Google Shape;423;p50"/>
          <p:cNvSpPr txBox="1"/>
          <p:nvPr/>
        </p:nvSpPr>
        <p:spPr>
          <a:xfrm>
            <a:off x="1175533" y="10258469"/>
            <a:ext cx="9500000" cy="2251200"/>
          </a:xfrm>
          <a:prstGeom prst="rect">
            <a:avLst/>
          </a:prstGeom>
          <a:noFill/>
          <a:ln>
            <a:noFill/>
          </a:ln>
        </p:spPr>
        <p:txBody>
          <a:bodyPr spcFirstLastPara="1" wrap="square" lIns="0" tIns="0" rIns="0" bIns="0" anchor="t" anchorCtr="0">
            <a:noAutofit/>
          </a:bodyPr>
          <a:lstStyle/>
          <a:p>
            <a:pPr>
              <a:buClr>
                <a:srgbClr val="000000"/>
              </a:buClr>
              <a:buSzPts val="1100"/>
            </a:pPr>
            <a:r>
              <a:rPr lang="en" sz="3200">
                <a:solidFill>
                  <a:srgbClr val="000000"/>
                </a:solidFill>
                <a:latin typeface="Quattrocento Sans"/>
                <a:ea typeface="Quattrocento Sans"/>
                <a:cs typeface="Quattrocento Sans"/>
                <a:sym typeface="Quattrocento Sans"/>
              </a:rPr>
              <a:t>$ kubectl get deployment</a:t>
            </a:r>
            <a:endParaRPr sz="2933"/>
          </a:p>
          <a:p>
            <a:pPr>
              <a:spcBef>
                <a:spcPts val="533"/>
              </a:spcBef>
              <a:buClr>
                <a:srgbClr val="000000"/>
              </a:buClr>
              <a:buSzPts val="1100"/>
            </a:pPr>
            <a:r>
              <a:rPr lang="en" sz="3200">
                <a:solidFill>
                  <a:srgbClr val="000000"/>
                </a:solidFill>
                <a:latin typeface="Quattrocento Sans"/>
                <a:ea typeface="Quattrocento Sans"/>
                <a:cs typeface="Quattrocento Sans"/>
                <a:sym typeface="Quattrocento Sans"/>
              </a:rPr>
              <a:t>NAME                               REVISION     AGE</a:t>
            </a:r>
            <a:endParaRPr sz="2933"/>
          </a:p>
          <a:p>
            <a:pPr>
              <a:spcBef>
                <a:spcPts val="533"/>
              </a:spcBef>
              <a:buClr>
                <a:srgbClr val="ED7D31"/>
              </a:buClr>
              <a:buSzPts val="1100"/>
            </a:pPr>
            <a:r>
              <a:rPr lang="en" sz="3200">
                <a:latin typeface="Quattrocento Sans"/>
                <a:ea typeface="Quattrocento Sans"/>
                <a:cs typeface="Quattrocento Sans"/>
                <a:sym typeface="Quattrocento Sans"/>
              </a:rPr>
              <a:t>frontend-c8bb659c5     1                    2d15h</a:t>
            </a:r>
            <a:endParaRPr sz="3200">
              <a:latin typeface="Quattrocento Sans"/>
              <a:ea typeface="Quattrocento Sans"/>
              <a:cs typeface="Quattrocento Sans"/>
              <a:sym typeface="Quattrocento Sans"/>
            </a:endParaRPr>
          </a:p>
          <a:p>
            <a:pPr>
              <a:spcBef>
                <a:spcPts val="533"/>
              </a:spcBef>
              <a:buClr>
                <a:schemeClr val="accent2"/>
              </a:buClr>
              <a:buSzPts val="1100"/>
            </a:pPr>
            <a:r>
              <a:rPr lang="en" sz="3200">
                <a:latin typeface="Quattrocento Sans"/>
                <a:ea typeface="Quattrocento Sans"/>
                <a:cs typeface="Quattrocento Sans"/>
                <a:sym typeface="Quattrocento Sans"/>
              </a:rPr>
              <a:t>frontend-a8eb65xfe      2                    10m</a:t>
            </a:r>
            <a:endParaRPr sz="3200">
              <a:latin typeface="Quattrocento Sans"/>
              <a:ea typeface="Quattrocento Sans"/>
              <a:cs typeface="Quattrocento Sans"/>
              <a:sym typeface="Quattrocento Sans"/>
            </a:endParaRPr>
          </a:p>
        </p:txBody>
      </p:sp>
      <p:sp>
        <p:nvSpPr>
          <p:cNvPr id="424" name="Google Shape;424;p50"/>
          <p:cNvSpPr txBox="1"/>
          <p:nvPr/>
        </p:nvSpPr>
        <p:spPr>
          <a:xfrm>
            <a:off x="1195917" y="8089643"/>
            <a:ext cx="9500000" cy="1674400"/>
          </a:xfrm>
          <a:prstGeom prst="rect">
            <a:avLst/>
          </a:prstGeom>
          <a:noFill/>
          <a:ln>
            <a:noFill/>
          </a:ln>
        </p:spPr>
        <p:txBody>
          <a:bodyPr spcFirstLastPara="1" wrap="square" lIns="0" tIns="0" rIns="0" bIns="0" anchor="t" anchorCtr="0">
            <a:noAutofit/>
          </a:bodyPr>
          <a:lstStyle/>
          <a:p>
            <a:pPr>
              <a:buClr>
                <a:srgbClr val="000000"/>
              </a:buClr>
              <a:buSzPts val="1100"/>
            </a:pPr>
            <a:r>
              <a:rPr lang="en" sz="3200" dirty="0">
                <a:solidFill>
                  <a:srgbClr val="000000"/>
                </a:solidFill>
                <a:latin typeface="Quattrocento Sans"/>
                <a:ea typeface="Quattrocento Sans"/>
                <a:cs typeface="Quattrocento Sans"/>
                <a:sym typeface="Quattrocento Sans"/>
              </a:rPr>
              <a:t>$ </a:t>
            </a:r>
            <a:r>
              <a:rPr lang="en" sz="3200" dirty="0" err="1">
                <a:solidFill>
                  <a:srgbClr val="000000"/>
                </a:solidFill>
                <a:latin typeface="Quattrocento Sans"/>
                <a:ea typeface="Quattrocento Sans"/>
                <a:cs typeface="Quattrocento Sans"/>
                <a:sym typeface="Quattrocento Sans"/>
              </a:rPr>
              <a:t>kubectl</a:t>
            </a:r>
            <a:r>
              <a:rPr lang="en" sz="3200" dirty="0">
                <a:solidFill>
                  <a:srgbClr val="000000"/>
                </a:solidFill>
                <a:latin typeface="Quattrocento Sans"/>
                <a:ea typeface="Quattrocento Sans"/>
                <a:cs typeface="Quattrocento Sans"/>
                <a:sym typeface="Quattrocento Sans"/>
              </a:rPr>
              <a:t> get components</a:t>
            </a:r>
            <a:endParaRPr sz="2933" dirty="0"/>
          </a:p>
          <a:p>
            <a:pPr>
              <a:spcBef>
                <a:spcPts val="533"/>
              </a:spcBef>
              <a:buClr>
                <a:srgbClr val="000000"/>
              </a:buClr>
              <a:buSzPts val="1100"/>
            </a:pPr>
            <a:r>
              <a:rPr lang="en" sz="3200" dirty="0">
                <a:solidFill>
                  <a:srgbClr val="000000"/>
                </a:solidFill>
                <a:latin typeface="Quattrocento Sans"/>
                <a:ea typeface="Quattrocento Sans"/>
                <a:cs typeface="Quattrocento Sans"/>
                <a:sym typeface="Quattrocento Sans"/>
              </a:rPr>
              <a:t>NAME           WORKLOAD TYPE</a:t>
            </a:r>
            <a:endParaRPr sz="2933" dirty="0"/>
          </a:p>
          <a:p>
            <a:pPr>
              <a:spcBef>
                <a:spcPts val="533"/>
              </a:spcBef>
              <a:buClr>
                <a:srgbClr val="ED7D31"/>
              </a:buClr>
              <a:buSzPts val="1100"/>
            </a:pPr>
            <a:r>
              <a:rPr lang="en" sz="3200" dirty="0">
                <a:latin typeface="Quattrocento Sans"/>
                <a:ea typeface="Quattrocento Sans"/>
                <a:cs typeface="Quattrocento Sans"/>
                <a:sym typeface="Quattrocento Sans"/>
              </a:rPr>
              <a:t>frontend       deployment.apps.k8s.io</a:t>
            </a:r>
            <a:endParaRPr sz="2933" dirty="0"/>
          </a:p>
        </p:txBody>
      </p:sp>
      <p:sp>
        <p:nvSpPr>
          <p:cNvPr id="425" name="Google Shape;425;p50"/>
          <p:cNvSpPr txBox="1"/>
          <p:nvPr/>
        </p:nvSpPr>
        <p:spPr>
          <a:xfrm>
            <a:off x="1175541" y="6421659"/>
            <a:ext cx="10610400" cy="492800"/>
          </a:xfrm>
          <a:prstGeom prst="rect">
            <a:avLst/>
          </a:prstGeom>
          <a:noFill/>
          <a:ln>
            <a:noFill/>
          </a:ln>
        </p:spPr>
        <p:txBody>
          <a:bodyPr spcFirstLastPara="1" wrap="square" lIns="0" tIns="0" rIns="0" bIns="0" anchor="t" anchorCtr="0">
            <a:noAutofit/>
          </a:bodyPr>
          <a:lstStyle/>
          <a:p>
            <a:pPr>
              <a:buClr>
                <a:srgbClr val="000000"/>
              </a:buClr>
              <a:buSzPts val="1100"/>
            </a:pPr>
            <a:r>
              <a:rPr lang="en" sz="3200" b="1" dirty="0">
                <a:latin typeface="Quattrocento Sans"/>
                <a:ea typeface="Quattrocento Sans"/>
                <a:cs typeface="Quattrocento Sans"/>
                <a:sym typeface="Quattrocento Sans"/>
              </a:rPr>
              <a:t>Component</a:t>
            </a:r>
            <a:r>
              <a:rPr lang="en" sz="3200" dirty="0">
                <a:latin typeface="Quattrocento Sans"/>
                <a:ea typeface="Quattrocento Sans"/>
                <a:cs typeface="Quattrocento Sans"/>
                <a:sym typeface="Quattrocento Sans"/>
              </a:rPr>
              <a:t> is </a:t>
            </a:r>
            <a:r>
              <a:rPr lang="en" sz="3200" dirty="0" err="1">
                <a:latin typeface="Quattrocento Sans"/>
                <a:ea typeface="Quattrocento Sans"/>
                <a:cs typeface="Quattrocento Sans"/>
                <a:sym typeface="Quattrocento Sans"/>
              </a:rPr>
              <a:t>versionized</a:t>
            </a:r>
            <a:r>
              <a:rPr lang="en" sz="3200" dirty="0">
                <a:latin typeface="Quattrocento Sans"/>
                <a:ea typeface="Quattrocento Sans"/>
                <a:cs typeface="Quattrocento Sans"/>
                <a:sym typeface="Quattrocento Sans"/>
              </a:rPr>
              <a:t> instance of a workload </a:t>
            </a:r>
            <a:endParaRPr sz="3200" dirty="0">
              <a:solidFill>
                <a:srgbClr val="F76902"/>
              </a:solidFill>
              <a:latin typeface="Quattrocento Sans"/>
              <a:ea typeface="Quattrocento Sans"/>
              <a:cs typeface="Quattrocento Sans"/>
              <a:sym typeface="Quattrocento Sans"/>
            </a:endParaRPr>
          </a:p>
        </p:txBody>
      </p:sp>
      <p:sp>
        <p:nvSpPr>
          <p:cNvPr id="426" name="Google Shape;426;p50"/>
          <p:cNvSpPr txBox="1"/>
          <p:nvPr/>
        </p:nvSpPr>
        <p:spPr>
          <a:xfrm>
            <a:off x="6906795" y="4554733"/>
            <a:ext cx="2743200" cy="615200"/>
          </a:xfrm>
          <a:prstGeom prst="rect">
            <a:avLst/>
          </a:prstGeom>
          <a:solidFill>
            <a:schemeClr val="lt2"/>
          </a:solidFill>
          <a:ln w="9525" cap="flat" cmpd="sng">
            <a:solidFill>
              <a:srgbClr val="7F7F7F"/>
            </a:solidFill>
            <a:prstDash val="solid"/>
            <a:round/>
            <a:headEnd type="none" w="sm" len="sm"/>
            <a:tailEnd type="none" w="sm" len="sm"/>
          </a:ln>
        </p:spPr>
        <p:txBody>
          <a:bodyPr spcFirstLastPara="1" wrap="square" lIns="182867" tIns="91400" rIns="182867" bIns="91400" anchor="ctr" anchorCtr="0">
            <a:noAutofit/>
          </a:bodyPr>
          <a:lstStyle/>
          <a:p>
            <a:pPr algn="ctr">
              <a:buClr>
                <a:srgbClr val="7F7F7F"/>
              </a:buClr>
              <a:buSzPts val="1100"/>
            </a:pPr>
            <a:r>
              <a:rPr lang="en" sz="2667">
                <a:solidFill>
                  <a:srgbClr val="7F7F7F"/>
                </a:solidFill>
                <a:latin typeface="Calibri"/>
                <a:ea typeface="Calibri"/>
                <a:cs typeface="Calibri"/>
                <a:sym typeface="Calibri"/>
              </a:rPr>
              <a:t>workload-v1</a:t>
            </a:r>
            <a:endParaRPr sz="2667"/>
          </a:p>
        </p:txBody>
      </p:sp>
      <p:sp>
        <p:nvSpPr>
          <p:cNvPr id="427" name="Google Shape;427;p50"/>
          <p:cNvSpPr txBox="1"/>
          <p:nvPr/>
        </p:nvSpPr>
        <p:spPr>
          <a:xfrm>
            <a:off x="6906795" y="5334435"/>
            <a:ext cx="2743200" cy="615200"/>
          </a:xfrm>
          <a:prstGeom prst="rect">
            <a:avLst/>
          </a:prstGeom>
          <a:solidFill>
            <a:schemeClr val="lt2"/>
          </a:solidFill>
          <a:ln w="9525" cap="flat" cmpd="sng">
            <a:solidFill>
              <a:srgbClr val="7F7F7F"/>
            </a:solidFill>
            <a:prstDash val="solid"/>
            <a:round/>
            <a:headEnd type="none" w="sm" len="sm"/>
            <a:tailEnd type="none" w="sm" len="sm"/>
          </a:ln>
        </p:spPr>
        <p:txBody>
          <a:bodyPr spcFirstLastPara="1" wrap="square" lIns="182867" tIns="91400" rIns="182867" bIns="91400" anchor="ctr" anchorCtr="0">
            <a:noAutofit/>
          </a:bodyPr>
          <a:lstStyle/>
          <a:p>
            <a:pPr algn="ctr">
              <a:buClr>
                <a:srgbClr val="7F7F7F"/>
              </a:buClr>
              <a:buSzPts val="1100"/>
            </a:pPr>
            <a:r>
              <a:rPr lang="en" sz="2667">
                <a:solidFill>
                  <a:srgbClr val="7F7F7F"/>
                </a:solidFill>
                <a:latin typeface="Calibri"/>
                <a:ea typeface="Calibri"/>
                <a:cs typeface="Calibri"/>
                <a:sym typeface="Calibri"/>
              </a:rPr>
              <a:t>workload-v2</a:t>
            </a:r>
            <a:endParaRPr sz="2667"/>
          </a:p>
        </p:txBody>
      </p:sp>
      <p:cxnSp>
        <p:nvCxnSpPr>
          <p:cNvPr id="428" name="Google Shape;428;p50"/>
          <p:cNvCxnSpPr>
            <a:stCxn id="419" idx="2"/>
            <a:endCxn id="426" idx="1"/>
          </p:cNvCxnSpPr>
          <p:nvPr/>
        </p:nvCxnSpPr>
        <p:spPr>
          <a:xfrm rot="-5400000" flipH="1">
            <a:off x="6017715" y="3973168"/>
            <a:ext cx="501600" cy="1276800"/>
          </a:xfrm>
          <a:prstGeom prst="bentConnector2">
            <a:avLst/>
          </a:prstGeom>
          <a:noFill/>
          <a:ln w="9525" cap="flat" cmpd="sng">
            <a:solidFill>
              <a:schemeClr val="dk2"/>
            </a:solidFill>
            <a:prstDash val="dot"/>
            <a:round/>
            <a:headEnd type="none" w="med" len="med"/>
            <a:tailEnd type="none" w="med" len="med"/>
          </a:ln>
        </p:spPr>
      </p:cxnSp>
      <p:cxnSp>
        <p:nvCxnSpPr>
          <p:cNvPr id="429" name="Google Shape;429;p50"/>
          <p:cNvCxnSpPr>
            <a:stCxn id="419" idx="2"/>
            <a:endCxn id="427" idx="1"/>
          </p:cNvCxnSpPr>
          <p:nvPr/>
        </p:nvCxnSpPr>
        <p:spPr>
          <a:xfrm rot="-5400000" flipH="1">
            <a:off x="5627715" y="4363168"/>
            <a:ext cx="1281600" cy="1276800"/>
          </a:xfrm>
          <a:prstGeom prst="bentConnector2">
            <a:avLst/>
          </a:prstGeom>
          <a:noFill/>
          <a:ln w="9525" cap="flat" cmpd="sng">
            <a:solidFill>
              <a:schemeClr val="dk2"/>
            </a:solidFill>
            <a:prstDash val="dot"/>
            <a:round/>
            <a:headEnd type="none" w="med" len="med"/>
            <a:tailEnd type="none" w="med" len="med"/>
          </a:ln>
        </p:spPr>
      </p:cxnSp>
      <p:sp>
        <p:nvSpPr>
          <p:cNvPr id="430" name="Google Shape;430;p50"/>
          <p:cNvSpPr txBox="1"/>
          <p:nvPr/>
        </p:nvSpPr>
        <p:spPr>
          <a:xfrm>
            <a:off x="13021800" y="12243400"/>
            <a:ext cx="12117600" cy="1413600"/>
          </a:xfrm>
          <a:prstGeom prst="rect">
            <a:avLst/>
          </a:prstGeom>
          <a:noFill/>
          <a:ln>
            <a:noFill/>
          </a:ln>
        </p:spPr>
        <p:txBody>
          <a:bodyPr spcFirstLastPara="1" wrap="square" lIns="243800" tIns="243800" rIns="243800" bIns="243800" anchor="ctr" anchorCtr="0">
            <a:noAutofit/>
          </a:bodyPr>
          <a:lstStyle/>
          <a:p>
            <a:r>
              <a:rPr lang="en" sz="4800" b="1">
                <a:solidFill>
                  <a:schemeClr val="accent2"/>
                </a:solidFill>
                <a:latin typeface="Calibri"/>
                <a:ea typeface="Calibri"/>
                <a:cs typeface="Calibri"/>
                <a:sym typeface="Calibri"/>
              </a:rPr>
              <a:t>Persona</a:t>
            </a:r>
            <a:r>
              <a:rPr lang="en" sz="4800">
                <a:solidFill>
                  <a:schemeClr val="accent2"/>
                </a:solidFill>
                <a:latin typeface="Calibri"/>
                <a:ea typeface="Calibri"/>
                <a:cs typeface="Calibri"/>
                <a:sym typeface="Calibri"/>
              </a:rPr>
              <a:t>: App Developer</a:t>
            </a:r>
            <a:endParaRPr sz="4800">
              <a:solidFill>
                <a:schemeClr val="accent2"/>
              </a:solidFill>
              <a:latin typeface="Calibri"/>
              <a:ea typeface="Calibri"/>
              <a:cs typeface="Calibri"/>
              <a:sym typeface="Calibri"/>
            </a:endParaRPr>
          </a:p>
        </p:txBody>
      </p:sp>
    </p:spTree>
    <p:extLst>
      <p:ext uri="{BB962C8B-B14F-4D97-AF65-F5344CB8AC3E}">
        <p14:creationId xmlns:p14="http://schemas.microsoft.com/office/powerpoint/2010/main" val="2636934977"/>
      </p:ext>
    </p:extLst>
  </p:cSld>
  <p:clrMapOvr>
    <a:masterClrMapping/>
  </p:clrMapOvr>
</p:sld>
</file>

<file path=ppt/theme/theme1.xml><?xml version="1.0" encoding="utf-8"?>
<a:theme xmlns:a="http://schemas.openxmlformats.org/drawingml/2006/main" name="Office 主题​​">
  <a:themeElements>
    <a:clrScheme name="阿里云官方">
      <a:dk1>
        <a:srgbClr val="181818"/>
      </a:dk1>
      <a:lt1>
        <a:sysClr val="window" lastClr="FFFFFF"/>
      </a:lt1>
      <a:dk2>
        <a:srgbClr val="FF6A00"/>
      </a:dk2>
      <a:lt2>
        <a:srgbClr val="DBDBDB"/>
      </a:lt2>
      <a:accent1>
        <a:srgbClr val="FF6A00"/>
      </a:accent1>
      <a:accent2>
        <a:srgbClr val="FFB61A"/>
      </a:accent2>
      <a:accent3>
        <a:srgbClr val="D8D8D8"/>
      </a:accent3>
      <a:accent4>
        <a:srgbClr val="BFBFBF"/>
      </a:accent4>
      <a:accent5>
        <a:srgbClr val="A5A5A5"/>
      </a:accent5>
      <a:accent6>
        <a:srgbClr val="7F7F7F"/>
      </a:accent6>
      <a:hlink>
        <a:srgbClr val="FF6A00"/>
      </a:hlink>
      <a:folHlink>
        <a:srgbClr val="FF6A00"/>
      </a:folHlink>
    </a:clrScheme>
    <a:fontScheme name="阿里云官方">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babaintro_20200120V0.8" id="{F86D87AC-E15D-E347-862F-292765CAC2CA}" vid="{0A5F2DFE-CE00-4249-BFE2-CAC60BD2B2B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babaintro_20200120V0.8" id="{F86D87AC-E15D-E347-862F-292765CAC2CA}" vid="{E4BA786F-9361-3748-A046-B4773431EA5F}"/>
    </a:ext>
  </a:extLst>
</a:theme>
</file>

<file path=ppt/theme/theme3.xml><?xml version="1.0" encoding="utf-8"?>
<a:theme xmlns:a="http://schemas.openxmlformats.org/drawingml/2006/main" name="1_Office 主题​​">
  <a:themeElements>
    <a:clrScheme name="阿里云官方">
      <a:dk1>
        <a:srgbClr val="181818"/>
      </a:dk1>
      <a:lt1>
        <a:sysClr val="window" lastClr="FFFFFF"/>
      </a:lt1>
      <a:dk2>
        <a:srgbClr val="FF6A00"/>
      </a:dk2>
      <a:lt2>
        <a:srgbClr val="DBDBDB"/>
      </a:lt2>
      <a:accent1>
        <a:srgbClr val="FFB61A"/>
      </a:accent1>
      <a:accent2>
        <a:srgbClr val="F2F2F2"/>
      </a:accent2>
      <a:accent3>
        <a:srgbClr val="D8D8D8"/>
      </a:accent3>
      <a:accent4>
        <a:srgbClr val="BFBFBF"/>
      </a:accent4>
      <a:accent5>
        <a:srgbClr val="A5A5A5"/>
      </a:accent5>
      <a:accent6>
        <a:srgbClr val="7F7F7F"/>
      </a:accent6>
      <a:hlink>
        <a:srgbClr val="FF6A00"/>
      </a:hlink>
      <a:folHlink>
        <a:srgbClr val="FF6A00"/>
      </a:folHlink>
    </a:clrScheme>
    <a:fontScheme name="阿里云官方">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babaintro_20200120V0.8" id="{F86D87AC-E15D-E347-862F-292765CAC2CA}" vid="{BD0723B3-C22C-1746-A320-28BF89CA5AA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15912</TotalTime>
  <Words>2127</Words>
  <Application>Microsoft Macintosh PowerPoint</Application>
  <PresentationFormat>Custom</PresentationFormat>
  <Paragraphs>452</Paragraphs>
  <Slides>18</Slides>
  <Notes>18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Arial Unicode MS</vt:lpstr>
      <vt:lpstr>微软雅黑</vt:lpstr>
      <vt:lpstr>微软雅黑</vt:lpstr>
      <vt:lpstr>Noto Sans Symbols</vt:lpstr>
      <vt:lpstr>Quattrocento Sans</vt:lpstr>
      <vt:lpstr>Arial</vt:lpstr>
      <vt:lpstr>Calibri</vt:lpstr>
      <vt:lpstr>Calibri Light</vt:lpstr>
      <vt:lpstr>Courier New</vt:lpstr>
      <vt:lpstr>Helvetica Neue Medium</vt:lpstr>
      <vt:lpstr>Wingdings</vt:lpstr>
      <vt:lpstr>Office 主题​​</vt:lpstr>
      <vt:lpstr>Custom Design</vt:lpstr>
      <vt:lpstr>1_Office 主题​​</vt:lpstr>
      <vt:lpstr>PowerPoint Presentation</vt:lpstr>
      <vt:lpstr>Kubernetes is not built for applications</vt:lpstr>
      <vt:lpstr>PowerPoint Presentation</vt:lpstr>
      <vt:lpstr>PowerPoint Presentation</vt:lpstr>
      <vt:lpstr>PowerPoint Presentation</vt:lpstr>
      <vt:lpstr>PowerPoint Presentation</vt:lpstr>
      <vt:lpstr>PowerPoint Presentation</vt:lpstr>
      <vt:lpstr>PowerPoint Presentation</vt:lpstr>
      <vt:lpstr>Components</vt:lpstr>
      <vt:lpstr>Workloads</vt:lpstr>
      <vt:lpstr>Traits and AppConfig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Hongchao Deng</dc:creator>
  <cp:lastModifiedBy>Ryan Zhang</cp:lastModifiedBy>
  <cp:revision>1164</cp:revision>
  <dcterms:created xsi:type="dcterms:W3CDTF">2020-07-02T22:39:12Z</dcterms:created>
  <dcterms:modified xsi:type="dcterms:W3CDTF">2020-09-03T07:58:41Z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2585584</vt:lpwstr>
  </property>
  <property fmtid="{D5CDD505-2E9C-101B-9397-08002B2CF9AE}" pid="3" name="NXPowerLiteSettings">
    <vt:lpwstr>C7000400038000</vt:lpwstr>
  </property>
  <property fmtid="{D5CDD505-2E9C-101B-9397-08002B2CF9AE}" pid="4" name="NXPowerLiteVersion">
    <vt:lpwstr>S9.0.1</vt:lpwstr>
  </property>
  <property fmtid="{D5CDD505-2E9C-101B-9397-08002B2CF9AE}" pid="5" name="property1">
    <vt:lpwstr>E6636BC20180234D78A0072836F0BEB032B9B20D17555BB0ADD98B30B1332BD33B44B738C1667B0122692508384636EBBC1921DA41D07B811BBFC2E178BE14DC24FB39ADEF25845744D22EF763B243DEA84CE91C764D20D3689C419F05DE4CC8D8962D9F0E3</vt:lpwstr>
  </property>
  <property fmtid="{D5CDD505-2E9C-101B-9397-08002B2CF9AE}" pid="6" name="property2">
    <vt:lpwstr>E6636BC20180234D78A0072836F0B3B062B9B207100DDB20A0D98F39B16C2BA34B43BC38C168AB0122592F0838465CEB921921FAF1D0ABC11BBFC26B7F4E1ADA24FB2EADD526949754C728F767A2439F9FD0E9157C626057A81A5197EE01DCA8DD06229F4E3</vt:lpwstr>
  </property>
  <property fmtid="{D5CDD505-2E9C-101B-9397-08002B2CF9AE}" pid="7" name="property3">
    <vt:lpwstr>E6636BC20180234D78A0072836F0B9A0A2B9B2061C9A0BB0ACD9893EB10E2B031B41B438916C5B072299230838460AEBD81921FAF1D0DBA11BBFC240765E1ADA24FAFAAD2A2364D7C4102A5765624C4309BCEC18730840C208B9E19F3AB9ACA8DD0625949E3</vt:lpwstr>
  </property>
</Properties>
</file>