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91" r:id="rId3"/>
    <p:sldId id="289" r:id="rId4"/>
    <p:sldId id="262" r:id="rId5"/>
    <p:sldId id="290" r:id="rId6"/>
    <p:sldId id="258" r:id="rId7"/>
    <p:sldId id="259" r:id="rId8"/>
    <p:sldId id="260" r:id="rId9"/>
    <p:sldId id="294" r:id="rId10"/>
    <p:sldId id="295" r:id="rId11"/>
    <p:sldId id="293" r:id="rId12"/>
    <p:sldId id="296" r:id="rId13"/>
    <p:sldId id="312" r:id="rId14"/>
    <p:sldId id="286" r:id="rId15"/>
    <p:sldId id="287" r:id="rId16"/>
    <p:sldId id="288" r:id="rId17"/>
    <p:sldId id="301" r:id="rId18"/>
    <p:sldId id="305" r:id="rId19"/>
    <p:sldId id="306" r:id="rId20"/>
    <p:sldId id="307" r:id="rId21"/>
    <p:sldId id="298" r:id="rId22"/>
    <p:sldId id="308" r:id="rId23"/>
    <p:sldId id="309" r:id="rId24"/>
    <p:sldId id="310" r:id="rId25"/>
    <p:sldId id="311" r:id="rId26"/>
    <p:sldId id="275" r:id="rId27"/>
    <p:sldId id="277" r:id="rId28"/>
    <p:sldId id="276" r:id="rId29"/>
    <p:sldId id="278" r:id="rId30"/>
    <p:sldId id="279" r:id="rId31"/>
    <p:sldId id="280" r:id="rId32"/>
    <p:sldId id="281" r:id="rId33"/>
    <p:sldId id="282" r:id="rId34"/>
    <p:sldId id="284" r:id="rId35"/>
    <p:sldId id="300" r:id="rId36"/>
    <p:sldId id="30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73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7C759-AE0C-4445-8E56-FF2D5554F2C3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1189-A479-8D40-8A03-2511500C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0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b23333ad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b23333ad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753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5b23333adf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5b23333adf_0_18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32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23333adf_0_14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b23333adf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93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23333adf_0_14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b23333adf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076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23333adf_0_14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b23333adf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91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5c2879907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g5c287990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349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5c2879907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5c28799076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192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c2879907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c28799076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15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5b23333adf_0_13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g5b23333adf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480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23333adf_0_14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b23333adf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787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5b23333adf_0_14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g5b23333adf_0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42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b23333adf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b23333adf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137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5b23333adf_0_15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g5b23333adf_0_1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001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6ad8e8c5e0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6ad8e8c5e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673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5b23333adf_0_11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g5b23333adf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967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23333adf_0_14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b23333adf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976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23333adf_0_14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b23333adf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25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b23333adf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b23333adf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16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b23333ad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b23333ad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26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5c2879907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g5c287990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75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5c2879907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5c28799076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11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b23333adf_0_14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b23333adf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3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5b23333adf_0_17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g5b23333adf_0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13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5b23333adf_0_17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g5b23333adf_0_1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28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9E34-425D-2F4A-B54F-DB52783DE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DA032-0345-EA49-A668-11B2C1E5E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B56A-FF34-7746-BC34-D7FA1F8A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E8B39-4067-9C45-9F0A-298648D4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66B95-5F19-AA49-84AB-C87745AC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10CE-DBFC-534A-A539-22A97377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D1567-AC9E-8C48-91EA-A28BBA819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5119B-9BC2-604E-86B5-26D58C26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10231-35E1-504E-82FC-84998019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3B5F-218C-8B45-B2D5-7C76B524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7921C-92D3-1242-8AAC-61C6D11DE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D7142-3957-0C4B-B89D-A46B34AD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9A73A-75A7-734A-AFF9-2C064DB0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567F-4C5C-7D4B-8F6B-DC4550CA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5417-1B07-9249-8D51-46C6C307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968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945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ank">
  <p:cSld name="Title - 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5945343" y="6536531"/>
            <a:ext cx="296800" cy="3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865417" y="636408"/>
            <a:ext cx="101252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CB3"/>
              </a:buClr>
              <a:buSzPts val="3900"/>
              <a:buFont typeface="Impact"/>
              <a:buNone/>
              <a:defRPr sz="5200">
                <a:solidFill>
                  <a:schemeClr val="tx1"/>
                </a:solidFill>
                <a:latin typeface="+mj-lt"/>
                <a:ea typeface="Impact"/>
                <a:cs typeface="Impact"/>
                <a:sym typeface="Impact"/>
              </a:defRPr>
            </a:lvl1pPr>
            <a:lvl2pPr marL="1219170" lvl="1" indent="-474121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2pPr>
            <a:lvl3pPr marL="1828754" lvl="2" indent="-474121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2438339" lvl="3" indent="-474121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4pPr>
            <a:lvl5pPr marL="3047924" lvl="4" indent="-474121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5pPr>
            <a:lvl6pPr marL="3657509" lvl="5" indent="-474121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6pPr>
            <a:lvl7pPr marL="4267093" lvl="6" indent="-474121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7pPr>
            <a:lvl8pPr marL="4876678" lvl="7" indent="-474121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8pPr>
            <a:lvl9pPr marL="5486263" lvl="8" indent="-474121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94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070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E553-3ED9-B349-9906-33FA46D7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F968-7F17-F044-893D-6EA8775E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64FB-E46E-6945-A887-88FEA8DE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CFC61-0282-E948-886F-B159E8F5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1DEC-DCCF-DE45-9134-332E70EF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43D0-8950-724A-B565-1A3DC60C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1D71E-F6FA-2646-A969-8A6DD63E4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F0E0-AC17-5E43-914A-2B7E4395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72591-D02A-EA4B-9BCA-9264C627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106F-ED52-424E-A06C-9ED91E85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4B68-0E57-3C46-AACF-DE95736D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716B1-7BD2-E941-956D-08A7B5590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4B871-4273-0941-B839-A49FFDEB0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60F1E-7423-6A4E-ADBE-1F50600D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A144B-C84C-534C-A32C-0E2D7229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7F051-3B1C-214B-8DF7-13AFFEBC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9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0810E-205A-6540-8A37-D3CFF64B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F617B-451E-6542-BC08-219B8FE20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041F-FC10-8E4F-9263-E0A906A32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D6581-702F-A644-BF5C-1A7995CBD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3C0A0-193A-4640-973D-3654E849D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7507B-EC9B-BC48-9CC4-11B3A7A5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D3349-8851-BC4D-A98D-516F71BF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88844-18FC-0A45-976A-985C122A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0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A3E5-19F1-0641-984C-A4CD9A78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F02E3-60E2-294A-B8F2-1149AC7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350DB-DD15-6A47-9438-62A7CD06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04F76-9A65-5742-8AFA-25C9800B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007E7-15C6-7A41-B47D-576F5B6C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928F9-17F6-674B-AD96-2F5E42DE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DFF82-0970-4B43-84DC-1EBA5A5C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68B7-7E2F-174D-838B-867DF9EC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DD869-E158-8C45-8459-4E10F04A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86A05-3E53-AC42-B6A2-9167D9C68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88088-0B8D-9B49-BDC9-E1C3C4AA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B778-8AA1-2047-8B69-953D8B95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7F4A-D4D7-0F47-BE12-5854C337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F4C7-E137-7348-B7AB-127D37C0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2DFEB-2888-F744-BB2C-3A21B7C82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F8B25-A698-EA46-AE40-5D161511A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2C648-551C-1642-8361-6F737BFB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7501-58CA-E042-AB07-76C84F16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044C6-48D8-6542-ABF8-D5274486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7A419-4330-D641-808F-FF35485C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EEF0C-108D-F74E-AE73-B3FA19ACA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549F0-0E99-1D41-8024-5298CEF4F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09B0-2ED0-F747-B483-58D71A19501D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B1652-C105-D645-8915-9A9EB5DD9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BC9A7-9A74-3242-BC58-48CE7454D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9839-685B-9A4C-8F8A-A035CEC8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8.tiff"/><Relationship Id="rId4" Type="http://schemas.openxmlformats.org/officeDocument/2006/relationships/image" Target="../media/image2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outsystems.com/blog/posts/how-to-teach-child-about-asymmetric-cryptography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tiff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3.tiff"/><Relationship Id="rId7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outsystems.com/blog/posts/how-to-teach-child-about-asymmetric-cryptograph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2D836-ECAA-B04D-AF54-9156A1F28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3466213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Advancing image security and compliance through Container Image Encryption!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C05CC-EE6F-3B4C-BD67-2DC0A2528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Brandon Lum, IBM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075A9-90EC-994D-BC72-F3D1999F1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432" y="4180354"/>
            <a:ext cx="2032000" cy="20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8932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1"/>
          <p:cNvSpPr txBox="1">
            <a:spLocks noGrp="1"/>
          </p:cNvSpPr>
          <p:nvPr>
            <p:ph type="body" idx="1"/>
          </p:nvPr>
        </p:nvSpPr>
        <p:spPr>
          <a:xfrm>
            <a:off x="865417" y="636408"/>
            <a:ext cx="10125200" cy="932000"/>
          </a:xfrm>
          <a:prstGeom prst="rect">
            <a:avLst/>
          </a:prstGeom>
        </p:spPr>
        <p:txBody>
          <a:bodyPr spcFirstLastPara="1" vert="horz" wrap="square" lIns="71433" tIns="71433" rIns="71433" bIns="71433" rtlCol="0" anchor="ctr" anchorCtr="0">
            <a:noAutofit/>
          </a:bodyPr>
          <a:lstStyle/>
          <a:p>
            <a:pPr marL="0" indent="0"/>
            <a:r>
              <a:rPr lang="en"/>
              <a:t>Encryption Primer - Assym Enc.</a:t>
            </a:r>
            <a:endParaRPr/>
          </a:p>
        </p:txBody>
      </p:sp>
      <p:sp>
        <p:nvSpPr>
          <p:cNvPr id="795" name="Google Shape;795;p61"/>
          <p:cNvSpPr/>
          <p:nvPr/>
        </p:nvSpPr>
        <p:spPr>
          <a:xfrm>
            <a:off x="441351" y="1906300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This is a secret message.</a:t>
            </a:r>
            <a:endParaRPr sz="1867"/>
          </a:p>
        </p:txBody>
      </p:sp>
      <p:sp>
        <p:nvSpPr>
          <p:cNvPr id="796" name="Google Shape;796;p61"/>
          <p:cNvSpPr/>
          <p:nvPr/>
        </p:nvSpPr>
        <p:spPr>
          <a:xfrm>
            <a:off x="2361012" y="2286200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797" name="Google Shape;797;p61"/>
          <p:cNvSpPr/>
          <p:nvPr/>
        </p:nvSpPr>
        <p:spPr>
          <a:xfrm>
            <a:off x="5074525" y="1906300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903nsvlvn391xkshu9282jks910alfde=</a:t>
            </a:r>
            <a:endParaRPr sz="1867"/>
          </a:p>
        </p:txBody>
      </p:sp>
      <p:sp>
        <p:nvSpPr>
          <p:cNvPr id="798" name="Google Shape;798;p61"/>
          <p:cNvSpPr/>
          <p:nvPr/>
        </p:nvSpPr>
        <p:spPr>
          <a:xfrm>
            <a:off x="4502737" y="2233251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799" name="Google Shape;799;p61"/>
          <p:cNvSpPr/>
          <p:nvPr/>
        </p:nvSpPr>
        <p:spPr>
          <a:xfrm>
            <a:off x="5074525" y="3917275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903nsvlvn391xkshu9282jks910alfde=</a:t>
            </a:r>
            <a:endParaRPr sz="1867"/>
          </a:p>
        </p:txBody>
      </p:sp>
      <p:sp>
        <p:nvSpPr>
          <p:cNvPr id="800" name="Google Shape;800;p61"/>
          <p:cNvSpPr/>
          <p:nvPr/>
        </p:nvSpPr>
        <p:spPr>
          <a:xfrm>
            <a:off x="7239088" y="4256125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801" name="Google Shape;801;p61"/>
          <p:cNvSpPr/>
          <p:nvPr/>
        </p:nvSpPr>
        <p:spPr>
          <a:xfrm>
            <a:off x="10362075" y="3917275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This is a secret message.</a:t>
            </a:r>
            <a:endParaRPr sz="1867"/>
          </a:p>
        </p:txBody>
      </p:sp>
      <p:sp>
        <p:nvSpPr>
          <p:cNvPr id="802" name="Google Shape;802;p61"/>
          <p:cNvSpPr/>
          <p:nvPr/>
        </p:nvSpPr>
        <p:spPr>
          <a:xfrm>
            <a:off x="9708000" y="4203175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pic>
        <p:nvPicPr>
          <p:cNvPr id="803" name="Google Shape;80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926" y="1820185"/>
            <a:ext cx="1570349" cy="110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8276" y="3837899"/>
            <a:ext cx="1570349" cy="1016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805;p61">
            <a:extLst>
              <a:ext uri="{FF2B5EF4-FFF2-40B4-BE49-F238E27FC236}">
                <a16:creationId xmlns:a16="http://schemas.microsoft.com/office/drawing/2014/main" id="{281D375E-64C3-8547-AAFF-93FAC449055B}"/>
              </a:ext>
            </a:extLst>
          </p:cNvPr>
          <p:cNvGrpSpPr/>
          <p:nvPr/>
        </p:nvGrpSpPr>
        <p:grpSpPr>
          <a:xfrm>
            <a:off x="311547" y="5524092"/>
            <a:ext cx="528047" cy="526940"/>
            <a:chOff x="13984288" y="5519738"/>
            <a:chExt cx="1514475" cy="1511300"/>
          </a:xfrm>
        </p:grpSpPr>
        <p:sp>
          <p:nvSpPr>
            <p:cNvPr id="22" name="Google Shape;806;p61">
              <a:extLst>
                <a:ext uri="{FF2B5EF4-FFF2-40B4-BE49-F238E27FC236}">
                  <a16:creationId xmlns:a16="http://schemas.microsoft.com/office/drawing/2014/main" id="{0EB65094-EC72-6C44-A782-CA8732165225}"/>
                </a:ext>
              </a:extLst>
            </p:cNvPr>
            <p:cNvSpPr/>
            <p:nvPr/>
          </p:nvSpPr>
          <p:spPr>
            <a:xfrm>
              <a:off x="13984288" y="5519738"/>
              <a:ext cx="1514475" cy="1511300"/>
            </a:xfrm>
            <a:custGeom>
              <a:avLst/>
              <a:gdLst/>
              <a:ahLst/>
              <a:cxnLst/>
              <a:rect l="l" t="t" r="r" b="b"/>
              <a:pathLst>
                <a:path w="274" h="272" extrusionOk="0">
                  <a:moveTo>
                    <a:pt x="16" y="271"/>
                  </a:moveTo>
                  <a:cubicBezTo>
                    <a:pt x="12" y="271"/>
                    <a:pt x="8" y="270"/>
                    <a:pt x="5" y="268"/>
                  </a:cubicBezTo>
                  <a:cubicBezTo>
                    <a:pt x="2" y="264"/>
                    <a:pt x="2" y="259"/>
                    <a:pt x="2" y="254"/>
                  </a:cubicBezTo>
                  <a:cubicBezTo>
                    <a:pt x="2" y="218"/>
                    <a:pt x="1" y="182"/>
                    <a:pt x="2" y="147"/>
                  </a:cubicBezTo>
                  <a:cubicBezTo>
                    <a:pt x="2" y="139"/>
                    <a:pt x="0" y="128"/>
                    <a:pt x="9" y="124"/>
                  </a:cubicBezTo>
                  <a:cubicBezTo>
                    <a:pt x="13" y="122"/>
                    <a:pt x="16" y="122"/>
                    <a:pt x="20" y="122"/>
                  </a:cubicBezTo>
                  <a:cubicBezTo>
                    <a:pt x="34" y="122"/>
                    <a:pt x="48" y="122"/>
                    <a:pt x="62" y="122"/>
                  </a:cubicBezTo>
                  <a:cubicBezTo>
                    <a:pt x="69" y="122"/>
                    <a:pt x="79" y="124"/>
                    <a:pt x="81" y="131"/>
                  </a:cubicBezTo>
                  <a:cubicBezTo>
                    <a:pt x="81" y="132"/>
                    <a:pt x="81" y="134"/>
                    <a:pt x="82" y="135"/>
                  </a:cubicBezTo>
                  <a:cubicBezTo>
                    <a:pt x="84" y="137"/>
                    <a:pt x="87" y="137"/>
                    <a:pt x="89" y="136"/>
                  </a:cubicBezTo>
                  <a:cubicBezTo>
                    <a:pt x="111" y="128"/>
                    <a:pt x="125" y="107"/>
                    <a:pt x="136" y="87"/>
                  </a:cubicBezTo>
                  <a:cubicBezTo>
                    <a:pt x="146" y="69"/>
                    <a:pt x="156" y="50"/>
                    <a:pt x="156" y="29"/>
                  </a:cubicBezTo>
                  <a:cubicBezTo>
                    <a:pt x="156" y="23"/>
                    <a:pt x="155" y="17"/>
                    <a:pt x="157" y="12"/>
                  </a:cubicBezTo>
                  <a:cubicBezTo>
                    <a:pt x="162" y="3"/>
                    <a:pt x="174" y="0"/>
                    <a:pt x="183" y="4"/>
                  </a:cubicBezTo>
                  <a:cubicBezTo>
                    <a:pt x="192" y="8"/>
                    <a:pt x="198" y="18"/>
                    <a:pt x="199" y="27"/>
                  </a:cubicBezTo>
                  <a:cubicBezTo>
                    <a:pt x="201" y="37"/>
                    <a:pt x="200" y="47"/>
                    <a:pt x="199" y="57"/>
                  </a:cubicBezTo>
                  <a:cubicBezTo>
                    <a:pt x="197" y="71"/>
                    <a:pt x="196" y="85"/>
                    <a:pt x="194" y="98"/>
                  </a:cubicBezTo>
                  <a:cubicBezTo>
                    <a:pt x="194" y="101"/>
                    <a:pt x="193" y="103"/>
                    <a:pt x="195" y="104"/>
                  </a:cubicBezTo>
                  <a:cubicBezTo>
                    <a:pt x="196" y="105"/>
                    <a:pt x="198" y="105"/>
                    <a:pt x="199" y="105"/>
                  </a:cubicBezTo>
                  <a:cubicBezTo>
                    <a:pt x="209" y="105"/>
                    <a:pt x="219" y="105"/>
                    <a:pt x="229" y="105"/>
                  </a:cubicBezTo>
                  <a:cubicBezTo>
                    <a:pt x="239" y="105"/>
                    <a:pt x="249" y="105"/>
                    <a:pt x="257" y="109"/>
                  </a:cubicBezTo>
                  <a:cubicBezTo>
                    <a:pt x="269" y="117"/>
                    <a:pt x="274" y="134"/>
                    <a:pt x="269" y="148"/>
                  </a:cubicBezTo>
                  <a:cubicBezTo>
                    <a:pt x="268" y="151"/>
                    <a:pt x="267" y="154"/>
                    <a:pt x="267" y="157"/>
                  </a:cubicBezTo>
                  <a:cubicBezTo>
                    <a:pt x="266" y="160"/>
                    <a:pt x="268" y="162"/>
                    <a:pt x="268" y="165"/>
                  </a:cubicBezTo>
                  <a:cubicBezTo>
                    <a:pt x="270" y="173"/>
                    <a:pt x="267" y="181"/>
                    <a:pt x="260" y="186"/>
                  </a:cubicBezTo>
                  <a:cubicBezTo>
                    <a:pt x="258" y="188"/>
                    <a:pt x="256" y="190"/>
                    <a:pt x="255" y="192"/>
                  </a:cubicBezTo>
                  <a:cubicBezTo>
                    <a:pt x="254" y="195"/>
                    <a:pt x="256" y="198"/>
                    <a:pt x="257" y="201"/>
                  </a:cubicBezTo>
                  <a:cubicBezTo>
                    <a:pt x="258" y="207"/>
                    <a:pt x="256" y="214"/>
                    <a:pt x="251" y="218"/>
                  </a:cubicBezTo>
                  <a:cubicBezTo>
                    <a:pt x="249" y="220"/>
                    <a:pt x="248" y="221"/>
                    <a:pt x="247" y="223"/>
                  </a:cubicBezTo>
                  <a:cubicBezTo>
                    <a:pt x="245" y="226"/>
                    <a:pt x="247" y="230"/>
                    <a:pt x="247" y="234"/>
                  </a:cubicBezTo>
                  <a:cubicBezTo>
                    <a:pt x="248" y="242"/>
                    <a:pt x="242" y="249"/>
                    <a:pt x="235" y="252"/>
                  </a:cubicBezTo>
                  <a:cubicBezTo>
                    <a:pt x="224" y="256"/>
                    <a:pt x="159" y="254"/>
                    <a:pt x="140" y="254"/>
                  </a:cubicBezTo>
                  <a:cubicBezTo>
                    <a:pt x="136" y="254"/>
                    <a:pt x="132" y="254"/>
                    <a:pt x="131" y="251"/>
                  </a:cubicBezTo>
                  <a:cubicBezTo>
                    <a:pt x="130" y="248"/>
                    <a:pt x="132" y="245"/>
                    <a:pt x="134" y="244"/>
                  </a:cubicBezTo>
                  <a:cubicBezTo>
                    <a:pt x="137" y="243"/>
                    <a:pt x="139" y="243"/>
                    <a:pt x="142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6" y="243"/>
                    <a:pt x="235" y="241"/>
                    <a:pt x="236" y="234"/>
                  </a:cubicBezTo>
                  <a:cubicBezTo>
                    <a:pt x="236" y="229"/>
                    <a:pt x="232" y="225"/>
                    <a:pt x="233" y="220"/>
                  </a:cubicBezTo>
                  <a:cubicBezTo>
                    <a:pt x="234" y="214"/>
                    <a:pt x="243" y="213"/>
                    <a:pt x="245" y="207"/>
                  </a:cubicBezTo>
                  <a:cubicBezTo>
                    <a:pt x="247" y="201"/>
                    <a:pt x="242" y="196"/>
                    <a:pt x="242" y="190"/>
                  </a:cubicBezTo>
                  <a:cubicBezTo>
                    <a:pt x="243" y="181"/>
                    <a:pt x="258" y="177"/>
                    <a:pt x="257" y="168"/>
                  </a:cubicBezTo>
                  <a:cubicBezTo>
                    <a:pt x="257" y="164"/>
                    <a:pt x="252" y="160"/>
                    <a:pt x="252" y="156"/>
                  </a:cubicBezTo>
                  <a:cubicBezTo>
                    <a:pt x="252" y="151"/>
                    <a:pt x="256" y="147"/>
                    <a:pt x="259" y="143"/>
                  </a:cubicBezTo>
                  <a:cubicBezTo>
                    <a:pt x="263" y="135"/>
                    <a:pt x="258" y="125"/>
                    <a:pt x="251" y="120"/>
                  </a:cubicBezTo>
                  <a:cubicBezTo>
                    <a:pt x="243" y="115"/>
                    <a:pt x="233" y="115"/>
                    <a:pt x="224" y="116"/>
                  </a:cubicBezTo>
                  <a:cubicBezTo>
                    <a:pt x="215" y="116"/>
                    <a:pt x="206" y="118"/>
                    <a:pt x="197" y="117"/>
                  </a:cubicBezTo>
                  <a:cubicBezTo>
                    <a:pt x="194" y="116"/>
                    <a:pt x="191" y="115"/>
                    <a:pt x="188" y="113"/>
                  </a:cubicBezTo>
                  <a:cubicBezTo>
                    <a:pt x="182" y="108"/>
                    <a:pt x="182" y="99"/>
                    <a:pt x="183" y="92"/>
                  </a:cubicBezTo>
                  <a:cubicBezTo>
                    <a:pt x="185" y="77"/>
                    <a:pt x="186" y="62"/>
                    <a:pt x="188" y="47"/>
                  </a:cubicBezTo>
                  <a:cubicBezTo>
                    <a:pt x="189" y="36"/>
                    <a:pt x="190" y="24"/>
                    <a:pt x="182" y="17"/>
                  </a:cubicBezTo>
                  <a:cubicBezTo>
                    <a:pt x="178" y="13"/>
                    <a:pt x="171" y="12"/>
                    <a:pt x="169" y="17"/>
                  </a:cubicBezTo>
                  <a:cubicBezTo>
                    <a:pt x="168" y="19"/>
                    <a:pt x="168" y="21"/>
                    <a:pt x="168" y="23"/>
                  </a:cubicBezTo>
                  <a:cubicBezTo>
                    <a:pt x="169" y="49"/>
                    <a:pt x="157" y="74"/>
                    <a:pt x="144" y="96"/>
                  </a:cubicBezTo>
                  <a:cubicBezTo>
                    <a:pt x="131" y="119"/>
                    <a:pt x="115" y="141"/>
                    <a:pt x="90" y="147"/>
                  </a:cubicBezTo>
                  <a:cubicBezTo>
                    <a:pt x="88" y="148"/>
                    <a:pt x="85" y="148"/>
                    <a:pt x="84" y="150"/>
                  </a:cubicBezTo>
                  <a:cubicBezTo>
                    <a:pt x="82" y="152"/>
                    <a:pt x="82" y="154"/>
                    <a:pt x="82" y="157"/>
                  </a:cubicBezTo>
                  <a:cubicBezTo>
                    <a:pt x="82" y="188"/>
                    <a:pt x="82" y="219"/>
                    <a:pt x="82" y="251"/>
                  </a:cubicBezTo>
                  <a:cubicBezTo>
                    <a:pt x="82" y="257"/>
                    <a:pt x="82" y="264"/>
                    <a:pt x="78" y="268"/>
                  </a:cubicBezTo>
                  <a:cubicBezTo>
                    <a:pt x="73" y="272"/>
                    <a:pt x="67" y="272"/>
                    <a:pt x="61" y="272"/>
                  </a:cubicBezTo>
                  <a:cubicBezTo>
                    <a:pt x="47" y="272"/>
                    <a:pt x="33" y="272"/>
                    <a:pt x="19" y="272"/>
                  </a:cubicBezTo>
                  <a:cubicBezTo>
                    <a:pt x="18" y="272"/>
                    <a:pt x="17" y="271"/>
                    <a:pt x="16" y="271"/>
                  </a:cubicBezTo>
                  <a:close/>
                  <a:moveTo>
                    <a:pt x="16" y="134"/>
                  </a:moveTo>
                  <a:cubicBezTo>
                    <a:pt x="14" y="134"/>
                    <a:pt x="13" y="135"/>
                    <a:pt x="13" y="137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9"/>
                    <a:pt x="14" y="260"/>
                    <a:pt x="16" y="260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9" y="260"/>
                    <a:pt x="71" y="259"/>
                    <a:pt x="71" y="25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5"/>
                    <a:pt x="69" y="134"/>
                    <a:pt x="68" y="134"/>
                  </a:cubicBezTo>
                  <a:lnTo>
                    <a:pt x="16" y="1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807;p61">
              <a:extLst>
                <a:ext uri="{FF2B5EF4-FFF2-40B4-BE49-F238E27FC236}">
                  <a16:creationId xmlns:a16="http://schemas.microsoft.com/office/drawing/2014/main" id="{74B1A604-BFD9-0445-BB62-310485FA8F1A}"/>
                </a:ext>
              </a:extLst>
            </p:cNvPr>
            <p:cNvSpPr/>
            <p:nvPr/>
          </p:nvSpPr>
          <p:spPr>
            <a:xfrm>
              <a:off x="14182727" y="6775451"/>
              <a:ext cx="66600" cy="603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4" name="Google Shape;811;p61">
            <a:extLst>
              <a:ext uri="{FF2B5EF4-FFF2-40B4-BE49-F238E27FC236}">
                <a16:creationId xmlns:a16="http://schemas.microsoft.com/office/drawing/2014/main" id="{921907F3-FA5A-A147-89D5-73D796D74429}"/>
              </a:ext>
            </a:extLst>
          </p:cNvPr>
          <p:cNvSpPr txBox="1"/>
          <p:nvPr/>
        </p:nvSpPr>
        <p:spPr>
          <a:xfrm>
            <a:off x="1073785" y="5318832"/>
            <a:ext cx="3982400" cy="1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 dirty="0">
                <a:latin typeface="Helvetica Neue"/>
                <a:ea typeface="Helvetica Neue"/>
                <a:cs typeface="Helvetica Neue"/>
                <a:sym typeface="Helvetica Neue"/>
              </a:rPr>
              <a:t>Each user has a Public-Private key pair, where Public Key is not secret, can be published.</a:t>
            </a: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4959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CAE2981-7D1A-114B-96B4-0FD3D36E5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6637"/>
            <a:ext cx="5181600" cy="2135844"/>
          </a:xfrm>
        </p:spPr>
        <p:txBody>
          <a:bodyPr>
            <a:normAutofit/>
          </a:bodyPr>
          <a:lstStyle/>
          <a:p>
            <a:r>
              <a:rPr lang="en-US" sz="2000" dirty="0"/>
              <a:t>Alice creates an RSA private/public keypair, publishing her public key</a:t>
            </a:r>
          </a:p>
          <a:p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3B586-E0D7-1343-984D-D928B9D7D6FA}"/>
              </a:ext>
            </a:extLst>
          </p:cNvPr>
          <p:cNvGrpSpPr/>
          <p:nvPr/>
        </p:nvGrpSpPr>
        <p:grpSpPr>
          <a:xfrm>
            <a:off x="6342856" y="2201888"/>
            <a:ext cx="613759" cy="918751"/>
            <a:chOff x="6342856" y="2720876"/>
            <a:chExt cx="613759" cy="918751"/>
          </a:xfrm>
        </p:grpSpPr>
        <p:sp>
          <p:nvSpPr>
            <p:cNvPr id="865" name="Google Shape;865;p63"/>
            <p:cNvSpPr/>
            <p:nvPr/>
          </p:nvSpPr>
          <p:spPr>
            <a:xfrm>
              <a:off x="6391957" y="2720876"/>
              <a:ext cx="513040" cy="502024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6" name="Google Shape;866;p63"/>
            <p:cNvSpPr/>
            <p:nvPr/>
          </p:nvSpPr>
          <p:spPr>
            <a:xfrm>
              <a:off x="6342856" y="3258467"/>
              <a:ext cx="613759" cy="381160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7" name="Google Shape;867;p63"/>
          <p:cNvSpPr txBox="1"/>
          <p:nvPr/>
        </p:nvSpPr>
        <p:spPr>
          <a:xfrm>
            <a:off x="6387297" y="2759434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0" name="Google Shape;87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157" y="5763444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871;p63">
            <a:extLst>
              <a:ext uri="{FF2B5EF4-FFF2-40B4-BE49-F238E27FC236}">
                <a16:creationId xmlns:a16="http://schemas.microsoft.com/office/drawing/2014/main" id="{C3151DAE-95A9-E14E-89F2-84737A83ED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16" y="3127015"/>
            <a:ext cx="842700" cy="5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3CF73A-206A-E14C-A74B-69079DB26968}"/>
              </a:ext>
            </a:extLst>
          </p:cNvPr>
          <p:cNvSpPr/>
          <p:nvPr/>
        </p:nvSpPr>
        <p:spPr>
          <a:xfrm>
            <a:off x="7008529" y="2050669"/>
            <a:ext cx="4878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genrsa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-out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alicePrivate.pem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2048 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alicePrivate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.pem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pubout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40" name="Google Shape;840;p63"/>
          <p:cNvGrpSpPr/>
          <p:nvPr/>
        </p:nvGrpSpPr>
        <p:grpSpPr>
          <a:xfrm>
            <a:off x="601540" y="4107281"/>
            <a:ext cx="613759" cy="927879"/>
            <a:chOff x="13654088" y="9023350"/>
            <a:chExt cx="3095625" cy="4679950"/>
          </a:xfrm>
        </p:grpSpPr>
        <p:sp>
          <p:nvSpPr>
            <p:cNvPr id="841" name="Google Shape;841;p63"/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2" name="Google Shape;842;p63"/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43" name="Google Shape;843;p63"/>
          <p:cNvSpPr txBox="1"/>
          <p:nvPr/>
        </p:nvSpPr>
        <p:spPr>
          <a:xfrm>
            <a:off x="646396" y="4673954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44" name="Google Shape;844;p63"/>
          <p:cNvGrpSpPr/>
          <p:nvPr/>
        </p:nvGrpSpPr>
        <p:grpSpPr>
          <a:xfrm>
            <a:off x="1659807" y="4406240"/>
            <a:ext cx="444111" cy="580927"/>
            <a:chOff x="-1890940" y="3843288"/>
            <a:chExt cx="502236" cy="656959"/>
          </a:xfrm>
        </p:grpSpPr>
        <p:sp>
          <p:nvSpPr>
            <p:cNvPr id="845" name="Google Shape;845;p63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6" name="Google Shape;846;p63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7" name="Google Shape;847;p63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8" name="Google Shape;848;p63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9" name="Google Shape;849;p63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51" name="Google Shape;851;p63"/>
          <p:cNvGrpSpPr/>
          <p:nvPr/>
        </p:nvGrpSpPr>
        <p:grpSpPr>
          <a:xfrm>
            <a:off x="4512006" y="4420899"/>
            <a:ext cx="444111" cy="580927"/>
            <a:chOff x="-1890940" y="3843288"/>
            <a:chExt cx="502236" cy="656959"/>
          </a:xfrm>
        </p:grpSpPr>
        <p:sp>
          <p:nvSpPr>
            <p:cNvPr id="852" name="Google Shape;852;p63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3" name="Google Shape;853;p63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4" name="Google Shape;854;p63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5" name="Google Shape;855;p63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6" name="Google Shape;856;p63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58" name="Google Shape;858;p63"/>
          <p:cNvGrpSpPr/>
          <p:nvPr/>
        </p:nvGrpSpPr>
        <p:grpSpPr>
          <a:xfrm>
            <a:off x="4777567" y="4723033"/>
            <a:ext cx="254468" cy="360264"/>
            <a:chOff x="7018063" y="4585313"/>
            <a:chExt cx="360300" cy="510000"/>
          </a:xfrm>
        </p:grpSpPr>
        <p:sp>
          <p:nvSpPr>
            <p:cNvPr id="859" name="Google Shape;859;p63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63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2" name="Google Shape;862;p63"/>
          <p:cNvSpPr/>
          <p:nvPr/>
        </p:nvSpPr>
        <p:spPr>
          <a:xfrm>
            <a:off x="2357589" y="4569629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863" name="Google Shape;863;p63"/>
          <p:cNvSpPr/>
          <p:nvPr/>
        </p:nvSpPr>
        <p:spPr>
          <a:xfrm>
            <a:off x="3819964" y="4489462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868" name="Google Shape;868;p63"/>
          <p:cNvSpPr/>
          <p:nvPr/>
        </p:nvSpPr>
        <p:spPr>
          <a:xfrm>
            <a:off x="1472258" y="3640829"/>
            <a:ext cx="3908514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buildah</a:t>
            </a:r>
            <a:r>
              <a:rPr lang="en" sz="13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push --encryption- 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alicePublic.pem</a:t>
            </a:r>
            <a:r>
              <a:rPr lang="en" sz="13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1" name="Google Shape;87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986" y="4338173"/>
            <a:ext cx="842700" cy="5926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6D28BA-2E78-C24F-AA40-5AC0E884CF9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3567686" y="3719623"/>
            <a:ext cx="3923680" cy="658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Content Placeholder 12">
            <a:extLst>
              <a:ext uri="{FF2B5EF4-FFF2-40B4-BE49-F238E27FC236}">
                <a16:creationId xmlns:a16="http://schemas.microsoft.com/office/drawing/2014/main" id="{8C232A1E-4157-F64C-A775-1C12C2C257CC}"/>
              </a:ext>
            </a:extLst>
          </p:cNvPr>
          <p:cNvSpPr txBox="1">
            <a:spLocks/>
          </p:cNvSpPr>
          <p:nvPr/>
        </p:nvSpPr>
        <p:spPr>
          <a:xfrm>
            <a:off x="385065" y="2932591"/>
            <a:ext cx="5181600" cy="213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encrypts his image and pushes it to the registry</a:t>
            </a:r>
          </a:p>
        </p:txBody>
      </p:sp>
      <p:sp>
        <p:nvSpPr>
          <p:cNvPr id="75" name="Content Placeholder 12">
            <a:extLst>
              <a:ext uri="{FF2B5EF4-FFF2-40B4-BE49-F238E27FC236}">
                <a16:creationId xmlns:a16="http://schemas.microsoft.com/office/drawing/2014/main" id="{E3C77305-0B3E-014F-B850-C3BE8CD3F4A8}"/>
              </a:ext>
            </a:extLst>
          </p:cNvPr>
          <p:cNvSpPr txBox="1">
            <a:spLocks/>
          </p:cNvSpPr>
          <p:nvPr/>
        </p:nvSpPr>
        <p:spPr>
          <a:xfrm>
            <a:off x="6185409" y="4709978"/>
            <a:ext cx="5181600" cy="213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Alice pulls and decrypts the image with her private key</a:t>
            </a:r>
          </a:p>
        </p:txBody>
      </p:sp>
      <p:grpSp>
        <p:nvGrpSpPr>
          <p:cNvPr id="85" name="Google Shape;844;p63">
            <a:extLst>
              <a:ext uri="{FF2B5EF4-FFF2-40B4-BE49-F238E27FC236}">
                <a16:creationId xmlns:a16="http://schemas.microsoft.com/office/drawing/2014/main" id="{277B93C0-1F35-A844-9E3E-BA18959F2DF3}"/>
              </a:ext>
            </a:extLst>
          </p:cNvPr>
          <p:cNvGrpSpPr/>
          <p:nvPr/>
        </p:nvGrpSpPr>
        <p:grpSpPr>
          <a:xfrm>
            <a:off x="10095141" y="5804162"/>
            <a:ext cx="444111" cy="580927"/>
            <a:chOff x="-1890940" y="3843288"/>
            <a:chExt cx="502236" cy="656959"/>
          </a:xfrm>
        </p:grpSpPr>
        <p:sp>
          <p:nvSpPr>
            <p:cNvPr id="86" name="Google Shape;845;p63">
              <a:extLst>
                <a:ext uri="{FF2B5EF4-FFF2-40B4-BE49-F238E27FC236}">
                  <a16:creationId xmlns:a16="http://schemas.microsoft.com/office/drawing/2014/main" id="{1D9D3061-435A-5E4C-A116-05602A35E086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46;p63">
              <a:extLst>
                <a:ext uri="{FF2B5EF4-FFF2-40B4-BE49-F238E27FC236}">
                  <a16:creationId xmlns:a16="http://schemas.microsoft.com/office/drawing/2014/main" id="{210FAED1-E888-9545-8D79-A02DB3CA0CCE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47;p63">
              <a:extLst>
                <a:ext uri="{FF2B5EF4-FFF2-40B4-BE49-F238E27FC236}">
                  <a16:creationId xmlns:a16="http://schemas.microsoft.com/office/drawing/2014/main" id="{C2E812AE-3B6A-A34E-AA8A-10EA412CDF03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48;p63">
              <a:extLst>
                <a:ext uri="{FF2B5EF4-FFF2-40B4-BE49-F238E27FC236}">
                  <a16:creationId xmlns:a16="http://schemas.microsoft.com/office/drawing/2014/main" id="{E9694FDB-0F47-3446-9CF0-EA92C307681B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849;p63">
              <a:extLst>
                <a:ext uri="{FF2B5EF4-FFF2-40B4-BE49-F238E27FC236}">
                  <a16:creationId xmlns:a16="http://schemas.microsoft.com/office/drawing/2014/main" id="{F054E77E-29BF-564E-A8A0-9B629D432B31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1" name="Google Shape;851;p63">
            <a:extLst>
              <a:ext uri="{FF2B5EF4-FFF2-40B4-BE49-F238E27FC236}">
                <a16:creationId xmlns:a16="http://schemas.microsoft.com/office/drawing/2014/main" id="{2DA65828-C510-4741-A718-842F3F330B10}"/>
              </a:ext>
            </a:extLst>
          </p:cNvPr>
          <p:cNvGrpSpPr/>
          <p:nvPr/>
        </p:nvGrpSpPr>
        <p:grpSpPr>
          <a:xfrm>
            <a:off x="6921217" y="5837717"/>
            <a:ext cx="444111" cy="580927"/>
            <a:chOff x="-1890940" y="3843288"/>
            <a:chExt cx="502236" cy="656959"/>
          </a:xfrm>
        </p:grpSpPr>
        <p:sp>
          <p:nvSpPr>
            <p:cNvPr id="92" name="Google Shape;852;p63">
              <a:extLst>
                <a:ext uri="{FF2B5EF4-FFF2-40B4-BE49-F238E27FC236}">
                  <a16:creationId xmlns:a16="http://schemas.microsoft.com/office/drawing/2014/main" id="{44335F9E-8CCB-C44F-BD41-E562BD251D03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853;p63">
              <a:extLst>
                <a:ext uri="{FF2B5EF4-FFF2-40B4-BE49-F238E27FC236}">
                  <a16:creationId xmlns:a16="http://schemas.microsoft.com/office/drawing/2014/main" id="{E93BA777-1E2C-4547-8F19-BFBC683455ED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854;p63">
              <a:extLst>
                <a:ext uri="{FF2B5EF4-FFF2-40B4-BE49-F238E27FC236}">
                  <a16:creationId xmlns:a16="http://schemas.microsoft.com/office/drawing/2014/main" id="{B6A42EDB-2668-5F46-850E-482F7AF0C24C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855;p63">
              <a:extLst>
                <a:ext uri="{FF2B5EF4-FFF2-40B4-BE49-F238E27FC236}">
                  <a16:creationId xmlns:a16="http://schemas.microsoft.com/office/drawing/2014/main" id="{03EECE23-58B3-F742-89E7-B3D82F60E242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856;p63">
              <a:extLst>
                <a:ext uri="{FF2B5EF4-FFF2-40B4-BE49-F238E27FC236}">
                  <a16:creationId xmlns:a16="http://schemas.microsoft.com/office/drawing/2014/main" id="{8933F9E0-A8AA-334B-9660-6B3CC6F445D1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7" name="Google Shape;858;p63">
            <a:extLst>
              <a:ext uri="{FF2B5EF4-FFF2-40B4-BE49-F238E27FC236}">
                <a16:creationId xmlns:a16="http://schemas.microsoft.com/office/drawing/2014/main" id="{7D2B14FA-1C45-EB4D-93EE-1206745BA018}"/>
              </a:ext>
            </a:extLst>
          </p:cNvPr>
          <p:cNvGrpSpPr/>
          <p:nvPr/>
        </p:nvGrpSpPr>
        <p:grpSpPr>
          <a:xfrm>
            <a:off x="7186778" y="6139851"/>
            <a:ext cx="254468" cy="360264"/>
            <a:chOff x="7018063" y="4585313"/>
            <a:chExt cx="360300" cy="510000"/>
          </a:xfrm>
        </p:grpSpPr>
        <p:sp>
          <p:nvSpPr>
            <p:cNvPr id="98" name="Google Shape;859;p63">
              <a:extLst>
                <a:ext uri="{FF2B5EF4-FFF2-40B4-BE49-F238E27FC236}">
                  <a16:creationId xmlns:a16="http://schemas.microsoft.com/office/drawing/2014/main" id="{E554C5EB-7C4A-5E45-BB60-A17E237354DC}"/>
                </a:ext>
              </a:extLst>
            </p:cNvPr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860;p63">
              <a:extLst>
                <a:ext uri="{FF2B5EF4-FFF2-40B4-BE49-F238E27FC236}">
                  <a16:creationId xmlns:a16="http://schemas.microsoft.com/office/drawing/2014/main" id="{9E34D7BE-F3F8-3446-8DF5-943C23602CEC}"/>
                </a:ext>
              </a:extLst>
            </p:cNvPr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0" name="Google Shape;862;p63">
            <a:extLst>
              <a:ext uri="{FF2B5EF4-FFF2-40B4-BE49-F238E27FC236}">
                <a16:creationId xmlns:a16="http://schemas.microsoft.com/office/drawing/2014/main" id="{DCE06B34-2FED-334B-92F0-665A11FE15B8}"/>
              </a:ext>
            </a:extLst>
          </p:cNvPr>
          <p:cNvSpPr/>
          <p:nvPr/>
        </p:nvSpPr>
        <p:spPr>
          <a:xfrm>
            <a:off x="7727097" y="5970966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863;p63">
            <a:extLst>
              <a:ext uri="{FF2B5EF4-FFF2-40B4-BE49-F238E27FC236}">
                <a16:creationId xmlns:a16="http://schemas.microsoft.com/office/drawing/2014/main" id="{ACE716ED-C842-5E47-A34A-26BF98691C92}"/>
              </a:ext>
            </a:extLst>
          </p:cNvPr>
          <p:cNvSpPr/>
          <p:nvPr/>
        </p:nvSpPr>
        <p:spPr>
          <a:xfrm>
            <a:off x="9299146" y="5914957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1162;p68">
            <a:extLst>
              <a:ext uri="{FF2B5EF4-FFF2-40B4-BE49-F238E27FC236}">
                <a16:creationId xmlns:a16="http://schemas.microsoft.com/office/drawing/2014/main" id="{B84F9803-DC49-0740-86BF-E5BA5C31B7D4}"/>
              </a:ext>
            </a:extLst>
          </p:cNvPr>
          <p:cNvSpPr/>
          <p:nvPr/>
        </p:nvSpPr>
        <p:spPr>
          <a:xfrm>
            <a:off x="10746292" y="5900145"/>
            <a:ext cx="408816" cy="4088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rgbClr val="38761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67" tIns="38067" rIns="38067" bIns="38067" anchor="ctr" anchorCtr="0">
            <a:noAutofit/>
          </a:bodyPr>
          <a:lstStyle/>
          <a:p>
            <a:pPr algn="ctr">
              <a:buClr>
                <a:srgbClr val="FFFFFF"/>
              </a:buClr>
              <a:buSzPts val="2200"/>
            </a:pPr>
            <a:endParaRPr sz="2933" b="1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AF98ED3-97B6-9541-B8AC-0B9DA0C136EF}"/>
              </a:ext>
            </a:extLst>
          </p:cNvPr>
          <p:cNvCxnSpPr>
            <a:cxnSpLocks/>
          </p:cNvCxnSpPr>
          <p:nvPr/>
        </p:nvCxnSpPr>
        <p:spPr>
          <a:xfrm>
            <a:off x="6172581" y="5914957"/>
            <a:ext cx="719588" cy="163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8" name="Google Shape;870;p63">
            <a:extLst>
              <a:ext uri="{FF2B5EF4-FFF2-40B4-BE49-F238E27FC236}">
                <a16:creationId xmlns:a16="http://schemas.microsoft.com/office/drawing/2014/main" id="{6AF5C43F-1AFE-5343-8F70-06DA0BC624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016" y="2600528"/>
            <a:ext cx="842700" cy="545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955981-EC7C-594A-BB2C-C683734AA0C8}"/>
              </a:ext>
            </a:extLst>
          </p:cNvPr>
          <p:cNvCxnSpPr>
            <a:cxnSpLocks/>
          </p:cNvCxnSpPr>
          <p:nvPr/>
        </p:nvCxnSpPr>
        <p:spPr>
          <a:xfrm>
            <a:off x="5805268" y="0"/>
            <a:ext cx="0" cy="672225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E0E8EF4-C105-FF4B-AA23-7CAD318400C2}"/>
              </a:ext>
            </a:extLst>
          </p:cNvPr>
          <p:cNvSpPr txBox="1"/>
          <p:nvPr/>
        </p:nvSpPr>
        <p:spPr>
          <a:xfrm>
            <a:off x="2277194" y="368515"/>
            <a:ext cx="110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Bob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A5E5001-8FB0-AC4A-BB76-C2F0E2B1E058}"/>
              </a:ext>
            </a:extLst>
          </p:cNvPr>
          <p:cNvSpPr txBox="1"/>
          <p:nvPr/>
        </p:nvSpPr>
        <p:spPr>
          <a:xfrm>
            <a:off x="8638548" y="368514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Alice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91CD2ED-3256-E748-ABB7-68580E218735}"/>
              </a:ext>
            </a:extLst>
          </p:cNvPr>
          <p:cNvSpPr txBox="1"/>
          <p:nvPr/>
        </p:nvSpPr>
        <p:spPr>
          <a:xfrm>
            <a:off x="4129975" y="561756"/>
            <a:ext cx="376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sends an encrypted image 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3EC9296-10A5-C04C-9503-44806F2C0052}"/>
              </a:ext>
            </a:extLst>
          </p:cNvPr>
          <p:cNvSpPr/>
          <p:nvPr/>
        </p:nvSpPr>
        <p:spPr>
          <a:xfrm>
            <a:off x="5880953" y="1174744"/>
            <a:ext cx="582494" cy="582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DEA32ECF-EE21-4245-85F8-265BE5A3D940}"/>
              </a:ext>
            </a:extLst>
          </p:cNvPr>
          <p:cNvSpPr/>
          <p:nvPr/>
        </p:nvSpPr>
        <p:spPr>
          <a:xfrm>
            <a:off x="63902" y="2822859"/>
            <a:ext cx="582494" cy="582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7989245-2521-0E4E-9691-FEE4D0CF2A22}"/>
              </a:ext>
            </a:extLst>
          </p:cNvPr>
          <p:cNvSpPr/>
          <p:nvPr/>
        </p:nvSpPr>
        <p:spPr>
          <a:xfrm>
            <a:off x="5887828" y="4579478"/>
            <a:ext cx="582494" cy="582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grpSp>
        <p:nvGrpSpPr>
          <p:cNvPr id="135" name="Google Shape;958;p65">
            <a:extLst>
              <a:ext uri="{FF2B5EF4-FFF2-40B4-BE49-F238E27FC236}">
                <a16:creationId xmlns:a16="http://schemas.microsoft.com/office/drawing/2014/main" id="{637FE817-5917-E54C-A97B-7900B47B9666}"/>
              </a:ext>
            </a:extLst>
          </p:cNvPr>
          <p:cNvGrpSpPr/>
          <p:nvPr/>
        </p:nvGrpSpPr>
        <p:grpSpPr>
          <a:xfrm>
            <a:off x="5452110" y="5560286"/>
            <a:ext cx="730790" cy="715071"/>
            <a:chOff x="-4909863" y="2203450"/>
            <a:chExt cx="444500" cy="434975"/>
          </a:xfrm>
        </p:grpSpPr>
        <p:sp>
          <p:nvSpPr>
            <p:cNvPr id="136" name="Google Shape;959;p65">
              <a:extLst>
                <a:ext uri="{FF2B5EF4-FFF2-40B4-BE49-F238E27FC236}">
                  <a16:creationId xmlns:a16="http://schemas.microsoft.com/office/drawing/2014/main" id="{686904B5-4AD7-5B47-AD6B-DB50786D0942}"/>
                </a:ext>
              </a:extLst>
            </p:cNvPr>
            <p:cNvSpPr/>
            <p:nvPr/>
          </p:nvSpPr>
          <p:spPr>
            <a:xfrm>
              <a:off x="-4909863" y="2203450"/>
              <a:ext cx="444500" cy="4349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9" y="23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23"/>
                    <a:pt x="49" y="23"/>
                    <a:pt x="49" y="23"/>
                  </a:cubicBezTo>
                  <a:lnTo>
                    <a:pt x="9" y="23"/>
                  </a:lnTo>
                  <a:close/>
                  <a:moveTo>
                    <a:pt x="9" y="16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3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9" y="56"/>
                    <a:pt x="9" y="5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7"/>
                    <a:pt x="58" y="56"/>
                    <a:pt x="58" y="5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9" y="16"/>
                  </a:lnTo>
                  <a:close/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960;p65">
              <a:extLst>
                <a:ext uri="{FF2B5EF4-FFF2-40B4-BE49-F238E27FC236}">
                  <a16:creationId xmlns:a16="http://schemas.microsoft.com/office/drawing/2014/main" id="{789C5533-3122-D849-9AD8-2DC2BA18594A}"/>
                </a:ext>
              </a:extLst>
            </p:cNvPr>
            <p:cNvSpPr/>
            <p:nvPr/>
          </p:nvSpPr>
          <p:spPr>
            <a:xfrm>
              <a:off x="-4833663" y="2217737"/>
              <a:ext cx="69850" cy="100013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3"/>
                    <a:pt x="9" y="13"/>
                    <a:pt x="9" y="13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961;p65">
              <a:extLst>
                <a:ext uri="{FF2B5EF4-FFF2-40B4-BE49-F238E27FC236}">
                  <a16:creationId xmlns:a16="http://schemas.microsoft.com/office/drawing/2014/main" id="{31252B96-0124-9845-9706-4C21415961B0}"/>
                </a:ext>
              </a:extLst>
            </p:cNvPr>
            <p:cNvSpPr/>
            <p:nvPr/>
          </p:nvSpPr>
          <p:spPr>
            <a:xfrm>
              <a:off x="-4687613" y="2217737"/>
              <a:ext cx="152400" cy="100013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9" name="Google Shape;962;p65">
              <a:extLst>
                <a:ext uri="{FF2B5EF4-FFF2-40B4-BE49-F238E27FC236}">
                  <a16:creationId xmlns:a16="http://schemas.microsoft.com/office/drawing/2014/main" id="{49A8858E-9299-084B-A311-3DD7261292A4}"/>
                </a:ext>
              </a:extLst>
            </p:cNvPr>
            <p:cNvCxnSpPr/>
            <p:nvPr/>
          </p:nvCxnSpPr>
          <p:spPr>
            <a:xfrm>
              <a:off x="-47638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0" name="Google Shape;963;p65">
              <a:extLst>
                <a:ext uri="{FF2B5EF4-FFF2-40B4-BE49-F238E27FC236}">
                  <a16:creationId xmlns:a16="http://schemas.microsoft.com/office/drawing/2014/main" id="{F50971B4-539C-2247-B2E4-D3C659F72F65}"/>
                </a:ext>
              </a:extLst>
            </p:cNvPr>
            <p:cNvCxnSpPr/>
            <p:nvPr/>
          </p:nvCxnSpPr>
          <p:spPr>
            <a:xfrm>
              <a:off x="-46876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1" name="Google Shape;964;p65">
              <a:extLst>
                <a:ext uri="{FF2B5EF4-FFF2-40B4-BE49-F238E27FC236}">
                  <a16:creationId xmlns:a16="http://schemas.microsoft.com/office/drawing/2014/main" id="{CC265B3F-B751-5441-981E-BA1BC06A9C9D}"/>
                </a:ext>
              </a:extLst>
            </p:cNvPr>
            <p:cNvCxnSpPr/>
            <p:nvPr/>
          </p:nvCxnSpPr>
          <p:spPr>
            <a:xfrm>
              <a:off x="-46114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2" name="Google Shape;965;p65">
              <a:extLst>
                <a:ext uri="{FF2B5EF4-FFF2-40B4-BE49-F238E27FC236}">
                  <a16:creationId xmlns:a16="http://schemas.microsoft.com/office/drawing/2014/main" id="{22E3356E-659E-B843-ACBD-ADB2D29BD438}"/>
                </a:ext>
              </a:extLst>
            </p:cNvPr>
            <p:cNvCxnSpPr/>
            <p:nvPr/>
          </p:nvCxnSpPr>
          <p:spPr>
            <a:xfrm>
              <a:off x="-4611413" y="2217737"/>
              <a:ext cx="0" cy="1080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03DC86B-54D5-F143-BDA3-FB5D327896E4}"/>
              </a:ext>
            </a:extLst>
          </p:cNvPr>
          <p:cNvCxnSpPr>
            <a:cxnSpLocks/>
          </p:cNvCxnSpPr>
          <p:nvPr/>
        </p:nvCxnSpPr>
        <p:spPr>
          <a:xfrm>
            <a:off x="4777567" y="5001826"/>
            <a:ext cx="650070" cy="913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8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BCB76D-607C-9446-8CC9-B476A875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Encrypt/Decrypt Demo</a:t>
            </a:r>
          </a:p>
        </p:txBody>
      </p:sp>
    </p:spTree>
    <p:extLst>
      <p:ext uri="{BB962C8B-B14F-4D97-AF65-F5344CB8AC3E}">
        <p14:creationId xmlns:p14="http://schemas.microsoft.com/office/powerpoint/2010/main" val="31740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BCB76D-607C-9446-8CC9-B476A875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OCI Spec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2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Google Shape;117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76" y="172875"/>
            <a:ext cx="11483077" cy="60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OCI Spec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29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" name="Google Shape;117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75" y="76200"/>
            <a:ext cx="12051965" cy="610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OCI Spec </a:t>
            </a:r>
            <a:r>
              <a:rPr lang="en" b="1" dirty="0"/>
              <a:t>+encrypted</a:t>
            </a:r>
            <a:endParaRPr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509C0-709C-194F-8616-F6E2A098490F}"/>
              </a:ext>
            </a:extLst>
          </p:cNvPr>
          <p:cNvSpPr txBox="1"/>
          <p:nvPr/>
        </p:nvSpPr>
        <p:spPr>
          <a:xfrm>
            <a:off x="69574" y="6320135"/>
            <a:ext cx="13710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*+enc = +encrypted abbreviated</a:t>
            </a:r>
          </a:p>
          <a:p>
            <a:r>
              <a:rPr lang="en-US" sz="1200" dirty="0"/>
              <a:t>*org…</a:t>
            </a:r>
            <a:r>
              <a:rPr lang="en-US" sz="1200" dirty="0" err="1"/>
              <a:t>enc.keys</a:t>
            </a:r>
            <a:r>
              <a:rPr lang="en-US" sz="1200" dirty="0"/>
              <a:t> annotations represent encryption metadata</a:t>
            </a:r>
          </a:p>
        </p:txBody>
      </p:sp>
    </p:spTree>
    <p:extLst>
      <p:ext uri="{BB962C8B-B14F-4D97-AF65-F5344CB8AC3E}">
        <p14:creationId xmlns:p14="http://schemas.microsoft.com/office/powerpoint/2010/main" val="239043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7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Encrypt on layers means images can still benefit from </a:t>
            </a:r>
            <a:br>
              <a:rPr lang="en"/>
            </a:br>
            <a:r>
              <a:rPr lang="en"/>
              <a:t>deduplication of non-sensitive layers</a:t>
            </a:r>
            <a:br>
              <a:rPr lang="en"/>
            </a:br>
            <a:endParaRPr/>
          </a:p>
          <a:p>
            <a:r>
              <a:rPr lang="en"/>
              <a:t>Encrypt once for multiple recipients. Registry deduplication </a:t>
            </a:r>
            <a:br>
              <a:rPr lang="en"/>
            </a:br>
            <a:r>
              <a:rPr lang="en"/>
              <a:t>on large encrypted data blob.</a:t>
            </a:r>
            <a:endParaRPr/>
          </a:p>
        </p:txBody>
      </p:sp>
      <p:grpSp>
        <p:nvGrpSpPr>
          <p:cNvPr id="1186" name="Google Shape;1186;p72"/>
          <p:cNvGrpSpPr/>
          <p:nvPr/>
        </p:nvGrpSpPr>
        <p:grpSpPr>
          <a:xfrm>
            <a:off x="2146523" y="4423823"/>
            <a:ext cx="444111" cy="580927"/>
            <a:chOff x="-1890940" y="3843288"/>
            <a:chExt cx="502236" cy="656959"/>
          </a:xfrm>
        </p:grpSpPr>
        <p:sp>
          <p:nvSpPr>
            <p:cNvPr id="1187" name="Google Shape;1187;p72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8" name="Google Shape;1188;p72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9" name="Google Shape;1189;p72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0" name="Google Shape;1190;p72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1" name="Google Shape;1191;p72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92" name="Google Shape;1192;p72"/>
          <p:cNvSpPr txBox="1"/>
          <p:nvPr/>
        </p:nvSpPr>
        <p:spPr>
          <a:xfrm>
            <a:off x="2077363" y="5063811"/>
            <a:ext cx="7348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Enc. Layer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93" name="Google Shape;1193;p72"/>
          <p:cNvGrpSpPr/>
          <p:nvPr/>
        </p:nvGrpSpPr>
        <p:grpSpPr>
          <a:xfrm>
            <a:off x="2412083" y="4725957"/>
            <a:ext cx="254468" cy="360264"/>
            <a:chOff x="7018063" y="4585313"/>
            <a:chExt cx="360300" cy="510000"/>
          </a:xfrm>
        </p:grpSpPr>
        <p:sp>
          <p:nvSpPr>
            <p:cNvPr id="1194" name="Google Shape;1194;p72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1195;p72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96" name="Google Shape;1196;p72"/>
          <p:cNvGrpSpPr/>
          <p:nvPr/>
        </p:nvGrpSpPr>
        <p:grpSpPr>
          <a:xfrm>
            <a:off x="3267467" y="4665301"/>
            <a:ext cx="483056" cy="329177"/>
            <a:chOff x="3159517" y="2689700"/>
            <a:chExt cx="483055" cy="329177"/>
          </a:xfrm>
        </p:grpSpPr>
        <p:sp>
          <p:nvSpPr>
            <p:cNvPr id="1197" name="Google Shape;1197;p72"/>
            <p:cNvSpPr/>
            <p:nvPr/>
          </p:nvSpPr>
          <p:spPr>
            <a:xfrm>
              <a:off x="3159517" y="2689700"/>
              <a:ext cx="483055" cy="329177"/>
            </a:xfrm>
            <a:custGeom>
              <a:avLst/>
              <a:gdLst/>
              <a:ahLst/>
              <a:cxnLst/>
              <a:rect l="l" t="t" r="r" b="b"/>
              <a:pathLst>
                <a:path w="1023" h="711" extrusionOk="0">
                  <a:moveTo>
                    <a:pt x="0" y="7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23" y="0"/>
                    <a:pt x="1023" y="0"/>
                    <a:pt x="1023" y="0"/>
                  </a:cubicBezTo>
                  <a:cubicBezTo>
                    <a:pt x="1023" y="711"/>
                    <a:pt x="1023" y="711"/>
                    <a:pt x="1023" y="711"/>
                  </a:cubicBezTo>
                  <a:lnTo>
                    <a:pt x="0" y="711"/>
                  </a:lnTo>
                  <a:close/>
                  <a:moveTo>
                    <a:pt x="982" y="670"/>
                  </a:moveTo>
                  <a:cubicBezTo>
                    <a:pt x="982" y="77"/>
                    <a:pt x="982" y="77"/>
                    <a:pt x="982" y="77"/>
                  </a:cubicBezTo>
                  <a:cubicBezTo>
                    <a:pt x="640" y="314"/>
                    <a:pt x="640" y="314"/>
                    <a:pt x="640" y="314"/>
                  </a:cubicBezTo>
                  <a:cubicBezTo>
                    <a:pt x="640" y="315"/>
                    <a:pt x="641" y="317"/>
                    <a:pt x="641" y="318"/>
                  </a:cubicBezTo>
                  <a:cubicBezTo>
                    <a:pt x="645" y="332"/>
                    <a:pt x="654" y="341"/>
                    <a:pt x="655" y="356"/>
                  </a:cubicBezTo>
                  <a:cubicBezTo>
                    <a:pt x="657" y="374"/>
                    <a:pt x="640" y="385"/>
                    <a:pt x="635" y="400"/>
                  </a:cubicBezTo>
                  <a:cubicBezTo>
                    <a:pt x="630" y="416"/>
                    <a:pt x="632" y="433"/>
                    <a:pt x="619" y="445"/>
                  </a:cubicBezTo>
                  <a:cubicBezTo>
                    <a:pt x="609" y="455"/>
                    <a:pt x="593" y="456"/>
                    <a:pt x="582" y="464"/>
                  </a:cubicBezTo>
                  <a:cubicBezTo>
                    <a:pt x="580" y="466"/>
                    <a:pt x="578" y="467"/>
                    <a:pt x="575" y="469"/>
                  </a:cubicBezTo>
                  <a:cubicBezTo>
                    <a:pt x="566" y="478"/>
                    <a:pt x="560" y="487"/>
                    <a:pt x="546" y="490"/>
                  </a:cubicBezTo>
                  <a:cubicBezTo>
                    <a:pt x="532" y="494"/>
                    <a:pt x="520" y="486"/>
                    <a:pt x="506" y="484"/>
                  </a:cubicBezTo>
                  <a:cubicBezTo>
                    <a:pt x="502" y="484"/>
                    <a:pt x="498" y="484"/>
                    <a:pt x="493" y="484"/>
                  </a:cubicBezTo>
                  <a:cubicBezTo>
                    <a:pt x="483" y="486"/>
                    <a:pt x="472" y="489"/>
                    <a:pt x="462" y="486"/>
                  </a:cubicBezTo>
                  <a:cubicBezTo>
                    <a:pt x="446" y="481"/>
                    <a:pt x="440" y="468"/>
                    <a:pt x="429" y="456"/>
                  </a:cubicBezTo>
                  <a:cubicBezTo>
                    <a:pt x="418" y="445"/>
                    <a:pt x="401" y="443"/>
                    <a:pt x="391" y="430"/>
                  </a:cubicBezTo>
                  <a:cubicBezTo>
                    <a:pt x="383" y="418"/>
                    <a:pt x="385" y="407"/>
                    <a:pt x="383" y="393"/>
                  </a:cubicBezTo>
                  <a:cubicBezTo>
                    <a:pt x="383" y="390"/>
                    <a:pt x="383" y="387"/>
                    <a:pt x="382" y="383"/>
                  </a:cubicBezTo>
                  <a:cubicBezTo>
                    <a:pt x="381" y="380"/>
                    <a:pt x="379" y="375"/>
                    <a:pt x="377" y="372"/>
                  </a:cubicBezTo>
                  <a:cubicBezTo>
                    <a:pt x="373" y="364"/>
                    <a:pt x="368" y="355"/>
                    <a:pt x="368" y="346"/>
                  </a:cubicBezTo>
                  <a:cubicBezTo>
                    <a:pt x="367" y="332"/>
                    <a:pt x="375" y="323"/>
                    <a:pt x="381" y="31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70"/>
                    <a:pt x="41" y="670"/>
                    <a:pt x="41" y="670"/>
                  </a:cubicBezTo>
                  <a:lnTo>
                    <a:pt x="982" y="670"/>
                  </a:lnTo>
                  <a:close/>
                  <a:moveTo>
                    <a:pt x="536" y="446"/>
                  </a:moveTo>
                  <a:cubicBezTo>
                    <a:pt x="588" y="432"/>
                    <a:pt x="620" y="378"/>
                    <a:pt x="606" y="326"/>
                  </a:cubicBezTo>
                  <a:cubicBezTo>
                    <a:pt x="593" y="274"/>
                    <a:pt x="539" y="242"/>
                    <a:pt x="487" y="256"/>
                  </a:cubicBezTo>
                  <a:cubicBezTo>
                    <a:pt x="434" y="269"/>
                    <a:pt x="403" y="323"/>
                    <a:pt x="417" y="375"/>
                  </a:cubicBezTo>
                  <a:cubicBezTo>
                    <a:pt x="430" y="428"/>
                    <a:pt x="484" y="459"/>
                    <a:pt x="536" y="446"/>
                  </a:cubicBezTo>
                  <a:close/>
                  <a:moveTo>
                    <a:pt x="403" y="256"/>
                  </a:moveTo>
                  <a:cubicBezTo>
                    <a:pt x="413" y="246"/>
                    <a:pt x="428" y="245"/>
                    <a:pt x="440" y="238"/>
                  </a:cubicBezTo>
                  <a:cubicBezTo>
                    <a:pt x="452" y="230"/>
                    <a:pt x="461" y="214"/>
                    <a:pt x="476" y="211"/>
                  </a:cubicBezTo>
                  <a:cubicBezTo>
                    <a:pt x="486" y="209"/>
                    <a:pt x="494" y="212"/>
                    <a:pt x="505" y="214"/>
                  </a:cubicBezTo>
                  <a:cubicBezTo>
                    <a:pt x="508" y="215"/>
                    <a:pt x="512" y="217"/>
                    <a:pt x="516" y="217"/>
                  </a:cubicBezTo>
                  <a:cubicBezTo>
                    <a:pt x="520" y="217"/>
                    <a:pt x="524" y="218"/>
                    <a:pt x="529" y="217"/>
                  </a:cubicBezTo>
                  <a:cubicBezTo>
                    <a:pt x="539" y="216"/>
                    <a:pt x="550" y="213"/>
                    <a:pt x="560" y="216"/>
                  </a:cubicBezTo>
                  <a:cubicBezTo>
                    <a:pt x="573" y="219"/>
                    <a:pt x="578" y="227"/>
                    <a:pt x="586" y="237"/>
                  </a:cubicBezTo>
                  <a:cubicBezTo>
                    <a:pt x="588" y="239"/>
                    <a:pt x="590" y="242"/>
                    <a:pt x="593" y="245"/>
                  </a:cubicBezTo>
                  <a:cubicBezTo>
                    <a:pt x="596" y="247"/>
                    <a:pt x="598" y="249"/>
                    <a:pt x="602" y="252"/>
                  </a:cubicBezTo>
                  <a:cubicBezTo>
                    <a:pt x="612" y="258"/>
                    <a:pt x="622" y="260"/>
                    <a:pt x="630" y="270"/>
                  </a:cubicBezTo>
                  <a:cubicBezTo>
                    <a:pt x="958" y="42"/>
                    <a:pt x="958" y="42"/>
                    <a:pt x="958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394" y="271"/>
                    <a:pt x="394" y="271"/>
                    <a:pt x="394" y="271"/>
                  </a:cubicBezTo>
                  <a:cubicBezTo>
                    <a:pt x="396" y="266"/>
                    <a:pt x="398" y="261"/>
                    <a:pt x="403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8" name="Google Shape;1198;p72"/>
            <p:cNvSpPr/>
            <p:nvPr/>
          </p:nvSpPr>
          <p:spPr>
            <a:xfrm>
              <a:off x="3186433" y="2836396"/>
              <a:ext cx="123696" cy="123696"/>
            </a:xfrm>
            <a:custGeom>
              <a:avLst/>
              <a:gdLst/>
              <a:ahLst/>
              <a:cxnLst/>
              <a:rect l="l" t="t" r="r" b="b"/>
              <a:pathLst>
                <a:path w="21410" h="21410" extrusionOk="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28567" tIns="28567" rIns="28567" bIns="28567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400"/>
              </a:pPr>
              <a:endPara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99" name="Google Shape;1199;p72"/>
          <p:cNvSpPr txBox="1"/>
          <p:nvPr/>
        </p:nvSpPr>
        <p:spPr>
          <a:xfrm>
            <a:off x="3267500" y="5077149"/>
            <a:ext cx="613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b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00" name="Google Shape;1200;p72"/>
          <p:cNvGrpSpPr/>
          <p:nvPr/>
        </p:nvGrpSpPr>
        <p:grpSpPr>
          <a:xfrm>
            <a:off x="8539568" y="4448867"/>
            <a:ext cx="934339" cy="914260"/>
            <a:chOff x="-4909863" y="2203450"/>
            <a:chExt cx="444500" cy="434975"/>
          </a:xfrm>
        </p:grpSpPr>
        <p:sp>
          <p:nvSpPr>
            <p:cNvPr id="1201" name="Google Shape;1201;p72"/>
            <p:cNvSpPr/>
            <p:nvPr/>
          </p:nvSpPr>
          <p:spPr>
            <a:xfrm>
              <a:off x="-4909863" y="2203450"/>
              <a:ext cx="444500" cy="4349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9" y="23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23"/>
                    <a:pt x="49" y="23"/>
                    <a:pt x="49" y="23"/>
                  </a:cubicBezTo>
                  <a:lnTo>
                    <a:pt x="9" y="23"/>
                  </a:lnTo>
                  <a:close/>
                  <a:moveTo>
                    <a:pt x="9" y="16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3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9" y="56"/>
                    <a:pt x="9" y="5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7"/>
                    <a:pt x="58" y="56"/>
                    <a:pt x="58" y="5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9" y="16"/>
                  </a:lnTo>
                  <a:close/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72"/>
            <p:cNvSpPr/>
            <p:nvPr/>
          </p:nvSpPr>
          <p:spPr>
            <a:xfrm>
              <a:off x="-4833663" y="2217737"/>
              <a:ext cx="69850" cy="100013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3"/>
                    <a:pt x="9" y="13"/>
                    <a:pt x="9" y="13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72"/>
            <p:cNvSpPr/>
            <p:nvPr/>
          </p:nvSpPr>
          <p:spPr>
            <a:xfrm>
              <a:off x="-4687613" y="2217737"/>
              <a:ext cx="152400" cy="100013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4" name="Google Shape;1204;p72"/>
            <p:cNvCxnSpPr/>
            <p:nvPr/>
          </p:nvCxnSpPr>
          <p:spPr>
            <a:xfrm>
              <a:off x="-47638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05" name="Google Shape;1205;p72"/>
            <p:cNvCxnSpPr/>
            <p:nvPr/>
          </p:nvCxnSpPr>
          <p:spPr>
            <a:xfrm>
              <a:off x="-46876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06" name="Google Shape;1206;p72"/>
            <p:cNvCxnSpPr/>
            <p:nvPr/>
          </p:nvCxnSpPr>
          <p:spPr>
            <a:xfrm>
              <a:off x="-46114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07" name="Google Shape;1207;p72"/>
            <p:cNvCxnSpPr/>
            <p:nvPr/>
          </p:nvCxnSpPr>
          <p:spPr>
            <a:xfrm>
              <a:off x="-4611413" y="2217737"/>
              <a:ext cx="0" cy="1080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208" name="Google Shape;1208;p72"/>
          <p:cNvSpPr txBox="1"/>
          <p:nvPr/>
        </p:nvSpPr>
        <p:spPr>
          <a:xfrm>
            <a:off x="8488037" y="5450900"/>
            <a:ext cx="1037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/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b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Registry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09" name="Google Shape;1209;p72"/>
          <p:cNvCxnSpPr/>
          <p:nvPr/>
        </p:nvCxnSpPr>
        <p:spPr>
          <a:xfrm>
            <a:off x="5820975" y="4824625"/>
            <a:ext cx="2636400" cy="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0" name="Google Shape;1210;p72"/>
          <p:cNvSpPr txBox="1"/>
          <p:nvPr/>
        </p:nvSpPr>
        <p:spPr>
          <a:xfrm>
            <a:off x="6781988" y="4853436"/>
            <a:ext cx="7348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 i="1">
                <a:latin typeface="Helvetica Neue"/>
                <a:ea typeface="Helvetica Neue"/>
                <a:cs typeface="Helvetica Neue"/>
                <a:sym typeface="Helvetica Neue"/>
              </a:rPr>
              <a:t>Push</a:t>
            </a:r>
            <a:endParaRPr sz="1467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11" name="Google Shape;1211;p72"/>
          <p:cNvGrpSpPr/>
          <p:nvPr/>
        </p:nvGrpSpPr>
        <p:grpSpPr>
          <a:xfrm>
            <a:off x="4031617" y="4665301"/>
            <a:ext cx="483056" cy="329177"/>
            <a:chOff x="3159517" y="2689700"/>
            <a:chExt cx="483055" cy="329177"/>
          </a:xfrm>
        </p:grpSpPr>
        <p:sp>
          <p:nvSpPr>
            <p:cNvPr id="1212" name="Google Shape;1212;p72"/>
            <p:cNvSpPr/>
            <p:nvPr/>
          </p:nvSpPr>
          <p:spPr>
            <a:xfrm>
              <a:off x="3159517" y="2689700"/>
              <a:ext cx="483055" cy="329177"/>
            </a:xfrm>
            <a:custGeom>
              <a:avLst/>
              <a:gdLst/>
              <a:ahLst/>
              <a:cxnLst/>
              <a:rect l="l" t="t" r="r" b="b"/>
              <a:pathLst>
                <a:path w="1023" h="711" extrusionOk="0">
                  <a:moveTo>
                    <a:pt x="0" y="7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23" y="0"/>
                    <a:pt x="1023" y="0"/>
                    <a:pt x="1023" y="0"/>
                  </a:cubicBezTo>
                  <a:cubicBezTo>
                    <a:pt x="1023" y="711"/>
                    <a:pt x="1023" y="711"/>
                    <a:pt x="1023" y="711"/>
                  </a:cubicBezTo>
                  <a:lnTo>
                    <a:pt x="0" y="711"/>
                  </a:lnTo>
                  <a:close/>
                  <a:moveTo>
                    <a:pt x="982" y="670"/>
                  </a:moveTo>
                  <a:cubicBezTo>
                    <a:pt x="982" y="77"/>
                    <a:pt x="982" y="77"/>
                    <a:pt x="982" y="77"/>
                  </a:cubicBezTo>
                  <a:cubicBezTo>
                    <a:pt x="640" y="314"/>
                    <a:pt x="640" y="314"/>
                    <a:pt x="640" y="314"/>
                  </a:cubicBezTo>
                  <a:cubicBezTo>
                    <a:pt x="640" y="315"/>
                    <a:pt x="641" y="317"/>
                    <a:pt x="641" y="318"/>
                  </a:cubicBezTo>
                  <a:cubicBezTo>
                    <a:pt x="645" y="332"/>
                    <a:pt x="654" y="341"/>
                    <a:pt x="655" y="356"/>
                  </a:cubicBezTo>
                  <a:cubicBezTo>
                    <a:pt x="657" y="374"/>
                    <a:pt x="640" y="385"/>
                    <a:pt x="635" y="400"/>
                  </a:cubicBezTo>
                  <a:cubicBezTo>
                    <a:pt x="630" y="416"/>
                    <a:pt x="632" y="433"/>
                    <a:pt x="619" y="445"/>
                  </a:cubicBezTo>
                  <a:cubicBezTo>
                    <a:pt x="609" y="455"/>
                    <a:pt x="593" y="456"/>
                    <a:pt x="582" y="464"/>
                  </a:cubicBezTo>
                  <a:cubicBezTo>
                    <a:pt x="580" y="466"/>
                    <a:pt x="578" y="467"/>
                    <a:pt x="575" y="469"/>
                  </a:cubicBezTo>
                  <a:cubicBezTo>
                    <a:pt x="566" y="478"/>
                    <a:pt x="560" y="487"/>
                    <a:pt x="546" y="490"/>
                  </a:cubicBezTo>
                  <a:cubicBezTo>
                    <a:pt x="532" y="494"/>
                    <a:pt x="520" y="486"/>
                    <a:pt x="506" y="484"/>
                  </a:cubicBezTo>
                  <a:cubicBezTo>
                    <a:pt x="502" y="484"/>
                    <a:pt x="498" y="484"/>
                    <a:pt x="493" y="484"/>
                  </a:cubicBezTo>
                  <a:cubicBezTo>
                    <a:pt x="483" y="486"/>
                    <a:pt x="472" y="489"/>
                    <a:pt x="462" y="486"/>
                  </a:cubicBezTo>
                  <a:cubicBezTo>
                    <a:pt x="446" y="481"/>
                    <a:pt x="440" y="468"/>
                    <a:pt x="429" y="456"/>
                  </a:cubicBezTo>
                  <a:cubicBezTo>
                    <a:pt x="418" y="445"/>
                    <a:pt x="401" y="443"/>
                    <a:pt x="391" y="430"/>
                  </a:cubicBezTo>
                  <a:cubicBezTo>
                    <a:pt x="383" y="418"/>
                    <a:pt x="385" y="407"/>
                    <a:pt x="383" y="393"/>
                  </a:cubicBezTo>
                  <a:cubicBezTo>
                    <a:pt x="383" y="390"/>
                    <a:pt x="383" y="387"/>
                    <a:pt x="382" y="383"/>
                  </a:cubicBezTo>
                  <a:cubicBezTo>
                    <a:pt x="381" y="380"/>
                    <a:pt x="379" y="375"/>
                    <a:pt x="377" y="372"/>
                  </a:cubicBezTo>
                  <a:cubicBezTo>
                    <a:pt x="373" y="364"/>
                    <a:pt x="368" y="355"/>
                    <a:pt x="368" y="346"/>
                  </a:cubicBezTo>
                  <a:cubicBezTo>
                    <a:pt x="367" y="332"/>
                    <a:pt x="375" y="323"/>
                    <a:pt x="381" y="31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70"/>
                    <a:pt x="41" y="670"/>
                    <a:pt x="41" y="670"/>
                  </a:cubicBezTo>
                  <a:lnTo>
                    <a:pt x="982" y="670"/>
                  </a:lnTo>
                  <a:close/>
                  <a:moveTo>
                    <a:pt x="536" y="446"/>
                  </a:moveTo>
                  <a:cubicBezTo>
                    <a:pt x="588" y="432"/>
                    <a:pt x="620" y="378"/>
                    <a:pt x="606" y="326"/>
                  </a:cubicBezTo>
                  <a:cubicBezTo>
                    <a:pt x="593" y="274"/>
                    <a:pt x="539" y="242"/>
                    <a:pt x="487" y="256"/>
                  </a:cubicBezTo>
                  <a:cubicBezTo>
                    <a:pt x="434" y="269"/>
                    <a:pt x="403" y="323"/>
                    <a:pt x="417" y="375"/>
                  </a:cubicBezTo>
                  <a:cubicBezTo>
                    <a:pt x="430" y="428"/>
                    <a:pt x="484" y="459"/>
                    <a:pt x="536" y="446"/>
                  </a:cubicBezTo>
                  <a:close/>
                  <a:moveTo>
                    <a:pt x="403" y="256"/>
                  </a:moveTo>
                  <a:cubicBezTo>
                    <a:pt x="413" y="246"/>
                    <a:pt x="428" y="245"/>
                    <a:pt x="440" y="238"/>
                  </a:cubicBezTo>
                  <a:cubicBezTo>
                    <a:pt x="452" y="230"/>
                    <a:pt x="461" y="214"/>
                    <a:pt x="476" y="211"/>
                  </a:cubicBezTo>
                  <a:cubicBezTo>
                    <a:pt x="486" y="209"/>
                    <a:pt x="494" y="212"/>
                    <a:pt x="505" y="214"/>
                  </a:cubicBezTo>
                  <a:cubicBezTo>
                    <a:pt x="508" y="215"/>
                    <a:pt x="512" y="217"/>
                    <a:pt x="516" y="217"/>
                  </a:cubicBezTo>
                  <a:cubicBezTo>
                    <a:pt x="520" y="217"/>
                    <a:pt x="524" y="218"/>
                    <a:pt x="529" y="217"/>
                  </a:cubicBezTo>
                  <a:cubicBezTo>
                    <a:pt x="539" y="216"/>
                    <a:pt x="550" y="213"/>
                    <a:pt x="560" y="216"/>
                  </a:cubicBezTo>
                  <a:cubicBezTo>
                    <a:pt x="573" y="219"/>
                    <a:pt x="578" y="227"/>
                    <a:pt x="586" y="237"/>
                  </a:cubicBezTo>
                  <a:cubicBezTo>
                    <a:pt x="588" y="239"/>
                    <a:pt x="590" y="242"/>
                    <a:pt x="593" y="245"/>
                  </a:cubicBezTo>
                  <a:cubicBezTo>
                    <a:pt x="596" y="247"/>
                    <a:pt x="598" y="249"/>
                    <a:pt x="602" y="252"/>
                  </a:cubicBezTo>
                  <a:cubicBezTo>
                    <a:pt x="612" y="258"/>
                    <a:pt x="622" y="260"/>
                    <a:pt x="630" y="270"/>
                  </a:cubicBezTo>
                  <a:cubicBezTo>
                    <a:pt x="958" y="42"/>
                    <a:pt x="958" y="42"/>
                    <a:pt x="958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394" y="271"/>
                    <a:pt x="394" y="271"/>
                    <a:pt x="394" y="271"/>
                  </a:cubicBezTo>
                  <a:cubicBezTo>
                    <a:pt x="396" y="266"/>
                    <a:pt x="398" y="261"/>
                    <a:pt x="403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3" name="Google Shape;1213;p72"/>
            <p:cNvSpPr/>
            <p:nvPr/>
          </p:nvSpPr>
          <p:spPr>
            <a:xfrm>
              <a:off x="3186433" y="2836396"/>
              <a:ext cx="123696" cy="123696"/>
            </a:xfrm>
            <a:custGeom>
              <a:avLst/>
              <a:gdLst/>
              <a:ahLst/>
              <a:cxnLst/>
              <a:rect l="l" t="t" r="r" b="b"/>
              <a:pathLst>
                <a:path w="21410" h="21410" extrusionOk="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28567" tIns="28567" rIns="28567" bIns="28567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400"/>
              </a:pPr>
              <a:endPara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14" name="Google Shape;1214;p72"/>
          <p:cNvSpPr txBox="1"/>
          <p:nvPr/>
        </p:nvSpPr>
        <p:spPr>
          <a:xfrm>
            <a:off x="4031651" y="5077151"/>
            <a:ext cx="934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b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Brandon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15" name="Google Shape;1215;p72"/>
          <p:cNvGrpSpPr/>
          <p:nvPr/>
        </p:nvGrpSpPr>
        <p:grpSpPr>
          <a:xfrm>
            <a:off x="5024392" y="4665301"/>
            <a:ext cx="483056" cy="329177"/>
            <a:chOff x="3159517" y="2689700"/>
            <a:chExt cx="483055" cy="329177"/>
          </a:xfrm>
        </p:grpSpPr>
        <p:sp>
          <p:nvSpPr>
            <p:cNvPr id="1216" name="Google Shape;1216;p72"/>
            <p:cNvSpPr/>
            <p:nvPr/>
          </p:nvSpPr>
          <p:spPr>
            <a:xfrm>
              <a:off x="3159517" y="2689700"/>
              <a:ext cx="483055" cy="329177"/>
            </a:xfrm>
            <a:custGeom>
              <a:avLst/>
              <a:gdLst/>
              <a:ahLst/>
              <a:cxnLst/>
              <a:rect l="l" t="t" r="r" b="b"/>
              <a:pathLst>
                <a:path w="1023" h="711" extrusionOk="0">
                  <a:moveTo>
                    <a:pt x="0" y="7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23" y="0"/>
                    <a:pt x="1023" y="0"/>
                    <a:pt x="1023" y="0"/>
                  </a:cubicBezTo>
                  <a:cubicBezTo>
                    <a:pt x="1023" y="711"/>
                    <a:pt x="1023" y="711"/>
                    <a:pt x="1023" y="711"/>
                  </a:cubicBezTo>
                  <a:lnTo>
                    <a:pt x="0" y="711"/>
                  </a:lnTo>
                  <a:close/>
                  <a:moveTo>
                    <a:pt x="982" y="670"/>
                  </a:moveTo>
                  <a:cubicBezTo>
                    <a:pt x="982" y="77"/>
                    <a:pt x="982" y="77"/>
                    <a:pt x="982" y="77"/>
                  </a:cubicBezTo>
                  <a:cubicBezTo>
                    <a:pt x="640" y="314"/>
                    <a:pt x="640" y="314"/>
                    <a:pt x="640" y="314"/>
                  </a:cubicBezTo>
                  <a:cubicBezTo>
                    <a:pt x="640" y="315"/>
                    <a:pt x="641" y="317"/>
                    <a:pt x="641" y="318"/>
                  </a:cubicBezTo>
                  <a:cubicBezTo>
                    <a:pt x="645" y="332"/>
                    <a:pt x="654" y="341"/>
                    <a:pt x="655" y="356"/>
                  </a:cubicBezTo>
                  <a:cubicBezTo>
                    <a:pt x="657" y="374"/>
                    <a:pt x="640" y="385"/>
                    <a:pt x="635" y="400"/>
                  </a:cubicBezTo>
                  <a:cubicBezTo>
                    <a:pt x="630" y="416"/>
                    <a:pt x="632" y="433"/>
                    <a:pt x="619" y="445"/>
                  </a:cubicBezTo>
                  <a:cubicBezTo>
                    <a:pt x="609" y="455"/>
                    <a:pt x="593" y="456"/>
                    <a:pt x="582" y="464"/>
                  </a:cubicBezTo>
                  <a:cubicBezTo>
                    <a:pt x="580" y="466"/>
                    <a:pt x="578" y="467"/>
                    <a:pt x="575" y="469"/>
                  </a:cubicBezTo>
                  <a:cubicBezTo>
                    <a:pt x="566" y="478"/>
                    <a:pt x="560" y="487"/>
                    <a:pt x="546" y="490"/>
                  </a:cubicBezTo>
                  <a:cubicBezTo>
                    <a:pt x="532" y="494"/>
                    <a:pt x="520" y="486"/>
                    <a:pt x="506" y="484"/>
                  </a:cubicBezTo>
                  <a:cubicBezTo>
                    <a:pt x="502" y="484"/>
                    <a:pt x="498" y="484"/>
                    <a:pt x="493" y="484"/>
                  </a:cubicBezTo>
                  <a:cubicBezTo>
                    <a:pt x="483" y="486"/>
                    <a:pt x="472" y="489"/>
                    <a:pt x="462" y="486"/>
                  </a:cubicBezTo>
                  <a:cubicBezTo>
                    <a:pt x="446" y="481"/>
                    <a:pt x="440" y="468"/>
                    <a:pt x="429" y="456"/>
                  </a:cubicBezTo>
                  <a:cubicBezTo>
                    <a:pt x="418" y="445"/>
                    <a:pt x="401" y="443"/>
                    <a:pt x="391" y="430"/>
                  </a:cubicBezTo>
                  <a:cubicBezTo>
                    <a:pt x="383" y="418"/>
                    <a:pt x="385" y="407"/>
                    <a:pt x="383" y="393"/>
                  </a:cubicBezTo>
                  <a:cubicBezTo>
                    <a:pt x="383" y="390"/>
                    <a:pt x="383" y="387"/>
                    <a:pt x="382" y="383"/>
                  </a:cubicBezTo>
                  <a:cubicBezTo>
                    <a:pt x="381" y="380"/>
                    <a:pt x="379" y="375"/>
                    <a:pt x="377" y="372"/>
                  </a:cubicBezTo>
                  <a:cubicBezTo>
                    <a:pt x="373" y="364"/>
                    <a:pt x="368" y="355"/>
                    <a:pt x="368" y="346"/>
                  </a:cubicBezTo>
                  <a:cubicBezTo>
                    <a:pt x="367" y="332"/>
                    <a:pt x="375" y="323"/>
                    <a:pt x="381" y="31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70"/>
                    <a:pt x="41" y="670"/>
                    <a:pt x="41" y="670"/>
                  </a:cubicBezTo>
                  <a:lnTo>
                    <a:pt x="982" y="670"/>
                  </a:lnTo>
                  <a:close/>
                  <a:moveTo>
                    <a:pt x="536" y="446"/>
                  </a:moveTo>
                  <a:cubicBezTo>
                    <a:pt x="588" y="432"/>
                    <a:pt x="620" y="378"/>
                    <a:pt x="606" y="326"/>
                  </a:cubicBezTo>
                  <a:cubicBezTo>
                    <a:pt x="593" y="274"/>
                    <a:pt x="539" y="242"/>
                    <a:pt x="487" y="256"/>
                  </a:cubicBezTo>
                  <a:cubicBezTo>
                    <a:pt x="434" y="269"/>
                    <a:pt x="403" y="323"/>
                    <a:pt x="417" y="375"/>
                  </a:cubicBezTo>
                  <a:cubicBezTo>
                    <a:pt x="430" y="428"/>
                    <a:pt x="484" y="459"/>
                    <a:pt x="536" y="446"/>
                  </a:cubicBezTo>
                  <a:close/>
                  <a:moveTo>
                    <a:pt x="403" y="256"/>
                  </a:moveTo>
                  <a:cubicBezTo>
                    <a:pt x="413" y="246"/>
                    <a:pt x="428" y="245"/>
                    <a:pt x="440" y="238"/>
                  </a:cubicBezTo>
                  <a:cubicBezTo>
                    <a:pt x="452" y="230"/>
                    <a:pt x="461" y="214"/>
                    <a:pt x="476" y="211"/>
                  </a:cubicBezTo>
                  <a:cubicBezTo>
                    <a:pt x="486" y="209"/>
                    <a:pt x="494" y="212"/>
                    <a:pt x="505" y="214"/>
                  </a:cubicBezTo>
                  <a:cubicBezTo>
                    <a:pt x="508" y="215"/>
                    <a:pt x="512" y="217"/>
                    <a:pt x="516" y="217"/>
                  </a:cubicBezTo>
                  <a:cubicBezTo>
                    <a:pt x="520" y="217"/>
                    <a:pt x="524" y="218"/>
                    <a:pt x="529" y="217"/>
                  </a:cubicBezTo>
                  <a:cubicBezTo>
                    <a:pt x="539" y="216"/>
                    <a:pt x="550" y="213"/>
                    <a:pt x="560" y="216"/>
                  </a:cubicBezTo>
                  <a:cubicBezTo>
                    <a:pt x="573" y="219"/>
                    <a:pt x="578" y="227"/>
                    <a:pt x="586" y="237"/>
                  </a:cubicBezTo>
                  <a:cubicBezTo>
                    <a:pt x="588" y="239"/>
                    <a:pt x="590" y="242"/>
                    <a:pt x="593" y="245"/>
                  </a:cubicBezTo>
                  <a:cubicBezTo>
                    <a:pt x="596" y="247"/>
                    <a:pt x="598" y="249"/>
                    <a:pt x="602" y="252"/>
                  </a:cubicBezTo>
                  <a:cubicBezTo>
                    <a:pt x="612" y="258"/>
                    <a:pt x="622" y="260"/>
                    <a:pt x="630" y="270"/>
                  </a:cubicBezTo>
                  <a:cubicBezTo>
                    <a:pt x="958" y="42"/>
                    <a:pt x="958" y="42"/>
                    <a:pt x="958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394" y="271"/>
                    <a:pt x="394" y="271"/>
                    <a:pt x="394" y="271"/>
                  </a:cubicBezTo>
                  <a:cubicBezTo>
                    <a:pt x="396" y="266"/>
                    <a:pt x="398" y="261"/>
                    <a:pt x="403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7" name="Google Shape;1217;p72"/>
            <p:cNvSpPr/>
            <p:nvPr/>
          </p:nvSpPr>
          <p:spPr>
            <a:xfrm>
              <a:off x="3186433" y="2836396"/>
              <a:ext cx="123696" cy="123696"/>
            </a:xfrm>
            <a:custGeom>
              <a:avLst/>
              <a:gdLst/>
              <a:ahLst/>
              <a:cxnLst/>
              <a:rect l="l" t="t" r="r" b="b"/>
              <a:pathLst>
                <a:path w="21410" h="21410" extrusionOk="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28567" tIns="28567" rIns="28567" bIns="28567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400"/>
              </a:pPr>
              <a:endPara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18" name="Google Shape;1218;p72"/>
          <p:cNvSpPr txBox="1"/>
          <p:nvPr/>
        </p:nvSpPr>
        <p:spPr>
          <a:xfrm>
            <a:off x="5024425" y="5077151"/>
            <a:ext cx="734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b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Justin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9" name="Google Shape;1219;p72"/>
          <p:cNvSpPr txBox="1"/>
          <p:nvPr/>
        </p:nvSpPr>
        <p:spPr>
          <a:xfrm>
            <a:off x="2137951" y="5688700"/>
            <a:ext cx="6136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 b="1">
                <a:latin typeface="Helvetica Neue"/>
                <a:ea typeface="Helvetica Neue"/>
                <a:cs typeface="Helvetica Neue"/>
                <a:sym typeface="Helvetica Neue"/>
              </a:rPr>
              <a:t>1GB</a:t>
            </a:r>
            <a:endParaRPr sz="14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0" name="Google Shape;1220;p72"/>
          <p:cNvSpPr txBox="1"/>
          <p:nvPr/>
        </p:nvSpPr>
        <p:spPr>
          <a:xfrm>
            <a:off x="3202251" y="5664425"/>
            <a:ext cx="7348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&lt;1KB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1" name="Google Shape;1221;p72"/>
          <p:cNvSpPr txBox="1"/>
          <p:nvPr/>
        </p:nvSpPr>
        <p:spPr>
          <a:xfrm>
            <a:off x="4031625" y="5664425"/>
            <a:ext cx="7348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&lt;1KB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2" name="Google Shape;1222;p72"/>
          <p:cNvSpPr txBox="1"/>
          <p:nvPr/>
        </p:nvSpPr>
        <p:spPr>
          <a:xfrm>
            <a:off x="5035375" y="5664425"/>
            <a:ext cx="7348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&lt;1KB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3" name="Google Shape;1223;p72"/>
          <p:cNvSpPr txBox="1"/>
          <p:nvPr/>
        </p:nvSpPr>
        <p:spPr>
          <a:xfrm>
            <a:off x="2980051" y="4085651"/>
            <a:ext cx="30096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 b="1">
                <a:latin typeface="Helvetica Neue"/>
                <a:ea typeface="Helvetica Neue"/>
                <a:cs typeface="Helvetica Neue"/>
                <a:sym typeface="Helvetica Neue"/>
              </a:rPr>
              <a:t>Small and not part of blob hash</a:t>
            </a:r>
            <a:endParaRPr sz="14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4" name="Google Shape;1224;p72"/>
          <p:cNvSpPr/>
          <p:nvPr/>
        </p:nvSpPr>
        <p:spPr>
          <a:xfrm rot="-5400000">
            <a:off x="4320275" y="3185225"/>
            <a:ext cx="194000" cy="2600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grpSp>
        <p:nvGrpSpPr>
          <p:cNvPr id="1225" name="Google Shape;1225;p72"/>
          <p:cNvGrpSpPr/>
          <p:nvPr/>
        </p:nvGrpSpPr>
        <p:grpSpPr>
          <a:xfrm>
            <a:off x="10087119" y="1339169"/>
            <a:ext cx="1602859" cy="1532248"/>
            <a:chOff x="1986447" y="3805325"/>
            <a:chExt cx="975054" cy="932100"/>
          </a:xfrm>
        </p:grpSpPr>
        <p:sp>
          <p:nvSpPr>
            <p:cNvPr id="1226" name="Google Shape;1226;p72"/>
            <p:cNvSpPr/>
            <p:nvPr/>
          </p:nvSpPr>
          <p:spPr>
            <a:xfrm>
              <a:off x="1986447" y="4343197"/>
              <a:ext cx="975054" cy="394228"/>
            </a:xfrm>
            <a:prstGeom prst="flowChartMagneticDisk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/>
              <a:r>
                <a:rPr lang="en" sz="1200" b="1"/>
                <a:t>ubuntu:16.04</a:t>
              </a:r>
              <a:endParaRPr sz="1200" b="1"/>
            </a:p>
          </p:txBody>
        </p:sp>
        <p:sp>
          <p:nvSpPr>
            <p:cNvPr id="1227" name="Google Shape;1227;p72"/>
            <p:cNvSpPr/>
            <p:nvPr/>
          </p:nvSpPr>
          <p:spPr>
            <a:xfrm>
              <a:off x="1986447" y="4074203"/>
              <a:ext cx="975054" cy="394228"/>
            </a:xfrm>
            <a:prstGeom prst="flowChartMagneticDisk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/>
              <a:r>
                <a:rPr lang="en" sz="1200" b="1"/>
                <a:t>node/python/nginx</a:t>
              </a:r>
              <a:endParaRPr sz="1200" b="1"/>
            </a:p>
          </p:txBody>
        </p:sp>
        <p:sp>
          <p:nvSpPr>
            <p:cNvPr id="1228" name="Google Shape;1228;p72"/>
            <p:cNvSpPr/>
            <p:nvPr/>
          </p:nvSpPr>
          <p:spPr>
            <a:xfrm>
              <a:off x="1986447" y="3805325"/>
              <a:ext cx="975054" cy="394228"/>
            </a:xfrm>
            <a:prstGeom prst="flowChartMagneticDisk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/>
              <a:r>
                <a:rPr lang="en" sz="1200" b="1">
                  <a:solidFill>
                    <a:srgbClr val="FFFFFF"/>
                  </a:solidFill>
                </a:rPr>
                <a:t>Secret Algorithms</a:t>
              </a:r>
              <a:endParaRPr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1229" name="Google Shape;1229;p72"/>
          <p:cNvSpPr txBox="1"/>
          <p:nvPr/>
        </p:nvSpPr>
        <p:spPr>
          <a:xfrm>
            <a:off x="0" y="6425775"/>
            <a:ext cx="8298800" cy="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@lumjjb, @justincormack</a:t>
            </a:r>
            <a:endParaRPr sz="1467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0" name="Google Shape;1230;p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Container Encryption Features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248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2E0E8EF4-C105-FF4B-AA23-7CAD318400C2}"/>
              </a:ext>
            </a:extLst>
          </p:cNvPr>
          <p:cNvSpPr txBox="1"/>
          <p:nvPr/>
        </p:nvSpPr>
        <p:spPr>
          <a:xfrm>
            <a:off x="2141270" y="3284709"/>
            <a:ext cx="110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Bob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A5E5001-8FB0-AC4A-BB76-C2F0E2B1E058}"/>
              </a:ext>
            </a:extLst>
          </p:cNvPr>
          <p:cNvSpPr txBox="1"/>
          <p:nvPr/>
        </p:nvSpPr>
        <p:spPr>
          <a:xfrm>
            <a:off x="8502624" y="3284708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Alice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91CD2ED-3256-E748-ABB7-68580E218735}"/>
              </a:ext>
            </a:extLst>
          </p:cNvPr>
          <p:cNvSpPr txBox="1"/>
          <p:nvPr/>
        </p:nvSpPr>
        <p:spPr>
          <a:xfrm>
            <a:off x="3994051" y="3477950"/>
            <a:ext cx="376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sends an encrypted image to</a:t>
            </a:r>
          </a:p>
        </p:txBody>
      </p:sp>
      <p:grpSp>
        <p:nvGrpSpPr>
          <p:cNvPr id="66" name="Google Shape;840;p63">
            <a:extLst>
              <a:ext uri="{FF2B5EF4-FFF2-40B4-BE49-F238E27FC236}">
                <a16:creationId xmlns:a16="http://schemas.microsoft.com/office/drawing/2014/main" id="{71A81A16-C6EE-6C4B-ACDF-8B734A077DA1}"/>
              </a:ext>
            </a:extLst>
          </p:cNvPr>
          <p:cNvGrpSpPr/>
          <p:nvPr/>
        </p:nvGrpSpPr>
        <p:grpSpPr>
          <a:xfrm>
            <a:off x="1154316" y="3284708"/>
            <a:ext cx="613759" cy="927879"/>
            <a:chOff x="13654088" y="9023350"/>
            <a:chExt cx="3095625" cy="4679950"/>
          </a:xfrm>
        </p:grpSpPr>
        <p:sp>
          <p:nvSpPr>
            <p:cNvPr id="67" name="Google Shape;841;p63">
              <a:extLst>
                <a:ext uri="{FF2B5EF4-FFF2-40B4-BE49-F238E27FC236}">
                  <a16:creationId xmlns:a16="http://schemas.microsoft.com/office/drawing/2014/main" id="{00145395-D586-CE4D-AF5F-94CD600F4514}"/>
                </a:ext>
              </a:extLst>
            </p:cNvPr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842;p63">
              <a:extLst>
                <a:ext uri="{FF2B5EF4-FFF2-40B4-BE49-F238E27FC236}">
                  <a16:creationId xmlns:a16="http://schemas.microsoft.com/office/drawing/2014/main" id="{267C1C44-89A7-794E-9392-D6E0F4A2329E}"/>
                </a:ext>
              </a:extLst>
            </p:cNvPr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0" name="Google Shape;843;p63">
            <a:extLst>
              <a:ext uri="{FF2B5EF4-FFF2-40B4-BE49-F238E27FC236}">
                <a16:creationId xmlns:a16="http://schemas.microsoft.com/office/drawing/2014/main" id="{490EC98F-0F27-744C-8FF6-5F579707C426}"/>
              </a:ext>
            </a:extLst>
          </p:cNvPr>
          <p:cNvSpPr txBox="1"/>
          <p:nvPr/>
        </p:nvSpPr>
        <p:spPr>
          <a:xfrm>
            <a:off x="1199172" y="3851381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FB7669F-C3ED-2143-846E-4ACC36DCBCD8}"/>
              </a:ext>
            </a:extLst>
          </p:cNvPr>
          <p:cNvGrpSpPr/>
          <p:nvPr/>
        </p:nvGrpSpPr>
        <p:grpSpPr>
          <a:xfrm>
            <a:off x="10152077" y="3293030"/>
            <a:ext cx="613759" cy="918751"/>
            <a:chOff x="6342856" y="2720876"/>
            <a:chExt cx="613759" cy="918751"/>
          </a:xfrm>
        </p:grpSpPr>
        <p:sp>
          <p:nvSpPr>
            <p:cNvPr id="72" name="Google Shape;865;p63">
              <a:extLst>
                <a:ext uri="{FF2B5EF4-FFF2-40B4-BE49-F238E27FC236}">
                  <a16:creationId xmlns:a16="http://schemas.microsoft.com/office/drawing/2014/main" id="{44036BE2-FC6B-BA49-A1A6-7E599E71876C}"/>
                </a:ext>
              </a:extLst>
            </p:cNvPr>
            <p:cNvSpPr/>
            <p:nvPr/>
          </p:nvSpPr>
          <p:spPr>
            <a:xfrm>
              <a:off x="6391957" y="2720876"/>
              <a:ext cx="513040" cy="502024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866;p63">
              <a:extLst>
                <a:ext uri="{FF2B5EF4-FFF2-40B4-BE49-F238E27FC236}">
                  <a16:creationId xmlns:a16="http://schemas.microsoft.com/office/drawing/2014/main" id="{19381813-7C6F-2849-92F5-D5F3535DCC41}"/>
                </a:ext>
              </a:extLst>
            </p:cNvPr>
            <p:cNvSpPr/>
            <p:nvPr/>
          </p:nvSpPr>
          <p:spPr>
            <a:xfrm>
              <a:off x="6342856" y="3258467"/>
              <a:ext cx="613759" cy="381160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4" name="Google Shape;867;p63">
            <a:extLst>
              <a:ext uri="{FF2B5EF4-FFF2-40B4-BE49-F238E27FC236}">
                <a16:creationId xmlns:a16="http://schemas.microsoft.com/office/drawing/2014/main" id="{53C47A45-1E41-EC47-8D09-B637BA3106B9}"/>
              </a:ext>
            </a:extLst>
          </p:cNvPr>
          <p:cNvSpPr txBox="1"/>
          <p:nvPr/>
        </p:nvSpPr>
        <p:spPr>
          <a:xfrm>
            <a:off x="10196518" y="3850576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177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2E0E8EF4-C105-FF4B-AA23-7CAD318400C2}"/>
              </a:ext>
            </a:extLst>
          </p:cNvPr>
          <p:cNvSpPr txBox="1"/>
          <p:nvPr/>
        </p:nvSpPr>
        <p:spPr>
          <a:xfrm>
            <a:off x="2141270" y="3284709"/>
            <a:ext cx="110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Bob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A5E5001-8FB0-AC4A-BB76-C2F0E2B1E058}"/>
              </a:ext>
            </a:extLst>
          </p:cNvPr>
          <p:cNvSpPr txBox="1"/>
          <p:nvPr/>
        </p:nvSpPr>
        <p:spPr>
          <a:xfrm>
            <a:off x="8502624" y="3284708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Alice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91CD2ED-3256-E748-ABB7-68580E218735}"/>
              </a:ext>
            </a:extLst>
          </p:cNvPr>
          <p:cNvSpPr txBox="1"/>
          <p:nvPr/>
        </p:nvSpPr>
        <p:spPr>
          <a:xfrm>
            <a:off x="3994051" y="3477950"/>
            <a:ext cx="376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sends an encrypted image to</a:t>
            </a:r>
          </a:p>
        </p:txBody>
      </p:sp>
      <p:grpSp>
        <p:nvGrpSpPr>
          <p:cNvPr id="66" name="Google Shape;840;p63">
            <a:extLst>
              <a:ext uri="{FF2B5EF4-FFF2-40B4-BE49-F238E27FC236}">
                <a16:creationId xmlns:a16="http://schemas.microsoft.com/office/drawing/2014/main" id="{71A81A16-C6EE-6C4B-ACDF-8B734A077DA1}"/>
              </a:ext>
            </a:extLst>
          </p:cNvPr>
          <p:cNvGrpSpPr/>
          <p:nvPr/>
        </p:nvGrpSpPr>
        <p:grpSpPr>
          <a:xfrm>
            <a:off x="1154316" y="3284708"/>
            <a:ext cx="613759" cy="927879"/>
            <a:chOff x="13654088" y="9023350"/>
            <a:chExt cx="3095625" cy="4679950"/>
          </a:xfrm>
        </p:grpSpPr>
        <p:sp>
          <p:nvSpPr>
            <p:cNvPr id="67" name="Google Shape;841;p63">
              <a:extLst>
                <a:ext uri="{FF2B5EF4-FFF2-40B4-BE49-F238E27FC236}">
                  <a16:creationId xmlns:a16="http://schemas.microsoft.com/office/drawing/2014/main" id="{00145395-D586-CE4D-AF5F-94CD600F4514}"/>
                </a:ext>
              </a:extLst>
            </p:cNvPr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842;p63">
              <a:extLst>
                <a:ext uri="{FF2B5EF4-FFF2-40B4-BE49-F238E27FC236}">
                  <a16:creationId xmlns:a16="http://schemas.microsoft.com/office/drawing/2014/main" id="{267C1C44-89A7-794E-9392-D6E0F4A2329E}"/>
                </a:ext>
              </a:extLst>
            </p:cNvPr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0" name="Google Shape;843;p63">
            <a:extLst>
              <a:ext uri="{FF2B5EF4-FFF2-40B4-BE49-F238E27FC236}">
                <a16:creationId xmlns:a16="http://schemas.microsoft.com/office/drawing/2014/main" id="{490EC98F-0F27-744C-8FF6-5F579707C426}"/>
              </a:ext>
            </a:extLst>
          </p:cNvPr>
          <p:cNvSpPr txBox="1"/>
          <p:nvPr/>
        </p:nvSpPr>
        <p:spPr>
          <a:xfrm>
            <a:off x="1199172" y="3851381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FB7669F-C3ED-2143-846E-4ACC36DCBCD8}"/>
              </a:ext>
            </a:extLst>
          </p:cNvPr>
          <p:cNvGrpSpPr/>
          <p:nvPr/>
        </p:nvGrpSpPr>
        <p:grpSpPr>
          <a:xfrm>
            <a:off x="10152077" y="3293030"/>
            <a:ext cx="613759" cy="918751"/>
            <a:chOff x="6342856" y="2720876"/>
            <a:chExt cx="613759" cy="918751"/>
          </a:xfrm>
        </p:grpSpPr>
        <p:sp>
          <p:nvSpPr>
            <p:cNvPr id="72" name="Google Shape;865;p63">
              <a:extLst>
                <a:ext uri="{FF2B5EF4-FFF2-40B4-BE49-F238E27FC236}">
                  <a16:creationId xmlns:a16="http://schemas.microsoft.com/office/drawing/2014/main" id="{44036BE2-FC6B-BA49-A1A6-7E599E71876C}"/>
                </a:ext>
              </a:extLst>
            </p:cNvPr>
            <p:cNvSpPr/>
            <p:nvPr/>
          </p:nvSpPr>
          <p:spPr>
            <a:xfrm>
              <a:off x="6391957" y="2720876"/>
              <a:ext cx="513040" cy="502024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866;p63">
              <a:extLst>
                <a:ext uri="{FF2B5EF4-FFF2-40B4-BE49-F238E27FC236}">
                  <a16:creationId xmlns:a16="http://schemas.microsoft.com/office/drawing/2014/main" id="{19381813-7C6F-2849-92F5-D5F3535DCC41}"/>
                </a:ext>
              </a:extLst>
            </p:cNvPr>
            <p:cNvSpPr/>
            <p:nvPr/>
          </p:nvSpPr>
          <p:spPr>
            <a:xfrm>
              <a:off x="6342856" y="3258467"/>
              <a:ext cx="613759" cy="381160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4" name="Google Shape;867;p63">
            <a:extLst>
              <a:ext uri="{FF2B5EF4-FFF2-40B4-BE49-F238E27FC236}">
                <a16:creationId xmlns:a16="http://schemas.microsoft.com/office/drawing/2014/main" id="{53C47A45-1E41-EC47-8D09-B637BA3106B9}"/>
              </a:ext>
            </a:extLst>
          </p:cNvPr>
          <p:cNvSpPr txBox="1"/>
          <p:nvPr/>
        </p:nvSpPr>
        <p:spPr>
          <a:xfrm>
            <a:off x="10196518" y="3850576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28A9365B-6160-B948-B8D2-9AD15A3D1359}"/>
              </a:ext>
            </a:extLst>
          </p:cNvPr>
          <p:cNvSpPr/>
          <p:nvPr/>
        </p:nvSpPr>
        <p:spPr>
          <a:xfrm>
            <a:off x="6203092" y="1285103"/>
            <a:ext cx="4562744" cy="1334529"/>
          </a:xfrm>
          <a:prstGeom prst="wedgeRectCallout">
            <a:avLst>
              <a:gd name="adj1" fmla="val 38650"/>
              <a:gd name="adj2" fmla="val 12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 want to run these images on my  Kubernetes cluster!</a:t>
            </a:r>
          </a:p>
        </p:txBody>
      </p:sp>
    </p:spTree>
    <p:extLst>
      <p:ext uri="{BB962C8B-B14F-4D97-AF65-F5344CB8AC3E}">
        <p14:creationId xmlns:p14="http://schemas.microsoft.com/office/powerpoint/2010/main" val="122733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CAE2981-7D1A-114B-96B4-0FD3D36E5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6637"/>
            <a:ext cx="5181600" cy="2135844"/>
          </a:xfrm>
        </p:spPr>
        <p:txBody>
          <a:bodyPr>
            <a:normAutofit/>
          </a:bodyPr>
          <a:lstStyle/>
          <a:p>
            <a:r>
              <a:rPr lang="en-US" sz="2000" dirty="0"/>
              <a:t>Alice creates an RSA private/public keypair, publishing her public key</a:t>
            </a:r>
          </a:p>
          <a:p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3B586-E0D7-1343-984D-D928B9D7D6FA}"/>
              </a:ext>
            </a:extLst>
          </p:cNvPr>
          <p:cNvGrpSpPr/>
          <p:nvPr/>
        </p:nvGrpSpPr>
        <p:grpSpPr>
          <a:xfrm>
            <a:off x="6342856" y="2201888"/>
            <a:ext cx="613759" cy="918751"/>
            <a:chOff x="6342856" y="2720876"/>
            <a:chExt cx="613759" cy="918751"/>
          </a:xfrm>
        </p:grpSpPr>
        <p:sp>
          <p:nvSpPr>
            <p:cNvPr id="865" name="Google Shape;865;p63"/>
            <p:cNvSpPr/>
            <p:nvPr/>
          </p:nvSpPr>
          <p:spPr>
            <a:xfrm>
              <a:off x="6391957" y="2720876"/>
              <a:ext cx="513040" cy="502024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6" name="Google Shape;866;p63"/>
            <p:cNvSpPr/>
            <p:nvPr/>
          </p:nvSpPr>
          <p:spPr>
            <a:xfrm>
              <a:off x="6342856" y="3258467"/>
              <a:ext cx="613759" cy="381160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7" name="Google Shape;867;p63"/>
          <p:cNvSpPr txBox="1"/>
          <p:nvPr/>
        </p:nvSpPr>
        <p:spPr>
          <a:xfrm>
            <a:off x="6387297" y="2759434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0" name="Google Shape;87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157" y="5763444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871;p63">
            <a:extLst>
              <a:ext uri="{FF2B5EF4-FFF2-40B4-BE49-F238E27FC236}">
                <a16:creationId xmlns:a16="http://schemas.microsoft.com/office/drawing/2014/main" id="{C3151DAE-95A9-E14E-89F2-84737A83ED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16" y="3127015"/>
            <a:ext cx="842700" cy="5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3CF73A-206A-E14C-A74B-69079DB26968}"/>
              </a:ext>
            </a:extLst>
          </p:cNvPr>
          <p:cNvSpPr/>
          <p:nvPr/>
        </p:nvSpPr>
        <p:spPr>
          <a:xfrm>
            <a:off x="7008529" y="2050669"/>
            <a:ext cx="4878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genrsa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-out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alicePrivate.pem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2048 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alicePrivate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.pem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pubout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40" name="Google Shape;840;p63"/>
          <p:cNvGrpSpPr/>
          <p:nvPr/>
        </p:nvGrpSpPr>
        <p:grpSpPr>
          <a:xfrm>
            <a:off x="601540" y="4107281"/>
            <a:ext cx="613759" cy="927879"/>
            <a:chOff x="13654088" y="9023350"/>
            <a:chExt cx="3095625" cy="4679950"/>
          </a:xfrm>
        </p:grpSpPr>
        <p:sp>
          <p:nvSpPr>
            <p:cNvPr id="841" name="Google Shape;841;p63"/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2" name="Google Shape;842;p63"/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43" name="Google Shape;843;p63"/>
          <p:cNvSpPr txBox="1"/>
          <p:nvPr/>
        </p:nvSpPr>
        <p:spPr>
          <a:xfrm>
            <a:off x="646396" y="4673954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44" name="Google Shape;844;p63"/>
          <p:cNvGrpSpPr/>
          <p:nvPr/>
        </p:nvGrpSpPr>
        <p:grpSpPr>
          <a:xfrm>
            <a:off x="1659807" y="4406240"/>
            <a:ext cx="444111" cy="580927"/>
            <a:chOff x="-1890940" y="3843288"/>
            <a:chExt cx="502236" cy="656959"/>
          </a:xfrm>
        </p:grpSpPr>
        <p:sp>
          <p:nvSpPr>
            <p:cNvPr id="845" name="Google Shape;845;p63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6" name="Google Shape;846;p63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7" name="Google Shape;847;p63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8" name="Google Shape;848;p63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9" name="Google Shape;849;p63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51" name="Google Shape;851;p63"/>
          <p:cNvGrpSpPr/>
          <p:nvPr/>
        </p:nvGrpSpPr>
        <p:grpSpPr>
          <a:xfrm>
            <a:off x="4512006" y="4420899"/>
            <a:ext cx="444111" cy="580927"/>
            <a:chOff x="-1890940" y="3843288"/>
            <a:chExt cx="502236" cy="656959"/>
          </a:xfrm>
        </p:grpSpPr>
        <p:sp>
          <p:nvSpPr>
            <p:cNvPr id="852" name="Google Shape;852;p63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3" name="Google Shape;853;p63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4" name="Google Shape;854;p63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5" name="Google Shape;855;p63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6" name="Google Shape;856;p63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58" name="Google Shape;858;p63"/>
          <p:cNvGrpSpPr/>
          <p:nvPr/>
        </p:nvGrpSpPr>
        <p:grpSpPr>
          <a:xfrm>
            <a:off x="4777567" y="4723033"/>
            <a:ext cx="254468" cy="360264"/>
            <a:chOff x="7018063" y="4585313"/>
            <a:chExt cx="360300" cy="510000"/>
          </a:xfrm>
        </p:grpSpPr>
        <p:sp>
          <p:nvSpPr>
            <p:cNvPr id="859" name="Google Shape;859;p63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63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2" name="Google Shape;862;p63"/>
          <p:cNvSpPr/>
          <p:nvPr/>
        </p:nvSpPr>
        <p:spPr>
          <a:xfrm>
            <a:off x="2357589" y="4569629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863" name="Google Shape;863;p63"/>
          <p:cNvSpPr/>
          <p:nvPr/>
        </p:nvSpPr>
        <p:spPr>
          <a:xfrm>
            <a:off x="3819964" y="4489462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868" name="Google Shape;868;p63"/>
          <p:cNvSpPr/>
          <p:nvPr/>
        </p:nvSpPr>
        <p:spPr>
          <a:xfrm>
            <a:off x="1472258" y="3640829"/>
            <a:ext cx="3908514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buildah</a:t>
            </a:r>
            <a:r>
              <a:rPr lang="en" sz="13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push --encryption- 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alicePublic.pem</a:t>
            </a:r>
            <a:r>
              <a:rPr lang="en" sz="13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1" name="Google Shape;87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986" y="4338173"/>
            <a:ext cx="842700" cy="5926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6D28BA-2E78-C24F-AA40-5AC0E884CF9B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3567686" y="3719623"/>
            <a:ext cx="3923680" cy="658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Content Placeholder 12">
            <a:extLst>
              <a:ext uri="{FF2B5EF4-FFF2-40B4-BE49-F238E27FC236}">
                <a16:creationId xmlns:a16="http://schemas.microsoft.com/office/drawing/2014/main" id="{8C232A1E-4157-F64C-A775-1C12C2C257CC}"/>
              </a:ext>
            </a:extLst>
          </p:cNvPr>
          <p:cNvSpPr txBox="1">
            <a:spLocks/>
          </p:cNvSpPr>
          <p:nvPr/>
        </p:nvSpPr>
        <p:spPr>
          <a:xfrm>
            <a:off x="385065" y="2932591"/>
            <a:ext cx="5181600" cy="213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encrypts his image and pushes it to the registry</a:t>
            </a:r>
          </a:p>
        </p:txBody>
      </p:sp>
      <p:sp>
        <p:nvSpPr>
          <p:cNvPr id="75" name="Content Placeholder 12">
            <a:extLst>
              <a:ext uri="{FF2B5EF4-FFF2-40B4-BE49-F238E27FC236}">
                <a16:creationId xmlns:a16="http://schemas.microsoft.com/office/drawing/2014/main" id="{E3C77305-0B3E-014F-B850-C3BE8CD3F4A8}"/>
              </a:ext>
            </a:extLst>
          </p:cNvPr>
          <p:cNvSpPr txBox="1">
            <a:spLocks/>
          </p:cNvSpPr>
          <p:nvPr/>
        </p:nvSpPr>
        <p:spPr>
          <a:xfrm>
            <a:off x="6185409" y="4709978"/>
            <a:ext cx="5181600" cy="213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Alice</a:t>
            </a:r>
            <a:r>
              <a:rPr lang="en-US" sz="2000" dirty="0"/>
              <a:t> pulls and decrypts the image with her private key</a:t>
            </a:r>
          </a:p>
        </p:txBody>
      </p:sp>
      <p:grpSp>
        <p:nvGrpSpPr>
          <p:cNvPr id="85" name="Google Shape;844;p63">
            <a:extLst>
              <a:ext uri="{FF2B5EF4-FFF2-40B4-BE49-F238E27FC236}">
                <a16:creationId xmlns:a16="http://schemas.microsoft.com/office/drawing/2014/main" id="{277B93C0-1F35-A844-9E3E-BA18959F2DF3}"/>
              </a:ext>
            </a:extLst>
          </p:cNvPr>
          <p:cNvGrpSpPr/>
          <p:nvPr/>
        </p:nvGrpSpPr>
        <p:grpSpPr>
          <a:xfrm>
            <a:off x="10095141" y="5804162"/>
            <a:ext cx="444111" cy="580927"/>
            <a:chOff x="-1890940" y="3843288"/>
            <a:chExt cx="502236" cy="656959"/>
          </a:xfrm>
        </p:grpSpPr>
        <p:sp>
          <p:nvSpPr>
            <p:cNvPr id="86" name="Google Shape;845;p63">
              <a:extLst>
                <a:ext uri="{FF2B5EF4-FFF2-40B4-BE49-F238E27FC236}">
                  <a16:creationId xmlns:a16="http://schemas.microsoft.com/office/drawing/2014/main" id="{1D9D3061-435A-5E4C-A116-05602A35E086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46;p63">
              <a:extLst>
                <a:ext uri="{FF2B5EF4-FFF2-40B4-BE49-F238E27FC236}">
                  <a16:creationId xmlns:a16="http://schemas.microsoft.com/office/drawing/2014/main" id="{210FAED1-E888-9545-8D79-A02DB3CA0CCE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47;p63">
              <a:extLst>
                <a:ext uri="{FF2B5EF4-FFF2-40B4-BE49-F238E27FC236}">
                  <a16:creationId xmlns:a16="http://schemas.microsoft.com/office/drawing/2014/main" id="{C2E812AE-3B6A-A34E-AA8A-10EA412CDF03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48;p63">
              <a:extLst>
                <a:ext uri="{FF2B5EF4-FFF2-40B4-BE49-F238E27FC236}">
                  <a16:creationId xmlns:a16="http://schemas.microsoft.com/office/drawing/2014/main" id="{E9694FDB-0F47-3446-9CF0-EA92C307681B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849;p63">
              <a:extLst>
                <a:ext uri="{FF2B5EF4-FFF2-40B4-BE49-F238E27FC236}">
                  <a16:creationId xmlns:a16="http://schemas.microsoft.com/office/drawing/2014/main" id="{F054E77E-29BF-564E-A8A0-9B629D432B31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1" name="Google Shape;851;p63">
            <a:extLst>
              <a:ext uri="{FF2B5EF4-FFF2-40B4-BE49-F238E27FC236}">
                <a16:creationId xmlns:a16="http://schemas.microsoft.com/office/drawing/2014/main" id="{2DA65828-C510-4741-A718-842F3F330B10}"/>
              </a:ext>
            </a:extLst>
          </p:cNvPr>
          <p:cNvGrpSpPr/>
          <p:nvPr/>
        </p:nvGrpSpPr>
        <p:grpSpPr>
          <a:xfrm>
            <a:off x="6921217" y="5837717"/>
            <a:ext cx="444111" cy="580927"/>
            <a:chOff x="-1890940" y="3843288"/>
            <a:chExt cx="502236" cy="656959"/>
          </a:xfrm>
        </p:grpSpPr>
        <p:sp>
          <p:nvSpPr>
            <p:cNvPr id="92" name="Google Shape;852;p63">
              <a:extLst>
                <a:ext uri="{FF2B5EF4-FFF2-40B4-BE49-F238E27FC236}">
                  <a16:creationId xmlns:a16="http://schemas.microsoft.com/office/drawing/2014/main" id="{44335F9E-8CCB-C44F-BD41-E562BD251D03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853;p63">
              <a:extLst>
                <a:ext uri="{FF2B5EF4-FFF2-40B4-BE49-F238E27FC236}">
                  <a16:creationId xmlns:a16="http://schemas.microsoft.com/office/drawing/2014/main" id="{E93BA777-1E2C-4547-8F19-BFBC683455ED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854;p63">
              <a:extLst>
                <a:ext uri="{FF2B5EF4-FFF2-40B4-BE49-F238E27FC236}">
                  <a16:creationId xmlns:a16="http://schemas.microsoft.com/office/drawing/2014/main" id="{B6A42EDB-2668-5F46-850E-482F7AF0C24C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855;p63">
              <a:extLst>
                <a:ext uri="{FF2B5EF4-FFF2-40B4-BE49-F238E27FC236}">
                  <a16:creationId xmlns:a16="http://schemas.microsoft.com/office/drawing/2014/main" id="{03EECE23-58B3-F742-89E7-B3D82F60E242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856;p63">
              <a:extLst>
                <a:ext uri="{FF2B5EF4-FFF2-40B4-BE49-F238E27FC236}">
                  <a16:creationId xmlns:a16="http://schemas.microsoft.com/office/drawing/2014/main" id="{8933F9E0-A8AA-334B-9660-6B3CC6F445D1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7" name="Google Shape;858;p63">
            <a:extLst>
              <a:ext uri="{FF2B5EF4-FFF2-40B4-BE49-F238E27FC236}">
                <a16:creationId xmlns:a16="http://schemas.microsoft.com/office/drawing/2014/main" id="{7D2B14FA-1C45-EB4D-93EE-1206745BA018}"/>
              </a:ext>
            </a:extLst>
          </p:cNvPr>
          <p:cNvGrpSpPr/>
          <p:nvPr/>
        </p:nvGrpSpPr>
        <p:grpSpPr>
          <a:xfrm>
            <a:off x="7186778" y="6139851"/>
            <a:ext cx="254468" cy="360264"/>
            <a:chOff x="7018063" y="4585313"/>
            <a:chExt cx="360300" cy="510000"/>
          </a:xfrm>
        </p:grpSpPr>
        <p:sp>
          <p:nvSpPr>
            <p:cNvPr id="98" name="Google Shape;859;p63">
              <a:extLst>
                <a:ext uri="{FF2B5EF4-FFF2-40B4-BE49-F238E27FC236}">
                  <a16:creationId xmlns:a16="http://schemas.microsoft.com/office/drawing/2014/main" id="{E554C5EB-7C4A-5E45-BB60-A17E237354DC}"/>
                </a:ext>
              </a:extLst>
            </p:cNvPr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860;p63">
              <a:extLst>
                <a:ext uri="{FF2B5EF4-FFF2-40B4-BE49-F238E27FC236}">
                  <a16:creationId xmlns:a16="http://schemas.microsoft.com/office/drawing/2014/main" id="{9E34D7BE-F3F8-3446-8DF5-943C23602CEC}"/>
                </a:ext>
              </a:extLst>
            </p:cNvPr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0" name="Google Shape;862;p63">
            <a:extLst>
              <a:ext uri="{FF2B5EF4-FFF2-40B4-BE49-F238E27FC236}">
                <a16:creationId xmlns:a16="http://schemas.microsoft.com/office/drawing/2014/main" id="{DCE06B34-2FED-334B-92F0-665A11FE15B8}"/>
              </a:ext>
            </a:extLst>
          </p:cNvPr>
          <p:cNvSpPr/>
          <p:nvPr/>
        </p:nvSpPr>
        <p:spPr>
          <a:xfrm>
            <a:off x="7727097" y="5970966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863;p63">
            <a:extLst>
              <a:ext uri="{FF2B5EF4-FFF2-40B4-BE49-F238E27FC236}">
                <a16:creationId xmlns:a16="http://schemas.microsoft.com/office/drawing/2014/main" id="{ACE716ED-C842-5E47-A34A-26BF98691C92}"/>
              </a:ext>
            </a:extLst>
          </p:cNvPr>
          <p:cNvSpPr/>
          <p:nvPr/>
        </p:nvSpPr>
        <p:spPr>
          <a:xfrm>
            <a:off x="9299146" y="5914957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1162;p68">
            <a:extLst>
              <a:ext uri="{FF2B5EF4-FFF2-40B4-BE49-F238E27FC236}">
                <a16:creationId xmlns:a16="http://schemas.microsoft.com/office/drawing/2014/main" id="{B84F9803-DC49-0740-86BF-E5BA5C31B7D4}"/>
              </a:ext>
            </a:extLst>
          </p:cNvPr>
          <p:cNvSpPr/>
          <p:nvPr/>
        </p:nvSpPr>
        <p:spPr>
          <a:xfrm>
            <a:off x="10746292" y="5900145"/>
            <a:ext cx="408816" cy="4088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rgbClr val="38761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67" tIns="38067" rIns="38067" bIns="38067" anchor="ctr" anchorCtr="0">
            <a:noAutofit/>
          </a:bodyPr>
          <a:lstStyle/>
          <a:p>
            <a:pPr algn="ctr">
              <a:buClr>
                <a:srgbClr val="FFFFFF"/>
              </a:buClr>
              <a:buSzPts val="2200"/>
            </a:pPr>
            <a:endParaRPr sz="2933" b="1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AF98ED3-97B6-9541-B8AC-0B9DA0C136EF}"/>
              </a:ext>
            </a:extLst>
          </p:cNvPr>
          <p:cNvCxnSpPr>
            <a:cxnSpLocks/>
          </p:cNvCxnSpPr>
          <p:nvPr/>
        </p:nvCxnSpPr>
        <p:spPr>
          <a:xfrm>
            <a:off x="6172581" y="5914957"/>
            <a:ext cx="719588" cy="163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8" name="Google Shape;870;p63">
            <a:extLst>
              <a:ext uri="{FF2B5EF4-FFF2-40B4-BE49-F238E27FC236}">
                <a16:creationId xmlns:a16="http://schemas.microsoft.com/office/drawing/2014/main" id="{6AF5C43F-1AFE-5343-8F70-06DA0BC624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016" y="2600528"/>
            <a:ext cx="842700" cy="545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955981-EC7C-594A-BB2C-C683734AA0C8}"/>
              </a:ext>
            </a:extLst>
          </p:cNvPr>
          <p:cNvCxnSpPr>
            <a:cxnSpLocks/>
          </p:cNvCxnSpPr>
          <p:nvPr/>
        </p:nvCxnSpPr>
        <p:spPr>
          <a:xfrm>
            <a:off x="5805268" y="0"/>
            <a:ext cx="0" cy="672225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E0E8EF4-C105-FF4B-AA23-7CAD318400C2}"/>
              </a:ext>
            </a:extLst>
          </p:cNvPr>
          <p:cNvSpPr txBox="1"/>
          <p:nvPr/>
        </p:nvSpPr>
        <p:spPr>
          <a:xfrm>
            <a:off x="2277194" y="368515"/>
            <a:ext cx="110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Bob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A5E5001-8FB0-AC4A-BB76-C2F0E2B1E058}"/>
              </a:ext>
            </a:extLst>
          </p:cNvPr>
          <p:cNvSpPr txBox="1"/>
          <p:nvPr/>
        </p:nvSpPr>
        <p:spPr>
          <a:xfrm>
            <a:off x="8638548" y="368514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Alice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91CD2ED-3256-E748-ABB7-68580E218735}"/>
              </a:ext>
            </a:extLst>
          </p:cNvPr>
          <p:cNvSpPr txBox="1"/>
          <p:nvPr/>
        </p:nvSpPr>
        <p:spPr>
          <a:xfrm>
            <a:off x="4129975" y="561756"/>
            <a:ext cx="376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sends an encrypted image 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3EC9296-10A5-C04C-9503-44806F2C0052}"/>
              </a:ext>
            </a:extLst>
          </p:cNvPr>
          <p:cNvSpPr/>
          <p:nvPr/>
        </p:nvSpPr>
        <p:spPr>
          <a:xfrm>
            <a:off x="5880953" y="1174744"/>
            <a:ext cx="582494" cy="582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DEA32ECF-EE21-4245-85F8-265BE5A3D940}"/>
              </a:ext>
            </a:extLst>
          </p:cNvPr>
          <p:cNvSpPr/>
          <p:nvPr/>
        </p:nvSpPr>
        <p:spPr>
          <a:xfrm>
            <a:off x="63902" y="2822859"/>
            <a:ext cx="582494" cy="582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7989245-2521-0E4E-9691-FEE4D0CF2A22}"/>
              </a:ext>
            </a:extLst>
          </p:cNvPr>
          <p:cNvSpPr/>
          <p:nvPr/>
        </p:nvSpPr>
        <p:spPr>
          <a:xfrm>
            <a:off x="5887828" y="4579478"/>
            <a:ext cx="582494" cy="582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grpSp>
        <p:nvGrpSpPr>
          <p:cNvPr id="135" name="Google Shape;958;p65">
            <a:extLst>
              <a:ext uri="{FF2B5EF4-FFF2-40B4-BE49-F238E27FC236}">
                <a16:creationId xmlns:a16="http://schemas.microsoft.com/office/drawing/2014/main" id="{637FE817-5917-E54C-A97B-7900B47B9666}"/>
              </a:ext>
            </a:extLst>
          </p:cNvPr>
          <p:cNvGrpSpPr/>
          <p:nvPr/>
        </p:nvGrpSpPr>
        <p:grpSpPr>
          <a:xfrm>
            <a:off x="5452110" y="5560286"/>
            <a:ext cx="730790" cy="715071"/>
            <a:chOff x="-4909863" y="2203450"/>
            <a:chExt cx="444500" cy="434975"/>
          </a:xfrm>
        </p:grpSpPr>
        <p:sp>
          <p:nvSpPr>
            <p:cNvPr id="136" name="Google Shape;959;p65">
              <a:extLst>
                <a:ext uri="{FF2B5EF4-FFF2-40B4-BE49-F238E27FC236}">
                  <a16:creationId xmlns:a16="http://schemas.microsoft.com/office/drawing/2014/main" id="{686904B5-4AD7-5B47-AD6B-DB50786D0942}"/>
                </a:ext>
              </a:extLst>
            </p:cNvPr>
            <p:cNvSpPr/>
            <p:nvPr/>
          </p:nvSpPr>
          <p:spPr>
            <a:xfrm>
              <a:off x="-4909863" y="2203450"/>
              <a:ext cx="444500" cy="4349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9" y="23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23"/>
                    <a:pt x="49" y="23"/>
                    <a:pt x="49" y="23"/>
                  </a:cubicBezTo>
                  <a:lnTo>
                    <a:pt x="9" y="23"/>
                  </a:lnTo>
                  <a:close/>
                  <a:moveTo>
                    <a:pt x="9" y="16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3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9" y="56"/>
                    <a:pt x="9" y="5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7"/>
                    <a:pt x="58" y="56"/>
                    <a:pt x="58" y="5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9" y="16"/>
                  </a:lnTo>
                  <a:close/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960;p65">
              <a:extLst>
                <a:ext uri="{FF2B5EF4-FFF2-40B4-BE49-F238E27FC236}">
                  <a16:creationId xmlns:a16="http://schemas.microsoft.com/office/drawing/2014/main" id="{789C5533-3122-D849-9AD8-2DC2BA18594A}"/>
                </a:ext>
              </a:extLst>
            </p:cNvPr>
            <p:cNvSpPr/>
            <p:nvPr/>
          </p:nvSpPr>
          <p:spPr>
            <a:xfrm>
              <a:off x="-4833663" y="2217737"/>
              <a:ext cx="69850" cy="100013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3"/>
                    <a:pt x="9" y="13"/>
                    <a:pt x="9" y="13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961;p65">
              <a:extLst>
                <a:ext uri="{FF2B5EF4-FFF2-40B4-BE49-F238E27FC236}">
                  <a16:creationId xmlns:a16="http://schemas.microsoft.com/office/drawing/2014/main" id="{31252B96-0124-9845-9706-4C21415961B0}"/>
                </a:ext>
              </a:extLst>
            </p:cNvPr>
            <p:cNvSpPr/>
            <p:nvPr/>
          </p:nvSpPr>
          <p:spPr>
            <a:xfrm>
              <a:off x="-4687613" y="2217737"/>
              <a:ext cx="152400" cy="100013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9" name="Google Shape;962;p65">
              <a:extLst>
                <a:ext uri="{FF2B5EF4-FFF2-40B4-BE49-F238E27FC236}">
                  <a16:creationId xmlns:a16="http://schemas.microsoft.com/office/drawing/2014/main" id="{49A8858E-9299-084B-A311-3DD7261292A4}"/>
                </a:ext>
              </a:extLst>
            </p:cNvPr>
            <p:cNvCxnSpPr/>
            <p:nvPr/>
          </p:nvCxnSpPr>
          <p:spPr>
            <a:xfrm>
              <a:off x="-47638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0" name="Google Shape;963;p65">
              <a:extLst>
                <a:ext uri="{FF2B5EF4-FFF2-40B4-BE49-F238E27FC236}">
                  <a16:creationId xmlns:a16="http://schemas.microsoft.com/office/drawing/2014/main" id="{F50971B4-539C-2247-B2E4-D3C659F72F65}"/>
                </a:ext>
              </a:extLst>
            </p:cNvPr>
            <p:cNvCxnSpPr/>
            <p:nvPr/>
          </p:nvCxnSpPr>
          <p:spPr>
            <a:xfrm>
              <a:off x="-46876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1" name="Google Shape;964;p65">
              <a:extLst>
                <a:ext uri="{FF2B5EF4-FFF2-40B4-BE49-F238E27FC236}">
                  <a16:creationId xmlns:a16="http://schemas.microsoft.com/office/drawing/2014/main" id="{CC265B3F-B751-5441-981E-BA1BC06A9C9D}"/>
                </a:ext>
              </a:extLst>
            </p:cNvPr>
            <p:cNvCxnSpPr/>
            <p:nvPr/>
          </p:nvCxnSpPr>
          <p:spPr>
            <a:xfrm>
              <a:off x="-46114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2" name="Google Shape;965;p65">
              <a:extLst>
                <a:ext uri="{FF2B5EF4-FFF2-40B4-BE49-F238E27FC236}">
                  <a16:creationId xmlns:a16="http://schemas.microsoft.com/office/drawing/2014/main" id="{22E3356E-659E-B843-ACBD-ADB2D29BD438}"/>
                </a:ext>
              </a:extLst>
            </p:cNvPr>
            <p:cNvCxnSpPr/>
            <p:nvPr/>
          </p:nvCxnSpPr>
          <p:spPr>
            <a:xfrm>
              <a:off x="-4611413" y="2217737"/>
              <a:ext cx="0" cy="1080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03DC86B-54D5-F143-BDA3-FB5D327896E4}"/>
              </a:ext>
            </a:extLst>
          </p:cNvPr>
          <p:cNvCxnSpPr>
            <a:cxnSpLocks/>
          </p:cNvCxnSpPr>
          <p:nvPr/>
        </p:nvCxnSpPr>
        <p:spPr>
          <a:xfrm>
            <a:off x="4777567" y="5001826"/>
            <a:ext cx="650070" cy="913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48C823-FEB0-AA46-8728-B0A870A62BB2}"/>
              </a:ext>
            </a:extLst>
          </p:cNvPr>
          <p:cNvCxnSpPr/>
          <p:nvPr/>
        </p:nvCxnSpPr>
        <p:spPr>
          <a:xfrm flipV="1">
            <a:off x="6384392" y="4677681"/>
            <a:ext cx="716456" cy="33348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ontent Placeholder 12">
            <a:extLst>
              <a:ext uri="{FF2B5EF4-FFF2-40B4-BE49-F238E27FC236}">
                <a16:creationId xmlns:a16="http://schemas.microsoft.com/office/drawing/2014/main" id="{074CAAE2-72BF-1C44-AFCA-A6CA0A873D7F}"/>
              </a:ext>
            </a:extLst>
          </p:cNvPr>
          <p:cNvSpPr txBox="1">
            <a:spLocks/>
          </p:cNvSpPr>
          <p:nvPr/>
        </p:nvSpPr>
        <p:spPr>
          <a:xfrm>
            <a:off x="6841407" y="4245875"/>
            <a:ext cx="2388749" cy="39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Alice’s k8s cluster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176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F97-C1B1-1542-B221-D010FFDE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132B-9824-B841-A1AB-31731A4E0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Container Image Security</a:t>
            </a:r>
          </a:p>
          <a:p>
            <a:r>
              <a:rPr lang="en-US" dirty="0"/>
              <a:t>OCI Container Image Encryption</a:t>
            </a:r>
          </a:p>
          <a:p>
            <a:r>
              <a:rPr lang="en-US" dirty="0"/>
              <a:t>End-to-end demo, build, distribute, run!</a:t>
            </a:r>
          </a:p>
          <a:p>
            <a:r>
              <a:rPr lang="en-US" dirty="0"/>
              <a:t>Advanced Compliance </a:t>
            </a:r>
            <a:r>
              <a:rPr lang="en-US" dirty="0" err="1"/>
              <a:t>usecase</a:t>
            </a:r>
            <a:r>
              <a:rPr lang="en-US" dirty="0"/>
              <a:t>: Geo-fencing</a:t>
            </a:r>
          </a:p>
        </p:txBody>
      </p:sp>
    </p:spTree>
    <p:extLst>
      <p:ext uri="{BB962C8B-B14F-4D97-AF65-F5344CB8AC3E}">
        <p14:creationId xmlns:p14="http://schemas.microsoft.com/office/powerpoint/2010/main" val="519310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50AE515-D53B-C846-A232-74F80DEAF3FB}"/>
              </a:ext>
            </a:extLst>
          </p:cNvPr>
          <p:cNvSpPr/>
          <p:nvPr/>
        </p:nvSpPr>
        <p:spPr>
          <a:xfrm>
            <a:off x="480060" y="1543871"/>
            <a:ext cx="5223510" cy="5068307"/>
          </a:xfrm>
          <a:prstGeom prst="roundRect">
            <a:avLst>
              <a:gd name="adj" fmla="val 922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483B7-3DAC-B748-A39E-F87C8B74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Decryption to K8s Nodes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BC8FE84D-BE84-9640-B238-F3A530254DB2}"/>
              </a:ext>
            </a:extLst>
          </p:cNvPr>
          <p:cNvSpPr txBox="1">
            <a:spLocks/>
          </p:cNvSpPr>
          <p:nvPr/>
        </p:nvSpPr>
        <p:spPr>
          <a:xfrm>
            <a:off x="5963264" y="1783069"/>
            <a:ext cx="5964195" cy="1730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Alice configures the nodes in the Kubernetes cluster with the private key for decryption</a:t>
            </a:r>
          </a:p>
          <a:p>
            <a:r>
              <a:rPr lang="en-US" sz="2000" dirty="0"/>
              <a:t>The encrypted image is pulled from the registry and decrypted with the private key provided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C819E-C11E-1A46-85CD-867110C7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265" y="3221108"/>
            <a:ext cx="5964194" cy="3391070"/>
          </a:xfrm>
          <a:prstGeom prst="rect">
            <a:avLst/>
          </a:prstGeom>
        </p:spPr>
      </p:pic>
      <p:pic>
        <p:nvPicPr>
          <p:cNvPr id="7" name="Google Shape;870;p63">
            <a:extLst>
              <a:ext uri="{FF2B5EF4-FFF2-40B4-BE49-F238E27FC236}">
                <a16:creationId xmlns:a16="http://schemas.microsoft.com/office/drawing/2014/main" id="{B5BD66A7-44B7-514D-9C53-E924E8E0C6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432" y="10124221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70;p63">
            <a:extLst>
              <a:ext uri="{FF2B5EF4-FFF2-40B4-BE49-F238E27FC236}">
                <a16:creationId xmlns:a16="http://schemas.microsoft.com/office/drawing/2014/main" id="{C8400811-B134-8B43-A6C6-2014F82122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480" y="10146164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70;p63">
            <a:extLst>
              <a:ext uri="{FF2B5EF4-FFF2-40B4-BE49-F238E27FC236}">
                <a16:creationId xmlns:a16="http://schemas.microsoft.com/office/drawing/2014/main" id="{EB02BEA9-D894-314C-967E-21DB527F2C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00" y="10169659"/>
            <a:ext cx="842700" cy="54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25C8D2F6-745B-414B-B7C7-BCEA677A211B}"/>
              </a:ext>
            </a:extLst>
          </p:cNvPr>
          <p:cNvSpPr txBox="1">
            <a:spLocks/>
          </p:cNvSpPr>
          <p:nvPr/>
        </p:nvSpPr>
        <p:spPr>
          <a:xfrm>
            <a:off x="1055006" y="2585521"/>
            <a:ext cx="3883935" cy="339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Decryption is done when image is pulled by the container runtime, i.e. </a:t>
            </a:r>
            <a:r>
              <a:rPr lang="en-US" sz="2000" dirty="0" err="1"/>
              <a:t>containerd</a:t>
            </a:r>
            <a:r>
              <a:rPr lang="en-US" sz="2000" dirty="0"/>
              <a:t>/cri-o</a:t>
            </a:r>
          </a:p>
          <a:p>
            <a:r>
              <a:rPr lang="en-US" sz="2000" dirty="0"/>
              <a:t>Configuration is on the node level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7F16A-3728-5A41-B125-352C8B3A5F00}"/>
              </a:ext>
            </a:extLst>
          </p:cNvPr>
          <p:cNvSpPr txBox="1"/>
          <p:nvPr/>
        </p:nvSpPr>
        <p:spPr>
          <a:xfrm>
            <a:off x="1162461" y="475294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cri-o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70D1E-B010-714C-85E1-97B117CB23C7}"/>
              </a:ext>
            </a:extLst>
          </p:cNvPr>
          <p:cNvSpPr txBox="1"/>
          <p:nvPr/>
        </p:nvSpPr>
        <p:spPr>
          <a:xfrm>
            <a:off x="3090254" y="4764376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crio</a:t>
            </a:r>
            <a:r>
              <a:rPr lang="en-US" dirty="0"/>
              <a:t>/keys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FDD31-1B2B-1440-80A0-E53D963D6E4A}"/>
              </a:ext>
            </a:extLst>
          </p:cNvPr>
          <p:cNvSpPr txBox="1"/>
          <p:nvPr/>
        </p:nvSpPr>
        <p:spPr>
          <a:xfrm>
            <a:off x="914341" y="5122278"/>
            <a:ext cx="119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containerd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5A470-2D52-6247-A38B-283ACAE68D42}"/>
              </a:ext>
            </a:extLst>
          </p:cNvPr>
          <p:cNvSpPr txBox="1"/>
          <p:nvPr/>
        </p:nvSpPr>
        <p:spPr>
          <a:xfrm>
            <a:off x="2816685" y="5133708"/>
            <a:ext cx="203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&lt;set in </a:t>
            </a:r>
            <a:r>
              <a:rPr lang="en-US" dirty="0" err="1"/>
              <a:t>config.toml</a:t>
            </a:r>
            <a:r>
              <a:rPr lang="en-US" dirty="0"/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6CBC51-1326-BA40-8D64-AA00C885939F}"/>
              </a:ext>
            </a:extLst>
          </p:cNvPr>
          <p:cNvSpPr txBox="1"/>
          <p:nvPr/>
        </p:nvSpPr>
        <p:spPr>
          <a:xfrm>
            <a:off x="1012990" y="4351422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Runtime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169D1-5141-7744-9F18-8B81B62996AE}"/>
              </a:ext>
            </a:extLst>
          </p:cNvPr>
          <p:cNvSpPr txBox="1"/>
          <p:nvPr/>
        </p:nvSpPr>
        <p:spPr>
          <a:xfrm>
            <a:off x="3137125" y="4351422"/>
            <a:ext cx="13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Key 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2934C8-7DA5-D445-82F9-402BD9411010}"/>
              </a:ext>
            </a:extLst>
          </p:cNvPr>
          <p:cNvSpPr txBox="1"/>
          <p:nvPr/>
        </p:nvSpPr>
        <p:spPr>
          <a:xfrm>
            <a:off x="723900" y="1954579"/>
            <a:ext cx="482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How is decryption done in k8s?</a:t>
            </a:r>
          </a:p>
        </p:txBody>
      </p:sp>
      <p:pic>
        <p:nvPicPr>
          <p:cNvPr id="18" name="Google Shape;870;p63">
            <a:extLst>
              <a:ext uri="{FF2B5EF4-FFF2-40B4-BE49-F238E27FC236}">
                <a16:creationId xmlns:a16="http://schemas.microsoft.com/office/drawing/2014/main" id="{4F2DF7D1-C27B-314B-AC56-42D9D8AD9C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434" y="6066571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70;p63">
            <a:extLst>
              <a:ext uri="{FF2B5EF4-FFF2-40B4-BE49-F238E27FC236}">
                <a16:creationId xmlns:a16="http://schemas.microsoft.com/office/drawing/2014/main" id="{B7712455-050A-D549-A6D6-7B1BE23CD7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267" y="6066571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70;p63">
            <a:extLst>
              <a:ext uri="{FF2B5EF4-FFF2-40B4-BE49-F238E27FC236}">
                <a16:creationId xmlns:a16="http://schemas.microsoft.com/office/drawing/2014/main" id="{94580E1B-BE35-8442-A2AF-D0B64D0AF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1100" y="6066571"/>
            <a:ext cx="842700" cy="545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15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BCB76D-607C-9446-8CC9-B476A875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Decryption Demo</a:t>
            </a:r>
          </a:p>
        </p:txBody>
      </p:sp>
    </p:spTree>
    <p:extLst>
      <p:ext uri="{BB962C8B-B14F-4D97-AF65-F5344CB8AC3E}">
        <p14:creationId xmlns:p14="http://schemas.microsoft.com/office/powerpoint/2010/main" val="2198950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3B7-3DAC-B748-A39E-F87C8B74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Decryption to K8s Nodes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C819E-C11E-1A46-85CD-867110C7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964194" cy="3391070"/>
          </a:xfrm>
          <a:prstGeom prst="rect">
            <a:avLst/>
          </a:prstGeom>
        </p:spPr>
      </p:pic>
      <p:pic>
        <p:nvPicPr>
          <p:cNvPr id="18" name="Google Shape;870;p63">
            <a:extLst>
              <a:ext uri="{FF2B5EF4-FFF2-40B4-BE49-F238E27FC236}">
                <a16:creationId xmlns:a16="http://schemas.microsoft.com/office/drawing/2014/main" id="{4F2DF7D1-C27B-314B-AC56-42D9D8AD9C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169" y="4536151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70;p63">
            <a:extLst>
              <a:ext uri="{FF2B5EF4-FFF2-40B4-BE49-F238E27FC236}">
                <a16:creationId xmlns:a16="http://schemas.microsoft.com/office/drawing/2014/main" id="{B7712455-050A-D549-A6D6-7B1BE23CD7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002" y="4536151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70;p63">
            <a:extLst>
              <a:ext uri="{FF2B5EF4-FFF2-40B4-BE49-F238E27FC236}">
                <a16:creationId xmlns:a16="http://schemas.microsoft.com/office/drawing/2014/main" id="{94580E1B-BE35-8442-A2AF-D0B64D0AF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3835" y="4536151"/>
            <a:ext cx="842700" cy="545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DC707D7-C8BF-234C-B61C-4E3823D57FAF}"/>
              </a:ext>
            </a:extLst>
          </p:cNvPr>
          <p:cNvGrpSpPr/>
          <p:nvPr/>
        </p:nvGrpSpPr>
        <p:grpSpPr>
          <a:xfrm>
            <a:off x="574418" y="3798405"/>
            <a:ext cx="613759" cy="918751"/>
            <a:chOff x="6342856" y="2720876"/>
            <a:chExt cx="613759" cy="918751"/>
          </a:xfrm>
        </p:grpSpPr>
        <p:sp>
          <p:nvSpPr>
            <p:cNvPr id="24" name="Google Shape;865;p63">
              <a:extLst>
                <a:ext uri="{FF2B5EF4-FFF2-40B4-BE49-F238E27FC236}">
                  <a16:creationId xmlns:a16="http://schemas.microsoft.com/office/drawing/2014/main" id="{85C5A1FF-5248-CD42-9E22-3185A28FBAAC}"/>
                </a:ext>
              </a:extLst>
            </p:cNvPr>
            <p:cNvSpPr/>
            <p:nvPr/>
          </p:nvSpPr>
          <p:spPr>
            <a:xfrm>
              <a:off x="6391957" y="2720876"/>
              <a:ext cx="513040" cy="502024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866;p63">
              <a:extLst>
                <a:ext uri="{FF2B5EF4-FFF2-40B4-BE49-F238E27FC236}">
                  <a16:creationId xmlns:a16="http://schemas.microsoft.com/office/drawing/2014/main" id="{0F4A5222-5D89-5048-86A8-3D1A047D7B5B}"/>
                </a:ext>
              </a:extLst>
            </p:cNvPr>
            <p:cNvSpPr/>
            <p:nvPr/>
          </p:nvSpPr>
          <p:spPr>
            <a:xfrm>
              <a:off x="6342856" y="3258467"/>
              <a:ext cx="613759" cy="381160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" name="Google Shape;867;p63">
            <a:extLst>
              <a:ext uri="{FF2B5EF4-FFF2-40B4-BE49-F238E27FC236}">
                <a16:creationId xmlns:a16="http://schemas.microsoft.com/office/drawing/2014/main" id="{A2506F65-0780-A441-8889-2B0B47466543}"/>
              </a:ext>
            </a:extLst>
          </p:cNvPr>
          <p:cNvSpPr txBox="1"/>
          <p:nvPr/>
        </p:nvSpPr>
        <p:spPr>
          <a:xfrm>
            <a:off x="618859" y="4355951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" name="Google Shape;870;p63">
            <a:extLst>
              <a:ext uri="{FF2B5EF4-FFF2-40B4-BE49-F238E27FC236}">
                <a16:creationId xmlns:a16="http://schemas.microsoft.com/office/drawing/2014/main" id="{2F8E0F41-15A0-A140-AF80-67C7C5EAA1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177" y="3252798"/>
            <a:ext cx="842700" cy="545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24D71C-5473-8648-8E20-8EBD21CF5DAA}"/>
              </a:ext>
            </a:extLst>
          </p:cNvPr>
          <p:cNvCxnSpPr/>
          <p:nvPr/>
        </p:nvCxnSpPr>
        <p:spPr>
          <a:xfrm>
            <a:off x="1609527" y="4335996"/>
            <a:ext cx="43296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A40F3B9-7827-2B49-99A8-A55AFFDACB99}"/>
              </a:ext>
            </a:extLst>
          </p:cNvPr>
          <p:cNvSpPr txBox="1"/>
          <p:nvPr/>
        </p:nvSpPr>
        <p:spPr>
          <a:xfrm>
            <a:off x="2941638" y="3934371"/>
            <a:ext cx="88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Key</a:t>
            </a:r>
          </a:p>
        </p:txBody>
      </p:sp>
    </p:spTree>
    <p:extLst>
      <p:ext uri="{BB962C8B-B14F-4D97-AF65-F5344CB8AC3E}">
        <p14:creationId xmlns:p14="http://schemas.microsoft.com/office/powerpoint/2010/main" val="2428300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3B7-3DAC-B748-A39E-F87C8B74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Decryption to K8s Nodes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C819E-C11E-1A46-85CD-867110C7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964194" cy="3391070"/>
          </a:xfrm>
          <a:prstGeom prst="rect">
            <a:avLst/>
          </a:prstGeom>
        </p:spPr>
      </p:pic>
      <p:pic>
        <p:nvPicPr>
          <p:cNvPr id="18" name="Google Shape;870;p63">
            <a:extLst>
              <a:ext uri="{FF2B5EF4-FFF2-40B4-BE49-F238E27FC236}">
                <a16:creationId xmlns:a16="http://schemas.microsoft.com/office/drawing/2014/main" id="{4F2DF7D1-C27B-314B-AC56-42D9D8AD9C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169" y="4536151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70;p63">
            <a:extLst>
              <a:ext uri="{FF2B5EF4-FFF2-40B4-BE49-F238E27FC236}">
                <a16:creationId xmlns:a16="http://schemas.microsoft.com/office/drawing/2014/main" id="{B7712455-050A-D549-A6D6-7B1BE23CD7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002" y="4536151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70;p63">
            <a:extLst>
              <a:ext uri="{FF2B5EF4-FFF2-40B4-BE49-F238E27FC236}">
                <a16:creationId xmlns:a16="http://schemas.microsoft.com/office/drawing/2014/main" id="{94580E1B-BE35-8442-A2AF-D0B64D0AF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3835" y="4536151"/>
            <a:ext cx="842700" cy="545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DC707D7-C8BF-234C-B61C-4E3823D57FAF}"/>
              </a:ext>
            </a:extLst>
          </p:cNvPr>
          <p:cNvGrpSpPr/>
          <p:nvPr/>
        </p:nvGrpSpPr>
        <p:grpSpPr>
          <a:xfrm>
            <a:off x="574418" y="3798405"/>
            <a:ext cx="613759" cy="918751"/>
            <a:chOff x="6342856" y="2720876"/>
            <a:chExt cx="613759" cy="918751"/>
          </a:xfrm>
        </p:grpSpPr>
        <p:sp>
          <p:nvSpPr>
            <p:cNvPr id="24" name="Google Shape;865;p63">
              <a:extLst>
                <a:ext uri="{FF2B5EF4-FFF2-40B4-BE49-F238E27FC236}">
                  <a16:creationId xmlns:a16="http://schemas.microsoft.com/office/drawing/2014/main" id="{85C5A1FF-5248-CD42-9E22-3185A28FBAAC}"/>
                </a:ext>
              </a:extLst>
            </p:cNvPr>
            <p:cNvSpPr/>
            <p:nvPr/>
          </p:nvSpPr>
          <p:spPr>
            <a:xfrm>
              <a:off x="6391957" y="2720876"/>
              <a:ext cx="513040" cy="502024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866;p63">
              <a:extLst>
                <a:ext uri="{FF2B5EF4-FFF2-40B4-BE49-F238E27FC236}">
                  <a16:creationId xmlns:a16="http://schemas.microsoft.com/office/drawing/2014/main" id="{0F4A5222-5D89-5048-86A8-3D1A047D7B5B}"/>
                </a:ext>
              </a:extLst>
            </p:cNvPr>
            <p:cNvSpPr/>
            <p:nvPr/>
          </p:nvSpPr>
          <p:spPr>
            <a:xfrm>
              <a:off x="6342856" y="3258467"/>
              <a:ext cx="613759" cy="381160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" name="Google Shape;867;p63">
            <a:extLst>
              <a:ext uri="{FF2B5EF4-FFF2-40B4-BE49-F238E27FC236}">
                <a16:creationId xmlns:a16="http://schemas.microsoft.com/office/drawing/2014/main" id="{A2506F65-0780-A441-8889-2B0B47466543}"/>
              </a:ext>
            </a:extLst>
          </p:cNvPr>
          <p:cNvSpPr txBox="1"/>
          <p:nvPr/>
        </p:nvSpPr>
        <p:spPr>
          <a:xfrm>
            <a:off x="618859" y="4355951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" name="Google Shape;870;p63">
            <a:extLst>
              <a:ext uri="{FF2B5EF4-FFF2-40B4-BE49-F238E27FC236}">
                <a16:creationId xmlns:a16="http://schemas.microsoft.com/office/drawing/2014/main" id="{2F8E0F41-15A0-A140-AF80-67C7C5EAA1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864" y="4300429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2E7000-1C07-A945-B225-BAC92C7FA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124"/>
          <a:stretch/>
        </p:blipFill>
        <p:spPr>
          <a:xfrm>
            <a:off x="1270250" y="3278143"/>
            <a:ext cx="1772457" cy="1111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CD4575-D2A3-2C45-9360-DF381A2C74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0007" y="3738292"/>
            <a:ext cx="1195408" cy="119540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2F8E44-9118-3448-8C53-2D0FC80C79C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395415" y="4335996"/>
            <a:ext cx="28333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5143BC-5DCF-6F43-A64A-3DA7C17D871E}"/>
              </a:ext>
            </a:extLst>
          </p:cNvPr>
          <p:cNvSpPr txBox="1"/>
          <p:nvPr/>
        </p:nvSpPr>
        <p:spPr>
          <a:xfrm>
            <a:off x="3621361" y="3665352"/>
            <a:ext cx="224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release ONLY </a:t>
            </a:r>
            <a:br>
              <a:rPr lang="en-US" dirty="0"/>
            </a:br>
            <a:r>
              <a:rPr lang="en-US" dirty="0"/>
              <a:t>if cluster is authorized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9E472-AFC2-0A49-9593-231679FC99A5}"/>
              </a:ext>
            </a:extLst>
          </p:cNvPr>
          <p:cNvSpPr txBox="1"/>
          <p:nvPr/>
        </p:nvSpPr>
        <p:spPr>
          <a:xfrm>
            <a:off x="2123758" y="5482357"/>
            <a:ext cx="794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Decryption keys can be protected behind cluster authorization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Proof stemming from cluster CA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Proof stemming from hardware root of trust attestation</a:t>
            </a:r>
          </a:p>
        </p:txBody>
      </p:sp>
    </p:spTree>
    <p:extLst>
      <p:ext uri="{BB962C8B-B14F-4D97-AF65-F5344CB8AC3E}">
        <p14:creationId xmlns:p14="http://schemas.microsoft.com/office/powerpoint/2010/main" val="2882434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3B7-3DAC-B748-A39E-F87C8B74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Geofencing Execution</a:t>
            </a:r>
          </a:p>
        </p:txBody>
      </p:sp>
      <p:pic>
        <p:nvPicPr>
          <p:cNvPr id="19" name="Google Shape;870;p63">
            <a:extLst>
              <a:ext uri="{FF2B5EF4-FFF2-40B4-BE49-F238E27FC236}">
                <a16:creationId xmlns:a16="http://schemas.microsoft.com/office/drawing/2014/main" id="{B7712455-050A-D549-A6D6-7B1BE23CD7F2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4069" y="2883393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2E7000-1C07-A945-B225-BAC92C7FA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24"/>
          <a:stretch/>
        </p:blipFill>
        <p:spPr>
          <a:xfrm>
            <a:off x="-334134" y="5011124"/>
            <a:ext cx="1772457" cy="1111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CD4575-D2A3-2C45-9360-DF381A2C74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623" y="5471273"/>
            <a:ext cx="1195408" cy="1195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5143BC-5DCF-6F43-A64A-3DA7C17D871E}"/>
              </a:ext>
            </a:extLst>
          </p:cNvPr>
          <p:cNvSpPr txBox="1"/>
          <p:nvPr/>
        </p:nvSpPr>
        <p:spPr>
          <a:xfrm>
            <a:off x="3240984" y="5630542"/>
            <a:ext cx="2550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Private Key release ONLY </a:t>
            </a:r>
            <a:br>
              <a:rPr lang="en-US" dirty="0"/>
            </a:br>
            <a:r>
              <a:rPr lang="en-US" dirty="0"/>
              <a:t>if cluster is authorized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518D30-2210-8941-A184-F85864F27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592" y="1971308"/>
            <a:ext cx="3558218" cy="2023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B4AB9-EA04-3343-9ADE-16273249F8C6}"/>
              </a:ext>
            </a:extLst>
          </p:cNvPr>
          <p:cNvSpPr txBox="1"/>
          <p:nvPr/>
        </p:nvSpPr>
        <p:spPr>
          <a:xfrm>
            <a:off x="6401842" y="300635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9C2371-2A37-2F49-9B9F-BFFC5B2E7C3B}"/>
              </a:ext>
            </a:extLst>
          </p:cNvPr>
          <p:cNvSpPr txBox="1"/>
          <p:nvPr/>
        </p:nvSpPr>
        <p:spPr>
          <a:xfrm>
            <a:off x="6457904" y="516074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2698C0-DA4D-1943-B46F-C256E1083871}"/>
              </a:ext>
            </a:extLst>
          </p:cNvPr>
          <p:cNvGrpSpPr/>
          <p:nvPr/>
        </p:nvGrpSpPr>
        <p:grpSpPr>
          <a:xfrm>
            <a:off x="357752" y="2631086"/>
            <a:ext cx="613759" cy="918751"/>
            <a:chOff x="6342856" y="2720876"/>
            <a:chExt cx="613759" cy="918751"/>
          </a:xfrm>
        </p:grpSpPr>
        <p:sp>
          <p:nvSpPr>
            <p:cNvPr id="45" name="Google Shape;865;p63">
              <a:extLst>
                <a:ext uri="{FF2B5EF4-FFF2-40B4-BE49-F238E27FC236}">
                  <a16:creationId xmlns:a16="http://schemas.microsoft.com/office/drawing/2014/main" id="{EBBCD185-E263-4A40-A110-166F5F723FB8}"/>
                </a:ext>
              </a:extLst>
            </p:cNvPr>
            <p:cNvSpPr/>
            <p:nvPr/>
          </p:nvSpPr>
          <p:spPr>
            <a:xfrm>
              <a:off x="6391957" y="2720876"/>
              <a:ext cx="513040" cy="502024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866;p63">
              <a:extLst>
                <a:ext uri="{FF2B5EF4-FFF2-40B4-BE49-F238E27FC236}">
                  <a16:creationId xmlns:a16="http://schemas.microsoft.com/office/drawing/2014/main" id="{96AA3E3D-0511-6443-9F79-93596748D6F9}"/>
                </a:ext>
              </a:extLst>
            </p:cNvPr>
            <p:cNvSpPr/>
            <p:nvPr/>
          </p:nvSpPr>
          <p:spPr>
            <a:xfrm>
              <a:off x="6342856" y="3258467"/>
              <a:ext cx="613759" cy="381160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just">
                <a:buClr>
                  <a:srgbClr val="000000"/>
                </a:buClr>
                <a:buSzPts val="600"/>
              </a:pPr>
              <a:endParaRPr sz="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7" name="Google Shape;867;p63">
            <a:extLst>
              <a:ext uri="{FF2B5EF4-FFF2-40B4-BE49-F238E27FC236}">
                <a16:creationId xmlns:a16="http://schemas.microsoft.com/office/drawing/2014/main" id="{46B6F6D0-4C8F-0B45-832E-EF36E6E92588}"/>
              </a:ext>
            </a:extLst>
          </p:cNvPr>
          <p:cNvSpPr txBox="1"/>
          <p:nvPr/>
        </p:nvSpPr>
        <p:spPr>
          <a:xfrm>
            <a:off x="402193" y="3188632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19835BA-FDC6-A646-9B9C-2A6DDCB7F710}"/>
              </a:ext>
            </a:extLst>
          </p:cNvPr>
          <p:cNvSpPr/>
          <p:nvPr/>
        </p:nvSpPr>
        <p:spPr>
          <a:xfrm>
            <a:off x="1367451" y="1789012"/>
            <a:ext cx="2286000" cy="603115"/>
          </a:xfrm>
          <a:prstGeom prst="wedgeRoundRectCallout">
            <a:avLst>
              <a:gd name="adj1" fmla="val -68324"/>
              <a:gd name="adj2" fmla="val 128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Encrypt Image with EU Public key</a:t>
            </a:r>
          </a:p>
        </p:txBody>
      </p:sp>
      <p:pic>
        <p:nvPicPr>
          <p:cNvPr id="48" name="Google Shape;871;p63">
            <a:extLst>
              <a:ext uri="{FF2B5EF4-FFF2-40B4-BE49-F238E27FC236}">
                <a16:creationId xmlns:a16="http://schemas.microsoft.com/office/drawing/2014/main" id="{829547FD-CE66-5346-A92C-77971F85481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7958" y="4298044"/>
            <a:ext cx="842700" cy="5926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19467-77B7-5C43-BA84-38972FDD4704}"/>
              </a:ext>
            </a:extLst>
          </p:cNvPr>
          <p:cNvCxnSpPr>
            <a:cxnSpLocks/>
          </p:cNvCxnSpPr>
          <p:nvPr/>
        </p:nvCxnSpPr>
        <p:spPr>
          <a:xfrm flipV="1">
            <a:off x="720791" y="3549032"/>
            <a:ext cx="0" cy="1570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4ED3268A-3F07-934B-956D-CE2A5D6EF014}"/>
              </a:ext>
            </a:extLst>
          </p:cNvPr>
          <p:cNvCxnSpPr>
            <a:cxnSpLocks/>
          </p:cNvCxnSpPr>
          <p:nvPr/>
        </p:nvCxnSpPr>
        <p:spPr>
          <a:xfrm flipV="1">
            <a:off x="1569538" y="3945633"/>
            <a:ext cx="9114504" cy="2542354"/>
          </a:xfrm>
          <a:prstGeom prst="bentConnector3">
            <a:avLst>
              <a:gd name="adj1" fmla="val 1000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FC67121F-78A6-9C44-9208-82CBA68FBAEC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736904" y="6276873"/>
            <a:ext cx="8366797" cy="21600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870;p63">
            <a:extLst>
              <a:ext uri="{FF2B5EF4-FFF2-40B4-BE49-F238E27FC236}">
                <a16:creationId xmlns:a16="http://schemas.microsoft.com/office/drawing/2014/main" id="{94580E1B-BE35-8442-A2AF-D0B64D0AF9DE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2256" y="5011124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BC819E-C11E-1A46-85CD-867110C7A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592" y="4253772"/>
            <a:ext cx="3558218" cy="202310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6B49775-8488-1641-9C38-DE0738B0A7CF}"/>
              </a:ext>
            </a:extLst>
          </p:cNvPr>
          <p:cNvSpPr txBox="1"/>
          <p:nvPr/>
        </p:nvSpPr>
        <p:spPr>
          <a:xfrm>
            <a:off x="929185" y="452132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FD6B9-0AB4-AA4B-A921-B5C24EF41DDD}"/>
              </a:ext>
            </a:extLst>
          </p:cNvPr>
          <p:cNvSpPr txBox="1"/>
          <p:nvPr/>
        </p:nvSpPr>
        <p:spPr>
          <a:xfrm>
            <a:off x="2654611" y="308785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</a:t>
            </a:r>
          </a:p>
        </p:txBody>
      </p:sp>
      <p:grpSp>
        <p:nvGrpSpPr>
          <p:cNvPr id="63" name="Google Shape;933;p65">
            <a:extLst>
              <a:ext uri="{FF2B5EF4-FFF2-40B4-BE49-F238E27FC236}">
                <a16:creationId xmlns:a16="http://schemas.microsoft.com/office/drawing/2014/main" id="{8072ACEE-9D38-3646-8A56-915E5F6E6E0B}"/>
              </a:ext>
            </a:extLst>
          </p:cNvPr>
          <p:cNvGrpSpPr/>
          <p:nvPr/>
        </p:nvGrpSpPr>
        <p:grpSpPr>
          <a:xfrm>
            <a:off x="2173863" y="2766967"/>
            <a:ext cx="444111" cy="580927"/>
            <a:chOff x="-1890940" y="3843288"/>
            <a:chExt cx="502236" cy="656959"/>
          </a:xfrm>
        </p:grpSpPr>
        <p:sp>
          <p:nvSpPr>
            <p:cNvPr id="64" name="Google Shape;934;p65">
              <a:extLst>
                <a:ext uri="{FF2B5EF4-FFF2-40B4-BE49-F238E27FC236}">
                  <a16:creationId xmlns:a16="http://schemas.microsoft.com/office/drawing/2014/main" id="{FCB46BA6-1995-D547-A6C3-2923F0503B31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935;p65">
              <a:extLst>
                <a:ext uri="{FF2B5EF4-FFF2-40B4-BE49-F238E27FC236}">
                  <a16:creationId xmlns:a16="http://schemas.microsoft.com/office/drawing/2014/main" id="{8FE35D06-312B-754D-A0EA-37224EB11D42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936;p65">
              <a:extLst>
                <a:ext uri="{FF2B5EF4-FFF2-40B4-BE49-F238E27FC236}">
                  <a16:creationId xmlns:a16="http://schemas.microsoft.com/office/drawing/2014/main" id="{8D087982-5FED-0844-ACB9-EDE7877C4FE0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937;p65">
              <a:extLst>
                <a:ext uri="{FF2B5EF4-FFF2-40B4-BE49-F238E27FC236}">
                  <a16:creationId xmlns:a16="http://schemas.microsoft.com/office/drawing/2014/main" id="{ECAAE681-FEC2-F540-A52F-6A911634822C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938;p65">
              <a:extLst>
                <a:ext uri="{FF2B5EF4-FFF2-40B4-BE49-F238E27FC236}">
                  <a16:creationId xmlns:a16="http://schemas.microsoft.com/office/drawing/2014/main" id="{0E1BD131-592C-F246-96A3-CD4228FAD535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9" name="Google Shape;940;p65">
            <a:extLst>
              <a:ext uri="{FF2B5EF4-FFF2-40B4-BE49-F238E27FC236}">
                <a16:creationId xmlns:a16="http://schemas.microsoft.com/office/drawing/2014/main" id="{4C120E0A-A3D1-4243-AD74-C1C6AA416A5D}"/>
              </a:ext>
            </a:extLst>
          </p:cNvPr>
          <p:cNvGrpSpPr/>
          <p:nvPr/>
        </p:nvGrpSpPr>
        <p:grpSpPr>
          <a:xfrm>
            <a:off x="2439424" y="3069101"/>
            <a:ext cx="254468" cy="360264"/>
            <a:chOff x="7018063" y="4585313"/>
            <a:chExt cx="360300" cy="510000"/>
          </a:xfrm>
        </p:grpSpPr>
        <p:sp>
          <p:nvSpPr>
            <p:cNvPr id="70" name="Google Shape;941;p65">
              <a:extLst>
                <a:ext uri="{FF2B5EF4-FFF2-40B4-BE49-F238E27FC236}">
                  <a16:creationId xmlns:a16="http://schemas.microsoft.com/office/drawing/2014/main" id="{797C784B-AFC0-1A44-93B2-8780EF6A7EA8}"/>
                </a:ext>
              </a:extLst>
            </p:cNvPr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42;p65">
              <a:extLst>
                <a:ext uri="{FF2B5EF4-FFF2-40B4-BE49-F238E27FC236}">
                  <a16:creationId xmlns:a16="http://schemas.microsoft.com/office/drawing/2014/main" id="{968F599D-6FA8-A840-B688-4AEB849AEC43}"/>
                </a:ext>
              </a:extLst>
            </p:cNvPr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970C7C9-0A1F-494E-A853-3C931B060138}"/>
              </a:ext>
            </a:extLst>
          </p:cNvPr>
          <p:cNvSpPr txBox="1"/>
          <p:nvPr/>
        </p:nvSpPr>
        <p:spPr>
          <a:xfrm>
            <a:off x="814492" y="3930369"/>
            <a:ext cx="18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EU Public Key</a:t>
            </a:r>
          </a:p>
        </p:txBody>
      </p:sp>
      <p:sp>
        <p:nvSpPr>
          <p:cNvPr id="73" name="Left-Right Arrow 72">
            <a:extLst>
              <a:ext uri="{FF2B5EF4-FFF2-40B4-BE49-F238E27FC236}">
                <a16:creationId xmlns:a16="http://schemas.microsoft.com/office/drawing/2014/main" id="{2F3EE3E2-A084-7046-AC48-D26832F2C4C7}"/>
              </a:ext>
            </a:extLst>
          </p:cNvPr>
          <p:cNvSpPr/>
          <p:nvPr/>
        </p:nvSpPr>
        <p:spPr>
          <a:xfrm>
            <a:off x="3257580" y="2895226"/>
            <a:ext cx="3055378" cy="54690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Cryptographic Binding</a:t>
            </a:r>
          </a:p>
        </p:txBody>
      </p:sp>
    </p:spTree>
    <p:extLst>
      <p:ext uri="{BB962C8B-B14F-4D97-AF65-F5344CB8AC3E}">
        <p14:creationId xmlns:p14="http://schemas.microsoft.com/office/powerpoint/2010/main" val="179764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F541-4F97-B74D-AF2C-8446933E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026C8-FAB8-BB42-896B-D2F59EC36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Encrypted Container Images can be used for confidentiality of images</a:t>
            </a:r>
          </a:p>
          <a:p>
            <a:r>
              <a:rPr lang="en-US" sz="3200" dirty="0"/>
              <a:t>With key management, can create geofencing based policies</a:t>
            </a:r>
          </a:p>
          <a:p>
            <a:endParaRPr lang="en-US" sz="3200" dirty="0"/>
          </a:p>
          <a:p>
            <a:r>
              <a:rPr lang="en-US" sz="3200" dirty="0"/>
              <a:t>Encrypted Container Images is supported today in:</a:t>
            </a:r>
            <a:br>
              <a:rPr lang="en-US" dirty="0"/>
            </a:br>
            <a:r>
              <a:rPr lang="en-US" dirty="0"/>
              <a:t>- Runtimes: </a:t>
            </a:r>
            <a:r>
              <a:rPr lang="en-US" dirty="0" err="1"/>
              <a:t>Containerd</a:t>
            </a:r>
            <a:r>
              <a:rPr lang="en-US" dirty="0"/>
              <a:t>, Cri-o</a:t>
            </a:r>
            <a:br>
              <a:rPr lang="en-US" dirty="0"/>
            </a:br>
            <a:r>
              <a:rPr lang="en-US" dirty="0"/>
              <a:t>- Build Tools: </a:t>
            </a:r>
            <a:r>
              <a:rPr lang="en-US" dirty="0" err="1"/>
              <a:t>Buildah</a:t>
            </a:r>
            <a:r>
              <a:rPr lang="en-US" dirty="0"/>
              <a:t>, </a:t>
            </a:r>
            <a:r>
              <a:rPr lang="en-US" dirty="0" err="1"/>
              <a:t>Skopeo</a:t>
            </a:r>
            <a:br>
              <a:rPr lang="en-US" dirty="0"/>
            </a:br>
            <a:r>
              <a:rPr lang="en-US" dirty="0"/>
              <a:t>- Registries: Docker Distribution</a:t>
            </a:r>
          </a:p>
          <a:p>
            <a:endParaRPr lang="en-US" dirty="0"/>
          </a:p>
          <a:p>
            <a:r>
              <a:rPr lang="en-US" b="1" u="sng" dirty="0"/>
              <a:t>Call for contribution!</a:t>
            </a:r>
            <a:br>
              <a:rPr lang="en-US" dirty="0"/>
            </a:br>
            <a:r>
              <a:rPr lang="en-US" dirty="0"/>
              <a:t>- Build Tools: </a:t>
            </a:r>
            <a:r>
              <a:rPr lang="en-US" dirty="0" err="1"/>
              <a:t>kaniko</a:t>
            </a:r>
            <a:r>
              <a:rPr lang="en-US" dirty="0"/>
              <a:t>, docker CLI</a:t>
            </a:r>
            <a:br>
              <a:rPr lang="en-US" dirty="0"/>
            </a:br>
            <a:r>
              <a:rPr lang="en-US" dirty="0"/>
              <a:t>- Registries: Quay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9953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59"/>
          <p:cNvSpPr txBox="1">
            <a:spLocks noGrp="1"/>
          </p:cNvSpPr>
          <p:nvPr>
            <p:ph type="body" idx="1"/>
          </p:nvPr>
        </p:nvSpPr>
        <p:spPr>
          <a:xfrm>
            <a:off x="865417" y="636408"/>
            <a:ext cx="10125200" cy="9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1433" tIns="71433" rIns="71433" bIns="71433" rtlCol="0" anchor="ctr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"/>
              <a:t>Encryption Primer</a:t>
            </a:r>
            <a:endParaRPr/>
          </a:p>
        </p:txBody>
      </p:sp>
      <p:pic>
        <p:nvPicPr>
          <p:cNvPr id="765" name="Google Shape;76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100" y="1568500"/>
            <a:ext cx="6939800" cy="46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59"/>
          <p:cNvSpPr txBox="1"/>
          <p:nvPr/>
        </p:nvSpPr>
        <p:spPr>
          <a:xfrm>
            <a:off x="2626100" y="6261025"/>
            <a:ext cx="6344400" cy="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067" u="sng">
                <a:solidFill>
                  <a:schemeClr val="hlink"/>
                </a:solidFill>
                <a:hlinkClick r:id="rId4"/>
              </a:rPr>
              <a:t>https://www.outsystems.com/blog/posts/how-to-teach-child-about-asymmetric-cryptography/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500423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1"/>
          <p:cNvSpPr txBox="1">
            <a:spLocks noGrp="1"/>
          </p:cNvSpPr>
          <p:nvPr>
            <p:ph type="body" idx="1"/>
          </p:nvPr>
        </p:nvSpPr>
        <p:spPr>
          <a:xfrm>
            <a:off x="865417" y="636408"/>
            <a:ext cx="10125200" cy="932000"/>
          </a:xfrm>
          <a:prstGeom prst="rect">
            <a:avLst/>
          </a:prstGeom>
        </p:spPr>
        <p:txBody>
          <a:bodyPr spcFirstLastPara="1" vert="horz" wrap="square" lIns="71433" tIns="71433" rIns="71433" bIns="71433" rtlCol="0" anchor="ctr" anchorCtr="0">
            <a:noAutofit/>
          </a:bodyPr>
          <a:lstStyle/>
          <a:p>
            <a:pPr marL="0" indent="0"/>
            <a:r>
              <a:rPr lang="en"/>
              <a:t>Encryption Primer - Assym Enc.</a:t>
            </a:r>
            <a:endParaRPr/>
          </a:p>
        </p:txBody>
      </p:sp>
      <p:sp>
        <p:nvSpPr>
          <p:cNvPr id="795" name="Google Shape;795;p61"/>
          <p:cNvSpPr/>
          <p:nvPr/>
        </p:nvSpPr>
        <p:spPr>
          <a:xfrm>
            <a:off x="441351" y="1906300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This is a secret message.</a:t>
            </a:r>
            <a:endParaRPr sz="1867"/>
          </a:p>
        </p:txBody>
      </p:sp>
      <p:sp>
        <p:nvSpPr>
          <p:cNvPr id="796" name="Google Shape;796;p61"/>
          <p:cNvSpPr/>
          <p:nvPr/>
        </p:nvSpPr>
        <p:spPr>
          <a:xfrm>
            <a:off x="2361012" y="2286200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797" name="Google Shape;797;p61"/>
          <p:cNvSpPr/>
          <p:nvPr/>
        </p:nvSpPr>
        <p:spPr>
          <a:xfrm>
            <a:off x="5074525" y="1906300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903nsvlvn391xkshu9282jks910alfde=</a:t>
            </a:r>
            <a:endParaRPr sz="1867"/>
          </a:p>
        </p:txBody>
      </p:sp>
      <p:sp>
        <p:nvSpPr>
          <p:cNvPr id="798" name="Google Shape;798;p61"/>
          <p:cNvSpPr/>
          <p:nvPr/>
        </p:nvSpPr>
        <p:spPr>
          <a:xfrm>
            <a:off x="4502737" y="2233251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799" name="Google Shape;799;p61"/>
          <p:cNvSpPr/>
          <p:nvPr/>
        </p:nvSpPr>
        <p:spPr>
          <a:xfrm>
            <a:off x="5074525" y="3917275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903nsvlvn391xkshu9282jks910alfde=</a:t>
            </a:r>
            <a:endParaRPr sz="1867"/>
          </a:p>
        </p:txBody>
      </p:sp>
      <p:sp>
        <p:nvSpPr>
          <p:cNvPr id="800" name="Google Shape;800;p61"/>
          <p:cNvSpPr/>
          <p:nvPr/>
        </p:nvSpPr>
        <p:spPr>
          <a:xfrm>
            <a:off x="7239088" y="4256125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801" name="Google Shape;801;p61"/>
          <p:cNvSpPr/>
          <p:nvPr/>
        </p:nvSpPr>
        <p:spPr>
          <a:xfrm>
            <a:off x="10362075" y="3917275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This is a secret message.</a:t>
            </a:r>
            <a:endParaRPr sz="1867"/>
          </a:p>
        </p:txBody>
      </p:sp>
      <p:sp>
        <p:nvSpPr>
          <p:cNvPr id="802" name="Google Shape;802;p61"/>
          <p:cNvSpPr/>
          <p:nvPr/>
        </p:nvSpPr>
        <p:spPr>
          <a:xfrm>
            <a:off x="9708000" y="4203175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pic>
        <p:nvPicPr>
          <p:cNvPr id="803" name="Google Shape;80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926" y="1820185"/>
            <a:ext cx="1570349" cy="110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8276" y="3837899"/>
            <a:ext cx="1570349" cy="1016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5" name="Google Shape;805;p61"/>
          <p:cNvGrpSpPr/>
          <p:nvPr/>
        </p:nvGrpSpPr>
        <p:grpSpPr>
          <a:xfrm>
            <a:off x="210287" y="4401511"/>
            <a:ext cx="528047" cy="526940"/>
            <a:chOff x="13984288" y="5519738"/>
            <a:chExt cx="1514475" cy="1511300"/>
          </a:xfrm>
        </p:grpSpPr>
        <p:sp>
          <p:nvSpPr>
            <p:cNvPr id="806" name="Google Shape;806;p61"/>
            <p:cNvSpPr/>
            <p:nvPr/>
          </p:nvSpPr>
          <p:spPr>
            <a:xfrm>
              <a:off x="13984288" y="5519738"/>
              <a:ext cx="1514475" cy="1511300"/>
            </a:xfrm>
            <a:custGeom>
              <a:avLst/>
              <a:gdLst/>
              <a:ahLst/>
              <a:cxnLst/>
              <a:rect l="l" t="t" r="r" b="b"/>
              <a:pathLst>
                <a:path w="274" h="272" extrusionOk="0">
                  <a:moveTo>
                    <a:pt x="16" y="271"/>
                  </a:moveTo>
                  <a:cubicBezTo>
                    <a:pt x="12" y="271"/>
                    <a:pt x="8" y="270"/>
                    <a:pt x="5" y="268"/>
                  </a:cubicBezTo>
                  <a:cubicBezTo>
                    <a:pt x="2" y="264"/>
                    <a:pt x="2" y="259"/>
                    <a:pt x="2" y="254"/>
                  </a:cubicBezTo>
                  <a:cubicBezTo>
                    <a:pt x="2" y="218"/>
                    <a:pt x="1" y="182"/>
                    <a:pt x="2" y="147"/>
                  </a:cubicBezTo>
                  <a:cubicBezTo>
                    <a:pt x="2" y="139"/>
                    <a:pt x="0" y="128"/>
                    <a:pt x="9" y="124"/>
                  </a:cubicBezTo>
                  <a:cubicBezTo>
                    <a:pt x="13" y="122"/>
                    <a:pt x="16" y="122"/>
                    <a:pt x="20" y="122"/>
                  </a:cubicBezTo>
                  <a:cubicBezTo>
                    <a:pt x="34" y="122"/>
                    <a:pt x="48" y="122"/>
                    <a:pt x="62" y="122"/>
                  </a:cubicBezTo>
                  <a:cubicBezTo>
                    <a:pt x="69" y="122"/>
                    <a:pt x="79" y="124"/>
                    <a:pt x="81" y="131"/>
                  </a:cubicBezTo>
                  <a:cubicBezTo>
                    <a:pt x="81" y="132"/>
                    <a:pt x="81" y="134"/>
                    <a:pt x="82" y="135"/>
                  </a:cubicBezTo>
                  <a:cubicBezTo>
                    <a:pt x="84" y="137"/>
                    <a:pt x="87" y="137"/>
                    <a:pt x="89" y="136"/>
                  </a:cubicBezTo>
                  <a:cubicBezTo>
                    <a:pt x="111" y="128"/>
                    <a:pt x="125" y="107"/>
                    <a:pt x="136" y="87"/>
                  </a:cubicBezTo>
                  <a:cubicBezTo>
                    <a:pt x="146" y="69"/>
                    <a:pt x="156" y="50"/>
                    <a:pt x="156" y="29"/>
                  </a:cubicBezTo>
                  <a:cubicBezTo>
                    <a:pt x="156" y="23"/>
                    <a:pt x="155" y="17"/>
                    <a:pt x="157" y="12"/>
                  </a:cubicBezTo>
                  <a:cubicBezTo>
                    <a:pt x="162" y="3"/>
                    <a:pt x="174" y="0"/>
                    <a:pt x="183" y="4"/>
                  </a:cubicBezTo>
                  <a:cubicBezTo>
                    <a:pt x="192" y="8"/>
                    <a:pt x="198" y="18"/>
                    <a:pt x="199" y="27"/>
                  </a:cubicBezTo>
                  <a:cubicBezTo>
                    <a:pt x="201" y="37"/>
                    <a:pt x="200" y="47"/>
                    <a:pt x="199" y="57"/>
                  </a:cubicBezTo>
                  <a:cubicBezTo>
                    <a:pt x="197" y="71"/>
                    <a:pt x="196" y="85"/>
                    <a:pt x="194" y="98"/>
                  </a:cubicBezTo>
                  <a:cubicBezTo>
                    <a:pt x="194" y="101"/>
                    <a:pt x="193" y="103"/>
                    <a:pt x="195" y="104"/>
                  </a:cubicBezTo>
                  <a:cubicBezTo>
                    <a:pt x="196" y="105"/>
                    <a:pt x="198" y="105"/>
                    <a:pt x="199" y="105"/>
                  </a:cubicBezTo>
                  <a:cubicBezTo>
                    <a:pt x="209" y="105"/>
                    <a:pt x="219" y="105"/>
                    <a:pt x="229" y="105"/>
                  </a:cubicBezTo>
                  <a:cubicBezTo>
                    <a:pt x="239" y="105"/>
                    <a:pt x="249" y="105"/>
                    <a:pt x="257" y="109"/>
                  </a:cubicBezTo>
                  <a:cubicBezTo>
                    <a:pt x="269" y="117"/>
                    <a:pt x="274" y="134"/>
                    <a:pt x="269" y="148"/>
                  </a:cubicBezTo>
                  <a:cubicBezTo>
                    <a:pt x="268" y="151"/>
                    <a:pt x="267" y="154"/>
                    <a:pt x="267" y="157"/>
                  </a:cubicBezTo>
                  <a:cubicBezTo>
                    <a:pt x="266" y="160"/>
                    <a:pt x="268" y="162"/>
                    <a:pt x="268" y="165"/>
                  </a:cubicBezTo>
                  <a:cubicBezTo>
                    <a:pt x="270" y="173"/>
                    <a:pt x="267" y="181"/>
                    <a:pt x="260" y="186"/>
                  </a:cubicBezTo>
                  <a:cubicBezTo>
                    <a:pt x="258" y="188"/>
                    <a:pt x="256" y="190"/>
                    <a:pt x="255" y="192"/>
                  </a:cubicBezTo>
                  <a:cubicBezTo>
                    <a:pt x="254" y="195"/>
                    <a:pt x="256" y="198"/>
                    <a:pt x="257" y="201"/>
                  </a:cubicBezTo>
                  <a:cubicBezTo>
                    <a:pt x="258" y="207"/>
                    <a:pt x="256" y="214"/>
                    <a:pt x="251" y="218"/>
                  </a:cubicBezTo>
                  <a:cubicBezTo>
                    <a:pt x="249" y="220"/>
                    <a:pt x="248" y="221"/>
                    <a:pt x="247" y="223"/>
                  </a:cubicBezTo>
                  <a:cubicBezTo>
                    <a:pt x="245" y="226"/>
                    <a:pt x="247" y="230"/>
                    <a:pt x="247" y="234"/>
                  </a:cubicBezTo>
                  <a:cubicBezTo>
                    <a:pt x="248" y="242"/>
                    <a:pt x="242" y="249"/>
                    <a:pt x="235" y="252"/>
                  </a:cubicBezTo>
                  <a:cubicBezTo>
                    <a:pt x="224" y="256"/>
                    <a:pt x="159" y="254"/>
                    <a:pt x="140" y="254"/>
                  </a:cubicBezTo>
                  <a:cubicBezTo>
                    <a:pt x="136" y="254"/>
                    <a:pt x="132" y="254"/>
                    <a:pt x="131" y="251"/>
                  </a:cubicBezTo>
                  <a:cubicBezTo>
                    <a:pt x="130" y="248"/>
                    <a:pt x="132" y="245"/>
                    <a:pt x="134" y="244"/>
                  </a:cubicBezTo>
                  <a:cubicBezTo>
                    <a:pt x="137" y="243"/>
                    <a:pt x="139" y="243"/>
                    <a:pt x="142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6" y="243"/>
                    <a:pt x="235" y="241"/>
                    <a:pt x="236" y="234"/>
                  </a:cubicBezTo>
                  <a:cubicBezTo>
                    <a:pt x="236" y="229"/>
                    <a:pt x="232" y="225"/>
                    <a:pt x="233" y="220"/>
                  </a:cubicBezTo>
                  <a:cubicBezTo>
                    <a:pt x="234" y="214"/>
                    <a:pt x="243" y="213"/>
                    <a:pt x="245" y="207"/>
                  </a:cubicBezTo>
                  <a:cubicBezTo>
                    <a:pt x="247" y="201"/>
                    <a:pt x="242" y="196"/>
                    <a:pt x="242" y="190"/>
                  </a:cubicBezTo>
                  <a:cubicBezTo>
                    <a:pt x="243" y="181"/>
                    <a:pt x="258" y="177"/>
                    <a:pt x="257" y="168"/>
                  </a:cubicBezTo>
                  <a:cubicBezTo>
                    <a:pt x="257" y="164"/>
                    <a:pt x="252" y="160"/>
                    <a:pt x="252" y="156"/>
                  </a:cubicBezTo>
                  <a:cubicBezTo>
                    <a:pt x="252" y="151"/>
                    <a:pt x="256" y="147"/>
                    <a:pt x="259" y="143"/>
                  </a:cubicBezTo>
                  <a:cubicBezTo>
                    <a:pt x="263" y="135"/>
                    <a:pt x="258" y="125"/>
                    <a:pt x="251" y="120"/>
                  </a:cubicBezTo>
                  <a:cubicBezTo>
                    <a:pt x="243" y="115"/>
                    <a:pt x="233" y="115"/>
                    <a:pt x="224" y="116"/>
                  </a:cubicBezTo>
                  <a:cubicBezTo>
                    <a:pt x="215" y="116"/>
                    <a:pt x="206" y="118"/>
                    <a:pt x="197" y="117"/>
                  </a:cubicBezTo>
                  <a:cubicBezTo>
                    <a:pt x="194" y="116"/>
                    <a:pt x="191" y="115"/>
                    <a:pt x="188" y="113"/>
                  </a:cubicBezTo>
                  <a:cubicBezTo>
                    <a:pt x="182" y="108"/>
                    <a:pt x="182" y="99"/>
                    <a:pt x="183" y="92"/>
                  </a:cubicBezTo>
                  <a:cubicBezTo>
                    <a:pt x="185" y="77"/>
                    <a:pt x="186" y="62"/>
                    <a:pt x="188" y="47"/>
                  </a:cubicBezTo>
                  <a:cubicBezTo>
                    <a:pt x="189" y="36"/>
                    <a:pt x="190" y="24"/>
                    <a:pt x="182" y="17"/>
                  </a:cubicBezTo>
                  <a:cubicBezTo>
                    <a:pt x="178" y="13"/>
                    <a:pt x="171" y="12"/>
                    <a:pt x="169" y="17"/>
                  </a:cubicBezTo>
                  <a:cubicBezTo>
                    <a:pt x="168" y="19"/>
                    <a:pt x="168" y="21"/>
                    <a:pt x="168" y="23"/>
                  </a:cubicBezTo>
                  <a:cubicBezTo>
                    <a:pt x="169" y="49"/>
                    <a:pt x="157" y="74"/>
                    <a:pt x="144" y="96"/>
                  </a:cubicBezTo>
                  <a:cubicBezTo>
                    <a:pt x="131" y="119"/>
                    <a:pt x="115" y="141"/>
                    <a:pt x="90" y="147"/>
                  </a:cubicBezTo>
                  <a:cubicBezTo>
                    <a:pt x="88" y="148"/>
                    <a:pt x="85" y="148"/>
                    <a:pt x="84" y="150"/>
                  </a:cubicBezTo>
                  <a:cubicBezTo>
                    <a:pt x="82" y="152"/>
                    <a:pt x="82" y="154"/>
                    <a:pt x="82" y="157"/>
                  </a:cubicBezTo>
                  <a:cubicBezTo>
                    <a:pt x="82" y="188"/>
                    <a:pt x="82" y="219"/>
                    <a:pt x="82" y="251"/>
                  </a:cubicBezTo>
                  <a:cubicBezTo>
                    <a:pt x="82" y="257"/>
                    <a:pt x="82" y="264"/>
                    <a:pt x="78" y="268"/>
                  </a:cubicBezTo>
                  <a:cubicBezTo>
                    <a:pt x="73" y="272"/>
                    <a:pt x="67" y="272"/>
                    <a:pt x="61" y="272"/>
                  </a:cubicBezTo>
                  <a:cubicBezTo>
                    <a:pt x="47" y="272"/>
                    <a:pt x="33" y="272"/>
                    <a:pt x="19" y="272"/>
                  </a:cubicBezTo>
                  <a:cubicBezTo>
                    <a:pt x="18" y="272"/>
                    <a:pt x="17" y="271"/>
                    <a:pt x="16" y="271"/>
                  </a:cubicBezTo>
                  <a:close/>
                  <a:moveTo>
                    <a:pt x="16" y="134"/>
                  </a:moveTo>
                  <a:cubicBezTo>
                    <a:pt x="14" y="134"/>
                    <a:pt x="13" y="135"/>
                    <a:pt x="13" y="137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9"/>
                    <a:pt x="14" y="260"/>
                    <a:pt x="16" y="260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9" y="260"/>
                    <a:pt x="71" y="259"/>
                    <a:pt x="71" y="25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5"/>
                    <a:pt x="69" y="134"/>
                    <a:pt x="68" y="134"/>
                  </a:cubicBezTo>
                  <a:lnTo>
                    <a:pt x="16" y="1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7" name="Google Shape;807;p61"/>
            <p:cNvSpPr/>
            <p:nvPr/>
          </p:nvSpPr>
          <p:spPr>
            <a:xfrm>
              <a:off x="14182727" y="6775451"/>
              <a:ext cx="66600" cy="603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08" name="Google Shape;808;p61"/>
          <p:cNvGrpSpPr/>
          <p:nvPr/>
        </p:nvGrpSpPr>
        <p:grpSpPr>
          <a:xfrm rot="10800000">
            <a:off x="208322" y="5787125"/>
            <a:ext cx="528047" cy="526940"/>
            <a:chOff x="13984288" y="5519738"/>
            <a:chExt cx="1514475" cy="1511300"/>
          </a:xfrm>
        </p:grpSpPr>
        <p:sp>
          <p:nvSpPr>
            <p:cNvPr id="809" name="Google Shape;809;p61"/>
            <p:cNvSpPr/>
            <p:nvPr/>
          </p:nvSpPr>
          <p:spPr>
            <a:xfrm>
              <a:off x="13984288" y="5519738"/>
              <a:ext cx="1514475" cy="1511300"/>
            </a:xfrm>
            <a:custGeom>
              <a:avLst/>
              <a:gdLst/>
              <a:ahLst/>
              <a:cxnLst/>
              <a:rect l="l" t="t" r="r" b="b"/>
              <a:pathLst>
                <a:path w="274" h="272" extrusionOk="0">
                  <a:moveTo>
                    <a:pt x="16" y="271"/>
                  </a:moveTo>
                  <a:cubicBezTo>
                    <a:pt x="12" y="271"/>
                    <a:pt x="8" y="270"/>
                    <a:pt x="5" y="268"/>
                  </a:cubicBezTo>
                  <a:cubicBezTo>
                    <a:pt x="2" y="264"/>
                    <a:pt x="2" y="259"/>
                    <a:pt x="2" y="254"/>
                  </a:cubicBezTo>
                  <a:cubicBezTo>
                    <a:pt x="2" y="218"/>
                    <a:pt x="1" y="182"/>
                    <a:pt x="2" y="147"/>
                  </a:cubicBezTo>
                  <a:cubicBezTo>
                    <a:pt x="2" y="139"/>
                    <a:pt x="0" y="128"/>
                    <a:pt x="9" y="124"/>
                  </a:cubicBezTo>
                  <a:cubicBezTo>
                    <a:pt x="13" y="122"/>
                    <a:pt x="16" y="122"/>
                    <a:pt x="20" y="122"/>
                  </a:cubicBezTo>
                  <a:cubicBezTo>
                    <a:pt x="34" y="122"/>
                    <a:pt x="48" y="122"/>
                    <a:pt x="62" y="122"/>
                  </a:cubicBezTo>
                  <a:cubicBezTo>
                    <a:pt x="69" y="122"/>
                    <a:pt x="79" y="124"/>
                    <a:pt x="81" y="131"/>
                  </a:cubicBezTo>
                  <a:cubicBezTo>
                    <a:pt x="81" y="132"/>
                    <a:pt x="81" y="134"/>
                    <a:pt x="82" y="135"/>
                  </a:cubicBezTo>
                  <a:cubicBezTo>
                    <a:pt x="84" y="137"/>
                    <a:pt x="87" y="137"/>
                    <a:pt x="89" y="136"/>
                  </a:cubicBezTo>
                  <a:cubicBezTo>
                    <a:pt x="111" y="128"/>
                    <a:pt x="125" y="107"/>
                    <a:pt x="136" y="87"/>
                  </a:cubicBezTo>
                  <a:cubicBezTo>
                    <a:pt x="146" y="69"/>
                    <a:pt x="156" y="50"/>
                    <a:pt x="156" y="29"/>
                  </a:cubicBezTo>
                  <a:cubicBezTo>
                    <a:pt x="156" y="23"/>
                    <a:pt x="155" y="17"/>
                    <a:pt x="157" y="12"/>
                  </a:cubicBezTo>
                  <a:cubicBezTo>
                    <a:pt x="162" y="3"/>
                    <a:pt x="174" y="0"/>
                    <a:pt x="183" y="4"/>
                  </a:cubicBezTo>
                  <a:cubicBezTo>
                    <a:pt x="192" y="8"/>
                    <a:pt x="198" y="18"/>
                    <a:pt x="199" y="27"/>
                  </a:cubicBezTo>
                  <a:cubicBezTo>
                    <a:pt x="201" y="37"/>
                    <a:pt x="200" y="47"/>
                    <a:pt x="199" y="57"/>
                  </a:cubicBezTo>
                  <a:cubicBezTo>
                    <a:pt x="197" y="71"/>
                    <a:pt x="196" y="85"/>
                    <a:pt x="194" y="98"/>
                  </a:cubicBezTo>
                  <a:cubicBezTo>
                    <a:pt x="194" y="101"/>
                    <a:pt x="193" y="103"/>
                    <a:pt x="195" y="104"/>
                  </a:cubicBezTo>
                  <a:cubicBezTo>
                    <a:pt x="196" y="105"/>
                    <a:pt x="198" y="105"/>
                    <a:pt x="199" y="105"/>
                  </a:cubicBezTo>
                  <a:cubicBezTo>
                    <a:pt x="209" y="105"/>
                    <a:pt x="219" y="105"/>
                    <a:pt x="229" y="105"/>
                  </a:cubicBezTo>
                  <a:cubicBezTo>
                    <a:pt x="239" y="105"/>
                    <a:pt x="249" y="105"/>
                    <a:pt x="257" y="109"/>
                  </a:cubicBezTo>
                  <a:cubicBezTo>
                    <a:pt x="269" y="117"/>
                    <a:pt x="274" y="134"/>
                    <a:pt x="269" y="148"/>
                  </a:cubicBezTo>
                  <a:cubicBezTo>
                    <a:pt x="268" y="151"/>
                    <a:pt x="267" y="154"/>
                    <a:pt x="267" y="157"/>
                  </a:cubicBezTo>
                  <a:cubicBezTo>
                    <a:pt x="266" y="160"/>
                    <a:pt x="268" y="162"/>
                    <a:pt x="268" y="165"/>
                  </a:cubicBezTo>
                  <a:cubicBezTo>
                    <a:pt x="270" y="173"/>
                    <a:pt x="267" y="181"/>
                    <a:pt x="260" y="186"/>
                  </a:cubicBezTo>
                  <a:cubicBezTo>
                    <a:pt x="258" y="188"/>
                    <a:pt x="256" y="190"/>
                    <a:pt x="255" y="192"/>
                  </a:cubicBezTo>
                  <a:cubicBezTo>
                    <a:pt x="254" y="195"/>
                    <a:pt x="256" y="198"/>
                    <a:pt x="257" y="201"/>
                  </a:cubicBezTo>
                  <a:cubicBezTo>
                    <a:pt x="258" y="207"/>
                    <a:pt x="256" y="214"/>
                    <a:pt x="251" y="218"/>
                  </a:cubicBezTo>
                  <a:cubicBezTo>
                    <a:pt x="249" y="220"/>
                    <a:pt x="248" y="221"/>
                    <a:pt x="247" y="223"/>
                  </a:cubicBezTo>
                  <a:cubicBezTo>
                    <a:pt x="245" y="226"/>
                    <a:pt x="247" y="230"/>
                    <a:pt x="247" y="234"/>
                  </a:cubicBezTo>
                  <a:cubicBezTo>
                    <a:pt x="248" y="242"/>
                    <a:pt x="242" y="249"/>
                    <a:pt x="235" y="252"/>
                  </a:cubicBezTo>
                  <a:cubicBezTo>
                    <a:pt x="224" y="256"/>
                    <a:pt x="159" y="254"/>
                    <a:pt x="140" y="254"/>
                  </a:cubicBezTo>
                  <a:cubicBezTo>
                    <a:pt x="136" y="254"/>
                    <a:pt x="132" y="254"/>
                    <a:pt x="131" y="251"/>
                  </a:cubicBezTo>
                  <a:cubicBezTo>
                    <a:pt x="130" y="248"/>
                    <a:pt x="132" y="245"/>
                    <a:pt x="134" y="244"/>
                  </a:cubicBezTo>
                  <a:cubicBezTo>
                    <a:pt x="137" y="243"/>
                    <a:pt x="139" y="243"/>
                    <a:pt x="142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6" y="243"/>
                    <a:pt x="235" y="241"/>
                    <a:pt x="236" y="234"/>
                  </a:cubicBezTo>
                  <a:cubicBezTo>
                    <a:pt x="236" y="229"/>
                    <a:pt x="232" y="225"/>
                    <a:pt x="233" y="220"/>
                  </a:cubicBezTo>
                  <a:cubicBezTo>
                    <a:pt x="234" y="214"/>
                    <a:pt x="243" y="213"/>
                    <a:pt x="245" y="207"/>
                  </a:cubicBezTo>
                  <a:cubicBezTo>
                    <a:pt x="247" y="201"/>
                    <a:pt x="242" y="196"/>
                    <a:pt x="242" y="190"/>
                  </a:cubicBezTo>
                  <a:cubicBezTo>
                    <a:pt x="243" y="181"/>
                    <a:pt x="258" y="177"/>
                    <a:pt x="257" y="168"/>
                  </a:cubicBezTo>
                  <a:cubicBezTo>
                    <a:pt x="257" y="164"/>
                    <a:pt x="252" y="160"/>
                    <a:pt x="252" y="156"/>
                  </a:cubicBezTo>
                  <a:cubicBezTo>
                    <a:pt x="252" y="151"/>
                    <a:pt x="256" y="147"/>
                    <a:pt x="259" y="143"/>
                  </a:cubicBezTo>
                  <a:cubicBezTo>
                    <a:pt x="263" y="135"/>
                    <a:pt x="258" y="125"/>
                    <a:pt x="251" y="120"/>
                  </a:cubicBezTo>
                  <a:cubicBezTo>
                    <a:pt x="243" y="115"/>
                    <a:pt x="233" y="115"/>
                    <a:pt x="224" y="116"/>
                  </a:cubicBezTo>
                  <a:cubicBezTo>
                    <a:pt x="215" y="116"/>
                    <a:pt x="206" y="118"/>
                    <a:pt x="197" y="117"/>
                  </a:cubicBezTo>
                  <a:cubicBezTo>
                    <a:pt x="194" y="116"/>
                    <a:pt x="191" y="115"/>
                    <a:pt x="188" y="113"/>
                  </a:cubicBezTo>
                  <a:cubicBezTo>
                    <a:pt x="182" y="108"/>
                    <a:pt x="182" y="99"/>
                    <a:pt x="183" y="92"/>
                  </a:cubicBezTo>
                  <a:cubicBezTo>
                    <a:pt x="185" y="77"/>
                    <a:pt x="186" y="62"/>
                    <a:pt x="188" y="47"/>
                  </a:cubicBezTo>
                  <a:cubicBezTo>
                    <a:pt x="189" y="36"/>
                    <a:pt x="190" y="24"/>
                    <a:pt x="182" y="17"/>
                  </a:cubicBezTo>
                  <a:cubicBezTo>
                    <a:pt x="178" y="13"/>
                    <a:pt x="171" y="12"/>
                    <a:pt x="169" y="17"/>
                  </a:cubicBezTo>
                  <a:cubicBezTo>
                    <a:pt x="168" y="19"/>
                    <a:pt x="168" y="21"/>
                    <a:pt x="168" y="23"/>
                  </a:cubicBezTo>
                  <a:cubicBezTo>
                    <a:pt x="169" y="49"/>
                    <a:pt x="157" y="74"/>
                    <a:pt x="144" y="96"/>
                  </a:cubicBezTo>
                  <a:cubicBezTo>
                    <a:pt x="131" y="119"/>
                    <a:pt x="115" y="141"/>
                    <a:pt x="90" y="147"/>
                  </a:cubicBezTo>
                  <a:cubicBezTo>
                    <a:pt x="88" y="148"/>
                    <a:pt x="85" y="148"/>
                    <a:pt x="84" y="150"/>
                  </a:cubicBezTo>
                  <a:cubicBezTo>
                    <a:pt x="82" y="152"/>
                    <a:pt x="82" y="154"/>
                    <a:pt x="82" y="157"/>
                  </a:cubicBezTo>
                  <a:cubicBezTo>
                    <a:pt x="82" y="188"/>
                    <a:pt x="82" y="219"/>
                    <a:pt x="82" y="251"/>
                  </a:cubicBezTo>
                  <a:cubicBezTo>
                    <a:pt x="82" y="257"/>
                    <a:pt x="82" y="264"/>
                    <a:pt x="78" y="268"/>
                  </a:cubicBezTo>
                  <a:cubicBezTo>
                    <a:pt x="73" y="272"/>
                    <a:pt x="67" y="272"/>
                    <a:pt x="61" y="272"/>
                  </a:cubicBezTo>
                  <a:cubicBezTo>
                    <a:pt x="47" y="272"/>
                    <a:pt x="33" y="272"/>
                    <a:pt x="19" y="272"/>
                  </a:cubicBezTo>
                  <a:cubicBezTo>
                    <a:pt x="18" y="272"/>
                    <a:pt x="17" y="271"/>
                    <a:pt x="16" y="271"/>
                  </a:cubicBezTo>
                  <a:close/>
                  <a:moveTo>
                    <a:pt x="16" y="134"/>
                  </a:moveTo>
                  <a:cubicBezTo>
                    <a:pt x="14" y="134"/>
                    <a:pt x="13" y="135"/>
                    <a:pt x="13" y="137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9"/>
                    <a:pt x="14" y="260"/>
                    <a:pt x="16" y="260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9" y="260"/>
                    <a:pt x="71" y="259"/>
                    <a:pt x="71" y="25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5"/>
                    <a:pt x="69" y="134"/>
                    <a:pt x="68" y="134"/>
                  </a:cubicBezTo>
                  <a:lnTo>
                    <a:pt x="16" y="1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0" name="Google Shape;810;p61"/>
            <p:cNvSpPr/>
            <p:nvPr/>
          </p:nvSpPr>
          <p:spPr>
            <a:xfrm>
              <a:off x="14182727" y="6775451"/>
              <a:ext cx="66600" cy="603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11" name="Google Shape;811;p61"/>
          <p:cNvSpPr txBox="1"/>
          <p:nvPr/>
        </p:nvSpPr>
        <p:spPr>
          <a:xfrm>
            <a:off x="972525" y="4196251"/>
            <a:ext cx="3982400" cy="1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 dirty="0">
                <a:latin typeface="Helvetica Neue"/>
                <a:ea typeface="Helvetica Neue"/>
                <a:cs typeface="Helvetica Neue"/>
                <a:sym typeface="Helvetica Neue"/>
              </a:rPr>
              <a:t>Addresses key sharing: Each user has a Public-Private key pair, where Public Key is not secret, can be published.</a:t>
            </a: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2" name="Google Shape;812;p61"/>
          <p:cNvSpPr txBox="1"/>
          <p:nvPr/>
        </p:nvSpPr>
        <p:spPr>
          <a:xfrm>
            <a:off x="972525" y="5678425"/>
            <a:ext cx="8572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Slow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1453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0"/>
          <p:cNvSpPr txBox="1">
            <a:spLocks noGrp="1"/>
          </p:cNvSpPr>
          <p:nvPr>
            <p:ph type="body" idx="1"/>
          </p:nvPr>
        </p:nvSpPr>
        <p:spPr>
          <a:xfrm>
            <a:off x="865417" y="636408"/>
            <a:ext cx="10125200" cy="932000"/>
          </a:xfrm>
          <a:prstGeom prst="rect">
            <a:avLst/>
          </a:prstGeom>
        </p:spPr>
        <p:txBody>
          <a:bodyPr spcFirstLastPara="1" vert="horz" wrap="square" lIns="71433" tIns="71433" rIns="71433" bIns="71433" rtlCol="0" anchor="ctr" anchorCtr="0">
            <a:noAutofit/>
          </a:bodyPr>
          <a:lstStyle/>
          <a:p>
            <a:pPr marL="0" indent="0"/>
            <a:r>
              <a:rPr lang="en"/>
              <a:t>Encryption Primer - Symm Enc.</a:t>
            </a:r>
            <a:endParaRPr/>
          </a:p>
        </p:txBody>
      </p:sp>
      <p:sp>
        <p:nvSpPr>
          <p:cNvPr id="772" name="Google Shape;772;p60"/>
          <p:cNvSpPr/>
          <p:nvPr/>
        </p:nvSpPr>
        <p:spPr>
          <a:xfrm>
            <a:off x="411451" y="1882400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This is a secret message.</a:t>
            </a:r>
            <a:endParaRPr sz="1867"/>
          </a:p>
        </p:txBody>
      </p:sp>
      <p:pic>
        <p:nvPicPr>
          <p:cNvPr id="773" name="Google Shape;77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989" y="2032321"/>
            <a:ext cx="1476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60"/>
          <p:cNvSpPr/>
          <p:nvPr/>
        </p:nvSpPr>
        <p:spPr>
          <a:xfrm>
            <a:off x="2331112" y="2262300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775" name="Google Shape;775;p60"/>
          <p:cNvSpPr/>
          <p:nvPr/>
        </p:nvSpPr>
        <p:spPr>
          <a:xfrm>
            <a:off x="5044625" y="1882400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903nsvlvn391xkshu9282jks910alfde=</a:t>
            </a:r>
            <a:endParaRPr sz="1867"/>
          </a:p>
        </p:txBody>
      </p:sp>
      <p:sp>
        <p:nvSpPr>
          <p:cNvPr id="776" name="Google Shape;776;p60"/>
          <p:cNvSpPr/>
          <p:nvPr/>
        </p:nvSpPr>
        <p:spPr>
          <a:xfrm>
            <a:off x="4472837" y="2209351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777" name="Google Shape;777;p60"/>
          <p:cNvSpPr/>
          <p:nvPr/>
        </p:nvSpPr>
        <p:spPr>
          <a:xfrm>
            <a:off x="5044625" y="3893375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903nsvlvn391xkshu9282jks910alfde=</a:t>
            </a:r>
            <a:endParaRPr sz="1867"/>
          </a:p>
        </p:txBody>
      </p:sp>
      <p:sp>
        <p:nvSpPr>
          <p:cNvPr id="778" name="Google Shape;778;p60"/>
          <p:cNvSpPr/>
          <p:nvPr/>
        </p:nvSpPr>
        <p:spPr>
          <a:xfrm>
            <a:off x="7209188" y="4232225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pic>
        <p:nvPicPr>
          <p:cNvPr id="779" name="Google Shape;77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963" y="4002234"/>
            <a:ext cx="1476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60"/>
          <p:cNvSpPr/>
          <p:nvPr/>
        </p:nvSpPr>
        <p:spPr>
          <a:xfrm>
            <a:off x="10332175" y="3893375"/>
            <a:ext cx="1720400" cy="93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en" sz="1867"/>
              <a:t>This is a secret message.</a:t>
            </a:r>
            <a:endParaRPr sz="1867"/>
          </a:p>
        </p:txBody>
      </p:sp>
      <p:sp>
        <p:nvSpPr>
          <p:cNvPr id="781" name="Google Shape;781;p60"/>
          <p:cNvSpPr/>
          <p:nvPr/>
        </p:nvSpPr>
        <p:spPr>
          <a:xfrm>
            <a:off x="9678100" y="4179275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grpSp>
        <p:nvGrpSpPr>
          <p:cNvPr id="782" name="Google Shape;782;p60"/>
          <p:cNvGrpSpPr/>
          <p:nvPr/>
        </p:nvGrpSpPr>
        <p:grpSpPr>
          <a:xfrm>
            <a:off x="507762" y="4716962"/>
            <a:ext cx="528047" cy="526940"/>
            <a:chOff x="13984288" y="5519738"/>
            <a:chExt cx="1514475" cy="1511300"/>
          </a:xfrm>
        </p:grpSpPr>
        <p:sp>
          <p:nvSpPr>
            <p:cNvPr id="783" name="Google Shape;783;p60"/>
            <p:cNvSpPr/>
            <p:nvPr/>
          </p:nvSpPr>
          <p:spPr>
            <a:xfrm>
              <a:off x="13984288" y="5519738"/>
              <a:ext cx="1514475" cy="1511300"/>
            </a:xfrm>
            <a:custGeom>
              <a:avLst/>
              <a:gdLst/>
              <a:ahLst/>
              <a:cxnLst/>
              <a:rect l="l" t="t" r="r" b="b"/>
              <a:pathLst>
                <a:path w="274" h="272" extrusionOk="0">
                  <a:moveTo>
                    <a:pt x="16" y="271"/>
                  </a:moveTo>
                  <a:cubicBezTo>
                    <a:pt x="12" y="271"/>
                    <a:pt x="8" y="270"/>
                    <a:pt x="5" y="268"/>
                  </a:cubicBezTo>
                  <a:cubicBezTo>
                    <a:pt x="2" y="264"/>
                    <a:pt x="2" y="259"/>
                    <a:pt x="2" y="254"/>
                  </a:cubicBezTo>
                  <a:cubicBezTo>
                    <a:pt x="2" y="218"/>
                    <a:pt x="1" y="182"/>
                    <a:pt x="2" y="147"/>
                  </a:cubicBezTo>
                  <a:cubicBezTo>
                    <a:pt x="2" y="139"/>
                    <a:pt x="0" y="128"/>
                    <a:pt x="9" y="124"/>
                  </a:cubicBezTo>
                  <a:cubicBezTo>
                    <a:pt x="13" y="122"/>
                    <a:pt x="16" y="122"/>
                    <a:pt x="20" y="122"/>
                  </a:cubicBezTo>
                  <a:cubicBezTo>
                    <a:pt x="34" y="122"/>
                    <a:pt x="48" y="122"/>
                    <a:pt x="62" y="122"/>
                  </a:cubicBezTo>
                  <a:cubicBezTo>
                    <a:pt x="69" y="122"/>
                    <a:pt x="79" y="124"/>
                    <a:pt x="81" y="131"/>
                  </a:cubicBezTo>
                  <a:cubicBezTo>
                    <a:pt x="81" y="132"/>
                    <a:pt x="81" y="134"/>
                    <a:pt x="82" y="135"/>
                  </a:cubicBezTo>
                  <a:cubicBezTo>
                    <a:pt x="84" y="137"/>
                    <a:pt x="87" y="137"/>
                    <a:pt x="89" y="136"/>
                  </a:cubicBezTo>
                  <a:cubicBezTo>
                    <a:pt x="111" y="128"/>
                    <a:pt x="125" y="107"/>
                    <a:pt x="136" y="87"/>
                  </a:cubicBezTo>
                  <a:cubicBezTo>
                    <a:pt x="146" y="69"/>
                    <a:pt x="156" y="50"/>
                    <a:pt x="156" y="29"/>
                  </a:cubicBezTo>
                  <a:cubicBezTo>
                    <a:pt x="156" y="23"/>
                    <a:pt x="155" y="17"/>
                    <a:pt x="157" y="12"/>
                  </a:cubicBezTo>
                  <a:cubicBezTo>
                    <a:pt x="162" y="3"/>
                    <a:pt x="174" y="0"/>
                    <a:pt x="183" y="4"/>
                  </a:cubicBezTo>
                  <a:cubicBezTo>
                    <a:pt x="192" y="8"/>
                    <a:pt x="198" y="18"/>
                    <a:pt x="199" y="27"/>
                  </a:cubicBezTo>
                  <a:cubicBezTo>
                    <a:pt x="201" y="37"/>
                    <a:pt x="200" y="47"/>
                    <a:pt x="199" y="57"/>
                  </a:cubicBezTo>
                  <a:cubicBezTo>
                    <a:pt x="197" y="71"/>
                    <a:pt x="196" y="85"/>
                    <a:pt x="194" y="98"/>
                  </a:cubicBezTo>
                  <a:cubicBezTo>
                    <a:pt x="194" y="101"/>
                    <a:pt x="193" y="103"/>
                    <a:pt x="195" y="104"/>
                  </a:cubicBezTo>
                  <a:cubicBezTo>
                    <a:pt x="196" y="105"/>
                    <a:pt x="198" y="105"/>
                    <a:pt x="199" y="105"/>
                  </a:cubicBezTo>
                  <a:cubicBezTo>
                    <a:pt x="209" y="105"/>
                    <a:pt x="219" y="105"/>
                    <a:pt x="229" y="105"/>
                  </a:cubicBezTo>
                  <a:cubicBezTo>
                    <a:pt x="239" y="105"/>
                    <a:pt x="249" y="105"/>
                    <a:pt x="257" y="109"/>
                  </a:cubicBezTo>
                  <a:cubicBezTo>
                    <a:pt x="269" y="117"/>
                    <a:pt x="274" y="134"/>
                    <a:pt x="269" y="148"/>
                  </a:cubicBezTo>
                  <a:cubicBezTo>
                    <a:pt x="268" y="151"/>
                    <a:pt x="267" y="154"/>
                    <a:pt x="267" y="157"/>
                  </a:cubicBezTo>
                  <a:cubicBezTo>
                    <a:pt x="266" y="160"/>
                    <a:pt x="268" y="162"/>
                    <a:pt x="268" y="165"/>
                  </a:cubicBezTo>
                  <a:cubicBezTo>
                    <a:pt x="270" y="173"/>
                    <a:pt x="267" y="181"/>
                    <a:pt x="260" y="186"/>
                  </a:cubicBezTo>
                  <a:cubicBezTo>
                    <a:pt x="258" y="188"/>
                    <a:pt x="256" y="190"/>
                    <a:pt x="255" y="192"/>
                  </a:cubicBezTo>
                  <a:cubicBezTo>
                    <a:pt x="254" y="195"/>
                    <a:pt x="256" y="198"/>
                    <a:pt x="257" y="201"/>
                  </a:cubicBezTo>
                  <a:cubicBezTo>
                    <a:pt x="258" y="207"/>
                    <a:pt x="256" y="214"/>
                    <a:pt x="251" y="218"/>
                  </a:cubicBezTo>
                  <a:cubicBezTo>
                    <a:pt x="249" y="220"/>
                    <a:pt x="248" y="221"/>
                    <a:pt x="247" y="223"/>
                  </a:cubicBezTo>
                  <a:cubicBezTo>
                    <a:pt x="245" y="226"/>
                    <a:pt x="247" y="230"/>
                    <a:pt x="247" y="234"/>
                  </a:cubicBezTo>
                  <a:cubicBezTo>
                    <a:pt x="248" y="242"/>
                    <a:pt x="242" y="249"/>
                    <a:pt x="235" y="252"/>
                  </a:cubicBezTo>
                  <a:cubicBezTo>
                    <a:pt x="224" y="256"/>
                    <a:pt x="159" y="254"/>
                    <a:pt x="140" y="254"/>
                  </a:cubicBezTo>
                  <a:cubicBezTo>
                    <a:pt x="136" y="254"/>
                    <a:pt x="132" y="254"/>
                    <a:pt x="131" y="251"/>
                  </a:cubicBezTo>
                  <a:cubicBezTo>
                    <a:pt x="130" y="248"/>
                    <a:pt x="132" y="245"/>
                    <a:pt x="134" y="244"/>
                  </a:cubicBezTo>
                  <a:cubicBezTo>
                    <a:pt x="137" y="243"/>
                    <a:pt x="139" y="243"/>
                    <a:pt x="142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6" y="243"/>
                    <a:pt x="235" y="241"/>
                    <a:pt x="236" y="234"/>
                  </a:cubicBezTo>
                  <a:cubicBezTo>
                    <a:pt x="236" y="229"/>
                    <a:pt x="232" y="225"/>
                    <a:pt x="233" y="220"/>
                  </a:cubicBezTo>
                  <a:cubicBezTo>
                    <a:pt x="234" y="214"/>
                    <a:pt x="243" y="213"/>
                    <a:pt x="245" y="207"/>
                  </a:cubicBezTo>
                  <a:cubicBezTo>
                    <a:pt x="247" y="201"/>
                    <a:pt x="242" y="196"/>
                    <a:pt x="242" y="190"/>
                  </a:cubicBezTo>
                  <a:cubicBezTo>
                    <a:pt x="243" y="181"/>
                    <a:pt x="258" y="177"/>
                    <a:pt x="257" y="168"/>
                  </a:cubicBezTo>
                  <a:cubicBezTo>
                    <a:pt x="257" y="164"/>
                    <a:pt x="252" y="160"/>
                    <a:pt x="252" y="156"/>
                  </a:cubicBezTo>
                  <a:cubicBezTo>
                    <a:pt x="252" y="151"/>
                    <a:pt x="256" y="147"/>
                    <a:pt x="259" y="143"/>
                  </a:cubicBezTo>
                  <a:cubicBezTo>
                    <a:pt x="263" y="135"/>
                    <a:pt x="258" y="125"/>
                    <a:pt x="251" y="120"/>
                  </a:cubicBezTo>
                  <a:cubicBezTo>
                    <a:pt x="243" y="115"/>
                    <a:pt x="233" y="115"/>
                    <a:pt x="224" y="116"/>
                  </a:cubicBezTo>
                  <a:cubicBezTo>
                    <a:pt x="215" y="116"/>
                    <a:pt x="206" y="118"/>
                    <a:pt x="197" y="117"/>
                  </a:cubicBezTo>
                  <a:cubicBezTo>
                    <a:pt x="194" y="116"/>
                    <a:pt x="191" y="115"/>
                    <a:pt x="188" y="113"/>
                  </a:cubicBezTo>
                  <a:cubicBezTo>
                    <a:pt x="182" y="108"/>
                    <a:pt x="182" y="99"/>
                    <a:pt x="183" y="92"/>
                  </a:cubicBezTo>
                  <a:cubicBezTo>
                    <a:pt x="185" y="77"/>
                    <a:pt x="186" y="62"/>
                    <a:pt x="188" y="47"/>
                  </a:cubicBezTo>
                  <a:cubicBezTo>
                    <a:pt x="189" y="36"/>
                    <a:pt x="190" y="24"/>
                    <a:pt x="182" y="17"/>
                  </a:cubicBezTo>
                  <a:cubicBezTo>
                    <a:pt x="178" y="13"/>
                    <a:pt x="171" y="12"/>
                    <a:pt x="169" y="17"/>
                  </a:cubicBezTo>
                  <a:cubicBezTo>
                    <a:pt x="168" y="19"/>
                    <a:pt x="168" y="21"/>
                    <a:pt x="168" y="23"/>
                  </a:cubicBezTo>
                  <a:cubicBezTo>
                    <a:pt x="169" y="49"/>
                    <a:pt x="157" y="74"/>
                    <a:pt x="144" y="96"/>
                  </a:cubicBezTo>
                  <a:cubicBezTo>
                    <a:pt x="131" y="119"/>
                    <a:pt x="115" y="141"/>
                    <a:pt x="90" y="147"/>
                  </a:cubicBezTo>
                  <a:cubicBezTo>
                    <a:pt x="88" y="148"/>
                    <a:pt x="85" y="148"/>
                    <a:pt x="84" y="150"/>
                  </a:cubicBezTo>
                  <a:cubicBezTo>
                    <a:pt x="82" y="152"/>
                    <a:pt x="82" y="154"/>
                    <a:pt x="82" y="157"/>
                  </a:cubicBezTo>
                  <a:cubicBezTo>
                    <a:pt x="82" y="188"/>
                    <a:pt x="82" y="219"/>
                    <a:pt x="82" y="251"/>
                  </a:cubicBezTo>
                  <a:cubicBezTo>
                    <a:pt x="82" y="257"/>
                    <a:pt x="82" y="264"/>
                    <a:pt x="78" y="268"/>
                  </a:cubicBezTo>
                  <a:cubicBezTo>
                    <a:pt x="73" y="272"/>
                    <a:pt x="67" y="272"/>
                    <a:pt x="61" y="272"/>
                  </a:cubicBezTo>
                  <a:cubicBezTo>
                    <a:pt x="47" y="272"/>
                    <a:pt x="33" y="272"/>
                    <a:pt x="19" y="272"/>
                  </a:cubicBezTo>
                  <a:cubicBezTo>
                    <a:pt x="18" y="272"/>
                    <a:pt x="17" y="271"/>
                    <a:pt x="16" y="271"/>
                  </a:cubicBezTo>
                  <a:close/>
                  <a:moveTo>
                    <a:pt x="16" y="134"/>
                  </a:moveTo>
                  <a:cubicBezTo>
                    <a:pt x="14" y="134"/>
                    <a:pt x="13" y="135"/>
                    <a:pt x="13" y="137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9"/>
                    <a:pt x="14" y="260"/>
                    <a:pt x="16" y="260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9" y="260"/>
                    <a:pt x="71" y="259"/>
                    <a:pt x="71" y="25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5"/>
                    <a:pt x="69" y="134"/>
                    <a:pt x="68" y="134"/>
                  </a:cubicBezTo>
                  <a:lnTo>
                    <a:pt x="16" y="1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4" name="Google Shape;784;p60"/>
            <p:cNvSpPr/>
            <p:nvPr/>
          </p:nvSpPr>
          <p:spPr>
            <a:xfrm>
              <a:off x="14182727" y="6775451"/>
              <a:ext cx="66600" cy="603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785" name="Google Shape;785;p60"/>
          <p:cNvGrpSpPr/>
          <p:nvPr/>
        </p:nvGrpSpPr>
        <p:grpSpPr>
          <a:xfrm rot="10800000">
            <a:off x="505797" y="5773875"/>
            <a:ext cx="528047" cy="526940"/>
            <a:chOff x="13984288" y="5519738"/>
            <a:chExt cx="1514475" cy="1511300"/>
          </a:xfrm>
        </p:grpSpPr>
        <p:sp>
          <p:nvSpPr>
            <p:cNvPr id="786" name="Google Shape;786;p60"/>
            <p:cNvSpPr/>
            <p:nvPr/>
          </p:nvSpPr>
          <p:spPr>
            <a:xfrm>
              <a:off x="13984288" y="5519738"/>
              <a:ext cx="1514475" cy="1511300"/>
            </a:xfrm>
            <a:custGeom>
              <a:avLst/>
              <a:gdLst/>
              <a:ahLst/>
              <a:cxnLst/>
              <a:rect l="l" t="t" r="r" b="b"/>
              <a:pathLst>
                <a:path w="274" h="272" extrusionOk="0">
                  <a:moveTo>
                    <a:pt x="16" y="271"/>
                  </a:moveTo>
                  <a:cubicBezTo>
                    <a:pt x="12" y="271"/>
                    <a:pt x="8" y="270"/>
                    <a:pt x="5" y="268"/>
                  </a:cubicBezTo>
                  <a:cubicBezTo>
                    <a:pt x="2" y="264"/>
                    <a:pt x="2" y="259"/>
                    <a:pt x="2" y="254"/>
                  </a:cubicBezTo>
                  <a:cubicBezTo>
                    <a:pt x="2" y="218"/>
                    <a:pt x="1" y="182"/>
                    <a:pt x="2" y="147"/>
                  </a:cubicBezTo>
                  <a:cubicBezTo>
                    <a:pt x="2" y="139"/>
                    <a:pt x="0" y="128"/>
                    <a:pt x="9" y="124"/>
                  </a:cubicBezTo>
                  <a:cubicBezTo>
                    <a:pt x="13" y="122"/>
                    <a:pt x="16" y="122"/>
                    <a:pt x="20" y="122"/>
                  </a:cubicBezTo>
                  <a:cubicBezTo>
                    <a:pt x="34" y="122"/>
                    <a:pt x="48" y="122"/>
                    <a:pt x="62" y="122"/>
                  </a:cubicBezTo>
                  <a:cubicBezTo>
                    <a:pt x="69" y="122"/>
                    <a:pt x="79" y="124"/>
                    <a:pt x="81" y="131"/>
                  </a:cubicBezTo>
                  <a:cubicBezTo>
                    <a:pt x="81" y="132"/>
                    <a:pt x="81" y="134"/>
                    <a:pt x="82" y="135"/>
                  </a:cubicBezTo>
                  <a:cubicBezTo>
                    <a:pt x="84" y="137"/>
                    <a:pt x="87" y="137"/>
                    <a:pt x="89" y="136"/>
                  </a:cubicBezTo>
                  <a:cubicBezTo>
                    <a:pt x="111" y="128"/>
                    <a:pt x="125" y="107"/>
                    <a:pt x="136" y="87"/>
                  </a:cubicBezTo>
                  <a:cubicBezTo>
                    <a:pt x="146" y="69"/>
                    <a:pt x="156" y="50"/>
                    <a:pt x="156" y="29"/>
                  </a:cubicBezTo>
                  <a:cubicBezTo>
                    <a:pt x="156" y="23"/>
                    <a:pt x="155" y="17"/>
                    <a:pt x="157" y="12"/>
                  </a:cubicBezTo>
                  <a:cubicBezTo>
                    <a:pt x="162" y="3"/>
                    <a:pt x="174" y="0"/>
                    <a:pt x="183" y="4"/>
                  </a:cubicBezTo>
                  <a:cubicBezTo>
                    <a:pt x="192" y="8"/>
                    <a:pt x="198" y="18"/>
                    <a:pt x="199" y="27"/>
                  </a:cubicBezTo>
                  <a:cubicBezTo>
                    <a:pt x="201" y="37"/>
                    <a:pt x="200" y="47"/>
                    <a:pt x="199" y="57"/>
                  </a:cubicBezTo>
                  <a:cubicBezTo>
                    <a:pt x="197" y="71"/>
                    <a:pt x="196" y="85"/>
                    <a:pt x="194" y="98"/>
                  </a:cubicBezTo>
                  <a:cubicBezTo>
                    <a:pt x="194" y="101"/>
                    <a:pt x="193" y="103"/>
                    <a:pt x="195" y="104"/>
                  </a:cubicBezTo>
                  <a:cubicBezTo>
                    <a:pt x="196" y="105"/>
                    <a:pt x="198" y="105"/>
                    <a:pt x="199" y="105"/>
                  </a:cubicBezTo>
                  <a:cubicBezTo>
                    <a:pt x="209" y="105"/>
                    <a:pt x="219" y="105"/>
                    <a:pt x="229" y="105"/>
                  </a:cubicBezTo>
                  <a:cubicBezTo>
                    <a:pt x="239" y="105"/>
                    <a:pt x="249" y="105"/>
                    <a:pt x="257" y="109"/>
                  </a:cubicBezTo>
                  <a:cubicBezTo>
                    <a:pt x="269" y="117"/>
                    <a:pt x="274" y="134"/>
                    <a:pt x="269" y="148"/>
                  </a:cubicBezTo>
                  <a:cubicBezTo>
                    <a:pt x="268" y="151"/>
                    <a:pt x="267" y="154"/>
                    <a:pt x="267" y="157"/>
                  </a:cubicBezTo>
                  <a:cubicBezTo>
                    <a:pt x="266" y="160"/>
                    <a:pt x="268" y="162"/>
                    <a:pt x="268" y="165"/>
                  </a:cubicBezTo>
                  <a:cubicBezTo>
                    <a:pt x="270" y="173"/>
                    <a:pt x="267" y="181"/>
                    <a:pt x="260" y="186"/>
                  </a:cubicBezTo>
                  <a:cubicBezTo>
                    <a:pt x="258" y="188"/>
                    <a:pt x="256" y="190"/>
                    <a:pt x="255" y="192"/>
                  </a:cubicBezTo>
                  <a:cubicBezTo>
                    <a:pt x="254" y="195"/>
                    <a:pt x="256" y="198"/>
                    <a:pt x="257" y="201"/>
                  </a:cubicBezTo>
                  <a:cubicBezTo>
                    <a:pt x="258" y="207"/>
                    <a:pt x="256" y="214"/>
                    <a:pt x="251" y="218"/>
                  </a:cubicBezTo>
                  <a:cubicBezTo>
                    <a:pt x="249" y="220"/>
                    <a:pt x="248" y="221"/>
                    <a:pt x="247" y="223"/>
                  </a:cubicBezTo>
                  <a:cubicBezTo>
                    <a:pt x="245" y="226"/>
                    <a:pt x="247" y="230"/>
                    <a:pt x="247" y="234"/>
                  </a:cubicBezTo>
                  <a:cubicBezTo>
                    <a:pt x="248" y="242"/>
                    <a:pt x="242" y="249"/>
                    <a:pt x="235" y="252"/>
                  </a:cubicBezTo>
                  <a:cubicBezTo>
                    <a:pt x="224" y="256"/>
                    <a:pt x="159" y="254"/>
                    <a:pt x="140" y="254"/>
                  </a:cubicBezTo>
                  <a:cubicBezTo>
                    <a:pt x="136" y="254"/>
                    <a:pt x="132" y="254"/>
                    <a:pt x="131" y="251"/>
                  </a:cubicBezTo>
                  <a:cubicBezTo>
                    <a:pt x="130" y="248"/>
                    <a:pt x="132" y="245"/>
                    <a:pt x="134" y="244"/>
                  </a:cubicBezTo>
                  <a:cubicBezTo>
                    <a:pt x="137" y="243"/>
                    <a:pt x="139" y="243"/>
                    <a:pt x="142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6" y="243"/>
                    <a:pt x="235" y="241"/>
                    <a:pt x="236" y="234"/>
                  </a:cubicBezTo>
                  <a:cubicBezTo>
                    <a:pt x="236" y="229"/>
                    <a:pt x="232" y="225"/>
                    <a:pt x="233" y="220"/>
                  </a:cubicBezTo>
                  <a:cubicBezTo>
                    <a:pt x="234" y="214"/>
                    <a:pt x="243" y="213"/>
                    <a:pt x="245" y="207"/>
                  </a:cubicBezTo>
                  <a:cubicBezTo>
                    <a:pt x="247" y="201"/>
                    <a:pt x="242" y="196"/>
                    <a:pt x="242" y="190"/>
                  </a:cubicBezTo>
                  <a:cubicBezTo>
                    <a:pt x="243" y="181"/>
                    <a:pt x="258" y="177"/>
                    <a:pt x="257" y="168"/>
                  </a:cubicBezTo>
                  <a:cubicBezTo>
                    <a:pt x="257" y="164"/>
                    <a:pt x="252" y="160"/>
                    <a:pt x="252" y="156"/>
                  </a:cubicBezTo>
                  <a:cubicBezTo>
                    <a:pt x="252" y="151"/>
                    <a:pt x="256" y="147"/>
                    <a:pt x="259" y="143"/>
                  </a:cubicBezTo>
                  <a:cubicBezTo>
                    <a:pt x="263" y="135"/>
                    <a:pt x="258" y="125"/>
                    <a:pt x="251" y="120"/>
                  </a:cubicBezTo>
                  <a:cubicBezTo>
                    <a:pt x="243" y="115"/>
                    <a:pt x="233" y="115"/>
                    <a:pt x="224" y="116"/>
                  </a:cubicBezTo>
                  <a:cubicBezTo>
                    <a:pt x="215" y="116"/>
                    <a:pt x="206" y="118"/>
                    <a:pt x="197" y="117"/>
                  </a:cubicBezTo>
                  <a:cubicBezTo>
                    <a:pt x="194" y="116"/>
                    <a:pt x="191" y="115"/>
                    <a:pt x="188" y="113"/>
                  </a:cubicBezTo>
                  <a:cubicBezTo>
                    <a:pt x="182" y="108"/>
                    <a:pt x="182" y="99"/>
                    <a:pt x="183" y="92"/>
                  </a:cubicBezTo>
                  <a:cubicBezTo>
                    <a:pt x="185" y="77"/>
                    <a:pt x="186" y="62"/>
                    <a:pt x="188" y="47"/>
                  </a:cubicBezTo>
                  <a:cubicBezTo>
                    <a:pt x="189" y="36"/>
                    <a:pt x="190" y="24"/>
                    <a:pt x="182" y="17"/>
                  </a:cubicBezTo>
                  <a:cubicBezTo>
                    <a:pt x="178" y="13"/>
                    <a:pt x="171" y="12"/>
                    <a:pt x="169" y="17"/>
                  </a:cubicBezTo>
                  <a:cubicBezTo>
                    <a:pt x="168" y="19"/>
                    <a:pt x="168" y="21"/>
                    <a:pt x="168" y="23"/>
                  </a:cubicBezTo>
                  <a:cubicBezTo>
                    <a:pt x="169" y="49"/>
                    <a:pt x="157" y="74"/>
                    <a:pt x="144" y="96"/>
                  </a:cubicBezTo>
                  <a:cubicBezTo>
                    <a:pt x="131" y="119"/>
                    <a:pt x="115" y="141"/>
                    <a:pt x="90" y="147"/>
                  </a:cubicBezTo>
                  <a:cubicBezTo>
                    <a:pt x="88" y="148"/>
                    <a:pt x="85" y="148"/>
                    <a:pt x="84" y="150"/>
                  </a:cubicBezTo>
                  <a:cubicBezTo>
                    <a:pt x="82" y="152"/>
                    <a:pt x="82" y="154"/>
                    <a:pt x="82" y="157"/>
                  </a:cubicBezTo>
                  <a:cubicBezTo>
                    <a:pt x="82" y="188"/>
                    <a:pt x="82" y="219"/>
                    <a:pt x="82" y="251"/>
                  </a:cubicBezTo>
                  <a:cubicBezTo>
                    <a:pt x="82" y="257"/>
                    <a:pt x="82" y="264"/>
                    <a:pt x="78" y="268"/>
                  </a:cubicBezTo>
                  <a:cubicBezTo>
                    <a:pt x="73" y="272"/>
                    <a:pt x="67" y="272"/>
                    <a:pt x="61" y="272"/>
                  </a:cubicBezTo>
                  <a:cubicBezTo>
                    <a:pt x="47" y="272"/>
                    <a:pt x="33" y="272"/>
                    <a:pt x="19" y="272"/>
                  </a:cubicBezTo>
                  <a:cubicBezTo>
                    <a:pt x="18" y="272"/>
                    <a:pt x="17" y="271"/>
                    <a:pt x="16" y="271"/>
                  </a:cubicBezTo>
                  <a:close/>
                  <a:moveTo>
                    <a:pt x="16" y="134"/>
                  </a:moveTo>
                  <a:cubicBezTo>
                    <a:pt x="14" y="134"/>
                    <a:pt x="13" y="135"/>
                    <a:pt x="13" y="137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9"/>
                    <a:pt x="14" y="260"/>
                    <a:pt x="16" y="260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9" y="260"/>
                    <a:pt x="71" y="259"/>
                    <a:pt x="71" y="25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5"/>
                    <a:pt x="69" y="134"/>
                    <a:pt x="68" y="134"/>
                  </a:cubicBezTo>
                  <a:lnTo>
                    <a:pt x="16" y="1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7" name="Google Shape;787;p60"/>
            <p:cNvSpPr/>
            <p:nvPr/>
          </p:nvSpPr>
          <p:spPr>
            <a:xfrm>
              <a:off x="14182727" y="6775451"/>
              <a:ext cx="66600" cy="603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88" name="Google Shape;788;p60"/>
          <p:cNvSpPr txBox="1"/>
          <p:nvPr/>
        </p:nvSpPr>
        <p:spPr>
          <a:xfrm>
            <a:off x="1270000" y="4825475"/>
            <a:ext cx="2868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Fast, good for large data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9" name="Google Shape;789;p60"/>
          <p:cNvSpPr txBox="1"/>
          <p:nvPr/>
        </p:nvSpPr>
        <p:spPr>
          <a:xfrm>
            <a:off x="1270000" y="5620351"/>
            <a:ext cx="2868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Key needs to be securely shared somehow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78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62"/>
          <p:cNvGrpSpPr/>
          <p:nvPr/>
        </p:nvGrpSpPr>
        <p:grpSpPr>
          <a:xfrm>
            <a:off x="1293307" y="2229527"/>
            <a:ext cx="613759" cy="927879"/>
            <a:chOff x="13654088" y="9023350"/>
            <a:chExt cx="3095625" cy="4679950"/>
          </a:xfrm>
        </p:grpSpPr>
        <p:sp>
          <p:nvSpPr>
            <p:cNvPr id="818" name="Google Shape;818;p62"/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9" name="Google Shape;819;p62"/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20" name="Google Shape;820;p62"/>
          <p:cNvSpPr txBox="1"/>
          <p:nvPr/>
        </p:nvSpPr>
        <p:spPr>
          <a:xfrm>
            <a:off x="1338163" y="2796200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21" name="Google Shape;821;p62"/>
          <p:cNvGrpSpPr/>
          <p:nvPr/>
        </p:nvGrpSpPr>
        <p:grpSpPr>
          <a:xfrm>
            <a:off x="2351574" y="2528486"/>
            <a:ext cx="444111" cy="580927"/>
            <a:chOff x="-1890940" y="3843288"/>
            <a:chExt cx="502236" cy="656959"/>
          </a:xfrm>
        </p:grpSpPr>
        <p:sp>
          <p:nvSpPr>
            <p:cNvPr id="822" name="Google Shape;822;p62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3" name="Google Shape;823;p62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4" name="Google Shape;824;p62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5" name="Google Shape;825;p62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6" name="Google Shape;826;p62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27" name="Google Shape;827;p62"/>
          <p:cNvSpPr txBox="1"/>
          <p:nvPr/>
        </p:nvSpPr>
        <p:spPr>
          <a:xfrm>
            <a:off x="2164027" y="3362700"/>
            <a:ext cx="842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28" name="Google Shape;828;p62"/>
          <p:cNvGrpSpPr/>
          <p:nvPr/>
        </p:nvGrpSpPr>
        <p:grpSpPr>
          <a:xfrm>
            <a:off x="10467047" y="2234091"/>
            <a:ext cx="613759" cy="918751"/>
            <a:chOff x="19902488" y="9082088"/>
            <a:chExt cx="3095625" cy="4633912"/>
          </a:xfrm>
        </p:grpSpPr>
        <p:sp>
          <p:nvSpPr>
            <p:cNvPr id="829" name="Google Shape;829;p62"/>
            <p:cNvSpPr/>
            <p:nvPr/>
          </p:nvSpPr>
          <p:spPr>
            <a:xfrm>
              <a:off x="20150138" y="9082088"/>
              <a:ext cx="2587626" cy="2532062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0" name="Google Shape;830;p62"/>
            <p:cNvSpPr/>
            <p:nvPr/>
          </p:nvSpPr>
          <p:spPr>
            <a:xfrm>
              <a:off x="19902488" y="11793538"/>
              <a:ext cx="3095625" cy="1922462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31" name="Google Shape;831;p62"/>
          <p:cNvSpPr txBox="1"/>
          <p:nvPr/>
        </p:nvSpPr>
        <p:spPr>
          <a:xfrm>
            <a:off x="10511488" y="2791637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2" name="Google Shape;832;p62"/>
          <p:cNvSpPr/>
          <p:nvPr/>
        </p:nvSpPr>
        <p:spPr>
          <a:xfrm>
            <a:off x="2164025" y="1763075"/>
            <a:ext cx="3642400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docker build --encrypt  --keys </a:t>
            </a:r>
            <a:r>
              <a:rPr lang="en" sz="1333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Alice.pub</a:t>
            </a: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3" name="Google Shape;83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8138" y="2774943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8138" y="2064869"/>
            <a:ext cx="842700" cy="5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Encrypt and distribution flow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795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17B3069-406D-6A4F-825C-2349AD6C6AC9}"/>
              </a:ext>
            </a:extLst>
          </p:cNvPr>
          <p:cNvCxnSpPr>
            <a:cxnSpLocks/>
          </p:cNvCxnSpPr>
          <p:nvPr/>
        </p:nvCxnSpPr>
        <p:spPr>
          <a:xfrm flipH="1">
            <a:off x="5875117" y="2880208"/>
            <a:ext cx="171221" cy="14306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FAAEDA-DC96-3E45-941B-A85473E0A498}"/>
              </a:ext>
            </a:extLst>
          </p:cNvPr>
          <p:cNvCxnSpPr>
            <a:cxnSpLocks/>
          </p:cNvCxnSpPr>
          <p:nvPr/>
        </p:nvCxnSpPr>
        <p:spPr>
          <a:xfrm>
            <a:off x="7581926" y="3129571"/>
            <a:ext cx="143837" cy="12344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5C12FE-D050-754F-BB14-BEBB8983522B}"/>
              </a:ext>
            </a:extLst>
          </p:cNvPr>
          <p:cNvCxnSpPr>
            <a:cxnSpLocks/>
          </p:cNvCxnSpPr>
          <p:nvPr/>
        </p:nvCxnSpPr>
        <p:spPr>
          <a:xfrm>
            <a:off x="6780540" y="3607646"/>
            <a:ext cx="945223" cy="7563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7BC232-A116-C747-AC83-37BCF78EB6C0}"/>
              </a:ext>
            </a:extLst>
          </p:cNvPr>
          <p:cNvCxnSpPr>
            <a:cxnSpLocks/>
          </p:cNvCxnSpPr>
          <p:nvPr/>
        </p:nvCxnSpPr>
        <p:spPr>
          <a:xfrm>
            <a:off x="5915983" y="4331887"/>
            <a:ext cx="967278" cy="5689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9E6C67-27EA-F04C-93FA-3BA9028A41E6}"/>
              </a:ext>
            </a:extLst>
          </p:cNvPr>
          <p:cNvCxnSpPr>
            <a:cxnSpLocks/>
          </p:cNvCxnSpPr>
          <p:nvPr/>
        </p:nvCxnSpPr>
        <p:spPr>
          <a:xfrm>
            <a:off x="6027345" y="2889967"/>
            <a:ext cx="1544690" cy="249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5EF50A-DB54-E54A-B92D-622BD4C79885}"/>
              </a:ext>
            </a:extLst>
          </p:cNvPr>
          <p:cNvCxnSpPr>
            <a:cxnSpLocks/>
          </p:cNvCxnSpPr>
          <p:nvPr/>
        </p:nvCxnSpPr>
        <p:spPr>
          <a:xfrm>
            <a:off x="5905892" y="4331887"/>
            <a:ext cx="1816636" cy="189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8F82A6-8E33-5446-A22C-82BD8FAC2CA6}"/>
              </a:ext>
            </a:extLst>
          </p:cNvPr>
          <p:cNvCxnSpPr>
            <a:cxnSpLocks/>
          </p:cNvCxnSpPr>
          <p:nvPr/>
        </p:nvCxnSpPr>
        <p:spPr>
          <a:xfrm>
            <a:off x="6030527" y="2917332"/>
            <a:ext cx="750013" cy="6903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FB30B1-A485-3046-9A67-A46DD847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Container Image Security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73AD05BE-0892-0F49-8AF3-71BC4625DDF9}"/>
              </a:ext>
            </a:extLst>
          </p:cNvPr>
          <p:cNvSpPr/>
          <p:nvPr/>
        </p:nvSpPr>
        <p:spPr>
          <a:xfrm>
            <a:off x="468331" y="4385226"/>
            <a:ext cx="987552" cy="593399"/>
          </a:xfrm>
          <a:prstGeom prst="chevron">
            <a:avLst/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F5ECF169-1F57-3D46-82DA-1FD7D5BC082F}"/>
              </a:ext>
            </a:extLst>
          </p:cNvPr>
          <p:cNvSpPr/>
          <p:nvPr/>
        </p:nvSpPr>
        <p:spPr>
          <a:xfrm>
            <a:off x="1876507" y="4407609"/>
            <a:ext cx="1588616" cy="593399"/>
          </a:xfrm>
          <a:prstGeom prst="chevron">
            <a:avLst/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A07EF7DC-A79C-0F4E-88D3-780E284B0F3A}"/>
              </a:ext>
            </a:extLst>
          </p:cNvPr>
          <p:cNvSpPr/>
          <p:nvPr/>
        </p:nvSpPr>
        <p:spPr>
          <a:xfrm>
            <a:off x="1286338" y="4401577"/>
            <a:ext cx="454152" cy="593399"/>
          </a:xfrm>
          <a:prstGeom prst="chevron">
            <a:avLst>
              <a:gd name="adj" fmla="val 65409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937C53D7-B691-B44C-994B-068197A54786}"/>
              </a:ext>
            </a:extLst>
          </p:cNvPr>
          <p:cNvSpPr/>
          <p:nvPr/>
        </p:nvSpPr>
        <p:spPr>
          <a:xfrm>
            <a:off x="1570945" y="4399508"/>
            <a:ext cx="454152" cy="593399"/>
          </a:xfrm>
          <a:prstGeom prst="chevron">
            <a:avLst>
              <a:gd name="adj" fmla="val 65409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C683C7AD-4A05-4441-A93C-4D27052B6184}"/>
              </a:ext>
            </a:extLst>
          </p:cNvPr>
          <p:cNvSpPr/>
          <p:nvPr/>
        </p:nvSpPr>
        <p:spPr>
          <a:xfrm>
            <a:off x="3288493" y="4410225"/>
            <a:ext cx="454152" cy="593399"/>
          </a:xfrm>
          <a:prstGeom prst="chevron">
            <a:avLst>
              <a:gd name="adj" fmla="val 65409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C6EC066C-BF9B-2B44-AF53-CEDF2D2DDBE0}"/>
              </a:ext>
            </a:extLst>
          </p:cNvPr>
          <p:cNvSpPr/>
          <p:nvPr/>
        </p:nvSpPr>
        <p:spPr>
          <a:xfrm>
            <a:off x="3573100" y="4408156"/>
            <a:ext cx="454152" cy="593399"/>
          </a:xfrm>
          <a:prstGeom prst="chevron">
            <a:avLst>
              <a:gd name="adj" fmla="val 65409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A0299-FAC2-0A41-8F6B-F08F33709993}"/>
              </a:ext>
            </a:extLst>
          </p:cNvPr>
          <p:cNvSpPr txBox="1"/>
          <p:nvPr/>
        </p:nvSpPr>
        <p:spPr>
          <a:xfrm>
            <a:off x="552638" y="3964317"/>
            <a:ext cx="181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Helvetica Neue"/>
                <a:cs typeface="Helvetica Neue"/>
              </a:rPr>
              <a:t>DevOps, CI/CD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76C6FA-2004-5A4C-A3D1-2D7D0E4F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62" y="2601431"/>
            <a:ext cx="723900" cy="1079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B75DBD-A6D3-2C4D-9CE8-4EAA869FDE28}"/>
              </a:ext>
            </a:extLst>
          </p:cNvPr>
          <p:cNvSpPr txBox="1"/>
          <p:nvPr/>
        </p:nvSpPr>
        <p:spPr>
          <a:xfrm>
            <a:off x="2168407" y="2999444"/>
            <a:ext cx="115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20F6A2-7141-7B48-A389-CA89999F8085}"/>
              </a:ext>
            </a:extLst>
          </p:cNvPr>
          <p:cNvCxnSpPr>
            <a:cxnSpLocks/>
          </p:cNvCxnSpPr>
          <p:nvPr/>
        </p:nvCxnSpPr>
        <p:spPr>
          <a:xfrm>
            <a:off x="4458985" y="1993186"/>
            <a:ext cx="0" cy="3893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C7DAB0-9B38-6F49-9E7F-B583CE777808}"/>
              </a:ext>
            </a:extLst>
          </p:cNvPr>
          <p:cNvSpPr txBox="1"/>
          <p:nvPr/>
        </p:nvSpPr>
        <p:spPr>
          <a:xfrm>
            <a:off x="1838829" y="1633960"/>
            <a:ext cx="67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Build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A04BD-A95D-4341-805B-0200B16B525F}"/>
              </a:ext>
            </a:extLst>
          </p:cNvPr>
          <p:cNvSpPr txBox="1"/>
          <p:nvPr/>
        </p:nvSpPr>
        <p:spPr>
          <a:xfrm>
            <a:off x="10339860" y="1669971"/>
            <a:ext cx="99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Run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175733-1AC5-B542-95B6-CA4682729BC9}"/>
              </a:ext>
            </a:extLst>
          </p:cNvPr>
          <p:cNvCxnSpPr>
            <a:cxnSpLocks/>
          </p:cNvCxnSpPr>
          <p:nvPr/>
        </p:nvCxnSpPr>
        <p:spPr>
          <a:xfrm>
            <a:off x="9134683" y="1957839"/>
            <a:ext cx="0" cy="3893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3482F15-2150-9B4B-A20B-87C194BD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569" y="3263614"/>
            <a:ext cx="706228" cy="834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58E89A-96BC-BA4B-A1F8-0C8D0F7E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871" y="3298961"/>
            <a:ext cx="706228" cy="834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2F184A-AF63-7441-8740-929441535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797" y="3125171"/>
            <a:ext cx="2493970" cy="13255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7AA072-6F5D-934C-8BE3-BB27019C1CB7}"/>
              </a:ext>
            </a:extLst>
          </p:cNvPr>
          <p:cNvSpPr txBox="1"/>
          <p:nvPr/>
        </p:nvSpPr>
        <p:spPr>
          <a:xfrm>
            <a:off x="6283782" y="1674447"/>
            <a:ext cx="113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Distribute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9E319D-D89C-744B-8CEB-522AC61EF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072" y="2617584"/>
            <a:ext cx="548546" cy="7696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B7B0A9-4221-254F-A6AC-64E581745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708" y="3336953"/>
            <a:ext cx="548546" cy="7696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19BFCF-7950-324E-9163-1CECA0041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321" y="2838044"/>
            <a:ext cx="548546" cy="7696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4D2A18-E64D-B74E-9F41-A033C1C31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619" y="4057212"/>
            <a:ext cx="548546" cy="7696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FDDA40-0E7F-5548-A37B-6049FACE3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452" y="4689770"/>
            <a:ext cx="548546" cy="7696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1BBBA9-1B06-B949-B2ED-A84247899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36" y="4106555"/>
            <a:ext cx="548546" cy="7696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7D28BA6-2B0F-B242-AFF9-2D9AA070F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145" y="2659857"/>
            <a:ext cx="1521604" cy="4059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D3AF92-502E-7E4C-A822-1B49E76C8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976" y="2205897"/>
            <a:ext cx="1362105" cy="3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61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63"/>
          <p:cNvGrpSpPr/>
          <p:nvPr/>
        </p:nvGrpSpPr>
        <p:grpSpPr>
          <a:xfrm>
            <a:off x="1293307" y="2229527"/>
            <a:ext cx="613759" cy="927879"/>
            <a:chOff x="13654088" y="9023350"/>
            <a:chExt cx="3095625" cy="4679950"/>
          </a:xfrm>
        </p:grpSpPr>
        <p:sp>
          <p:nvSpPr>
            <p:cNvPr id="841" name="Google Shape;841;p63"/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2" name="Google Shape;842;p63"/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43" name="Google Shape;843;p63"/>
          <p:cNvSpPr txBox="1"/>
          <p:nvPr/>
        </p:nvSpPr>
        <p:spPr>
          <a:xfrm>
            <a:off x="1338163" y="2796200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44" name="Google Shape;844;p63"/>
          <p:cNvGrpSpPr/>
          <p:nvPr/>
        </p:nvGrpSpPr>
        <p:grpSpPr>
          <a:xfrm>
            <a:off x="2351574" y="2528486"/>
            <a:ext cx="444111" cy="580927"/>
            <a:chOff x="-1890940" y="3843288"/>
            <a:chExt cx="502236" cy="656959"/>
          </a:xfrm>
        </p:grpSpPr>
        <p:sp>
          <p:nvSpPr>
            <p:cNvPr id="845" name="Google Shape;845;p63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6" name="Google Shape;846;p63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7" name="Google Shape;847;p63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8" name="Google Shape;848;p63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9" name="Google Shape;849;p63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50" name="Google Shape;850;p63"/>
          <p:cNvSpPr txBox="1"/>
          <p:nvPr/>
        </p:nvSpPr>
        <p:spPr>
          <a:xfrm>
            <a:off x="2164027" y="3362700"/>
            <a:ext cx="842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51" name="Google Shape;851;p63"/>
          <p:cNvGrpSpPr/>
          <p:nvPr/>
        </p:nvGrpSpPr>
        <p:grpSpPr>
          <a:xfrm>
            <a:off x="6989398" y="2528498"/>
            <a:ext cx="444111" cy="580927"/>
            <a:chOff x="-1890940" y="3843288"/>
            <a:chExt cx="502236" cy="656959"/>
          </a:xfrm>
        </p:grpSpPr>
        <p:sp>
          <p:nvSpPr>
            <p:cNvPr id="852" name="Google Shape;852;p63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3" name="Google Shape;853;p63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4" name="Google Shape;854;p63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5" name="Google Shape;855;p63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6" name="Google Shape;856;p63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57" name="Google Shape;857;p63"/>
          <p:cNvSpPr txBox="1"/>
          <p:nvPr/>
        </p:nvSpPr>
        <p:spPr>
          <a:xfrm>
            <a:off x="6860524" y="3438900"/>
            <a:ext cx="13720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Enc. Image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58" name="Google Shape;858;p63"/>
          <p:cNvGrpSpPr/>
          <p:nvPr/>
        </p:nvGrpSpPr>
        <p:grpSpPr>
          <a:xfrm>
            <a:off x="7254959" y="2830632"/>
            <a:ext cx="254468" cy="360264"/>
            <a:chOff x="7018063" y="4585313"/>
            <a:chExt cx="360300" cy="510000"/>
          </a:xfrm>
        </p:grpSpPr>
        <p:sp>
          <p:nvSpPr>
            <p:cNvPr id="859" name="Google Shape;859;p63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63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1" name="Google Shape;861;p63"/>
          <p:cNvSpPr txBox="1"/>
          <p:nvPr/>
        </p:nvSpPr>
        <p:spPr>
          <a:xfrm>
            <a:off x="3941351" y="3414051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Generate Sym. Key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2" name="Google Shape;862;p63"/>
          <p:cNvSpPr/>
          <p:nvPr/>
        </p:nvSpPr>
        <p:spPr>
          <a:xfrm>
            <a:off x="3483712" y="2691875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863" name="Google Shape;863;p63"/>
          <p:cNvSpPr/>
          <p:nvPr/>
        </p:nvSpPr>
        <p:spPr>
          <a:xfrm>
            <a:off x="6143125" y="2645963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grpSp>
        <p:nvGrpSpPr>
          <p:cNvPr id="864" name="Google Shape;864;p63"/>
          <p:cNvGrpSpPr/>
          <p:nvPr/>
        </p:nvGrpSpPr>
        <p:grpSpPr>
          <a:xfrm>
            <a:off x="10467047" y="2234091"/>
            <a:ext cx="613759" cy="918751"/>
            <a:chOff x="19902488" y="9082088"/>
            <a:chExt cx="3095625" cy="4633912"/>
          </a:xfrm>
        </p:grpSpPr>
        <p:sp>
          <p:nvSpPr>
            <p:cNvPr id="865" name="Google Shape;865;p63"/>
            <p:cNvSpPr/>
            <p:nvPr/>
          </p:nvSpPr>
          <p:spPr>
            <a:xfrm>
              <a:off x="20150138" y="9082088"/>
              <a:ext cx="2587626" cy="2532062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6" name="Google Shape;866;p63"/>
            <p:cNvSpPr/>
            <p:nvPr/>
          </p:nvSpPr>
          <p:spPr>
            <a:xfrm>
              <a:off x="19902488" y="11793538"/>
              <a:ext cx="3095625" cy="1922462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7" name="Google Shape;867;p63"/>
          <p:cNvSpPr txBox="1"/>
          <p:nvPr/>
        </p:nvSpPr>
        <p:spPr>
          <a:xfrm>
            <a:off x="10511488" y="2791637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8" name="Google Shape;868;p63"/>
          <p:cNvSpPr/>
          <p:nvPr/>
        </p:nvSpPr>
        <p:spPr>
          <a:xfrm>
            <a:off x="2164025" y="1763075"/>
            <a:ext cx="3642400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docker build --encrypt  --keys </a:t>
            </a:r>
            <a:r>
              <a:rPr lang="en" sz="1333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Alice.pub</a:t>
            </a: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9" name="Google Shape;86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821" y="2580416"/>
            <a:ext cx="1015612" cy="4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8138" y="2774943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8138" y="2064869"/>
            <a:ext cx="842700" cy="5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Encrypt and distribution flow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6144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7" name="Google Shape;877;p64"/>
          <p:cNvCxnSpPr>
            <a:stCxn id="878" idx="2"/>
          </p:cNvCxnSpPr>
          <p:nvPr/>
        </p:nvCxnSpPr>
        <p:spPr>
          <a:xfrm rot="-5400000" flipH="1">
            <a:off x="4790627" y="3221840"/>
            <a:ext cx="2202400" cy="1902400"/>
          </a:xfrm>
          <a:prstGeom prst="bentConnector3">
            <a:avLst>
              <a:gd name="adj1" fmla="val 10202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79" name="Google Shape;879;p64"/>
          <p:cNvGrpSpPr/>
          <p:nvPr/>
        </p:nvGrpSpPr>
        <p:grpSpPr>
          <a:xfrm>
            <a:off x="1293307" y="2229527"/>
            <a:ext cx="613759" cy="927879"/>
            <a:chOff x="13654088" y="9023350"/>
            <a:chExt cx="3095625" cy="4679950"/>
          </a:xfrm>
        </p:grpSpPr>
        <p:sp>
          <p:nvSpPr>
            <p:cNvPr id="880" name="Google Shape;880;p64"/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1" name="Google Shape;881;p64"/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82" name="Google Shape;882;p64"/>
          <p:cNvSpPr txBox="1"/>
          <p:nvPr/>
        </p:nvSpPr>
        <p:spPr>
          <a:xfrm>
            <a:off x="1338163" y="2796200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3" name="Google Shape;883;p64"/>
          <p:cNvSpPr txBox="1"/>
          <p:nvPr/>
        </p:nvSpPr>
        <p:spPr>
          <a:xfrm>
            <a:off x="2164027" y="3362700"/>
            <a:ext cx="842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84" name="Google Shape;884;p64"/>
          <p:cNvGrpSpPr/>
          <p:nvPr/>
        </p:nvGrpSpPr>
        <p:grpSpPr>
          <a:xfrm>
            <a:off x="2351574" y="2528486"/>
            <a:ext cx="444111" cy="580927"/>
            <a:chOff x="-1890940" y="3843288"/>
            <a:chExt cx="502236" cy="656959"/>
          </a:xfrm>
        </p:grpSpPr>
        <p:sp>
          <p:nvSpPr>
            <p:cNvPr id="885" name="Google Shape;885;p64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6" name="Google Shape;886;p64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7" name="Google Shape;887;p64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8" name="Google Shape;888;p64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9" name="Google Shape;889;p64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90" name="Google Shape;890;p64"/>
          <p:cNvGrpSpPr/>
          <p:nvPr/>
        </p:nvGrpSpPr>
        <p:grpSpPr>
          <a:xfrm>
            <a:off x="6989398" y="2528498"/>
            <a:ext cx="444111" cy="580927"/>
            <a:chOff x="-1890940" y="3843288"/>
            <a:chExt cx="502236" cy="656959"/>
          </a:xfrm>
        </p:grpSpPr>
        <p:sp>
          <p:nvSpPr>
            <p:cNvPr id="891" name="Google Shape;891;p64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2" name="Google Shape;892;p64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3" name="Google Shape;893;p64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4" name="Google Shape;894;p64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5" name="Google Shape;895;p64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96" name="Google Shape;896;p64"/>
          <p:cNvSpPr txBox="1"/>
          <p:nvPr/>
        </p:nvSpPr>
        <p:spPr>
          <a:xfrm>
            <a:off x="6860524" y="3438900"/>
            <a:ext cx="13720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Enc. Image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97" name="Google Shape;897;p64"/>
          <p:cNvGrpSpPr/>
          <p:nvPr/>
        </p:nvGrpSpPr>
        <p:grpSpPr>
          <a:xfrm>
            <a:off x="7254959" y="2830632"/>
            <a:ext cx="254468" cy="360264"/>
            <a:chOff x="7018063" y="4585313"/>
            <a:chExt cx="360300" cy="510000"/>
          </a:xfrm>
        </p:grpSpPr>
        <p:sp>
          <p:nvSpPr>
            <p:cNvPr id="898" name="Google Shape;898;p64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64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00" name="Google Shape;900;p64"/>
          <p:cNvSpPr txBox="1"/>
          <p:nvPr/>
        </p:nvSpPr>
        <p:spPr>
          <a:xfrm>
            <a:off x="3941351" y="3414051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Generate Sym. Key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1" name="Google Shape;901;p64"/>
          <p:cNvSpPr/>
          <p:nvPr/>
        </p:nvSpPr>
        <p:spPr>
          <a:xfrm>
            <a:off x="3483712" y="2691875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902" name="Google Shape;902;p64"/>
          <p:cNvSpPr/>
          <p:nvPr/>
        </p:nvSpPr>
        <p:spPr>
          <a:xfrm>
            <a:off x="6143125" y="2645963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grpSp>
        <p:nvGrpSpPr>
          <p:cNvPr id="903" name="Google Shape;903;p64"/>
          <p:cNvGrpSpPr/>
          <p:nvPr/>
        </p:nvGrpSpPr>
        <p:grpSpPr>
          <a:xfrm>
            <a:off x="10467047" y="2234091"/>
            <a:ext cx="613759" cy="918751"/>
            <a:chOff x="19902488" y="9082088"/>
            <a:chExt cx="3095625" cy="4633912"/>
          </a:xfrm>
        </p:grpSpPr>
        <p:sp>
          <p:nvSpPr>
            <p:cNvPr id="904" name="Google Shape;904;p64"/>
            <p:cNvSpPr/>
            <p:nvPr/>
          </p:nvSpPr>
          <p:spPr>
            <a:xfrm>
              <a:off x="20150138" y="9082088"/>
              <a:ext cx="2587626" cy="2532062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5" name="Google Shape;905;p64"/>
            <p:cNvSpPr/>
            <p:nvPr/>
          </p:nvSpPr>
          <p:spPr>
            <a:xfrm>
              <a:off x="19902488" y="11793538"/>
              <a:ext cx="3095625" cy="1922462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06" name="Google Shape;906;p64"/>
          <p:cNvSpPr txBox="1"/>
          <p:nvPr/>
        </p:nvSpPr>
        <p:spPr>
          <a:xfrm>
            <a:off x="10511488" y="2791637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7" name="Google Shape;907;p64"/>
          <p:cNvSpPr/>
          <p:nvPr/>
        </p:nvSpPr>
        <p:spPr>
          <a:xfrm>
            <a:off x="2164025" y="1763075"/>
            <a:ext cx="3642400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docker build --encrypt  --keys </a:t>
            </a:r>
            <a:r>
              <a:rPr lang="en" sz="1333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Alice.pub</a:t>
            </a: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8" name="Google Shape;87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821" y="2580416"/>
            <a:ext cx="1015612" cy="4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8138" y="2774943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8138" y="2064869"/>
            <a:ext cx="842700" cy="5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438" y="4788602"/>
            <a:ext cx="1160825" cy="8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385" y="5182961"/>
            <a:ext cx="522000" cy="2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64"/>
          <p:cNvSpPr/>
          <p:nvPr/>
        </p:nvSpPr>
        <p:spPr>
          <a:xfrm>
            <a:off x="6860531" y="4992797"/>
            <a:ext cx="748495" cy="510052"/>
          </a:xfrm>
          <a:custGeom>
            <a:avLst/>
            <a:gdLst/>
            <a:ahLst/>
            <a:cxnLst/>
            <a:rect l="l" t="t" r="r" b="b"/>
            <a:pathLst>
              <a:path w="1023" h="711" extrusionOk="0">
                <a:moveTo>
                  <a:pt x="0" y="711"/>
                </a:moveTo>
                <a:cubicBezTo>
                  <a:pt x="0" y="0"/>
                  <a:pt x="0" y="0"/>
                  <a:pt x="0" y="0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1023" y="711"/>
                  <a:pt x="1023" y="711"/>
                  <a:pt x="1023" y="711"/>
                </a:cubicBezTo>
                <a:lnTo>
                  <a:pt x="0" y="711"/>
                </a:lnTo>
                <a:close/>
                <a:moveTo>
                  <a:pt x="982" y="670"/>
                </a:moveTo>
                <a:cubicBezTo>
                  <a:pt x="982" y="77"/>
                  <a:pt x="982" y="77"/>
                  <a:pt x="982" y="77"/>
                </a:cubicBezTo>
                <a:cubicBezTo>
                  <a:pt x="640" y="314"/>
                  <a:pt x="640" y="314"/>
                  <a:pt x="640" y="314"/>
                </a:cubicBezTo>
                <a:cubicBezTo>
                  <a:pt x="640" y="315"/>
                  <a:pt x="641" y="317"/>
                  <a:pt x="641" y="318"/>
                </a:cubicBezTo>
                <a:cubicBezTo>
                  <a:pt x="645" y="332"/>
                  <a:pt x="654" y="341"/>
                  <a:pt x="655" y="356"/>
                </a:cubicBezTo>
                <a:cubicBezTo>
                  <a:pt x="657" y="374"/>
                  <a:pt x="640" y="385"/>
                  <a:pt x="635" y="400"/>
                </a:cubicBezTo>
                <a:cubicBezTo>
                  <a:pt x="630" y="416"/>
                  <a:pt x="632" y="433"/>
                  <a:pt x="619" y="445"/>
                </a:cubicBezTo>
                <a:cubicBezTo>
                  <a:pt x="609" y="455"/>
                  <a:pt x="593" y="456"/>
                  <a:pt x="582" y="464"/>
                </a:cubicBezTo>
                <a:cubicBezTo>
                  <a:pt x="580" y="466"/>
                  <a:pt x="578" y="467"/>
                  <a:pt x="575" y="469"/>
                </a:cubicBezTo>
                <a:cubicBezTo>
                  <a:pt x="566" y="478"/>
                  <a:pt x="560" y="487"/>
                  <a:pt x="546" y="490"/>
                </a:cubicBezTo>
                <a:cubicBezTo>
                  <a:pt x="532" y="494"/>
                  <a:pt x="520" y="486"/>
                  <a:pt x="506" y="484"/>
                </a:cubicBezTo>
                <a:cubicBezTo>
                  <a:pt x="502" y="484"/>
                  <a:pt x="498" y="484"/>
                  <a:pt x="493" y="484"/>
                </a:cubicBezTo>
                <a:cubicBezTo>
                  <a:pt x="483" y="486"/>
                  <a:pt x="472" y="489"/>
                  <a:pt x="462" y="486"/>
                </a:cubicBezTo>
                <a:cubicBezTo>
                  <a:pt x="446" y="481"/>
                  <a:pt x="440" y="468"/>
                  <a:pt x="429" y="456"/>
                </a:cubicBezTo>
                <a:cubicBezTo>
                  <a:pt x="418" y="445"/>
                  <a:pt x="401" y="443"/>
                  <a:pt x="391" y="430"/>
                </a:cubicBezTo>
                <a:cubicBezTo>
                  <a:pt x="383" y="418"/>
                  <a:pt x="385" y="407"/>
                  <a:pt x="383" y="393"/>
                </a:cubicBezTo>
                <a:cubicBezTo>
                  <a:pt x="383" y="390"/>
                  <a:pt x="383" y="387"/>
                  <a:pt x="382" y="383"/>
                </a:cubicBezTo>
                <a:cubicBezTo>
                  <a:pt x="381" y="380"/>
                  <a:pt x="379" y="375"/>
                  <a:pt x="377" y="372"/>
                </a:cubicBezTo>
                <a:cubicBezTo>
                  <a:pt x="373" y="364"/>
                  <a:pt x="368" y="355"/>
                  <a:pt x="368" y="346"/>
                </a:cubicBezTo>
                <a:cubicBezTo>
                  <a:pt x="367" y="332"/>
                  <a:pt x="375" y="323"/>
                  <a:pt x="381" y="313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670"/>
                  <a:pt x="41" y="670"/>
                  <a:pt x="41" y="670"/>
                </a:cubicBezTo>
                <a:lnTo>
                  <a:pt x="982" y="670"/>
                </a:lnTo>
                <a:close/>
                <a:moveTo>
                  <a:pt x="536" y="446"/>
                </a:moveTo>
                <a:cubicBezTo>
                  <a:pt x="588" y="432"/>
                  <a:pt x="620" y="378"/>
                  <a:pt x="606" y="326"/>
                </a:cubicBezTo>
                <a:cubicBezTo>
                  <a:pt x="593" y="274"/>
                  <a:pt x="539" y="242"/>
                  <a:pt x="487" y="256"/>
                </a:cubicBezTo>
                <a:cubicBezTo>
                  <a:pt x="434" y="269"/>
                  <a:pt x="403" y="323"/>
                  <a:pt x="417" y="375"/>
                </a:cubicBezTo>
                <a:cubicBezTo>
                  <a:pt x="430" y="428"/>
                  <a:pt x="484" y="459"/>
                  <a:pt x="536" y="446"/>
                </a:cubicBezTo>
                <a:close/>
                <a:moveTo>
                  <a:pt x="403" y="256"/>
                </a:moveTo>
                <a:cubicBezTo>
                  <a:pt x="413" y="246"/>
                  <a:pt x="428" y="245"/>
                  <a:pt x="440" y="238"/>
                </a:cubicBezTo>
                <a:cubicBezTo>
                  <a:pt x="452" y="230"/>
                  <a:pt x="461" y="214"/>
                  <a:pt x="476" y="211"/>
                </a:cubicBezTo>
                <a:cubicBezTo>
                  <a:pt x="486" y="209"/>
                  <a:pt x="494" y="212"/>
                  <a:pt x="505" y="214"/>
                </a:cubicBezTo>
                <a:cubicBezTo>
                  <a:pt x="508" y="215"/>
                  <a:pt x="512" y="217"/>
                  <a:pt x="516" y="217"/>
                </a:cubicBezTo>
                <a:cubicBezTo>
                  <a:pt x="520" y="217"/>
                  <a:pt x="524" y="218"/>
                  <a:pt x="529" y="217"/>
                </a:cubicBezTo>
                <a:cubicBezTo>
                  <a:pt x="539" y="216"/>
                  <a:pt x="550" y="213"/>
                  <a:pt x="560" y="216"/>
                </a:cubicBezTo>
                <a:cubicBezTo>
                  <a:pt x="573" y="219"/>
                  <a:pt x="578" y="227"/>
                  <a:pt x="586" y="237"/>
                </a:cubicBezTo>
                <a:cubicBezTo>
                  <a:pt x="588" y="239"/>
                  <a:pt x="590" y="242"/>
                  <a:pt x="593" y="245"/>
                </a:cubicBezTo>
                <a:cubicBezTo>
                  <a:pt x="596" y="247"/>
                  <a:pt x="598" y="249"/>
                  <a:pt x="602" y="252"/>
                </a:cubicBezTo>
                <a:cubicBezTo>
                  <a:pt x="612" y="258"/>
                  <a:pt x="622" y="260"/>
                  <a:pt x="630" y="270"/>
                </a:cubicBezTo>
                <a:cubicBezTo>
                  <a:pt x="958" y="42"/>
                  <a:pt x="958" y="42"/>
                  <a:pt x="958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394" y="271"/>
                  <a:pt x="394" y="271"/>
                  <a:pt x="394" y="271"/>
                </a:cubicBezTo>
                <a:cubicBezTo>
                  <a:pt x="396" y="266"/>
                  <a:pt x="398" y="261"/>
                  <a:pt x="403" y="2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3" name="Google Shape;913;p64"/>
          <p:cNvSpPr txBox="1"/>
          <p:nvPr/>
        </p:nvSpPr>
        <p:spPr>
          <a:xfrm>
            <a:off x="6314375" y="5608375"/>
            <a:ext cx="1840800" cy="1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/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For Alice</a:t>
            </a:r>
            <a:b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(Wrapped Key)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4" name="Google Shape;914;p64"/>
          <p:cNvSpPr txBox="1"/>
          <p:nvPr/>
        </p:nvSpPr>
        <p:spPr>
          <a:xfrm>
            <a:off x="1553751" y="4788600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Wrap sym. key with public key of Alice to create a Wrapped Key.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5" name="Google Shape;915;p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Encrypt and distribution flow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3120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0" name="Google Shape;920;p65"/>
          <p:cNvCxnSpPr>
            <a:stCxn id="921" idx="2"/>
          </p:cNvCxnSpPr>
          <p:nvPr/>
        </p:nvCxnSpPr>
        <p:spPr>
          <a:xfrm rot="-5400000" flipH="1">
            <a:off x="4790627" y="3221840"/>
            <a:ext cx="2202400" cy="1902400"/>
          </a:xfrm>
          <a:prstGeom prst="bentConnector3">
            <a:avLst>
              <a:gd name="adj1" fmla="val 10202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22" name="Google Shape;922;p65"/>
          <p:cNvGrpSpPr/>
          <p:nvPr/>
        </p:nvGrpSpPr>
        <p:grpSpPr>
          <a:xfrm>
            <a:off x="1293307" y="2229527"/>
            <a:ext cx="613759" cy="927879"/>
            <a:chOff x="13654088" y="9023350"/>
            <a:chExt cx="3095625" cy="4679950"/>
          </a:xfrm>
        </p:grpSpPr>
        <p:sp>
          <p:nvSpPr>
            <p:cNvPr id="923" name="Google Shape;923;p65"/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4" name="Google Shape;924;p65"/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25" name="Google Shape;925;p65"/>
          <p:cNvSpPr txBox="1"/>
          <p:nvPr/>
        </p:nvSpPr>
        <p:spPr>
          <a:xfrm>
            <a:off x="1338163" y="2796200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26" name="Google Shape;926;p65"/>
          <p:cNvGrpSpPr/>
          <p:nvPr/>
        </p:nvGrpSpPr>
        <p:grpSpPr>
          <a:xfrm>
            <a:off x="2351574" y="2528486"/>
            <a:ext cx="444111" cy="580927"/>
            <a:chOff x="-1890940" y="3843288"/>
            <a:chExt cx="502236" cy="656959"/>
          </a:xfrm>
        </p:grpSpPr>
        <p:sp>
          <p:nvSpPr>
            <p:cNvPr id="927" name="Google Shape;927;p65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8" name="Google Shape;928;p65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9" name="Google Shape;929;p65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0" name="Google Shape;930;p65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1" name="Google Shape;931;p65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32" name="Google Shape;932;p65"/>
          <p:cNvSpPr txBox="1"/>
          <p:nvPr/>
        </p:nvSpPr>
        <p:spPr>
          <a:xfrm>
            <a:off x="2164027" y="3362700"/>
            <a:ext cx="842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33" name="Google Shape;933;p65"/>
          <p:cNvGrpSpPr/>
          <p:nvPr/>
        </p:nvGrpSpPr>
        <p:grpSpPr>
          <a:xfrm>
            <a:off x="6989398" y="2528498"/>
            <a:ext cx="444111" cy="580927"/>
            <a:chOff x="-1890940" y="3843288"/>
            <a:chExt cx="502236" cy="656959"/>
          </a:xfrm>
        </p:grpSpPr>
        <p:sp>
          <p:nvSpPr>
            <p:cNvPr id="934" name="Google Shape;934;p65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5" name="Google Shape;935;p65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6" name="Google Shape;936;p65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7" name="Google Shape;937;p65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8" name="Google Shape;938;p65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39" name="Google Shape;939;p65"/>
          <p:cNvSpPr txBox="1"/>
          <p:nvPr/>
        </p:nvSpPr>
        <p:spPr>
          <a:xfrm>
            <a:off x="6860524" y="3438900"/>
            <a:ext cx="13720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Enc. Image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40" name="Google Shape;940;p65"/>
          <p:cNvGrpSpPr/>
          <p:nvPr/>
        </p:nvGrpSpPr>
        <p:grpSpPr>
          <a:xfrm>
            <a:off x="7254959" y="2830632"/>
            <a:ext cx="254468" cy="360264"/>
            <a:chOff x="7018063" y="4585313"/>
            <a:chExt cx="360300" cy="510000"/>
          </a:xfrm>
        </p:grpSpPr>
        <p:sp>
          <p:nvSpPr>
            <p:cNvPr id="941" name="Google Shape;941;p65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65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43" name="Google Shape;943;p65"/>
          <p:cNvSpPr txBox="1"/>
          <p:nvPr/>
        </p:nvSpPr>
        <p:spPr>
          <a:xfrm>
            <a:off x="3941351" y="3414051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Generate Sym. Key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4" name="Google Shape;944;p65"/>
          <p:cNvSpPr/>
          <p:nvPr/>
        </p:nvSpPr>
        <p:spPr>
          <a:xfrm>
            <a:off x="3483712" y="2691875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945" name="Google Shape;945;p65"/>
          <p:cNvSpPr/>
          <p:nvPr/>
        </p:nvSpPr>
        <p:spPr>
          <a:xfrm>
            <a:off x="6143125" y="2645963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grpSp>
        <p:nvGrpSpPr>
          <p:cNvPr id="946" name="Google Shape;946;p65"/>
          <p:cNvGrpSpPr/>
          <p:nvPr/>
        </p:nvGrpSpPr>
        <p:grpSpPr>
          <a:xfrm>
            <a:off x="10467047" y="2234091"/>
            <a:ext cx="613759" cy="918751"/>
            <a:chOff x="19902488" y="9082088"/>
            <a:chExt cx="3095625" cy="4633912"/>
          </a:xfrm>
        </p:grpSpPr>
        <p:sp>
          <p:nvSpPr>
            <p:cNvPr id="947" name="Google Shape;947;p65"/>
            <p:cNvSpPr/>
            <p:nvPr/>
          </p:nvSpPr>
          <p:spPr>
            <a:xfrm>
              <a:off x="20150138" y="9082088"/>
              <a:ext cx="2587626" cy="2532062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8" name="Google Shape;948;p65"/>
            <p:cNvSpPr/>
            <p:nvPr/>
          </p:nvSpPr>
          <p:spPr>
            <a:xfrm>
              <a:off x="19902488" y="11793538"/>
              <a:ext cx="3095625" cy="1922462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49" name="Google Shape;949;p65"/>
          <p:cNvSpPr txBox="1"/>
          <p:nvPr/>
        </p:nvSpPr>
        <p:spPr>
          <a:xfrm>
            <a:off x="10511488" y="2791637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0" name="Google Shape;950;p65"/>
          <p:cNvSpPr/>
          <p:nvPr/>
        </p:nvSpPr>
        <p:spPr>
          <a:xfrm>
            <a:off x="2164025" y="1763075"/>
            <a:ext cx="3642400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docker build --encrypt  --keys </a:t>
            </a:r>
            <a:r>
              <a:rPr lang="en" sz="1333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Alice.pub</a:t>
            </a: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1" name="Google Shape;92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821" y="2580416"/>
            <a:ext cx="1015612" cy="4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8138" y="2774943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8138" y="2064869"/>
            <a:ext cx="842700" cy="5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438" y="4788602"/>
            <a:ext cx="1160825" cy="8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385" y="5182961"/>
            <a:ext cx="522000" cy="2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65"/>
          <p:cNvSpPr/>
          <p:nvPr/>
        </p:nvSpPr>
        <p:spPr>
          <a:xfrm>
            <a:off x="6860531" y="4992797"/>
            <a:ext cx="748495" cy="510052"/>
          </a:xfrm>
          <a:custGeom>
            <a:avLst/>
            <a:gdLst/>
            <a:ahLst/>
            <a:cxnLst/>
            <a:rect l="l" t="t" r="r" b="b"/>
            <a:pathLst>
              <a:path w="1023" h="711" extrusionOk="0">
                <a:moveTo>
                  <a:pt x="0" y="711"/>
                </a:moveTo>
                <a:cubicBezTo>
                  <a:pt x="0" y="0"/>
                  <a:pt x="0" y="0"/>
                  <a:pt x="0" y="0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1023" y="711"/>
                  <a:pt x="1023" y="711"/>
                  <a:pt x="1023" y="711"/>
                </a:cubicBezTo>
                <a:lnTo>
                  <a:pt x="0" y="711"/>
                </a:lnTo>
                <a:close/>
                <a:moveTo>
                  <a:pt x="982" y="670"/>
                </a:moveTo>
                <a:cubicBezTo>
                  <a:pt x="982" y="77"/>
                  <a:pt x="982" y="77"/>
                  <a:pt x="982" y="77"/>
                </a:cubicBezTo>
                <a:cubicBezTo>
                  <a:pt x="640" y="314"/>
                  <a:pt x="640" y="314"/>
                  <a:pt x="640" y="314"/>
                </a:cubicBezTo>
                <a:cubicBezTo>
                  <a:pt x="640" y="315"/>
                  <a:pt x="641" y="317"/>
                  <a:pt x="641" y="318"/>
                </a:cubicBezTo>
                <a:cubicBezTo>
                  <a:pt x="645" y="332"/>
                  <a:pt x="654" y="341"/>
                  <a:pt x="655" y="356"/>
                </a:cubicBezTo>
                <a:cubicBezTo>
                  <a:pt x="657" y="374"/>
                  <a:pt x="640" y="385"/>
                  <a:pt x="635" y="400"/>
                </a:cubicBezTo>
                <a:cubicBezTo>
                  <a:pt x="630" y="416"/>
                  <a:pt x="632" y="433"/>
                  <a:pt x="619" y="445"/>
                </a:cubicBezTo>
                <a:cubicBezTo>
                  <a:pt x="609" y="455"/>
                  <a:pt x="593" y="456"/>
                  <a:pt x="582" y="464"/>
                </a:cubicBezTo>
                <a:cubicBezTo>
                  <a:pt x="580" y="466"/>
                  <a:pt x="578" y="467"/>
                  <a:pt x="575" y="469"/>
                </a:cubicBezTo>
                <a:cubicBezTo>
                  <a:pt x="566" y="478"/>
                  <a:pt x="560" y="487"/>
                  <a:pt x="546" y="490"/>
                </a:cubicBezTo>
                <a:cubicBezTo>
                  <a:pt x="532" y="494"/>
                  <a:pt x="520" y="486"/>
                  <a:pt x="506" y="484"/>
                </a:cubicBezTo>
                <a:cubicBezTo>
                  <a:pt x="502" y="484"/>
                  <a:pt x="498" y="484"/>
                  <a:pt x="493" y="484"/>
                </a:cubicBezTo>
                <a:cubicBezTo>
                  <a:pt x="483" y="486"/>
                  <a:pt x="472" y="489"/>
                  <a:pt x="462" y="486"/>
                </a:cubicBezTo>
                <a:cubicBezTo>
                  <a:pt x="446" y="481"/>
                  <a:pt x="440" y="468"/>
                  <a:pt x="429" y="456"/>
                </a:cubicBezTo>
                <a:cubicBezTo>
                  <a:pt x="418" y="445"/>
                  <a:pt x="401" y="443"/>
                  <a:pt x="391" y="430"/>
                </a:cubicBezTo>
                <a:cubicBezTo>
                  <a:pt x="383" y="418"/>
                  <a:pt x="385" y="407"/>
                  <a:pt x="383" y="393"/>
                </a:cubicBezTo>
                <a:cubicBezTo>
                  <a:pt x="383" y="390"/>
                  <a:pt x="383" y="387"/>
                  <a:pt x="382" y="383"/>
                </a:cubicBezTo>
                <a:cubicBezTo>
                  <a:pt x="381" y="380"/>
                  <a:pt x="379" y="375"/>
                  <a:pt x="377" y="372"/>
                </a:cubicBezTo>
                <a:cubicBezTo>
                  <a:pt x="373" y="364"/>
                  <a:pt x="368" y="355"/>
                  <a:pt x="368" y="346"/>
                </a:cubicBezTo>
                <a:cubicBezTo>
                  <a:pt x="367" y="332"/>
                  <a:pt x="375" y="323"/>
                  <a:pt x="381" y="313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670"/>
                  <a:pt x="41" y="670"/>
                  <a:pt x="41" y="670"/>
                </a:cubicBezTo>
                <a:lnTo>
                  <a:pt x="982" y="670"/>
                </a:lnTo>
                <a:close/>
                <a:moveTo>
                  <a:pt x="536" y="446"/>
                </a:moveTo>
                <a:cubicBezTo>
                  <a:pt x="588" y="432"/>
                  <a:pt x="620" y="378"/>
                  <a:pt x="606" y="326"/>
                </a:cubicBezTo>
                <a:cubicBezTo>
                  <a:pt x="593" y="274"/>
                  <a:pt x="539" y="242"/>
                  <a:pt x="487" y="256"/>
                </a:cubicBezTo>
                <a:cubicBezTo>
                  <a:pt x="434" y="269"/>
                  <a:pt x="403" y="323"/>
                  <a:pt x="417" y="375"/>
                </a:cubicBezTo>
                <a:cubicBezTo>
                  <a:pt x="430" y="428"/>
                  <a:pt x="484" y="459"/>
                  <a:pt x="536" y="446"/>
                </a:cubicBezTo>
                <a:close/>
                <a:moveTo>
                  <a:pt x="403" y="256"/>
                </a:moveTo>
                <a:cubicBezTo>
                  <a:pt x="413" y="246"/>
                  <a:pt x="428" y="245"/>
                  <a:pt x="440" y="238"/>
                </a:cubicBezTo>
                <a:cubicBezTo>
                  <a:pt x="452" y="230"/>
                  <a:pt x="461" y="214"/>
                  <a:pt x="476" y="211"/>
                </a:cubicBezTo>
                <a:cubicBezTo>
                  <a:pt x="486" y="209"/>
                  <a:pt x="494" y="212"/>
                  <a:pt x="505" y="214"/>
                </a:cubicBezTo>
                <a:cubicBezTo>
                  <a:pt x="508" y="215"/>
                  <a:pt x="512" y="217"/>
                  <a:pt x="516" y="217"/>
                </a:cubicBezTo>
                <a:cubicBezTo>
                  <a:pt x="520" y="217"/>
                  <a:pt x="524" y="218"/>
                  <a:pt x="529" y="217"/>
                </a:cubicBezTo>
                <a:cubicBezTo>
                  <a:pt x="539" y="216"/>
                  <a:pt x="550" y="213"/>
                  <a:pt x="560" y="216"/>
                </a:cubicBezTo>
                <a:cubicBezTo>
                  <a:pt x="573" y="219"/>
                  <a:pt x="578" y="227"/>
                  <a:pt x="586" y="237"/>
                </a:cubicBezTo>
                <a:cubicBezTo>
                  <a:pt x="588" y="239"/>
                  <a:pt x="590" y="242"/>
                  <a:pt x="593" y="245"/>
                </a:cubicBezTo>
                <a:cubicBezTo>
                  <a:pt x="596" y="247"/>
                  <a:pt x="598" y="249"/>
                  <a:pt x="602" y="252"/>
                </a:cubicBezTo>
                <a:cubicBezTo>
                  <a:pt x="612" y="258"/>
                  <a:pt x="622" y="260"/>
                  <a:pt x="630" y="270"/>
                </a:cubicBezTo>
                <a:cubicBezTo>
                  <a:pt x="958" y="42"/>
                  <a:pt x="958" y="42"/>
                  <a:pt x="958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394" y="271"/>
                  <a:pt x="394" y="271"/>
                  <a:pt x="394" y="271"/>
                </a:cubicBezTo>
                <a:cubicBezTo>
                  <a:pt x="396" y="266"/>
                  <a:pt x="398" y="261"/>
                  <a:pt x="403" y="2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6" name="Google Shape;956;p65"/>
          <p:cNvSpPr txBox="1"/>
          <p:nvPr/>
        </p:nvSpPr>
        <p:spPr>
          <a:xfrm>
            <a:off x="6314375" y="5608375"/>
            <a:ext cx="1840800" cy="1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/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For Alice</a:t>
            </a:r>
            <a:b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(Wrapped Key)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7" name="Google Shape;957;p65"/>
          <p:cNvSpPr txBox="1"/>
          <p:nvPr/>
        </p:nvSpPr>
        <p:spPr>
          <a:xfrm>
            <a:off x="1553751" y="4788600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Wrap sym. key with public key of Alice to create a Wrapped Key.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58" name="Google Shape;958;p65"/>
          <p:cNvGrpSpPr/>
          <p:nvPr/>
        </p:nvGrpSpPr>
        <p:grpSpPr>
          <a:xfrm>
            <a:off x="10420542" y="3966377"/>
            <a:ext cx="1437572" cy="1406651"/>
            <a:chOff x="-4909863" y="2203450"/>
            <a:chExt cx="444500" cy="434975"/>
          </a:xfrm>
        </p:grpSpPr>
        <p:sp>
          <p:nvSpPr>
            <p:cNvPr id="959" name="Google Shape;959;p65"/>
            <p:cNvSpPr/>
            <p:nvPr/>
          </p:nvSpPr>
          <p:spPr>
            <a:xfrm>
              <a:off x="-4909863" y="2203450"/>
              <a:ext cx="444500" cy="4349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9" y="23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23"/>
                    <a:pt x="49" y="23"/>
                    <a:pt x="49" y="23"/>
                  </a:cubicBezTo>
                  <a:lnTo>
                    <a:pt x="9" y="23"/>
                  </a:lnTo>
                  <a:close/>
                  <a:moveTo>
                    <a:pt x="9" y="16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3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9" y="56"/>
                    <a:pt x="9" y="5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7"/>
                    <a:pt x="58" y="56"/>
                    <a:pt x="58" y="5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9" y="16"/>
                  </a:lnTo>
                  <a:close/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65"/>
            <p:cNvSpPr/>
            <p:nvPr/>
          </p:nvSpPr>
          <p:spPr>
            <a:xfrm>
              <a:off x="-4833663" y="2217737"/>
              <a:ext cx="69850" cy="100013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3"/>
                    <a:pt x="9" y="13"/>
                    <a:pt x="9" y="13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5"/>
            <p:cNvSpPr/>
            <p:nvPr/>
          </p:nvSpPr>
          <p:spPr>
            <a:xfrm>
              <a:off x="-4687613" y="2217737"/>
              <a:ext cx="152400" cy="100013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2" name="Google Shape;962;p65"/>
            <p:cNvCxnSpPr/>
            <p:nvPr/>
          </p:nvCxnSpPr>
          <p:spPr>
            <a:xfrm>
              <a:off x="-47638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63" name="Google Shape;963;p65"/>
            <p:cNvCxnSpPr/>
            <p:nvPr/>
          </p:nvCxnSpPr>
          <p:spPr>
            <a:xfrm>
              <a:off x="-46876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64" name="Google Shape;964;p65"/>
            <p:cNvCxnSpPr/>
            <p:nvPr/>
          </p:nvCxnSpPr>
          <p:spPr>
            <a:xfrm>
              <a:off x="-46114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65" name="Google Shape;965;p65"/>
            <p:cNvCxnSpPr/>
            <p:nvPr/>
          </p:nvCxnSpPr>
          <p:spPr>
            <a:xfrm>
              <a:off x="-4611413" y="2217737"/>
              <a:ext cx="0" cy="1080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966" name="Google Shape;966;p65"/>
          <p:cNvSpPr txBox="1"/>
          <p:nvPr/>
        </p:nvSpPr>
        <p:spPr>
          <a:xfrm>
            <a:off x="10369225" y="5373125"/>
            <a:ext cx="1718000" cy="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 Registry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67" name="Google Shape;967;p65"/>
          <p:cNvCxnSpPr>
            <a:stCxn id="941" idx="0"/>
          </p:cNvCxnSpPr>
          <p:nvPr/>
        </p:nvCxnSpPr>
        <p:spPr>
          <a:xfrm>
            <a:off x="7382192" y="2830632"/>
            <a:ext cx="3016400" cy="175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8" name="Google Shape;968;p65"/>
          <p:cNvCxnSpPr>
            <a:stCxn id="954" idx="3"/>
          </p:cNvCxnSpPr>
          <p:nvPr/>
        </p:nvCxnSpPr>
        <p:spPr>
          <a:xfrm rot="10800000" flipH="1">
            <a:off x="7472385" y="4661653"/>
            <a:ext cx="2926800" cy="647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9" name="Google Shape;969;p65"/>
          <p:cNvSpPr txBox="1"/>
          <p:nvPr/>
        </p:nvSpPr>
        <p:spPr>
          <a:xfrm>
            <a:off x="8549225" y="4170151"/>
            <a:ext cx="1640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 i="1">
                <a:latin typeface="Helvetica Neue"/>
                <a:ea typeface="Helvetica Neue"/>
                <a:cs typeface="Helvetica Neue"/>
                <a:sym typeface="Helvetica Neue"/>
              </a:rPr>
              <a:t>docker push</a:t>
            </a:r>
            <a:endParaRPr sz="1867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0" name="Google Shape;970;p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Encrypt and distribution flow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2369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5" name="Google Shape;975;p66"/>
          <p:cNvCxnSpPr>
            <a:stCxn id="976" idx="2"/>
          </p:cNvCxnSpPr>
          <p:nvPr/>
        </p:nvCxnSpPr>
        <p:spPr>
          <a:xfrm rot="-5400000" flipH="1">
            <a:off x="4790627" y="3221840"/>
            <a:ext cx="2202400" cy="1902400"/>
          </a:xfrm>
          <a:prstGeom prst="bentConnector3">
            <a:avLst>
              <a:gd name="adj1" fmla="val 10202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7" name="Google Shape;977;p66"/>
          <p:cNvGrpSpPr/>
          <p:nvPr/>
        </p:nvGrpSpPr>
        <p:grpSpPr>
          <a:xfrm>
            <a:off x="1293307" y="2229527"/>
            <a:ext cx="613759" cy="927879"/>
            <a:chOff x="13654088" y="9023350"/>
            <a:chExt cx="3095625" cy="4679950"/>
          </a:xfrm>
        </p:grpSpPr>
        <p:sp>
          <p:nvSpPr>
            <p:cNvPr id="978" name="Google Shape;978;p66"/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9" name="Google Shape;979;p66"/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80" name="Google Shape;980;p66"/>
          <p:cNvSpPr txBox="1"/>
          <p:nvPr/>
        </p:nvSpPr>
        <p:spPr>
          <a:xfrm>
            <a:off x="1338163" y="2796200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81" name="Google Shape;981;p66"/>
          <p:cNvGrpSpPr/>
          <p:nvPr/>
        </p:nvGrpSpPr>
        <p:grpSpPr>
          <a:xfrm>
            <a:off x="2351574" y="2528486"/>
            <a:ext cx="444111" cy="580927"/>
            <a:chOff x="-1890940" y="3843288"/>
            <a:chExt cx="502236" cy="656959"/>
          </a:xfrm>
        </p:grpSpPr>
        <p:sp>
          <p:nvSpPr>
            <p:cNvPr id="982" name="Google Shape;982;p66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3" name="Google Shape;983;p66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4" name="Google Shape;984;p66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5" name="Google Shape;985;p66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6" name="Google Shape;986;p66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87" name="Google Shape;987;p66"/>
          <p:cNvSpPr txBox="1"/>
          <p:nvPr/>
        </p:nvSpPr>
        <p:spPr>
          <a:xfrm>
            <a:off x="2164027" y="3362700"/>
            <a:ext cx="842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88" name="Google Shape;988;p66"/>
          <p:cNvGrpSpPr/>
          <p:nvPr/>
        </p:nvGrpSpPr>
        <p:grpSpPr>
          <a:xfrm>
            <a:off x="6989398" y="2528498"/>
            <a:ext cx="444111" cy="580927"/>
            <a:chOff x="-1890940" y="3843288"/>
            <a:chExt cx="502236" cy="656959"/>
          </a:xfrm>
        </p:grpSpPr>
        <p:sp>
          <p:nvSpPr>
            <p:cNvPr id="989" name="Google Shape;989;p66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0" name="Google Shape;990;p66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1" name="Google Shape;991;p66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2" name="Google Shape;992;p66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3" name="Google Shape;993;p66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94" name="Google Shape;994;p66"/>
          <p:cNvSpPr txBox="1"/>
          <p:nvPr/>
        </p:nvSpPr>
        <p:spPr>
          <a:xfrm>
            <a:off x="6860524" y="3438900"/>
            <a:ext cx="13720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Enc. Image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95" name="Google Shape;995;p66"/>
          <p:cNvGrpSpPr/>
          <p:nvPr/>
        </p:nvGrpSpPr>
        <p:grpSpPr>
          <a:xfrm>
            <a:off x="7254959" y="2830632"/>
            <a:ext cx="254468" cy="360264"/>
            <a:chOff x="7018063" y="4585313"/>
            <a:chExt cx="360300" cy="510000"/>
          </a:xfrm>
        </p:grpSpPr>
        <p:sp>
          <p:nvSpPr>
            <p:cNvPr id="996" name="Google Shape;996;p66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66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98" name="Google Shape;998;p66"/>
          <p:cNvSpPr txBox="1"/>
          <p:nvPr/>
        </p:nvSpPr>
        <p:spPr>
          <a:xfrm>
            <a:off x="3941351" y="3414051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Generate Sym. Key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9" name="Google Shape;999;p66"/>
          <p:cNvSpPr/>
          <p:nvPr/>
        </p:nvSpPr>
        <p:spPr>
          <a:xfrm>
            <a:off x="3483712" y="2691875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1000" name="Google Shape;1000;p66"/>
          <p:cNvSpPr/>
          <p:nvPr/>
        </p:nvSpPr>
        <p:spPr>
          <a:xfrm>
            <a:off x="6143125" y="2645963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grpSp>
        <p:nvGrpSpPr>
          <p:cNvPr id="1001" name="Google Shape;1001;p66"/>
          <p:cNvGrpSpPr/>
          <p:nvPr/>
        </p:nvGrpSpPr>
        <p:grpSpPr>
          <a:xfrm>
            <a:off x="10467047" y="2234091"/>
            <a:ext cx="613759" cy="918751"/>
            <a:chOff x="19902488" y="9082088"/>
            <a:chExt cx="3095625" cy="4633912"/>
          </a:xfrm>
        </p:grpSpPr>
        <p:sp>
          <p:nvSpPr>
            <p:cNvPr id="1002" name="Google Shape;1002;p66"/>
            <p:cNvSpPr/>
            <p:nvPr/>
          </p:nvSpPr>
          <p:spPr>
            <a:xfrm>
              <a:off x="20150138" y="9082088"/>
              <a:ext cx="2587626" cy="2532062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3" name="Google Shape;1003;p66"/>
            <p:cNvSpPr/>
            <p:nvPr/>
          </p:nvSpPr>
          <p:spPr>
            <a:xfrm>
              <a:off x="19902488" y="11793538"/>
              <a:ext cx="3095625" cy="1922462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04" name="Google Shape;1004;p66"/>
          <p:cNvSpPr txBox="1"/>
          <p:nvPr/>
        </p:nvSpPr>
        <p:spPr>
          <a:xfrm>
            <a:off x="10511488" y="2791637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5" name="Google Shape;1005;p66"/>
          <p:cNvSpPr/>
          <p:nvPr/>
        </p:nvSpPr>
        <p:spPr>
          <a:xfrm>
            <a:off x="2164033" y="1763067"/>
            <a:ext cx="3834000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ctr-enc image encrypt  --recipient </a:t>
            </a:r>
            <a:r>
              <a:rPr lang="en" sz="1333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Alice.pub</a:t>
            </a:r>
            <a:r>
              <a:rPr lang="en" sz="1333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6" name="Google Shape;97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821" y="2580416"/>
            <a:ext cx="1015612" cy="4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8138" y="2774943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8138" y="2064869"/>
            <a:ext cx="842700" cy="5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438" y="4788602"/>
            <a:ext cx="1160825" cy="8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385" y="5182961"/>
            <a:ext cx="522000" cy="2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66"/>
          <p:cNvSpPr/>
          <p:nvPr/>
        </p:nvSpPr>
        <p:spPr>
          <a:xfrm>
            <a:off x="6860531" y="4992797"/>
            <a:ext cx="748495" cy="510052"/>
          </a:xfrm>
          <a:custGeom>
            <a:avLst/>
            <a:gdLst/>
            <a:ahLst/>
            <a:cxnLst/>
            <a:rect l="l" t="t" r="r" b="b"/>
            <a:pathLst>
              <a:path w="1023" h="711" extrusionOk="0">
                <a:moveTo>
                  <a:pt x="0" y="711"/>
                </a:moveTo>
                <a:cubicBezTo>
                  <a:pt x="0" y="0"/>
                  <a:pt x="0" y="0"/>
                  <a:pt x="0" y="0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1023" y="711"/>
                  <a:pt x="1023" y="711"/>
                  <a:pt x="1023" y="711"/>
                </a:cubicBezTo>
                <a:lnTo>
                  <a:pt x="0" y="711"/>
                </a:lnTo>
                <a:close/>
                <a:moveTo>
                  <a:pt x="982" y="670"/>
                </a:moveTo>
                <a:cubicBezTo>
                  <a:pt x="982" y="77"/>
                  <a:pt x="982" y="77"/>
                  <a:pt x="982" y="77"/>
                </a:cubicBezTo>
                <a:cubicBezTo>
                  <a:pt x="640" y="314"/>
                  <a:pt x="640" y="314"/>
                  <a:pt x="640" y="314"/>
                </a:cubicBezTo>
                <a:cubicBezTo>
                  <a:pt x="640" y="315"/>
                  <a:pt x="641" y="317"/>
                  <a:pt x="641" y="318"/>
                </a:cubicBezTo>
                <a:cubicBezTo>
                  <a:pt x="645" y="332"/>
                  <a:pt x="654" y="341"/>
                  <a:pt x="655" y="356"/>
                </a:cubicBezTo>
                <a:cubicBezTo>
                  <a:pt x="657" y="374"/>
                  <a:pt x="640" y="385"/>
                  <a:pt x="635" y="400"/>
                </a:cubicBezTo>
                <a:cubicBezTo>
                  <a:pt x="630" y="416"/>
                  <a:pt x="632" y="433"/>
                  <a:pt x="619" y="445"/>
                </a:cubicBezTo>
                <a:cubicBezTo>
                  <a:pt x="609" y="455"/>
                  <a:pt x="593" y="456"/>
                  <a:pt x="582" y="464"/>
                </a:cubicBezTo>
                <a:cubicBezTo>
                  <a:pt x="580" y="466"/>
                  <a:pt x="578" y="467"/>
                  <a:pt x="575" y="469"/>
                </a:cubicBezTo>
                <a:cubicBezTo>
                  <a:pt x="566" y="478"/>
                  <a:pt x="560" y="487"/>
                  <a:pt x="546" y="490"/>
                </a:cubicBezTo>
                <a:cubicBezTo>
                  <a:pt x="532" y="494"/>
                  <a:pt x="520" y="486"/>
                  <a:pt x="506" y="484"/>
                </a:cubicBezTo>
                <a:cubicBezTo>
                  <a:pt x="502" y="484"/>
                  <a:pt x="498" y="484"/>
                  <a:pt x="493" y="484"/>
                </a:cubicBezTo>
                <a:cubicBezTo>
                  <a:pt x="483" y="486"/>
                  <a:pt x="472" y="489"/>
                  <a:pt x="462" y="486"/>
                </a:cubicBezTo>
                <a:cubicBezTo>
                  <a:pt x="446" y="481"/>
                  <a:pt x="440" y="468"/>
                  <a:pt x="429" y="456"/>
                </a:cubicBezTo>
                <a:cubicBezTo>
                  <a:pt x="418" y="445"/>
                  <a:pt x="401" y="443"/>
                  <a:pt x="391" y="430"/>
                </a:cubicBezTo>
                <a:cubicBezTo>
                  <a:pt x="383" y="418"/>
                  <a:pt x="385" y="407"/>
                  <a:pt x="383" y="393"/>
                </a:cubicBezTo>
                <a:cubicBezTo>
                  <a:pt x="383" y="390"/>
                  <a:pt x="383" y="387"/>
                  <a:pt x="382" y="383"/>
                </a:cubicBezTo>
                <a:cubicBezTo>
                  <a:pt x="381" y="380"/>
                  <a:pt x="379" y="375"/>
                  <a:pt x="377" y="372"/>
                </a:cubicBezTo>
                <a:cubicBezTo>
                  <a:pt x="373" y="364"/>
                  <a:pt x="368" y="355"/>
                  <a:pt x="368" y="346"/>
                </a:cubicBezTo>
                <a:cubicBezTo>
                  <a:pt x="367" y="332"/>
                  <a:pt x="375" y="323"/>
                  <a:pt x="381" y="313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670"/>
                  <a:pt x="41" y="670"/>
                  <a:pt x="41" y="670"/>
                </a:cubicBezTo>
                <a:lnTo>
                  <a:pt x="982" y="670"/>
                </a:lnTo>
                <a:close/>
                <a:moveTo>
                  <a:pt x="536" y="446"/>
                </a:moveTo>
                <a:cubicBezTo>
                  <a:pt x="588" y="432"/>
                  <a:pt x="620" y="378"/>
                  <a:pt x="606" y="326"/>
                </a:cubicBezTo>
                <a:cubicBezTo>
                  <a:pt x="593" y="274"/>
                  <a:pt x="539" y="242"/>
                  <a:pt x="487" y="256"/>
                </a:cubicBezTo>
                <a:cubicBezTo>
                  <a:pt x="434" y="269"/>
                  <a:pt x="403" y="323"/>
                  <a:pt x="417" y="375"/>
                </a:cubicBezTo>
                <a:cubicBezTo>
                  <a:pt x="430" y="428"/>
                  <a:pt x="484" y="459"/>
                  <a:pt x="536" y="446"/>
                </a:cubicBezTo>
                <a:close/>
                <a:moveTo>
                  <a:pt x="403" y="256"/>
                </a:moveTo>
                <a:cubicBezTo>
                  <a:pt x="413" y="246"/>
                  <a:pt x="428" y="245"/>
                  <a:pt x="440" y="238"/>
                </a:cubicBezTo>
                <a:cubicBezTo>
                  <a:pt x="452" y="230"/>
                  <a:pt x="461" y="214"/>
                  <a:pt x="476" y="211"/>
                </a:cubicBezTo>
                <a:cubicBezTo>
                  <a:pt x="486" y="209"/>
                  <a:pt x="494" y="212"/>
                  <a:pt x="505" y="214"/>
                </a:cubicBezTo>
                <a:cubicBezTo>
                  <a:pt x="508" y="215"/>
                  <a:pt x="512" y="217"/>
                  <a:pt x="516" y="217"/>
                </a:cubicBezTo>
                <a:cubicBezTo>
                  <a:pt x="520" y="217"/>
                  <a:pt x="524" y="218"/>
                  <a:pt x="529" y="217"/>
                </a:cubicBezTo>
                <a:cubicBezTo>
                  <a:pt x="539" y="216"/>
                  <a:pt x="550" y="213"/>
                  <a:pt x="560" y="216"/>
                </a:cubicBezTo>
                <a:cubicBezTo>
                  <a:pt x="573" y="219"/>
                  <a:pt x="578" y="227"/>
                  <a:pt x="586" y="237"/>
                </a:cubicBezTo>
                <a:cubicBezTo>
                  <a:pt x="588" y="239"/>
                  <a:pt x="590" y="242"/>
                  <a:pt x="593" y="245"/>
                </a:cubicBezTo>
                <a:cubicBezTo>
                  <a:pt x="596" y="247"/>
                  <a:pt x="598" y="249"/>
                  <a:pt x="602" y="252"/>
                </a:cubicBezTo>
                <a:cubicBezTo>
                  <a:pt x="612" y="258"/>
                  <a:pt x="622" y="260"/>
                  <a:pt x="630" y="270"/>
                </a:cubicBezTo>
                <a:cubicBezTo>
                  <a:pt x="958" y="42"/>
                  <a:pt x="958" y="42"/>
                  <a:pt x="958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394" y="271"/>
                  <a:pt x="394" y="271"/>
                  <a:pt x="394" y="271"/>
                </a:cubicBezTo>
                <a:cubicBezTo>
                  <a:pt x="396" y="266"/>
                  <a:pt x="398" y="261"/>
                  <a:pt x="403" y="2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1" name="Google Shape;1011;p66"/>
          <p:cNvSpPr txBox="1"/>
          <p:nvPr/>
        </p:nvSpPr>
        <p:spPr>
          <a:xfrm>
            <a:off x="6314375" y="5608375"/>
            <a:ext cx="1840800" cy="1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/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For Alice</a:t>
            </a:r>
            <a:b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(Wrapped Key)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2" name="Google Shape;1012;p66"/>
          <p:cNvSpPr txBox="1"/>
          <p:nvPr/>
        </p:nvSpPr>
        <p:spPr>
          <a:xfrm>
            <a:off x="1553751" y="4788600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Wrap sym. key with public key of Alice to create a Wrapped Key.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13" name="Google Shape;1013;p66"/>
          <p:cNvGrpSpPr/>
          <p:nvPr/>
        </p:nvGrpSpPr>
        <p:grpSpPr>
          <a:xfrm>
            <a:off x="10420542" y="3966377"/>
            <a:ext cx="1437572" cy="1406651"/>
            <a:chOff x="-4909863" y="2203450"/>
            <a:chExt cx="444500" cy="434975"/>
          </a:xfrm>
        </p:grpSpPr>
        <p:sp>
          <p:nvSpPr>
            <p:cNvPr id="1014" name="Google Shape;1014;p66"/>
            <p:cNvSpPr/>
            <p:nvPr/>
          </p:nvSpPr>
          <p:spPr>
            <a:xfrm>
              <a:off x="-4909863" y="2203450"/>
              <a:ext cx="444500" cy="4349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9" y="23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23"/>
                    <a:pt x="49" y="23"/>
                    <a:pt x="49" y="23"/>
                  </a:cubicBezTo>
                  <a:lnTo>
                    <a:pt x="9" y="23"/>
                  </a:lnTo>
                  <a:close/>
                  <a:moveTo>
                    <a:pt x="9" y="16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3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9" y="56"/>
                    <a:pt x="9" y="5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7"/>
                    <a:pt x="58" y="56"/>
                    <a:pt x="58" y="5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9" y="16"/>
                  </a:lnTo>
                  <a:close/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6"/>
            <p:cNvSpPr/>
            <p:nvPr/>
          </p:nvSpPr>
          <p:spPr>
            <a:xfrm>
              <a:off x="-4833663" y="2217737"/>
              <a:ext cx="69850" cy="100013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3"/>
                    <a:pt x="9" y="13"/>
                    <a:pt x="9" y="13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6"/>
            <p:cNvSpPr/>
            <p:nvPr/>
          </p:nvSpPr>
          <p:spPr>
            <a:xfrm>
              <a:off x="-4687613" y="2217737"/>
              <a:ext cx="152400" cy="100013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7" name="Google Shape;1017;p66"/>
            <p:cNvCxnSpPr/>
            <p:nvPr/>
          </p:nvCxnSpPr>
          <p:spPr>
            <a:xfrm>
              <a:off x="-47638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18" name="Google Shape;1018;p66"/>
            <p:cNvCxnSpPr/>
            <p:nvPr/>
          </p:nvCxnSpPr>
          <p:spPr>
            <a:xfrm>
              <a:off x="-46876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19" name="Google Shape;1019;p66"/>
            <p:cNvCxnSpPr/>
            <p:nvPr/>
          </p:nvCxnSpPr>
          <p:spPr>
            <a:xfrm>
              <a:off x="-46114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20" name="Google Shape;1020;p66"/>
            <p:cNvCxnSpPr/>
            <p:nvPr/>
          </p:nvCxnSpPr>
          <p:spPr>
            <a:xfrm>
              <a:off x="-4611413" y="2217737"/>
              <a:ext cx="0" cy="1080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021" name="Google Shape;1021;p66"/>
          <p:cNvSpPr txBox="1"/>
          <p:nvPr/>
        </p:nvSpPr>
        <p:spPr>
          <a:xfrm>
            <a:off x="10369225" y="5373125"/>
            <a:ext cx="1718000" cy="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 Registry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22" name="Google Shape;1022;p66"/>
          <p:cNvCxnSpPr>
            <a:stCxn id="996" idx="0"/>
          </p:cNvCxnSpPr>
          <p:nvPr/>
        </p:nvCxnSpPr>
        <p:spPr>
          <a:xfrm>
            <a:off x="7382192" y="2830632"/>
            <a:ext cx="3016400" cy="175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3" name="Google Shape;1023;p66"/>
          <p:cNvCxnSpPr>
            <a:stCxn id="1009" idx="3"/>
          </p:cNvCxnSpPr>
          <p:nvPr/>
        </p:nvCxnSpPr>
        <p:spPr>
          <a:xfrm rot="10800000" flipH="1">
            <a:off x="7472385" y="4661653"/>
            <a:ext cx="2926800" cy="647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4" name="Google Shape;1024;p66"/>
          <p:cNvSpPr txBox="1"/>
          <p:nvPr/>
        </p:nvSpPr>
        <p:spPr>
          <a:xfrm>
            <a:off x="8549225" y="4170151"/>
            <a:ext cx="1640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 i="1">
                <a:latin typeface="Helvetica Neue"/>
                <a:ea typeface="Helvetica Neue"/>
                <a:cs typeface="Helvetica Neue"/>
                <a:sym typeface="Helvetica Neue"/>
              </a:rPr>
              <a:t>docker push</a:t>
            </a:r>
            <a:endParaRPr sz="1867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5" name="Google Shape;1025;p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Encrypt and distribution flow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4599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5" name="Google Shape;1085;p68"/>
          <p:cNvCxnSpPr>
            <a:stCxn id="1086" idx="2"/>
          </p:cNvCxnSpPr>
          <p:nvPr/>
        </p:nvCxnSpPr>
        <p:spPr>
          <a:xfrm rot="-5400000" flipH="1">
            <a:off x="-5055624" y="3162065"/>
            <a:ext cx="2202400" cy="1902400"/>
          </a:xfrm>
          <a:prstGeom prst="bentConnector3">
            <a:avLst>
              <a:gd name="adj1" fmla="val 10202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7" name="Google Shape;1087;p68"/>
          <p:cNvGrpSpPr/>
          <p:nvPr/>
        </p:nvGrpSpPr>
        <p:grpSpPr>
          <a:xfrm>
            <a:off x="-8552943" y="2169751"/>
            <a:ext cx="613759" cy="927879"/>
            <a:chOff x="13654088" y="9023350"/>
            <a:chExt cx="3095625" cy="4679950"/>
          </a:xfrm>
        </p:grpSpPr>
        <p:sp>
          <p:nvSpPr>
            <p:cNvPr id="1088" name="Google Shape;1088;p68"/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9" name="Google Shape;1089;p68"/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90" name="Google Shape;1090;p68"/>
          <p:cNvSpPr txBox="1"/>
          <p:nvPr/>
        </p:nvSpPr>
        <p:spPr>
          <a:xfrm>
            <a:off x="-8508088" y="2736425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467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4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91" name="Google Shape;1091;p68"/>
          <p:cNvGrpSpPr/>
          <p:nvPr/>
        </p:nvGrpSpPr>
        <p:grpSpPr>
          <a:xfrm>
            <a:off x="-7494678" y="2468711"/>
            <a:ext cx="444111" cy="580927"/>
            <a:chOff x="-1890940" y="3843288"/>
            <a:chExt cx="502236" cy="656959"/>
          </a:xfrm>
        </p:grpSpPr>
        <p:sp>
          <p:nvSpPr>
            <p:cNvPr id="1092" name="Google Shape;1092;p68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3" name="Google Shape;1093;p68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4" name="Google Shape;1094;p68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5" name="Google Shape;1095;p68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6" name="Google Shape;1096;p68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97" name="Google Shape;1097;p68"/>
          <p:cNvSpPr txBox="1"/>
          <p:nvPr/>
        </p:nvSpPr>
        <p:spPr>
          <a:xfrm>
            <a:off x="-7682224" y="3302925"/>
            <a:ext cx="842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98" name="Google Shape;1098;p68"/>
          <p:cNvGrpSpPr/>
          <p:nvPr/>
        </p:nvGrpSpPr>
        <p:grpSpPr>
          <a:xfrm>
            <a:off x="-2856852" y="2468723"/>
            <a:ext cx="444111" cy="580927"/>
            <a:chOff x="-1890940" y="3843288"/>
            <a:chExt cx="502236" cy="656959"/>
          </a:xfrm>
        </p:grpSpPr>
        <p:sp>
          <p:nvSpPr>
            <p:cNvPr id="1099" name="Google Shape;1099;p68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0" name="Google Shape;1100;p68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1" name="Google Shape;1101;p68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2" name="Google Shape;1102;p68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3" name="Google Shape;1103;p68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04" name="Google Shape;1104;p68"/>
          <p:cNvSpPr txBox="1"/>
          <p:nvPr/>
        </p:nvSpPr>
        <p:spPr>
          <a:xfrm>
            <a:off x="-2985727" y="3379125"/>
            <a:ext cx="13720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Enc. Image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05" name="Google Shape;1105;p68"/>
          <p:cNvGrpSpPr/>
          <p:nvPr/>
        </p:nvGrpSpPr>
        <p:grpSpPr>
          <a:xfrm>
            <a:off x="-2591292" y="2770857"/>
            <a:ext cx="254468" cy="360264"/>
            <a:chOff x="7018063" y="4585313"/>
            <a:chExt cx="360300" cy="510000"/>
          </a:xfrm>
        </p:grpSpPr>
        <p:sp>
          <p:nvSpPr>
            <p:cNvPr id="1106" name="Google Shape;1106;p68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" name="Google Shape;1107;p68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08" name="Google Shape;1108;p68"/>
          <p:cNvSpPr txBox="1"/>
          <p:nvPr/>
        </p:nvSpPr>
        <p:spPr>
          <a:xfrm>
            <a:off x="-5904900" y="3354275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Generate Sym. Key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9" name="Google Shape;1109;p68"/>
          <p:cNvSpPr/>
          <p:nvPr/>
        </p:nvSpPr>
        <p:spPr>
          <a:xfrm>
            <a:off x="-6362537" y="2632100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1110" name="Google Shape;1110;p68"/>
          <p:cNvSpPr/>
          <p:nvPr/>
        </p:nvSpPr>
        <p:spPr>
          <a:xfrm>
            <a:off x="-3703125" y="2586188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grpSp>
        <p:nvGrpSpPr>
          <p:cNvPr id="1111" name="Google Shape;1111;p68"/>
          <p:cNvGrpSpPr/>
          <p:nvPr/>
        </p:nvGrpSpPr>
        <p:grpSpPr>
          <a:xfrm>
            <a:off x="620798" y="2174317"/>
            <a:ext cx="613759" cy="918751"/>
            <a:chOff x="19902488" y="9082088"/>
            <a:chExt cx="3095625" cy="4633912"/>
          </a:xfrm>
        </p:grpSpPr>
        <p:sp>
          <p:nvSpPr>
            <p:cNvPr id="1112" name="Google Shape;1112;p68"/>
            <p:cNvSpPr/>
            <p:nvPr/>
          </p:nvSpPr>
          <p:spPr>
            <a:xfrm>
              <a:off x="20150138" y="9082088"/>
              <a:ext cx="2587626" cy="2532062"/>
            </a:xfrm>
            <a:custGeom>
              <a:avLst/>
              <a:gdLst/>
              <a:ahLst/>
              <a:cxnLst/>
              <a:rect l="l" t="t" r="r" b="b"/>
              <a:pathLst>
                <a:path w="974" h="949" extrusionOk="0">
                  <a:moveTo>
                    <a:pt x="523" y="643"/>
                  </a:moveTo>
                  <a:cubicBezTo>
                    <a:pt x="473" y="655"/>
                    <a:pt x="422" y="637"/>
                    <a:pt x="384" y="605"/>
                  </a:cubicBezTo>
                  <a:cubicBezTo>
                    <a:pt x="375" y="597"/>
                    <a:pt x="367" y="589"/>
                    <a:pt x="360" y="580"/>
                  </a:cubicBezTo>
                  <a:cubicBezTo>
                    <a:pt x="321" y="532"/>
                    <a:pt x="300" y="471"/>
                    <a:pt x="293" y="410"/>
                  </a:cubicBezTo>
                  <a:cubicBezTo>
                    <a:pt x="291" y="395"/>
                    <a:pt x="291" y="380"/>
                    <a:pt x="291" y="365"/>
                  </a:cubicBezTo>
                  <a:cubicBezTo>
                    <a:pt x="291" y="341"/>
                    <a:pt x="293" y="317"/>
                    <a:pt x="297" y="294"/>
                  </a:cubicBezTo>
                  <a:cubicBezTo>
                    <a:pt x="297" y="291"/>
                    <a:pt x="297" y="291"/>
                    <a:pt x="297" y="291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16" y="268"/>
                    <a:pt x="328" y="259"/>
                    <a:pt x="341" y="259"/>
                  </a:cubicBezTo>
                  <a:cubicBezTo>
                    <a:pt x="352" y="259"/>
                    <a:pt x="367" y="265"/>
                    <a:pt x="383" y="278"/>
                  </a:cubicBezTo>
                  <a:cubicBezTo>
                    <a:pt x="440" y="321"/>
                    <a:pt x="539" y="337"/>
                    <a:pt x="615" y="316"/>
                  </a:cubicBezTo>
                  <a:cubicBezTo>
                    <a:pt x="635" y="311"/>
                    <a:pt x="649" y="309"/>
                    <a:pt x="659" y="309"/>
                  </a:cubicBezTo>
                  <a:cubicBezTo>
                    <a:pt x="685" y="309"/>
                    <a:pt x="689" y="329"/>
                    <a:pt x="689" y="370"/>
                  </a:cubicBezTo>
                  <a:cubicBezTo>
                    <a:pt x="688" y="433"/>
                    <a:pt x="673" y="497"/>
                    <a:pt x="640" y="552"/>
                  </a:cubicBezTo>
                  <a:cubicBezTo>
                    <a:pt x="614" y="594"/>
                    <a:pt x="572" y="631"/>
                    <a:pt x="523" y="643"/>
                  </a:cubicBezTo>
                  <a:close/>
                  <a:moveTo>
                    <a:pt x="588" y="726"/>
                  </a:moveTo>
                  <a:cubicBezTo>
                    <a:pt x="587" y="758"/>
                    <a:pt x="541" y="786"/>
                    <a:pt x="487" y="786"/>
                  </a:cubicBezTo>
                  <a:cubicBezTo>
                    <a:pt x="433" y="786"/>
                    <a:pt x="387" y="758"/>
                    <a:pt x="386" y="724"/>
                  </a:cubicBezTo>
                  <a:cubicBezTo>
                    <a:pt x="386" y="691"/>
                    <a:pt x="386" y="691"/>
                    <a:pt x="386" y="69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386" y="651"/>
                    <a:pt x="386" y="651"/>
                    <a:pt x="387" y="652"/>
                  </a:cubicBezTo>
                  <a:cubicBezTo>
                    <a:pt x="388" y="652"/>
                    <a:pt x="389" y="653"/>
                    <a:pt x="390" y="654"/>
                  </a:cubicBezTo>
                  <a:cubicBezTo>
                    <a:pt x="412" y="668"/>
                    <a:pt x="438" y="674"/>
                    <a:pt x="463" y="678"/>
                  </a:cubicBezTo>
                  <a:cubicBezTo>
                    <a:pt x="494" y="682"/>
                    <a:pt x="526" y="680"/>
                    <a:pt x="555" y="670"/>
                  </a:cubicBezTo>
                  <a:cubicBezTo>
                    <a:pt x="567" y="666"/>
                    <a:pt x="578" y="659"/>
                    <a:pt x="588" y="652"/>
                  </a:cubicBezTo>
                  <a:cubicBezTo>
                    <a:pt x="588" y="723"/>
                    <a:pt x="588" y="723"/>
                    <a:pt x="588" y="723"/>
                  </a:cubicBezTo>
                  <a:lnTo>
                    <a:pt x="588" y="726"/>
                  </a:lnTo>
                  <a:close/>
                  <a:moveTo>
                    <a:pt x="177" y="641"/>
                  </a:moveTo>
                  <a:cubicBezTo>
                    <a:pt x="188" y="562"/>
                    <a:pt x="205" y="414"/>
                    <a:pt x="205" y="318"/>
                  </a:cubicBezTo>
                  <a:cubicBezTo>
                    <a:pt x="205" y="161"/>
                    <a:pt x="333" y="34"/>
                    <a:pt x="490" y="34"/>
                  </a:cubicBezTo>
                  <a:cubicBezTo>
                    <a:pt x="647" y="34"/>
                    <a:pt x="774" y="161"/>
                    <a:pt x="774" y="318"/>
                  </a:cubicBezTo>
                  <a:cubicBezTo>
                    <a:pt x="774" y="418"/>
                    <a:pt x="794" y="578"/>
                    <a:pt x="802" y="641"/>
                  </a:cubicBezTo>
                  <a:cubicBezTo>
                    <a:pt x="804" y="655"/>
                    <a:pt x="804" y="655"/>
                    <a:pt x="804" y="655"/>
                  </a:cubicBezTo>
                  <a:cubicBezTo>
                    <a:pt x="627" y="663"/>
                    <a:pt x="627" y="663"/>
                    <a:pt x="627" y="663"/>
                  </a:cubicBezTo>
                  <a:cubicBezTo>
                    <a:pt x="627" y="620"/>
                    <a:pt x="627" y="620"/>
                    <a:pt x="627" y="620"/>
                  </a:cubicBezTo>
                  <a:cubicBezTo>
                    <a:pt x="641" y="606"/>
                    <a:pt x="653" y="592"/>
                    <a:pt x="664" y="575"/>
                  </a:cubicBezTo>
                  <a:cubicBezTo>
                    <a:pt x="681" y="549"/>
                    <a:pt x="694" y="521"/>
                    <a:pt x="703" y="492"/>
                  </a:cubicBezTo>
                  <a:cubicBezTo>
                    <a:pt x="716" y="453"/>
                    <a:pt x="722" y="411"/>
                    <a:pt x="723" y="370"/>
                  </a:cubicBezTo>
                  <a:cubicBezTo>
                    <a:pt x="723" y="323"/>
                    <a:pt x="715" y="275"/>
                    <a:pt x="659" y="275"/>
                  </a:cubicBezTo>
                  <a:cubicBezTo>
                    <a:pt x="635" y="275"/>
                    <a:pt x="611" y="284"/>
                    <a:pt x="587" y="287"/>
                  </a:cubicBezTo>
                  <a:cubicBezTo>
                    <a:pt x="551" y="293"/>
                    <a:pt x="513" y="293"/>
                    <a:pt x="478" y="285"/>
                  </a:cubicBezTo>
                  <a:cubicBezTo>
                    <a:pt x="439" y="276"/>
                    <a:pt x="413" y="253"/>
                    <a:pt x="378" y="235"/>
                  </a:cubicBezTo>
                  <a:cubicBezTo>
                    <a:pt x="331" y="210"/>
                    <a:pt x="271" y="242"/>
                    <a:pt x="262" y="295"/>
                  </a:cubicBezTo>
                  <a:cubicBezTo>
                    <a:pt x="256" y="335"/>
                    <a:pt x="255" y="375"/>
                    <a:pt x="260" y="415"/>
                  </a:cubicBezTo>
                  <a:cubicBezTo>
                    <a:pt x="264" y="456"/>
                    <a:pt x="275" y="495"/>
                    <a:pt x="292" y="532"/>
                  </a:cubicBezTo>
                  <a:cubicBezTo>
                    <a:pt x="304" y="558"/>
                    <a:pt x="320" y="582"/>
                    <a:pt x="338" y="603"/>
                  </a:cubicBezTo>
                  <a:cubicBezTo>
                    <a:pt x="341" y="607"/>
                    <a:pt x="344" y="611"/>
                    <a:pt x="348" y="615"/>
                  </a:cubicBezTo>
                  <a:cubicBezTo>
                    <a:pt x="348" y="664"/>
                    <a:pt x="348" y="664"/>
                    <a:pt x="348" y="664"/>
                  </a:cubicBezTo>
                  <a:cubicBezTo>
                    <a:pt x="176" y="655"/>
                    <a:pt x="176" y="655"/>
                    <a:pt x="176" y="655"/>
                  </a:cubicBezTo>
                  <a:lnTo>
                    <a:pt x="177" y="641"/>
                  </a:lnTo>
                  <a:close/>
                  <a:moveTo>
                    <a:pt x="57" y="835"/>
                  </a:moveTo>
                  <a:cubicBezTo>
                    <a:pt x="21" y="869"/>
                    <a:pt x="0" y="908"/>
                    <a:pt x="0" y="949"/>
                  </a:cubicBezTo>
                  <a:cubicBezTo>
                    <a:pt x="38" y="949"/>
                    <a:pt x="38" y="949"/>
                    <a:pt x="38" y="949"/>
                  </a:cubicBezTo>
                  <a:cubicBezTo>
                    <a:pt x="38" y="862"/>
                    <a:pt x="168" y="782"/>
                    <a:pt x="352" y="755"/>
                  </a:cubicBezTo>
                  <a:cubicBezTo>
                    <a:pt x="354" y="755"/>
                    <a:pt x="354" y="755"/>
                    <a:pt x="354" y="755"/>
                  </a:cubicBezTo>
                  <a:cubicBezTo>
                    <a:pt x="371" y="796"/>
                    <a:pt x="423" y="826"/>
                    <a:pt x="487" y="826"/>
                  </a:cubicBezTo>
                  <a:cubicBezTo>
                    <a:pt x="549" y="826"/>
                    <a:pt x="599" y="798"/>
                    <a:pt x="617" y="759"/>
                  </a:cubicBezTo>
                  <a:cubicBezTo>
                    <a:pt x="618" y="757"/>
                    <a:pt x="619" y="756"/>
                    <a:pt x="620" y="755"/>
                  </a:cubicBezTo>
                  <a:cubicBezTo>
                    <a:pt x="622" y="755"/>
                    <a:pt x="622" y="755"/>
                    <a:pt x="622" y="755"/>
                  </a:cubicBezTo>
                  <a:cubicBezTo>
                    <a:pt x="806" y="782"/>
                    <a:pt x="935" y="862"/>
                    <a:pt x="935" y="949"/>
                  </a:cubicBezTo>
                  <a:cubicBezTo>
                    <a:pt x="974" y="949"/>
                    <a:pt x="974" y="949"/>
                    <a:pt x="974" y="949"/>
                  </a:cubicBezTo>
                  <a:cubicBezTo>
                    <a:pt x="974" y="908"/>
                    <a:pt x="953" y="869"/>
                    <a:pt x="917" y="835"/>
                  </a:cubicBezTo>
                  <a:cubicBezTo>
                    <a:pt x="879" y="804"/>
                    <a:pt x="879" y="804"/>
                    <a:pt x="879" y="804"/>
                  </a:cubicBezTo>
                  <a:cubicBezTo>
                    <a:pt x="819" y="765"/>
                    <a:pt x="735" y="734"/>
                    <a:pt x="635" y="718"/>
                  </a:cubicBezTo>
                  <a:cubicBezTo>
                    <a:pt x="630" y="717"/>
                    <a:pt x="628" y="717"/>
                    <a:pt x="627" y="716"/>
                  </a:cubicBezTo>
                  <a:cubicBezTo>
                    <a:pt x="627" y="697"/>
                    <a:pt x="627" y="697"/>
                    <a:pt x="627" y="697"/>
                  </a:cubicBezTo>
                  <a:cubicBezTo>
                    <a:pt x="842" y="686"/>
                    <a:pt x="842" y="686"/>
                    <a:pt x="842" y="686"/>
                  </a:cubicBezTo>
                  <a:cubicBezTo>
                    <a:pt x="840" y="668"/>
                    <a:pt x="840" y="668"/>
                    <a:pt x="840" y="668"/>
                  </a:cubicBezTo>
                  <a:cubicBezTo>
                    <a:pt x="840" y="667"/>
                    <a:pt x="834" y="624"/>
                    <a:pt x="827" y="566"/>
                  </a:cubicBezTo>
                  <a:cubicBezTo>
                    <a:pt x="822" y="520"/>
                    <a:pt x="822" y="520"/>
                    <a:pt x="822" y="520"/>
                  </a:cubicBezTo>
                  <a:cubicBezTo>
                    <a:pt x="815" y="452"/>
                    <a:pt x="808" y="375"/>
                    <a:pt x="808" y="318"/>
                  </a:cubicBezTo>
                  <a:cubicBezTo>
                    <a:pt x="808" y="143"/>
                    <a:pt x="666" y="0"/>
                    <a:pt x="490" y="0"/>
                  </a:cubicBezTo>
                  <a:cubicBezTo>
                    <a:pt x="314" y="0"/>
                    <a:pt x="171" y="143"/>
                    <a:pt x="171" y="318"/>
                  </a:cubicBezTo>
                  <a:cubicBezTo>
                    <a:pt x="171" y="371"/>
                    <a:pt x="165" y="442"/>
                    <a:pt x="159" y="506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147" y="617"/>
                    <a:pt x="140" y="667"/>
                    <a:pt x="140" y="668"/>
                  </a:cubicBezTo>
                  <a:cubicBezTo>
                    <a:pt x="137" y="686"/>
                    <a:pt x="137" y="686"/>
                    <a:pt x="137" y="686"/>
                  </a:cubicBezTo>
                  <a:cubicBezTo>
                    <a:pt x="348" y="698"/>
                    <a:pt x="348" y="698"/>
                    <a:pt x="348" y="698"/>
                  </a:cubicBezTo>
                  <a:cubicBezTo>
                    <a:pt x="348" y="716"/>
                    <a:pt x="348" y="716"/>
                    <a:pt x="348" y="716"/>
                  </a:cubicBezTo>
                  <a:cubicBezTo>
                    <a:pt x="344" y="717"/>
                    <a:pt x="344" y="717"/>
                    <a:pt x="342" y="718"/>
                  </a:cubicBezTo>
                  <a:cubicBezTo>
                    <a:pt x="240" y="733"/>
                    <a:pt x="155" y="764"/>
                    <a:pt x="95" y="804"/>
                  </a:cubicBezTo>
                  <a:lnTo>
                    <a:pt x="57" y="8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3" name="Google Shape;1113;p68"/>
            <p:cNvSpPr/>
            <p:nvPr/>
          </p:nvSpPr>
          <p:spPr>
            <a:xfrm>
              <a:off x="19902488" y="11793538"/>
              <a:ext cx="3095625" cy="1922462"/>
            </a:xfrm>
            <a:custGeom>
              <a:avLst/>
              <a:gdLst/>
              <a:ahLst/>
              <a:cxnLst/>
              <a:rect l="l" t="t" r="r" b="b"/>
              <a:pathLst>
                <a:path w="1950" h="1211" extrusionOk="0">
                  <a:moveTo>
                    <a:pt x="1766" y="1211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9" y="1211"/>
                  </a:lnTo>
                  <a:lnTo>
                    <a:pt x="1766" y="1211"/>
                  </a:lnTo>
                  <a:close/>
                  <a:moveTo>
                    <a:pt x="1702" y="1147"/>
                  </a:moveTo>
                  <a:lnTo>
                    <a:pt x="243" y="1147"/>
                  </a:lnTo>
                  <a:lnTo>
                    <a:pt x="66" y="63"/>
                  </a:lnTo>
                  <a:lnTo>
                    <a:pt x="1886" y="63"/>
                  </a:lnTo>
                  <a:lnTo>
                    <a:pt x="1702" y="11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14" name="Google Shape;1114;p68"/>
          <p:cNvSpPr txBox="1"/>
          <p:nvPr/>
        </p:nvSpPr>
        <p:spPr>
          <a:xfrm>
            <a:off x="665237" y="2731863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Alice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5" name="Google Shape;1115;p68"/>
          <p:cNvSpPr/>
          <p:nvPr/>
        </p:nvSpPr>
        <p:spPr>
          <a:xfrm>
            <a:off x="-7682225" y="1703300"/>
            <a:ext cx="3642400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467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docker build --encrypt  --keys </a:t>
            </a:r>
            <a:r>
              <a:rPr lang="en" sz="1467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Alice.pub</a:t>
            </a:r>
            <a:r>
              <a:rPr lang="en" sz="1467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467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86" name="Google Shape;108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429" y="2520641"/>
            <a:ext cx="1015612" cy="4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889" y="2715169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889" y="2005095"/>
            <a:ext cx="842700" cy="5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558650" y="4728825"/>
            <a:ext cx="1306059" cy="91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95864" y="5123187"/>
            <a:ext cx="522000" cy="2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68"/>
          <p:cNvSpPr/>
          <p:nvPr/>
        </p:nvSpPr>
        <p:spPr>
          <a:xfrm>
            <a:off x="-2985719" y="4933022"/>
            <a:ext cx="748495" cy="510052"/>
          </a:xfrm>
          <a:custGeom>
            <a:avLst/>
            <a:gdLst/>
            <a:ahLst/>
            <a:cxnLst/>
            <a:rect l="l" t="t" r="r" b="b"/>
            <a:pathLst>
              <a:path w="1023" h="711" extrusionOk="0">
                <a:moveTo>
                  <a:pt x="0" y="711"/>
                </a:moveTo>
                <a:cubicBezTo>
                  <a:pt x="0" y="0"/>
                  <a:pt x="0" y="0"/>
                  <a:pt x="0" y="0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1023" y="711"/>
                  <a:pt x="1023" y="711"/>
                  <a:pt x="1023" y="711"/>
                </a:cubicBezTo>
                <a:lnTo>
                  <a:pt x="0" y="711"/>
                </a:lnTo>
                <a:close/>
                <a:moveTo>
                  <a:pt x="982" y="670"/>
                </a:moveTo>
                <a:cubicBezTo>
                  <a:pt x="982" y="77"/>
                  <a:pt x="982" y="77"/>
                  <a:pt x="982" y="77"/>
                </a:cubicBezTo>
                <a:cubicBezTo>
                  <a:pt x="640" y="314"/>
                  <a:pt x="640" y="314"/>
                  <a:pt x="640" y="314"/>
                </a:cubicBezTo>
                <a:cubicBezTo>
                  <a:pt x="640" y="315"/>
                  <a:pt x="641" y="317"/>
                  <a:pt x="641" y="318"/>
                </a:cubicBezTo>
                <a:cubicBezTo>
                  <a:pt x="645" y="332"/>
                  <a:pt x="654" y="341"/>
                  <a:pt x="655" y="356"/>
                </a:cubicBezTo>
                <a:cubicBezTo>
                  <a:pt x="657" y="374"/>
                  <a:pt x="640" y="385"/>
                  <a:pt x="635" y="400"/>
                </a:cubicBezTo>
                <a:cubicBezTo>
                  <a:pt x="630" y="416"/>
                  <a:pt x="632" y="433"/>
                  <a:pt x="619" y="445"/>
                </a:cubicBezTo>
                <a:cubicBezTo>
                  <a:pt x="609" y="455"/>
                  <a:pt x="593" y="456"/>
                  <a:pt x="582" y="464"/>
                </a:cubicBezTo>
                <a:cubicBezTo>
                  <a:pt x="580" y="466"/>
                  <a:pt x="578" y="467"/>
                  <a:pt x="575" y="469"/>
                </a:cubicBezTo>
                <a:cubicBezTo>
                  <a:pt x="566" y="478"/>
                  <a:pt x="560" y="487"/>
                  <a:pt x="546" y="490"/>
                </a:cubicBezTo>
                <a:cubicBezTo>
                  <a:pt x="532" y="494"/>
                  <a:pt x="520" y="486"/>
                  <a:pt x="506" y="484"/>
                </a:cubicBezTo>
                <a:cubicBezTo>
                  <a:pt x="502" y="484"/>
                  <a:pt x="498" y="484"/>
                  <a:pt x="493" y="484"/>
                </a:cubicBezTo>
                <a:cubicBezTo>
                  <a:pt x="483" y="486"/>
                  <a:pt x="472" y="489"/>
                  <a:pt x="462" y="486"/>
                </a:cubicBezTo>
                <a:cubicBezTo>
                  <a:pt x="446" y="481"/>
                  <a:pt x="440" y="468"/>
                  <a:pt x="429" y="456"/>
                </a:cubicBezTo>
                <a:cubicBezTo>
                  <a:pt x="418" y="445"/>
                  <a:pt x="401" y="443"/>
                  <a:pt x="391" y="430"/>
                </a:cubicBezTo>
                <a:cubicBezTo>
                  <a:pt x="383" y="418"/>
                  <a:pt x="385" y="407"/>
                  <a:pt x="383" y="393"/>
                </a:cubicBezTo>
                <a:cubicBezTo>
                  <a:pt x="383" y="390"/>
                  <a:pt x="383" y="387"/>
                  <a:pt x="382" y="383"/>
                </a:cubicBezTo>
                <a:cubicBezTo>
                  <a:pt x="381" y="380"/>
                  <a:pt x="379" y="375"/>
                  <a:pt x="377" y="372"/>
                </a:cubicBezTo>
                <a:cubicBezTo>
                  <a:pt x="373" y="364"/>
                  <a:pt x="368" y="355"/>
                  <a:pt x="368" y="346"/>
                </a:cubicBezTo>
                <a:cubicBezTo>
                  <a:pt x="367" y="332"/>
                  <a:pt x="375" y="323"/>
                  <a:pt x="381" y="313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670"/>
                  <a:pt x="41" y="670"/>
                  <a:pt x="41" y="670"/>
                </a:cubicBezTo>
                <a:lnTo>
                  <a:pt x="982" y="670"/>
                </a:lnTo>
                <a:close/>
                <a:moveTo>
                  <a:pt x="536" y="446"/>
                </a:moveTo>
                <a:cubicBezTo>
                  <a:pt x="588" y="432"/>
                  <a:pt x="620" y="378"/>
                  <a:pt x="606" y="326"/>
                </a:cubicBezTo>
                <a:cubicBezTo>
                  <a:pt x="593" y="274"/>
                  <a:pt x="539" y="242"/>
                  <a:pt x="487" y="256"/>
                </a:cubicBezTo>
                <a:cubicBezTo>
                  <a:pt x="434" y="269"/>
                  <a:pt x="403" y="323"/>
                  <a:pt x="417" y="375"/>
                </a:cubicBezTo>
                <a:cubicBezTo>
                  <a:pt x="430" y="428"/>
                  <a:pt x="484" y="459"/>
                  <a:pt x="536" y="446"/>
                </a:cubicBezTo>
                <a:close/>
                <a:moveTo>
                  <a:pt x="403" y="256"/>
                </a:moveTo>
                <a:cubicBezTo>
                  <a:pt x="413" y="246"/>
                  <a:pt x="428" y="245"/>
                  <a:pt x="440" y="238"/>
                </a:cubicBezTo>
                <a:cubicBezTo>
                  <a:pt x="452" y="230"/>
                  <a:pt x="461" y="214"/>
                  <a:pt x="476" y="211"/>
                </a:cubicBezTo>
                <a:cubicBezTo>
                  <a:pt x="486" y="209"/>
                  <a:pt x="494" y="212"/>
                  <a:pt x="505" y="214"/>
                </a:cubicBezTo>
                <a:cubicBezTo>
                  <a:pt x="508" y="215"/>
                  <a:pt x="512" y="217"/>
                  <a:pt x="516" y="217"/>
                </a:cubicBezTo>
                <a:cubicBezTo>
                  <a:pt x="520" y="217"/>
                  <a:pt x="524" y="218"/>
                  <a:pt x="529" y="217"/>
                </a:cubicBezTo>
                <a:cubicBezTo>
                  <a:pt x="539" y="216"/>
                  <a:pt x="550" y="213"/>
                  <a:pt x="560" y="216"/>
                </a:cubicBezTo>
                <a:cubicBezTo>
                  <a:pt x="573" y="219"/>
                  <a:pt x="578" y="227"/>
                  <a:pt x="586" y="237"/>
                </a:cubicBezTo>
                <a:cubicBezTo>
                  <a:pt x="588" y="239"/>
                  <a:pt x="590" y="242"/>
                  <a:pt x="593" y="245"/>
                </a:cubicBezTo>
                <a:cubicBezTo>
                  <a:pt x="596" y="247"/>
                  <a:pt x="598" y="249"/>
                  <a:pt x="602" y="252"/>
                </a:cubicBezTo>
                <a:cubicBezTo>
                  <a:pt x="612" y="258"/>
                  <a:pt x="622" y="260"/>
                  <a:pt x="630" y="270"/>
                </a:cubicBezTo>
                <a:cubicBezTo>
                  <a:pt x="958" y="42"/>
                  <a:pt x="958" y="42"/>
                  <a:pt x="958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394" y="271"/>
                  <a:pt x="394" y="271"/>
                  <a:pt x="394" y="271"/>
                </a:cubicBezTo>
                <a:cubicBezTo>
                  <a:pt x="396" y="266"/>
                  <a:pt x="398" y="261"/>
                  <a:pt x="403" y="2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1" name="Google Shape;1121;p68"/>
          <p:cNvSpPr txBox="1"/>
          <p:nvPr/>
        </p:nvSpPr>
        <p:spPr>
          <a:xfrm>
            <a:off x="-3531875" y="5548600"/>
            <a:ext cx="1840800" cy="1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/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For Alice</a:t>
            </a:r>
            <a:b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(Wrapped Key)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2" name="Google Shape;1122;p68"/>
          <p:cNvSpPr txBox="1"/>
          <p:nvPr/>
        </p:nvSpPr>
        <p:spPr>
          <a:xfrm>
            <a:off x="-8292500" y="4728825"/>
            <a:ext cx="2289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Wrap sym. key with public key of Alice to create a Wrapped Key.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23" name="Google Shape;1123;p68"/>
          <p:cNvGrpSpPr/>
          <p:nvPr/>
        </p:nvGrpSpPr>
        <p:grpSpPr>
          <a:xfrm>
            <a:off x="574291" y="3906603"/>
            <a:ext cx="1437572" cy="1406651"/>
            <a:chOff x="-4909863" y="2203450"/>
            <a:chExt cx="444500" cy="434975"/>
          </a:xfrm>
        </p:grpSpPr>
        <p:sp>
          <p:nvSpPr>
            <p:cNvPr id="1124" name="Google Shape;1124;p68"/>
            <p:cNvSpPr/>
            <p:nvPr/>
          </p:nvSpPr>
          <p:spPr>
            <a:xfrm>
              <a:off x="-4909863" y="2203450"/>
              <a:ext cx="444500" cy="4349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9" y="23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23"/>
                    <a:pt x="49" y="23"/>
                    <a:pt x="49" y="23"/>
                  </a:cubicBezTo>
                  <a:lnTo>
                    <a:pt x="9" y="23"/>
                  </a:lnTo>
                  <a:close/>
                  <a:moveTo>
                    <a:pt x="9" y="16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3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9" y="56"/>
                    <a:pt x="9" y="5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7"/>
                    <a:pt x="58" y="56"/>
                    <a:pt x="58" y="5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9" y="16"/>
                  </a:lnTo>
                  <a:close/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-4833663" y="2217737"/>
              <a:ext cx="69850" cy="100013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3"/>
                    <a:pt x="9" y="13"/>
                    <a:pt x="9" y="13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8"/>
            <p:cNvSpPr/>
            <p:nvPr/>
          </p:nvSpPr>
          <p:spPr>
            <a:xfrm>
              <a:off x="-4687613" y="2217737"/>
              <a:ext cx="152400" cy="100013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7" name="Google Shape;1127;p68"/>
            <p:cNvCxnSpPr/>
            <p:nvPr/>
          </p:nvCxnSpPr>
          <p:spPr>
            <a:xfrm>
              <a:off x="-47638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28" name="Google Shape;1128;p68"/>
            <p:cNvCxnSpPr/>
            <p:nvPr/>
          </p:nvCxnSpPr>
          <p:spPr>
            <a:xfrm>
              <a:off x="-46876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29" name="Google Shape;1129;p68"/>
            <p:cNvCxnSpPr/>
            <p:nvPr/>
          </p:nvCxnSpPr>
          <p:spPr>
            <a:xfrm>
              <a:off x="-46114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30" name="Google Shape;1130;p68"/>
            <p:cNvCxnSpPr/>
            <p:nvPr/>
          </p:nvCxnSpPr>
          <p:spPr>
            <a:xfrm>
              <a:off x="-4611413" y="2217737"/>
              <a:ext cx="0" cy="1080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131" name="Google Shape;1131;p68"/>
          <p:cNvSpPr txBox="1"/>
          <p:nvPr/>
        </p:nvSpPr>
        <p:spPr>
          <a:xfrm>
            <a:off x="522975" y="5313351"/>
            <a:ext cx="1718000" cy="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 Registry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32" name="Google Shape;1132;p68"/>
          <p:cNvCxnSpPr>
            <a:stCxn id="1106" idx="0"/>
          </p:cNvCxnSpPr>
          <p:nvPr/>
        </p:nvCxnSpPr>
        <p:spPr>
          <a:xfrm>
            <a:off x="-2464059" y="2770857"/>
            <a:ext cx="3016400" cy="175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3" name="Google Shape;1133;p68"/>
          <p:cNvCxnSpPr>
            <a:stCxn id="1119" idx="3"/>
          </p:cNvCxnSpPr>
          <p:nvPr/>
        </p:nvCxnSpPr>
        <p:spPr>
          <a:xfrm rot="10800000" flipH="1">
            <a:off x="-2373864" y="4601879"/>
            <a:ext cx="2926800" cy="647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134" name="Google Shape;1134;p68"/>
          <p:cNvGrpSpPr/>
          <p:nvPr/>
        </p:nvGrpSpPr>
        <p:grpSpPr>
          <a:xfrm>
            <a:off x="3605961" y="4224661"/>
            <a:ext cx="444111" cy="580927"/>
            <a:chOff x="-1890940" y="3843288"/>
            <a:chExt cx="502236" cy="656959"/>
          </a:xfrm>
        </p:grpSpPr>
        <p:sp>
          <p:nvSpPr>
            <p:cNvPr id="1135" name="Google Shape;1135;p68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6" name="Google Shape;1136;p68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7" name="Google Shape;1137;p68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8" name="Google Shape;1138;p68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9" name="Google Shape;1139;p68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40" name="Google Shape;1140;p68"/>
          <p:cNvSpPr txBox="1"/>
          <p:nvPr/>
        </p:nvSpPr>
        <p:spPr>
          <a:xfrm>
            <a:off x="3477085" y="5135063"/>
            <a:ext cx="13720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Enc. Image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41" name="Google Shape;1141;p68"/>
          <p:cNvGrpSpPr/>
          <p:nvPr/>
        </p:nvGrpSpPr>
        <p:grpSpPr>
          <a:xfrm>
            <a:off x="3871521" y="4526795"/>
            <a:ext cx="254468" cy="360264"/>
            <a:chOff x="7018063" y="4585313"/>
            <a:chExt cx="360300" cy="510000"/>
          </a:xfrm>
        </p:grpSpPr>
        <p:sp>
          <p:nvSpPr>
            <p:cNvPr id="1142" name="Google Shape;1142;p68"/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68"/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144" name="Google Shape;114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448" y="2213975"/>
            <a:ext cx="522000" cy="2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68"/>
          <p:cNvSpPr/>
          <p:nvPr/>
        </p:nvSpPr>
        <p:spPr>
          <a:xfrm>
            <a:off x="3604594" y="2023810"/>
            <a:ext cx="748495" cy="510052"/>
          </a:xfrm>
          <a:custGeom>
            <a:avLst/>
            <a:gdLst/>
            <a:ahLst/>
            <a:cxnLst/>
            <a:rect l="l" t="t" r="r" b="b"/>
            <a:pathLst>
              <a:path w="1023" h="711" extrusionOk="0">
                <a:moveTo>
                  <a:pt x="0" y="711"/>
                </a:moveTo>
                <a:cubicBezTo>
                  <a:pt x="0" y="0"/>
                  <a:pt x="0" y="0"/>
                  <a:pt x="0" y="0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1023" y="711"/>
                  <a:pt x="1023" y="711"/>
                  <a:pt x="1023" y="711"/>
                </a:cubicBezTo>
                <a:lnTo>
                  <a:pt x="0" y="711"/>
                </a:lnTo>
                <a:close/>
                <a:moveTo>
                  <a:pt x="982" y="670"/>
                </a:moveTo>
                <a:cubicBezTo>
                  <a:pt x="982" y="77"/>
                  <a:pt x="982" y="77"/>
                  <a:pt x="982" y="77"/>
                </a:cubicBezTo>
                <a:cubicBezTo>
                  <a:pt x="640" y="314"/>
                  <a:pt x="640" y="314"/>
                  <a:pt x="640" y="314"/>
                </a:cubicBezTo>
                <a:cubicBezTo>
                  <a:pt x="640" y="315"/>
                  <a:pt x="641" y="317"/>
                  <a:pt x="641" y="318"/>
                </a:cubicBezTo>
                <a:cubicBezTo>
                  <a:pt x="645" y="332"/>
                  <a:pt x="654" y="341"/>
                  <a:pt x="655" y="356"/>
                </a:cubicBezTo>
                <a:cubicBezTo>
                  <a:pt x="657" y="374"/>
                  <a:pt x="640" y="385"/>
                  <a:pt x="635" y="400"/>
                </a:cubicBezTo>
                <a:cubicBezTo>
                  <a:pt x="630" y="416"/>
                  <a:pt x="632" y="433"/>
                  <a:pt x="619" y="445"/>
                </a:cubicBezTo>
                <a:cubicBezTo>
                  <a:pt x="609" y="455"/>
                  <a:pt x="593" y="456"/>
                  <a:pt x="582" y="464"/>
                </a:cubicBezTo>
                <a:cubicBezTo>
                  <a:pt x="580" y="466"/>
                  <a:pt x="578" y="467"/>
                  <a:pt x="575" y="469"/>
                </a:cubicBezTo>
                <a:cubicBezTo>
                  <a:pt x="566" y="478"/>
                  <a:pt x="560" y="487"/>
                  <a:pt x="546" y="490"/>
                </a:cubicBezTo>
                <a:cubicBezTo>
                  <a:pt x="532" y="494"/>
                  <a:pt x="520" y="486"/>
                  <a:pt x="506" y="484"/>
                </a:cubicBezTo>
                <a:cubicBezTo>
                  <a:pt x="502" y="484"/>
                  <a:pt x="498" y="484"/>
                  <a:pt x="493" y="484"/>
                </a:cubicBezTo>
                <a:cubicBezTo>
                  <a:pt x="483" y="486"/>
                  <a:pt x="472" y="489"/>
                  <a:pt x="462" y="486"/>
                </a:cubicBezTo>
                <a:cubicBezTo>
                  <a:pt x="446" y="481"/>
                  <a:pt x="440" y="468"/>
                  <a:pt x="429" y="456"/>
                </a:cubicBezTo>
                <a:cubicBezTo>
                  <a:pt x="418" y="445"/>
                  <a:pt x="401" y="443"/>
                  <a:pt x="391" y="430"/>
                </a:cubicBezTo>
                <a:cubicBezTo>
                  <a:pt x="383" y="418"/>
                  <a:pt x="385" y="407"/>
                  <a:pt x="383" y="393"/>
                </a:cubicBezTo>
                <a:cubicBezTo>
                  <a:pt x="383" y="390"/>
                  <a:pt x="383" y="387"/>
                  <a:pt x="382" y="383"/>
                </a:cubicBezTo>
                <a:cubicBezTo>
                  <a:pt x="381" y="380"/>
                  <a:pt x="379" y="375"/>
                  <a:pt x="377" y="372"/>
                </a:cubicBezTo>
                <a:cubicBezTo>
                  <a:pt x="373" y="364"/>
                  <a:pt x="368" y="355"/>
                  <a:pt x="368" y="346"/>
                </a:cubicBezTo>
                <a:cubicBezTo>
                  <a:pt x="367" y="332"/>
                  <a:pt x="375" y="323"/>
                  <a:pt x="381" y="313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670"/>
                  <a:pt x="41" y="670"/>
                  <a:pt x="41" y="670"/>
                </a:cubicBezTo>
                <a:lnTo>
                  <a:pt x="982" y="670"/>
                </a:lnTo>
                <a:close/>
                <a:moveTo>
                  <a:pt x="536" y="446"/>
                </a:moveTo>
                <a:cubicBezTo>
                  <a:pt x="588" y="432"/>
                  <a:pt x="620" y="378"/>
                  <a:pt x="606" y="326"/>
                </a:cubicBezTo>
                <a:cubicBezTo>
                  <a:pt x="593" y="274"/>
                  <a:pt x="539" y="242"/>
                  <a:pt x="487" y="256"/>
                </a:cubicBezTo>
                <a:cubicBezTo>
                  <a:pt x="434" y="269"/>
                  <a:pt x="403" y="323"/>
                  <a:pt x="417" y="375"/>
                </a:cubicBezTo>
                <a:cubicBezTo>
                  <a:pt x="430" y="428"/>
                  <a:pt x="484" y="459"/>
                  <a:pt x="536" y="446"/>
                </a:cubicBezTo>
                <a:close/>
                <a:moveTo>
                  <a:pt x="403" y="256"/>
                </a:moveTo>
                <a:cubicBezTo>
                  <a:pt x="413" y="246"/>
                  <a:pt x="428" y="245"/>
                  <a:pt x="440" y="238"/>
                </a:cubicBezTo>
                <a:cubicBezTo>
                  <a:pt x="452" y="230"/>
                  <a:pt x="461" y="214"/>
                  <a:pt x="476" y="211"/>
                </a:cubicBezTo>
                <a:cubicBezTo>
                  <a:pt x="486" y="209"/>
                  <a:pt x="494" y="212"/>
                  <a:pt x="505" y="214"/>
                </a:cubicBezTo>
                <a:cubicBezTo>
                  <a:pt x="508" y="215"/>
                  <a:pt x="512" y="217"/>
                  <a:pt x="516" y="217"/>
                </a:cubicBezTo>
                <a:cubicBezTo>
                  <a:pt x="520" y="217"/>
                  <a:pt x="524" y="218"/>
                  <a:pt x="529" y="217"/>
                </a:cubicBezTo>
                <a:cubicBezTo>
                  <a:pt x="539" y="216"/>
                  <a:pt x="550" y="213"/>
                  <a:pt x="560" y="216"/>
                </a:cubicBezTo>
                <a:cubicBezTo>
                  <a:pt x="573" y="219"/>
                  <a:pt x="578" y="227"/>
                  <a:pt x="586" y="237"/>
                </a:cubicBezTo>
                <a:cubicBezTo>
                  <a:pt x="588" y="239"/>
                  <a:pt x="590" y="242"/>
                  <a:pt x="593" y="245"/>
                </a:cubicBezTo>
                <a:cubicBezTo>
                  <a:pt x="596" y="247"/>
                  <a:pt x="598" y="249"/>
                  <a:pt x="602" y="252"/>
                </a:cubicBezTo>
                <a:cubicBezTo>
                  <a:pt x="612" y="258"/>
                  <a:pt x="622" y="260"/>
                  <a:pt x="630" y="270"/>
                </a:cubicBezTo>
                <a:cubicBezTo>
                  <a:pt x="958" y="42"/>
                  <a:pt x="958" y="42"/>
                  <a:pt x="958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394" y="271"/>
                  <a:pt x="394" y="271"/>
                  <a:pt x="394" y="271"/>
                </a:cubicBezTo>
                <a:cubicBezTo>
                  <a:pt x="396" y="266"/>
                  <a:pt x="398" y="261"/>
                  <a:pt x="403" y="2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sz="32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6" name="Google Shape;1146;p68"/>
          <p:cNvSpPr txBox="1"/>
          <p:nvPr/>
        </p:nvSpPr>
        <p:spPr>
          <a:xfrm>
            <a:off x="3058437" y="2639388"/>
            <a:ext cx="1840800" cy="1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/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For Alice</a:t>
            </a:r>
            <a:b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(Wrapped Key)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47" name="Google Shape;1147;p68"/>
          <p:cNvCxnSpPr>
            <a:endCxn id="1144" idx="1"/>
          </p:cNvCxnSpPr>
          <p:nvPr/>
        </p:nvCxnSpPr>
        <p:spPr>
          <a:xfrm rot="10800000" flipH="1">
            <a:off x="2046848" y="2340267"/>
            <a:ext cx="1647600" cy="223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8" name="Google Shape;1148;p68"/>
          <p:cNvCxnSpPr>
            <a:endCxn id="1139" idx="1"/>
          </p:cNvCxnSpPr>
          <p:nvPr/>
        </p:nvCxnSpPr>
        <p:spPr>
          <a:xfrm rot="10800000" flipH="1">
            <a:off x="2076855" y="4531645"/>
            <a:ext cx="1602400" cy="2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9" name="Google Shape;1149;p68"/>
          <p:cNvCxnSpPr/>
          <p:nvPr/>
        </p:nvCxnSpPr>
        <p:spPr>
          <a:xfrm rot="-5400000" flipH="1">
            <a:off x="4358276" y="2477691"/>
            <a:ext cx="2202400" cy="1902400"/>
          </a:xfrm>
          <a:prstGeom prst="bentConnector3">
            <a:avLst>
              <a:gd name="adj1" fmla="val 27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50" name="Google Shape;1150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975" y="1916651"/>
            <a:ext cx="1188475" cy="7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68"/>
          <p:cNvSpPr txBox="1"/>
          <p:nvPr/>
        </p:nvSpPr>
        <p:spPr>
          <a:xfrm>
            <a:off x="7604925" y="2011000"/>
            <a:ext cx="2540000" cy="1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Unwrap wrapped key with private key of Alice to get the sym. key.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2" name="Google Shape;115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971" y="4298654"/>
            <a:ext cx="1015612" cy="4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68"/>
          <p:cNvSpPr/>
          <p:nvPr/>
        </p:nvSpPr>
        <p:spPr>
          <a:xfrm>
            <a:off x="4849263" y="4475763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1154" name="Google Shape;1154;p68"/>
          <p:cNvSpPr/>
          <p:nvPr/>
        </p:nvSpPr>
        <p:spPr>
          <a:xfrm>
            <a:off x="7508675" y="4429851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grpSp>
        <p:nvGrpSpPr>
          <p:cNvPr id="1155" name="Google Shape;1155;p68"/>
          <p:cNvGrpSpPr/>
          <p:nvPr/>
        </p:nvGrpSpPr>
        <p:grpSpPr>
          <a:xfrm>
            <a:off x="8268298" y="4269861"/>
            <a:ext cx="444111" cy="580927"/>
            <a:chOff x="-1890940" y="3843288"/>
            <a:chExt cx="502236" cy="656959"/>
          </a:xfrm>
        </p:grpSpPr>
        <p:sp>
          <p:nvSpPr>
            <p:cNvPr id="1156" name="Google Shape;1156;p68"/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61" name="Google Shape;1161;p68"/>
          <p:cNvSpPr txBox="1"/>
          <p:nvPr/>
        </p:nvSpPr>
        <p:spPr>
          <a:xfrm>
            <a:off x="8080752" y="5104075"/>
            <a:ext cx="8428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867">
                <a:latin typeface="Helvetica Neue"/>
                <a:ea typeface="Helvetica Neue"/>
                <a:cs typeface="Helvetica Neue"/>
                <a:sym typeface="Helvetica Neue"/>
              </a:rPr>
              <a:t>Image</a:t>
            </a: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2" name="Google Shape;1162;p68"/>
          <p:cNvSpPr/>
          <p:nvPr/>
        </p:nvSpPr>
        <p:spPr>
          <a:xfrm>
            <a:off x="9111597" y="4405589"/>
            <a:ext cx="408816" cy="4088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rgbClr val="38761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67" tIns="38067" rIns="38067" bIns="38067" anchor="ctr" anchorCtr="0">
            <a:noAutofit/>
          </a:bodyPr>
          <a:lstStyle/>
          <a:p>
            <a:pPr algn="ctr">
              <a:buClr>
                <a:srgbClr val="FFFFFF"/>
              </a:buClr>
              <a:buSzPts val="2200"/>
            </a:pPr>
            <a:endParaRPr sz="2933" b="1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63" name="Google Shape;1163;p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/>
              <a:t>Encrypt and distribution flow</a:t>
            </a:r>
            <a:endParaRPr/>
          </a:p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282890"/>
      </p:ext>
    </p:extLst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40;p63">
            <a:extLst>
              <a:ext uri="{FF2B5EF4-FFF2-40B4-BE49-F238E27FC236}">
                <a16:creationId xmlns:a16="http://schemas.microsoft.com/office/drawing/2014/main" id="{18A2665E-C02F-1D4B-B1CC-0ADA2FEACAE8}"/>
              </a:ext>
            </a:extLst>
          </p:cNvPr>
          <p:cNvGrpSpPr/>
          <p:nvPr/>
        </p:nvGrpSpPr>
        <p:grpSpPr>
          <a:xfrm>
            <a:off x="462474" y="2461754"/>
            <a:ext cx="613759" cy="927879"/>
            <a:chOff x="13654088" y="9023350"/>
            <a:chExt cx="3095625" cy="4679950"/>
          </a:xfrm>
        </p:grpSpPr>
        <p:sp>
          <p:nvSpPr>
            <p:cNvPr id="9" name="Google Shape;841;p63">
              <a:extLst>
                <a:ext uri="{FF2B5EF4-FFF2-40B4-BE49-F238E27FC236}">
                  <a16:creationId xmlns:a16="http://schemas.microsoft.com/office/drawing/2014/main" id="{B6740012-D070-C840-B878-6FE0EBC4D5A8}"/>
                </a:ext>
              </a:extLst>
            </p:cNvPr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842;p63">
              <a:extLst>
                <a:ext uri="{FF2B5EF4-FFF2-40B4-BE49-F238E27FC236}">
                  <a16:creationId xmlns:a16="http://schemas.microsoft.com/office/drawing/2014/main" id="{12CBFF95-173E-2749-8A62-18226FD74957}"/>
                </a:ext>
              </a:extLst>
            </p:cNvPr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" name="Google Shape;843;p63">
            <a:extLst>
              <a:ext uri="{FF2B5EF4-FFF2-40B4-BE49-F238E27FC236}">
                <a16:creationId xmlns:a16="http://schemas.microsoft.com/office/drawing/2014/main" id="{B9098349-1DFF-E94B-AE75-72DDD2F9D459}"/>
              </a:ext>
            </a:extLst>
          </p:cNvPr>
          <p:cNvSpPr txBox="1"/>
          <p:nvPr/>
        </p:nvSpPr>
        <p:spPr>
          <a:xfrm>
            <a:off x="507330" y="3028427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Google Shape;871;p63">
            <a:extLst>
              <a:ext uri="{FF2B5EF4-FFF2-40B4-BE49-F238E27FC236}">
                <a16:creationId xmlns:a16="http://schemas.microsoft.com/office/drawing/2014/main" id="{835BE352-0218-9841-B68F-5D37B9F4B34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822" y="3008158"/>
            <a:ext cx="842700" cy="5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70;p63">
            <a:extLst>
              <a:ext uri="{FF2B5EF4-FFF2-40B4-BE49-F238E27FC236}">
                <a16:creationId xmlns:a16="http://schemas.microsoft.com/office/drawing/2014/main" id="{BD64E72F-2B33-914A-9B7E-BE9FE0F403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2113" y="3020549"/>
            <a:ext cx="842700" cy="54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F3FAE599-A90D-944C-B499-C237392EDDC4}"/>
              </a:ext>
            </a:extLst>
          </p:cNvPr>
          <p:cNvSpPr txBox="1">
            <a:spLocks/>
          </p:cNvSpPr>
          <p:nvPr/>
        </p:nvSpPr>
        <p:spPr>
          <a:xfrm>
            <a:off x="274885" y="1757086"/>
            <a:ext cx="5181600" cy="213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creates an RSA private/public keypair for the cluster</a:t>
            </a:r>
          </a:p>
          <a:p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1DF045-E742-6F47-AA12-F17A711F628C}"/>
              </a:ext>
            </a:extLst>
          </p:cNvPr>
          <p:cNvSpPr/>
          <p:nvPr/>
        </p:nvSpPr>
        <p:spPr>
          <a:xfrm>
            <a:off x="1111214" y="2501118"/>
            <a:ext cx="4878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genrsa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-out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clusterPriv.pem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2048 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clusterPriv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.pem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pubout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oogle Shape;840;p63">
            <a:extLst>
              <a:ext uri="{FF2B5EF4-FFF2-40B4-BE49-F238E27FC236}">
                <a16:creationId xmlns:a16="http://schemas.microsoft.com/office/drawing/2014/main" id="{0CD87BFD-A051-ED4F-ABAE-9484F0EF0EE8}"/>
              </a:ext>
            </a:extLst>
          </p:cNvPr>
          <p:cNvGrpSpPr/>
          <p:nvPr/>
        </p:nvGrpSpPr>
        <p:grpSpPr>
          <a:xfrm>
            <a:off x="507330" y="4976396"/>
            <a:ext cx="613759" cy="927879"/>
            <a:chOff x="13654088" y="9023350"/>
            <a:chExt cx="3095625" cy="4679950"/>
          </a:xfrm>
        </p:grpSpPr>
        <p:sp>
          <p:nvSpPr>
            <p:cNvPr id="17" name="Google Shape;841;p63">
              <a:extLst>
                <a:ext uri="{FF2B5EF4-FFF2-40B4-BE49-F238E27FC236}">
                  <a16:creationId xmlns:a16="http://schemas.microsoft.com/office/drawing/2014/main" id="{151EB7F3-A42D-9A4C-B2BC-574C76281A96}"/>
                </a:ext>
              </a:extLst>
            </p:cNvPr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842;p63">
              <a:extLst>
                <a:ext uri="{FF2B5EF4-FFF2-40B4-BE49-F238E27FC236}">
                  <a16:creationId xmlns:a16="http://schemas.microsoft.com/office/drawing/2014/main" id="{C8D6DD43-93D4-0844-BDF6-14101FC52BC8}"/>
                </a:ext>
              </a:extLst>
            </p:cNvPr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" name="Google Shape;843;p63">
            <a:extLst>
              <a:ext uri="{FF2B5EF4-FFF2-40B4-BE49-F238E27FC236}">
                <a16:creationId xmlns:a16="http://schemas.microsoft.com/office/drawing/2014/main" id="{01210F3B-A377-2345-8C93-A5E7C28895AC}"/>
              </a:ext>
            </a:extLst>
          </p:cNvPr>
          <p:cNvSpPr txBox="1"/>
          <p:nvPr/>
        </p:nvSpPr>
        <p:spPr>
          <a:xfrm>
            <a:off x="552186" y="5543069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0" name="Google Shape;844;p63">
            <a:extLst>
              <a:ext uri="{FF2B5EF4-FFF2-40B4-BE49-F238E27FC236}">
                <a16:creationId xmlns:a16="http://schemas.microsoft.com/office/drawing/2014/main" id="{4790DA2E-4095-3E46-998F-F8DB8BAB5B05}"/>
              </a:ext>
            </a:extLst>
          </p:cNvPr>
          <p:cNvGrpSpPr/>
          <p:nvPr/>
        </p:nvGrpSpPr>
        <p:grpSpPr>
          <a:xfrm>
            <a:off x="1565597" y="5275355"/>
            <a:ext cx="444111" cy="580927"/>
            <a:chOff x="-1890940" y="3843288"/>
            <a:chExt cx="502236" cy="656959"/>
          </a:xfrm>
        </p:grpSpPr>
        <p:sp>
          <p:nvSpPr>
            <p:cNvPr id="21" name="Google Shape;845;p63">
              <a:extLst>
                <a:ext uri="{FF2B5EF4-FFF2-40B4-BE49-F238E27FC236}">
                  <a16:creationId xmlns:a16="http://schemas.microsoft.com/office/drawing/2014/main" id="{753897EF-8246-444A-8373-5A1C2D882B82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846;p63">
              <a:extLst>
                <a:ext uri="{FF2B5EF4-FFF2-40B4-BE49-F238E27FC236}">
                  <a16:creationId xmlns:a16="http://schemas.microsoft.com/office/drawing/2014/main" id="{41C6E8A5-730D-8544-9E97-037DF8536ACF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847;p63">
              <a:extLst>
                <a:ext uri="{FF2B5EF4-FFF2-40B4-BE49-F238E27FC236}">
                  <a16:creationId xmlns:a16="http://schemas.microsoft.com/office/drawing/2014/main" id="{E3BE3951-9F56-1844-A7AB-8203B1AE9C4E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848;p63">
              <a:extLst>
                <a:ext uri="{FF2B5EF4-FFF2-40B4-BE49-F238E27FC236}">
                  <a16:creationId xmlns:a16="http://schemas.microsoft.com/office/drawing/2014/main" id="{32EE6A76-4931-0848-A42A-D6F9E12803DD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849;p63">
              <a:extLst>
                <a:ext uri="{FF2B5EF4-FFF2-40B4-BE49-F238E27FC236}">
                  <a16:creationId xmlns:a16="http://schemas.microsoft.com/office/drawing/2014/main" id="{EB3D326F-1B6A-A143-8973-68153C3798A5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6" name="Google Shape;851;p63">
            <a:extLst>
              <a:ext uri="{FF2B5EF4-FFF2-40B4-BE49-F238E27FC236}">
                <a16:creationId xmlns:a16="http://schemas.microsoft.com/office/drawing/2014/main" id="{88CF1FD4-BE07-0447-B27C-4D3CCD46CD26}"/>
              </a:ext>
            </a:extLst>
          </p:cNvPr>
          <p:cNvGrpSpPr/>
          <p:nvPr/>
        </p:nvGrpSpPr>
        <p:grpSpPr>
          <a:xfrm>
            <a:off x="4417796" y="5290014"/>
            <a:ext cx="444111" cy="580927"/>
            <a:chOff x="-1890940" y="3843288"/>
            <a:chExt cx="502236" cy="656959"/>
          </a:xfrm>
        </p:grpSpPr>
        <p:sp>
          <p:nvSpPr>
            <p:cNvPr id="27" name="Google Shape;852;p63">
              <a:extLst>
                <a:ext uri="{FF2B5EF4-FFF2-40B4-BE49-F238E27FC236}">
                  <a16:creationId xmlns:a16="http://schemas.microsoft.com/office/drawing/2014/main" id="{062F6E0B-901E-0647-8232-1831B0CAD493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853;p63">
              <a:extLst>
                <a:ext uri="{FF2B5EF4-FFF2-40B4-BE49-F238E27FC236}">
                  <a16:creationId xmlns:a16="http://schemas.microsoft.com/office/drawing/2014/main" id="{2C794344-A816-2C44-A108-85ABE086C86E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854;p63">
              <a:extLst>
                <a:ext uri="{FF2B5EF4-FFF2-40B4-BE49-F238E27FC236}">
                  <a16:creationId xmlns:a16="http://schemas.microsoft.com/office/drawing/2014/main" id="{B56A2CC9-D6B1-4943-8017-21D4F96440FC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855;p63">
              <a:extLst>
                <a:ext uri="{FF2B5EF4-FFF2-40B4-BE49-F238E27FC236}">
                  <a16:creationId xmlns:a16="http://schemas.microsoft.com/office/drawing/2014/main" id="{83736D85-1A86-3C46-ADB1-A68173269B82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856;p63">
              <a:extLst>
                <a:ext uri="{FF2B5EF4-FFF2-40B4-BE49-F238E27FC236}">
                  <a16:creationId xmlns:a16="http://schemas.microsoft.com/office/drawing/2014/main" id="{B0B172A0-4F14-A24E-8270-6A03D01236DB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2" name="Google Shape;858;p63">
            <a:extLst>
              <a:ext uri="{FF2B5EF4-FFF2-40B4-BE49-F238E27FC236}">
                <a16:creationId xmlns:a16="http://schemas.microsoft.com/office/drawing/2014/main" id="{02049AE6-59DE-294C-8516-B1B513BC0347}"/>
              </a:ext>
            </a:extLst>
          </p:cNvPr>
          <p:cNvGrpSpPr/>
          <p:nvPr/>
        </p:nvGrpSpPr>
        <p:grpSpPr>
          <a:xfrm>
            <a:off x="4683357" y="5592148"/>
            <a:ext cx="254468" cy="360264"/>
            <a:chOff x="7018063" y="4585313"/>
            <a:chExt cx="360300" cy="510000"/>
          </a:xfrm>
        </p:grpSpPr>
        <p:sp>
          <p:nvSpPr>
            <p:cNvPr id="33" name="Google Shape;859;p63">
              <a:extLst>
                <a:ext uri="{FF2B5EF4-FFF2-40B4-BE49-F238E27FC236}">
                  <a16:creationId xmlns:a16="http://schemas.microsoft.com/office/drawing/2014/main" id="{61BE831F-31FC-4A48-9508-38F2CE55AD78}"/>
                </a:ext>
              </a:extLst>
            </p:cNvPr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0;p63">
              <a:extLst>
                <a:ext uri="{FF2B5EF4-FFF2-40B4-BE49-F238E27FC236}">
                  <a16:creationId xmlns:a16="http://schemas.microsoft.com/office/drawing/2014/main" id="{E3250A19-E1F3-0442-A67D-6F158A969CD1}"/>
                </a:ext>
              </a:extLst>
            </p:cNvPr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5" name="Google Shape;862;p63">
            <a:extLst>
              <a:ext uri="{FF2B5EF4-FFF2-40B4-BE49-F238E27FC236}">
                <a16:creationId xmlns:a16="http://schemas.microsoft.com/office/drawing/2014/main" id="{E2868EE2-D30D-204A-B174-E86B955CB15E}"/>
              </a:ext>
            </a:extLst>
          </p:cNvPr>
          <p:cNvSpPr/>
          <p:nvPr/>
        </p:nvSpPr>
        <p:spPr>
          <a:xfrm>
            <a:off x="2263379" y="5438744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863;p63">
            <a:extLst>
              <a:ext uri="{FF2B5EF4-FFF2-40B4-BE49-F238E27FC236}">
                <a16:creationId xmlns:a16="http://schemas.microsoft.com/office/drawing/2014/main" id="{29CB49DF-8B12-8F41-89DC-1F158D677187}"/>
              </a:ext>
            </a:extLst>
          </p:cNvPr>
          <p:cNvSpPr/>
          <p:nvPr/>
        </p:nvSpPr>
        <p:spPr>
          <a:xfrm>
            <a:off x="3725754" y="5358577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868;p63">
            <a:extLst>
              <a:ext uri="{FF2B5EF4-FFF2-40B4-BE49-F238E27FC236}">
                <a16:creationId xmlns:a16="http://schemas.microsoft.com/office/drawing/2014/main" id="{3F93CF2D-9AD8-454B-9D72-ACDED60E17B0}"/>
              </a:ext>
            </a:extLst>
          </p:cNvPr>
          <p:cNvSpPr/>
          <p:nvPr/>
        </p:nvSpPr>
        <p:spPr>
          <a:xfrm>
            <a:off x="1378048" y="4509944"/>
            <a:ext cx="3908514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buildah</a:t>
            </a:r>
            <a:r>
              <a:rPr lang="en" sz="13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push --encryption- 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clusterPub.pem</a:t>
            </a:r>
            <a:r>
              <a:rPr lang="en" sz="13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" name="Google Shape;871;p63">
            <a:extLst>
              <a:ext uri="{FF2B5EF4-FFF2-40B4-BE49-F238E27FC236}">
                <a16:creationId xmlns:a16="http://schemas.microsoft.com/office/drawing/2014/main" id="{FD592D14-28E1-D946-927C-D1F24A3DF6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76" y="5207288"/>
            <a:ext cx="842700" cy="5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ontent Placeholder 12">
            <a:extLst>
              <a:ext uri="{FF2B5EF4-FFF2-40B4-BE49-F238E27FC236}">
                <a16:creationId xmlns:a16="http://schemas.microsoft.com/office/drawing/2014/main" id="{1435B71F-6D48-C04E-A32A-4275253B92B4}"/>
              </a:ext>
            </a:extLst>
          </p:cNvPr>
          <p:cNvSpPr txBox="1">
            <a:spLocks/>
          </p:cNvSpPr>
          <p:nvPr/>
        </p:nvSpPr>
        <p:spPr>
          <a:xfrm>
            <a:off x="274885" y="3829430"/>
            <a:ext cx="5181600" cy="213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encrypts his image and pushes it to the registry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B2F1A-86FC-C74F-BE05-55582DAB5720}"/>
              </a:ext>
            </a:extLst>
          </p:cNvPr>
          <p:cNvSpPr txBox="1"/>
          <p:nvPr/>
        </p:nvSpPr>
        <p:spPr>
          <a:xfrm>
            <a:off x="2263379" y="385044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Bob</a:t>
            </a:r>
          </a:p>
        </p:txBody>
      </p:sp>
      <p:grpSp>
        <p:nvGrpSpPr>
          <p:cNvPr id="56" name="Google Shape;958;p65">
            <a:extLst>
              <a:ext uri="{FF2B5EF4-FFF2-40B4-BE49-F238E27FC236}">
                <a16:creationId xmlns:a16="http://schemas.microsoft.com/office/drawing/2014/main" id="{732CC788-08F6-9648-BAA8-3DF9224C162F}"/>
              </a:ext>
            </a:extLst>
          </p:cNvPr>
          <p:cNvGrpSpPr/>
          <p:nvPr/>
        </p:nvGrpSpPr>
        <p:grpSpPr>
          <a:xfrm>
            <a:off x="5516169" y="5436527"/>
            <a:ext cx="730790" cy="715071"/>
            <a:chOff x="-4909863" y="2203450"/>
            <a:chExt cx="444500" cy="434975"/>
          </a:xfrm>
        </p:grpSpPr>
        <p:sp>
          <p:nvSpPr>
            <p:cNvPr id="57" name="Google Shape;959;p65">
              <a:extLst>
                <a:ext uri="{FF2B5EF4-FFF2-40B4-BE49-F238E27FC236}">
                  <a16:creationId xmlns:a16="http://schemas.microsoft.com/office/drawing/2014/main" id="{02AE466B-717E-194E-8F85-694632BBE36E}"/>
                </a:ext>
              </a:extLst>
            </p:cNvPr>
            <p:cNvSpPr/>
            <p:nvPr/>
          </p:nvSpPr>
          <p:spPr>
            <a:xfrm>
              <a:off x="-4909863" y="2203450"/>
              <a:ext cx="444500" cy="43497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9" y="23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23"/>
                    <a:pt x="49" y="23"/>
                    <a:pt x="49" y="23"/>
                  </a:cubicBezTo>
                  <a:lnTo>
                    <a:pt x="9" y="23"/>
                  </a:lnTo>
                  <a:close/>
                  <a:moveTo>
                    <a:pt x="9" y="16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3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9" y="56"/>
                    <a:pt x="9" y="5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7"/>
                    <a:pt x="58" y="56"/>
                    <a:pt x="58" y="5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9" y="16"/>
                  </a:lnTo>
                  <a:close/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960;p65">
              <a:extLst>
                <a:ext uri="{FF2B5EF4-FFF2-40B4-BE49-F238E27FC236}">
                  <a16:creationId xmlns:a16="http://schemas.microsoft.com/office/drawing/2014/main" id="{5C3937D5-7EED-9342-982B-101BC50D5B1A}"/>
                </a:ext>
              </a:extLst>
            </p:cNvPr>
            <p:cNvSpPr/>
            <p:nvPr/>
          </p:nvSpPr>
          <p:spPr>
            <a:xfrm>
              <a:off x="-4833663" y="2217737"/>
              <a:ext cx="69850" cy="100013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3"/>
                    <a:pt x="9" y="13"/>
                    <a:pt x="9" y="13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961;p65">
              <a:extLst>
                <a:ext uri="{FF2B5EF4-FFF2-40B4-BE49-F238E27FC236}">
                  <a16:creationId xmlns:a16="http://schemas.microsoft.com/office/drawing/2014/main" id="{84A6A904-F22E-3B4C-B36D-06C28E84EE68}"/>
                </a:ext>
              </a:extLst>
            </p:cNvPr>
            <p:cNvSpPr/>
            <p:nvPr/>
          </p:nvSpPr>
          <p:spPr>
            <a:xfrm>
              <a:off x="-4687613" y="2217737"/>
              <a:ext cx="152400" cy="100013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0" y="1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2400"/>
              </a:pPr>
              <a:endParaRPr sz="3200">
                <a:solidFill>
                  <a:srgbClr val="0095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" name="Google Shape;962;p65">
              <a:extLst>
                <a:ext uri="{FF2B5EF4-FFF2-40B4-BE49-F238E27FC236}">
                  <a16:creationId xmlns:a16="http://schemas.microsoft.com/office/drawing/2014/main" id="{6F4E5649-3DFC-4F48-934E-B1F752BB94C5}"/>
                </a:ext>
              </a:extLst>
            </p:cNvPr>
            <p:cNvCxnSpPr/>
            <p:nvPr/>
          </p:nvCxnSpPr>
          <p:spPr>
            <a:xfrm>
              <a:off x="-47638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1" name="Google Shape;963;p65">
              <a:extLst>
                <a:ext uri="{FF2B5EF4-FFF2-40B4-BE49-F238E27FC236}">
                  <a16:creationId xmlns:a16="http://schemas.microsoft.com/office/drawing/2014/main" id="{9BD788CB-54BF-6443-AF5E-55EE8FF05418}"/>
                </a:ext>
              </a:extLst>
            </p:cNvPr>
            <p:cNvCxnSpPr/>
            <p:nvPr/>
          </p:nvCxnSpPr>
          <p:spPr>
            <a:xfrm>
              <a:off x="-46876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2" name="Google Shape;964;p65">
              <a:extLst>
                <a:ext uri="{FF2B5EF4-FFF2-40B4-BE49-F238E27FC236}">
                  <a16:creationId xmlns:a16="http://schemas.microsoft.com/office/drawing/2014/main" id="{82F1ABE2-D2C7-EF44-9441-D29E40894812}"/>
                </a:ext>
              </a:extLst>
            </p:cNvPr>
            <p:cNvCxnSpPr/>
            <p:nvPr/>
          </p:nvCxnSpPr>
          <p:spPr>
            <a:xfrm>
              <a:off x="-4611413" y="2379662"/>
              <a:ext cx="0" cy="1221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3" name="Google Shape;965;p65">
              <a:extLst>
                <a:ext uri="{FF2B5EF4-FFF2-40B4-BE49-F238E27FC236}">
                  <a16:creationId xmlns:a16="http://schemas.microsoft.com/office/drawing/2014/main" id="{B324A83E-3AA9-604A-9C3E-90B27CA9D84F}"/>
                </a:ext>
              </a:extLst>
            </p:cNvPr>
            <p:cNvCxnSpPr/>
            <p:nvPr/>
          </p:nvCxnSpPr>
          <p:spPr>
            <a:xfrm>
              <a:off x="-4611413" y="2217737"/>
              <a:ext cx="0" cy="108000"/>
            </a:xfrm>
            <a:prstGeom prst="straightConnector1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9477573-FE8B-2040-A3B1-6C5EE7FF9125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4937825" y="5772271"/>
            <a:ext cx="518660" cy="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Content Placeholder 12">
            <a:extLst>
              <a:ext uri="{FF2B5EF4-FFF2-40B4-BE49-F238E27FC236}">
                <a16:creationId xmlns:a16="http://schemas.microsoft.com/office/drawing/2014/main" id="{CFC9303C-4E0D-4847-B119-8FDF8B2B36E3}"/>
              </a:ext>
            </a:extLst>
          </p:cNvPr>
          <p:cNvSpPr txBox="1">
            <a:spLocks/>
          </p:cNvSpPr>
          <p:nvPr/>
        </p:nvSpPr>
        <p:spPr>
          <a:xfrm>
            <a:off x="6224377" y="1522232"/>
            <a:ext cx="5964195" cy="1730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configures the nodes in the Kubernetes cluster with the private key for decryption</a:t>
            </a:r>
          </a:p>
          <a:p>
            <a:r>
              <a:rPr lang="en-US" sz="2000" dirty="0"/>
              <a:t>The encrypted image is pulled from the registry and decrypted with the private key provided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5ECFF58-A859-854A-A99C-3E6AA5DE3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883" y="2919256"/>
            <a:ext cx="4732060" cy="269051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D4473D6-4AF5-6942-A875-672C32D034EB}"/>
              </a:ext>
            </a:extLst>
          </p:cNvPr>
          <p:cNvSpPr txBox="1"/>
          <p:nvPr/>
        </p:nvSpPr>
        <p:spPr>
          <a:xfrm>
            <a:off x="7288733" y="385044"/>
            <a:ext cx="340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Bob’s k8s Cluster</a:t>
            </a:r>
          </a:p>
        </p:txBody>
      </p:sp>
      <p:pic>
        <p:nvPicPr>
          <p:cNvPr id="68" name="Google Shape;870;p63">
            <a:extLst>
              <a:ext uri="{FF2B5EF4-FFF2-40B4-BE49-F238E27FC236}">
                <a16:creationId xmlns:a16="http://schemas.microsoft.com/office/drawing/2014/main" id="{9C15874E-218E-0E4C-B7D8-C7C5E201767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7216" y="5180601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870;p63">
            <a:extLst>
              <a:ext uri="{FF2B5EF4-FFF2-40B4-BE49-F238E27FC236}">
                <a16:creationId xmlns:a16="http://schemas.microsoft.com/office/drawing/2014/main" id="{258DE789-AD5E-EA4D-B974-5347B0334BE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1236" y="5202544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870;p63">
            <a:extLst>
              <a:ext uri="{FF2B5EF4-FFF2-40B4-BE49-F238E27FC236}">
                <a16:creationId xmlns:a16="http://schemas.microsoft.com/office/drawing/2014/main" id="{6841F7C6-A540-1C43-8B99-6625B44FCDC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5256" y="5152155"/>
            <a:ext cx="842700" cy="545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0FF464-6C52-7B49-A043-E4B1A53AB253}"/>
              </a:ext>
            </a:extLst>
          </p:cNvPr>
          <p:cNvCxnSpPr/>
          <p:nvPr/>
        </p:nvCxnSpPr>
        <p:spPr>
          <a:xfrm flipV="1">
            <a:off x="6224377" y="5275355"/>
            <a:ext cx="1290257" cy="512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52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40;p63">
            <a:extLst>
              <a:ext uri="{FF2B5EF4-FFF2-40B4-BE49-F238E27FC236}">
                <a16:creationId xmlns:a16="http://schemas.microsoft.com/office/drawing/2014/main" id="{18A2665E-C02F-1D4B-B1CC-0ADA2FEACAE8}"/>
              </a:ext>
            </a:extLst>
          </p:cNvPr>
          <p:cNvGrpSpPr/>
          <p:nvPr/>
        </p:nvGrpSpPr>
        <p:grpSpPr>
          <a:xfrm>
            <a:off x="462474" y="2461754"/>
            <a:ext cx="613759" cy="927879"/>
            <a:chOff x="13654088" y="9023350"/>
            <a:chExt cx="3095625" cy="4679950"/>
          </a:xfrm>
        </p:grpSpPr>
        <p:sp>
          <p:nvSpPr>
            <p:cNvPr id="9" name="Google Shape;841;p63">
              <a:extLst>
                <a:ext uri="{FF2B5EF4-FFF2-40B4-BE49-F238E27FC236}">
                  <a16:creationId xmlns:a16="http://schemas.microsoft.com/office/drawing/2014/main" id="{B6740012-D070-C840-B878-6FE0EBC4D5A8}"/>
                </a:ext>
              </a:extLst>
            </p:cNvPr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842;p63">
              <a:extLst>
                <a:ext uri="{FF2B5EF4-FFF2-40B4-BE49-F238E27FC236}">
                  <a16:creationId xmlns:a16="http://schemas.microsoft.com/office/drawing/2014/main" id="{12CBFF95-173E-2749-8A62-18226FD74957}"/>
                </a:ext>
              </a:extLst>
            </p:cNvPr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" name="Google Shape;843;p63">
            <a:extLst>
              <a:ext uri="{FF2B5EF4-FFF2-40B4-BE49-F238E27FC236}">
                <a16:creationId xmlns:a16="http://schemas.microsoft.com/office/drawing/2014/main" id="{B9098349-1DFF-E94B-AE75-72DDD2F9D459}"/>
              </a:ext>
            </a:extLst>
          </p:cNvPr>
          <p:cNvSpPr txBox="1"/>
          <p:nvPr/>
        </p:nvSpPr>
        <p:spPr>
          <a:xfrm>
            <a:off x="507330" y="3028427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70279-6A8B-1B48-B441-9B43766F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748" y="1901612"/>
            <a:ext cx="5139017" cy="2921899"/>
          </a:xfrm>
          <a:prstGeom prst="rect">
            <a:avLst/>
          </a:prstGeom>
        </p:spPr>
      </p:pic>
      <p:pic>
        <p:nvPicPr>
          <p:cNvPr id="12" name="Google Shape;871;p63">
            <a:extLst>
              <a:ext uri="{FF2B5EF4-FFF2-40B4-BE49-F238E27FC236}">
                <a16:creationId xmlns:a16="http://schemas.microsoft.com/office/drawing/2014/main" id="{835BE352-0218-9841-B68F-5D37B9F4B3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822" y="3008158"/>
            <a:ext cx="842700" cy="5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70;p63">
            <a:extLst>
              <a:ext uri="{FF2B5EF4-FFF2-40B4-BE49-F238E27FC236}">
                <a16:creationId xmlns:a16="http://schemas.microsoft.com/office/drawing/2014/main" id="{BD64E72F-2B33-914A-9B7E-BE9FE0F4036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2113" y="3020549"/>
            <a:ext cx="842700" cy="54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F3FAE599-A90D-944C-B499-C237392EDDC4}"/>
              </a:ext>
            </a:extLst>
          </p:cNvPr>
          <p:cNvSpPr txBox="1">
            <a:spLocks/>
          </p:cNvSpPr>
          <p:nvPr/>
        </p:nvSpPr>
        <p:spPr>
          <a:xfrm>
            <a:off x="274885" y="1757086"/>
            <a:ext cx="5181600" cy="213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creates an RSA private/public keypair for the cluster</a:t>
            </a:r>
          </a:p>
          <a:p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1DF045-E742-6F47-AA12-F17A711F628C}"/>
              </a:ext>
            </a:extLst>
          </p:cNvPr>
          <p:cNvSpPr/>
          <p:nvPr/>
        </p:nvSpPr>
        <p:spPr>
          <a:xfrm>
            <a:off x="1111214" y="2501118"/>
            <a:ext cx="4878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genrsa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-out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clusterPriv.pem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2048 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clusterPriv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.pem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pubout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oogle Shape;840;p63">
            <a:extLst>
              <a:ext uri="{FF2B5EF4-FFF2-40B4-BE49-F238E27FC236}">
                <a16:creationId xmlns:a16="http://schemas.microsoft.com/office/drawing/2014/main" id="{0CD87BFD-A051-ED4F-ABAE-9484F0EF0EE8}"/>
              </a:ext>
            </a:extLst>
          </p:cNvPr>
          <p:cNvGrpSpPr/>
          <p:nvPr/>
        </p:nvGrpSpPr>
        <p:grpSpPr>
          <a:xfrm>
            <a:off x="507330" y="4976396"/>
            <a:ext cx="613759" cy="927879"/>
            <a:chOff x="13654088" y="9023350"/>
            <a:chExt cx="3095625" cy="4679950"/>
          </a:xfrm>
        </p:grpSpPr>
        <p:sp>
          <p:nvSpPr>
            <p:cNvPr id="17" name="Google Shape;841;p63">
              <a:extLst>
                <a:ext uri="{FF2B5EF4-FFF2-40B4-BE49-F238E27FC236}">
                  <a16:creationId xmlns:a16="http://schemas.microsoft.com/office/drawing/2014/main" id="{151EB7F3-A42D-9A4C-B2BC-574C76281A96}"/>
                </a:ext>
              </a:extLst>
            </p:cNvPr>
            <p:cNvSpPr/>
            <p:nvPr/>
          </p:nvSpPr>
          <p:spPr>
            <a:xfrm>
              <a:off x="13909677" y="9023350"/>
              <a:ext cx="2584451" cy="2590800"/>
            </a:xfrm>
            <a:custGeom>
              <a:avLst/>
              <a:gdLst/>
              <a:ahLst/>
              <a:cxnLst/>
              <a:rect l="l" t="t" r="r" b="b"/>
              <a:pathLst>
                <a:path w="973" h="971" extrusionOk="0">
                  <a:moveTo>
                    <a:pt x="289" y="374"/>
                  </a:moveTo>
                  <a:cubicBezTo>
                    <a:pt x="289" y="350"/>
                    <a:pt x="291" y="326"/>
                    <a:pt x="295" y="301"/>
                  </a:cubicBezTo>
                  <a:cubicBezTo>
                    <a:pt x="327" y="259"/>
                    <a:pt x="343" y="260"/>
                    <a:pt x="378" y="288"/>
                  </a:cubicBezTo>
                  <a:cubicBezTo>
                    <a:pt x="435" y="332"/>
                    <a:pt x="536" y="348"/>
                    <a:pt x="614" y="327"/>
                  </a:cubicBezTo>
                  <a:cubicBezTo>
                    <a:pt x="632" y="322"/>
                    <a:pt x="646" y="320"/>
                    <a:pt x="657" y="320"/>
                  </a:cubicBezTo>
                  <a:cubicBezTo>
                    <a:pt x="658" y="320"/>
                    <a:pt x="660" y="320"/>
                    <a:pt x="662" y="320"/>
                  </a:cubicBezTo>
                  <a:cubicBezTo>
                    <a:pt x="674" y="321"/>
                    <a:pt x="685" y="327"/>
                    <a:pt x="685" y="379"/>
                  </a:cubicBezTo>
                  <a:cubicBezTo>
                    <a:pt x="685" y="379"/>
                    <a:pt x="685" y="380"/>
                    <a:pt x="685" y="380"/>
                  </a:cubicBezTo>
                  <a:cubicBezTo>
                    <a:pt x="683" y="493"/>
                    <a:pt x="634" y="589"/>
                    <a:pt x="566" y="633"/>
                  </a:cubicBezTo>
                  <a:cubicBezTo>
                    <a:pt x="562" y="635"/>
                    <a:pt x="557" y="637"/>
                    <a:pt x="553" y="639"/>
                  </a:cubicBezTo>
                  <a:cubicBezTo>
                    <a:pt x="548" y="642"/>
                    <a:pt x="542" y="645"/>
                    <a:pt x="536" y="647"/>
                  </a:cubicBezTo>
                  <a:cubicBezTo>
                    <a:pt x="530" y="649"/>
                    <a:pt x="523" y="651"/>
                    <a:pt x="517" y="652"/>
                  </a:cubicBezTo>
                  <a:cubicBezTo>
                    <a:pt x="514" y="653"/>
                    <a:pt x="510" y="653"/>
                    <a:pt x="506" y="654"/>
                  </a:cubicBezTo>
                  <a:cubicBezTo>
                    <a:pt x="494" y="656"/>
                    <a:pt x="481" y="656"/>
                    <a:pt x="469" y="654"/>
                  </a:cubicBezTo>
                  <a:cubicBezTo>
                    <a:pt x="465" y="654"/>
                    <a:pt x="460" y="653"/>
                    <a:pt x="455" y="652"/>
                  </a:cubicBezTo>
                  <a:cubicBezTo>
                    <a:pt x="449" y="651"/>
                    <a:pt x="444" y="649"/>
                    <a:pt x="438" y="647"/>
                  </a:cubicBezTo>
                  <a:cubicBezTo>
                    <a:pt x="431" y="645"/>
                    <a:pt x="425" y="642"/>
                    <a:pt x="419" y="638"/>
                  </a:cubicBezTo>
                  <a:cubicBezTo>
                    <a:pt x="415" y="636"/>
                    <a:pt x="411" y="635"/>
                    <a:pt x="407" y="632"/>
                  </a:cubicBezTo>
                  <a:cubicBezTo>
                    <a:pt x="396" y="626"/>
                    <a:pt x="386" y="618"/>
                    <a:pt x="376" y="608"/>
                  </a:cubicBezTo>
                  <a:cubicBezTo>
                    <a:pt x="376" y="608"/>
                    <a:pt x="376" y="608"/>
                    <a:pt x="376" y="608"/>
                  </a:cubicBezTo>
                  <a:cubicBezTo>
                    <a:pt x="323" y="557"/>
                    <a:pt x="289" y="471"/>
                    <a:pt x="289" y="374"/>
                  </a:cubicBezTo>
                  <a:close/>
                  <a:moveTo>
                    <a:pt x="386" y="665"/>
                  </a:moveTo>
                  <a:cubicBezTo>
                    <a:pt x="387" y="666"/>
                    <a:pt x="389" y="666"/>
                    <a:pt x="391" y="667"/>
                  </a:cubicBezTo>
                  <a:cubicBezTo>
                    <a:pt x="401" y="673"/>
                    <a:pt x="412" y="677"/>
                    <a:pt x="422" y="681"/>
                  </a:cubicBezTo>
                  <a:cubicBezTo>
                    <a:pt x="427" y="683"/>
                    <a:pt x="432" y="686"/>
                    <a:pt x="436" y="687"/>
                  </a:cubicBezTo>
                  <a:cubicBezTo>
                    <a:pt x="453" y="692"/>
                    <a:pt x="470" y="695"/>
                    <a:pt x="487" y="695"/>
                  </a:cubicBezTo>
                  <a:cubicBezTo>
                    <a:pt x="505" y="695"/>
                    <a:pt x="522" y="692"/>
                    <a:pt x="538" y="687"/>
                  </a:cubicBezTo>
                  <a:cubicBezTo>
                    <a:pt x="539" y="687"/>
                    <a:pt x="540" y="686"/>
                    <a:pt x="541" y="686"/>
                  </a:cubicBezTo>
                  <a:cubicBezTo>
                    <a:pt x="556" y="681"/>
                    <a:pt x="571" y="674"/>
                    <a:pt x="585" y="666"/>
                  </a:cubicBezTo>
                  <a:cubicBezTo>
                    <a:pt x="586" y="665"/>
                    <a:pt x="587" y="665"/>
                    <a:pt x="588" y="664"/>
                  </a:cubicBezTo>
                  <a:cubicBezTo>
                    <a:pt x="588" y="745"/>
                    <a:pt x="588" y="745"/>
                    <a:pt x="588" y="745"/>
                  </a:cubicBezTo>
                  <a:cubicBezTo>
                    <a:pt x="588" y="748"/>
                    <a:pt x="588" y="748"/>
                    <a:pt x="588" y="748"/>
                  </a:cubicBezTo>
                  <a:cubicBezTo>
                    <a:pt x="587" y="780"/>
                    <a:pt x="541" y="808"/>
                    <a:pt x="487" y="808"/>
                  </a:cubicBezTo>
                  <a:cubicBezTo>
                    <a:pt x="433" y="808"/>
                    <a:pt x="387" y="780"/>
                    <a:pt x="386" y="746"/>
                  </a:cubicBezTo>
                  <a:cubicBezTo>
                    <a:pt x="386" y="713"/>
                    <a:pt x="386" y="713"/>
                    <a:pt x="386" y="713"/>
                  </a:cubicBezTo>
                  <a:lnTo>
                    <a:pt x="386" y="665"/>
                  </a:lnTo>
                  <a:close/>
                  <a:moveTo>
                    <a:pt x="57" y="857"/>
                  </a:moveTo>
                  <a:cubicBezTo>
                    <a:pt x="20" y="891"/>
                    <a:pt x="0" y="930"/>
                    <a:pt x="0" y="971"/>
                  </a:cubicBezTo>
                  <a:cubicBezTo>
                    <a:pt x="38" y="971"/>
                    <a:pt x="38" y="971"/>
                    <a:pt x="38" y="971"/>
                  </a:cubicBezTo>
                  <a:cubicBezTo>
                    <a:pt x="38" y="884"/>
                    <a:pt x="167" y="804"/>
                    <a:pt x="352" y="777"/>
                  </a:cubicBezTo>
                  <a:cubicBezTo>
                    <a:pt x="354" y="777"/>
                    <a:pt x="354" y="777"/>
                    <a:pt x="354" y="777"/>
                  </a:cubicBezTo>
                  <a:cubicBezTo>
                    <a:pt x="370" y="818"/>
                    <a:pt x="423" y="848"/>
                    <a:pt x="487" y="848"/>
                  </a:cubicBezTo>
                  <a:cubicBezTo>
                    <a:pt x="548" y="848"/>
                    <a:pt x="598" y="820"/>
                    <a:pt x="617" y="781"/>
                  </a:cubicBezTo>
                  <a:cubicBezTo>
                    <a:pt x="618" y="779"/>
                    <a:pt x="619" y="778"/>
                    <a:pt x="620" y="777"/>
                  </a:cubicBezTo>
                  <a:cubicBezTo>
                    <a:pt x="621" y="777"/>
                    <a:pt x="621" y="777"/>
                    <a:pt x="621" y="777"/>
                  </a:cubicBezTo>
                  <a:cubicBezTo>
                    <a:pt x="806" y="804"/>
                    <a:pt x="935" y="884"/>
                    <a:pt x="935" y="971"/>
                  </a:cubicBezTo>
                  <a:cubicBezTo>
                    <a:pt x="973" y="971"/>
                    <a:pt x="973" y="971"/>
                    <a:pt x="973" y="971"/>
                  </a:cubicBezTo>
                  <a:cubicBezTo>
                    <a:pt x="973" y="930"/>
                    <a:pt x="953" y="891"/>
                    <a:pt x="917" y="857"/>
                  </a:cubicBezTo>
                  <a:cubicBezTo>
                    <a:pt x="878" y="826"/>
                    <a:pt x="878" y="826"/>
                    <a:pt x="878" y="826"/>
                  </a:cubicBezTo>
                  <a:cubicBezTo>
                    <a:pt x="819" y="787"/>
                    <a:pt x="735" y="756"/>
                    <a:pt x="634" y="740"/>
                  </a:cubicBezTo>
                  <a:cubicBezTo>
                    <a:pt x="632" y="737"/>
                    <a:pt x="629" y="735"/>
                    <a:pt x="626" y="732"/>
                  </a:cubicBezTo>
                  <a:cubicBezTo>
                    <a:pt x="626" y="633"/>
                    <a:pt x="626" y="633"/>
                    <a:pt x="626" y="633"/>
                  </a:cubicBezTo>
                  <a:cubicBezTo>
                    <a:pt x="648" y="612"/>
                    <a:pt x="667" y="586"/>
                    <a:pt x="682" y="556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709" y="486"/>
                    <a:pt x="716" y="452"/>
                    <a:pt x="720" y="415"/>
                  </a:cubicBezTo>
                  <a:cubicBezTo>
                    <a:pt x="720" y="414"/>
                    <a:pt x="720" y="414"/>
                    <a:pt x="720" y="414"/>
                  </a:cubicBezTo>
                  <a:cubicBezTo>
                    <a:pt x="739" y="373"/>
                    <a:pt x="749" y="330"/>
                    <a:pt x="749" y="285"/>
                  </a:cubicBezTo>
                  <a:cubicBezTo>
                    <a:pt x="749" y="128"/>
                    <a:pt x="631" y="0"/>
                    <a:pt x="487" y="0"/>
                  </a:cubicBezTo>
                  <a:cubicBezTo>
                    <a:pt x="342" y="0"/>
                    <a:pt x="225" y="128"/>
                    <a:pt x="225" y="285"/>
                  </a:cubicBezTo>
                  <a:cubicBezTo>
                    <a:pt x="225" y="330"/>
                    <a:pt x="235" y="374"/>
                    <a:pt x="253" y="414"/>
                  </a:cubicBezTo>
                  <a:cubicBezTo>
                    <a:pt x="253" y="414"/>
                    <a:pt x="253" y="414"/>
                    <a:pt x="253" y="414"/>
                  </a:cubicBezTo>
                  <a:cubicBezTo>
                    <a:pt x="257" y="451"/>
                    <a:pt x="265" y="486"/>
                    <a:pt x="277" y="518"/>
                  </a:cubicBezTo>
                  <a:cubicBezTo>
                    <a:pt x="293" y="556"/>
                    <a:pt x="293" y="556"/>
                    <a:pt x="293" y="556"/>
                  </a:cubicBezTo>
                  <a:cubicBezTo>
                    <a:pt x="308" y="586"/>
                    <a:pt x="326" y="611"/>
                    <a:pt x="347" y="632"/>
                  </a:cubicBezTo>
                  <a:cubicBezTo>
                    <a:pt x="347" y="736"/>
                    <a:pt x="347" y="736"/>
                    <a:pt x="347" y="736"/>
                  </a:cubicBezTo>
                  <a:cubicBezTo>
                    <a:pt x="345" y="737"/>
                    <a:pt x="343" y="738"/>
                    <a:pt x="341" y="740"/>
                  </a:cubicBezTo>
                  <a:cubicBezTo>
                    <a:pt x="240" y="755"/>
                    <a:pt x="155" y="786"/>
                    <a:pt x="95" y="826"/>
                  </a:cubicBezTo>
                  <a:lnTo>
                    <a:pt x="57" y="857"/>
                  </a:lnTo>
                  <a:close/>
                  <a:moveTo>
                    <a:pt x="487" y="38"/>
                  </a:moveTo>
                  <a:cubicBezTo>
                    <a:pt x="610" y="38"/>
                    <a:pt x="710" y="149"/>
                    <a:pt x="710" y="285"/>
                  </a:cubicBezTo>
                  <a:cubicBezTo>
                    <a:pt x="710" y="293"/>
                    <a:pt x="710" y="300"/>
                    <a:pt x="709" y="308"/>
                  </a:cubicBezTo>
                  <a:cubicBezTo>
                    <a:pt x="709" y="307"/>
                    <a:pt x="708" y="307"/>
                    <a:pt x="708" y="306"/>
                  </a:cubicBezTo>
                  <a:cubicBezTo>
                    <a:pt x="707" y="305"/>
                    <a:pt x="706" y="303"/>
                    <a:pt x="704" y="302"/>
                  </a:cubicBezTo>
                  <a:cubicBezTo>
                    <a:pt x="702" y="299"/>
                    <a:pt x="700" y="297"/>
                    <a:pt x="697" y="295"/>
                  </a:cubicBezTo>
                  <a:cubicBezTo>
                    <a:pt x="696" y="293"/>
                    <a:pt x="694" y="292"/>
                    <a:pt x="693" y="291"/>
                  </a:cubicBezTo>
                  <a:cubicBezTo>
                    <a:pt x="690" y="289"/>
                    <a:pt x="686" y="288"/>
                    <a:pt x="682" y="286"/>
                  </a:cubicBezTo>
                  <a:cubicBezTo>
                    <a:pt x="680" y="286"/>
                    <a:pt x="679" y="285"/>
                    <a:pt x="677" y="284"/>
                  </a:cubicBezTo>
                  <a:cubicBezTo>
                    <a:pt x="671" y="283"/>
                    <a:pt x="664" y="282"/>
                    <a:pt x="657" y="282"/>
                  </a:cubicBezTo>
                  <a:cubicBezTo>
                    <a:pt x="643" y="282"/>
                    <a:pt x="626" y="284"/>
                    <a:pt x="604" y="290"/>
                  </a:cubicBezTo>
                  <a:cubicBezTo>
                    <a:pt x="537" y="309"/>
                    <a:pt x="449" y="294"/>
                    <a:pt x="402" y="258"/>
                  </a:cubicBezTo>
                  <a:cubicBezTo>
                    <a:pt x="378" y="240"/>
                    <a:pt x="357" y="231"/>
                    <a:pt x="338" y="231"/>
                  </a:cubicBezTo>
                  <a:cubicBezTo>
                    <a:pt x="329" y="231"/>
                    <a:pt x="322" y="232"/>
                    <a:pt x="314" y="235"/>
                  </a:cubicBezTo>
                  <a:cubicBezTo>
                    <a:pt x="312" y="236"/>
                    <a:pt x="309" y="238"/>
                    <a:pt x="307" y="239"/>
                  </a:cubicBezTo>
                  <a:cubicBezTo>
                    <a:pt x="303" y="242"/>
                    <a:pt x="298" y="244"/>
                    <a:pt x="294" y="247"/>
                  </a:cubicBezTo>
                  <a:cubicBezTo>
                    <a:pt x="292" y="249"/>
                    <a:pt x="289" y="251"/>
                    <a:pt x="287" y="254"/>
                  </a:cubicBezTo>
                  <a:cubicBezTo>
                    <a:pt x="284" y="257"/>
                    <a:pt x="280" y="259"/>
                    <a:pt x="277" y="263"/>
                  </a:cubicBezTo>
                  <a:cubicBezTo>
                    <a:pt x="275" y="265"/>
                    <a:pt x="273" y="268"/>
                    <a:pt x="271" y="270"/>
                  </a:cubicBezTo>
                  <a:cubicBezTo>
                    <a:pt x="268" y="273"/>
                    <a:pt x="266" y="276"/>
                    <a:pt x="263" y="280"/>
                  </a:cubicBezTo>
                  <a:cubicBezTo>
                    <a:pt x="266" y="146"/>
                    <a:pt x="365" y="38"/>
                    <a:pt x="48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842;p63">
              <a:extLst>
                <a:ext uri="{FF2B5EF4-FFF2-40B4-BE49-F238E27FC236}">
                  <a16:creationId xmlns:a16="http://schemas.microsoft.com/office/drawing/2014/main" id="{C8D6DD43-93D4-0844-BDF6-14101FC52BC8}"/>
                </a:ext>
              </a:extLst>
            </p:cNvPr>
            <p:cNvSpPr/>
            <p:nvPr/>
          </p:nvSpPr>
          <p:spPr>
            <a:xfrm>
              <a:off x="13654088" y="11779250"/>
              <a:ext cx="3095625" cy="1924050"/>
            </a:xfrm>
            <a:custGeom>
              <a:avLst/>
              <a:gdLst/>
              <a:ahLst/>
              <a:cxnLst/>
              <a:rect l="l" t="t" r="r" b="b"/>
              <a:pathLst>
                <a:path w="1950" h="1212" extrusionOk="0">
                  <a:moveTo>
                    <a:pt x="1766" y="1212"/>
                  </a:moveTo>
                  <a:lnTo>
                    <a:pt x="1950" y="0"/>
                  </a:lnTo>
                  <a:lnTo>
                    <a:pt x="0" y="0"/>
                  </a:lnTo>
                  <a:lnTo>
                    <a:pt x="178" y="1212"/>
                  </a:lnTo>
                  <a:lnTo>
                    <a:pt x="1766" y="1212"/>
                  </a:lnTo>
                  <a:close/>
                  <a:moveTo>
                    <a:pt x="1702" y="1148"/>
                  </a:moveTo>
                  <a:lnTo>
                    <a:pt x="243" y="1148"/>
                  </a:lnTo>
                  <a:lnTo>
                    <a:pt x="64" y="66"/>
                  </a:lnTo>
                  <a:lnTo>
                    <a:pt x="1886" y="66"/>
                  </a:lnTo>
                  <a:lnTo>
                    <a:pt x="1702" y="1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22867" rIns="45700" bIns="22867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600"/>
              </a:pPr>
              <a:endParaRPr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" name="Google Shape;843;p63">
            <a:extLst>
              <a:ext uri="{FF2B5EF4-FFF2-40B4-BE49-F238E27FC236}">
                <a16:creationId xmlns:a16="http://schemas.microsoft.com/office/drawing/2014/main" id="{01210F3B-A377-2345-8C93-A5E7C28895AC}"/>
              </a:ext>
            </a:extLst>
          </p:cNvPr>
          <p:cNvSpPr txBox="1"/>
          <p:nvPr/>
        </p:nvSpPr>
        <p:spPr>
          <a:xfrm>
            <a:off x="552186" y="5543069"/>
            <a:ext cx="522000" cy="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333">
                <a:latin typeface="Helvetica Neue"/>
                <a:ea typeface="Helvetica Neue"/>
                <a:cs typeface="Helvetica Neue"/>
                <a:sym typeface="Helvetica Neue"/>
              </a:rPr>
              <a:t>Bob</a:t>
            </a: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0" name="Google Shape;844;p63">
            <a:extLst>
              <a:ext uri="{FF2B5EF4-FFF2-40B4-BE49-F238E27FC236}">
                <a16:creationId xmlns:a16="http://schemas.microsoft.com/office/drawing/2014/main" id="{4790DA2E-4095-3E46-998F-F8DB8BAB5B05}"/>
              </a:ext>
            </a:extLst>
          </p:cNvPr>
          <p:cNvGrpSpPr/>
          <p:nvPr/>
        </p:nvGrpSpPr>
        <p:grpSpPr>
          <a:xfrm>
            <a:off x="1565597" y="5275355"/>
            <a:ext cx="444111" cy="580927"/>
            <a:chOff x="-1890940" y="3843288"/>
            <a:chExt cx="502236" cy="656959"/>
          </a:xfrm>
        </p:grpSpPr>
        <p:sp>
          <p:nvSpPr>
            <p:cNvPr id="21" name="Google Shape;845;p63">
              <a:extLst>
                <a:ext uri="{FF2B5EF4-FFF2-40B4-BE49-F238E27FC236}">
                  <a16:creationId xmlns:a16="http://schemas.microsoft.com/office/drawing/2014/main" id="{753897EF-8246-444A-8373-5A1C2D882B82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846;p63">
              <a:extLst>
                <a:ext uri="{FF2B5EF4-FFF2-40B4-BE49-F238E27FC236}">
                  <a16:creationId xmlns:a16="http://schemas.microsoft.com/office/drawing/2014/main" id="{41C6E8A5-730D-8544-9E97-037DF8536ACF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847;p63">
              <a:extLst>
                <a:ext uri="{FF2B5EF4-FFF2-40B4-BE49-F238E27FC236}">
                  <a16:creationId xmlns:a16="http://schemas.microsoft.com/office/drawing/2014/main" id="{E3BE3951-9F56-1844-A7AB-8203B1AE9C4E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848;p63">
              <a:extLst>
                <a:ext uri="{FF2B5EF4-FFF2-40B4-BE49-F238E27FC236}">
                  <a16:creationId xmlns:a16="http://schemas.microsoft.com/office/drawing/2014/main" id="{32EE6A76-4931-0848-A42A-D6F9E12803DD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849;p63">
              <a:extLst>
                <a:ext uri="{FF2B5EF4-FFF2-40B4-BE49-F238E27FC236}">
                  <a16:creationId xmlns:a16="http://schemas.microsoft.com/office/drawing/2014/main" id="{EB3D326F-1B6A-A143-8973-68153C3798A5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6" name="Google Shape;851;p63">
            <a:extLst>
              <a:ext uri="{FF2B5EF4-FFF2-40B4-BE49-F238E27FC236}">
                <a16:creationId xmlns:a16="http://schemas.microsoft.com/office/drawing/2014/main" id="{88CF1FD4-BE07-0447-B27C-4D3CCD46CD26}"/>
              </a:ext>
            </a:extLst>
          </p:cNvPr>
          <p:cNvGrpSpPr/>
          <p:nvPr/>
        </p:nvGrpSpPr>
        <p:grpSpPr>
          <a:xfrm>
            <a:off x="4417796" y="5290014"/>
            <a:ext cx="444111" cy="580927"/>
            <a:chOff x="-1890940" y="3843288"/>
            <a:chExt cx="502236" cy="656959"/>
          </a:xfrm>
        </p:grpSpPr>
        <p:sp>
          <p:nvSpPr>
            <p:cNvPr id="27" name="Google Shape;852;p63">
              <a:extLst>
                <a:ext uri="{FF2B5EF4-FFF2-40B4-BE49-F238E27FC236}">
                  <a16:creationId xmlns:a16="http://schemas.microsoft.com/office/drawing/2014/main" id="{062F6E0B-901E-0647-8232-1831B0CAD493}"/>
                </a:ext>
              </a:extLst>
            </p:cNvPr>
            <p:cNvSpPr/>
            <p:nvPr/>
          </p:nvSpPr>
          <p:spPr>
            <a:xfrm>
              <a:off x="-1890940" y="3843288"/>
              <a:ext cx="502236" cy="656959"/>
            </a:xfrm>
            <a:custGeom>
              <a:avLst/>
              <a:gdLst/>
              <a:ahLst/>
              <a:cxnLst/>
              <a:rect l="l" t="t" r="r" b="b"/>
              <a:pathLst>
                <a:path w="818" h="1070" extrusionOk="0">
                  <a:moveTo>
                    <a:pt x="548" y="1070"/>
                  </a:moveTo>
                  <a:lnTo>
                    <a:pt x="0" y="1070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799"/>
                  </a:lnTo>
                  <a:lnTo>
                    <a:pt x="548" y="1070"/>
                  </a:lnTo>
                  <a:close/>
                  <a:moveTo>
                    <a:pt x="43" y="1027"/>
                  </a:moveTo>
                  <a:lnTo>
                    <a:pt x="529" y="1027"/>
                  </a:lnTo>
                  <a:lnTo>
                    <a:pt x="775" y="781"/>
                  </a:lnTo>
                  <a:lnTo>
                    <a:pt x="775" y="43"/>
                  </a:lnTo>
                  <a:lnTo>
                    <a:pt x="43" y="43"/>
                  </a:lnTo>
                  <a:lnTo>
                    <a:pt x="43" y="102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853;p63">
              <a:extLst>
                <a:ext uri="{FF2B5EF4-FFF2-40B4-BE49-F238E27FC236}">
                  <a16:creationId xmlns:a16="http://schemas.microsoft.com/office/drawing/2014/main" id="{2C794344-A816-2C44-A108-85ABE086C86E}"/>
                </a:ext>
              </a:extLst>
            </p:cNvPr>
            <p:cNvSpPr/>
            <p:nvPr/>
          </p:nvSpPr>
          <p:spPr>
            <a:xfrm>
              <a:off x="-1573513" y="4314824"/>
              <a:ext cx="184808" cy="185422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0" y="47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0"/>
                    <a:pt x="49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9"/>
                    <a:pt x="5" y="49"/>
                    <a:pt x="3" y="49"/>
                  </a:cubicBezTo>
                  <a:close/>
                  <a:moveTo>
                    <a:pt x="7" y="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854;p63">
              <a:extLst>
                <a:ext uri="{FF2B5EF4-FFF2-40B4-BE49-F238E27FC236}">
                  <a16:creationId xmlns:a16="http://schemas.microsoft.com/office/drawing/2014/main" id="{B56A2CC9-D6B1-4943-8017-21D4F96440FC}"/>
                </a:ext>
              </a:extLst>
            </p:cNvPr>
            <p:cNvSpPr/>
            <p:nvPr/>
          </p:nvSpPr>
          <p:spPr>
            <a:xfrm>
              <a:off x="-1808053" y="3978977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855;p63">
              <a:extLst>
                <a:ext uri="{FF2B5EF4-FFF2-40B4-BE49-F238E27FC236}">
                  <a16:creationId xmlns:a16="http://schemas.microsoft.com/office/drawing/2014/main" id="{83736D85-1A86-3C46-ADB1-A68173269B82}"/>
                </a:ext>
              </a:extLst>
            </p:cNvPr>
            <p:cNvSpPr/>
            <p:nvPr/>
          </p:nvSpPr>
          <p:spPr>
            <a:xfrm>
              <a:off x="-1808053" y="4077214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856;p63">
              <a:extLst>
                <a:ext uri="{FF2B5EF4-FFF2-40B4-BE49-F238E27FC236}">
                  <a16:creationId xmlns:a16="http://schemas.microsoft.com/office/drawing/2014/main" id="{B0B172A0-4F14-A24E-8270-6A03D01236DB}"/>
                </a:ext>
              </a:extLst>
            </p:cNvPr>
            <p:cNvSpPr/>
            <p:nvPr/>
          </p:nvSpPr>
          <p:spPr>
            <a:xfrm>
              <a:off x="-1808053" y="4175451"/>
              <a:ext cx="336600" cy="30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2" name="Google Shape;858;p63">
            <a:extLst>
              <a:ext uri="{FF2B5EF4-FFF2-40B4-BE49-F238E27FC236}">
                <a16:creationId xmlns:a16="http://schemas.microsoft.com/office/drawing/2014/main" id="{02049AE6-59DE-294C-8516-B1B513BC0347}"/>
              </a:ext>
            </a:extLst>
          </p:cNvPr>
          <p:cNvGrpSpPr/>
          <p:nvPr/>
        </p:nvGrpSpPr>
        <p:grpSpPr>
          <a:xfrm>
            <a:off x="4683357" y="5592148"/>
            <a:ext cx="254468" cy="360264"/>
            <a:chOff x="7018063" y="4585313"/>
            <a:chExt cx="360300" cy="510000"/>
          </a:xfrm>
        </p:grpSpPr>
        <p:sp>
          <p:nvSpPr>
            <p:cNvPr id="33" name="Google Shape;859;p63">
              <a:extLst>
                <a:ext uri="{FF2B5EF4-FFF2-40B4-BE49-F238E27FC236}">
                  <a16:creationId xmlns:a16="http://schemas.microsoft.com/office/drawing/2014/main" id="{61BE831F-31FC-4A48-9508-38F2CE55AD78}"/>
                </a:ext>
              </a:extLst>
            </p:cNvPr>
            <p:cNvSpPr/>
            <p:nvPr/>
          </p:nvSpPr>
          <p:spPr>
            <a:xfrm>
              <a:off x="7018063" y="4585313"/>
              <a:ext cx="360300" cy="510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60;p63">
              <a:extLst>
                <a:ext uri="{FF2B5EF4-FFF2-40B4-BE49-F238E27FC236}">
                  <a16:creationId xmlns:a16="http://schemas.microsoft.com/office/drawing/2014/main" id="{E3250A19-E1F3-0442-A67D-6F158A969CD1}"/>
                </a:ext>
              </a:extLst>
            </p:cNvPr>
            <p:cNvSpPr/>
            <p:nvPr/>
          </p:nvSpPr>
          <p:spPr>
            <a:xfrm>
              <a:off x="7018075" y="4596638"/>
              <a:ext cx="360275" cy="487325"/>
            </a:xfrm>
            <a:custGeom>
              <a:avLst/>
              <a:gdLst/>
              <a:ahLst/>
              <a:cxnLst/>
              <a:rect l="l" t="t" r="r" b="b"/>
              <a:pathLst>
                <a:path w="348" h="483" extrusionOk="0">
                  <a:moveTo>
                    <a:pt x="309" y="213"/>
                  </a:moveTo>
                  <a:cubicBezTo>
                    <a:pt x="39" y="213"/>
                    <a:pt x="39" y="213"/>
                    <a:pt x="39" y="213"/>
                  </a:cubicBezTo>
                  <a:cubicBezTo>
                    <a:pt x="18" y="213"/>
                    <a:pt x="0" y="230"/>
                    <a:pt x="0" y="251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0" y="466"/>
                    <a:pt x="18" y="483"/>
                    <a:pt x="39" y="483"/>
                  </a:cubicBezTo>
                  <a:cubicBezTo>
                    <a:pt x="309" y="483"/>
                    <a:pt x="309" y="483"/>
                    <a:pt x="309" y="483"/>
                  </a:cubicBezTo>
                  <a:cubicBezTo>
                    <a:pt x="331" y="483"/>
                    <a:pt x="348" y="466"/>
                    <a:pt x="348" y="444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48" y="230"/>
                    <a:pt x="331" y="213"/>
                    <a:pt x="309" y="213"/>
                  </a:cubicBezTo>
                  <a:close/>
                  <a:moveTo>
                    <a:pt x="329" y="444"/>
                  </a:moveTo>
                  <a:cubicBezTo>
                    <a:pt x="329" y="455"/>
                    <a:pt x="320" y="464"/>
                    <a:pt x="309" y="464"/>
                  </a:cubicBezTo>
                  <a:cubicBezTo>
                    <a:pt x="39" y="464"/>
                    <a:pt x="39" y="464"/>
                    <a:pt x="39" y="464"/>
                  </a:cubicBezTo>
                  <a:cubicBezTo>
                    <a:pt x="28" y="464"/>
                    <a:pt x="20" y="455"/>
                    <a:pt x="20" y="444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0" y="241"/>
                    <a:pt x="28" y="232"/>
                    <a:pt x="39" y="232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20" y="232"/>
                    <a:pt x="329" y="241"/>
                    <a:pt x="329" y="251"/>
                  </a:cubicBezTo>
                  <a:lnTo>
                    <a:pt x="329" y="444"/>
                  </a:lnTo>
                  <a:close/>
                  <a:moveTo>
                    <a:pt x="68" y="126"/>
                  </a:moveTo>
                  <a:cubicBezTo>
                    <a:pt x="68" y="67"/>
                    <a:pt x="116" y="19"/>
                    <a:pt x="174" y="19"/>
                  </a:cubicBezTo>
                  <a:cubicBezTo>
                    <a:pt x="233" y="19"/>
                    <a:pt x="280" y="67"/>
                    <a:pt x="280" y="126"/>
                  </a:cubicBezTo>
                  <a:cubicBezTo>
                    <a:pt x="280" y="193"/>
                    <a:pt x="280" y="193"/>
                    <a:pt x="280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56"/>
                    <a:pt x="243" y="0"/>
                    <a:pt x="174" y="0"/>
                  </a:cubicBezTo>
                  <a:cubicBezTo>
                    <a:pt x="105" y="0"/>
                    <a:pt x="49" y="56"/>
                    <a:pt x="49" y="12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8" y="193"/>
                    <a:pt x="68" y="193"/>
                    <a:pt x="68" y="193"/>
                  </a:cubicBezTo>
                  <a:lnTo>
                    <a:pt x="68" y="126"/>
                  </a:lnTo>
                  <a:close/>
                  <a:moveTo>
                    <a:pt x="174" y="299"/>
                  </a:moveTo>
                  <a:cubicBezTo>
                    <a:pt x="158" y="299"/>
                    <a:pt x="145" y="312"/>
                    <a:pt x="145" y="328"/>
                  </a:cubicBezTo>
                  <a:cubicBezTo>
                    <a:pt x="145" y="341"/>
                    <a:pt x="153" y="352"/>
                    <a:pt x="164" y="356"/>
                  </a:cubicBezTo>
                  <a:cubicBezTo>
                    <a:pt x="164" y="415"/>
                    <a:pt x="164" y="415"/>
                    <a:pt x="164" y="415"/>
                  </a:cubicBezTo>
                  <a:cubicBezTo>
                    <a:pt x="184" y="415"/>
                    <a:pt x="184" y="415"/>
                    <a:pt x="184" y="415"/>
                  </a:cubicBezTo>
                  <a:cubicBezTo>
                    <a:pt x="184" y="356"/>
                    <a:pt x="184" y="356"/>
                    <a:pt x="184" y="356"/>
                  </a:cubicBezTo>
                  <a:cubicBezTo>
                    <a:pt x="195" y="352"/>
                    <a:pt x="203" y="341"/>
                    <a:pt x="203" y="328"/>
                  </a:cubicBezTo>
                  <a:cubicBezTo>
                    <a:pt x="203" y="312"/>
                    <a:pt x="190" y="299"/>
                    <a:pt x="174" y="29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endParaRPr sz="3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5" name="Google Shape;862;p63">
            <a:extLst>
              <a:ext uri="{FF2B5EF4-FFF2-40B4-BE49-F238E27FC236}">
                <a16:creationId xmlns:a16="http://schemas.microsoft.com/office/drawing/2014/main" id="{E2868EE2-D30D-204A-B174-E86B955CB15E}"/>
              </a:ext>
            </a:extLst>
          </p:cNvPr>
          <p:cNvSpPr/>
          <p:nvPr/>
        </p:nvSpPr>
        <p:spPr>
          <a:xfrm>
            <a:off x="2263379" y="5438744"/>
            <a:ext cx="254400" cy="254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863;p63">
            <a:extLst>
              <a:ext uri="{FF2B5EF4-FFF2-40B4-BE49-F238E27FC236}">
                <a16:creationId xmlns:a16="http://schemas.microsoft.com/office/drawing/2014/main" id="{29CB49DF-8B12-8F41-89DC-1F158D677187}"/>
              </a:ext>
            </a:extLst>
          </p:cNvPr>
          <p:cNvSpPr/>
          <p:nvPr/>
        </p:nvSpPr>
        <p:spPr>
          <a:xfrm>
            <a:off x="3725754" y="5358577"/>
            <a:ext cx="360400" cy="3604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868;p63">
            <a:extLst>
              <a:ext uri="{FF2B5EF4-FFF2-40B4-BE49-F238E27FC236}">
                <a16:creationId xmlns:a16="http://schemas.microsoft.com/office/drawing/2014/main" id="{3F93CF2D-9AD8-454B-9D72-ACDED60E17B0}"/>
              </a:ext>
            </a:extLst>
          </p:cNvPr>
          <p:cNvSpPr/>
          <p:nvPr/>
        </p:nvSpPr>
        <p:spPr>
          <a:xfrm>
            <a:off x="1378048" y="4509944"/>
            <a:ext cx="3908514" cy="343600"/>
          </a:xfrm>
          <a:prstGeom prst="wedgeRoundRectCallout">
            <a:avLst>
              <a:gd name="adj1" fmla="val -58592"/>
              <a:gd name="adj2" fmla="val 15008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" sz="1333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buildah</a:t>
            </a:r>
            <a:r>
              <a:rPr lang="en" sz="13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push --encryption- 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clusterPub.pem</a:t>
            </a:r>
            <a:r>
              <a:rPr lang="en" sz="13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</a:t>
            </a:r>
            <a:endParaRPr sz="1333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" name="Google Shape;871;p63">
            <a:extLst>
              <a:ext uri="{FF2B5EF4-FFF2-40B4-BE49-F238E27FC236}">
                <a16:creationId xmlns:a16="http://schemas.microsoft.com/office/drawing/2014/main" id="{FD592D14-28E1-D946-927C-D1F24A3DF6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0776" y="5207288"/>
            <a:ext cx="842700" cy="5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ontent Placeholder 12">
            <a:extLst>
              <a:ext uri="{FF2B5EF4-FFF2-40B4-BE49-F238E27FC236}">
                <a16:creationId xmlns:a16="http://schemas.microsoft.com/office/drawing/2014/main" id="{1435B71F-6D48-C04E-A32A-4275253B92B4}"/>
              </a:ext>
            </a:extLst>
          </p:cNvPr>
          <p:cNvSpPr txBox="1">
            <a:spLocks/>
          </p:cNvSpPr>
          <p:nvPr/>
        </p:nvSpPr>
        <p:spPr>
          <a:xfrm>
            <a:off x="274885" y="3829430"/>
            <a:ext cx="5181600" cy="213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encrypts his image and pushes it to the registry</a:t>
            </a:r>
          </a:p>
        </p:txBody>
      </p:sp>
      <p:sp>
        <p:nvSpPr>
          <p:cNvPr id="41" name="Content Placeholder 12">
            <a:extLst>
              <a:ext uri="{FF2B5EF4-FFF2-40B4-BE49-F238E27FC236}">
                <a16:creationId xmlns:a16="http://schemas.microsoft.com/office/drawing/2014/main" id="{27CE686C-9B8A-5F4E-AA67-AB96DE0FEE22}"/>
              </a:ext>
            </a:extLst>
          </p:cNvPr>
          <p:cNvSpPr txBox="1">
            <a:spLocks/>
          </p:cNvSpPr>
          <p:nvPr/>
        </p:nvSpPr>
        <p:spPr>
          <a:xfrm>
            <a:off x="6321527" y="4979583"/>
            <a:ext cx="5964195" cy="1730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configures the nodes in the Kubernetes cluster with the private key for decryption</a:t>
            </a:r>
          </a:p>
          <a:p>
            <a:r>
              <a:rPr lang="en-US" sz="2000" dirty="0"/>
              <a:t>The encrypted image is pulled from the registry and decrypted with the private key provided</a:t>
            </a:r>
          </a:p>
        </p:txBody>
      </p:sp>
      <p:pic>
        <p:nvPicPr>
          <p:cNvPr id="42" name="Google Shape;870;p63">
            <a:extLst>
              <a:ext uri="{FF2B5EF4-FFF2-40B4-BE49-F238E27FC236}">
                <a16:creationId xmlns:a16="http://schemas.microsoft.com/office/drawing/2014/main" id="{39107E0A-8925-2B43-9DE4-8682F7A3898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0886" y="4306350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870;p63">
            <a:extLst>
              <a:ext uri="{FF2B5EF4-FFF2-40B4-BE49-F238E27FC236}">
                <a16:creationId xmlns:a16="http://schemas.microsoft.com/office/drawing/2014/main" id="{74BB7EDC-2DBF-6343-8C7F-7E6E34CA95B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4906" y="4328293"/>
            <a:ext cx="842700" cy="5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870;p63">
            <a:extLst>
              <a:ext uri="{FF2B5EF4-FFF2-40B4-BE49-F238E27FC236}">
                <a16:creationId xmlns:a16="http://schemas.microsoft.com/office/drawing/2014/main" id="{EFE33C97-2B8A-DA40-90DA-970D58221A6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8926" y="4277904"/>
            <a:ext cx="842700" cy="54560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F49F82A-FCF4-B14D-8ABB-63DEDAABD41A}"/>
              </a:ext>
            </a:extLst>
          </p:cNvPr>
          <p:cNvSpPr txBox="1"/>
          <p:nvPr/>
        </p:nvSpPr>
        <p:spPr>
          <a:xfrm>
            <a:off x="7382236" y="400638"/>
            <a:ext cx="340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Bob’s k8s Cluster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B2F1A-86FC-C74F-BE05-55582DAB5720}"/>
              </a:ext>
            </a:extLst>
          </p:cNvPr>
          <p:cNvSpPr txBox="1"/>
          <p:nvPr/>
        </p:nvSpPr>
        <p:spPr>
          <a:xfrm>
            <a:off x="2263379" y="385044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329296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11785603" cy="5950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45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17B3069-406D-6A4F-825C-2349AD6C6AC9}"/>
              </a:ext>
            </a:extLst>
          </p:cNvPr>
          <p:cNvCxnSpPr>
            <a:cxnSpLocks/>
          </p:cNvCxnSpPr>
          <p:nvPr/>
        </p:nvCxnSpPr>
        <p:spPr>
          <a:xfrm flipH="1">
            <a:off x="5875117" y="2880208"/>
            <a:ext cx="171221" cy="14306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FAAEDA-DC96-3E45-941B-A85473E0A498}"/>
              </a:ext>
            </a:extLst>
          </p:cNvPr>
          <p:cNvCxnSpPr>
            <a:cxnSpLocks/>
          </p:cNvCxnSpPr>
          <p:nvPr/>
        </p:nvCxnSpPr>
        <p:spPr>
          <a:xfrm>
            <a:off x="7581926" y="3129571"/>
            <a:ext cx="143837" cy="12344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5C12FE-D050-754F-BB14-BEBB8983522B}"/>
              </a:ext>
            </a:extLst>
          </p:cNvPr>
          <p:cNvCxnSpPr>
            <a:cxnSpLocks/>
          </p:cNvCxnSpPr>
          <p:nvPr/>
        </p:nvCxnSpPr>
        <p:spPr>
          <a:xfrm>
            <a:off x="6780540" y="3607646"/>
            <a:ext cx="945223" cy="7563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7BC232-A116-C747-AC83-37BCF78EB6C0}"/>
              </a:ext>
            </a:extLst>
          </p:cNvPr>
          <p:cNvCxnSpPr>
            <a:cxnSpLocks/>
          </p:cNvCxnSpPr>
          <p:nvPr/>
        </p:nvCxnSpPr>
        <p:spPr>
          <a:xfrm>
            <a:off x="5915983" y="4331887"/>
            <a:ext cx="967278" cy="5689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9E6C67-27EA-F04C-93FA-3BA9028A41E6}"/>
              </a:ext>
            </a:extLst>
          </p:cNvPr>
          <p:cNvCxnSpPr>
            <a:cxnSpLocks/>
          </p:cNvCxnSpPr>
          <p:nvPr/>
        </p:nvCxnSpPr>
        <p:spPr>
          <a:xfrm>
            <a:off x="6027345" y="2889967"/>
            <a:ext cx="1544690" cy="249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5EF50A-DB54-E54A-B92D-622BD4C79885}"/>
              </a:ext>
            </a:extLst>
          </p:cNvPr>
          <p:cNvCxnSpPr>
            <a:cxnSpLocks/>
          </p:cNvCxnSpPr>
          <p:nvPr/>
        </p:nvCxnSpPr>
        <p:spPr>
          <a:xfrm>
            <a:off x="5905892" y="4331887"/>
            <a:ext cx="1816636" cy="189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8F82A6-8E33-5446-A22C-82BD8FAC2CA6}"/>
              </a:ext>
            </a:extLst>
          </p:cNvPr>
          <p:cNvCxnSpPr>
            <a:cxnSpLocks/>
          </p:cNvCxnSpPr>
          <p:nvPr/>
        </p:nvCxnSpPr>
        <p:spPr>
          <a:xfrm>
            <a:off x="6030527" y="2917332"/>
            <a:ext cx="750013" cy="6903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FB30B1-A485-3046-9A67-A46DD847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Container Image Security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73AD05BE-0892-0F49-8AF3-71BC4625DDF9}"/>
              </a:ext>
            </a:extLst>
          </p:cNvPr>
          <p:cNvSpPr/>
          <p:nvPr/>
        </p:nvSpPr>
        <p:spPr>
          <a:xfrm>
            <a:off x="468331" y="4385226"/>
            <a:ext cx="987552" cy="593399"/>
          </a:xfrm>
          <a:prstGeom prst="chevron">
            <a:avLst/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F5ECF169-1F57-3D46-82DA-1FD7D5BC082F}"/>
              </a:ext>
            </a:extLst>
          </p:cNvPr>
          <p:cNvSpPr/>
          <p:nvPr/>
        </p:nvSpPr>
        <p:spPr>
          <a:xfrm>
            <a:off x="1876507" y="4407609"/>
            <a:ext cx="1588616" cy="593399"/>
          </a:xfrm>
          <a:prstGeom prst="chevron">
            <a:avLst/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A07EF7DC-A79C-0F4E-88D3-780E284B0F3A}"/>
              </a:ext>
            </a:extLst>
          </p:cNvPr>
          <p:cNvSpPr/>
          <p:nvPr/>
        </p:nvSpPr>
        <p:spPr>
          <a:xfrm>
            <a:off x="1286338" y="4401577"/>
            <a:ext cx="454152" cy="593399"/>
          </a:xfrm>
          <a:prstGeom prst="chevron">
            <a:avLst>
              <a:gd name="adj" fmla="val 65409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937C53D7-B691-B44C-994B-068197A54786}"/>
              </a:ext>
            </a:extLst>
          </p:cNvPr>
          <p:cNvSpPr/>
          <p:nvPr/>
        </p:nvSpPr>
        <p:spPr>
          <a:xfrm>
            <a:off x="1570945" y="4399508"/>
            <a:ext cx="454152" cy="593399"/>
          </a:xfrm>
          <a:prstGeom prst="chevron">
            <a:avLst>
              <a:gd name="adj" fmla="val 65409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C683C7AD-4A05-4441-A93C-4D27052B6184}"/>
              </a:ext>
            </a:extLst>
          </p:cNvPr>
          <p:cNvSpPr/>
          <p:nvPr/>
        </p:nvSpPr>
        <p:spPr>
          <a:xfrm>
            <a:off x="3288493" y="4410225"/>
            <a:ext cx="454152" cy="593399"/>
          </a:xfrm>
          <a:prstGeom prst="chevron">
            <a:avLst>
              <a:gd name="adj" fmla="val 65409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C6EC066C-BF9B-2B44-AF53-CEDF2D2DDBE0}"/>
              </a:ext>
            </a:extLst>
          </p:cNvPr>
          <p:cNvSpPr/>
          <p:nvPr/>
        </p:nvSpPr>
        <p:spPr>
          <a:xfrm>
            <a:off x="3573100" y="4408156"/>
            <a:ext cx="454152" cy="593399"/>
          </a:xfrm>
          <a:prstGeom prst="chevron">
            <a:avLst>
              <a:gd name="adj" fmla="val 65409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A0299-FAC2-0A41-8F6B-F08F33709993}"/>
              </a:ext>
            </a:extLst>
          </p:cNvPr>
          <p:cNvSpPr txBox="1"/>
          <p:nvPr/>
        </p:nvSpPr>
        <p:spPr>
          <a:xfrm>
            <a:off x="552638" y="3964317"/>
            <a:ext cx="181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Helvetica Neue"/>
                <a:cs typeface="Helvetica Neue"/>
              </a:rPr>
              <a:t>DevOps, CI/CD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76C6FA-2004-5A4C-A3D1-2D7D0E4F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62" y="2601431"/>
            <a:ext cx="723900" cy="1079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B75DBD-A6D3-2C4D-9CE8-4EAA869FDE28}"/>
              </a:ext>
            </a:extLst>
          </p:cNvPr>
          <p:cNvSpPr txBox="1"/>
          <p:nvPr/>
        </p:nvSpPr>
        <p:spPr>
          <a:xfrm>
            <a:off x="2168407" y="2999444"/>
            <a:ext cx="115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20F6A2-7141-7B48-A389-CA89999F8085}"/>
              </a:ext>
            </a:extLst>
          </p:cNvPr>
          <p:cNvCxnSpPr>
            <a:cxnSpLocks/>
          </p:cNvCxnSpPr>
          <p:nvPr/>
        </p:nvCxnSpPr>
        <p:spPr>
          <a:xfrm>
            <a:off x="4458985" y="1993186"/>
            <a:ext cx="0" cy="3707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C7DAB0-9B38-6F49-9E7F-B583CE777808}"/>
              </a:ext>
            </a:extLst>
          </p:cNvPr>
          <p:cNvSpPr txBox="1"/>
          <p:nvPr/>
        </p:nvSpPr>
        <p:spPr>
          <a:xfrm>
            <a:off x="1838829" y="1633960"/>
            <a:ext cx="67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Build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A04BD-A95D-4341-805B-0200B16B525F}"/>
              </a:ext>
            </a:extLst>
          </p:cNvPr>
          <p:cNvSpPr txBox="1"/>
          <p:nvPr/>
        </p:nvSpPr>
        <p:spPr>
          <a:xfrm>
            <a:off x="10339860" y="1669971"/>
            <a:ext cx="99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Run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175733-1AC5-B542-95B6-CA4682729BC9}"/>
              </a:ext>
            </a:extLst>
          </p:cNvPr>
          <p:cNvCxnSpPr>
            <a:cxnSpLocks/>
          </p:cNvCxnSpPr>
          <p:nvPr/>
        </p:nvCxnSpPr>
        <p:spPr>
          <a:xfrm>
            <a:off x="9134683" y="1957839"/>
            <a:ext cx="0" cy="374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3482F15-2150-9B4B-A20B-87C194BD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569" y="3263614"/>
            <a:ext cx="706228" cy="834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58E89A-96BC-BA4B-A1F8-0C8D0F7E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871" y="3298961"/>
            <a:ext cx="706228" cy="834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2F184A-AF63-7441-8740-929441535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797" y="3125171"/>
            <a:ext cx="2493970" cy="13255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7AA072-6F5D-934C-8BE3-BB27019C1CB7}"/>
              </a:ext>
            </a:extLst>
          </p:cNvPr>
          <p:cNvSpPr txBox="1"/>
          <p:nvPr/>
        </p:nvSpPr>
        <p:spPr>
          <a:xfrm>
            <a:off x="6283782" y="1674447"/>
            <a:ext cx="113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Distribute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9E319D-D89C-744B-8CEB-522AC61EF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072" y="2617584"/>
            <a:ext cx="548546" cy="7696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B7B0A9-4221-254F-A6AC-64E581745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708" y="3336953"/>
            <a:ext cx="548546" cy="7696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19BFCF-7950-324E-9163-1CECA0041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321" y="2838044"/>
            <a:ext cx="548546" cy="7696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4D2A18-E64D-B74E-9F41-A033C1C31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619" y="4057212"/>
            <a:ext cx="548546" cy="7696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FDDA40-0E7F-5548-A37B-6049FACE3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452" y="4689770"/>
            <a:ext cx="548546" cy="7696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1BBBA9-1B06-B949-B2ED-A84247899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36" y="4106555"/>
            <a:ext cx="548546" cy="769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32779-490D-8C4B-BA25-2B0563828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909" y="2829477"/>
            <a:ext cx="339933" cy="3399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7CE470-9F1F-C945-9049-D91899F14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087" y="4151423"/>
            <a:ext cx="339933" cy="339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E58AE-148B-4041-BDDC-71B889E45D7B}"/>
              </a:ext>
            </a:extLst>
          </p:cNvPr>
          <p:cNvSpPr txBox="1"/>
          <p:nvPr/>
        </p:nvSpPr>
        <p:spPr>
          <a:xfrm>
            <a:off x="65829" y="6009888"/>
            <a:ext cx="1191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Registries and Cloud may be compromised/untrusted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Compliance perspective: some of these services in between are not auditable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255737-508A-2C4D-92AD-A3ECBDB29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0966" y="2583046"/>
            <a:ext cx="1521604" cy="4059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E67BA48-159A-DA40-AC5E-03BC495C8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7797" y="2129086"/>
            <a:ext cx="1362105" cy="3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What does this mean for your images?</a:t>
            </a:r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415600" y="3037433"/>
            <a:ext cx="9017600" cy="279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/>
              <a:t>Image Signing will ensure the integrity of your deployment images! </a:t>
            </a:r>
            <a:r>
              <a:rPr lang="en" sz="1800" i="1" dirty="0"/>
              <a:t>Technologies: Docker Content Trust (DCT) or RedHat Simple Signing</a:t>
            </a:r>
            <a:endParaRPr i="1"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But…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Private Images’ sensitive content </a:t>
            </a:r>
            <a:br>
              <a:rPr lang="en" b="1" dirty="0">
                <a:solidFill>
                  <a:srgbClr val="FF0000"/>
                </a:solidFill>
              </a:rPr>
            </a:br>
            <a:r>
              <a:rPr lang="en" b="1" dirty="0">
                <a:solidFill>
                  <a:srgbClr val="FF0000"/>
                </a:solidFill>
              </a:rPr>
              <a:t>will be exposed!</a:t>
            </a:r>
            <a:endParaRPr b="1" dirty="0">
              <a:solidFill>
                <a:srgbClr val="FF0000"/>
              </a:solidFill>
            </a:endParaRPr>
          </a:p>
        </p:txBody>
      </p:sp>
      <p:grpSp>
        <p:nvGrpSpPr>
          <p:cNvPr id="226" name="Google Shape;226;p42"/>
          <p:cNvGrpSpPr/>
          <p:nvPr/>
        </p:nvGrpSpPr>
        <p:grpSpPr>
          <a:xfrm>
            <a:off x="541566" y="1523662"/>
            <a:ext cx="5725127" cy="1307495"/>
            <a:chOff x="406175" y="1295150"/>
            <a:chExt cx="5091114" cy="1162700"/>
          </a:xfrm>
        </p:grpSpPr>
        <p:pic>
          <p:nvPicPr>
            <p:cNvPr id="227" name="Google Shape;227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6175" y="1295150"/>
              <a:ext cx="706500" cy="116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2"/>
            <p:cNvPicPr preferRelativeResize="0"/>
            <p:nvPr/>
          </p:nvPicPr>
          <p:blipFill rotWithShape="1">
            <a:blip r:embed="rId4">
              <a:alphaModFix/>
            </a:blip>
            <a:srcRect l="9817" t="22004" r="9640" b="22624"/>
            <a:stretch/>
          </p:blipFill>
          <p:spPr>
            <a:xfrm>
              <a:off x="2568639" y="1458866"/>
              <a:ext cx="2928650" cy="818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0" name="Google Shape;23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967" y="4303334"/>
            <a:ext cx="3990667" cy="23027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9;p42">
            <a:extLst>
              <a:ext uri="{FF2B5EF4-FFF2-40B4-BE49-F238E27FC236}">
                <a16:creationId xmlns:a16="http://schemas.microsoft.com/office/drawing/2014/main" id="{56E25AE1-CC18-0843-B357-96F0842A1D43}"/>
              </a:ext>
            </a:extLst>
          </p:cNvPr>
          <p:cNvSpPr txBox="1"/>
          <p:nvPr/>
        </p:nvSpPr>
        <p:spPr>
          <a:xfrm>
            <a:off x="7241875" y="1649598"/>
            <a:ext cx="4950125" cy="103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b="1" dirty="0">
                <a:solidFill>
                  <a:srgbClr val="FF0000"/>
                </a:solidFill>
              </a:rPr>
              <a:t>RedHat</a:t>
            </a:r>
            <a:r>
              <a:rPr lang="en" sz="4800" b="1" dirty="0"/>
              <a:t> Signing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50610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Container Image Encryption</a:t>
            </a:r>
            <a:endParaRPr/>
          </a:p>
        </p:txBody>
      </p:sp>
      <p:grpSp>
        <p:nvGrpSpPr>
          <p:cNvPr id="236" name="Google Shape;236;p43"/>
          <p:cNvGrpSpPr/>
          <p:nvPr/>
        </p:nvGrpSpPr>
        <p:grpSpPr>
          <a:xfrm>
            <a:off x="4278278" y="2224721"/>
            <a:ext cx="3614711" cy="4120407"/>
            <a:chOff x="9492080" y="3348948"/>
            <a:chExt cx="7272084" cy="8289446"/>
          </a:xfrm>
        </p:grpSpPr>
        <p:sp>
          <p:nvSpPr>
            <p:cNvPr id="237" name="Google Shape;237;p43"/>
            <p:cNvSpPr/>
            <p:nvPr/>
          </p:nvSpPr>
          <p:spPr>
            <a:xfrm>
              <a:off x="9492080" y="3348948"/>
              <a:ext cx="7272084" cy="8289446"/>
            </a:xfrm>
            <a:custGeom>
              <a:avLst/>
              <a:gdLst/>
              <a:ahLst/>
              <a:cxnLst/>
              <a:rect l="l" t="t" r="r" b="b"/>
              <a:pathLst>
                <a:path w="7272084" h="8289446" extrusionOk="0">
                  <a:moveTo>
                    <a:pt x="513590" y="0"/>
                  </a:moveTo>
                  <a:lnTo>
                    <a:pt x="6786590" y="0"/>
                  </a:lnTo>
                  <a:lnTo>
                    <a:pt x="6786590" y="2381600"/>
                  </a:lnTo>
                  <a:lnTo>
                    <a:pt x="7272000" y="2381600"/>
                  </a:lnTo>
                  <a:lnTo>
                    <a:pt x="7272000" y="2438949"/>
                  </a:lnTo>
                  <a:lnTo>
                    <a:pt x="7272084" y="2438894"/>
                  </a:lnTo>
                  <a:lnTo>
                    <a:pt x="7272084" y="3979098"/>
                  </a:lnTo>
                  <a:lnTo>
                    <a:pt x="7272000" y="3979154"/>
                  </a:lnTo>
                  <a:lnTo>
                    <a:pt x="7272000" y="3981800"/>
                  </a:lnTo>
                  <a:lnTo>
                    <a:pt x="7267995" y="3981800"/>
                  </a:lnTo>
                  <a:lnTo>
                    <a:pt x="6786590" y="4299898"/>
                  </a:lnTo>
                  <a:lnTo>
                    <a:pt x="6786590" y="4842000"/>
                  </a:lnTo>
                  <a:lnTo>
                    <a:pt x="6786590" y="8289446"/>
                  </a:lnTo>
                  <a:lnTo>
                    <a:pt x="513590" y="8289446"/>
                  </a:lnTo>
                  <a:lnTo>
                    <a:pt x="513590" y="4842000"/>
                  </a:lnTo>
                  <a:lnTo>
                    <a:pt x="513590" y="4318667"/>
                  </a:lnTo>
                  <a:lnTo>
                    <a:pt x="3782" y="3981800"/>
                  </a:lnTo>
                  <a:lnTo>
                    <a:pt x="0" y="3981800"/>
                  </a:lnTo>
                  <a:lnTo>
                    <a:pt x="0" y="2381600"/>
                  </a:lnTo>
                  <a:lnTo>
                    <a:pt x="513590" y="2381600"/>
                  </a:lnTo>
                  <a:close/>
                </a:path>
              </a:pathLst>
            </a:custGeom>
            <a:solidFill>
              <a:srgbClr val="4BBFA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78171"/>
                </a:lnSpc>
                <a:buClr>
                  <a:srgbClr val="000000"/>
                </a:buClr>
                <a:buSzPts val="4265"/>
              </a:pPr>
              <a:endParaRPr sz="5687">
                <a:solidFill>
                  <a:srgbClr val="0095E5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38" name="Google Shape;238;p43"/>
            <p:cNvGrpSpPr/>
            <p:nvPr/>
          </p:nvGrpSpPr>
          <p:grpSpPr>
            <a:xfrm>
              <a:off x="9492122" y="5728942"/>
              <a:ext cx="7272000" cy="1943233"/>
              <a:chOff x="9492080" y="5727136"/>
              <a:chExt cx="7272000" cy="1943233"/>
            </a:xfrm>
          </p:grpSpPr>
          <p:sp>
            <p:nvSpPr>
              <p:cNvPr id="239" name="Google Shape;239;p43"/>
              <p:cNvSpPr/>
              <p:nvPr/>
            </p:nvSpPr>
            <p:spPr>
              <a:xfrm>
                <a:off x="9492080" y="5727136"/>
                <a:ext cx="7272000" cy="1600200"/>
              </a:xfrm>
              <a:prstGeom prst="rect">
                <a:avLst/>
              </a:prstGeom>
              <a:solidFill>
                <a:srgbClr val="5E5E5E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650233" tIns="541867" rIns="433467" bIns="541867" anchor="t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  <a:buSzPts val="3000"/>
                </a:pPr>
                <a:endParaRPr sz="4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0" name="Google Shape;240;p43"/>
              <p:cNvSpPr/>
              <p:nvPr/>
            </p:nvSpPr>
            <p:spPr>
              <a:xfrm rot="5400000">
                <a:off x="16357880" y="7248461"/>
                <a:ext cx="326400" cy="486000"/>
              </a:xfrm>
              <a:prstGeom prst="triangle">
                <a:avLst>
                  <a:gd name="adj" fmla="val 0"/>
                </a:avLst>
              </a:prstGeom>
              <a:solidFill>
                <a:srgbClr val="5E5E5E">
                  <a:alpha val="74900"/>
                </a:srgbClr>
              </a:solidFill>
              <a:ln>
                <a:noFill/>
              </a:ln>
            </p:spPr>
            <p:txBody>
              <a:bodyPr spcFirstLastPara="1" wrap="square" lIns="47600" tIns="47600" rIns="47600" bIns="476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500"/>
                </a:pPr>
                <a:endParaRPr sz="2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1" name="Google Shape;241;p43"/>
              <p:cNvSpPr/>
              <p:nvPr/>
            </p:nvSpPr>
            <p:spPr>
              <a:xfrm rot="-5400000" flipH="1">
                <a:off x="9578181" y="7242869"/>
                <a:ext cx="341400" cy="513600"/>
              </a:xfrm>
              <a:prstGeom prst="triangle">
                <a:avLst>
                  <a:gd name="adj" fmla="val 0"/>
                </a:avLst>
              </a:prstGeom>
              <a:solidFill>
                <a:srgbClr val="5E5E5E">
                  <a:alpha val="74900"/>
                </a:srgbClr>
              </a:solidFill>
              <a:ln>
                <a:noFill/>
              </a:ln>
            </p:spPr>
            <p:txBody>
              <a:bodyPr spcFirstLastPara="1" wrap="square" lIns="47600" tIns="47600" rIns="47600" bIns="476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500"/>
                </a:pPr>
                <a:endParaRPr sz="2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42" name="Google Shape;242;p43"/>
            <p:cNvSpPr txBox="1"/>
            <p:nvPr/>
          </p:nvSpPr>
          <p:spPr>
            <a:xfrm>
              <a:off x="11460778" y="5998528"/>
              <a:ext cx="3306300" cy="10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00" tIns="47600" rIns="47600" bIns="476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800"/>
              </a:pPr>
              <a:r>
                <a:rPr lang="en" sz="2933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Encrypt</a:t>
              </a:r>
              <a:endParaRPr sz="2933"/>
            </a:p>
          </p:txBody>
        </p:sp>
        <p:sp>
          <p:nvSpPr>
            <p:cNvPr id="243" name="Google Shape;243;p43"/>
            <p:cNvSpPr txBox="1"/>
            <p:nvPr/>
          </p:nvSpPr>
          <p:spPr>
            <a:xfrm>
              <a:off x="10332294" y="7642450"/>
              <a:ext cx="5813400" cy="37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365751" indent="-331885"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Encrypted image stored</a:t>
              </a:r>
              <a:endPara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365751" indent="-331885">
                <a:spcBef>
                  <a:spcPts val="1333"/>
                </a:spcBef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Cannot be read</a:t>
              </a:r>
              <a:endPara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>
                <a:spcBef>
                  <a:spcPts val="1333"/>
                </a:spcBef>
                <a:spcAft>
                  <a:spcPts val="1333"/>
                </a:spcAft>
                <a:buClr>
                  <a:srgbClr val="000000"/>
                </a:buClr>
                <a:buSzPts val="800"/>
              </a:pPr>
              <a:endPara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44" name="Google Shape;244;p43"/>
          <p:cNvSpPr/>
          <p:nvPr/>
        </p:nvSpPr>
        <p:spPr>
          <a:xfrm>
            <a:off x="5742410" y="2374667"/>
            <a:ext cx="600204" cy="811847"/>
          </a:xfrm>
          <a:custGeom>
            <a:avLst/>
            <a:gdLst/>
            <a:ahLst/>
            <a:cxnLst/>
            <a:rect l="l" t="t" r="r" b="b"/>
            <a:pathLst>
              <a:path w="348" h="483" extrusionOk="0">
                <a:moveTo>
                  <a:pt x="309" y="213"/>
                </a:moveTo>
                <a:cubicBezTo>
                  <a:pt x="39" y="213"/>
                  <a:pt x="39" y="213"/>
                  <a:pt x="39" y="213"/>
                </a:cubicBezTo>
                <a:cubicBezTo>
                  <a:pt x="18" y="213"/>
                  <a:pt x="0" y="230"/>
                  <a:pt x="0" y="251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66"/>
                  <a:pt x="18" y="483"/>
                  <a:pt x="39" y="483"/>
                </a:cubicBezTo>
                <a:cubicBezTo>
                  <a:pt x="309" y="483"/>
                  <a:pt x="309" y="483"/>
                  <a:pt x="309" y="483"/>
                </a:cubicBezTo>
                <a:cubicBezTo>
                  <a:pt x="331" y="483"/>
                  <a:pt x="348" y="466"/>
                  <a:pt x="348" y="444"/>
                </a:cubicBezTo>
                <a:cubicBezTo>
                  <a:pt x="348" y="251"/>
                  <a:pt x="348" y="251"/>
                  <a:pt x="348" y="251"/>
                </a:cubicBezTo>
                <a:cubicBezTo>
                  <a:pt x="348" y="230"/>
                  <a:pt x="331" y="213"/>
                  <a:pt x="309" y="213"/>
                </a:cubicBezTo>
                <a:close/>
                <a:moveTo>
                  <a:pt x="329" y="444"/>
                </a:moveTo>
                <a:cubicBezTo>
                  <a:pt x="329" y="455"/>
                  <a:pt x="320" y="464"/>
                  <a:pt x="309" y="464"/>
                </a:cubicBezTo>
                <a:cubicBezTo>
                  <a:pt x="39" y="464"/>
                  <a:pt x="39" y="464"/>
                  <a:pt x="39" y="464"/>
                </a:cubicBezTo>
                <a:cubicBezTo>
                  <a:pt x="28" y="464"/>
                  <a:pt x="20" y="455"/>
                  <a:pt x="20" y="444"/>
                </a:cubicBezTo>
                <a:cubicBezTo>
                  <a:pt x="20" y="251"/>
                  <a:pt x="20" y="251"/>
                  <a:pt x="20" y="251"/>
                </a:cubicBezTo>
                <a:cubicBezTo>
                  <a:pt x="20" y="241"/>
                  <a:pt x="28" y="232"/>
                  <a:pt x="39" y="232"/>
                </a:cubicBezTo>
                <a:cubicBezTo>
                  <a:pt x="309" y="232"/>
                  <a:pt x="309" y="232"/>
                  <a:pt x="309" y="232"/>
                </a:cubicBezTo>
                <a:cubicBezTo>
                  <a:pt x="320" y="232"/>
                  <a:pt x="329" y="241"/>
                  <a:pt x="329" y="251"/>
                </a:cubicBezTo>
                <a:lnTo>
                  <a:pt x="329" y="444"/>
                </a:lnTo>
                <a:close/>
                <a:moveTo>
                  <a:pt x="68" y="126"/>
                </a:moveTo>
                <a:cubicBezTo>
                  <a:pt x="68" y="67"/>
                  <a:pt x="116" y="19"/>
                  <a:pt x="174" y="19"/>
                </a:cubicBezTo>
                <a:cubicBezTo>
                  <a:pt x="233" y="19"/>
                  <a:pt x="280" y="67"/>
                  <a:pt x="280" y="126"/>
                </a:cubicBezTo>
                <a:cubicBezTo>
                  <a:pt x="280" y="193"/>
                  <a:pt x="280" y="193"/>
                  <a:pt x="280" y="193"/>
                </a:cubicBezTo>
                <a:cubicBezTo>
                  <a:pt x="300" y="193"/>
                  <a:pt x="300" y="193"/>
                  <a:pt x="300" y="193"/>
                </a:cubicBezTo>
                <a:cubicBezTo>
                  <a:pt x="300" y="126"/>
                  <a:pt x="300" y="126"/>
                  <a:pt x="300" y="126"/>
                </a:cubicBezTo>
                <a:cubicBezTo>
                  <a:pt x="300" y="56"/>
                  <a:pt x="243" y="0"/>
                  <a:pt x="174" y="0"/>
                </a:cubicBezTo>
                <a:cubicBezTo>
                  <a:pt x="105" y="0"/>
                  <a:pt x="49" y="56"/>
                  <a:pt x="49" y="126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68" y="193"/>
                  <a:pt x="68" y="193"/>
                  <a:pt x="68" y="193"/>
                </a:cubicBezTo>
                <a:lnTo>
                  <a:pt x="68" y="126"/>
                </a:lnTo>
                <a:close/>
                <a:moveTo>
                  <a:pt x="174" y="299"/>
                </a:moveTo>
                <a:cubicBezTo>
                  <a:pt x="158" y="299"/>
                  <a:pt x="145" y="312"/>
                  <a:pt x="145" y="328"/>
                </a:cubicBezTo>
                <a:cubicBezTo>
                  <a:pt x="145" y="341"/>
                  <a:pt x="153" y="352"/>
                  <a:pt x="164" y="356"/>
                </a:cubicBezTo>
                <a:cubicBezTo>
                  <a:pt x="164" y="415"/>
                  <a:pt x="164" y="415"/>
                  <a:pt x="164" y="415"/>
                </a:cubicBezTo>
                <a:cubicBezTo>
                  <a:pt x="184" y="415"/>
                  <a:pt x="184" y="415"/>
                  <a:pt x="184" y="415"/>
                </a:cubicBezTo>
                <a:cubicBezTo>
                  <a:pt x="184" y="356"/>
                  <a:pt x="184" y="356"/>
                  <a:pt x="184" y="356"/>
                </a:cubicBezTo>
                <a:cubicBezTo>
                  <a:pt x="195" y="352"/>
                  <a:pt x="203" y="341"/>
                  <a:pt x="203" y="328"/>
                </a:cubicBezTo>
                <a:cubicBezTo>
                  <a:pt x="203" y="312"/>
                  <a:pt x="190" y="299"/>
                  <a:pt x="174" y="2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62533" tIns="81267" rIns="162533" bIns="81267" anchor="t" anchorCtr="0">
            <a:noAutofit/>
          </a:bodyPr>
          <a:lstStyle/>
          <a:p>
            <a:pPr>
              <a:lnSpc>
                <a:spcPct val="178171"/>
              </a:lnSpc>
              <a:buClr>
                <a:srgbClr val="000000"/>
              </a:buClr>
              <a:buSzPts val="4265"/>
            </a:pPr>
            <a:endParaRPr sz="5687">
              <a:solidFill>
                <a:srgbClr val="0095E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5" name="Google Shape;245;p43"/>
          <p:cNvGrpSpPr/>
          <p:nvPr/>
        </p:nvGrpSpPr>
        <p:grpSpPr>
          <a:xfrm>
            <a:off x="415506" y="2225127"/>
            <a:ext cx="3614711" cy="4120407"/>
            <a:chOff x="9492080" y="3348948"/>
            <a:chExt cx="7272084" cy="8289446"/>
          </a:xfrm>
        </p:grpSpPr>
        <p:sp>
          <p:nvSpPr>
            <p:cNvPr id="246" name="Google Shape;246;p43"/>
            <p:cNvSpPr/>
            <p:nvPr/>
          </p:nvSpPr>
          <p:spPr>
            <a:xfrm>
              <a:off x="9492080" y="3348948"/>
              <a:ext cx="7272084" cy="8289446"/>
            </a:xfrm>
            <a:custGeom>
              <a:avLst/>
              <a:gdLst/>
              <a:ahLst/>
              <a:cxnLst/>
              <a:rect l="l" t="t" r="r" b="b"/>
              <a:pathLst>
                <a:path w="7272084" h="8289446" extrusionOk="0">
                  <a:moveTo>
                    <a:pt x="513590" y="0"/>
                  </a:moveTo>
                  <a:lnTo>
                    <a:pt x="6786590" y="0"/>
                  </a:lnTo>
                  <a:lnTo>
                    <a:pt x="6786590" y="2381600"/>
                  </a:lnTo>
                  <a:lnTo>
                    <a:pt x="7272000" y="2381600"/>
                  </a:lnTo>
                  <a:lnTo>
                    <a:pt x="7272000" y="2438949"/>
                  </a:lnTo>
                  <a:lnTo>
                    <a:pt x="7272084" y="2438894"/>
                  </a:lnTo>
                  <a:lnTo>
                    <a:pt x="7272084" y="3979098"/>
                  </a:lnTo>
                  <a:lnTo>
                    <a:pt x="7272000" y="3979154"/>
                  </a:lnTo>
                  <a:lnTo>
                    <a:pt x="7272000" y="3981800"/>
                  </a:lnTo>
                  <a:lnTo>
                    <a:pt x="7267995" y="3981800"/>
                  </a:lnTo>
                  <a:lnTo>
                    <a:pt x="6786590" y="4299898"/>
                  </a:lnTo>
                  <a:lnTo>
                    <a:pt x="6786590" y="4842000"/>
                  </a:lnTo>
                  <a:lnTo>
                    <a:pt x="6786590" y="8289446"/>
                  </a:lnTo>
                  <a:lnTo>
                    <a:pt x="513590" y="8289446"/>
                  </a:lnTo>
                  <a:lnTo>
                    <a:pt x="513590" y="4842000"/>
                  </a:lnTo>
                  <a:lnTo>
                    <a:pt x="513590" y="4318667"/>
                  </a:lnTo>
                  <a:lnTo>
                    <a:pt x="3782" y="3981800"/>
                  </a:lnTo>
                  <a:lnTo>
                    <a:pt x="0" y="3981800"/>
                  </a:lnTo>
                  <a:lnTo>
                    <a:pt x="0" y="2381600"/>
                  </a:lnTo>
                  <a:lnTo>
                    <a:pt x="513590" y="2381600"/>
                  </a:lnTo>
                  <a:close/>
                </a:path>
              </a:pathLst>
            </a:custGeom>
            <a:solidFill>
              <a:srgbClr val="2954A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78171"/>
                </a:lnSpc>
                <a:buClr>
                  <a:srgbClr val="000000"/>
                </a:buClr>
                <a:buSzPts val="4265"/>
              </a:pPr>
              <a:endParaRPr sz="5687">
                <a:solidFill>
                  <a:srgbClr val="0095E5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47" name="Google Shape;247;p43"/>
            <p:cNvGrpSpPr/>
            <p:nvPr/>
          </p:nvGrpSpPr>
          <p:grpSpPr>
            <a:xfrm>
              <a:off x="9492122" y="5728942"/>
              <a:ext cx="7272000" cy="1943233"/>
              <a:chOff x="9492080" y="5727136"/>
              <a:chExt cx="7272000" cy="1943233"/>
            </a:xfrm>
          </p:grpSpPr>
          <p:sp>
            <p:nvSpPr>
              <p:cNvPr id="248" name="Google Shape;248;p43"/>
              <p:cNvSpPr/>
              <p:nvPr/>
            </p:nvSpPr>
            <p:spPr>
              <a:xfrm>
                <a:off x="9492080" y="5727136"/>
                <a:ext cx="7272000" cy="1600200"/>
              </a:xfrm>
              <a:prstGeom prst="rect">
                <a:avLst/>
              </a:prstGeom>
              <a:solidFill>
                <a:srgbClr val="5E5E5E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650233" tIns="541867" rIns="433467" bIns="541867" anchor="t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  <a:buSzPts val="3000"/>
                </a:pPr>
                <a:endParaRPr sz="4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9" name="Google Shape;249;p43"/>
              <p:cNvSpPr/>
              <p:nvPr/>
            </p:nvSpPr>
            <p:spPr>
              <a:xfrm rot="5400000">
                <a:off x="16357880" y="7248461"/>
                <a:ext cx="326400" cy="486000"/>
              </a:xfrm>
              <a:prstGeom prst="triangle">
                <a:avLst>
                  <a:gd name="adj" fmla="val 0"/>
                </a:avLst>
              </a:prstGeom>
              <a:solidFill>
                <a:srgbClr val="5E5E5E">
                  <a:alpha val="74900"/>
                </a:srgbClr>
              </a:solidFill>
              <a:ln>
                <a:noFill/>
              </a:ln>
            </p:spPr>
            <p:txBody>
              <a:bodyPr spcFirstLastPara="1" wrap="square" lIns="47600" tIns="47600" rIns="47600" bIns="476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500"/>
                </a:pPr>
                <a:endParaRPr sz="2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0" name="Google Shape;250;p43"/>
              <p:cNvSpPr/>
              <p:nvPr/>
            </p:nvSpPr>
            <p:spPr>
              <a:xfrm rot="-5400000" flipH="1">
                <a:off x="9578181" y="7242869"/>
                <a:ext cx="341400" cy="513600"/>
              </a:xfrm>
              <a:prstGeom prst="triangle">
                <a:avLst>
                  <a:gd name="adj" fmla="val 0"/>
                </a:avLst>
              </a:prstGeom>
              <a:solidFill>
                <a:srgbClr val="5E5E5E">
                  <a:alpha val="74900"/>
                </a:srgbClr>
              </a:solidFill>
              <a:ln>
                <a:noFill/>
              </a:ln>
            </p:spPr>
            <p:txBody>
              <a:bodyPr spcFirstLastPara="1" wrap="square" lIns="47600" tIns="47600" rIns="47600" bIns="476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500"/>
                </a:pPr>
                <a:endParaRPr sz="2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51" name="Google Shape;251;p43"/>
            <p:cNvSpPr txBox="1"/>
            <p:nvPr/>
          </p:nvSpPr>
          <p:spPr>
            <a:xfrm>
              <a:off x="11951518" y="5998524"/>
              <a:ext cx="2353200" cy="10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00" tIns="47600" rIns="47600" bIns="476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800"/>
              </a:pPr>
              <a:r>
                <a:rPr lang="en" sz="2933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Build</a:t>
              </a:r>
              <a:endParaRPr sz="2933"/>
            </a:p>
          </p:txBody>
        </p:sp>
        <p:sp>
          <p:nvSpPr>
            <p:cNvPr id="252" name="Google Shape;252;p43"/>
            <p:cNvSpPr txBox="1"/>
            <p:nvPr/>
          </p:nvSpPr>
          <p:spPr>
            <a:xfrm>
              <a:off x="10332294" y="7655637"/>
              <a:ext cx="5813400" cy="37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365751" indent="-331885"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Build as normal</a:t>
              </a:r>
              <a:endPara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365751" indent="-331885">
                <a:spcBef>
                  <a:spcPts val="1333"/>
                </a:spcBef>
                <a:buClr>
                  <a:srgbClr val="FFD966"/>
                </a:buClr>
                <a:buSzPts val="1400"/>
                <a:buChar char="•"/>
              </a:pPr>
              <a:r>
                <a:rPr lang="en" sz="2400" b="1">
                  <a:solidFill>
                    <a:srgbClr val="FFD9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Encrypt</a:t>
              </a:r>
              <a:endParaRPr sz="2400" b="1">
                <a:solidFill>
                  <a:srgbClr val="FFD966"/>
                </a:solidFill>
              </a:endParaRPr>
            </a:p>
            <a:p>
              <a:pPr marL="365751" indent="-331885">
                <a:spcBef>
                  <a:spcPts val="1333"/>
                </a:spcBef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Push</a:t>
              </a:r>
              <a:endPara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>
                <a:spcBef>
                  <a:spcPts val="1333"/>
                </a:spcBef>
                <a:spcAft>
                  <a:spcPts val="1333"/>
                </a:spcAft>
                <a:buClr>
                  <a:srgbClr val="000000"/>
                </a:buClr>
                <a:buSzPts val="800"/>
              </a:pPr>
              <a:endPara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3" name="Google Shape;253;p43"/>
          <p:cNvSpPr/>
          <p:nvPr/>
        </p:nvSpPr>
        <p:spPr>
          <a:xfrm>
            <a:off x="1764592" y="2465311"/>
            <a:ext cx="840960" cy="703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0767" tIns="50767" rIns="50767" bIns="50767" anchor="ctr" anchorCtr="0">
            <a:noAutofit/>
          </a:bodyPr>
          <a:lstStyle/>
          <a:p>
            <a:pPr>
              <a:lnSpc>
                <a:spcPct val="253384"/>
              </a:lnSpc>
              <a:buClr>
                <a:srgbClr val="000000"/>
              </a:buClr>
              <a:buSzPts val="2999"/>
            </a:pPr>
            <a:endParaRPr sz="3999">
              <a:solidFill>
                <a:srgbClr val="0095E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4" name="Google Shape;254;p43"/>
          <p:cNvGrpSpPr/>
          <p:nvPr/>
        </p:nvGrpSpPr>
        <p:grpSpPr>
          <a:xfrm>
            <a:off x="8161777" y="2224925"/>
            <a:ext cx="3614711" cy="4120407"/>
            <a:chOff x="9492080" y="3348948"/>
            <a:chExt cx="7272084" cy="8289446"/>
          </a:xfrm>
        </p:grpSpPr>
        <p:sp>
          <p:nvSpPr>
            <p:cNvPr id="255" name="Google Shape;255;p43"/>
            <p:cNvSpPr/>
            <p:nvPr/>
          </p:nvSpPr>
          <p:spPr>
            <a:xfrm>
              <a:off x="9492080" y="3348948"/>
              <a:ext cx="7272084" cy="8289446"/>
            </a:xfrm>
            <a:custGeom>
              <a:avLst/>
              <a:gdLst/>
              <a:ahLst/>
              <a:cxnLst/>
              <a:rect l="l" t="t" r="r" b="b"/>
              <a:pathLst>
                <a:path w="7272084" h="8289446" extrusionOk="0">
                  <a:moveTo>
                    <a:pt x="513590" y="0"/>
                  </a:moveTo>
                  <a:lnTo>
                    <a:pt x="6786590" y="0"/>
                  </a:lnTo>
                  <a:lnTo>
                    <a:pt x="6786590" y="2381600"/>
                  </a:lnTo>
                  <a:lnTo>
                    <a:pt x="7272000" y="2381600"/>
                  </a:lnTo>
                  <a:lnTo>
                    <a:pt x="7272000" y="2438949"/>
                  </a:lnTo>
                  <a:lnTo>
                    <a:pt x="7272084" y="2438894"/>
                  </a:lnTo>
                  <a:lnTo>
                    <a:pt x="7272084" y="3979098"/>
                  </a:lnTo>
                  <a:lnTo>
                    <a:pt x="7272000" y="3979154"/>
                  </a:lnTo>
                  <a:lnTo>
                    <a:pt x="7272000" y="3981800"/>
                  </a:lnTo>
                  <a:lnTo>
                    <a:pt x="7267995" y="3981800"/>
                  </a:lnTo>
                  <a:lnTo>
                    <a:pt x="6786590" y="4299898"/>
                  </a:lnTo>
                  <a:lnTo>
                    <a:pt x="6786590" y="4842000"/>
                  </a:lnTo>
                  <a:lnTo>
                    <a:pt x="6786590" y="8289446"/>
                  </a:lnTo>
                  <a:lnTo>
                    <a:pt x="513590" y="8289446"/>
                  </a:lnTo>
                  <a:lnTo>
                    <a:pt x="513590" y="4842000"/>
                  </a:lnTo>
                  <a:lnTo>
                    <a:pt x="513590" y="4318667"/>
                  </a:lnTo>
                  <a:lnTo>
                    <a:pt x="3782" y="3981800"/>
                  </a:lnTo>
                  <a:lnTo>
                    <a:pt x="0" y="3981800"/>
                  </a:lnTo>
                  <a:lnTo>
                    <a:pt x="0" y="2381600"/>
                  </a:lnTo>
                  <a:lnTo>
                    <a:pt x="513590" y="2381600"/>
                  </a:lnTo>
                  <a:close/>
                </a:path>
              </a:pathLst>
            </a:custGeom>
            <a:solidFill>
              <a:srgbClr val="1C366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78171"/>
                </a:lnSpc>
                <a:buClr>
                  <a:srgbClr val="000000"/>
                </a:buClr>
                <a:buSzPts val="4265"/>
              </a:pPr>
              <a:endParaRPr sz="5687">
                <a:solidFill>
                  <a:srgbClr val="0095E5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56" name="Google Shape;256;p43"/>
            <p:cNvGrpSpPr/>
            <p:nvPr/>
          </p:nvGrpSpPr>
          <p:grpSpPr>
            <a:xfrm>
              <a:off x="9492122" y="5728942"/>
              <a:ext cx="7272000" cy="1943233"/>
              <a:chOff x="9492080" y="5727136"/>
              <a:chExt cx="7272000" cy="1943233"/>
            </a:xfrm>
          </p:grpSpPr>
          <p:sp>
            <p:nvSpPr>
              <p:cNvPr id="257" name="Google Shape;257;p43"/>
              <p:cNvSpPr/>
              <p:nvPr/>
            </p:nvSpPr>
            <p:spPr>
              <a:xfrm>
                <a:off x="9492080" y="5727136"/>
                <a:ext cx="7272000" cy="1600200"/>
              </a:xfrm>
              <a:prstGeom prst="rect">
                <a:avLst/>
              </a:prstGeom>
              <a:solidFill>
                <a:srgbClr val="5E5E5E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650233" tIns="541867" rIns="433467" bIns="541867" anchor="t" anchorCtr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  <a:buSzPts val="3000"/>
                </a:pPr>
                <a:endParaRPr sz="4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8" name="Google Shape;258;p43"/>
              <p:cNvSpPr/>
              <p:nvPr/>
            </p:nvSpPr>
            <p:spPr>
              <a:xfrm rot="5400000">
                <a:off x="16357880" y="7248461"/>
                <a:ext cx="326400" cy="486000"/>
              </a:xfrm>
              <a:prstGeom prst="triangle">
                <a:avLst>
                  <a:gd name="adj" fmla="val 0"/>
                </a:avLst>
              </a:prstGeom>
              <a:solidFill>
                <a:srgbClr val="5E5E5E">
                  <a:alpha val="74900"/>
                </a:srgbClr>
              </a:solidFill>
              <a:ln>
                <a:noFill/>
              </a:ln>
            </p:spPr>
            <p:txBody>
              <a:bodyPr spcFirstLastPara="1" wrap="square" lIns="47600" tIns="47600" rIns="47600" bIns="476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500"/>
                </a:pPr>
                <a:endParaRPr sz="2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9" name="Google Shape;259;p43"/>
              <p:cNvSpPr/>
              <p:nvPr/>
            </p:nvSpPr>
            <p:spPr>
              <a:xfrm rot="-5400000" flipH="1">
                <a:off x="9578181" y="7242869"/>
                <a:ext cx="341400" cy="513600"/>
              </a:xfrm>
              <a:prstGeom prst="triangle">
                <a:avLst>
                  <a:gd name="adj" fmla="val 0"/>
                </a:avLst>
              </a:prstGeom>
              <a:solidFill>
                <a:srgbClr val="5E5E5E">
                  <a:alpha val="74900"/>
                </a:srgbClr>
              </a:solidFill>
              <a:ln>
                <a:noFill/>
              </a:ln>
            </p:spPr>
            <p:txBody>
              <a:bodyPr spcFirstLastPara="1" wrap="square" lIns="47600" tIns="47600" rIns="47600" bIns="476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500"/>
                </a:pPr>
                <a:endParaRPr sz="2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60" name="Google Shape;260;p43"/>
            <p:cNvSpPr txBox="1"/>
            <p:nvPr/>
          </p:nvSpPr>
          <p:spPr>
            <a:xfrm>
              <a:off x="11951518" y="5998524"/>
              <a:ext cx="2353200" cy="10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00" tIns="47600" rIns="47600" bIns="476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800"/>
              </a:pPr>
              <a:r>
                <a:rPr lang="en" sz="2933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Run</a:t>
              </a:r>
              <a:endParaRPr sz="2933"/>
            </a:p>
          </p:txBody>
        </p:sp>
        <p:sp>
          <p:nvSpPr>
            <p:cNvPr id="261" name="Google Shape;261;p43"/>
            <p:cNvSpPr txBox="1"/>
            <p:nvPr/>
          </p:nvSpPr>
          <p:spPr>
            <a:xfrm>
              <a:off x="10332294" y="7642450"/>
              <a:ext cx="5813400" cy="37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365751" indent="-331885"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Pull</a:t>
              </a:r>
              <a:endPara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365751" indent="-331885">
                <a:spcBef>
                  <a:spcPts val="1333"/>
                </a:spcBef>
                <a:buClr>
                  <a:srgbClr val="FFD966"/>
                </a:buClr>
                <a:buSzPts val="1400"/>
                <a:buChar char="•"/>
              </a:pPr>
              <a:r>
                <a:rPr lang="en" sz="2400" b="1">
                  <a:solidFill>
                    <a:srgbClr val="FFD9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Decrypt</a:t>
              </a:r>
              <a:endParaRPr sz="2400" b="1">
                <a:solidFill>
                  <a:srgbClr val="FFD966"/>
                </a:solidFill>
              </a:endParaRPr>
            </a:p>
            <a:p>
              <a:pPr marL="365751" indent="-331885">
                <a:spcBef>
                  <a:spcPts val="1333"/>
                </a:spcBef>
                <a:buClr>
                  <a:srgbClr val="FFFFFF"/>
                </a:buClr>
                <a:buSzPts val="1400"/>
                <a:buFont typeface="Arial"/>
                <a:buChar char="•"/>
              </a:pPr>
              <a:r>
                <a:rPr lang="en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Run</a:t>
              </a:r>
              <a:endPara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>
                <a:spcBef>
                  <a:spcPts val="1333"/>
                </a:spcBef>
                <a:spcAft>
                  <a:spcPts val="1333"/>
                </a:spcAft>
                <a:buClr>
                  <a:srgbClr val="000000"/>
                </a:buClr>
                <a:buSzPts val="800"/>
              </a:pPr>
              <a:endPara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62" name="Google Shape;262;p43"/>
          <p:cNvGrpSpPr/>
          <p:nvPr/>
        </p:nvGrpSpPr>
        <p:grpSpPr>
          <a:xfrm>
            <a:off x="9580800" y="2402951"/>
            <a:ext cx="835565" cy="737371"/>
            <a:chOff x="5513388" y="5932488"/>
            <a:chExt cx="784225" cy="692151"/>
          </a:xfrm>
        </p:grpSpPr>
        <p:sp>
          <p:nvSpPr>
            <p:cNvPr id="263" name="Google Shape;263;p43"/>
            <p:cNvSpPr/>
            <p:nvPr/>
          </p:nvSpPr>
          <p:spPr>
            <a:xfrm>
              <a:off x="5513388" y="5932488"/>
              <a:ext cx="784225" cy="692151"/>
            </a:xfrm>
            <a:custGeom>
              <a:avLst/>
              <a:gdLst/>
              <a:ahLst/>
              <a:cxnLst/>
              <a:rect l="l" t="t" r="r" b="b"/>
              <a:pathLst>
                <a:path w="798" h="692" extrusionOk="0">
                  <a:moveTo>
                    <a:pt x="399" y="0"/>
                  </a:moveTo>
                  <a:cubicBezTo>
                    <a:pt x="179" y="0"/>
                    <a:pt x="0" y="176"/>
                    <a:pt x="0" y="393"/>
                  </a:cubicBezTo>
                  <a:cubicBezTo>
                    <a:pt x="0" y="513"/>
                    <a:pt x="55" y="620"/>
                    <a:pt x="141" y="692"/>
                  </a:cubicBezTo>
                  <a:cubicBezTo>
                    <a:pt x="657" y="692"/>
                    <a:pt x="657" y="692"/>
                    <a:pt x="657" y="692"/>
                  </a:cubicBezTo>
                  <a:cubicBezTo>
                    <a:pt x="743" y="620"/>
                    <a:pt x="798" y="513"/>
                    <a:pt x="798" y="393"/>
                  </a:cubicBezTo>
                  <a:cubicBezTo>
                    <a:pt x="798" y="176"/>
                    <a:pt x="619" y="0"/>
                    <a:pt x="399" y="0"/>
                  </a:cubicBezTo>
                  <a:close/>
                  <a:moveTo>
                    <a:pt x="638" y="661"/>
                  </a:moveTo>
                  <a:cubicBezTo>
                    <a:pt x="159" y="661"/>
                    <a:pt x="159" y="661"/>
                    <a:pt x="159" y="661"/>
                  </a:cubicBezTo>
                  <a:cubicBezTo>
                    <a:pt x="83" y="595"/>
                    <a:pt x="34" y="499"/>
                    <a:pt x="34" y="390"/>
                  </a:cubicBezTo>
                  <a:cubicBezTo>
                    <a:pt x="34" y="192"/>
                    <a:pt x="198" y="31"/>
                    <a:pt x="399" y="31"/>
                  </a:cubicBezTo>
                  <a:cubicBezTo>
                    <a:pt x="600" y="31"/>
                    <a:pt x="763" y="192"/>
                    <a:pt x="763" y="390"/>
                  </a:cubicBezTo>
                  <a:cubicBezTo>
                    <a:pt x="763" y="499"/>
                    <a:pt x="715" y="595"/>
                    <a:pt x="638" y="6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3199"/>
              </a:pPr>
              <a:endParaRPr sz="4265">
                <a:solidFill>
                  <a:srgbClr val="0095E5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4" name="Google Shape;264;p43"/>
            <p:cNvSpPr/>
            <p:nvPr/>
          </p:nvSpPr>
          <p:spPr>
            <a:xfrm>
              <a:off x="5838826" y="6102351"/>
              <a:ext cx="285750" cy="290513"/>
            </a:xfrm>
            <a:custGeom>
              <a:avLst/>
              <a:gdLst/>
              <a:ahLst/>
              <a:cxnLst/>
              <a:rect l="l" t="t" r="r" b="b"/>
              <a:pathLst>
                <a:path w="291" h="290" extrusionOk="0">
                  <a:moveTo>
                    <a:pt x="289" y="10"/>
                  </a:moveTo>
                  <a:cubicBezTo>
                    <a:pt x="287" y="5"/>
                    <a:pt x="287" y="5"/>
                    <a:pt x="287" y="5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64" y="4"/>
                    <a:pt x="264" y="4"/>
                    <a:pt x="264" y="4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87" y="150"/>
                    <a:pt x="79" y="148"/>
                    <a:pt x="71" y="148"/>
                  </a:cubicBezTo>
                  <a:cubicBezTo>
                    <a:pt x="32" y="148"/>
                    <a:pt x="0" y="180"/>
                    <a:pt x="0" y="219"/>
                  </a:cubicBezTo>
                  <a:cubicBezTo>
                    <a:pt x="0" y="258"/>
                    <a:pt x="32" y="290"/>
                    <a:pt x="71" y="290"/>
                  </a:cubicBezTo>
                  <a:cubicBezTo>
                    <a:pt x="110" y="290"/>
                    <a:pt x="141" y="258"/>
                    <a:pt x="141" y="219"/>
                  </a:cubicBezTo>
                  <a:cubicBezTo>
                    <a:pt x="141" y="211"/>
                    <a:pt x="140" y="202"/>
                    <a:pt x="137" y="195"/>
                  </a:cubicBezTo>
                  <a:cubicBezTo>
                    <a:pt x="287" y="27"/>
                    <a:pt x="287" y="27"/>
                    <a:pt x="287" y="27"/>
                  </a:cubicBezTo>
                  <a:cubicBezTo>
                    <a:pt x="289" y="22"/>
                    <a:pt x="289" y="22"/>
                    <a:pt x="289" y="22"/>
                  </a:cubicBezTo>
                  <a:cubicBezTo>
                    <a:pt x="291" y="16"/>
                    <a:pt x="291" y="16"/>
                    <a:pt x="291" y="16"/>
                  </a:cubicBezTo>
                  <a:lnTo>
                    <a:pt x="2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3199"/>
              </a:pPr>
              <a:endParaRPr sz="4265">
                <a:solidFill>
                  <a:srgbClr val="0095E5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5" name="Google Shape;265;p43"/>
            <p:cNvSpPr/>
            <p:nvPr/>
          </p:nvSpPr>
          <p:spPr>
            <a:xfrm>
              <a:off x="6110288" y="6172201"/>
              <a:ext cx="74613" cy="311150"/>
            </a:xfrm>
            <a:custGeom>
              <a:avLst/>
              <a:gdLst/>
              <a:ahLst/>
              <a:cxnLst/>
              <a:rect l="l" t="t" r="r" b="b"/>
              <a:pathLst>
                <a:path w="77" h="311" extrusionOk="0">
                  <a:moveTo>
                    <a:pt x="77" y="152"/>
                  </a:moveTo>
                  <a:cubicBezTo>
                    <a:pt x="77" y="101"/>
                    <a:pt x="63" y="53"/>
                    <a:pt x="38" y="12"/>
                  </a:cubicBezTo>
                  <a:cubicBezTo>
                    <a:pt x="37" y="8"/>
                    <a:pt x="32" y="3"/>
                    <a:pt x="32" y="3"/>
                  </a:cubicBezTo>
                  <a:cubicBezTo>
                    <a:pt x="30" y="1"/>
                    <a:pt x="27" y="0"/>
                    <a:pt x="24" y="0"/>
                  </a:cubicBezTo>
                  <a:cubicBezTo>
                    <a:pt x="15" y="0"/>
                    <a:pt x="8" y="7"/>
                    <a:pt x="8" y="15"/>
                  </a:cubicBezTo>
                  <a:cubicBezTo>
                    <a:pt x="8" y="20"/>
                    <a:pt x="12" y="22"/>
                    <a:pt x="15" y="28"/>
                  </a:cubicBezTo>
                  <a:cubicBezTo>
                    <a:pt x="37" y="64"/>
                    <a:pt x="49" y="106"/>
                    <a:pt x="49" y="150"/>
                  </a:cubicBezTo>
                  <a:cubicBezTo>
                    <a:pt x="49" y="202"/>
                    <a:pt x="33" y="249"/>
                    <a:pt x="5" y="289"/>
                  </a:cubicBezTo>
                  <a:cubicBezTo>
                    <a:pt x="5" y="289"/>
                    <a:pt x="2" y="292"/>
                    <a:pt x="2" y="294"/>
                  </a:cubicBezTo>
                  <a:cubicBezTo>
                    <a:pt x="0" y="303"/>
                    <a:pt x="8" y="311"/>
                    <a:pt x="16" y="311"/>
                  </a:cubicBezTo>
                  <a:cubicBezTo>
                    <a:pt x="23" y="311"/>
                    <a:pt x="30" y="305"/>
                    <a:pt x="34" y="299"/>
                  </a:cubicBezTo>
                  <a:cubicBezTo>
                    <a:pt x="61" y="257"/>
                    <a:pt x="77" y="206"/>
                    <a:pt x="77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3199"/>
              </a:pPr>
              <a:endParaRPr sz="4265">
                <a:solidFill>
                  <a:srgbClr val="0095E5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43"/>
            <p:cNvSpPr/>
            <p:nvPr/>
          </p:nvSpPr>
          <p:spPr>
            <a:xfrm>
              <a:off x="5626101" y="6045201"/>
              <a:ext cx="433388" cy="450850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434" y="43"/>
                  </a:moveTo>
                  <a:cubicBezTo>
                    <a:pt x="434" y="43"/>
                    <a:pt x="434" y="43"/>
                    <a:pt x="434" y="43"/>
                  </a:cubicBezTo>
                  <a:cubicBezTo>
                    <a:pt x="434" y="43"/>
                    <a:pt x="434" y="43"/>
                    <a:pt x="434" y="43"/>
                  </a:cubicBezTo>
                  <a:cubicBezTo>
                    <a:pt x="433" y="42"/>
                    <a:pt x="432" y="41"/>
                    <a:pt x="431" y="41"/>
                  </a:cubicBezTo>
                  <a:cubicBezTo>
                    <a:pt x="389" y="15"/>
                    <a:pt x="340" y="0"/>
                    <a:pt x="287" y="0"/>
                  </a:cubicBezTo>
                  <a:cubicBezTo>
                    <a:pt x="286" y="0"/>
                    <a:pt x="285" y="0"/>
                    <a:pt x="285" y="0"/>
                  </a:cubicBezTo>
                  <a:cubicBezTo>
                    <a:pt x="127" y="0"/>
                    <a:pt x="0" y="126"/>
                    <a:pt x="0" y="280"/>
                  </a:cubicBezTo>
                  <a:cubicBezTo>
                    <a:pt x="0" y="304"/>
                    <a:pt x="3" y="327"/>
                    <a:pt x="10" y="349"/>
                  </a:cubicBezTo>
                  <a:cubicBezTo>
                    <a:pt x="19" y="383"/>
                    <a:pt x="34" y="413"/>
                    <a:pt x="53" y="440"/>
                  </a:cubicBezTo>
                  <a:cubicBezTo>
                    <a:pt x="55" y="443"/>
                    <a:pt x="60" y="449"/>
                    <a:pt x="60" y="449"/>
                  </a:cubicBezTo>
                  <a:cubicBezTo>
                    <a:pt x="63" y="450"/>
                    <a:pt x="66" y="451"/>
                    <a:pt x="69" y="450"/>
                  </a:cubicBezTo>
                  <a:cubicBezTo>
                    <a:pt x="78" y="450"/>
                    <a:pt x="84" y="442"/>
                    <a:pt x="83" y="434"/>
                  </a:cubicBezTo>
                  <a:cubicBezTo>
                    <a:pt x="82" y="429"/>
                    <a:pt x="78" y="428"/>
                    <a:pt x="75" y="422"/>
                  </a:cubicBezTo>
                  <a:cubicBezTo>
                    <a:pt x="46" y="382"/>
                    <a:pt x="28" y="330"/>
                    <a:pt x="28" y="278"/>
                  </a:cubicBezTo>
                  <a:cubicBezTo>
                    <a:pt x="28" y="142"/>
                    <a:pt x="143" y="31"/>
                    <a:pt x="285" y="31"/>
                  </a:cubicBezTo>
                  <a:cubicBezTo>
                    <a:pt x="325" y="31"/>
                    <a:pt x="363" y="40"/>
                    <a:pt x="397" y="56"/>
                  </a:cubicBezTo>
                  <a:cubicBezTo>
                    <a:pt x="405" y="60"/>
                    <a:pt x="413" y="65"/>
                    <a:pt x="420" y="70"/>
                  </a:cubicBezTo>
                  <a:cubicBezTo>
                    <a:pt x="421" y="70"/>
                    <a:pt x="424" y="73"/>
                    <a:pt x="426" y="73"/>
                  </a:cubicBezTo>
                  <a:cubicBezTo>
                    <a:pt x="435" y="75"/>
                    <a:pt x="442" y="67"/>
                    <a:pt x="442" y="59"/>
                  </a:cubicBezTo>
                  <a:cubicBezTo>
                    <a:pt x="442" y="53"/>
                    <a:pt x="438" y="47"/>
                    <a:pt x="43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lnSpc>
                  <a:spcPct val="237543"/>
                </a:lnSpc>
                <a:buClr>
                  <a:srgbClr val="000000"/>
                </a:buClr>
                <a:buSzPts val="3199"/>
              </a:pPr>
              <a:endParaRPr sz="4265">
                <a:solidFill>
                  <a:srgbClr val="0095E5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30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Benefits?</a:t>
            </a:r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buSzPts val="2400"/>
            </a:pPr>
            <a:r>
              <a:rPr lang="en" sz="3200" dirty="0"/>
              <a:t>Image Confidentiality &amp; Deprivileged Registry</a:t>
            </a:r>
            <a:endParaRPr sz="3200" dirty="0"/>
          </a:p>
          <a:p>
            <a:pPr indent="0">
              <a:spcBef>
                <a:spcPts val="2133"/>
              </a:spcBef>
              <a:buNone/>
            </a:pPr>
            <a:endParaRPr sz="3200" dirty="0"/>
          </a:p>
          <a:p>
            <a:pPr indent="-507987">
              <a:spcBef>
                <a:spcPts val="2133"/>
              </a:spcBef>
              <a:buSzPts val="2400"/>
            </a:pPr>
            <a:r>
              <a:rPr lang="en" sz="3200" dirty="0"/>
              <a:t>Execution Boundary Control </a:t>
            </a:r>
            <a:br>
              <a:rPr lang="en" sz="3200" dirty="0"/>
            </a:br>
            <a:r>
              <a:rPr lang="en" sz="3200" b="1" i="1" dirty="0"/>
              <a:t>“If my code is running, I know it’s in my cluster”</a:t>
            </a:r>
            <a:endParaRPr sz="3200" b="1" i="1" dirty="0"/>
          </a:p>
          <a:p>
            <a:pPr lvl="1" indent="-457189">
              <a:spcBef>
                <a:spcPts val="0"/>
              </a:spcBef>
              <a:buSzPts val="1800"/>
            </a:pPr>
            <a:r>
              <a:rPr lang="en" dirty="0"/>
              <a:t>Encrypted Containers Images + Key management could provide guarantees about where an image can run. </a:t>
            </a:r>
            <a:endParaRPr dirty="0"/>
          </a:p>
          <a:p>
            <a:pPr lvl="1" indent="-457189">
              <a:spcBef>
                <a:spcPts val="0"/>
              </a:spcBef>
              <a:buSzPts val="1800"/>
            </a:pPr>
            <a:r>
              <a:rPr lang="en" dirty="0"/>
              <a:t>i.e. Image X can only run in the EU nodes.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38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59"/>
          <p:cNvSpPr txBox="1">
            <a:spLocks noGrp="1"/>
          </p:cNvSpPr>
          <p:nvPr>
            <p:ph type="body" idx="1"/>
          </p:nvPr>
        </p:nvSpPr>
        <p:spPr>
          <a:xfrm>
            <a:off x="865417" y="636408"/>
            <a:ext cx="10125200" cy="9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1433" tIns="71433" rIns="71433" bIns="71433" rtlCol="0" anchor="ctr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" dirty="0"/>
              <a:t>Encryption Primer</a:t>
            </a:r>
            <a:endParaRPr dirty="0"/>
          </a:p>
        </p:txBody>
      </p:sp>
      <p:pic>
        <p:nvPicPr>
          <p:cNvPr id="765" name="Google Shape;76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100" y="1568500"/>
            <a:ext cx="6939800" cy="46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59"/>
          <p:cNvSpPr txBox="1"/>
          <p:nvPr/>
        </p:nvSpPr>
        <p:spPr>
          <a:xfrm>
            <a:off x="2626100" y="6261025"/>
            <a:ext cx="6344400" cy="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en" sz="1067" u="sng">
                <a:solidFill>
                  <a:schemeClr val="hlink"/>
                </a:solidFill>
                <a:hlinkClick r:id="rId4"/>
              </a:rPr>
              <a:t>https://www.outsystems.com/blog/posts/how-to-teach-child-about-asymmetric-cryptography/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401335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1288</Words>
  <Application>Microsoft Macintosh PowerPoint</Application>
  <PresentationFormat>Widescreen</PresentationFormat>
  <Paragraphs>251</Paragraphs>
  <Slides>36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Helvetica Neue</vt:lpstr>
      <vt:lpstr>Helvetica Neue Light</vt:lpstr>
      <vt:lpstr>Impact</vt:lpstr>
      <vt:lpstr>Office Theme</vt:lpstr>
      <vt:lpstr>Advancing image security and compliance through Container Image Encryption!  </vt:lpstr>
      <vt:lpstr>Contents</vt:lpstr>
      <vt:lpstr>Container Image Security</vt:lpstr>
      <vt:lpstr>PowerPoint Presentation</vt:lpstr>
      <vt:lpstr>Container Image Security</vt:lpstr>
      <vt:lpstr>What does this mean for your images?</vt:lpstr>
      <vt:lpstr>Container Image Encryption</vt:lpstr>
      <vt:lpstr>Benefits?</vt:lpstr>
      <vt:lpstr>PowerPoint Presentation</vt:lpstr>
      <vt:lpstr>PowerPoint Presentation</vt:lpstr>
      <vt:lpstr>PowerPoint Presentation</vt:lpstr>
      <vt:lpstr>Simple Encrypt/Decrypt Demo</vt:lpstr>
      <vt:lpstr>OCI Spec Details</vt:lpstr>
      <vt:lpstr>OCI Spec</vt:lpstr>
      <vt:lpstr>OCI Spec +encrypted</vt:lpstr>
      <vt:lpstr>Container Encryption Features</vt:lpstr>
      <vt:lpstr>PowerPoint Presentation</vt:lpstr>
      <vt:lpstr>PowerPoint Presentation</vt:lpstr>
      <vt:lpstr>PowerPoint Presentation</vt:lpstr>
      <vt:lpstr>Adding Decryption to K8s Nodes</vt:lpstr>
      <vt:lpstr>Cluster Decryption Demo</vt:lpstr>
      <vt:lpstr>Adding Decryption to K8s Nodes</vt:lpstr>
      <vt:lpstr>Adding Decryption to K8s Nodes</vt:lpstr>
      <vt:lpstr>Geofencing Execution</vt:lpstr>
      <vt:lpstr>Summary</vt:lpstr>
      <vt:lpstr>PowerPoint Presentation</vt:lpstr>
      <vt:lpstr>PowerPoint Presentation</vt:lpstr>
      <vt:lpstr>PowerPoint Presentation</vt:lpstr>
      <vt:lpstr>Encrypt and distribution flow</vt:lpstr>
      <vt:lpstr>Encrypt and distribution flow</vt:lpstr>
      <vt:lpstr>Encrypt and distribution flow</vt:lpstr>
      <vt:lpstr>Encrypt and distribution flow</vt:lpstr>
      <vt:lpstr>Encrypt and distribution flow</vt:lpstr>
      <vt:lpstr>Encrypt and distribution flow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image security and compliance through Container Image Encryption!  </dc:title>
  <dc:creator>JIA JUN BRANDON LUM</dc:creator>
  <cp:lastModifiedBy>JIA JUN BRANDON LUM</cp:lastModifiedBy>
  <cp:revision>2</cp:revision>
  <dcterms:created xsi:type="dcterms:W3CDTF">2020-06-29T18:21:43Z</dcterms:created>
  <dcterms:modified xsi:type="dcterms:W3CDTF">2020-06-29T18:26:02Z</dcterms:modified>
</cp:coreProperties>
</file>