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20" r:id="rId3"/>
    <p:sldMasterId id="2147483721" r:id="rId4"/>
    <p:sldMasterId id="2147483722" r:id="rId5"/>
    <p:sldMasterId id="2147483723" r:id="rId6"/>
    <p:sldMasterId id="2147483724" r:id="rId7"/>
    <p:sldMasterId id="214748372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</p:sldIdLst>
  <p:sldSz cy="5148250" cx="9144000"/>
  <p:notesSz cx="7559675" cy="10691800"/>
  <p:embeddedFontLst>
    <p:embeddedFont>
      <p:font typeface="Work Sans"/>
      <p:regular r:id="rId63"/>
      <p:bold r:id="rId64"/>
      <p:italic r:id="rId65"/>
      <p:boldItalic r:id="rId66"/>
    </p:embeddedFont>
    <p:embeddedFont>
      <p:font typeface="Work Sans Regular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font" Target="fonts/CenturyGothic-regular.fntdata"/><Relationship Id="rId70" Type="http://schemas.openxmlformats.org/officeDocument/2006/relationships/font" Target="fonts/WorkSansRegular-bold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font" Target="fonts/WorkSans-bold.fntdata"/><Relationship Id="rId63" Type="http://schemas.openxmlformats.org/officeDocument/2006/relationships/font" Target="fonts/WorkSans-regular.fntdata"/><Relationship Id="rId22" Type="http://schemas.openxmlformats.org/officeDocument/2006/relationships/slide" Target="slides/slide13.xml"/><Relationship Id="rId66" Type="http://schemas.openxmlformats.org/officeDocument/2006/relationships/font" Target="fonts/WorkSans-boldItalic.fntdata"/><Relationship Id="rId21" Type="http://schemas.openxmlformats.org/officeDocument/2006/relationships/slide" Target="slides/slide12.xml"/><Relationship Id="rId65" Type="http://schemas.openxmlformats.org/officeDocument/2006/relationships/font" Target="fonts/WorkSans-italic.fntdata"/><Relationship Id="rId24" Type="http://schemas.openxmlformats.org/officeDocument/2006/relationships/slide" Target="slides/slide15.xml"/><Relationship Id="rId68" Type="http://schemas.openxmlformats.org/officeDocument/2006/relationships/font" Target="fonts/WorkSansRegular-bold.fntdata"/><Relationship Id="rId23" Type="http://schemas.openxmlformats.org/officeDocument/2006/relationships/slide" Target="slides/slide14.xml"/><Relationship Id="rId67" Type="http://schemas.openxmlformats.org/officeDocument/2006/relationships/font" Target="fonts/WorkSansRegular-regular.fntdata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WorkSansRegular-italic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ca7552ca7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8ca7552ca7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ca7552ca7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8ca7552ca7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ca7552ca7_0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8ca7552ca7_0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ca7552ca7_0_8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8ca7552ca7_0_8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5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6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7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7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7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9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0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0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0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0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1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1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1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2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2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2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2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3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3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3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4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4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4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4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5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5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5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5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5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5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68"/>
          <p:cNvSpPr txBox="1"/>
          <p:nvPr>
            <p:ph idx="1" type="subTitle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9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0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0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70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1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2"/>
          <p:cNvSpPr txBox="1"/>
          <p:nvPr>
            <p:ph idx="1" type="subTitle"/>
          </p:nvPr>
        </p:nvSpPr>
        <p:spPr>
          <a:xfrm>
            <a:off x="457200" y="204840"/>
            <a:ext cx="8229240" cy="398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3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3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73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73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4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4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74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74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5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5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5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75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67424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76"/>
          <p:cNvSpPr txBox="1"/>
          <p:nvPr>
            <p:ph idx="1"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6"/>
          <p:cNvSpPr txBox="1"/>
          <p:nvPr>
            <p:ph idx="2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7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7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7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7"/>
          <p:cNvSpPr txBox="1"/>
          <p:nvPr>
            <p:ph idx="3"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7"/>
          <p:cNvSpPr txBox="1"/>
          <p:nvPr>
            <p:ph idx="4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8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78"/>
          <p:cNvSpPr txBox="1"/>
          <p:nvPr>
            <p:ph idx="1"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78"/>
          <p:cNvSpPr txBox="1"/>
          <p:nvPr>
            <p:ph idx="2"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78"/>
          <p:cNvSpPr txBox="1"/>
          <p:nvPr>
            <p:ph idx="3"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78"/>
          <p:cNvSpPr txBox="1"/>
          <p:nvPr>
            <p:ph idx="4"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8"/>
          <p:cNvSpPr txBox="1"/>
          <p:nvPr>
            <p:ph idx="5"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8"/>
          <p:cNvSpPr txBox="1"/>
          <p:nvPr>
            <p:ph idx="6"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204200"/>
            <a:ext cx="401580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C322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20" y="359640"/>
            <a:ext cx="9143640" cy="33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5600" y="4155120"/>
            <a:ext cx="896400" cy="81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560" y="4214520"/>
            <a:ext cx="5410440" cy="782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type="title"/>
          </p:nvPr>
        </p:nvSpPr>
        <p:spPr>
          <a:xfrm>
            <a:off x="2484000" y="1295640"/>
            <a:ext cx="550800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2484000" y="2303640"/>
            <a:ext cx="5508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3640" cy="33840"/>
          </a:xfrm>
          <a:prstGeom prst="rect">
            <a:avLst/>
          </a:prstGeom>
          <a:gradFill>
            <a:gsLst>
              <a:gs pos="0">
                <a:srgbClr val="252A60"/>
              </a:gs>
              <a:gs pos="100000">
                <a:srgbClr val="DF156C"/>
              </a:gs>
            </a:gsLst>
            <a:lin ang="13194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97600" y="4771080"/>
            <a:ext cx="3085920" cy="27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00" strike="noStrike">
                <a:solidFill>
                  <a:srgbClr val="8EA8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 Native Computing Foundation</a:t>
            </a:r>
            <a:endParaRPr b="0" sz="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57040" y="4771080"/>
            <a:ext cx="277200" cy="27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10200" y="4815720"/>
            <a:ext cx="184680" cy="1846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565920" y="4841280"/>
            <a:ext cx="360" cy="13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2600">
            <a:solidFill>
              <a:srgbClr val="8EA8A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257040" y="321480"/>
            <a:ext cx="8629560" cy="44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57040" y="1067400"/>
            <a:ext cx="8629560" cy="361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64360" y="4248000"/>
            <a:ext cx="498060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1368000" y="4639680"/>
            <a:ext cx="289800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Copyright © SUSE 2020</a:t>
            </a:r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462960" y="4639680"/>
            <a:ext cx="97812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‹#›</a:t>
            </a:fld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27"/>
          <p:cNvCxnSpPr/>
          <p:nvPr/>
        </p:nvCxnSpPr>
        <p:spPr>
          <a:xfrm>
            <a:off x="865080" y="4716000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30BA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27"/>
          <p:cNvSpPr txBox="1"/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8000" y="4661280"/>
            <a:ext cx="432000" cy="109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/>
        </p:nvSpPr>
        <p:spPr>
          <a:xfrm>
            <a:off x="462960" y="4639680"/>
            <a:ext cx="97812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‹#›</a:t>
            </a:fld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3" name="Google Shape;173;p40"/>
          <p:cNvCxnSpPr/>
          <p:nvPr/>
        </p:nvCxnSpPr>
        <p:spPr>
          <a:xfrm>
            <a:off x="865080" y="4716000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30BA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40"/>
          <p:cNvSpPr txBox="1"/>
          <p:nvPr/>
        </p:nvSpPr>
        <p:spPr>
          <a:xfrm>
            <a:off x="1368000" y="4639680"/>
            <a:ext cx="289800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Copyright © SUSE 2020</a:t>
            </a:r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0"/>
          <p:cNvSpPr txBox="1"/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77" name="Google Shape;17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08000" y="4661280"/>
            <a:ext cx="432000" cy="109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 txBox="1"/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"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229" name="Google Shape;229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29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3"/>
          <p:cNvSpPr txBox="1"/>
          <p:nvPr/>
        </p:nvSpPr>
        <p:spPr>
          <a:xfrm>
            <a:off x="462960" y="4639680"/>
            <a:ext cx="97812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‹#›</a:t>
            </a:fld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1" name="Google Shape;231;p53"/>
          <p:cNvCxnSpPr/>
          <p:nvPr/>
        </p:nvCxnSpPr>
        <p:spPr>
          <a:xfrm>
            <a:off x="865080" y="4716000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30BA7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2" name="Google Shape;2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9640" y="205200"/>
            <a:ext cx="3640320" cy="17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3"/>
          <p:cNvSpPr/>
          <p:nvPr/>
        </p:nvSpPr>
        <p:spPr>
          <a:xfrm>
            <a:off x="-9720" y="852480"/>
            <a:ext cx="4519800" cy="2310120"/>
          </a:xfrm>
          <a:custGeom>
            <a:rect b="b" l="l" r="r" t="t"/>
            <a:pathLst>
              <a:path extrusionOk="0" h="2320661" w="4540455">
                <a:moveTo>
                  <a:pt x="0" y="4435"/>
                </a:moveTo>
                <a:lnTo>
                  <a:pt x="4297568" y="0"/>
                </a:lnTo>
                <a:cubicBezTo>
                  <a:pt x="4431711" y="0"/>
                  <a:pt x="4540455" y="108744"/>
                  <a:pt x="4540455" y="242887"/>
                </a:cubicBezTo>
                <a:cubicBezTo>
                  <a:pt x="4539389" y="935478"/>
                  <a:pt x="4538324" y="1628070"/>
                  <a:pt x="4537258" y="2320661"/>
                </a:cubicBezTo>
              </a:path>
            </a:pathLst>
          </a:custGeom>
          <a:noFill/>
          <a:ln cap="flat" cmpd="sng" w="12600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3"/>
          <p:cNvSpPr/>
          <p:nvPr/>
        </p:nvSpPr>
        <p:spPr>
          <a:xfrm rot="10800000">
            <a:off x="4501800" y="2661840"/>
            <a:ext cx="4290840" cy="1645560"/>
          </a:xfrm>
          <a:custGeom>
            <a:rect b="b" l="l" r="r" t="t"/>
            <a:pathLst>
              <a:path extrusionOk="0" h="1653963" w="4310443">
                <a:moveTo>
                  <a:pt x="2003984" y="0"/>
                </a:moveTo>
                <a:cubicBezTo>
                  <a:pt x="2005443" y="743"/>
                  <a:pt x="2004060" y="1441526"/>
                  <a:pt x="2005542" y="1440581"/>
                </a:cubicBezTo>
                <a:cubicBezTo>
                  <a:pt x="2007000" y="1556605"/>
                  <a:pt x="1941981" y="1650455"/>
                  <a:pt x="1816134" y="1652764"/>
                </a:cubicBezTo>
                <a:cubicBezTo>
                  <a:pt x="1818731" y="1653963"/>
                  <a:pt x="182388" y="1652251"/>
                  <a:pt x="182212" y="1652762"/>
                </a:cubicBezTo>
                <a:cubicBezTo>
                  <a:pt x="60337" y="1643971"/>
                  <a:pt x="575" y="1553953"/>
                  <a:pt x="0" y="1454966"/>
                </a:cubicBezTo>
                <a:cubicBezTo>
                  <a:pt x="200" y="1456764"/>
                  <a:pt x="3772" y="817312"/>
                  <a:pt x="3597" y="819621"/>
                </a:cubicBezTo>
                <a:cubicBezTo>
                  <a:pt x="4620" y="706849"/>
                  <a:pt x="78952" y="632285"/>
                  <a:pt x="183558" y="633279"/>
                </a:cubicBezTo>
                <a:lnTo>
                  <a:pt x="4062119" y="640978"/>
                </a:lnTo>
                <a:cubicBezTo>
                  <a:pt x="4196262" y="640978"/>
                  <a:pt x="4305006" y="749722"/>
                  <a:pt x="4305006" y="883865"/>
                </a:cubicBezTo>
                <a:lnTo>
                  <a:pt x="4310443" y="1155875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3"/>
          <p:cNvSpPr/>
          <p:nvPr/>
        </p:nvSpPr>
        <p:spPr>
          <a:xfrm>
            <a:off x="4442040" y="3100680"/>
            <a:ext cx="127080" cy="126720"/>
          </a:xfrm>
          <a:custGeom>
            <a:rect b="b" l="l" r="r" t="t"/>
            <a:pathLst>
              <a:path extrusionOk="0" h="21600" w="21661">
                <a:moveTo>
                  <a:pt x="0" y="10800"/>
                </a:moveTo>
                <a:close/>
              </a:path>
            </a:pathLst>
          </a:custGeom>
          <a:solidFill>
            <a:srgbClr val="0C322C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53"/>
          <p:cNvCxnSpPr/>
          <p:nvPr/>
        </p:nvCxnSpPr>
        <p:spPr>
          <a:xfrm>
            <a:off x="6797160" y="4308840"/>
            <a:ext cx="360" cy="839520"/>
          </a:xfrm>
          <a:prstGeom prst="straightConnector1">
            <a:avLst/>
          </a:prstGeom>
          <a:noFill/>
          <a:ln cap="flat" cmpd="sng" w="9525">
            <a:solidFill>
              <a:srgbClr val="0C322C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7" name="Google Shape;237;p53"/>
          <p:cNvSpPr txBox="1"/>
          <p:nvPr/>
        </p:nvSpPr>
        <p:spPr>
          <a:xfrm>
            <a:off x="1368000" y="4639680"/>
            <a:ext cx="2898000" cy="2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Copyright © SUSE 2020</a:t>
            </a:r>
            <a:endParaRPr b="0" sz="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000" y="4661280"/>
            <a:ext cx="432000" cy="109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C322C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6"/>
          <p:cNvSpPr txBox="1"/>
          <p:nvPr>
            <p:ph type="title"/>
          </p:nvPr>
        </p:nvSpPr>
        <p:spPr>
          <a:xfrm>
            <a:off x="457200" y="204840"/>
            <a:ext cx="8229240" cy="85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9" name="Google Shape;289;p66"/>
          <p:cNvSpPr txBox="1"/>
          <p:nvPr>
            <p:ph idx="1" type="body"/>
          </p:nvPr>
        </p:nvSpPr>
        <p:spPr>
          <a:xfrm>
            <a:off x="457200" y="1204200"/>
            <a:ext cx="8229240" cy="29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290" name="Google Shape;290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440" y="4146480"/>
            <a:ext cx="853560" cy="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02680" y="4176000"/>
            <a:ext cx="42696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6"/>
          <p:cNvSpPr/>
          <p:nvPr/>
        </p:nvSpPr>
        <p:spPr>
          <a:xfrm>
            <a:off x="4320" y="880200"/>
            <a:ext cx="3901320" cy="890640"/>
          </a:xfrm>
          <a:custGeom>
            <a:rect b="b" l="l" r="r" t="t"/>
            <a:pathLst>
              <a:path extrusionOk="0" h="1334575" w="5846026">
                <a:moveTo>
                  <a:pt x="0" y="0"/>
                </a:moveTo>
                <a:lnTo>
                  <a:pt x="5603139" y="8093"/>
                </a:lnTo>
                <a:cubicBezTo>
                  <a:pt x="5737282" y="8093"/>
                  <a:pt x="5846026" y="116837"/>
                  <a:pt x="5846026" y="250980"/>
                </a:cubicBezTo>
                <a:lnTo>
                  <a:pt x="5846026" y="1334575"/>
                </a:lnTo>
              </a:path>
            </a:pathLst>
          </a:custGeom>
          <a:noFill/>
          <a:ln cap="flat" cmpd="sng" w="12600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6"/>
          <p:cNvSpPr/>
          <p:nvPr/>
        </p:nvSpPr>
        <p:spPr>
          <a:xfrm rot="10800000">
            <a:off x="3905280" y="1797840"/>
            <a:ext cx="5195520" cy="1594800"/>
          </a:xfrm>
          <a:custGeom>
            <a:rect b="b" l="l" r="r" t="t"/>
            <a:pathLst>
              <a:path extrusionOk="0" h="2390305" w="7785742">
                <a:moveTo>
                  <a:pt x="0" y="0"/>
                </a:moveTo>
                <a:lnTo>
                  <a:pt x="7542855" y="19435"/>
                </a:lnTo>
                <a:cubicBezTo>
                  <a:pt x="7676998" y="19435"/>
                  <a:pt x="7785742" y="128179"/>
                  <a:pt x="7785742" y="262322"/>
                </a:cubicBezTo>
                <a:lnTo>
                  <a:pt x="7783501" y="2390305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6"/>
          <p:cNvSpPr/>
          <p:nvPr/>
        </p:nvSpPr>
        <p:spPr>
          <a:xfrm>
            <a:off x="3842280" y="1779840"/>
            <a:ext cx="126360" cy="12636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lose/>
              </a:path>
            </a:pathLst>
          </a:custGeom>
          <a:solidFill>
            <a:srgbClr val="31BA78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6"/>
          <p:cNvSpPr txBox="1"/>
          <p:nvPr>
            <p:ph idx="2" type="title"/>
          </p:nvPr>
        </p:nvSpPr>
        <p:spPr>
          <a:xfrm>
            <a:off x="362160" y="1692360"/>
            <a:ext cx="1944000" cy="1610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vents.linuxfoundation.org/kubecon-cloudnativecon-europe/program/schedule/" TargetMode="External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9"/>
          <p:cNvSpPr txBox="1"/>
          <p:nvPr/>
        </p:nvSpPr>
        <p:spPr>
          <a:xfrm>
            <a:off x="2484000" y="1108800"/>
            <a:ext cx="5508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One large cluster or lots of smaller ones?</a:t>
            </a:r>
            <a:endParaRPr b="1" sz="3200" strike="noStrike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49" name="Google Shape;349;p79"/>
          <p:cNvSpPr txBox="1"/>
          <p:nvPr/>
        </p:nvSpPr>
        <p:spPr>
          <a:xfrm>
            <a:off x="2484000" y="2195640"/>
            <a:ext cx="5508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Flavio Castelli – Distinguished Engineer at SUSE</a:t>
            </a:r>
            <a:endParaRPr b="0" sz="1800" strike="noStrike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50" name="Google Shape;350;p79"/>
          <p:cNvSpPr txBox="1"/>
          <p:nvPr/>
        </p:nvSpPr>
        <p:spPr>
          <a:xfrm>
            <a:off x="2376000" y="791640"/>
            <a:ext cx="5832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solidFill>
                  <a:srgbClr val="FF6A52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July 2020</a:t>
            </a:r>
            <a:endParaRPr b="1" sz="1100" strike="noStrike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8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resources and Namespace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8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Some Kubernetes resources are cluster-wide, but t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he majority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of them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are bound to a specific Namespace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Namespaces alone aren’t enough, there are no security fences around them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9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Authentication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9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cluster must enforce user authentication against an external identity provider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Unauthenticated users are prohibited from interacting with the cluster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Once authenticated, the Kubernetes API server will know the name of the user and the groups she belongs to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0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Authorization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0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RBAC policies instruct Kubernetes about what actions a user/group or users is entitled to perform against a set of Kubernetes resources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RBAC policies are expressed via: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Role/ClusterRole objects: define the target of a policy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RoleBinding/ClusterRoleBinding: associates a Role/ClusterRole to a user/group of users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1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Built-in Roles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1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has a some built-in ClusterRole objects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These can be used to quickly define RBAC policies both at cluster and at </a:t>
            </a:r>
            <a:r>
              <a:rPr b="0" lang="en-US" sz="1500" u="sng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 level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Most useful ones: 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1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admin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: read/write access to most resources, can manage RBAC policies inside of the Namespace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1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edit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: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like admin, but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no way to view or modify RBAC policies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. Note well, they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can interact with Secrets too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1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view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: read only access, no way to interact with RBAC policies and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ecrets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2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Building fences around a Namespace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2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Quick way: rely on built-in ClusterRoles and create RoleBinding to make them effective inside of a specific Namespace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Define ad-hoc Roles/ClusterRoles and bind them to a specific Namespace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3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Network isolation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3"/>
          <p:cNvSpPr txBox="1"/>
          <p:nvPr/>
        </p:nvSpPr>
        <p:spPr>
          <a:xfrm>
            <a:off x="502925" y="1490400"/>
            <a:ext cx="7415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By design all Kubernetes Pods can communicate with each other, regard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less of the namespace they belong to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NetworkPolicy can change this behaviour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93"/>
          <p:cNvSpPr/>
          <p:nvPr/>
        </p:nvSpPr>
        <p:spPr>
          <a:xfrm>
            <a:off x="2584505" y="2423025"/>
            <a:ext cx="1828800" cy="1371600"/>
          </a:xfrm>
          <a:prstGeom prst="rect">
            <a:avLst/>
          </a:prstGeom>
          <a:noFill/>
          <a:ln cap="flat" cmpd="sng" w="12600">
            <a:solidFill>
              <a:srgbClr val="00A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93"/>
          <p:cNvSpPr/>
          <p:nvPr/>
        </p:nvSpPr>
        <p:spPr>
          <a:xfrm>
            <a:off x="2673065" y="3403665"/>
            <a:ext cx="365700" cy="274200"/>
          </a:xfrm>
          <a:prstGeom prst="rect">
            <a:avLst/>
          </a:prstGeom>
          <a:solidFill>
            <a:srgbClr val="00A933"/>
          </a:solidFill>
          <a:ln cap="flat" cmpd="sng" w="9525">
            <a:solidFill>
              <a:srgbClr val="1584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93"/>
          <p:cNvSpPr/>
          <p:nvPr/>
        </p:nvSpPr>
        <p:spPr>
          <a:xfrm>
            <a:off x="2673075" y="2582390"/>
            <a:ext cx="365700" cy="274200"/>
          </a:xfrm>
          <a:prstGeom prst="rect">
            <a:avLst/>
          </a:prstGeom>
          <a:solidFill>
            <a:srgbClr val="00A933"/>
          </a:solidFill>
          <a:ln cap="flat" cmpd="sng" w="9525">
            <a:solidFill>
              <a:srgbClr val="1584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93"/>
          <p:cNvSpPr txBox="1"/>
          <p:nvPr/>
        </p:nvSpPr>
        <p:spPr>
          <a:xfrm>
            <a:off x="2745500" y="3814775"/>
            <a:ext cx="155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3"/>
          <p:cNvSpPr/>
          <p:nvPr/>
        </p:nvSpPr>
        <p:spPr>
          <a:xfrm>
            <a:off x="4946705" y="2423025"/>
            <a:ext cx="1828800" cy="1371600"/>
          </a:xfrm>
          <a:prstGeom prst="rect">
            <a:avLst/>
          </a:prstGeom>
          <a:noFill/>
          <a:ln cap="flat" cmpd="sng" w="126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93"/>
          <p:cNvSpPr/>
          <p:nvPr/>
        </p:nvSpPr>
        <p:spPr>
          <a:xfrm>
            <a:off x="5035265" y="3403665"/>
            <a:ext cx="365700" cy="274200"/>
          </a:xfrm>
          <a:prstGeom prst="rect">
            <a:avLst/>
          </a:prstGeom>
          <a:solidFill>
            <a:srgbClr val="FFBF00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3"/>
          <p:cNvSpPr/>
          <p:nvPr/>
        </p:nvSpPr>
        <p:spPr>
          <a:xfrm>
            <a:off x="5035275" y="2582390"/>
            <a:ext cx="365700" cy="274200"/>
          </a:xfrm>
          <a:prstGeom prst="rect">
            <a:avLst/>
          </a:prstGeom>
          <a:solidFill>
            <a:srgbClr val="FFBF00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93"/>
          <p:cNvSpPr txBox="1"/>
          <p:nvPr/>
        </p:nvSpPr>
        <p:spPr>
          <a:xfrm>
            <a:off x="5107700" y="3814775"/>
            <a:ext cx="155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93"/>
          <p:cNvCxnSpPr>
            <a:stCxn id="441" idx="2"/>
            <a:endCxn id="440" idx="0"/>
          </p:cNvCxnSpPr>
          <p:nvPr/>
        </p:nvCxnSpPr>
        <p:spPr>
          <a:xfrm flipH="1" rot="-5400000">
            <a:off x="2582625" y="3129890"/>
            <a:ext cx="5472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48" name="Google Shape;448;p93"/>
          <p:cNvCxnSpPr>
            <a:endCxn id="445" idx="1"/>
          </p:cNvCxnSpPr>
          <p:nvPr/>
        </p:nvCxnSpPr>
        <p:spPr>
          <a:xfrm flipH="1" rot="10800000">
            <a:off x="3038775" y="2719490"/>
            <a:ext cx="1996500" cy="82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49" name="Google Shape;449;p93"/>
          <p:cNvCxnSpPr>
            <a:stCxn id="444" idx="0"/>
            <a:endCxn id="445" idx="2"/>
          </p:cNvCxnSpPr>
          <p:nvPr/>
        </p:nvCxnSpPr>
        <p:spPr>
          <a:xfrm rot="-5400000">
            <a:off x="4944815" y="3129765"/>
            <a:ext cx="5472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4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Network Isolation of a tenant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4"/>
          <p:cNvSpPr/>
          <p:nvPr/>
        </p:nvSpPr>
        <p:spPr>
          <a:xfrm>
            <a:off x="4752360" y="1512360"/>
            <a:ext cx="3888000" cy="2876760"/>
          </a:xfrm>
          <a:custGeom>
            <a:rect b="b" l="l" r="r" t="t"/>
            <a:pathLst>
              <a:path extrusionOk="0" h="7993" w="10802">
                <a:moveTo>
                  <a:pt x="1441" y="0"/>
                </a:moveTo>
                <a:cubicBezTo>
                  <a:pt x="720" y="0"/>
                  <a:pt x="0" y="720"/>
                  <a:pt x="0" y="1441"/>
                </a:cubicBezTo>
                <a:lnTo>
                  <a:pt x="0" y="6550"/>
                </a:lnTo>
                <a:cubicBezTo>
                  <a:pt x="0" y="7271"/>
                  <a:pt x="720" y="7992"/>
                  <a:pt x="1441" y="7992"/>
                </a:cubicBezTo>
                <a:lnTo>
                  <a:pt x="9359" y="7992"/>
                </a:lnTo>
                <a:cubicBezTo>
                  <a:pt x="10080" y="7992"/>
                  <a:pt x="10801" y="7271"/>
                  <a:pt x="10801" y="6550"/>
                </a:cubicBezTo>
                <a:lnTo>
                  <a:pt x="10801" y="1441"/>
                </a:lnTo>
                <a:cubicBezTo>
                  <a:pt x="10801" y="720"/>
                  <a:pt x="10080" y="0"/>
                  <a:pt x="9359" y="0"/>
                </a:cubicBezTo>
                <a:lnTo>
                  <a:pt x="1441" y="0"/>
                </a:lnTo>
              </a:path>
            </a:pathLst>
          </a:cu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apiVersion: networking.k8s.io/v1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kind: NetworkPolicy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name: isolate-tenant-a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namespace: tenant-a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podSelector: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matchLabels: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ingress: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- from: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- podSelector: {}</a:t>
            </a:r>
            <a:endParaRPr sz="12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6" name="Google Shape;456;p94"/>
          <p:cNvSpPr txBox="1"/>
          <p:nvPr/>
        </p:nvSpPr>
        <p:spPr>
          <a:xfrm>
            <a:off x="502920" y="1490400"/>
            <a:ext cx="42494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 to Pod communication is allowed inside of the “tenant-a” Namespace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Outgoing connectivity from “tenant-a” is allowed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Ingress connectivity from other Namespaces is not allowed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5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Reflections on the previous NetworkPolicy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5"/>
          <p:cNvSpPr txBox="1"/>
          <p:nvPr/>
        </p:nvSpPr>
        <p:spPr>
          <a:xfrm>
            <a:off x="502925" y="1490400"/>
            <a:ext cx="74157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Pros: no need to add more policies when other tenants are added to the cluster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Cons: some ingress traffic should be allowed (eg: expose a service, collect metrics,...)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5"/>
          <p:cNvSpPr/>
          <p:nvPr/>
        </p:nvSpPr>
        <p:spPr>
          <a:xfrm>
            <a:off x="3346568" y="2484025"/>
            <a:ext cx="1828800" cy="1371600"/>
          </a:xfrm>
          <a:prstGeom prst="rect">
            <a:avLst/>
          </a:prstGeom>
          <a:noFill/>
          <a:ln cap="flat" cmpd="sng" w="12600">
            <a:solidFill>
              <a:srgbClr val="00A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5"/>
          <p:cNvSpPr/>
          <p:nvPr/>
        </p:nvSpPr>
        <p:spPr>
          <a:xfrm>
            <a:off x="3435127" y="3464665"/>
            <a:ext cx="365700" cy="274200"/>
          </a:xfrm>
          <a:prstGeom prst="rect">
            <a:avLst/>
          </a:prstGeom>
          <a:solidFill>
            <a:srgbClr val="00A933"/>
          </a:solidFill>
          <a:ln cap="flat" cmpd="sng" w="9525">
            <a:solidFill>
              <a:srgbClr val="1584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95"/>
          <p:cNvSpPr/>
          <p:nvPr/>
        </p:nvSpPr>
        <p:spPr>
          <a:xfrm>
            <a:off x="3435138" y="2643390"/>
            <a:ext cx="365700" cy="274200"/>
          </a:xfrm>
          <a:prstGeom prst="rect">
            <a:avLst/>
          </a:prstGeom>
          <a:solidFill>
            <a:srgbClr val="00A933"/>
          </a:solidFill>
          <a:ln cap="flat" cmpd="sng" w="9525">
            <a:solidFill>
              <a:srgbClr val="1584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5"/>
          <p:cNvSpPr txBox="1"/>
          <p:nvPr/>
        </p:nvSpPr>
        <p:spPr>
          <a:xfrm>
            <a:off x="3507563" y="3875775"/>
            <a:ext cx="155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5"/>
          <p:cNvSpPr/>
          <p:nvPr/>
        </p:nvSpPr>
        <p:spPr>
          <a:xfrm>
            <a:off x="5708768" y="2484025"/>
            <a:ext cx="1828800" cy="1371600"/>
          </a:xfrm>
          <a:prstGeom prst="rect">
            <a:avLst/>
          </a:prstGeom>
          <a:noFill/>
          <a:ln cap="flat" cmpd="sng" w="126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5"/>
          <p:cNvSpPr/>
          <p:nvPr/>
        </p:nvSpPr>
        <p:spPr>
          <a:xfrm>
            <a:off x="5797327" y="3464665"/>
            <a:ext cx="365700" cy="274200"/>
          </a:xfrm>
          <a:prstGeom prst="rect">
            <a:avLst/>
          </a:prstGeom>
          <a:solidFill>
            <a:srgbClr val="FFBF00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5"/>
          <p:cNvSpPr/>
          <p:nvPr/>
        </p:nvSpPr>
        <p:spPr>
          <a:xfrm>
            <a:off x="5797338" y="2643390"/>
            <a:ext cx="365700" cy="274200"/>
          </a:xfrm>
          <a:prstGeom prst="rect">
            <a:avLst/>
          </a:prstGeom>
          <a:solidFill>
            <a:srgbClr val="FFBF00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5"/>
          <p:cNvSpPr txBox="1"/>
          <p:nvPr/>
        </p:nvSpPr>
        <p:spPr>
          <a:xfrm>
            <a:off x="5869763" y="3875775"/>
            <a:ext cx="155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Namespace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95"/>
          <p:cNvCxnSpPr>
            <a:stCxn id="465" idx="2"/>
            <a:endCxn id="464" idx="0"/>
          </p:cNvCxnSpPr>
          <p:nvPr/>
        </p:nvCxnSpPr>
        <p:spPr>
          <a:xfrm flipH="1" rot="-5400000">
            <a:off x="3344688" y="3190890"/>
            <a:ext cx="5472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72" name="Google Shape;472;p95"/>
          <p:cNvCxnSpPr>
            <a:endCxn id="469" idx="1"/>
          </p:cNvCxnSpPr>
          <p:nvPr/>
        </p:nvCxnSpPr>
        <p:spPr>
          <a:xfrm flipH="1" rot="10800000">
            <a:off x="3800838" y="2780490"/>
            <a:ext cx="1996500" cy="82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73" name="Google Shape;473;p95"/>
          <p:cNvCxnSpPr>
            <a:stCxn id="468" idx="0"/>
            <a:endCxn id="469" idx="2"/>
          </p:cNvCxnSpPr>
          <p:nvPr/>
        </p:nvCxnSpPr>
        <p:spPr>
          <a:xfrm rot="-5400000">
            <a:off x="5706877" y="3190765"/>
            <a:ext cx="5472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74" name="Google Shape;474;p95"/>
          <p:cNvSpPr/>
          <p:nvPr/>
        </p:nvSpPr>
        <p:spPr>
          <a:xfrm>
            <a:off x="4640363" y="3087275"/>
            <a:ext cx="310800" cy="2250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95"/>
          <p:cNvSpPr/>
          <p:nvPr/>
        </p:nvSpPr>
        <p:spPr>
          <a:xfrm>
            <a:off x="883988" y="2749000"/>
            <a:ext cx="1254744" cy="68925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6" name="Google Shape;476;p95"/>
          <p:cNvCxnSpPr>
            <a:stCxn id="475" idx="0"/>
            <a:endCxn id="465" idx="1"/>
          </p:cNvCxnSpPr>
          <p:nvPr/>
        </p:nvCxnSpPr>
        <p:spPr>
          <a:xfrm flipH="1" rot="10800000">
            <a:off x="2137686" y="2780428"/>
            <a:ext cx="1297500" cy="313200"/>
          </a:xfrm>
          <a:prstGeom prst="bentConnector3">
            <a:avLst>
              <a:gd fmla="val 50087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77" name="Google Shape;477;p95"/>
          <p:cNvSpPr/>
          <p:nvPr/>
        </p:nvSpPr>
        <p:spPr>
          <a:xfrm>
            <a:off x="2631537" y="2824513"/>
            <a:ext cx="310800" cy="2250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95"/>
          <p:cNvSpPr txBox="1"/>
          <p:nvPr/>
        </p:nvSpPr>
        <p:spPr>
          <a:xfrm>
            <a:off x="1907363" y="3113775"/>
            <a:ext cx="155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Reaching exposed service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95"/>
          <p:cNvSpPr txBox="1"/>
          <p:nvPr/>
        </p:nvSpPr>
        <p:spPr>
          <a:xfrm>
            <a:off x="4809675" y="2991575"/>
            <a:ext cx="3657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65" marR="666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👍</a:t>
            </a:r>
            <a:endParaRPr sz="1800"/>
          </a:p>
        </p:txBody>
      </p:sp>
      <p:sp>
        <p:nvSpPr>
          <p:cNvPr id="480" name="Google Shape;480;p95"/>
          <p:cNvSpPr txBox="1"/>
          <p:nvPr/>
        </p:nvSpPr>
        <p:spPr>
          <a:xfrm>
            <a:off x="2786925" y="2737525"/>
            <a:ext cx="3657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65" marR="666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👎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6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Allow some ingress traffic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96"/>
          <p:cNvSpPr/>
          <p:nvPr/>
        </p:nvSpPr>
        <p:spPr>
          <a:xfrm>
            <a:off x="4752360" y="1025280"/>
            <a:ext cx="3888000" cy="3657600"/>
          </a:xfrm>
          <a:custGeom>
            <a:rect b="b" l="l" r="r" t="t"/>
            <a:pathLst>
              <a:path extrusionOk="0" h="10162" w="10802">
                <a:moveTo>
                  <a:pt x="1832" y="0"/>
                </a:moveTo>
                <a:cubicBezTo>
                  <a:pt x="916" y="0"/>
                  <a:pt x="0" y="916"/>
                  <a:pt x="0" y="1832"/>
                </a:cubicBezTo>
                <a:lnTo>
                  <a:pt x="0" y="8328"/>
                </a:lnTo>
                <a:cubicBezTo>
                  <a:pt x="0" y="9244"/>
                  <a:pt x="916" y="10161"/>
                  <a:pt x="1832" y="10161"/>
                </a:cubicBezTo>
                <a:lnTo>
                  <a:pt x="8968" y="10161"/>
                </a:lnTo>
                <a:cubicBezTo>
                  <a:pt x="9884" y="10161"/>
                  <a:pt x="10801" y="9244"/>
                  <a:pt x="10801" y="8328"/>
                </a:cubicBezTo>
                <a:lnTo>
                  <a:pt x="10801" y="1832"/>
                </a:lnTo>
                <a:cubicBezTo>
                  <a:pt x="10801" y="916"/>
                  <a:pt x="9884" y="0"/>
                  <a:pt x="8968" y="0"/>
                </a:cubicBezTo>
                <a:lnTo>
                  <a:pt x="1832" y="0"/>
                </a:lnTo>
              </a:path>
            </a:pathLst>
          </a:cu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apiVersion: networking.k8s.io/v1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kind: NetworkPolicy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name: allow-from-ingress-namespace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namespace: tenant-a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ingress: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- from: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- namespaceSelector: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    matchLabels: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      network/policy-group: ingress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podSelector: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  matchLabels: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policyTypes: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100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- Ingress</a:t>
            </a:r>
            <a:endParaRPr sz="1100"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7" name="Google Shape;487;p96"/>
          <p:cNvSpPr txBox="1"/>
          <p:nvPr/>
        </p:nvSpPr>
        <p:spPr>
          <a:xfrm>
            <a:off x="502920" y="1490400"/>
            <a:ext cx="42494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Allow incoming traffic from Namespaces with the specified label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Assumes the ingress controller (nginx-ingress, traefik,…) is deployed inside of a Namespace with the specified label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7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Limit </a:t>
            </a: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resource usage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97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want to prevent tenants from starving each other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want to properly size the “virtual clusters” of the tenants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→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need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to put limits on resource usage on a Namespace basis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0"/>
          <p:cNvSpPr txBox="1"/>
          <p:nvPr/>
        </p:nvSpPr>
        <p:spPr>
          <a:xfrm>
            <a:off x="257040" y="321480"/>
            <a:ext cx="8629560" cy="44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 for KubeCon + CloudNativeCon EU Virtual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0"/>
          <p:cNvSpPr/>
          <p:nvPr/>
        </p:nvSpPr>
        <p:spPr>
          <a:xfrm>
            <a:off x="722160" y="825120"/>
            <a:ext cx="3070440" cy="9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 dates:</a:t>
            </a:r>
            <a:r>
              <a:rPr b="1" lang="en-US" sz="15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August 17-20, 2020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Schedule:</a:t>
            </a:r>
            <a:r>
              <a:rPr b="1" lang="en-US" sz="15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500" u="sng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Now available!</a:t>
            </a:r>
            <a:r>
              <a:rPr b="1" lang="en-US" sz="15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Cost:</a:t>
            </a:r>
            <a:r>
              <a:rPr b="1" lang="en-US" sz="15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$75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0"/>
          <p:cNvSpPr/>
          <p:nvPr/>
        </p:nvSpPr>
        <p:spPr>
          <a:xfrm>
            <a:off x="1204920" y="3621600"/>
            <a:ext cx="2257200" cy="614160"/>
          </a:xfrm>
          <a:prstGeom prst="rect">
            <a:avLst/>
          </a:prstGeom>
          <a:solidFill>
            <a:srgbClr val="252A60"/>
          </a:solidFill>
          <a:ln cap="flat" cmpd="sng" w="9525">
            <a:solidFill>
              <a:srgbClr val="3F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80"/>
          <p:cNvSpPr/>
          <p:nvPr/>
        </p:nvSpPr>
        <p:spPr>
          <a:xfrm>
            <a:off x="1562400" y="3702600"/>
            <a:ext cx="1831320" cy="5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Register now!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2560" y="885240"/>
            <a:ext cx="3693960" cy="404316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80"/>
          <p:cNvSpPr/>
          <p:nvPr/>
        </p:nvSpPr>
        <p:spPr>
          <a:xfrm>
            <a:off x="486360" y="2186280"/>
            <a:ext cx="3693960" cy="1784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Event Pass</a:t>
            </a:r>
            <a:r>
              <a:rPr b="0" lang="en-US" sz="18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US" sz="1800" strike="noStrike">
                <a:solidFill>
                  <a:srgbClr val="DF15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Complimentary Pass</a:t>
            </a:r>
            <a:r>
              <a:rPr b="0" lang="en-US" sz="18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now available! Unsure what pass is the best for you? See the chart!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8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Resource Quotas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8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ResourceQuota is a namespaced object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Defines the amount of resources that are available to a specific Namespace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Resources can be: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Compute resources: CPU, memory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Extended resources (e.g. GPUs)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Storage resources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Other types of Kubernetes objects: Services, CronJobs, Deployments, …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9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Storage Quotas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99"/>
          <p:cNvSpPr txBox="1"/>
          <p:nvPr/>
        </p:nvSpPr>
        <p:spPr>
          <a:xfrm>
            <a:off x="502920" y="1490400"/>
            <a:ext cx="7415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PersistentVolumes are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cluster-wide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resources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PersistentVolumeClaims are namespaced →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controllable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by Storage Resource Quota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Storage Resource Quota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offers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flexib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ility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imit the global amount of storage consumed by the Namespace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Define different limits based on the storage class used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0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Object Count Quota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00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Can limit the number of Kubernetes objects a Namespace holds: Pods, Deployments, Secrets, ConfigMaps, …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Worth of note: limit the number of Services of type LoadBalancer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1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Linux Containers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01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Pods are made of Linux Containers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Linux Containers provide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workload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isolation, but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kernel of the host is shared with the containerized application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This has always security implications, but these becomes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greater when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multiple tenants are sharing the same Kubernetes cluster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2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to properly secure Linux containers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2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Limit the Linux capabilities granted to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containerized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workload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Use a SELinux or AppArmor profile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Use a seccomp profile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Do not share host kernel namespaces with the container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Limit/ban access to the host filesystem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Limit access to Linux sysctl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Do not run containerized applications as “root”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Do not run privileged containers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3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 Security Policies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3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Allow the cluster operator to create security profiles for Pods: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Define what is considered unacceptable (e.g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.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access host network, run privileged containers, run container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ized application 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as root,…)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Define default values (e.g. enforce usage of seccomp, AppArmor/SELinux)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PSP are cluster level objects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Pods violating a PSP won’t be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accepted by the Kubernetes API server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PSP are bound to users/groups via ClusterRoleBinding/RoleBinding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4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can we leverage 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 Security Policies?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4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Operator can define global PSP policies that apply to all users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Operator can also define ad-hoc PSP that apply to a specific virtual cluster (Namespace) or to specific users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Is that enough?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5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Using different Container Runtime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05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Majority of Kubernetes deployments uses runC to create Linux Containers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runC is the reference implementation of the OCI Runtime Specification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runC can be replaced by other alternative runtimes, as long as they implement the OCI Runtime Specification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6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Other OCI runtimes with focus on security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06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Kata containers: provide stronger isolation by wrapping application containers inside of a lightweight VM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gVisor: containerized workloads do not share the kernel with the host, they use an application kernel provided by gVisor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662" y="3012651"/>
            <a:ext cx="2961524" cy="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113" y="3127987"/>
            <a:ext cx="1931225" cy="6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7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Runtime Class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07"/>
          <p:cNvSpPr txBox="1"/>
          <p:nvPr/>
        </p:nvSpPr>
        <p:spPr>
          <a:xfrm>
            <a:off x="502920" y="1490400"/>
            <a:ext cx="42494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Allows defin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ition of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additional container runtimes that can be used to schedule containers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Trusted workloads: use a container runtime that uses runC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Untrusted workloads: use a container runtime that provides higher isolation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07"/>
          <p:cNvSpPr/>
          <p:nvPr/>
        </p:nvSpPr>
        <p:spPr>
          <a:xfrm>
            <a:off x="6580800" y="1463040"/>
            <a:ext cx="1371600" cy="457200"/>
          </a:xfrm>
          <a:prstGeom prst="rect">
            <a:avLst/>
          </a:prstGeom>
          <a:solidFill>
            <a:srgbClr val="729FC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kubelet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7"/>
          <p:cNvSpPr/>
          <p:nvPr/>
        </p:nvSpPr>
        <p:spPr>
          <a:xfrm>
            <a:off x="6237901" y="2303463"/>
            <a:ext cx="2057400" cy="45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containerD/CRI-O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7"/>
          <p:cNvSpPr/>
          <p:nvPr/>
        </p:nvSpPr>
        <p:spPr>
          <a:xfrm>
            <a:off x="5643775" y="3479079"/>
            <a:ext cx="731400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runC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7"/>
          <p:cNvSpPr/>
          <p:nvPr/>
        </p:nvSpPr>
        <p:spPr>
          <a:xfrm>
            <a:off x="6700525" y="3479084"/>
            <a:ext cx="731400" cy="457200"/>
          </a:xfrm>
          <a:prstGeom prst="rect">
            <a:avLst/>
          </a:prstGeom>
          <a:solidFill>
            <a:srgbClr val="2A60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runsc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7"/>
          <p:cNvSpPr/>
          <p:nvPr/>
        </p:nvSpPr>
        <p:spPr>
          <a:xfrm>
            <a:off x="7757275" y="3479050"/>
            <a:ext cx="1140000" cy="457200"/>
          </a:xfrm>
          <a:prstGeom prst="rect">
            <a:avLst/>
          </a:prstGeom>
          <a:solidFill>
            <a:srgbClr val="C9211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kata-shim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107"/>
          <p:cNvCxnSpPr>
            <a:stCxn id="556" idx="2"/>
            <a:endCxn id="557" idx="0"/>
          </p:cNvCxnSpPr>
          <p:nvPr/>
        </p:nvCxnSpPr>
        <p:spPr>
          <a:xfrm>
            <a:off x="7266600" y="1920240"/>
            <a:ext cx="0" cy="38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2" name="Google Shape;562;p107"/>
          <p:cNvCxnSpPr>
            <a:stCxn id="557" idx="2"/>
            <a:endCxn id="558" idx="0"/>
          </p:cNvCxnSpPr>
          <p:nvPr/>
        </p:nvCxnSpPr>
        <p:spPr>
          <a:xfrm rot="5400000">
            <a:off x="6278851" y="2491413"/>
            <a:ext cx="718500" cy="12570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3" name="Google Shape;563;p107"/>
          <p:cNvCxnSpPr>
            <a:stCxn id="557" idx="2"/>
            <a:endCxn id="559" idx="0"/>
          </p:cNvCxnSpPr>
          <p:nvPr/>
        </p:nvCxnSpPr>
        <p:spPr>
          <a:xfrm rot="5400000">
            <a:off x="6807151" y="3019713"/>
            <a:ext cx="718500" cy="2004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4" name="Google Shape;564;p107"/>
          <p:cNvCxnSpPr>
            <a:stCxn id="557" idx="2"/>
            <a:endCxn id="560" idx="0"/>
          </p:cNvCxnSpPr>
          <p:nvPr/>
        </p:nvCxnSpPr>
        <p:spPr>
          <a:xfrm flipH="1" rot="-5400000">
            <a:off x="7437751" y="2589513"/>
            <a:ext cx="718500" cy="10608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1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 common question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1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Multiple teams inside of my organization need a Kubernetes cluster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Should I create lots of small clusters (one per team)?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Should I let them share a single larger cluster?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</a:t>
            </a:r>
            <a:r>
              <a:rPr b="0" lang="en-US" sz="1500" u="sng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safe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is to share a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single large cluster with multiple tenants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?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8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Using Kubernetes Runtime Class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08"/>
          <p:cNvSpPr/>
          <p:nvPr/>
        </p:nvSpPr>
        <p:spPr>
          <a:xfrm>
            <a:off x="4752360" y="1512360"/>
            <a:ext cx="3888000" cy="2876760"/>
          </a:xfrm>
          <a:custGeom>
            <a:rect b="b" l="l" r="r" t="t"/>
            <a:pathLst>
              <a:path extrusionOk="0" h="7993" w="10802">
                <a:moveTo>
                  <a:pt x="1441" y="0"/>
                </a:moveTo>
                <a:cubicBezTo>
                  <a:pt x="720" y="0"/>
                  <a:pt x="0" y="720"/>
                  <a:pt x="0" y="1441"/>
                </a:cubicBezTo>
                <a:lnTo>
                  <a:pt x="0" y="6550"/>
                </a:lnTo>
                <a:cubicBezTo>
                  <a:pt x="0" y="7271"/>
                  <a:pt x="720" y="7992"/>
                  <a:pt x="1441" y="7992"/>
                </a:cubicBezTo>
                <a:lnTo>
                  <a:pt x="9359" y="7992"/>
                </a:lnTo>
                <a:cubicBezTo>
                  <a:pt x="10080" y="7992"/>
                  <a:pt x="10801" y="7271"/>
                  <a:pt x="10801" y="6550"/>
                </a:cubicBezTo>
                <a:lnTo>
                  <a:pt x="10801" y="1441"/>
                </a:lnTo>
                <a:cubicBezTo>
                  <a:pt x="10801" y="720"/>
                  <a:pt x="10080" y="0"/>
                  <a:pt x="9359" y="0"/>
                </a:cubicBezTo>
                <a:lnTo>
                  <a:pt x="1441" y="0"/>
                </a:lnTo>
              </a:path>
            </a:pathLst>
          </a:cu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apiVersion: v1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kind: Pod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name: mypod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runtimeClassName: secure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C322C"/>
                </a:solidFill>
                <a:latin typeface="Courier New"/>
                <a:ea typeface="Courier New"/>
                <a:cs typeface="Courier New"/>
                <a:sym typeface="Courier New"/>
              </a:rPr>
              <a:t>  # ... </a:t>
            </a:r>
            <a:endParaRPr strike="noStrike">
              <a:solidFill>
                <a:srgbClr val="FF6A5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1" name="Google Shape;571;p108"/>
          <p:cNvSpPr txBox="1"/>
          <p:nvPr/>
        </p:nvSpPr>
        <p:spPr>
          <a:xfrm>
            <a:off x="502920" y="1490400"/>
            <a:ext cx="42494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RuntimeClass is a cluster-wide object that must be defined by the cluster operator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 operators must configure the worker nodes of the cluster accordingly: install required software, properly configure containerD/CRI-O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To use the non-default runtime class: fill the runtimeClassName attribute when defining a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9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Is this level of separation enough?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09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can use security-focused OCI runtimes to isolate the tenants workloads from each other, but...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Workloads from different tenants would still be scheduled on the same set of nodes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Some tenant workloads might require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ess isolation (use runC, maybe with a more relaxed PSP)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0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Influencing Kubernetes’ scheduler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0"/>
          <p:cNvSpPr txBox="1"/>
          <p:nvPr/>
        </p:nvSpPr>
        <p:spPr>
          <a:xfrm>
            <a:off x="502920" y="1162200"/>
            <a:ext cx="74157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Last node has a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taint</a:t>
            </a: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that prevents generic workloads from being scheduled on it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Purple workloads have a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toleration</a:t>
            </a: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that allows them to be scheduled on the tainted node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Purple workloads can still be scheduled on other nodes of the cluster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10"/>
          <p:cNvGrpSpPr/>
          <p:nvPr/>
        </p:nvGrpSpPr>
        <p:grpSpPr>
          <a:xfrm>
            <a:off x="1551600" y="2258640"/>
            <a:ext cx="1828800" cy="1730160"/>
            <a:chOff x="1551600" y="2258640"/>
            <a:chExt cx="1828800" cy="1730160"/>
          </a:xfrm>
        </p:grpSpPr>
        <p:grpSp>
          <p:nvGrpSpPr>
            <p:cNvPr id="585" name="Google Shape;585;p110"/>
            <p:cNvGrpSpPr/>
            <p:nvPr/>
          </p:nvGrpSpPr>
          <p:grpSpPr>
            <a:xfrm>
              <a:off x="1551600" y="2258640"/>
              <a:ext cx="1828800" cy="1371600"/>
              <a:chOff x="1551600" y="2258640"/>
              <a:chExt cx="1828800" cy="1371600"/>
            </a:xfrm>
          </p:grpSpPr>
          <p:sp>
            <p:nvSpPr>
              <p:cNvPr id="586" name="Google Shape;586;p110"/>
              <p:cNvSpPr/>
              <p:nvPr/>
            </p:nvSpPr>
            <p:spPr>
              <a:xfrm>
                <a:off x="1551600" y="225864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3465A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7" name="Google Shape;587;p110"/>
              <p:cNvGrpSpPr/>
              <p:nvPr/>
            </p:nvGrpSpPr>
            <p:grpSpPr>
              <a:xfrm>
                <a:off x="1640160" y="3239280"/>
                <a:ext cx="1661760" cy="274320"/>
                <a:chOff x="1640160" y="3239280"/>
                <a:chExt cx="1661760" cy="274320"/>
              </a:xfrm>
            </p:grpSpPr>
            <p:sp>
              <p:nvSpPr>
                <p:cNvPr id="588" name="Google Shape;588;p110"/>
                <p:cNvSpPr/>
                <p:nvPr/>
              </p:nvSpPr>
              <p:spPr>
                <a:xfrm>
                  <a:off x="1640160" y="323928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110"/>
                <p:cNvSpPr/>
                <p:nvPr/>
              </p:nvSpPr>
              <p:spPr>
                <a:xfrm>
                  <a:off x="2072520" y="323928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110"/>
                <p:cNvSpPr/>
                <p:nvPr/>
              </p:nvSpPr>
              <p:spPr>
                <a:xfrm>
                  <a:off x="2504520" y="323928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110"/>
                <p:cNvSpPr/>
                <p:nvPr/>
              </p:nvSpPr>
              <p:spPr>
                <a:xfrm>
                  <a:off x="2936160" y="323928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92" name="Google Shape;592;p110"/>
              <p:cNvGrpSpPr/>
              <p:nvPr/>
            </p:nvGrpSpPr>
            <p:grpSpPr>
              <a:xfrm>
                <a:off x="1640160" y="2899800"/>
                <a:ext cx="1230120" cy="274320"/>
                <a:chOff x="1640160" y="2899800"/>
                <a:chExt cx="1230120" cy="274320"/>
              </a:xfrm>
            </p:grpSpPr>
            <p:sp>
              <p:nvSpPr>
                <p:cNvPr id="593" name="Google Shape;593;p110"/>
                <p:cNvSpPr/>
                <p:nvPr/>
              </p:nvSpPr>
              <p:spPr>
                <a:xfrm>
                  <a:off x="1640160" y="289980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" name="Google Shape;594;p110"/>
                <p:cNvSpPr/>
                <p:nvPr/>
              </p:nvSpPr>
              <p:spPr>
                <a:xfrm>
                  <a:off x="2072520" y="289980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110"/>
                <p:cNvSpPr/>
                <p:nvPr/>
              </p:nvSpPr>
              <p:spPr>
                <a:xfrm>
                  <a:off x="2504520" y="289980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96" name="Google Shape;596;p110"/>
            <p:cNvSpPr txBox="1"/>
            <p:nvPr/>
          </p:nvSpPr>
          <p:spPr>
            <a:xfrm>
              <a:off x="1940400" y="3650400"/>
              <a:ext cx="10512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Node 1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10"/>
          <p:cNvGrpSpPr/>
          <p:nvPr/>
        </p:nvGrpSpPr>
        <p:grpSpPr>
          <a:xfrm>
            <a:off x="3664080" y="2255400"/>
            <a:ext cx="1828800" cy="1730160"/>
            <a:chOff x="3664080" y="2255400"/>
            <a:chExt cx="1828800" cy="1730160"/>
          </a:xfrm>
        </p:grpSpPr>
        <p:grpSp>
          <p:nvGrpSpPr>
            <p:cNvPr id="598" name="Google Shape;598;p110"/>
            <p:cNvGrpSpPr/>
            <p:nvPr/>
          </p:nvGrpSpPr>
          <p:grpSpPr>
            <a:xfrm>
              <a:off x="3664080" y="2255400"/>
              <a:ext cx="1828800" cy="1371600"/>
              <a:chOff x="3664080" y="2255400"/>
              <a:chExt cx="1828800" cy="1371600"/>
            </a:xfrm>
          </p:grpSpPr>
          <p:sp>
            <p:nvSpPr>
              <p:cNvPr id="599" name="Google Shape;599;p110"/>
              <p:cNvSpPr/>
              <p:nvPr/>
            </p:nvSpPr>
            <p:spPr>
              <a:xfrm>
                <a:off x="3664080" y="225540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3465A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0" name="Google Shape;600;p110"/>
              <p:cNvGrpSpPr/>
              <p:nvPr/>
            </p:nvGrpSpPr>
            <p:grpSpPr>
              <a:xfrm>
                <a:off x="3752640" y="3236040"/>
                <a:ext cx="1661760" cy="274320"/>
                <a:chOff x="3752640" y="3236040"/>
                <a:chExt cx="1661760" cy="274320"/>
              </a:xfrm>
            </p:grpSpPr>
            <p:sp>
              <p:nvSpPr>
                <p:cNvPr id="601" name="Google Shape;601;p110"/>
                <p:cNvSpPr/>
                <p:nvPr/>
              </p:nvSpPr>
              <p:spPr>
                <a:xfrm>
                  <a:off x="3752640" y="323604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" name="Google Shape;602;p110"/>
                <p:cNvSpPr/>
                <p:nvPr/>
              </p:nvSpPr>
              <p:spPr>
                <a:xfrm>
                  <a:off x="4185000" y="323604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110"/>
                <p:cNvSpPr/>
                <p:nvPr/>
              </p:nvSpPr>
              <p:spPr>
                <a:xfrm>
                  <a:off x="4617000" y="323604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110"/>
                <p:cNvSpPr/>
                <p:nvPr/>
              </p:nvSpPr>
              <p:spPr>
                <a:xfrm>
                  <a:off x="5048640" y="32360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05" name="Google Shape;605;p110"/>
            <p:cNvSpPr txBox="1"/>
            <p:nvPr/>
          </p:nvSpPr>
          <p:spPr>
            <a:xfrm>
              <a:off x="4052880" y="3647160"/>
              <a:ext cx="10512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Node 2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0"/>
          <p:cNvGrpSpPr/>
          <p:nvPr/>
        </p:nvGrpSpPr>
        <p:grpSpPr>
          <a:xfrm>
            <a:off x="5763600" y="2255400"/>
            <a:ext cx="1828800" cy="2153880"/>
            <a:chOff x="5763600" y="2255400"/>
            <a:chExt cx="1828800" cy="2153880"/>
          </a:xfrm>
        </p:grpSpPr>
        <p:grpSp>
          <p:nvGrpSpPr>
            <p:cNvPr id="607" name="Google Shape;607;p110"/>
            <p:cNvGrpSpPr/>
            <p:nvPr/>
          </p:nvGrpSpPr>
          <p:grpSpPr>
            <a:xfrm>
              <a:off x="5763600" y="2255400"/>
              <a:ext cx="1828800" cy="1371600"/>
              <a:chOff x="5763600" y="2255400"/>
              <a:chExt cx="1828800" cy="1371600"/>
            </a:xfrm>
          </p:grpSpPr>
          <p:sp>
            <p:nvSpPr>
              <p:cNvPr id="608" name="Google Shape;608;p110"/>
              <p:cNvSpPr/>
              <p:nvPr/>
            </p:nvSpPr>
            <p:spPr>
              <a:xfrm>
                <a:off x="5763600" y="225540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8D1D7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9" name="Google Shape;609;p110"/>
              <p:cNvGrpSpPr/>
              <p:nvPr/>
            </p:nvGrpSpPr>
            <p:grpSpPr>
              <a:xfrm>
                <a:off x="5852160" y="3236040"/>
                <a:ext cx="1661760" cy="274320"/>
                <a:chOff x="5852160" y="3236040"/>
                <a:chExt cx="1661760" cy="274320"/>
              </a:xfrm>
            </p:grpSpPr>
            <p:sp>
              <p:nvSpPr>
                <p:cNvPr id="610" name="Google Shape;610;p110"/>
                <p:cNvSpPr/>
                <p:nvPr/>
              </p:nvSpPr>
              <p:spPr>
                <a:xfrm>
                  <a:off x="5852160" y="32360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110"/>
                <p:cNvSpPr/>
                <p:nvPr/>
              </p:nvSpPr>
              <p:spPr>
                <a:xfrm>
                  <a:off x="6284520" y="32360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110"/>
                <p:cNvSpPr/>
                <p:nvPr/>
              </p:nvSpPr>
              <p:spPr>
                <a:xfrm>
                  <a:off x="6716520" y="32360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110"/>
                <p:cNvSpPr/>
                <p:nvPr/>
              </p:nvSpPr>
              <p:spPr>
                <a:xfrm>
                  <a:off x="7148160" y="32360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14" name="Google Shape;614;p110"/>
              <p:cNvGrpSpPr/>
              <p:nvPr/>
            </p:nvGrpSpPr>
            <p:grpSpPr>
              <a:xfrm>
                <a:off x="5852160" y="2896560"/>
                <a:ext cx="1230120" cy="274320"/>
                <a:chOff x="5852160" y="2896560"/>
                <a:chExt cx="1230120" cy="274320"/>
              </a:xfrm>
            </p:grpSpPr>
            <p:sp>
              <p:nvSpPr>
                <p:cNvPr id="615" name="Google Shape;615;p110"/>
                <p:cNvSpPr/>
                <p:nvPr/>
              </p:nvSpPr>
              <p:spPr>
                <a:xfrm>
                  <a:off x="5852160" y="289656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110"/>
                <p:cNvSpPr/>
                <p:nvPr/>
              </p:nvSpPr>
              <p:spPr>
                <a:xfrm>
                  <a:off x="6284520" y="289656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110"/>
                <p:cNvSpPr/>
                <p:nvPr/>
              </p:nvSpPr>
              <p:spPr>
                <a:xfrm>
                  <a:off x="6716520" y="289656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18" name="Google Shape;618;p110"/>
            <p:cNvSpPr txBox="1"/>
            <p:nvPr/>
          </p:nvSpPr>
          <p:spPr>
            <a:xfrm>
              <a:off x="6017760" y="3647160"/>
              <a:ext cx="1320480" cy="762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Reserved Node Purple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1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Influencing Kubernetes’ scheduler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11"/>
          <p:cNvSpPr txBox="1"/>
          <p:nvPr/>
        </p:nvSpPr>
        <p:spPr>
          <a:xfrm>
            <a:off x="502920" y="1234440"/>
            <a:ext cx="7415640" cy="58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 the nodes have: tenant-based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taint</a:t>
            </a: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and a tenant-based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label</a:t>
            </a:r>
            <a:endParaRPr b="0" i="1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All the tenant workloads have: right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toleration</a:t>
            </a: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and </a:t>
            </a:r>
            <a:r>
              <a:rPr b="0" i="1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nodeSelector</a:t>
            </a: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constraint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111"/>
          <p:cNvGrpSpPr/>
          <p:nvPr/>
        </p:nvGrpSpPr>
        <p:grpSpPr>
          <a:xfrm>
            <a:off x="1551600" y="2261880"/>
            <a:ext cx="1828800" cy="2153880"/>
            <a:chOff x="1551600" y="2261880"/>
            <a:chExt cx="1828800" cy="2153880"/>
          </a:xfrm>
        </p:grpSpPr>
        <p:grpSp>
          <p:nvGrpSpPr>
            <p:cNvPr id="626" name="Google Shape;626;p111"/>
            <p:cNvGrpSpPr/>
            <p:nvPr/>
          </p:nvGrpSpPr>
          <p:grpSpPr>
            <a:xfrm>
              <a:off x="1551600" y="2261880"/>
              <a:ext cx="1828800" cy="1371600"/>
              <a:chOff x="1551600" y="2261880"/>
              <a:chExt cx="1828800" cy="1371600"/>
            </a:xfrm>
          </p:grpSpPr>
          <p:sp>
            <p:nvSpPr>
              <p:cNvPr id="627" name="Google Shape;627;p111"/>
              <p:cNvSpPr/>
              <p:nvPr/>
            </p:nvSpPr>
            <p:spPr>
              <a:xfrm>
                <a:off x="1551600" y="226188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00A9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8" name="Google Shape;628;p111"/>
              <p:cNvGrpSpPr/>
              <p:nvPr/>
            </p:nvGrpSpPr>
            <p:grpSpPr>
              <a:xfrm>
                <a:off x="1640160" y="3242520"/>
                <a:ext cx="1661760" cy="274320"/>
                <a:chOff x="1640160" y="3242520"/>
                <a:chExt cx="1661760" cy="274320"/>
              </a:xfrm>
            </p:grpSpPr>
            <p:sp>
              <p:nvSpPr>
                <p:cNvPr id="629" name="Google Shape;629;p111"/>
                <p:cNvSpPr/>
                <p:nvPr/>
              </p:nvSpPr>
              <p:spPr>
                <a:xfrm>
                  <a:off x="1640160" y="324252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111"/>
                <p:cNvSpPr/>
                <p:nvPr/>
              </p:nvSpPr>
              <p:spPr>
                <a:xfrm>
                  <a:off x="2072520" y="324252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111"/>
                <p:cNvSpPr/>
                <p:nvPr/>
              </p:nvSpPr>
              <p:spPr>
                <a:xfrm>
                  <a:off x="2504520" y="324252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111"/>
                <p:cNvSpPr/>
                <p:nvPr/>
              </p:nvSpPr>
              <p:spPr>
                <a:xfrm>
                  <a:off x="2936160" y="324252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33" name="Google Shape;633;p111"/>
              <p:cNvGrpSpPr/>
              <p:nvPr/>
            </p:nvGrpSpPr>
            <p:grpSpPr>
              <a:xfrm>
                <a:off x="1640160" y="2903040"/>
                <a:ext cx="798120" cy="274320"/>
                <a:chOff x="1640160" y="2903040"/>
                <a:chExt cx="798120" cy="274320"/>
              </a:xfrm>
            </p:grpSpPr>
            <p:sp>
              <p:nvSpPr>
                <p:cNvPr id="634" name="Google Shape;634;p111"/>
                <p:cNvSpPr/>
                <p:nvPr/>
              </p:nvSpPr>
              <p:spPr>
                <a:xfrm>
                  <a:off x="1640160" y="290304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111"/>
                <p:cNvSpPr/>
                <p:nvPr/>
              </p:nvSpPr>
              <p:spPr>
                <a:xfrm>
                  <a:off x="2072520" y="2903040"/>
                  <a:ext cx="365760" cy="274320"/>
                </a:xfrm>
                <a:prstGeom prst="rect">
                  <a:avLst/>
                </a:prstGeom>
                <a:solidFill>
                  <a:srgbClr val="00A933"/>
                </a:solidFill>
                <a:ln cap="flat" cmpd="sng" w="9525">
                  <a:solidFill>
                    <a:srgbClr val="1584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36" name="Google Shape;636;p111"/>
            <p:cNvSpPr txBox="1"/>
            <p:nvPr/>
          </p:nvSpPr>
          <p:spPr>
            <a:xfrm>
              <a:off x="1836000" y="3653640"/>
              <a:ext cx="1260000" cy="762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Reserved Node Green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111"/>
          <p:cNvGrpSpPr/>
          <p:nvPr/>
        </p:nvGrpSpPr>
        <p:grpSpPr>
          <a:xfrm>
            <a:off x="3664080" y="2258640"/>
            <a:ext cx="1828800" cy="2153880"/>
            <a:chOff x="3664080" y="2258640"/>
            <a:chExt cx="1828800" cy="2153880"/>
          </a:xfrm>
        </p:grpSpPr>
        <p:grpSp>
          <p:nvGrpSpPr>
            <p:cNvPr id="638" name="Google Shape;638;p111"/>
            <p:cNvGrpSpPr/>
            <p:nvPr/>
          </p:nvGrpSpPr>
          <p:grpSpPr>
            <a:xfrm>
              <a:off x="3664080" y="2258640"/>
              <a:ext cx="1828800" cy="1371600"/>
              <a:chOff x="3664080" y="2258640"/>
              <a:chExt cx="1828800" cy="1371600"/>
            </a:xfrm>
          </p:grpSpPr>
          <p:sp>
            <p:nvSpPr>
              <p:cNvPr id="639" name="Google Shape;639;p111"/>
              <p:cNvSpPr/>
              <p:nvPr/>
            </p:nvSpPr>
            <p:spPr>
              <a:xfrm>
                <a:off x="3664080" y="225864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FF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0" name="Google Shape;640;p111"/>
              <p:cNvGrpSpPr/>
              <p:nvPr/>
            </p:nvGrpSpPr>
            <p:grpSpPr>
              <a:xfrm>
                <a:off x="3752640" y="3239280"/>
                <a:ext cx="1230120" cy="274320"/>
                <a:chOff x="3752640" y="3239280"/>
                <a:chExt cx="1230120" cy="274320"/>
              </a:xfrm>
            </p:grpSpPr>
            <p:sp>
              <p:nvSpPr>
                <p:cNvPr id="641" name="Google Shape;641;p111"/>
                <p:cNvSpPr/>
                <p:nvPr/>
              </p:nvSpPr>
              <p:spPr>
                <a:xfrm>
                  <a:off x="3752640" y="323928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111"/>
                <p:cNvSpPr/>
                <p:nvPr/>
              </p:nvSpPr>
              <p:spPr>
                <a:xfrm>
                  <a:off x="4185000" y="323928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111"/>
                <p:cNvSpPr/>
                <p:nvPr/>
              </p:nvSpPr>
              <p:spPr>
                <a:xfrm>
                  <a:off x="4617000" y="3239280"/>
                  <a:ext cx="365760" cy="274320"/>
                </a:xfrm>
                <a:prstGeom prst="rect">
                  <a:avLst/>
                </a:prstGeom>
                <a:solidFill>
                  <a:srgbClr val="FFBF00"/>
                </a:solidFill>
                <a:ln cap="flat" cmpd="sng" w="9525">
                  <a:solidFill>
                    <a:srgbClr val="FF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44" name="Google Shape;644;p111"/>
            <p:cNvSpPr txBox="1"/>
            <p:nvPr/>
          </p:nvSpPr>
          <p:spPr>
            <a:xfrm>
              <a:off x="3938400" y="3650400"/>
              <a:ext cx="1280160" cy="762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Reserved Node Yellow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111"/>
          <p:cNvGrpSpPr/>
          <p:nvPr/>
        </p:nvGrpSpPr>
        <p:grpSpPr>
          <a:xfrm>
            <a:off x="5763600" y="2258640"/>
            <a:ext cx="1828800" cy="2153880"/>
            <a:chOff x="5763600" y="2258640"/>
            <a:chExt cx="1828800" cy="2153880"/>
          </a:xfrm>
        </p:grpSpPr>
        <p:grpSp>
          <p:nvGrpSpPr>
            <p:cNvPr id="646" name="Google Shape;646;p111"/>
            <p:cNvGrpSpPr/>
            <p:nvPr/>
          </p:nvGrpSpPr>
          <p:grpSpPr>
            <a:xfrm>
              <a:off x="5763600" y="2258640"/>
              <a:ext cx="1828800" cy="1371600"/>
              <a:chOff x="5763600" y="2258640"/>
              <a:chExt cx="1828800" cy="1371600"/>
            </a:xfrm>
          </p:grpSpPr>
          <p:sp>
            <p:nvSpPr>
              <p:cNvPr id="647" name="Google Shape;647;p111"/>
              <p:cNvSpPr/>
              <p:nvPr/>
            </p:nvSpPr>
            <p:spPr>
              <a:xfrm>
                <a:off x="5763600" y="2258640"/>
                <a:ext cx="1828800" cy="1371600"/>
              </a:xfrm>
              <a:prstGeom prst="rect">
                <a:avLst/>
              </a:prstGeom>
              <a:noFill/>
              <a:ln cap="flat" cmpd="sng" w="12600">
                <a:solidFill>
                  <a:srgbClr val="8D1D7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8" name="Google Shape;648;p111"/>
              <p:cNvGrpSpPr/>
              <p:nvPr/>
            </p:nvGrpSpPr>
            <p:grpSpPr>
              <a:xfrm>
                <a:off x="5852160" y="3239280"/>
                <a:ext cx="1661760" cy="274320"/>
                <a:chOff x="5852160" y="3239280"/>
                <a:chExt cx="1661760" cy="274320"/>
              </a:xfrm>
            </p:grpSpPr>
            <p:sp>
              <p:nvSpPr>
                <p:cNvPr id="649" name="Google Shape;649;p111"/>
                <p:cNvSpPr/>
                <p:nvPr/>
              </p:nvSpPr>
              <p:spPr>
                <a:xfrm>
                  <a:off x="5852160" y="323928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111"/>
                <p:cNvSpPr/>
                <p:nvPr/>
              </p:nvSpPr>
              <p:spPr>
                <a:xfrm>
                  <a:off x="6284520" y="323928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111"/>
                <p:cNvSpPr/>
                <p:nvPr/>
              </p:nvSpPr>
              <p:spPr>
                <a:xfrm>
                  <a:off x="6716520" y="323928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111"/>
                <p:cNvSpPr/>
                <p:nvPr/>
              </p:nvSpPr>
              <p:spPr>
                <a:xfrm>
                  <a:off x="7148160" y="323928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53" name="Google Shape;653;p111"/>
              <p:cNvSpPr/>
              <p:nvPr/>
            </p:nvSpPr>
            <p:spPr>
              <a:xfrm>
                <a:off x="5852160" y="2575440"/>
                <a:ext cx="365760" cy="274320"/>
              </a:xfrm>
              <a:prstGeom prst="rect">
                <a:avLst/>
              </a:prstGeom>
              <a:solidFill>
                <a:srgbClr val="A1467E"/>
              </a:solidFill>
              <a:ln cap="flat" cmpd="sng" w="9525">
                <a:solidFill>
                  <a:srgbClr val="8D1D7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54" name="Google Shape;654;p111"/>
              <p:cNvGrpSpPr/>
              <p:nvPr/>
            </p:nvGrpSpPr>
            <p:grpSpPr>
              <a:xfrm>
                <a:off x="5852160" y="2908440"/>
                <a:ext cx="1661760" cy="274320"/>
                <a:chOff x="5852160" y="2908440"/>
                <a:chExt cx="1661760" cy="274320"/>
              </a:xfrm>
            </p:grpSpPr>
            <p:sp>
              <p:nvSpPr>
                <p:cNvPr id="655" name="Google Shape;655;p111"/>
                <p:cNvSpPr/>
                <p:nvPr/>
              </p:nvSpPr>
              <p:spPr>
                <a:xfrm>
                  <a:off x="5852160" y="29084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111"/>
                <p:cNvSpPr/>
                <p:nvPr/>
              </p:nvSpPr>
              <p:spPr>
                <a:xfrm>
                  <a:off x="6284520" y="29084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111"/>
                <p:cNvSpPr/>
                <p:nvPr/>
              </p:nvSpPr>
              <p:spPr>
                <a:xfrm>
                  <a:off x="6716520" y="29084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111"/>
                <p:cNvSpPr/>
                <p:nvPr/>
              </p:nvSpPr>
              <p:spPr>
                <a:xfrm>
                  <a:off x="7148160" y="2908440"/>
                  <a:ext cx="365760" cy="274320"/>
                </a:xfrm>
                <a:prstGeom prst="rect">
                  <a:avLst/>
                </a:prstGeom>
                <a:solidFill>
                  <a:srgbClr val="A1467E"/>
                </a:solidFill>
                <a:ln cap="flat" cmpd="sng" w="9525">
                  <a:solidFill>
                    <a:srgbClr val="8D1D7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59" name="Google Shape;659;p111"/>
            <p:cNvSpPr txBox="1"/>
            <p:nvPr/>
          </p:nvSpPr>
          <p:spPr>
            <a:xfrm>
              <a:off x="6017760" y="3650400"/>
              <a:ext cx="1320480" cy="762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0C322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Reserved Node Purple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2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Validation and sanitization of user input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12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Many of the features shown before rely on the user providing “special” information: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Quotas: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when enforced the user must specify resource limits and requests, otherwise the workload won’t be scheduled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Secure Container Runtime: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workload must specify the RuntimeClass to be used, otherwise the default one (probably runC) will be used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Influencing Kubernetes’ scheduler: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the right </a:t>
            </a:r>
            <a:r>
              <a:rPr b="0" i="1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toleration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and </a:t>
            </a:r>
            <a:r>
              <a:rPr b="0" i="1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nodeSelector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constraints must be written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3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Admission Controllers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13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Used to intercept and process all the requests made against Kubernetes’ API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They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handle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requests after: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Authentication has been successfully completed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RBAC policies checks passed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Two types of admission controllers: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Validating: accept/reject invalid requests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Mutating: accept/reject or accept a modified version of the request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4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Request validation: use cases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4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Influencing the scheduler: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Avoid tenant “green” workloads to tolerate the taints of tenant “purple”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Avoid tenant “green” to use the </a:t>
            </a:r>
            <a:r>
              <a:rPr i="1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nodeSelector</a:t>
            </a:r>
            <a:r>
              <a:rPr b="0" i="0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constraint of tenant “purple”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Resource quotas: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Ensure all workloads have resource request and limits specified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Add default request/limit when needed → prevent workloads from being unschedulable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-US" sz="14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Container Runtime Class: modify the workload definition to ensure the right runtime is going to be used (instead of the default one)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5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to use admission controllers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15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has already some compiled-in admission controllers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These controllers are always available (they are part of the api-server process)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Some of the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compiled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-in controllers can solve our problems: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Quotas: LimitRanger, provide default values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Influencing the scheduler: NodeRestriction, allows only admins to change certain node labels (makes </a:t>
            </a:r>
            <a:r>
              <a:rPr b="0" i="1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nodeSelector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more secure)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Pod Security Polic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ies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are implemented using an admission controller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6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Write custom admission controllers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16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compiled-in admissions controllers aren’t enough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It’s possible to create custom admission controllers by creating a Dynamic Admission Control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7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Dynamic Admission Control works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17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Two types: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ValidatingAdmissionWebhook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MutatingAdmissionWebhook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User implements validation/mutation logic inside of a web application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kube-api server sends request to HTTP callback and waits for response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controller can be deployed on top of the Kubernetes cluster itself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Note well: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the API server is going to validate the request returned by a Mutating Admission Control, it can reject it if invalid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2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short answer...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2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There’s no right or wrong approach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There are limitations and benefits with both approaches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It all depends on what your requirements are, how much you want to compromise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8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Caveats of Dynamic Admission Control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18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can’t assume they are always reachable and responding properly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has two “failure policies” for external admission controllers: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Ignore: the request is considered valid and accepted as it is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Fail: the request is rejected even though it might be perfectly acceptable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 </a:t>
            </a:r>
            <a:r>
              <a:rPr b="0" i="1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“</a:t>
            </a:r>
            <a:r>
              <a:rPr i="1"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</a:t>
            </a:r>
            <a:r>
              <a:rPr b="0" i="1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ail”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policy should be used carefully: it could make the cluster unusable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9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Standing on the shoulders of giants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19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Do you really want to write your own Dynamic Admission Control?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There’s more work to do on top of writing the actual validating/mutating business logic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0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Open Policy Agent (OPA)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0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CNCF project – incubating stage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Currently undergoing some architectural changes, I’ll focus on its next-gen architecture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125" y="472363"/>
            <a:ext cx="1437425" cy="12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21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Writing custom policies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21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Policies are written using a high-level language called Rego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OPA provides a unit test framework to validate the policies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Policies are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“loaded into Kubernetes”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by using a Custom Resource defined by OPA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173137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C322C"/>
                </a:solidFill>
                <a:latin typeface="Work Sans"/>
                <a:ea typeface="Work Sans"/>
                <a:cs typeface="Work Sans"/>
                <a:sym typeface="Work Sans"/>
              </a:rPr>
              <a:t>Key point: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users can focus on what matters the most, writing policies!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2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Gatekeeper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22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Dynamic admission controller provided by OPA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Users write their own policies and Gatekeeper enforces them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Currently a validation controller, there are plans to add mutating capabilities.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3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Generic problems of Admission Controllers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23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Policies evolve over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time: what was considered a valid API request yesterday could be rejected today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What to do when the Dynamic Admission Controller isn’t reachable/behaving as expected?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Can we set its failure mode to </a:t>
            </a:r>
            <a:r>
              <a:rPr i="1"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Ignore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?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What if something “slips-into the cluster” due to the </a:t>
            </a:r>
            <a:r>
              <a:rPr i="1"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Ignore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failure mode?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4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OPA - Auditing feature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24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OPA policies can be periodically re-evaluated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Violations are stored inside of the status field of the policy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5"/>
          <p:cNvSpPr txBox="1"/>
          <p:nvPr/>
        </p:nvSpPr>
        <p:spPr>
          <a:xfrm>
            <a:off x="360000" y="1872360"/>
            <a:ext cx="33840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Final considerations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6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Time for a recap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26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It’s possible to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share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a large Kubernetes 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with different tenants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Each tenant can have a dedicated space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can put a reasonably secure fence around these dedicated spaces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This can be done by leveraging features provided by Kubernetes itself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ome external projects are required to fill some of the gaps (e.g. secure container runtimes, external admission controllers)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27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Advantages of sharing a single cluster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27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Reduced maintenance: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Infrastructure: you can limit the number of control plane nodes (master nodes, etcd)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Consolidate and enforce policies and rules in a single place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Share 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“add-ons”: monitoring, logging, tracing, service mesh, ingress, …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Better hardware utilization (unless you start to influence Kubernetes’ scheduler)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3"/>
          <p:cNvSpPr txBox="1"/>
          <p:nvPr/>
        </p:nvSpPr>
        <p:spPr>
          <a:xfrm>
            <a:off x="504000" y="630720"/>
            <a:ext cx="835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Implications of having many small clusters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3"/>
          <p:cNvSpPr txBox="1"/>
          <p:nvPr/>
        </p:nvSpPr>
        <p:spPr>
          <a:xfrm>
            <a:off x="502920" y="1490400"/>
            <a:ext cx="7415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Advantages: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Strongest isolation between the tenants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Maximum flexibility: pick whatever Kubernetes version the tenant wants, let the tenant deploy any kind of workload</a:t>
            </a:r>
            <a:endParaRPr b="0" sz="1500" strike="noStrike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Disadvantages: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Higher maintenance</a:t>
            </a:r>
            <a:endParaRPr sz="1500">
              <a:solidFill>
                <a:schemeClr val="dk1"/>
              </a:solidFill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Ensure corporate policies are enforced everywhere and are kept in sync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Inferior hardware utilization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Higher costs</a:t>
            </a:r>
            <a:endParaRPr sz="15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8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Disadvantages of sharing a single cluster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8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There’s a limit on the isolation and security we can achieve (*)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ontrol plane is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hared between the tenants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Have to trust Kubernetes/cluster administrators/external components: security vulnerabilities, </a:t>
            </a: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bugs inside of policies, corner cases,…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Everybody has to stay with the same version of Kubernetes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Deploying certain privileged workloads isn’t allowed to “mere” users: e.g. cluster-wide operators must be installed by the cluster operators</a:t>
            </a:r>
            <a:endParaRPr b="0" sz="1500" strike="noStrike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(*) another project worth to be explored is the “Virtual Cluster” one from SIG multi-tenancy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9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Advantages of having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many smaller clusters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29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 can achieve the s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trongest level of isolation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Everybody gets the version of Kubernetes they need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Tenant/team can have its own set of admins that can do “everything” on the cluster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0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Disadvantages 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of having many smaller clusters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0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Increased maintenance: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More machines to keep up to date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Eventually more Kubernetes versions to care about (from a security POV)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Multiple instances of the Kubernetes “add-ons” (monitoring, logging,…)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Ensure corporate policies are enforced everywhere and are kept synchronized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Inferior hardware utilization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Higher costs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1"/>
          <p:cNvSpPr txBox="1"/>
          <p:nvPr/>
        </p:nvSpPr>
        <p:spPr>
          <a:xfrm>
            <a:off x="4248000" y="1512000"/>
            <a:ext cx="2448000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latin typeface="Work Sans Regular"/>
                <a:ea typeface="Work Sans Regular"/>
                <a:cs typeface="Work Sans Regular"/>
                <a:sym typeface="Work Sans Regular"/>
              </a:rPr>
              <a:t>Thank you.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4"/>
          <p:cNvSpPr txBox="1"/>
          <p:nvPr/>
        </p:nvSpPr>
        <p:spPr>
          <a:xfrm>
            <a:off x="504000" y="630720"/>
            <a:ext cx="835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Implications of sharing a large cluster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4"/>
          <p:cNvSpPr txBox="1"/>
          <p:nvPr/>
        </p:nvSpPr>
        <p:spPr>
          <a:xfrm>
            <a:off x="502920" y="1490400"/>
            <a:ext cx="7415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Advantages: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Reduced maintenance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Consolidate and enforce corporate policies in a single place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Better hardware utilization</a:t>
            </a:r>
            <a:endParaRPr b="0" sz="1500" strike="noStrike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Disadvantages: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71462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Inferior isolation compared to tenant-reserved clusters</a:t>
            </a:r>
            <a:endParaRPr sz="1500">
              <a:solidFill>
                <a:schemeClr val="dk1"/>
              </a:solidFill>
            </a:endParaRPr>
          </a:p>
          <a:p>
            <a:pPr indent="-271462" lvl="0" marL="285750" rtl="0" algn="l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Less flexible for end user: have to stick with the version of Kubernetes/xyz offered, have to open tickets to get certain privileged operations done</a:t>
            </a:r>
            <a:endParaRPr sz="15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5"/>
          <p:cNvSpPr txBox="1"/>
          <p:nvPr/>
        </p:nvSpPr>
        <p:spPr>
          <a:xfrm>
            <a:off x="504000" y="630720"/>
            <a:ext cx="835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Today’s 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journey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5"/>
          <p:cNvSpPr txBox="1"/>
          <p:nvPr/>
        </p:nvSpPr>
        <p:spPr>
          <a:xfrm>
            <a:off x="502920" y="1490400"/>
            <a:ext cx="7415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challenges: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to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host different tenants on a single</a:t>
            </a: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 Kubernetes cluster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?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How secure can it be?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What we will discover:</a:t>
            </a:r>
            <a:endParaRPr sz="1500">
              <a:solidFill>
                <a:srgbClr val="0C322C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has many built-in features that can help with that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External projects can be used to fill the gaps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There are however some limits that cannot be </a:t>
            </a:r>
            <a:r>
              <a:rPr lang="en-US" sz="15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overcome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6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Personas of our story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6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 operators: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Administrators of the large Kubernetes cluster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Have ultimate access to it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Cluster tenants: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They can create and consume resources on the Kubernetes cluster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They are bound to rules put in place by the cluster operators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7"/>
          <p:cNvSpPr txBox="1"/>
          <p:nvPr/>
        </p:nvSpPr>
        <p:spPr>
          <a:xfrm>
            <a:off x="504000" y="630720"/>
            <a:ext cx="835200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</a:t>
            </a:r>
            <a:r>
              <a:rPr b="0" lang="en-US" sz="30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he foundation block</a:t>
            </a:r>
            <a:endParaRPr b="0" sz="3000" strike="noStrike">
              <a:solidFill>
                <a:srgbClr val="003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7"/>
          <p:cNvSpPr txBox="1"/>
          <p:nvPr/>
        </p:nvSpPr>
        <p:spPr>
          <a:xfrm>
            <a:off x="502920" y="1490400"/>
            <a:ext cx="7415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As stated by Kubernetes’ documentation: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-173137" lvl="0" marL="2160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b="0" i="1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Kubernetes supports multiple virtual clusters backed by the same physical cluster. These virtual clusters are called namespaces.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C322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→ Kubernetes Namespaces can be used to isolate different tenants, different projects or any combination of these ones.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