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Roboto"/>
      <p:regular r:id="rId33"/>
      <p:bold r:id="rId34"/>
      <p:italic r:id="rId35"/>
      <p:boldItalic r:id="rId36"/>
    </p:embeddedFont>
    <p:embeddedFont>
      <p:font typeface="Roboto Mono"/>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Mono-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Roboto-italic.fntdata"/><Relationship Id="rId12" Type="http://schemas.openxmlformats.org/officeDocument/2006/relationships/slide" Target="slides/slide7.xml"/><Relationship Id="rId34" Type="http://schemas.openxmlformats.org/officeDocument/2006/relationships/font" Target="fonts/Roboto-bold.fntdata"/><Relationship Id="rId15" Type="http://schemas.openxmlformats.org/officeDocument/2006/relationships/slide" Target="slides/slide10.xml"/><Relationship Id="rId37" Type="http://schemas.openxmlformats.org/officeDocument/2006/relationships/font" Target="fonts/RobotoMono-regular.fntdata"/><Relationship Id="rId14" Type="http://schemas.openxmlformats.org/officeDocument/2006/relationships/slide" Target="slides/slide9.xml"/><Relationship Id="rId36" Type="http://schemas.openxmlformats.org/officeDocument/2006/relationships/font" Target="fonts/Roboto-boldItalic.fntdata"/><Relationship Id="rId17" Type="http://schemas.openxmlformats.org/officeDocument/2006/relationships/slide" Target="slides/slide12.xml"/><Relationship Id="rId39" Type="http://schemas.openxmlformats.org/officeDocument/2006/relationships/font" Target="fonts/RobotoMono-italic.fntdata"/><Relationship Id="rId16" Type="http://schemas.openxmlformats.org/officeDocument/2006/relationships/slide" Target="slides/slide11.xml"/><Relationship Id="rId38" Type="http://schemas.openxmlformats.org/officeDocument/2006/relationships/font" Target="fonts/RobotoMono-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7756cc9cb4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7756cc9cb4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775da7e120_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775da7e120_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At a technical level, we’ll focus on the security and efficiency of three key components of a Kubernetes environment: Containers, Deployments, and the Cluster</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Containers and deployments, when deployed together, turn into workloads on K8s.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775da7e120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775da7e120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Robert 11-16</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775da7e120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775da7e120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775da7e120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775da7e120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775da7e120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775da7e120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775da7e120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775da7e120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775da7e120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775da7e120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775da7e120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775da7e120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Joe 17-26</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775da7e120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775da7e120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775da7e120_2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775da7e120_2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775da7e120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775da7e120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Joe 2-10</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775da7e120_2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775da7e120_2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775da7e120_2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775da7e120_2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775da7e120_2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775da7e120_2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775da7e120_2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775da7e120_2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775da7e120_2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775da7e120_2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775da7e120_2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775da7e120_2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775da7e120_2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775da7e120_2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7756cc9cb4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7756cc9cb4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7756cc9cb4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7756cc9cb4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7756cc9cb4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7756cc9cb4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Complexity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Shifting left towards dev</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Dev introduces K8s (velocity, new ways of doing things) or pushed top down (policy, process)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K8s promises efficiency, but each workload requires its own attention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7756cc9cb4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7756cc9cb4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are some proof points on the impact of container technology. At a high level, companies are choosing containers so they can ship faster. They can realize order of magnitude improvements in code deployments, MTTR, and releases.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When combined with cloud technologies, new projects and teams and provision compute resources with speed.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775da7e120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775da7e120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However, as companies adopt Kubernetes, there are challenges. And one of the top  issues is around culture. This new technology has changed people’s roles in the development process, forcing engineers to learn new concepts and Ops engineers to adapt to an “everything as code” mindset.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(Speak to CNCF findings)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775da7e120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775da7e120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What does this cultural shift look like? First, adopting container and Kubernetes means introducing new configuration and technical decisions. In this view, we have a pipeline of activities before software can run in Kube.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One of the first areas for overlap is between Dev and SRE.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Depending on the org, devs or DevOps engineers may be responsible for containers and Kube configs.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Let’s walk through an example of a typical workflow.</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775da7e120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775da7e120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775da7e120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775da7e120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With the involvement of Dev, Security and Ops resources, a new layer of complexity can emerging. Different stakeholders start needing different things.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How do you give each of these stakeholders visibility into the questions they care about? How do you ensure a smooth handoff of software from development to operations?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 Id="rId4" Type="http://schemas.openxmlformats.org/officeDocument/2006/relationships/image" Target="../media/image6.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21.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16.png"/><Relationship Id="rId7" Type="http://schemas.openxmlformats.org/officeDocument/2006/relationships/image" Target="../media/image14.png"/><Relationship Id="rId8"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21.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21.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21.png"/><Relationship Id="rId4" Type="http://schemas.openxmlformats.org/officeDocument/2006/relationships/image" Target="../media/image6.png"/><Relationship Id="rId5"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21.png"/><Relationship Id="rId4" Type="http://schemas.openxmlformats.org/officeDocument/2006/relationships/image" Target="../media/image6.png"/><Relationship Id="rId5"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21.png"/><Relationship Id="rId4" Type="http://schemas.openxmlformats.org/officeDocument/2006/relationships/image" Target="../media/image6.png"/><Relationship Id="rId5"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21.png"/><Relationship Id="rId4" Type="http://schemas.openxmlformats.org/officeDocument/2006/relationships/image" Target="../media/image6.png"/><Relationship Id="rId5"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21.png"/><Relationship Id="rId4" Type="http://schemas.openxmlformats.org/officeDocument/2006/relationships/image" Target="../media/image18.png"/><Relationship Id="rId5" Type="http://schemas.openxmlformats.org/officeDocument/2006/relationships/image" Target="../media/image6.png"/><Relationship Id="rId6"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21.png"/><Relationship Id="rId4" Type="http://schemas.openxmlformats.org/officeDocument/2006/relationships/image" Target="../media/image6.png"/><Relationship Id="rId5"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21.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21.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3.png"/><Relationship Id="rId7"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21.png"/><Relationship Id="rId4" Type="http://schemas.openxmlformats.org/officeDocument/2006/relationships/image" Target="../media/image6.png"/><Relationship Id="rId5"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21.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29.png"/><Relationship Id="rId7" Type="http://schemas.openxmlformats.org/officeDocument/2006/relationships/hyperlink" Target="https://github.com/ramitsurana/awesome-kubernete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21.png"/><Relationship Id="rId4" Type="http://schemas.openxmlformats.org/officeDocument/2006/relationships/image" Target="../media/image6.png"/><Relationship Id="rId5"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21.png"/><Relationship Id="rId4" Type="http://schemas.openxmlformats.org/officeDocument/2006/relationships/image" Target="../media/image1.png"/><Relationship Id="rId5"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21.png"/><Relationship Id="rId4" Type="http://schemas.openxmlformats.org/officeDocument/2006/relationships/image" Target="../media/image1.png"/><Relationship Id="rId11" Type="http://schemas.openxmlformats.org/officeDocument/2006/relationships/image" Target="../media/image27.png"/><Relationship Id="rId10" Type="http://schemas.openxmlformats.org/officeDocument/2006/relationships/image" Target="../media/image22.png"/><Relationship Id="rId9" Type="http://schemas.openxmlformats.org/officeDocument/2006/relationships/image" Target="../media/image26.png"/><Relationship Id="rId5" Type="http://schemas.openxmlformats.org/officeDocument/2006/relationships/image" Target="../media/image6.png"/><Relationship Id="rId6" Type="http://schemas.openxmlformats.org/officeDocument/2006/relationships/image" Target="../media/image24.png"/><Relationship Id="rId7" Type="http://schemas.openxmlformats.org/officeDocument/2006/relationships/image" Target="../media/image31.png"/><Relationship Id="rId8"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21.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25.png"/><Relationship Id="rId7" Type="http://schemas.openxmlformats.org/officeDocument/2006/relationships/image" Target="../media/image30.png"/><Relationship Id="rId8"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21.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33.png"/><Relationship Id="rId7"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9.png"/><Relationship Id="rId4" Type="http://schemas.openxmlformats.org/officeDocument/2006/relationships/image" Target="../media/image6.pn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21.png"/><Relationship Id="rId4" Type="http://schemas.openxmlformats.org/officeDocument/2006/relationships/image" Target="../media/image4.png"/><Relationship Id="rId5" Type="http://schemas.openxmlformats.org/officeDocument/2006/relationships/image" Target="../media/image6.png"/><Relationship Id="rId6"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21.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hyperlink" Target="https://urldefense.proofpoint.com/v2/url?u=http-3A__link01.gartner.com_track-3Ftype-3Dclick-26enid-3DZWFzPTEmYW1wO21zaWQ9MSZhbXA7YXVpZD00MDU4NjgmYW1wO21haWxpbmdpZD0xMTUzNDcmYW1wO21lc3NhZ2VpZD0xNzgyNSZhbXA7ZGF0YWJhc2VpZD0xNTA5NjMzODY5JmFtcDtzZXJpYWw9MTY3ODMxMzMmYW1wO2VtYWlsaWQ9c2FuZHJhX2xlb25nQGhwZS5jb20mYW1wO3VzZXJpZD0xMDMyMDU2MDoxNTY1MDE0MTA1NjgzJmFtcDt0YXJnZXRpZD0mYW1wO21uPTUxNTU3MzEmYW1wO2ZsPSZhbXA7bXZpZD0mYW1wO2V4dHJhPSZhbXA7JmFtcDsmYW1wOw-3D-3D-26-26-262287-26-26-26https-3A__www.gartner.com_document_3955920-3Fref-3DTrackDBDailyEmail-26refval-3D1565014105683-26utm-5Fsource-3DGartnerTrack-26utm-5Fmedium-3Demail-26utm-5Fcampaign-3DTrackDashboard-26utm-5Fcontent-3DTSDaily&amp;d=DwMFaQ&amp;c=C5b8zRQO1miGmBeVZ2LFWg&amp;r=whklzP3yt-Tx6O8xWZZmdUcN5qUwmc_qTPvexBB18OA&amp;m=tXi3eoSgcb4uPeA1vrBAbRetAwg-4Iu331B3RWnoV-8&amp;s=ByL3QQtZaOgzfFBRjW-OnQLUt7XXX_gzhNZ8W2djLyo&amp;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21.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2.png"/><Relationship Id="rId7" Type="http://schemas.openxmlformats.org/officeDocument/2006/relationships/hyperlink" Target="https://www.slideshare.net/AmazonWebServices/application-portability-with-kubernetes-cmp310s-aws-reinvent-2018"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21.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hyperlink" Target="https://www.cncf.io/wp-content/uploads/2020/03/CNCF_Survey_Report.pdf" TargetMode="External"/><Relationship Id="rId7"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21.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21.png"/><Relationship Id="rId4" Type="http://schemas.openxmlformats.org/officeDocument/2006/relationships/image" Target="../media/image6.png"/><Relationship Id="rId10" Type="http://schemas.openxmlformats.org/officeDocument/2006/relationships/image" Target="../media/image12.png"/><Relationship Id="rId9"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11.png"/><Relationship Id="rId7" Type="http://schemas.openxmlformats.org/officeDocument/2006/relationships/image" Target="../media/image13.png"/><Relationship Id="rId8"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a:off x="311700" y="752875"/>
            <a:ext cx="8520600" cy="20730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4200">
                <a:solidFill>
                  <a:srgbClr val="270E42"/>
                </a:solidFill>
                <a:latin typeface="Roboto"/>
                <a:ea typeface="Roboto"/>
                <a:cs typeface="Roboto"/>
                <a:sym typeface="Roboto"/>
              </a:rPr>
              <a:t>How to Run Kubernetes </a:t>
            </a:r>
            <a:endParaRPr b="1" sz="4200">
              <a:solidFill>
                <a:srgbClr val="270E42"/>
              </a:solidFill>
              <a:latin typeface="Roboto"/>
              <a:ea typeface="Roboto"/>
              <a:cs typeface="Roboto"/>
              <a:sym typeface="Roboto"/>
            </a:endParaRPr>
          </a:p>
          <a:p>
            <a:pPr indent="0" lvl="0" marL="0" rtl="0" algn="ctr">
              <a:spcBef>
                <a:spcPts val="0"/>
              </a:spcBef>
              <a:spcAft>
                <a:spcPts val="0"/>
              </a:spcAft>
              <a:buClr>
                <a:schemeClr val="dk1"/>
              </a:buClr>
              <a:buSzPts val="4200"/>
              <a:buFont typeface="Arial"/>
              <a:buNone/>
            </a:pPr>
            <a:r>
              <a:rPr b="1" lang="en" sz="4200">
                <a:solidFill>
                  <a:srgbClr val="270E42"/>
                </a:solidFill>
                <a:latin typeface="Roboto"/>
                <a:ea typeface="Roboto"/>
                <a:cs typeface="Roboto"/>
                <a:sym typeface="Roboto"/>
              </a:rPr>
              <a:t>Securely and Efficiently</a:t>
            </a:r>
            <a:endParaRPr b="1" sz="4200">
              <a:solidFill>
                <a:srgbClr val="270E42"/>
              </a:solidFill>
              <a:latin typeface="Roboto"/>
              <a:ea typeface="Roboto"/>
              <a:cs typeface="Roboto"/>
              <a:sym typeface="Roboto"/>
            </a:endParaRPr>
          </a:p>
          <a:p>
            <a:pPr indent="0" lvl="0" marL="0" rtl="0" algn="ctr">
              <a:spcBef>
                <a:spcPts val="0"/>
              </a:spcBef>
              <a:spcAft>
                <a:spcPts val="0"/>
              </a:spcAft>
              <a:buNone/>
            </a:pPr>
            <a:r>
              <a:t/>
            </a:r>
            <a:endParaRPr b="1" sz="3600">
              <a:solidFill>
                <a:srgbClr val="23103A"/>
              </a:solidFill>
              <a:latin typeface="Roboto"/>
              <a:ea typeface="Roboto"/>
              <a:cs typeface="Roboto"/>
              <a:sym typeface="Roboto"/>
            </a:endParaRPr>
          </a:p>
        </p:txBody>
      </p:sp>
      <p:pic>
        <p:nvPicPr>
          <p:cNvPr id="55" name="Google Shape;55;p13"/>
          <p:cNvPicPr preferRelativeResize="0"/>
          <p:nvPr/>
        </p:nvPicPr>
        <p:blipFill>
          <a:blip r:embed="rId4">
            <a:alphaModFix/>
          </a:blip>
          <a:stretch>
            <a:fillRect/>
          </a:stretch>
        </p:blipFill>
        <p:spPr>
          <a:xfrm>
            <a:off x="202500" y="4663225"/>
            <a:ext cx="1567102" cy="294375"/>
          </a:xfrm>
          <a:prstGeom prst="rect">
            <a:avLst/>
          </a:prstGeom>
          <a:noFill/>
          <a:ln>
            <a:noFill/>
          </a:ln>
        </p:spPr>
      </p:pic>
      <p:pic>
        <p:nvPicPr>
          <p:cNvPr id="56" name="Google Shape;56;p13"/>
          <p:cNvPicPr preferRelativeResize="0"/>
          <p:nvPr/>
        </p:nvPicPr>
        <p:blipFill>
          <a:blip r:embed="rId5">
            <a:alphaModFix/>
          </a:blip>
          <a:stretch>
            <a:fillRect/>
          </a:stretch>
        </p:blipFill>
        <p:spPr>
          <a:xfrm rot="10800000">
            <a:off x="7753826" y="0"/>
            <a:ext cx="1390175" cy="1382925"/>
          </a:xfrm>
          <a:prstGeom prst="rect">
            <a:avLst/>
          </a:prstGeom>
          <a:noFill/>
          <a:ln>
            <a:noFill/>
          </a:ln>
        </p:spPr>
      </p:pic>
      <p:sp>
        <p:nvSpPr>
          <p:cNvPr id="57" name="Google Shape;57;p13"/>
          <p:cNvSpPr txBox="1"/>
          <p:nvPr/>
        </p:nvSpPr>
        <p:spPr>
          <a:xfrm>
            <a:off x="311700" y="2033275"/>
            <a:ext cx="8520600" cy="792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23103A"/>
                </a:solidFill>
                <a:latin typeface="Roboto"/>
                <a:ea typeface="Roboto"/>
                <a:cs typeface="Roboto"/>
                <a:sym typeface="Roboto"/>
              </a:rPr>
              <a:t>September 2020</a:t>
            </a:r>
            <a:endParaRPr sz="2000">
              <a:solidFill>
                <a:srgbClr val="23103A"/>
              </a:solidFill>
              <a:latin typeface="Roboto"/>
              <a:ea typeface="Roboto"/>
              <a:cs typeface="Roboto"/>
              <a:sym typeface="Roboto"/>
            </a:endParaRPr>
          </a:p>
        </p:txBody>
      </p:sp>
      <p:sp>
        <p:nvSpPr>
          <p:cNvPr id="58" name="Google Shape;58;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0" name="Shape 170"/>
        <p:cNvGrpSpPr/>
        <p:nvPr/>
      </p:nvGrpSpPr>
      <p:grpSpPr>
        <a:xfrm>
          <a:off x="0" y="0"/>
          <a:ext cx="0" cy="0"/>
          <a:chOff x="0" y="0"/>
          <a:chExt cx="0" cy="0"/>
        </a:xfrm>
      </p:grpSpPr>
      <p:pic>
        <p:nvPicPr>
          <p:cNvPr id="171" name="Google Shape;171;p22"/>
          <p:cNvPicPr preferRelativeResize="0"/>
          <p:nvPr/>
        </p:nvPicPr>
        <p:blipFill>
          <a:blip r:embed="rId4">
            <a:alphaModFix/>
          </a:blip>
          <a:stretch>
            <a:fillRect/>
          </a:stretch>
        </p:blipFill>
        <p:spPr>
          <a:xfrm>
            <a:off x="202500" y="4663225"/>
            <a:ext cx="1567102" cy="294375"/>
          </a:xfrm>
          <a:prstGeom prst="rect">
            <a:avLst/>
          </a:prstGeom>
          <a:noFill/>
          <a:ln>
            <a:noFill/>
          </a:ln>
        </p:spPr>
      </p:pic>
      <p:pic>
        <p:nvPicPr>
          <p:cNvPr id="172" name="Google Shape;172;p22"/>
          <p:cNvPicPr preferRelativeResize="0"/>
          <p:nvPr/>
        </p:nvPicPr>
        <p:blipFill>
          <a:blip r:embed="rId5">
            <a:alphaModFix/>
          </a:blip>
          <a:stretch>
            <a:fillRect/>
          </a:stretch>
        </p:blipFill>
        <p:spPr>
          <a:xfrm rot="10800000">
            <a:off x="7753826" y="0"/>
            <a:ext cx="1390175" cy="1382925"/>
          </a:xfrm>
          <a:prstGeom prst="rect">
            <a:avLst/>
          </a:prstGeom>
          <a:noFill/>
          <a:ln>
            <a:noFill/>
          </a:ln>
        </p:spPr>
      </p:pic>
      <p:sp>
        <p:nvSpPr>
          <p:cNvPr id="173" name="Google Shape;173;p22"/>
          <p:cNvSpPr txBox="1"/>
          <p:nvPr/>
        </p:nvSpPr>
        <p:spPr>
          <a:xfrm>
            <a:off x="311700" y="209300"/>
            <a:ext cx="8520600" cy="84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solidFill>
                  <a:srgbClr val="23103A"/>
                </a:solidFill>
                <a:latin typeface="Roboto"/>
                <a:ea typeface="Roboto"/>
                <a:cs typeface="Roboto"/>
                <a:sym typeface="Roboto"/>
              </a:rPr>
              <a:t>Where security and efficiency challenges emerge</a:t>
            </a:r>
            <a:endParaRPr b="1" sz="2200">
              <a:solidFill>
                <a:srgbClr val="23103A"/>
              </a:solidFill>
              <a:latin typeface="Roboto"/>
              <a:ea typeface="Roboto"/>
              <a:cs typeface="Roboto"/>
              <a:sym typeface="Roboto"/>
            </a:endParaRPr>
          </a:p>
        </p:txBody>
      </p:sp>
      <p:grpSp>
        <p:nvGrpSpPr>
          <p:cNvPr id="174" name="Google Shape;174;p22"/>
          <p:cNvGrpSpPr/>
          <p:nvPr/>
        </p:nvGrpSpPr>
        <p:grpSpPr>
          <a:xfrm>
            <a:off x="3824463" y="1277175"/>
            <a:ext cx="747225" cy="926653"/>
            <a:chOff x="3850438" y="1636175"/>
            <a:chExt cx="747225" cy="926653"/>
          </a:xfrm>
        </p:grpSpPr>
        <p:pic>
          <p:nvPicPr>
            <p:cNvPr id="175" name="Google Shape;175;p22"/>
            <p:cNvPicPr preferRelativeResize="0"/>
            <p:nvPr/>
          </p:nvPicPr>
          <p:blipFill rotWithShape="1">
            <a:blip r:embed="rId6">
              <a:alphaModFix/>
            </a:blip>
            <a:srcRect b="34670" l="1461" r="82603" t="34841"/>
            <a:stretch/>
          </p:blipFill>
          <p:spPr>
            <a:xfrm>
              <a:off x="3850438" y="2162928"/>
              <a:ext cx="407700" cy="399900"/>
            </a:xfrm>
            <a:prstGeom prst="ellipse">
              <a:avLst/>
            </a:prstGeom>
            <a:noFill/>
            <a:ln>
              <a:noFill/>
            </a:ln>
            <a:effectLst>
              <a:outerShdw blurRad="57150" rotWithShape="0" algn="bl" dir="5400000" dist="19050">
                <a:srgbClr val="000000">
                  <a:alpha val="50000"/>
                </a:srgbClr>
              </a:outerShdw>
            </a:effectLst>
          </p:spPr>
        </p:pic>
        <p:pic>
          <p:nvPicPr>
            <p:cNvPr id="176" name="Google Shape;176;p22"/>
            <p:cNvPicPr preferRelativeResize="0"/>
            <p:nvPr/>
          </p:nvPicPr>
          <p:blipFill>
            <a:blip r:embed="rId7">
              <a:alphaModFix/>
            </a:blip>
            <a:stretch>
              <a:fillRect/>
            </a:stretch>
          </p:blipFill>
          <p:spPr>
            <a:xfrm>
              <a:off x="4016679" y="1636175"/>
              <a:ext cx="580984" cy="670815"/>
            </a:xfrm>
            <a:prstGeom prst="rect">
              <a:avLst/>
            </a:prstGeom>
            <a:noFill/>
            <a:ln>
              <a:noFill/>
            </a:ln>
            <a:effectLst>
              <a:outerShdw blurRad="57150" rotWithShape="0" algn="bl" dir="5400000" dist="19050">
                <a:srgbClr val="000000">
                  <a:alpha val="50000"/>
                </a:srgbClr>
              </a:outerShdw>
            </a:effectLst>
          </p:spPr>
        </p:pic>
      </p:grpSp>
      <p:sp>
        <p:nvSpPr>
          <p:cNvPr id="177" name="Google Shape;177;p22"/>
          <p:cNvSpPr txBox="1"/>
          <p:nvPr/>
        </p:nvSpPr>
        <p:spPr>
          <a:xfrm>
            <a:off x="728225" y="2538854"/>
            <a:ext cx="1780200" cy="54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270E42"/>
                </a:solidFill>
                <a:latin typeface="Calibri"/>
                <a:ea typeface="Calibri"/>
                <a:cs typeface="Calibri"/>
                <a:sym typeface="Calibri"/>
              </a:rPr>
              <a:t>Containers</a:t>
            </a:r>
            <a:endParaRPr b="1">
              <a:solidFill>
                <a:srgbClr val="270E42"/>
              </a:solidFill>
              <a:latin typeface="Calibri"/>
              <a:ea typeface="Calibri"/>
              <a:cs typeface="Calibri"/>
              <a:sym typeface="Calibri"/>
            </a:endParaRPr>
          </a:p>
          <a:p>
            <a:pPr indent="0" lvl="0" marL="0" rtl="0" algn="ctr">
              <a:spcBef>
                <a:spcPts val="0"/>
              </a:spcBef>
              <a:spcAft>
                <a:spcPts val="0"/>
              </a:spcAft>
              <a:buNone/>
            </a:pPr>
            <a:r>
              <a:t/>
            </a:r>
            <a:endParaRPr b="1">
              <a:solidFill>
                <a:srgbClr val="270E42"/>
              </a:solidFill>
              <a:latin typeface="Calibri"/>
              <a:ea typeface="Calibri"/>
              <a:cs typeface="Calibri"/>
              <a:sym typeface="Calibri"/>
            </a:endParaRPr>
          </a:p>
        </p:txBody>
      </p:sp>
      <p:sp>
        <p:nvSpPr>
          <p:cNvPr id="178" name="Google Shape;178;p22"/>
          <p:cNvSpPr txBox="1"/>
          <p:nvPr/>
        </p:nvSpPr>
        <p:spPr>
          <a:xfrm>
            <a:off x="2945731" y="2538854"/>
            <a:ext cx="2601000" cy="54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270E42"/>
                </a:solidFill>
                <a:latin typeface="Calibri"/>
                <a:ea typeface="Calibri"/>
                <a:cs typeface="Calibri"/>
                <a:sym typeface="Calibri"/>
              </a:rPr>
              <a:t>Deployment Configurations </a:t>
            </a:r>
            <a:endParaRPr b="1">
              <a:solidFill>
                <a:srgbClr val="270E42"/>
              </a:solidFill>
              <a:latin typeface="Calibri"/>
              <a:ea typeface="Calibri"/>
              <a:cs typeface="Calibri"/>
              <a:sym typeface="Calibri"/>
            </a:endParaRPr>
          </a:p>
        </p:txBody>
      </p:sp>
      <p:sp>
        <p:nvSpPr>
          <p:cNvPr id="179" name="Google Shape;179;p22"/>
          <p:cNvSpPr txBox="1"/>
          <p:nvPr/>
        </p:nvSpPr>
        <p:spPr>
          <a:xfrm>
            <a:off x="6080325" y="2538841"/>
            <a:ext cx="1999200" cy="54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270E42"/>
                </a:solidFill>
                <a:latin typeface="Calibri"/>
                <a:ea typeface="Calibri"/>
                <a:cs typeface="Calibri"/>
                <a:sym typeface="Calibri"/>
              </a:rPr>
              <a:t>Kubernetes Clusters</a:t>
            </a:r>
            <a:endParaRPr b="1">
              <a:solidFill>
                <a:srgbClr val="270E42"/>
              </a:solidFill>
              <a:latin typeface="Calibri"/>
              <a:ea typeface="Calibri"/>
              <a:cs typeface="Calibri"/>
              <a:sym typeface="Calibri"/>
            </a:endParaRPr>
          </a:p>
        </p:txBody>
      </p:sp>
      <p:grpSp>
        <p:nvGrpSpPr>
          <p:cNvPr id="180" name="Google Shape;180;p22"/>
          <p:cNvGrpSpPr/>
          <p:nvPr/>
        </p:nvGrpSpPr>
        <p:grpSpPr>
          <a:xfrm>
            <a:off x="6514838" y="1247814"/>
            <a:ext cx="987871" cy="985350"/>
            <a:chOff x="6192307" y="1463452"/>
            <a:chExt cx="1881300" cy="1876500"/>
          </a:xfrm>
        </p:grpSpPr>
        <p:pic>
          <p:nvPicPr>
            <p:cNvPr id="181" name="Google Shape;181;p22"/>
            <p:cNvPicPr preferRelativeResize="0"/>
            <p:nvPr/>
          </p:nvPicPr>
          <p:blipFill rotWithShape="1">
            <a:blip r:embed="rId6">
              <a:alphaModFix/>
            </a:blip>
            <a:srcRect b="7302" l="51666" r="4181" t="6786"/>
            <a:stretch/>
          </p:blipFill>
          <p:spPr>
            <a:xfrm>
              <a:off x="6192307" y="1463452"/>
              <a:ext cx="1881300" cy="1876500"/>
            </a:xfrm>
            <a:prstGeom prst="heptagon">
              <a:avLst>
                <a:gd fmla="val 102572" name="hf"/>
                <a:gd fmla="val 105210" name="vf"/>
              </a:avLst>
            </a:prstGeom>
            <a:noFill/>
            <a:ln>
              <a:noFill/>
            </a:ln>
            <a:effectLst>
              <a:outerShdw blurRad="57150" rotWithShape="0" algn="bl" dir="5400000" dist="19050">
                <a:srgbClr val="000000">
                  <a:alpha val="50000"/>
                </a:srgbClr>
              </a:outerShdw>
            </a:effectLst>
          </p:spPr>
        </p:pic>
        <p:pic>
          <p:nvPicPr>
            <p:cNvPr id="182" name="Google Shape;182;p22"/>
            <p:cNvPicPr preferRelativeResize="0"/>
            <p:nvPr/>
          </p:nvPicPr>
          <p:blipFill>
            <a:blip r:embed="rId8">
              <a:alphaModFix/>
            </a:blip>
            <a:stretch>
              <a:fillRect/>
            </a:stretch>
          </p:blipFill>
          <p:spPr>
            <a:xfrm>
              <a:off x="6844072" y="2116751"/>
              <a:ext cx="616176" cy="598225"/>
            </a:xfrm>
            <a:prstGeom prst="rect">
              <a:avLst/>
            </a:prstGeom>
            <a:noFill/>
            <a:ln>
              <a:noFill/>
            </a:ln>
          </p:spPr>
        </p:pic>
        <p:pic>
          <p:nvPicPr>
            <p:cNvPr id="183" name="Google Shape;183;p22"/>
            <p:cNvPicPr preferRelativeResize="0"/>
            <p:nvPr/>
          </p:nvPicPr>
          <p:blipFill rotWithShape="1">
            <a:blip r:embed="rId6">
              <a:alphaModFix/>
            </a:blip>
            <a:srcRect b="33277" l="910" r="81449" t="33244"/>
            <a:stretch/>
          </p:blipFill>
          <p:spPr>
            <a:xfrm>
              <a:off x="6786177" y="2739700"/>
              <a:ext cx="243801" cy="237172"/>
            </a:xfrm>
            <a:prstGeom prst="rect">
              <a:avLst/>
            </a:prstGeom>
            <a:noFill/>
            <a:ln>
              <a:noFill/>
            </a:ln>
          </p:spPr>
        </p:pic>
        <p:pic>
          <p:nvPicPr>
            <p:cNvPr id="184" name="Google Shape;184;p22"/>
            <p:cNvPicPr preferRelativeResize="0"/>
            <p:nvPr/>
          </p:nvPicPr>
          <p:blipFill rotWithShape="1">
            <a:blip r:embed="rId6">
              <a:alphaModFix/>
            </a:blip>
            <a:srcRect b="33277" l="910" r="81449" t="33244"/>
            <a:stretch/>
          </p:blipFill>
          <p:spPr>
            <a:xfrm>
              <a:off x="7279077" y="2739700"/>
              <a:ext cx="243801" cy="237172"/>
            </a:xfrm>
            <a:prstGeom prst="rect">
              <a:avLst/>
            </a:prstGeom>
            <a:noFill/>
            <a:ln>
              <a:noFill/>
            </a:ln>
          </p:spPr>
        </p:pic>
        <p:pic>
          <p:nvPicPr>
            <p:cNvPr id="185" name="Google Shape;185;p22"/>
            <p:cNvPicPr preferRelativeResize="0"/>
            <p:nvPr/>
          </p:nvPicPr>
          <p:blipFill rotWithShape="1">
            <a:blip r:embed="rId6">
              <a:alphaModFix/>
            </a:blip>
            <a:srcRect b="33277" l="910" r="81449" t="33244"/>
            <a:stretch/>
          </p:blipFill>
          <p:spPr>
            <a:xfrm>
              <a:off x="7522877" y="2309425"/>
              <a:ext cx="243801" cy="237172"/>
            </a:xfrm>
            <a:prstGeom prst="rect">
              <a:avLst/>
            </a:prstGeom>
            <a:noFill/>
            <a:ln>
              <a:noFill/>
            </a:ln>
          </p:spPr>
        </p:pic>
        <p:pic>
          <p:nvPicPr>
            <p:cNvPr id="186" name="Google Shape;186;p22"/>
            <p:cNvPicPr preferRelativeResize="0"/>
            <p:nvPr/>
          </p:nvPicPr>
          <p:blipFill rotWithShape="1">
            <a:blip r:embed="rId6">
              <a:alphaModFix/>
            </a:blip>
            <a:srcRect b="33277" l="910" r="81449" t="33244"/>
            <a:stretch/>
          </p:blipFill>
          <p:spPr>
            <a:xfrm>
              <a:off x="7279077" y="1879150"/>
              <a:ext cx="243801" cy="237172"/>
            </a:xfrm>
            <a:prstGeom prst="rect">
              <a:avLst/>
            </a:prstGeom>
            <a:noFill/>
            <a:ln>
              <a:noFill/>
            </a:ln>
          </p:spPr>
        </p:pic>
        <p:pic>
          <p:nvPicPr>
            <p:cNvPr id="187" name="Google Shape;187;p22"/>
            <p:cNvPicPr preferRelativeResize="0"/>
            <p:nvPr/>
          </p:nvPicPr>
          <p:blipFill rotWithShape="1">
            <a:blip r:embed="rId6">
              <a:alphaModFix/>
            </a:blip>
            <a:srcRect b="33277" l="910" r="81449" t="33244"/>
            <a:stretch/>
          </p:blipFill>
          <p:spPr>
            <a:xfrm>
              <a:off x="6786177" y="1879150"/>
              <a:ext cx="243801" cy="237172"/>
            </a:xfrm>
            <a:prstGeom prst="rect">
              <a:avLst/>
            </a:prstGeom>
            <a:noFill/>
            <a:ln>
              <a:noFill/>
            </a:ln>
          </p:spPr>
        </p:pic>
        <p:pic>
          <p:nvPicPr>
            <p:cNvPr id="188" name="Google Shape;188;p22"/>
            <p:cNvPicPr preferRelativeResize="0"/>
            <p:nvPr/>
          </p:nvPicPr>
          <p:blipFill rotWithShape="1">
            <a:blip r:embed="rId6">
              <a:alphaModFix/>
            </a:blip>
            <a:srcRect b="33277" l="910" r="81449" t="33244"/>
            <a:stretch/>
          </p:blipFill>
          <p:spPr>
            <a:xfrm>
              <a:off x="6537652" y="2309412"/>
              <a:ext cx="243801" cy="237172"/>
            </a:xfrm>
            <a:prstGeom prst="rect">
              <a:avLst/>
            </a:prstGeom>
            <a:noFill/>
            <a:ln>
              <a:noFill/>
            </a:ln>
          </p:spPr>
        </p:pic>
      </p:grpSp>
      <p:sp>
        <p:nvSpPr>
          <p:cNvPr id="189" name="Google Shape;189;p22"/>
          <p:cNvSpPr txBox="1"/>
          <p:nvPr/>
        </p:nvSpPr>
        <p:spPr>
          <a:xfrm>
            <a:off x="6080325" y="3022375"/>
            <a:ext cx="1999200" cy="165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1700">
                <a:solidFill>
                  <a:srgbClr val="000000"/>
                </a:solidFill>
                <a:latin typeface="Calibri"/>
                <a:ea typeface="Calibri"/>
                <a:cs typeface="Calibri"/>
                <a:sym typeface="Calibri"/>
              </a:rPr>
              <a:t>☑</a:t>
            </a:r>
            <a:r>
              <a:rPr lang="en" sz="1100">
                <a:solidFill>
                  <a:srgbClr val="000000"/>
                </a:solidFill>
                <a:latin typeface="Calibri"/>
                <a:ea typeface="Calibri"/>
                <a:cs typeface="Calibri"/>
                <a:sym typeface="Calibri"/>
              </a:rPr>
              <a:t> </a:t>
            </a:r>
            <a:r>
              <a:rPr b="1" lang="en" sz="1100">
                <a:solidFill>
                  <a:srgbClr val="000000"/>
                </a:solidFill>
                <a:latin typeface="Calibri"/>
                <a:ea typeface="Calibri"/>
                <a:cs typeface="Calibri"/>
                <a:sym typeface="Calibri"/>
              </a:rPr>
              <a:t>Security</a:t>
            </a:r>
            <a:endParaRPr b="1" sz="1100">
              <a:solidFill>
                <a:srgbClr val="000000"/>
              </a:solidFill>
              <a:latin typeface="Calibri"/>
              <a:ea typeface="Calibri"/>
              <a:cs typeface="Calibri"/>
              <a:sym typeface="Calibri"/>
            </a:endParaRPr>
          </a:p>
          <a:p>
            <a:pPr indent="-298450" lvl="0" marL="457200" rtl="0" algn="l">
              <a:spcBef>
                <a:spcPts val="0"/>
              </a:spcBef>
              <a:spcAft>
                <a:spcPts val="0"/>
              </a:spcAft>
              <a:buClr>
                <a:srgbClr val="000000"/>
              </a:buClr>
              <a:buSzPts val="1100"/>
              <a:buFont typeface="Calibri"/>
              <a:buChar char="●"/>
            </a:pPr>
            <a:r>
              <a:rPr lang="en" sz="1100">
                <a:solidFill>
                  <a:srgbClr val="000000"/>
                </a:solidFill>
                <a:latin typeface="Calibri"/>
                <a:ea typeface="Calibri"/>
                <a:cs typeface="Calibri"/>
                <a:sym typeface="Calibri"/>
              </a:rPr>
              <a:t>Add-on Versions</a:t>
            </a:r>
            <a:endParaRPr sz="1100">
              <a:solidFill>
                <a:srgbClr val="000000"/>
              </a:solidFill>
              <a:latin typeface="Calibri"/>
              <a:ea typeface="Calibri"/>
              <a:cs typeface="Calibri"/>
              <a:sym typeface="Calibri"/>
            </a:endParaRPr>
          </a:p>
          <a:p>
            <a:pPr indent="-298450" lvl="0" marL="457200" rtl="0" algn="l">
              <a:spcBef>
                <a:spcPts val="0"/>
              </a:spcBef>
              <a:spcAft>
                <a:spcPts val="0"/>
              </a:spcAft>
              <a:buClr>
                <a:srgbClr val="000000"/>
              </a:buClr>
              <a:buSzPts val="1100"/>
              <a:buFont typeface="Calibri"/>
              <a:buChar char="●"/>
            </a:pPr>
            <a:r>
              <a:rPr lang="en" sz="1100">
                <a:solidFill>
                  <a:srgbClr val="000000"/>
                </a:solidFill>
                <a:latin typeface="Calibri"/>
                <a:ea typeface="Calibri"/>
                <a:cs typeface="Calibri"/>
                <a:sym typeface="Calibri"/>
              </a:rPr>
              <a:t>Risky RBAC Profiles</a:t>
            </a:r>
            <a:endParaRPr sz="1100">
              <a:solidFill>
                <a:srgbClr val="000000"/>
              </a:solidFill>
              <a:latin typeface="Calibri"/>
              <a:ea typeface="Calibri"/>
              <a:cs typeface="Calibri"/>
              <a:sym typeface="Calibri"/>
            </a:endParaRPr>
          </a:p>
          <a:p>
            <a:pPr indent="-298450" lvl="0" marL="457200" rtl="0" algn="l">
              <a:spcBef>
                <a:spcPts val="0"/>
              </a:spcBef>
              <a:spcAft>
                <a:spcPts val="0"/>
              </a:spcAft>
              <a:buClr>
                <a:srgbClr val="000000"/>
              </a:buClr>
              <a:buSzPts val="1100"/>
              <a:buFont typeface="Calibri"/>
              <a:buChar char="●"/>
            </a:pPr>
            <a:r>
              <a:rPr lang="en" sz="1100">
                <a:solidFill>
                  <a:srgbClr val="000000"/>
                </a:solidFill>
                <a:latin typeface="Calibri"/>
                <a:ea typeface="Calibri"/>
                <a:cs typeface="Calibri"/>
                <a:sym typeface="Calibri"/>
              </a:rPr>
              <a:t>Kubelet Config</a:t>
            </a:r>
            <a:endParaRPr sz="1100">
              <a:solidFill>
                <a:srgbClr val="000000"/>
              </a:solidFill>
              <a:latin typeface="Calibri"/>
              <a:ea typeface="Calibri"/>
              <a:cs typeface="Calibri"/>
              <a:sym typeface="Calibri"/>
            </a:endParaRPr>
          </a:p>
          <a:p>
            <a:pPr indent="0" lvl="0" marL="457200" rtl="0" algn="l">
              <a:spcBef>
                <a:spcPts val="0"/>
              </a:spcBef>
              <a:spcAft>
                <a:spcPts val="0"/>
              </a:spcAft>
              <a:buClr>
                <a:srgbClr val="000000"/>
              </a:buClr>
              <a:buSzPts val="1100"/>
              <a:buFont typeface="Arial"/>
              <a:buNone/>
            </a:pPr>
            <a:r>
              <a:t/>
            </a:r>
            <a:endParaRPr sz="1100">
              <a:solidFill>
                <a:srgbClr val="000000"/>
              </a:solidFill>
              <a:latin typeface="Calibri"/>
              <a:ea typeface="Calibri"/>
              <a:cs typeface="Calibri"/>
              <a:sym typeface="Calibri"/>
            </a:endParaRPr>
          </a:p>
          <a:p>
            <a:pPr indent="0" lvl="0" marL="0" rtl="0" algn="l">
              <a:spcBef>
                <a:spcPts val="0"/>
              </a:spcBef>
              <a:spcAft>
                <a:spcPts val="0"/>
              </a:spcAft>
              <a:buClr>
                <a:srgbClr val="000000"/>
              </a:buClr>
              <a:buSzPts val="1100"/>
              <a:buFont typeface="Arial"/>
              <a:buNone/>
            </a:pPr>
            <a:r>
              <a:rPr lang="en" sz="1700">
                <a:solidFill>
                  <a:srgbClr val="000000"/>
                </a:solidFill>
                <a:latin typeface="Calibri"/>
                <a:ea typeface="Calibri"/>
                <a:cs typeface="Calibri"/>
                <a:sym typeface="Calibri"/>
              </a:rPr>
              <a:t>☑</a:t>
            </a:r>
            <a:r>
              <a:rPr lang="en" sz="1100">
                <a:solidFill>
                  <a:srgbClr val="000000"/>
                </a:solidFill>
                <a:latin typeface="Calibri"/>
                <a:ea typeface="Calibri"/>
                <a:cs typeface="Calibri"/>
                <a:sym typeface="Calibri"/>
              </a:rPr>
              <a:t> </a:t>
            </a:r>
            <a:r>
              <a:rPr b="1" lang="en" sz="1100">
                <a:solidFill>
                  <a:srgbClr val="000000"/>
                </a:solidFill>
                <a:latin typeface="Calibri"/>
                <a:ea typeface="Calibri"/>
                <a:cs typeface="Calibri"/>
                <a:sym typeface="Calibri"/>
              </a:rPr>
              <a:t>Efficiency</a:t>
            </a:r>
            <a:endParaRPr sz="1100">
              <a:solidFill>
                <a:srgbClr val="000000"/>
              </a:solidFill>
              <a:latin typeface="Calibri"/>
              <a:ea typeface="Calibri"/>
              <a:cs typeface="Calibri"/>
              <a:sym typeface="Calibri"/>
            </a:endParaRPr>
          </a:p>
          <a:p>
            <a:pPr indent="-298450" lvl="0" marL="457200" rtl="0" algn="l">
              <a:spcBef>
                <a:spcPts val="0"/>
              </a:spcBef>
              <a:spcAft>
                <a:spcPts val="0"/>
              </a:spcAft>
              <a:buSzPts val="1100"/>
              <a:buFont typeface="Calibri"/>
              <a:buChar char="●"/>
            </a:pPr>
            <a:r>
              <a:rPr lang="en" sz="1100">
                <a:solidFill>
                  <a:srgbClr val="000000"/>
                </a:solidFill>
                <a:latin typeface="Calibri"/>
                <a:ea typeface="Calibri"/>
                <a:cs typeface="Calibri"/>
                <a:sym typeface="Calibri"/>
              </a:rPr>
              <a:t>Resource Optimization Recommendations</a:t>
            </a:r>
            <a:endParaRPr sz="1100">
              <a:latin typeface="Calibri"/>
              <a:ea typeface="Calibri"/>
              <a:cs typeface="Calibri"/>
              <a:sym typeface="Calibri"/>
            </a:endParaRPr>
          </a:p>
        </p:txBody>
      </p:sp>
      <p:sp>
        <p:nvSpPr>
          <p:cNvPr id="190" name="Google Shape;190;p22"/>
          <p:cNvSpPr txBox="1"/>
          <p:nvPr/>
        </p:nvSpPr>
        <p:spPr>
          <a:xfrm>
            <a:off x="3190200" y="3022376"/>
            <a:ext cx="2277000" cy="165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000000"/>
                </a:solidFill>
                <a:latin typeface="Calibri"/>
                <a:ea typeface="Calibri"/>
                <a:cs typeface="Calibri"/>
                <a:sym typeface="Calibri"/>
              </a:rPr>
              <a:t>☑</a:t>
            </a:r>
            <a:r>
              <a:rPr lang="en" sz="1100">
                <a:solidFill>
                  <a:srgbClr val="000000"/>
                </a:solidFill>
                <a:latin typeface="Calibri"/>
                <a:ea typeface="Calibri"/>
                <a:cs typeface="Calibri"/>
                <a:sym typeface="Calibri"/>
              </a:rPr>
              <a:t> </a:t>
            </a:r>
            <a:r>
              <a:rPr b="1" lang="en" sz="1100">
                <a:solidFill>
                  <a:srgbClr val="000000"/>
                </a:solidFill>
                <a:latin typeface="Calibri"/>
                <a:ea typeface="Calibri"/>
                <a:cs typeface="Calibri"/>
                <a:sym typeface="Calibri"/>
              </a:rPr>
              <a:t>Security</a:t>
            </a:r>
            <a:endParaRPr b="1" sz="1100">
              <a:solidFill>
                <a:srgbClr val="000000"/>
              </a:solidFill>
              <a:latin typeface="Calibri"/>
              <a:ea typeface="Calibri"/>
              <a:cs typeface="Calibri"/>
              <a:sym typeface="Calibri"/>
            </a:endParaRPr>
          </a:p>
          <a:p>
            <a:pPr indent="-298450" lvl="0" marL="457200" rtl="0" algn="l">
              <a:spcBef>
                <a:spcPts val="0"/>
              </a:spcBef>
              <a:spcAft>
                <a:spcPts val="0"/>
              </a:spcAft>
              <a:buClr>
                <a:srgbClr val="000000"/>
              </a:buClr>
              <a:buSzPts val="1100"/>
              <a:buFont typeface="Calibri"/>
              <a:buChar char="●"/>
            </a:pPr>
            <a:r>
              <a:rPr lang="en" sz="1100">
                <a:solidFill>
                  <a:srgbClr val="000000"/>
                </a:solidFill>
                <a:latin typeface="Calibri"/>
                <a:ea typeface="Calibri"/>
                <a:cs typeface="Calibri"/>
                <a:sym typeface="Calibri"/>
              </a:rPr>
              <a:t>Configuration checks</a:t>
            </a:r>
            <a:endParaRPr sz="1100">
              <a:solidFill>
                <a:srgbClr val="000000"/>
              </a:solidFill>
              <a:latin typeface="Calibri"/>
              <a:ea typeface="Calibri"/>
              <a:cs typeface="Calibri"/>
              <a:sym typeface="Calibri"/>
            </a:endParaRPr>
          </a:p>
          <a:p>
            <a:pPr indent="0" lvl="0" marL="0" rtl="0" algn="l">
              <a:spcBef>
                <a:spcPts val="0"/>
              </a:spcBef>
              <a:spcAft>
                <a:spcPts val="0"/>
              </a:spcAft>
              <a:buNone/>
            </a:pPr>
            <a:r>
              <a:t/>
            </a:r>
            <a:endParaRPr sz="1100">
              <a:solidFill>
                <a:srgbClr val="000000"/>
              </a:solidFill>
              <a:latin typeface="Calibri"/>
              <a:ea typeface="Calibri"/>
              <a:cs typeface="Calibri"/>
              <a:sym typeface="Calibri"/>
            </a:endParaRPr>
          </a:p>
          <a:p>
            <a:pPr indent="0" lvl="0" marL="0" rtl="0" algn="l">
              <a:spcBef>
                <a:spcPts val="0"/>
              </a:spcBef>
              <a:spcAft>
                <a:spcPts val="0"/>
              </a:spcAft>
              <a:buNone/>
            </a:pPr>
            <a:r>
              <a:rPr lang="en" sz="1700">
                <a:solidFill>
                  <a:srgbClr val="000000"/>
                </a:solidFill>
                <a:latin typeface="Calibri"/>
                <a:ea typeface="Calibri"/>
                <a:cs typeface="Calibri"/>
                <a:sym typeface="Calibri"/>
              </a:rPr>
              <a:t>☑</a:t>
            </a:r>
            <a:r>
              <a:rPr b="1" lang="en" sz="1100">
                <a:solidFill>
                  <a:srgbClr val="000000"/>
                </a:solidFill>
                <a:latin typeface="Calibri"/>
                <a:ea typeface="Calibri"/>
                <a:cs typeface="Calibri"/>
                <a:sym typeface="Calibri"/>
              </a:rPr>
              <a:t>Efficiency</a:t>
            </a:r>
            <a:endParaRPr sz="1100">
              <a:solidFill>
                <a:srgbClr val="000000"/>
              </a:solidFill>
              <a:latin typeface="Calibri"/>
              <a:ea typeface="Calibri"/>
              <a:cs typeface="Calibri"/>
              <a:sym typeface="Calibri"/>
            </a:endParaRPr>
          </a:p>
          <a:p>
            <a:pPr indent="-298450" lvl="0" marL="457200" rtl="0" algn="l">
              <a:spcBef>
                <a:spcPts val="0"/>
              </a:spcBef>
              <a:spcAft>
                <a:spcPts val="0"/>
              </a:spcAft>
              <a:buSzPts val="1100"/>
              <a:buFont typeface="Calibri"/>
              <a:buChar char="●"/>
            </a:pPr>
            <a:r>
              <a:rPr lang="en" sz="1100">
                <a:latin typeface="Calibri"/>
                <a:ea typeface="Calibri"/>
                <a:cs typeface="Calibri"/>
                <a:sym typeface="Calibri"/>
              </a:rPr>
              <a:t>Health Checks</a:t>
            </a:r>
            <a:endParaRPr sz="1100">
              <a:latin typeface="Calibri"/>
              <a:ea typeface="Calibri"/>
              <a:cs typeface="Calibri"/>
              <a:sym typeface="Calibri"/>
            </a:endParaRPr>
          </a:p>
          <a:p>
            <a:pPr indent="-298450" lvl="0" marL="457200" rtl="0" algn="l">
              <a:spcBef>
                <a:spcPts val="0"/>
              </a:spcBef>
              <a:spcAft>
                <a:spcPts val="0"/>
              </a:spcAft>
              <a:buSzPts val="1100"/>
              <a:buFont typeface="Calibri"/>
              <a:buChar char="●"/>
            </a:pPr>
            <a:r>
              <a:rPr lang="en" sz="1100">
                <a:latin typeface="Calibri"/>
                <a:ea typeface="Calibri"/>
                <a:cs typeface="Calibri"/>
                <a:sym typeface="Calibri"/>
              </a:rPr>
              <a:t>Missing Requests and Limits</a:t>
            </a:r>
            <a:endParaRPr sz="1100">
              <a:latin typeface="Calibri"/>
              <a:ea typeface="Calibri"/>
              <a:cs typeface="Calibri"/>
              <a:sym typeface="Calibri"/>
            </a:endParaRPr>
          </a:p>
        </p:txBody>
      </p:sp>
      <p:sp>
        <p:nvSpPr>
          <p:cNvPr id="191" name="Google Shape;191;p22"/>
          <p:cNvSpPr txBox="1"/>
          <p:nvPr/>
        </p:nvSpPr>
        <p:spPr>
          <a:xfrm>
            <a:off x="693250" y="3022375"/>
            <a:ext cx="1780200" cy="165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000000"/>
                </a:solidFill>
                <a:latin typeface="Calibri"/>
                <a:ea typeface="Calibri"/>
                <a:cs typeface="Calibri"/>
                <a:sym typeface="Calibri"/>
              </a:rPr>
              <a:t>☑</a:t>
            </a:r>
            <a:r>
              <a:rPr lang="en" sz="1100">
                <a:latin typeface="Calibri"/>
                <a:ea typeface="Calibri"/>
                <a:cs typeface="Calibri"/>
                <a:sym typeface="Calibri"/>
              </a:rPr>
              <a:t> </a:t>
            </a:r>
            <a:r>
              <a:rPr b="1" lang="en" sz="1100">
                <a:latin typeface="Calibri"/>
                <a:ea typeface="Calibri"/>
                <a:cs typeface="Calibri"/>
                <a:sym typeface="Calibri"/>
              </a:rPr>
              <a:t>Security</a:t>
            </a:r>
            <a:endParaRPr b="1" sz="1100">
              <a:latin typeface="Calibri"/>
              <a:ea typeface="Calibri"/>
              <a:cs typeface="Calibri"/>
              <a:sym typeface="Calibri"/>
            </a:endParaRPr>
          </a:p>
          <a:p>
            <a:pPr indent="-298450" lvl="0" marL="457200" rtl="0" algn="l">
              <a:spcBef>
                <a:spcPts val="0"/>
              </a:spcBef>
              <a:spcAft>
                <a:spcPts val="0"/>
              </a:spcAft>
              <a:buSzPts val="1100"/>
              <a:buFont typeface="Calibri"/>
              <a:buChar char="●"/>
            </a:pPr>
            <a:r>
              <a:rPr lang="en" sz="1100">
                <a:latin typeface="Calibri"/>
                <a:ea typeface="Calibri"/>
                <a:cs typeface="Calibri"/>
                <a:sym typeface="Calibri"/>
              </a:rPr>
              <a:t>CVEs</a:t>
            </a:r>
            <a:endParaRPr sz="1100">
              <a:latin typeface="Calibri"/>
              <a:ea typeface="Calibri"/>
              <a:cs typeface="Calibri"/>
              <a:sym typeface="Calibri"/>
            </a:endParaRPr>
          </a:p>
          <a:p>
            <a:pPr indent="-298450" lvl="0" marL="457200" rtl="0" algn="l">
              <a:spcBef>
                <a:spcPts val="0"/>
              </a:spcBef>
              <a:spcAft>
                <a:spcPts val="0"/>
              </a:spcAft>
              <a:buSzPts val="1100"/>
              <a:buFont typeface="Calibri"/>
              <a:buChar char="●"/>
            </a:pPr>
            <a:r>
              <a:rPr lang="en" sz="1100">
                <a:latin typeface="Calibri"/>
                <a:ea typeface="Calibri"/>
                <a:cs typeface="Calibri"/>
                <a:sym typeface="Calibri"/>
              </a:rPr>
              <a:t>Image Pull Policies</a:t>
            </a:r>
            <a:endParaRPr sz="1100">
              <a:latin typeface="Calibri"/>
              <a:ea typeface="Calibri"/>
              <a:cs typeface="Calibri"/>
              <a:sym typeface="Calibri"/>
            </a:endParaRPr>
          </a:p>
        </p:txBody>
      </p:sp>
      <p:pic>
        <p:nvPicPr>
          <p:cNvPr id="192" name="Google Shape;192;p22"/>
          <p:cNvPicPr preferRelativeResize="0"/>
          <p:nvPr/>
        </p:nvPicPr>
        <p:blipFill rotWithShape="1">
          <a:blip r:embed="rId6">
            <a:alphaModFix/>
          </a:blip>
          <a:srcRect b="34670" l="1461" r="82603" t="34841"/>
          <a:stretch/>
        </p:blipFill>
        <p:spPr>
          <a:xfrm>
            <a:off x="1183475" y="1314200"/>
            <a:ext cx="869700" cy="852600"/>
          </a:xfrm>
          <a:prstGeom prst="ellipse">
            <a:avLst/>
          </a:prstGeom>
          <a:noFill/>
          <a:ln>
            <a:noFill/>
          </a:ln>
          <a:effectLst>
            <a:outerShdw blurRad="57150" rotWithShape="0" algn="bl" dir="5400000" dist="19050">
              <a:srgbClr val="000000">
                <a:alpha val="50000"/>
              </a:srgbClr>
            </a:outerShdw>
          </a:effectLst>
        </p:spPr>
      </p:pic>
      <p:cxnSp>
        <p:nvCxnSpPr>
          <p:cNvPr id="193" name="Google Shape;193;p22"/>
          <p:cNvCxnSpPr/>
          <p:nvPr/>
        </p:nvCxnSpPr>
        <p:spPr>
          <a:xfrm>
            <a:off x="3824475" y="2971150"/>
            <a:ext cx="897300" cy="0"/>
          </a:xfrm>
          <a:prstGeom prst="straightConnector1">
            <a:avLst/>
          </a:prstGeom>
          <a:noFill/>
          <a:ln cap="flat" cmpd="sng" w="28575">
            <a:solidFill>
              <a:srgbClr val="8BD2DC"/>
            </a:solidFill>
            <a:prstDash val="solid"/>
            <a:round/>
            <a:headEnd len="med" w="med" type="none"/>
            <a:tailEnd len="med" w="med" type="none"/>
          </a:ln>
        </p:spPr>
      </p:cxnSp>
      <p:cxnSp>
        <p:nvCxnSpPr>
          <p:cNvPr id="194" name="Google Shape;194;p22"/>
          <p:cNvCxnSpPr/>
          <p:nvPr/>
        </p:nvCxnSpPr>
        <p:spPr>
          <a:xfrm>
            <a:off x="6560125" y="2971150"/>
            <a:ext cx="897300" cy="0"/>
          </a:xfrm>
          <a:prstGeom prst="straightConnector1">
            <a:avLst/>
          </a:prstGeom>
          <a:noFill/>
          <a:ln cap="flat" cmpd="sng" w="28575">
            <a:solidFill>
              <a:srgbClr val="8BD2DC"/>
            </a:solidFill>
            <a:prstDash val="solid"/>
            <a:round/>
            <a:headEnd len="med" w="med" type="none"/>
            <a:tailEnd len="med" w="med" type="none"/>
          </a:ln>
        </p:spPr>
      </p:cxnSp>
      <p:cxnSp>
        <p:nvCxnSpPr>
          <p:cNvPr id="195" name="Google Shape;195;p22"/>
          <p:cNvCxnSpPr/>
          <p:nvPr/>
        </p:nvCxnSpPr>
        <p:spPr>
          <a:xfrm>
            <a:off x="1183475" y="2971150"/>
            <a:ext cx="897300" cy="0"/>
          </a:xfrm>
          <a:prstGeom prst="straightConnector1">
            <a:avLst/>
          </a:prstGeom>
          <a:noFill/>
          <a:ln cap="flat" cmpd="sng" w="28575">
            <a:solidFill>
              <a:srgbClr val="8BD2DC"/>
            </a:solidFill>
            <a:prstDash val="solid"/>
            <a:round/>
            <a:headEnd len="med" w="med" type="none"/>
            <a:tailEnd len="med" w="med" type="none"/>
          </a:ln>
        </p:spPr>
      </p:cxnSp>
      <p:sp>
        <p:nvSpPr>
          <p:cNvPr id="196" name="Google Shape;196;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0" name="Shape 200"/>
        <p:cNvGrpSpPr/>
        <p:nvPr/>
      </p:nvGrpSpPr>
      <p:grpSpPr>
        <a:xfrm>
          <a:off x="0" y="0"/>
          <a:ext cx="0" cy="0"/>
          <a:chOff x="0" y="0"/>
          <a:chExt cx="0" cy="0"/>
        </a:xfrm>
      </p:grpSpPr>
      <p:pic>
        <p:nvPicPr>
          <p:cNvPr id="201" name="Google Shape;201;p23"/>
          <p:cNvPicPr preferRelativeResize="0"/>
          <p:nvPr/>
        </p:nvPicPr>
        <p:blipFill>
          <a:blip r:embed="rId4">
            <a:alphaModFix/>
          </a:blip>
          <a:stretch>
            <a:fillRect/>
          </a:stretch>
        </p:blipFill>
        <p:spPr>
          <a:xfrm>
            <a:off x="202500" y="4663225"/>
            <a:ext cx="1567102" cy="294375"/>
          </a:xfrm>
          <a:prstGeom prst="rect">
            <a:avLst/>
          </a:prstGeom>
          <a:noFill/>
          <a:ln>
            <a:noFill/>
          </a:ln>
        </p:spPr>
      </p:pic>
      <p:pic>
        <p:nvPicPr>
          <p:cNvPr id="202" name="Google Shape;202;p23"/>
          <p:cNvPicPr preferRelativeResize="0"/>
          <p:nvPr/>
        </p:nvPicPr>
        <p:blipFill>
          <a:blip r:embed="rId5">
            <a:alphaModFix/>
          </a:blip>
          <a:stretch>
            <a:fillRect/>
          </a:stretch>
        </p:blipFill>
        <p:spPr>
          <a:xfrm rot="10800000">
            <a:off x="7753826" y="0"/>
            <a:ext cx="1390175" cy="1382925"/>
          </a:xfrm>
          <a:prstGeom prst="rect">
            <a:avLst/>
          </a:prstGeom>
          <a:noFill/>
          <a:ln>
            <a:noFill/>
          </a:ln>
        </p:spPr>
      </p:pic>
      <p:sp>
        <p:nvSpPr>
          <p:cNvPr id="203" name="Google Shape;203;p23"/>
          <p:cNvSpPr txBox="1"/>
          <p:nvPr/>
        </p:nvSpPr>
        <p:spPr>
          <a:xfrm>
            <a:off x="5593150" y="1113188"/>
            <a:ext cx="2568900" cy="45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 sz="1600">
                <a:latin typeface="Calibri"/>
                <a:ea typeface="Calibri"/>
                <a:cs typeface="Calibri"/>
                <a:sym typeface="Calibri"/>
              </a:rPr>
              <a:t>Kubernetes Configuration</a:t>
            </a:r>
            <a:endParaRPr i="0" sz="1000" u="none" cap="none" strike="noStrike">
              <a:solidFill>
                <a:srgbClr val="000000"/>
              </a:solidFill>
              <a:latin typeface="Calibri"/>
              <a:ea typeface="Calibri"/>
              <a:cs typeface="Calibri"/>
              <a:sym typeface="Calibri"/>
            </a:endParaRPr>
          </a:p>
        </p:txBody>
      </p:sp>
      <p:sp>
        <p:nvSpPr>
          <p:cNvPr id="204" name="Google Shape;204;p23"/>
          <p:cNvSpPr txBox="1"/>
          <p:nvPr/>
        </p:nvSpPr>
        <p:spPr>
          <a:xfrm>
            <a:off x="311700" y="209300"/>
            <a:ext cx="8520600" cy="84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400">
                <a:solidFill>
                  <a:srgbClr val="23103A"/>
                </a:solidFill>
                <a:latin typeface="Roboto"/>
                <a:ea typeface="Roboto"/>
                <a:cs typeface="Roboto"/>
                <a:sym typeface="Roboto"/>
              </a:rPr>
              <a:t>Workload Security:</a:t>
            </a:r>
            <a:endParaRPr b="1" sz="2400">
              <a:solidFill>
                <a:srgbClr val="23103A"/>
              </a:solidFill>
              <a:latin typeface="Roboto"/>
              <a:ea typeface="Roboto"/>
              <a:cs typeface="Roboto"/>
              <a:sym typeface="Roboto"/>
            </a:endParaRPr>
          </a:p>
          <a:p>
            <a:pPr indent="0" lvl="0" marL="0" rtl="0" algn="l">
              <a:spcBef>
                <a:spcPts val="0"/>
              </a:spcBef>
              <a:spcAft>
                <a:spcPts val="0"/>
              </a:spcAft>
              <a:buNone/>
            </a:pPr>
            <a:r>
              <a:rPr b="1" lang="en" sz="2400">
                <a:solidFill>
                  <a:srgbClr val="23103A"/>
                </a:solidFill>
                <a:latin typeface="Roboto"/>
                <a:ea typeface="Roboto"/>
                <a:cs typeface="Roboto"/>
                <a:sym typeface="Roboto"/>
              </a:rPr>
              <a:t>What are containers &amp; kubernetes configurations?</a:t>
            </a:r>
            <a:endParaRPr b="1" sz="3000">
              <a:solidFill>
                <a:srgbClr val="23103A"/>
              </a:solidFill>
              <a:latin typeface="Roboto"/>
              <a:ea typeface="Roboto"/>
              <a:cs typeface="Roboto"/>
              <a:sym typeface="Roboto"/>
            </a:endParaRPr>
          </a:p>
        </p:txBody>
      </p:sp>
      <p:pic>
        <p:nvPicPr>
          <p:cNvPr id="205" name="Google Shape;205;p23"/>
          <p:cNvPicPr preferRelativeResize="0"/>
          <p:nvPr/>
        </p:nvPicPr>
        <p:blipFill>
          <a:blip r:embed="rId6">
            <a:alphaModFix/>
          </a:blip>
          <a:stretch>
            <a:fillRect/>
          </a:stretch>
        </p:blipFill>
        <p:spPr>
          <a:xfrm>
            <a:off x="1480063" y="1761713"/>
            <a:ext cx="2996852" cy="2190901"/>
          </a:xfrm>
          <a:prstGeom prst="rect">
            <a:avLst/>
          </a:prstGeom>
          <a:noFill/>
          <a:ln>
            <a:noFill/>
          </a:ln>
        </p:spPr>
      </p:pic>
      <p:sp>
        <p:nvSpPr>
          <p:cNvPr id="206" name="Google Shape;206;p23"/>
          <p:cNvSpPr txBox="1"/>
          <p:nvPr/>
        </p:nvSpPr>
        <p:spPr>
          <a:xfrm>
            <a:off x="5593150" y="1536113"/>
            <a:ext cx="2997000" cy="2799000"/>
          </a:xfrm>
          <a:prstGeom prst="rect">
            <a:avLst/>
          </a:prstGeom>
          <a:solidFill>
            <a:srgbClr val="000000"/>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800">
                <a:solidFill>
                  <a:srgbClr val="FFFFFF"/>
                </a:solidFill>
                <a:latin typeface="Roboto Mono"/>
                <a:ea typeface="Roboto Mono"/>
                <a:cs typeface="Roboto Mono"/>
                <a:sym typeface="Roboto Mono"/>
              </a:rPr>
              <a:t>apiVersion: apps/v1</a:t>
            </a:r>
            <a:endParaRPr sz="800">
              <a:solidFill>
                <a:srgbClr val="FFFFFF"/>
              </a:solidFill>
              <a:latin typeface="Roboto Mono"/>
              <a:ea typeface="Roboto Mono"/>
              <a:cs typeface="Roboto Mono"/>
              <a:sym typeface="Roboto Mono"/>
            </a:endParaRPr>
          </a:p>
          <a:p>
            <a:pPr indent="0" lvl="0" marL="0" rtl="0" algn="l">
              <a:spcBef>
                <a:spcPts val="0"/>
              </a:spcBef>
              <a:spcAft>
                <a:spcPts val="0"/>
              </a:spcAft>
              <a:buClr>
                <a:srgbClr val="000000"/>
              </a:buClr>
              <a:buSzPts val="1100"/>
              <a:buFont typeface="Arial"/>
              <a:buNone/>
            </a:pPr>
            <a:r>
              <a:rPr lang="en" sz="800">
                <a:solidFill>
                  <a:srgbClr val="FFFFFF"/>
                </a:solidFill>
                <a:latin typeface="Roboto Mono"/>
                <a:ea typeface="Roboto Mono"/>
                <a:cs typeface="Roboto Mono"/>
                <a:sym typeface="Roboto Mono"/>
              </a:rPr>
              <a:t>kind: Deployment</a:t>
            </a:r>
            <a:endParaRPr sz="800">
              <a:solidFill>
                <a:srgbClr val="FFFFFF"/>
              </a:solidFill>
              <a:latin typeface="Roboto Mono"/>
              <a:ea typeface="Roboto Mono"/>
              <a:cs typeface="Roboto Mono"/>
              <a:sym typeface="Roboto Mono"/>
            </a:endParaRPr>
          </a:p>
          <a:p>
            <a:pPr indent="0" lvl="0" marL="0" rtl="0" algn="l">
              <a:spcBef>
                <a:spcPts val="0"/>
              </a:spcBef>
              <a:spcAft>
                <a:spcPts val="0"/>
              </a:spcAft>
              <a:buClr>
                <a:srgbClr val="000000"/>
              </a:buClr>
              <a:buSzPts val="1100"/>
              <a:buFont typeface="Arial"/>
              <a:buNone/>
            </a:pPr>
            <a:r>
              <a:rPr lang="en" sz="800">
                <a:solidFill>
                  <a:srgbClr val="FFFFFF"/>
                </a:solidFill>
                <a:latin typeface="Roboto Mono"/>
                <a:ea typeface="Roboto Mono"/>
                <a:cs typeface="Roboto Mono"/>
                <a:sym typeface="Roboto Mono"/>
              </a:rPr>
              <a:t>metadata:</a:t>
            </a:r>
            <a:endParaRPr sz="800">
              <a:solidFill>
                <a:srgbClr val="FFFFFF"/>
              </a:solidFill>
              <a:latin typeface="Roboto Mono"/>
              <a:ea typeface="Roboto Mono"/>
              <a:cs typeface="Roboto Mono"/>
              <a:sym typeface="Roboto Mono"/>
            </a:endParaRPr>
          </a:p>
          <a:p>
            <a:pPr indent="0" lvl="0" marL="0" rtl="0" algn="l">
              <a:spcBef>
                <a:spcPts val="0"/>
              </a:spcBef>
              <a:spcAft>
                <a:spcPts val="0"/>
              </a:spcAft>
              <a:buClr>
                <a:srgbClr val="000000"/>
              </a:buClr>
              <a:buSzPts val="1100"/>
              <a:buFont typeface="Arial"/>
              <a:buNone/>
            </a:pPr>
            <a:r>
              <a:rPr lang="en" sz="800">
                <a:solidFill>
                  <a:srgbClr val="FFFFFF"/>
                </a:solidFill>
                <a:latin typeface="Roboto Mono"/>
                <a:ea typeface="Roboto Mono"/>
                <a:cs typeface="Roboto Mono"/>
                <a:sym typeface="Roboto Mono"/>
              </a:rPr>
              <a:t>  name: busybox-deployment</a:t>
            </a:r>
            <a:endParaRPr sz="800">
              <a:solidFill>
                <a:srgbClr val="FFFFFF"/>
              </a:solidFill>
              <a:latin typeface="Roboto Mono"/>
              <a:ea typeface="Roboto Mono"/>
              <a:cs typeface="Roboto Mono"/>
              <a:sym typeface="Roboto Mono"/>
            </a:endParaRPr>
          </a:p>
          <a:p>
            <a:pPr indent="0" lvl="0" marL="0" rtl="0" algn="l">
              <a:spcBef>
                <a:spcPts val="0"/>
              </a:spcBef>
              <a:spcAft>
                <a:spcPts val="0"/>
              </a:spcAft>
              <a:buClr>
                <a:srgbClr val="000000"/>
              </a:buClr>
              <a:buSzPts val="1100"/>
              <a:buFont typeface="Arial"/>
              <a:buNone/>
            </a:pPr>
            <a:r>
              <a:rPr lang="en" sz="800">
                <a:solidFill>
                  <a:srgbClr val="FFFFFF"/>
                </a:solidFill>
                <a:latin typeface="Roboto Mono"/>
                <a:ea typeface="Roboto Mono"/>
                <a:cs typeface="Roboto Mono"/>
                <a:sym typeface="Roboto Mono"/>
              </a:rPr>
              <a:t>spec:</a:t>
            </a:r>
            <a:endParaRPr sz="800">
              <a:solidFill>
                <a:srgbClr val="FFFFFF"/>
              </a:solidFill>
              <a:latin typeface="Roboto Mono"/>
              <a:ea typeface="Roboto Mono"/>
              <a:cs typeface="Roboto Mono"/>
              <a:sym typeface="Roboto Mono"/>
            </a:endParaRPr>
          </a:p>
          <a:p>
            <a:pPr indent="0" lvl="0" marL="0" rtl="0" algn="l">
              <a:spcBef>
                <a:spcPts val="0"/>
              </a:spcBef>
              <a:spcAft>
                <a:spcPts val="0"/>
              </a:spcAft>
              <a:buClr>
                <a:srgbClr val="000000"/>
              </a:buClr>
              <a:buSzPts val="1100"/>
              <a:buFont typeface="Arial"/>
              <a:buNone/>
            </a:pPr>
            <a:r>
              <a:rPr lang="en" sz="800">
                <a:solidFill>
                  <a:srgbClr val="FFFFFF"/>
                </a:solidFill>
                <a:latin typeface="Roboto Mono"/>
                <a:ea typeface="Roboto Mono"/>
                <a:cs typeface="Roboto Mono"/>
                <a:sym typeface="Roboto Mono"/>
              </a:rPr>
              <a:t>  template:</a:t>
            </a:r>
            <a:endParaRPr sz="800">
              <a:solidFill>
                <a:srgbClr val="FFFFFF"/>
              </a:solidFill>
              <a:latin typeface="Roboto Mono"/>
              <a:ea typeface="Roboto Mono"/>
              <a:cs typeface="Roboto Mono"/>
              <a:sym typeface="Roboto Mono"/>
            </a:endParaRPr>
          </a:p>
          <a:p>
            <a:pPr indent="0" lvl="0" marL="0" rtl="0" algn="l">
              <a:spcBef>
                <a:spcPts val="0"/>
              </a:spcBef>
              <a:spcAft>
                <a:spcPts val="0"/>
              </a:spcAft>
              <a:buClr>
                <a:srgbClr val="000000"/>
              </a:buClr>
              <a:buSzPts val="1100"/>
              <a:buFont typeface="Arial"/>
              <a:buNone/>
            </a:pPr>
            <a:r>
              <a:rPr lang="en" sz="800">
                <a:solidFill>
                  <a:srgbClr val="FFFFFF"/>
                </a:solidFill>
                <a:latin typeface="Roboto Mono"/>
                <a:ea typeface="Roboto Mono"/>
                <a:cs typeface="Roboto Mono"/>
                <a:sym typeface="Roboto Mono"/>
              </a:rPr>
              <a:t>    spec:</a:t>
            </a:r>
            <a:endParaRPr sz="800">
              <a:solidFill>
                <a:srgbClr val="FFFFFF"/>
              </a:solidFill>
              <a:latin typeface="Roboto Mono"/>
              <a:ea typeface="Roboto Mono"/>
              <a:cs typeface="Roboto Mono"/>
              <a:sym typeface="Roboto Mono"/>
            </a:endParaRPr>
          </a:p>
          <a:p>
            <a:pPr indent="0" lvl="0" marL="0" rtl="0" algn="l">
              <a:spcBef>
                <a:spcPts val="0"/>
              </a:spcBef>
              <a:spcAft>
                <a:spcPts val="0"/>
              </a:spcAft>
              <a:buClr>
                <a:srgbClr val="000000"/>
              </a:buClr>
              <a:buSzPts val="1100"/>
              <a:buFont typeface="Arial"/>
              <a:buNone/>
            </a:pPr>
            <a:r>
              <a:rPr lang="en" sz="800">
                <a:solidFill>
                  <a:srgbClr val="FFFFFF"/>
                </a:solidFill>
                <a:latin typeface="Roboto Mono"/>
                <a:ea typeface="Roboto Mono"/>
                <a:cs typeface="Roboto Mono"/>
                <a:sym typeface="Roboto Mono"/>
              </a:rPr>
              <a:t>      containers:</a:t>
            </a:r>
            <a:endParaRPr sz="800">
              <a:solidFill>
                <a:srgbClr val="FFFFFF"/>
              </a:solidFill>
              <a:latin typeface="Roboto Mono"/>
              <a:ea typeface="Roboto Mono"/>
              <a:cs typeface="Roboto Mono"/>
              <a:sym typeface="Roboto Mono"/>
            </a:endParaRPr>
          </a:p>
          <a:p>
            <a:pPr indent="0" lvl="0" marL="0" rtl="0" algn="l">
              <a:spcBef>
                <a:spcPts val="0"/>
              </a:spcBef>
              <a:spcAft>
                <a:spcPts val="0"/>
              </a:spcAft>
              <a:buClr>
                <a:srgbClr val="000000"/>
              </a:buClr>
              <a:buSzPts val="1100"/>
              <a:buFont typeface="Arial"/>
              <a:buNone/>
            </a:pPr>
            <a:r>
              <a:rPr lang="en" sz="800">
                <a:solidFill>
                  <a:srgbClr val="FFFFFF"/>
                </a:solidFill>
                <a:latin typeface="Roboto Mono"/>
                <a:ea typeface="Roboto Mono"/>
                <a:cs typeface="Roboto Mono"/>
                <a:sym typeface="Roboto Mono"/>
              </a:rPr>
              <a:t>        - name: busybox</a:t>
            </a:r>
            <a:endParaRPr sz="800">
              <a:solidFill>
                <a:srgbClr val="FFFFFF"/>
              </a:solidFill>
              <a:latin typeface="Roboto Mono"/>
              <a:ea typeface="Roboto Mono"/>
              <a:cs typeface="Roboto Mono"/>
              <a:sym typeface="Roboto Mono"/>
            </a:endParaRPr>
          </a:p>
          <a:p>
            <a:pPr indent="0" lvl="0" marL="0" rtl="0" algn="l">
              <a:spcBef>
                <a:spcPts val="0"/>
              </a:spcBef>
              <a:spcAft>
                <a:spcPts val="0"/>
              </a:spcAft>
              <a:buClr>
                <a:srgbClr val="000000"/>
              </a:buClr>
              <a:buSzPts val="1100"/>
              <a:buFont typeface="Arial"/>
              <a:buNone/>
            </a:pPr>
            <a:r>
              <a:rPr lang="en" sz="800">
                <a:solidFill>
                  <a:srgbClr val="FFFFFF"/>
                </a:solidFill>
                <a:latin typeface="Roboto Mono"/>
                <a:ea typeface="Roboto Mono"/>
                <a:cs typeface="Roboto Mono"/>
                <a:sym typeface="Roboto Mono"/>
              </a:rPr>
              <a:t>          image: busybox:latest</a:t>
            </a:r>
            <a:endParaRPr sz="800">
              <a:solidFill>
                <a:srgbClr val="FFFFFF"/>
              </a:solidFill>
              <a:latin typeface="Roboto Mono"/>
              <a:ea typeface="Roboto Mono"/>
              <a:cs typeface="Roboto Mono"/>
              <a:sym typeface="Roboto Mono"/>
            </a:endParaRPr>
          </a:p>
          <a:p>
            <a:pPr indent="0" lvl="0" marL="0" rtl="0" algn="l">
              <a:spcBef>
                <a:spcPts val="0"/>
              </a:spcBef>
              <a:spcAft>
                <a:spcPts val="0"/>
              </a:spcAft>
              <a:buClr>
                <a:srgbClr val="000000"/>
              </a:buClr>
              <a:buSzPts val="1100"/>
              <a:buFont typeface="Arial"/>
              <a:buNone/>
            </a:pPr>
            <a:r>
              <a:rPr lang="en" sz="800">
                <a:solidFill>
                  <a:srgbClr val="FFFFFF"/>
                </a:solidFill>
                <a:latin typeface="Roboto Mono"/>
                <a:ea typeface="Roboto Mono"/>
                <a:cs typeface="Roboto Mono"/>
                <a:sym typeface="Roboto Mono"/>
              </a:rPr>
              <a:t>          securityContext:</a:t>
            </a:r>
            <a:endParaRPr sz="800">
              <a:solidFill>
                <a:srgbClr val="FFFFFF"/>
              </a:solidFill>
              <a:latin typeface="Roboto Mono"/>
              <a:ea typeface="Roboto Mono"/>
              <a:cs typeface="Roboto Mono"/>
              <a:sym typeface="Roboto Mono"/>
            </a:endParaRPr>
          </a:p>
          <a:p>
            <a:pPr indent="0" lvl="0" marL="0" rtl="0" algn="l">
              <a:spcBef>
                <a:spcPts val="0"/>
              </a:spcBef>
              <a:spcAft>
                <a:spcPts val="0"/>
              </a:spcAft>
              <a:buClr>
                <a:srgbClr val="000000"/>
              </a:buClr>
              <a:buSzPts val="1100"/>
              <a:buFont typeface="Arial"/>
              <a:buNone/>
            </a:pPr>
            <a:r>
              <a:rPr lang="en" sz="800">
                <a:solidFill>
                  <a:srgbClr val="FFFFFF"/>
                </a:solidFill>
                <a:latin typeface="Roboto Mono"/>
                <a:ea typeface="Roboto Mono"/>
                <a:cs typeface="Roboto Mono"/>
                <a:sym typeface="Roboto Mono"/>
              </a:rPr>
              <a:t>            </a:t>
            </a:r>
            <a:r>
              <a:rPr lang="en" sz="800">
                <a:solidFill>
                  <a:srgbClr val="E06666"/>
                </a:solidFill>
                <a:latin typeface="Roboto Mono"/>
                <a:ea typeface="Roboto Mono"/>
                <a:cs typeface="Roboto Mono"/>
                <a:sym typeface="Roboto Mono"/>
              </a:rPr>
              <a:t>allowPrivilegeEscalation: true</a:t>
            </a:r>
            <a:endParaRPr sz="800">
              <a:solidFill>
                <a:srgbClr val="E06666"/>
              </a:solidFill>
              <a:latin typeface="Roboto Mono"/>
              <a:ea typeface="Roboto Mono"/>
              <a:cs typeface="Roboto Mono"/>
              <a:sym typeface="Roboto Mono"/>
            </a:endParaRPr>
          </a:p>
          <a:p>
            <a:pPr indent="0" lvl="0" marL="0" rtl="0" algn="l">
              <a:spcBef>
                <a:spcPts val="0"/>
              </a:spcBef>
              <a:spcAft>
                <a:spcPts val="0"/>
              </a:spcAft>
              <a:buClr>
                <a:srgbClr val="000000"/>
              </a:buClr>
              <a:buSzPts val="1100"/>
              <a:buFont typeface="Arial"/>
              <a:buNone/>
            </a:pPr>
            <a:r>
              <a:rPr lang="en" sz="800">
                <a:solidFill>
                  <a:srgbClr val="E06666"/>
                </a:solidFill>
                <a:latin typeface="Roboto Mono"/>
                <a:ea typeface="Roboto Mono"/>
                <a:cs typeface="Roboto Mono"/>
                <a:sym typeface="Roboto Mono"/>
              </a:rPr>
              <a:t>            privileged: true</a:t>
            </a:r>
            <a:endParaRPr sz="800">
              <a:solidFill>
                <a:srgbClr val="E06666"/>
              </a:solidFill>
              <a:latin typeface="Roboto Mono"/>
              <a:ea typeface="Roboto Mono"/>
              <a:cs typeface="Roboto Mono"/>
              <a:sym typeface="Roboto Mono"/>
            </a:endParaRPr>
          </a:p>
          <a:p>
            <a:pPr indent="0" lvl="0" marL="0" rtl="0" algn="l">
              <a:spcBef>
                <a:spcPts val="0"/>
              </a:spcBef>
              <a:spcAft>
                <a:spcPts val="0"/>
              </a:spcAft>
              <a:buClr>
                <a:srgbClr val="000000"/>
              </a:buClr>
              <a:buSzPts val="1100"/>
              <a:buFont typeface="Arial"/>
              <a:buNone/>
            </a:pPr>
            <a:r>
              <a:rPr lang="en" sz="800">
                <a:solidFill>
                  <a:srgbClr val="E06666"/>
                </a:solidFill>
                <a:latin typeface="Roboto Mono"/>
                <a:ea typeface="Roboto Mono"/>
                <a:cs typeface="Roboto Mono"/>
                <a:sym typeface="Roboto Mono"/>
              </a:rPr>
              <a:t>            readOnlyRootFilesystem: false</a:t>
            </a:r>
            <a:endParaRPr sz="800">
              <a:solidFill>
                <a:srgbClr val="E06666"/>
              </a:solidFill>
              <a:latin typeface="Roboto Mono"/>
              <a:ea typeface="Roboto Mono"/>
              <a:cs typeface="Roboto Mono"/>
              <a:sym typeface="Roboto Mono"/>
            </a:endParaRPr>
          </a:p>
          <a:p>
            <a:pPr indent="0" lvl="0" marL="0" rtl="0" algn="l">
              <a:spcBef>
                <a:spcPts val="0"/>
              </a:spcBef>
              <a:spcAft>
                <a:spcPts val="0"/>
              </a:spcAft>
              <a:buClr>
                <a:srgbClr val="000000"/>
              </a:buClr>
              <a:buSzPts val="1100"/>
              <a:buFont typeface="Arial"/>
              <a:buNone/>
            </a:pPr>
            <a:r>
              <a:rPr lang="en" sz="800">
                <a:solidFill>
                  <a:srgbClr val="E06666"/>
                </a:solidFill>
                <a:latin typeface="Roboto Mono"/>
                <a:ea typeface="Roboto Mono"/>
                <a:cs typeface="Roboto Mono"/>
                <a:sym typeface="Roboto Mono"/>
              </a:rPr>
              <a:t>            runAsNonRoot: false</a:t>
            </a:r>
            <a:endParaRPr sz="800">
              <a:solidFill>
                <a:srgbClr val="E06666"/>
              </a:solidFill>
              <a:latin typeface="Roboto Mono"/>
              <a:ea typeface="Roboto Mono"/>
              <a:cs typeface="Roboto Mono"/>
              <a:sym typeface="Roboto Mono"/>
            </a:endParaRPr>
          </a:p>
          <a:p>
            <a:pPr indent="0" lvl="0" marL="0" rtl="0" algn="l">
              <a:spcBef>
                <a:spcPts val="0"/>
              </a:spcBef>
              <a:spcAft>
                <a:spcPts val="0"/>
              </a:spcAft>
              <a:buClr>
                <a:srgbClr val="000000"/>
              </a:buClr>
              <a:buSzPts val="1100"/>
              <a:buFont typeface="Arial"/>
              <a:buNone/>
            </a:pPr>
            <a:r>
              <a:rPr lang="en" sz="800">
                <a:solidFill>
                  <a:srgbClr val="E06666"/>
                </a:solidFill>
                <a:latin typeface="Roboto Mono"/>
                <a:ea typeface="Roboto Mono"/>
                <a:cs typeface="Roboto Mono"/>
                <a:sym typeface="Roboto Mono"/>
              </a:rPr>
              <a:t>            capabilities:</a:t>
            </a:r>
            <a:endParaRPr sz="800">
              <a:solidFill>
                <a:srgbClr val="E06666"/>
              </a:solidFill>
              <a:latin typeface="Roboto Mono"/>
              <a:ea typeface="Roboto Mono"/>
              <a:cs typeface="Roboto Mono"/>
              <a:sym typeface="Roboto Mono"/>
            </a:endParaRPr>
          </a:p>
          <a:p>
            <a:pPr indent="0" lvl="0" marL="0" rtl="0" algn="l">
              <a:spcBef>
                <a:spcPts val="0"/>
              </a:spcBef>
              <a:spcAft>
                <a:spcPts val="0"/>
              </a:spcAft>
              <a:buClr>
                <a:srgbClr val="000000"/>
              </a:buClr>
              <a:buSzPts val="1100"/>
              <a:buFont typeface="Arial"/>
              <a:buNone/>
            </a:pPr>
            <a:r>
              <a:rPr lang="en" sz="800">
                <a:solidFill>
                  <a:srgbClr val="E06666"/>
                </a:solidFill>
                <a:latin typeface="Roboto Mono"/>
                <a:ea typeface="Roboto Mono"/>
                <a:cs typeface="Roboto Mono"/>
                <a:sym typeface="Roboto Mono"/>
              </a:rPr>
              <a:t>              add:</a:t>
            </a:r>
            <a:endParaRPr sz="800">
              <a:solidFill>
                <a:srgbClr val="E06666"/>
              </a:solidFill>
              <a:latin typeface="Roboto Mono"/>
              <a:ea typeface="Roboto Mono"/>
              <a:cs typeface="Roboto Mono"/>
              <a:sym typeface="Roboto Mono"/>
            </a:endParaRPr>
          </a:p>
          <a:p>
            <a:pPr indent="0" lvl="0" marL="0" rtl="0" algn="l">
              <a:spcBef>
                <a:spcPts val="0"/>
              </a:spcBef>
              <a:spcAft>
                <a:spcPts val="0"/>
              </a:spcAft>
              <a:buClr>
                <a:srgbClr val="000000"/>
              </a:buClr>
              <a:buSzPts val="1100"/>
              <a:buFont typeface="Arial"/>
              <a:buNone/>
            </a:pPr>
            <a:r>
              <a:rPr lang="en" sz="800">
                <a:solidFill>
                  <a:srgbClr val="E06666"/>
                </a:solidFill>
                <a:latin typeface="Roboto Mono"/>
                <a:ea typeface="Roboto Mono"/>
                <a:cs typeface="Roboto Mono"/>
                <a:sym typeface="Roboto Mono"/>
              </a:rPr>
              <a:t>              - CHOWN</a:t>
            </a:r>
            <a:endParaRPr sz="800">
              <a:solidFill>
                <a:srgbClr val="E06666"/>
              </a:solidFill>
              <a:latin typeface="Roboto Mono"/>
              <a:ea typeface="Roboto Mono"/>
              <a:cs typeface="Roboto Mono"/>
              <a:sym typeface="Roboto Mono"/>
            </a:endParaRPr>
          </a:p>
          <a:p>
            <a:pPr indent="0" lvl="0" marL="0" rtl="0" algn="l">
              <a:spcBef>
                <a:spcPts val="0"/>
              </a:spcBef>
              <a:spcAft>
                <a:spcPts val="0"/>
              </a:spcAft>
              <a:buClr>
                <a:srgbClr val="000000"/>
              </a:buClr>
              <a:buSzPts val="1100"/>
              <a:buFont typeface="Arial"/>
              <a:buNone/>
            </a:pPr>
            <a:r>
              <a:rPr lang="en" sz="800">
                <a:solidFill>
                  <a:srgbClr val="E06666"/>
                </a:solidFill>
                <a:latin typeface="Roboto Mono"/>
                <a:ea typeface="Roboto Mono"/>
                <a:cs typeface="Roboto Mono"/>
                <a:sym typeface="Roboto Mono"/>
              </a:rPr>
              <a:t>              - SYS_ADMIN</a:t>
            </a:r>
            <a:endParaRPr sz="800">
              <a:solidFill>
                <a:srgbClr val="E06666"/>
              </a:solidFill>
              <a:latin typeface="Roboto Mono"/>
              <a:ea typeface="Roboto Mono"/>
              <a:cs typeface="Roboto Mono"/>
              <a:sym typeface="Roboto Mono"/>
            </a:endParaRPr>
          </a:p>
          <a:p>
            <a:pPr indent="0" lvl="0" marL="0" rtl="0" algn="l">
              <a:spcBef>
                <a:spcPts val="0"/>
              </a:spcBef>
              <a:spcAft>
                <a:spcPts val="0"/>
              </a:spcAft>
              <a:buClr>
                <a:srgbClr val="000000"/>
              </a:buClr>
              <a:buSzPts val="1100"/>
              <a:buFont typeface="Arial"/>
              <a:buNone/>
            </a:pPr>
            <a:r>
              <a:rPr lang="en" sz="800">
                <a:solidFill>
                  <a:srgbClr val="E06666"/>
                </a:solidFill>
                <a:latin typeface="Roboto Mono"/>
                <a:ea typeface="Roboto Mono"/>
                <a:cs typeface="Roboto Mono"/>
                <a:sym typeface="Roboto Mono"/>
              </a:rPr>
              <a:t>              - SETUID</a:t>
            </a:r>
            <a:endParaRPr sz="800">
              <a:solidFill>
                <a:srgbClr val="E06666"/>
              </a:solidFill>
              <a:latin typeface="Roboto Mono"/>
              <a:ea typeface="Roboto Mono"/>
              <a:cs typeface="Roboto Mono"/>
              <a:sym typeface="Roboto Mono"/>
            </a:endParaRPr>
          </a:p>
          <a:p>
            <a:pPr indent="0" lvl="0" marL="0" rtl="0" algn="l">
              <a:spcBef>
                <a:spcPts val="0"/>
              </a:spcBef>
              <a:spcAft>
                <a:spcPts val="0"/>
              </a:spcAft>
              <a:buClr>
                <a:srgbClr val="000000"/>
              </a:buClr>
              <a:buSzPts val="1100"/>
              <a:buFont typeface="Arial"/>
              <a:buNone/>
            </a:pPr>
            <a:r>
              <a:rPr lang="en" sz="800">
                <a:solidFill>
                  <a:srgbClr val="E06666"/>
                </a:solidFill>
                <a:latin typeface="Roboto Mono"/>
                <a:ea typeface="Roboto Mono"/>
                <a:cs typeface="Roboto Mono"/>
                <a:sym typeface="Roboto Mono"/>
              </a:rPr>
              <a:t>              - ALL</a:t>
            </a:r>
            <a:endParaRPr sz="800">
              <a:solidFill>
                <a:srgbClr val="E06666"/>
              </a:solidFill>
              <a:latin typeface="Roboto Mono"/>
              <a:ea typeface="Roboto Mono"/>
              <a:cs typeface="Roboto Mono"/>
              <a:sym typeface="Roboto Mono"/>
            </a:endParaRPr>
          </a:p>
        </p:txBody>
      </p:sp>
      <p:grpSp>
        <p:nvGrpSpPr>
          <p:cNvPr id="207" name="Google Shape;207;p23"/>
          <p:cNvGrpSpPr/>
          <p:nvPr/>
        </p:nvGrpSpPr>
        <p:grpSpPr>
          <a:xfrm>
            <a:off x="689050" y="2560163"/>
            <a:ext cx="594000" cy="594000"/>
            <a:chOff x="2770850" y="4065850"/>
            <a:chExt cx="594000" cy="594000"/>
          </a:xfrm>
        </p:grpSpPr>
        <p:sp>
          <p:nvSpPr>
            <p:cNvPr id="208" name="Google Shape;208;p23"/>
            <p:cNvSpPr/>
            <p:nvPr/>
          </p:nvSpPr>
          <p:spPr>
            <a:xfrm>
              <a:off x="2770850" y="4065850"/>
              <a:ext cx="594000" cy="594000"/>
            </a:xfrm>
            <a:prstGeom prst="ellipse">
              <a:avLst/>
            </a:prstGeom>
            <a:solidFill>
              <a:srgbClr val="270E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9" name="Google Shape;209;p23"/>
            <p:cNvCxnSpPr/>
            <p:nvPr/>
          </p:nvCxnSpPr>
          <p:spPr>
            <a:xfrm>
              <a:off x="2912450" y="4362850"/>
              <a:ext cx="310800" cy="0"/>
            </a:xfrm>
            <a:prstGeom prst="straightConnector1">
              <a:avLst/>
            </a:prstGeom>
            <a:noFill/>
            <a:ln cap="flat" cmpd="sng" w="38100">
              <a:solidFill>
                <a:srgbClr val="FFFFFF"/>
              </a:solidFill>
              <a:prstDash val="solid"/>
              <a:round/>
              <a:headEnd len="med" w="med" type="none"/>
              <a:tailEnd len="med" w="med" type="stealth"/>
            </a:ln>
          </p:spPr>
        </p:cxnSp>
      </p:grpSp>
      <p:grpSp>
        <p:nvGrpSpPr>
          <p:cNvPr id="210" name="Google Shape;210;p23"/>
          <p:cNvGrpSpPr/>
          <p:nvPr/>
        </p:nvGrpSpPr>
        <p:grpSpPr>
          <a:xfrm>
            <a:off x="4673925" y="2560175"/>
            <a:ext cx="594000" cy="594000"/>
            <a:chOff x="4182000" y="4065850"/>
            <a:chExt cx="594000" cy="594000"/>
          </a:xfrm>
        </p:grpSpPr>
        <p:sp>
          <p:nvSpPr>
            <p:cNvPr id="211" name="Google Shape;211;p23"/>
            <p:cNvSpPr/>
            <p:nvPr/>
          </p:nvSpPr>
          <p:spPr>
            <a:xfrm>
              <a:off x="4182000" y="4065850"/>
              <a:ext cx="594000" cy="594000"/>
            </a:xfrm>
            <a:prstGeom prst="ellipse">
              <a:avLst/>
            </a:prstGeom>
            <a:solidFill>
              <a:srgbClr val="270E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2" name="Google Shape;212;p23"/>
            <p:cNvGrpSpPr/>
            <p:nvPr/>
          </p:nvGrpSpPr>
          <p:grpSpPr>
            <a:xfrm>
              <a:off x="4284000" y="4163650"/>
              <a:ext cx="390000" cy="398400"/>
              <a:chOff x="186700" y="2339925"/>
              <a:chExt cx="390000" cy="398400"/>
            </a:xfrm>
          </p:grpSpPr>
          <p:cxnSp>
            <p:nvCxnSpPr>
              <p:cNvPr id="213" name="Google Shape;213;p23"/>
              <p:cNvCxnSpPr/>
              <p:nvPr/>
            </p:nvCxnSpPr>
            <p:spPr>
              <a:xfrm>
                <a:off x="381700" y="2339925"/>
                <a:ext cx="0" cy="398400"/>
              </a:xfrm>
              <a:prstGeom prst="straightConnector1">
                <a:avLst/>
              </a:prstGeom>
              <a:noFill/>
              <a:ln cap="flat" cmpd="sng" w="76200">
                <a:solidFill>
                  <a:srgbClr val="FFFFFF"/>
                </a:solidFill>
                <a:prstDash val="solid"/>
                <a:round/>
                <a:headEnd len="med" w="med" type="none"/>
                <a:tailEnd len="med" w="med" type="none"/>
              </a:ln>
            </p:spPr>
          </p:cxnSp>
          <p:cxnSp>
            <p:nvCxnSpPr>
              <p:cNvPr id="214" name="Google Shape;214;p23"/>
              <p:cNvCxnSpPr/>
              <p:nvPr/>
            </p:nvCxnSpPr>
            <p:spPr>
              <a:xfrm>
                <a:off x="186700" y="2538559"/>
                <a:ext cx="390000" cy="0"/>
              </a:xfrm>
              <a:prstGeom prst="straightConnector1">
                <a:avLst/>
              </a:prstGeom>
              <a:noFill/>
              <a:ln cap="flat" cmpd="sng" w="76200">
                <a:solidFill>
                  <a:srgbClr val="FFFFFF"/>
                </a:solidFill>
                <a:prstDash val="solid"/>
                <a:round/>
                <a:headEnd len="med" w="med" type="none"/>
                <a:tailEnd len="med" w="med" type="none"/>
              </a:ln>
            </p:spPr>
          </p:cxnSp>
        </p:grpSp>
      </p:grpSp>
      <p:sp>
        <p:nvSpPr>
          <p:cNvPr id="215" name="Google Shape;215;p23"/>
          <p:cNvSpPr txBox="1"/>
          <p:nvPr/>
        </p:nvSpPr>
        <p:spPr>
          <a:xfrm rot="-5398699">
            <a:off x="-438306" y="2702819"/>
            <a:ext cx="1585200" cy="30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Calibri"/>
                <a:ea typeface="Calibri"/>
                <a:cs typeface="Calibri"/>
                <a:sym typeface="Calibri"/>
              </a:rPr>
              <a:t>CVE-201X-1234</a:t>
            </a:r>
            <a:endParaRPr b="1">
              <a:latin typeface="Calibri"/>
              <a:ea typeface="Calibri"/>
              <a:cs typeface="Calibri"/>
              <a:sym typeface="Calibri"/>
            </a:endParaRPr>
          </a:p>
        </p:txBody>
      </p:sp>
      <p:sp>
        <p:nvSpPr>
          <p:cNvPr id="216" name="Google Shape;216;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0" name="Shape 220"/>
        <p:cNvGrpSpPr/>
        <p:nvPr/>
      </p:nvGrpSpPr>
      <p:grpSpPr>
        <a:xfrm>
          <a:off x="0" y="0"/>
          <a:ext cx="0" cy="0"/>
          <a:chOff x="0" y="0"/>
          <a:chExt cx="0" cy="0"/>
        </a:xfrm>
      </p:grpSpPr>
      <p:pic>
        <p:nvPicPr>
          <p:cNvPr id="221" name="Google Shape;221;p24"/>
          <p:cNvPicPr preferRelativeResize="0"/>
          <p:nvPr/>
        </p:nvPicPr>
        <p:blipFill>
          <a:blip r:embed="rId4">
            <a:alphaModFix/>
          </a:blip>
          <a:stretch>
            <a:fillRect/>
          </a:stretch>
        </p:blipFill>
        <p:spPr>
          <a:xfrm>
            <a:off x="202500" y="4663225"/>
            <a:ext cx="1567102" cy="294375"/>
          </a:xfrm>
          <a:prstGeom prst="rect">
            <a:avLst/>
          </a:prstGeom>
          <a:noFill/>
          <a:ln>
            <a:noFill/>
          </a:ln>
        </p:spPr>
      </p:pic>
      <p:pic>
        <p:nvPicPr>
          <p:cNvPr id="222" name="Google Shape;222;p24"/>
          <p:cNvPicPr preferRelativeResize="0"/>
          <p:nvPr/>
        </p:nvPicPr>
        <p:blipFill>
          <a:blip r:embed="rId5">
            <a:alphaModFix/>
          </a:blip>
          <a:stretch>
            <a:fillRect/>
          </a:stretch>
        </p:blipFill>
        <p:spPr>
          <a:xfrm rot="10800000">
            <a:off x="7753826" y="0"/>
            <a:ext cx="1390175" cy="1382925"/>
          </a:xfrm>
          <a:prstGeom prst="rect">
            <a:avLst/>
          </a:prstGeom>
          <a:noFill/>
          <a:ln>
            <a:noFill/>
          </a:ln>
        </p:spPr>
      </p:pic>
      <p:cxnSp>
        <p:nvCxnSpPr>
          <p:cNvPr id="223" name="Google Shape;223;p24"/>
          <p:cNvCxnSpPr/>
          <p:nvPr/>
        </p:nvCxnSpPr>
        <p:spPr>
          <a:xfrm flipH="1">
            <a:off x="2958725" y="1474525"/>
            <a:ext cx="168000" cy="2278800"/>
          </a:xfrm>
          <a:prstGeom prst="straightConnector1">
            <a:avLst/>
          </a:prstGeom>
          <a:noFill/>
          <a:ln cap="flat" cmpd="sng" w="28575">
            <a:solidFill>
              <a:srgbClr val="8BD2DC"/>
            </a:solidFill>
            <a:prstDash val="solid"/>
            <a:round/>
            <a:headEnd len="med" w="med" type="none"/>
            <a:tailEnd len="med" w="med" type="none"/>
          </a:ln>
        </p:spPr>
      </p:cxnSp>
      <p:sp>
        <p:nvSpPr>
          <p:cNvPr id="224" name="Google Shape;224;p24"/>
          <p:cNvSpPr txBox="1"/>
          <p:nvPr/>
        </p:nvSpPr>
        <p:spPr>
          <a:xfrm>
            <a:off x="3311038" y="1654000"/>
            <a:ext cx="2568900" cy="209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400"/>
              <a:buFont typeface="Arial"/>
              <a:buNone/>
            </a:pPr>
            <a:r>
              <a:rPr b="1" lang="en" sz="1800">
                <a:latin typeface="Calibri"/>
                <a:ea typeface="Calibri"/>
                <a:cs typeface="Calibri"/>
                <a:sym typeface="Calibri"/>
              </a:rPr>
              <a:t>Impact</a:t>
            </a:r>
            <a:endParaRPr sz="1200">
              <a:latin typeface="Calibri"/>
              <a:ea typeface="Calibri"/>
              <a:cs typeface="Calibri"/>
              <a:sym typeface="Calibri"/>
            </a:endParaRPr>
          </a:p>
          <a:p>
            <a:pPr indent="-311150" lvl="0" marL="457200" rtl="0" algn="l">
              <a:lnSpc>
                <a:spcPct val="120000"/>
              </a:lnSpc>
              <a:spcBef>
                <a:spcPts val="80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Attackers could potentially access the running container, exfiltrate data, or trigger a DoS</a:t>
            </a:r>
            <a:endParaRPr sz="1300">
              <a:solidFill>
                <a:schemeClr val="dk1"/>
              </a:solidFill>
              <a:latin typeface="Calibri"/>
              <a:ea typeface="Calibri"/>
              <a:cs typeface="Calibri"/>
              <a:sym typeface="Calibri"/>
            </a:endParaRPr>
          </a:p>
          <a:p>
            <a:pPr indent="-311150" lvl="0" marL="457200" rtl="0" algn="l">
              <a:lnSpc>
                <a:spcPct val="120000"/>
              </a:lnSpc>
              <a:spcBef>
                <a:spcPts val="100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Zero-day attacks could affect running containers that have already passed CI/CD</a:t>
            </a:r>
            <a:endParaRPr sz="1300">
              <a:latin typeface="Calibri"/>
              <a:ea typeface="Calibri"/>
              <a:cs typeface="Calibri"/>
              <a:sym typeface="Calibri"/>
            </a:endParaRPr>
          </a:p>
          <a:p>
            <a:pPr indent="0" lvl="0" marL="457200" marR="0" rtl="0" algn="l">
              <a:lnSpc>
                <a:spcPct val="100000"/>
              </a:lnSpc>
              <a:spcBef>
                <a:spcPts val="1000"/>
              </a:spcBef>
              <a:spcAft>
                <a:spcPts val="0"/>
              </a:spcAft>
              <a:buNone/>
            </a:pPr>
            <a:r>
              <a:t/>
            </a:r>
            <a:endParaRPr sz="13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i="0" sz="1200" u="none" cap="none" strike="noStrike">
              <a:solidFill>
                <a:srgbClr val="000000"/>
              </a:solidFill>
              <a:latin typeface="Calibri"/>
              <a:ea typeface="Calibri"/>
              <a:cs typeface="Calibri"/>
              <a:sym typeface="Calibri"/>
            </a:endParaRPr>
          </a:p>
        </p:txBody>
      </p:sp>
      <p:sp>
        <p:nvSpPr>
          <p:cNvPr id="225" name="Google Shape;225;p24"/>
          <p:cNvSpPr txBox="1"/>
          <p:nvPr/>
        </p:nvSpPr>
        <p:spPr>
          <a:xfrm>
            <a:off x="311700" y="209300"/>
            <a:ext cx="8520600" cy="84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000">
                <a:solidFill>
                  <a:srgbClr val="23103A"/>
                </a:solidFill>
                <a:latin typeface="Roboto"/>
                <a:ea typeface="Roboto"/>
                <a:cs typeface="Roboto"/>
                <a:sym typeface="Roboto"/>
              </a:rPr>
              <a:t>Example: Container vulnerabilities</a:t>
            </a:r>
            <a:endParaRPr b="1" sz="3000">
              <a:solidFill>
                <a:srgbClr val="23103A"/>
              </a:solidFill>
              <a:latin typeface="Roboto"/>
              <a:ea typeface="Roboto"/>
              <a:cs typeface="Roboto"/>
              <a:sym typeface="Roboto"/>
            </a:endParaRPr>
          </a:p>
        </p:txBody>
      </p:sp>
      <p:sp>
        <p:nvSpPr>
          <p:cNvPr id="226" name="Google Shape;226;p24"/>
          <p:cNvSpPr txBox="1"/>
          <p:nvPr/>
        </p:nvSpPr>
        <p:spPr>
          <a:xfrm>
            <a:off x="396300" y="1654000"/>
            <a:ext cx="2378100" cy="209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400"/>
              <a:buFont typeface="Arial"/>
              <a:buNone/>
            </a:pPr>
            <a:r>
              <a:rPr b="1" lang="en" sz="1800">
                <a:latin typeface="Calibri"/>
                <a:ea typeface="Calibri"/>
                <a:cs typeface="Calibri"/>
                <a:sym typeface="Calibri"/>
              </a:rPr>
              <a:t>Problem</a:t>
            </a:r>
            <a:endParaRPr sz="1200">
              <a:latin typeface="Calibri"/>
              <a:ea typeface="Calibri"/>
              <a:cs typeface="Calibri"/>
              <a:sym typeface="Calibri"/>
            </a:endParaRPr>
          </a:p>
          <a:p>
            <a:pPr indent="-311150" lvl="0" marL="457200" rtl="0" algn="l">
              <a:lnSpc>
                <a:spcPct val="120000"/>
              </a:lnSpc>
              <a:spcBef>
                <a:spcPts val="80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Docker images may use operating systems or libraries that contain vulnerabilities</a:t>
            </a:r>
            <a:endParaRPr sz="1300">
              <a:solidFill>
                <a:schemeClr val="dk1"/>
              </a:solidFill>
              <a:latin typeface="Calibri"/>
              <a:ea typeface="Calibri"/>
              <a:cs typeface="Calibri"/>
              <a:sym typeface="Calibri"/>
            </a:endParaRPr>
          </a:p>
          <a:p>
            <a:pPr indent="-311150" lvl="0" marL="457200" rtl="0" algn="l">
              <a:lnSpc>
                <a:spcPct val="120000"/>
              </a:lnSpc>
              <a:spcBef>
                <a:spcPts val="100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New vulnerabilities are being discovered daily</a:t>
            </a:r>
            <a:endParaRPr sz="1300">
              <a:solidFill>
                <a:schemeClr val="dk1"/>
              </a:solidFill>
              <a:latin typeface="Calibri"/>
              <a:ea typeface="Calibri"/>
              <a:cs typeface="Calibri"/>
              <a:sym typeface="Calibri"/>
            </a:endParaRPr>
          </a:p>
          <a:p>
            <a:pPr indent="0" lvl="0" marL="457200" marR="0" rtl="0" algn="l">
              <a:lnSpc>
                <a:spcPct val="100000"/>
              </a:lnSpc>
              <a:spcBef>
                <a:spcPts val="1000"/>
              </a:spcBef>
              <a:spcAft>
                <a:spcPts val="0"/>
              </a:spcAft>
              <a:buNone/>
            </a:pPr>
            <a:r>
              <a:t/>
            </a:r>
            <a:endParaRPr sz="13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i="0" sz="1200" u="none" cap="none" strike="noStrike">
              <a:solidFill>
                <a:srgbClr val="000000"/>
              </a:solidFill>
              <a:latin typeface="Calibri"/>
              <a:ea typeface="Calibri"/>
              <a:cs typeface="Calibri"/>
              <a:sym typeface="Calibri"/>
            </a:endParaRPr>
          </a:p>
        </p:txBody>
      </p:sp>
      <p:pic>
        <p:nvPicPr>
          <p:cNvPr id="227" name="Google Shape;227;p24"/>
          <p:cNvPicPr preferRelativeResize="0"/>
          <p:nvPr/>
        </p:nvPicPr>
        <p:blipFill rotWithShape="1">
          <a:blip r:embed="rId6">
            <a:alphaModFix/>
          </a:blip>
          <a:srcRect b="8553" l="4139" r="46160" t="32414"/>
          <a:stretch/>
        </p:blipFill>
        <p:spPr>
          <a:xfrm>
            <a:off x="6147250" y="1335440"/>
            <a:ext cx="2568898" cy="2736510"/>
          </a:xfrm>
          <a:prstGeom prst="rect">
            <a:avLst/>
          </a:prstGeom>
          <a:noFill/>
          <a:ln>
            <a:noFill/>
          </a:ln>
          <a:effectLst>
            <a:outerShdw blurRad="57150" rotWithShape="0" algn="bl" dir="5400000" dist="19050">
              <a:srgbClr val="000000">
                <a:alpha val="50000"/>
              </a:srgbClr>
            </a:outerShdw>
          </a:effectLst>
        </p:spPr>
      </p:pic>
      <p:sp>
        <p:nvSpPr>
          <p:cNvPr id="228" name="Google Shape;228;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2" name="Shape 232"/>
        <p:cNvGrpSpPr/>
        <p:nvPr/>
      </p:nvGrpSpPr>
      <p:grpSpPr>
        <a:xfrm>
          <a:off x="0" y="0"/>
          <a:ext cx="0" cy="0"/>
          <a:chOff x="0" y="0"/>
          <a:chExt cx="0" cy="0"/>
        </a:xfrm>
      </p:grpSpPr>
      <p:pic>
        <p:nvPicPr>
          <p:cNvPr id="233" name="Google Shape;233;p25"/>
          <p:cNvPicPr preferRelativeResize="0"/>
          <p:nvPr/>
        </p:nvPicPr>
        <p:blipFill>
          <a:blip r:embed="rId4">
            <a:alphaModFix/>
          </a:blip>
          <a:stretch>
            <a:fillRect/>
          </a:stretch>
        </p:blipFill>
        <p:spPr>
          <a:xfrm>
            <a:off x="202500" y="4663225"/>
            <a:ext cx="1567102" cy="294375"/>
          </a:xfrm>
          <a:prstGeom prst="rect">
            <a:avLst/>
          </a:prstGeom>
          <a:noFill/>
          <a:ln>
            <a:noFill/>
          </a:ln>
        </p:spPr>
      </p:pic>
      <p:pic>
        <p:nvPicPr>
          <p:cNvPr id="234" name="Google Shape;234;p25"/>
          <p:cNvPicPr preferRelativeResize="0"/>
          <p:nvPr/>
        </p:nvPicPr>
        <p:blipFill>
          <a:blip r:embed="rId5">
            <a:alphaModFix/>
          </a:blip>
          <a:stretch>
            <a:fillRect/>
          </a:stretch>
        </p:blipFill>
        <p:spPr>
          <a:xfrm rot="10800000">
            <a:off x="7753826" y="0"/>
            <a:ext cx="1390175" cy="1382925"/>
          </a:xfrm>
          <a:prstGeom prst="rect">
            <a:avLst/>
          </a:prstGeom>
          <a:noFill/>
          <a:ln>
            <a:noFill/>
          </a:ln>
        </p:spPr>
      </p:pic>
      <p:cxnSp>
        <p:nvCxnSpPr>
          <p:cNvPr id="235" name="Google Shape;235;p25"/>
          <p:cNvCxnSpPr/>
          <p:nvPr/>
        </p:nvCxnSpPr>
        <p:spPr>
          <a:xfrm flipH="1">
            <a:off x="2958725" y="1474525"/>
            <a:ext cx="168000" cy="2278800"/>
          </a:xfrm>
          <a:prstGeom prst="straightConnector1">
            <a:avLst/>
          </a:prstGeom>
          <a:noFill/>
          <a:ln cap="flat" cmpd="sng" w="28575">
            <a:solidFill>
              <a:srgbClr val="8BD2DC"/>
            </a:solidFill>
            <a:prstDash val="solid"/>
            <a:round/>
            <a:headEnd len="med" w="med" type="none"/>
            <a:tailEnd len="med" w="med" type="none"/>
          </a:ln>
        </p:spPr>
      </p:cxnSp>
      <p:sp>
        <p:nvSpPr>
          <p:cNvPr id="236" name="Google Shape;236;p25"/>
          <p:cNvSpPr txBox="1"/>
          <p:nvPr/>
        </p:nvSpPr>
        <p:spPr>
          <a:xfrm>
            <a:off x="3311038" y="1654000"/>
            <a:ext cx="2568900" cy="209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400"/>
              <a:buFont typeface="Arial"/>
              <a:buNone/>
            </a:pPr>
            <a:r>
              <a:rPr b="1" lang="en" sz="1800">
                <a:latin typeface="Calibri"/>
                <a:ea typeface="Calibri"/>
                <a:cs typeface="Calibri"/>
                <a:sym typeface="Calibri"/>
              </a:rPr>
              <a:t>Impact</a:t>
            </a:r>
            <a:endParaRPr sz="1200">
              <a:latin typeface="Calibri"/>
              <a:ea typeface="Calibri"/>
              <a:cs typeface="Calibri"/>
              <a:sym typeface="Calibri"/>
            </a:endParaRPr>
          </a:p>
          <a:p>
            <a:pPr indent="-311150" lvl="0" marL="457200" rtl="0" algn="l">
              <a:lnSpc>
                <a:spcPct val="120000"/>
              </a:lnSpc>
              <a:spcBef>
                <a:spcPts val="80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Attackers can escalate to gain access to entire cluster or underlying nodes</a:t>
            </a:r>
            <a:endParaRPr sz="1300">
              <a:solidFill>
                <a:schemeClr val="dk1"/>
              </a:solidFill>
              <a:latin typeface="Calibri"/>
              <a:ea typeface="Calibri"/>
              <a:cs typeface="Calibri"/>
              <a:sym typeface="Calibri"/>
            </a:endParaRPr>
          </a:p>
          <a:p>
            <a:pPr indent="-311150" lvl="0" marL="457200" rtl="0" algn="l">
              <a:lnSpc>
                <a:spcPct val="120000"/>
              </a:lnSpc>
              <a:spcBef>
                <a:spcPts val="100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Honest mistakes can impact other workloads</a:t>
            </a:r>
            <a:endParaRPr sz="1300">
              <a:solidFill>
                <a:schemeClr val="dk1"/>
              </a:solidFill>
              <a:latin typeface="Calibri"/>
              <a:ea typeface="Calibri"/>
              <a:cs typeface="Calibri"/>
              <a:sym typeface="Calibri"/>
            </a:endParaRPr>
          </a:p>
          <a:p>
            <a:pPr indent="0" lvl="0" marL="457200" marR="0" rtl="0" algn="l">
              <a:lnSpc>
                <a:spcPct val="100000"/>
              </a:lnSpc>
              <a:spcBef>
                <a:spcPts val="1000"/>
              </a:spcBef>
              <a:spcAft>
                <a:spcPts val="0"/>
              </a:spcAft>
              <a:buNone/>
            </a:pPr>
            <a:r>
              <a:t/>
            </a:r>
            <a:endParaRPr sz="13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i="0" sz="1200" u="none" cap="none" strike="noStrike">
              <a:solidFill>
                <a:srgbClr val="000000"/>
              </a:solidFill>
              <a:latin typeface="Calibri"/>
              <a:ea typeface="Calibri"/>
              <a:cs typeface="Calibri"/>
              <a:sym typeface="Calibri"/>
            </a:endParaRPr>
          </a:p>
        </p:txBody>
      </p:sp>
      <p:sp>
        <p:nvSpPr>
          <p:cNvPr id="237" name="Google Shape;237;p25"/>
          <p:cNvSpPr txBox="1"/>
          <p:nvPr/>
        </p:nvSpPr>
        <p:spPr>
          <a:xfrm>
            <a:off x="311700" y="209300"/>
            <a:ext cx="8520600" cy="84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000">
                <a:solidFill>
                  <a:srgbClr val="23103A"/>
                </a:solidFill>
                <a:latin typeface="Roboto"/>
                <a:ea typeface="Roboto"/>
                <a:cs typeface="Roboto"/>
                <a:sym typeface="Roboto"/>
              </a:rPr>
              <a:t>Example: Over-permissioned containers</a:t>
            </a:r>
            <a:endParaRPr b="1" sz="3000">
              <a:solidFill>
                <a:srgbClr val="23103A"/>
              </a:solidFill>
              <a:latin typeface="Roboto"/>
              <a:ea typeface="Roboto"/>
              <a:cs typeface="Roboto"/>
              <a:sym typeface="Roboto"/>
            </a:endParaRPr>
          </a:p>
        </p:txBody>
      </p:sp>
      <p:sp>
        <p:nvSpPr>
          <p:cNvPr id="238" name="Google Shape;238;p25"/>
          <p:cNvSpPr txBox="1"/>
          <p:nvPr/>
        </p:nvSpPr>
        <p:spPr>
          <a:xfrm>
            <a:off x="396300" y="1654000"/>
            <a:ext cx="2568900" cy="209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400"/>
              <a:buFont typeface="Arial"/>
              <a:buNone/>
            </a:pPr>
            <a:r>
              <a:rPr b="1" lang="en" sz="1800">
                <a:latin typeface="Calibri"/>
                <a:ea typeface="Calibri"/>
                <a:cs typeface="Calibri"/>
                <a:sym typeface="Calibri"/>
              </a:rPr>
              <a:t>Problem</a:t>
            </a:r>
            <a:endParaRPr sz="1200">
              <a:latin typeface="Calibri"/>
              <a:ea typeface="Calibri"/>
              <a:cs typeface="Calibri"/>
              <a:sym typeface="Calibri"/>
            </a:endParaRPr>
          </a:p>
          <a:p>
            <a:pPr indent="-311150" lvl="0" marL="457200" rtl="0" algn="l">
              <a:lnSpc>
                <a:spcPct val="120000"/>
              </a:lnSpc>
              <a:spcBef>
                <a:spcPts val="80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Deployments may violate the principle of least privilege</a:t>
            </a:r>
            <a:endParaRPr sz="1300">
              <a:solidFill>
                <a:schemeClr val="dk1"/>
              </a:solidFill>
              <a:latin typeface="Calibri"/>
              <a:ea typeface="Calibri"/>
              <a:cs typeface="Calibri"/>
              <a:sym typeface="Calibri"/>
            </a:endParaRPr>
          </a:p>
          <a:p>
            <a:pPr indent="-311150" lvl="0" marL="457200" rtl="0" algn="l">
              <a:lnSpc>
                <a:spcPct val="120000"/>
              </a:lnSpc>
              <a:spcBef>
                <a:spcPts val="100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Developers may not be certain which permissions are truly needed</a:t>
            </a:r>
            <a:endParaRPr sz="1200">
              <a:solidFill>
                <a:schemeClr val="dk1"/>
              </a:solidFill>
              <a:latin typeface="Calibri"/>
              <a:ea typeface="Calibri"/>
              <a:cs typeface="Calibri"/>
              <a:sym typeface="Calibri"/>
            </a:endParaRPr>
          </a:p>
          <a:p>
            <a:pPr indent="0" lvl="0" marL="457200" marR="0" rtl="0" algn="l">
              <a:lnSpc>
                <a:spcPct val="100000"/>
              </a:lnSpc>
              <a:spcBef>
                <a:spcPts val="1000"/>
              </a:spcBef>
              <a:spcAft>
                <a:spcPts val="0"/>
              </a:spcAft>
              <a:buNone/>
            </a:pPr>
            <a:r>
              <a:t/>
            </a:r>
            <a:endParaRPr sz="13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i="0" sz="1200" u="none" cap="none" strike="noStrike">
              <a:solidFill>
                <a:srgbClr val="000000"/>
              </a:solidFill>
              <a:latin typeface="Calibri"/>
              <a:ea typeface="Calibri"/>
              <a:cs typeface="Calibri"/>
              <a:sym typeface="Calibri"/>
            </a:endParaRPr>
          </a:p>
        </p:txBody>
      </p:sp>
      <p:sp>
        <p:nvSpPr>
          <p:cNvPr id="239" name="Google Shape;239;p25"/>
          <p:cNvSpPr txBox="1"/>
          <p:nvPr/>
        </p:nvSpPr>
        <p:spPr>
          <a:xfrm>
            <a:off x="6057600" y="1416550"/>
            <a:ext cx="2774700" cy="2914800"/>
          </a:xfrm>
          <a:prstGeom prst="rect">
            <a:avLst/>
          </a:prstGeom>
          <a:solidFill>
            <a:srgbClr val="000000"/>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800">
                <a:solidFill>
                  <a:srgbClr val="FFFFFF"/>
                </a:solidFill>
                <a:latin typeface="Roboto Mono"/>
                <a:ea typeface="Roboto Mono"/>
                <a:cs typeface="Roboto Mono"/>
                <a:sym typeface="Roboto Mono"/>
              </a:rPr>
              <a:t>apiVersion: apps/v1</a:t>
            </a:r>
            <a:endParaRPr sz="800">
              <a:solidFill>
                <a:srgbClr val="FFFFFF"/>
              </a:solidFill>
              <a:latin typeface="Roboto Mono"/>
              <a:ea typeface="Roboto Mono"/>
              <a:cs typeface="Roboto Mono"/>
              <a:sym typeface="Roboto Mono"/>
            </a:endParaRPr>
          </a:p>
          <a:p>
            <a:pPr indent="0" lvl="0" marL="0" rtl="0" algn="l">
              <a:spcBef>
                <a:spcPts val="0"/>
              </a:spcBef>
              <a:spcAft>
                <a:spcPts val="0"/>
              </a:spcAft>
              <a:buClr>
                <a:srgbClr val="000000"/>
              </a:buClr>
              <a:buSzPts val="1100"/>
              <a:buFont typeface="Arial"/>
              <a:buNone/>
            </a:pPr>
            <a:r>
              <a:rPr lang="en" sz="800">
                <a:solidFill>
                  <a:srgbClr val="FFFFFF"/>
                </a:solidFill>
                <a:latin typeface="Roboto Mono"/>
                <a:ea typeface="Roboto Mono"/>
                <a:cs typeface="Roboto Mono"/>
                <a:sym typeface="Roboto Mono"/>
              </a:rPr>
              <a:t>kind: Deployment</a:t>
            </a:r>
            <a:endParaRPr sz="800">
              <a:solidFill>
                <a:srgbClr val="FFFFFF"/>
              </a:solidFill>
              <a:latin typeface="Roboto Mono"/>
              <a:ea typeface="Roboto Mono"/>
              <a:cs typeface="Roboto Mono"/>
              <a:sym typeface="Roboto Mono"/>
            </a:endParaRPr>
          </a:p>
          <a:p>
            <a:pPr indent="0" lvl="0" marL="0" rtl="0" algn="l">
              <a:spcBef>
                <a:spcPts val="0"/>
              </a:spcBef>
              <a:spcAft>
                <a:spcPts val="0"/>
              </a:spcAft>
              <a:buClr>
                <a:srgbClr val="000000"/>
              </a:buClr>
              <a:buSzPts val="1100"/>
              <a:buFont typeface="Arial"/>
              <a:buNone/>
            </a:pPr>
            <a:r>
              <a:rPr lang="en" sz="800">
                <a:solidFill>
                  <a:srgbClr val="FFFFFF"/>
                </a:solidFill>
                <a:latin typeface="Roboto Mono"/>
                <a:ea typeface="Roboto Mono"/>
                <a:cs typeface="Roboto Mono"/>
                <a:sym typeface="Roboto Mono"/>
              </a:rPr>
              <a:t>metadata:</a:t>
            </a:r>
            <a:endParaRPr sz="800">
              <a:solidFill>
                <a:srgbClr val="FFFFFF"/>
              </a:solidFill>
              <a:latin typeface="Roboto Mono"/>
              <a:ea typeface="Roboto Mono"/>
              <a:cs typeface="Roboto Mono"/>
              <a:sym typeface="Roboto Mono"/>
            </a:endParaRPr>
          </a:p>
          <a:p>
            <a:pPr indent="0" lvl="0" marL="0" rtl="0" algn="l">
              <a:spcBef>
                <a:spcPts val="0"/>
              </a:spcBef>
              <a:spcAft>
                <a:spcPts val="0"/>
              </a:spcAft>
              <a:buClr>
                <a:srgbClr val="000000"/>
              </a:buClr>
              <a:buSzPts val="1100"/>
              <a:buFont typeface="Arial"/>
              <a:buNone/>
            </a:pPr>
            <a:r>
              <a:rPr lang="en" sz="800">
                <a:solidFill>
                  <a:srgbClr val="FFFFFF"/>
                </a:solidFill>
                <a:latin typeface="Roboto Mono"/>
                <a:ea typeface="Roboto Mono"/>
                <a:cs typeface="Roboto Mono"/>
                <a:sym typeface="Roboto Mono"/>
              </a:rPr>
              <a:t>  name: busybox-deployment</a:t>
            </a:r>
            <a:endParaRPr sz="800">
              <a:solidFill>
                <a:srgbClr val="FFFFFF"/>
              </a:solidFill>
              <a:latin typeface="Roboto Mono"/>
              <a:ea typeface="Roboto Mono"/>
              <a:cs typeface="Roboto Mono"/>
              <a:sym typeface="Roboto Mono"/>
            </a:endParaRPr>
          </a:p>
          <a:p>
            <a:pPr indent="0" lvl="0" marL="0" rtl="0" algn="l">
              <a:spcBef>
                <a:spcPts val="0"/>
              </a:spcBef>
              <a:spcAft>
                <a:spcPts val="0"/>
              </a:spcAft>
              <a:buClr>
                <a:srgbClr val="000000"/>
              </a:buClr>
              <a:buSzPts val="1100"/>
              <a:buFont typeface="Arial"/>
              <a:buNone/>
            </a:pPr>
            <a:r>
              <a:rPr lang="en" sz="800">
                <a:solidFill>
                  <a:srgbClr val="FFFFFF"/>
                </a:solidFill>
                <a:latin typeface="Roboto Mono"/>
                <a:ea typeface="Roboto Mono"/>
                <a:cs typeface="Roboto Mono"/>
                <a:sym typeface="Roboto Mono"/>
              </a:rPr>
              <a:t>spec:</a:t>
            </a:r>
            <a:endParaRPr sz="800">
              <a:solidFill>
                <a:srgbClr val="FFFFFF"/>
              </a:solidFill>
              <a:latin typeface="Roboto Mono"/>
              <a:ea typeface="Roboto Mono"/>
              <a:cs typeface="Roboto Mono"/>
              <a:sym typeface="Roboto Mono"/>
            </a:endParaRPr>
          </a:p>
          <a:p>
            <a:pPr indent="0" lvl="0" marL="0" rtl="0" algn="l">
              <a:spcBef>
                <a:spcPts val="0"/>
              </a:spcBef>
              <a:spcAft>
                <a:spcPts val="0"/>
              </a:spcAft>
              <a:buClr>
                <a:srgbClr val="000000"/>
              </a:buClr>
              <a:buSzPts val="1100"/>
              <a:buFont typeface="Arial"/>
              <a:buNone/>
            </a:pPr>
            <a:r>
              <a:rPr lang="en" sz="800">
                <a:solidFill>
                  <a:srgbClr val="FFFFFF"/>
                </a:solidFill>
                <a:latin typeface="Roboto Mono"/>
                <a:ea typeface="Roboto Mono"/>
                <a:cs typeface="Roboto Mono"/>
                <a:sym typeface="Roboto Mono"/>
              </a:rPr>
              <a:t>  template:</a:t>
            </a:r>
            <a:endParaRPr sz="800">
              <a:solidFill>
                <a:srgbClr val="FFFFFF"/>
              </a:solidFill>
              <a:latin typeface="Roboto Mono"/>
              <a:ea typeface="Roboto Mono"/>
              <a:cs typeface="Roboto Mono"/>
              <a:sym typeface="Roboto Mono"/>
            </a:endParaRPr>
          </a:p>
          <a:p>
            <a:pPr indent="0" lvl="0" marL="0" rtl="0" algn="l">
              <a:spcBef>
                <a:spcPts val="0"/>
              </a:spcBef>
              <a:spcAft>
                <a:spcPts val="0"/>
              </a:spcAft>
              <a:buClr>
                <a:srgbClr val="000000"/>
              </a:buClr>
              <a:buSzPts val="1100"/>
              <a:buFont typeface="Arial"/>
              <a:buNone/>
            </a:pPr>
            <a:r>
              <a:rPr lang="en" sz="800">
                <a:solidFill>
                  <a:srgbClr val="FFFFFF"/>
                </a:solidFill>
                <a:latin typeface="Roboto Mono"/>
                <a:ea typeface="Roboto Mono"/>
                <a:cs typeface="Roboto Mono"/>
                <a:sym typeface="Roboto Mono"/>
              </a:rPr>
              <a:t>    spec:</a:t>
            </a:r>
            <a:endParaRPr sz="800">
              <a:solidFill>
                <a:srgbClr val="FFFFFF"/>
              </a:solidFill>
              <a:latin typeface="Roboto Mono"/>
              <a:ea typeface="Roboto Mono"/>
              <a:cs typeface="Roboto Mono"/>
              <a:sym typeface="Roboto Mono"/>
            </a:endParaRPr>
          </a:p>
          <a:p>
            <a:pPr indent="0" lvl="0" marL="0" rtl="0" algn="l">
              <a:spcBef>
                <a:spcPts val="0"/>
              </a:spcBef>
              <a:spcAft>
                <a:spcPts val="0"/>
              </a:spcAft>
              <a:buClr>
                <a:srgbClr val="000000"/>
              </a:buClr>
              <a:buSzPts val="1100"/>
              <a:buFont typeface="Arial"/>
              <a:buNone/>
            </a:pPr>
            <a:r>
              <a:rPr lang="en" sz="800">
                <a:solidFill>
                  <a:srgbClr val="FFFFFF"/>
                </a:solidFill>
                <a:latin typeface="Roboto Mono"/>
                <a:ea typeface="Roboto Mono"/>
                <a:cs typeface="Roboto Mono"/>
                <a:sym typeface="Roboto Mono"/>
              </a:rPr>
              <a:t>      containers:</a:t>
            </a:r>
            <a:endParaRPr sz="800">
              <a:solidFill>
                <a:srgbClr val="FFFFFF"/>
              </a:solidFill>
              <a:latin typeface="Roboto Mono"/>
              <a:ea typeface="Roboto Mono"/>
              <a:cs typeface="Roboto Mono"/>
              <a:sym typeface="Roboto Mono"/>
            </a:endParaRPr>
          </a:p>
          <a:p>
            <a:pPr indent="0" lvl="0" marL="0" rtl="0" algn="l">
              <a:spcBef>
                <a:spcPts val="0"/>
              </a:spcBef>
              <a:spcAft>
                <a:spcPts val="0"/>
              </a:spcAft>
              <a:buClr>
                <a:srgbClr val="000000"/>
              </a:buClr>
              <a:buSzPts val="1100"/>
              <a:buFont typeface="Arial"/>
              <a:buNone/>
            </a:pPr>
            <a:r>
              <a:rPr lang="en" sz="800">
                <a:solidFill>
                  <a:srgbClr val="FFFFFF"/>
                </a:solidFill>
                <a:latin typeface="Roboto Mono"/>
                <a:ea typeface="Roboto Mono"/>
                <a:cs typeface="Roboto Mono"/>
                <a:sym typeface="Roboto Mono"/>
              </a:rPr>
              <a:t>        - name: busybox</a:t>
            </a:r>
            <a:endParaRPr sz="800">
              <a:solidFill>
                <a:srgbClr val="FFFFFF"/>
              </a:solidFill>
              <a:latin typeface="Roboto Mono"/>
              <a:ea typeface="Roboto Mono"/>
              <a:cs typeface="Roboto Mono"/>
              <a:sym typeface="Roboto Mono"/>
            </a:endParaRPr>
          </a:p>
          <a:p>
            <a:pPr indent="0" lvl="0" marL="0" rtl="0" algn="l">
              <a:spcBef>
                <a:spcPts val="0"/>
              </a:spcBef>
              <a:spcAft>
                <a:spcPts val="0"/>
              </a:spcAft>
              <a:buClr>
                <a:srgbClr val="000000"/>
              </a:buClr>
              <a:buSzPts val="1100"/>
              <a:buFont typeface="Arial"/>
              <a:buNone/>
            </a:pPr>
            <a:r>
              <a:rPr lang="en" sz="800">
                <a:solidFill>
                  <a:srgbClr val="FFFFFF"/>
                </a:solidFill>
                <a:latin typeface="Roboto Mono"/>
                <a:ea typeface="Roboto Mono"/>
                <a:cs typeface="Roboto Mono"/>
                <a:sym typeface="Roboto Mono"/>
              </a:rPr>
              <a:t>          image: busybox:latest</a:t>
            </a:r>
            <a:endParaRPr sz="800">
              <a:solidFill>
                <a:srgbClr val="FFFFFF"/>
              </a:solidFill>
              <a:latin typeface="Roboto Mono"/>
              <a:ea typeface="Roboto Mono"/>
              <a:cs typeface="Roboto Mono"/>
              <a:sym typeface="Roboto Mono"/>
            </a:endParaRPr>
          </a:p>
          <a:p>
            <a:pPr indent="0" lvl="0" marL="0" rtl="0" algn="l">
              <a:spcBef>
                <a:spcPts val="0"/>
              </a:spcBef>
              <a:spcAft>
                <a:spcPts val="0"/>
              </a:spcAft>
              <a:buClr>
                <a:srgbClr val="000000"/>
              </a:buClr>
              <a:buSzPts val="1100"/>
              <a:buFont typeface="Arial"/>
              <a:buNone/>
            </a:pPr>
            <a:r>
              <a:rPr lang="en" sz="800">
                <a:solidFill>
                  <a:srgbClr val="FFFFFF"/>
                </a:solidFill>
                <a:latin typeface="Roboto Mono"/>
                <a:ea typeface="Roboto Mono"/>
                <a:cs typeface="Roboto Mono"/>
                <a:sym typeface="Roboto Mono"/>
              </a:rPr>
              <a:t>          securityContext:</a:t>
            </a:r>
            <a:endParaRPr sz="800">
              <a:solidFill>
                <a:srgbClr val="FFFFFF"/>
              </a:solidFill>
              <a:latin typeface="Roboto Mono"/>
              <a:ea typeface="Roboto Mono"/>
              <a:cs typeface="Roboto Mono"/>
              <a:sym typeface="Roboto Mono"/>
            </a:endParaRPr>
          </a:p>
          <a:p>
            <a:pPr indent="0" lvl="0" marL="0" rtl="0" algn="l">
              <a:spcBef>
                <a:spcPts val="0"/>
              </a:spcBef>
              <a:spcAft>
                <a:spcPts val="0"/>
              </a:spcAft>
              <a:buClr>
                <a:srgbClr val="000000"/>
              </a:buClr>
              <a:buSzPts val="1100"/>
              <a:buFont typeface="Arial"/>
              <a:buNone/>
            </a:pPr>
            <a:r>
              <a:rPr lang="en" sz="800">
                <a:solidFill>
                  <a:srgbClr val="FFFFFF"/>
                </a:solidFill>
                <a:latin typeface="Roboto Mono"/>
                <a:ea typeface="Roboto Mono"/>
                <a:cs typeface="Roboto Mono"/>
                <a:sym typeface="Roboto Mono"/>
              </a:rPr>
              <a:t>            </a:t>
            </a:r>
            <a:r>
              <a:rPr lang="en" sz="800">
                <a:solidFill>
                  <a:srgbClr val="E06666"/>
                </a:solidFill>
                <a:latin typeface="Roboto Mono"/>
                <a:ea typeface="Roboto Mono"/>
                <a:cs typeface="Roboto Mono"/>
                <a:sym typeface="Roboto Mono"/>
              </a:rPr>
              <a:t>allowPrivilegeEscalation: true</a:t>
            </a:r>
            <a:endParaRPr sz="800">
              <a:solidFill>
                <a:srgbClr val="E06666"/>
              </a:solidFill>
              <a:latin typeface="Roboto Mono"/>
              <a:ea typeface="Roboto Mono"/>
              <a:cs typeface="Roboto Mono"/>
              <a:sym typeface="Roboto Mono"/>
            </a:endParaRPr>
          </a:p>
          <a:p>
            <a:pPr indent="0" lvl="0" marL="0" rtl="0" algn="l">
              <a:spcBef>
                <a:spcPts val="0"/>
              </a:spcBef>
              <a:spcAft>
                <a:spcPts val="0"/>
              </a:spcAft>
              <a:buClr>
                <a:srgbClr val="000000"/>
              </a:buClr>
              <a:buSzPts val="1100"/>
              <a:buFont typeface="Arial"/>
              <a:buNone/>
            </a:pPr>
            <a:r>
              <a:rPr lang="en" sz="800">
                <a:solidFill>
                  <a:srgbClr val="E06666"/>
                </a:solidFill>
                <a:latin typeface="Roboto Mono"/>
                <a:ea typeface="Roboto Mono"/>
                <a:cs typeface="Roboto Mono"/>
                <a:sym typeface="Roboto Mono"/>
              </a:rPr>
              <a:t>            privileged: true</a:t>
            </a:r>
            <a:endParaRPr sz="800">
              <a:solidFill>
                <a:srgbClr val="E06666"/>
              </a:solidFill>
              <a:latin typeface="Roboto Mono"/>
              <a:ea typeface="Roboto Mono"/>
              <a:cs typeface="Roboto Mono"/>
              <a:sym typeface="Roboto Mono"/>
            </a:endParaRPr>
          </a:p>
          <a:p>
            <a:pPr indent="0" lvl="0" marL="0" rtl="0" algn="l">
              <a:spcBef>
                <a:spcPts val="0"/>
              </a:spcBef>
              <a:spcAft>
                <a:spcPts val="0"/>
              </a:spcAft>
              <a:buClr>
                <a:srgbClr val="000000"/>
              </a:buClr>
              <a:buSzPts val="1100"/>
              <a:buFont typeface="Arial"/>
              <a:buNone/>
            </a:pPr>
            <a:r>
              <a:rPr lang="en" sz="800">
                <a:solidFill>
                  <a:srgbClr val="E06666"/>
                </a:solidFill>
                <a:latin typeface="Roboto Mono"/>
                <a:ea typeface="Roboto Mono"/>
                <a:cs typeface="Roboto Mono"/>
                <a:sym typeface="Roboto Mono"/>
              </a:rPr>
              <a:t>            readOnlyRootFilesystem: false</a:t>
            </a:r>
            <a:endParaRPr sz="800">
              <a:solidFill>
                <a:srgbClr val="E06666"/>
              </a:solidFill>
              <a:latin typeface="Roboto Mono"/>
              <a:ea typeface="Roboto Mono"/>
              <a:cs typeface="Roboto Mono"/>
              <a:sym typeface="Roboto Mono"/>
            </a:endParaRPr>
          </a:p>
          <a:p>
            <a:pPr indent="0" lvl="0" marL="0" rtl="0" algn="l">
              <a:spcBef>
                <a:spcPts val="0"/>
              </a:spcBef>
              <a:spcAft>
                <a:spcPts val="0"/>
              </a:spcAft>
              <a:buClr>
                <a:srgbClr val="000000"/>
              </a:buClr>
              <a:buSzPts val="1100"/>
              <a:buFont typeface="Arial"/>
              <a:buNone/>
            </a:pPr>
            <a:r>
              <a:rPr lang="en" sz="800">
                <a:solidFill>
                  <a:srgbClr val="E06666"/>
                </a:solidFill>
                <a:latin typeface="Roboto Mono"/>
                <a:ea typeface="Roboto Mono"/>
                <a:cs typeface="Roboto Mono"/>
                <a:sym typeface="Roboto Mono"/>
              </a:rPr>
              <a:t>            runAsNonRoot: false</a:t>
            </a:r>
            <a:endParaRPr sz="800">
              <a:solidFill>
                <a:srgbClr val="E06666"/>
              </a:solidFill>
              <a:latin typeface="Roboto Mono"/>
              <a:ea typeface="Roboto Mono"/>
              <a:cs typeface="Roboto Mono"/>
              <a:sym typeface="Roboto Mono"/>
            </a:endParaRPr>
          </a:p>
          <a:p>
            <a:pPr indent="0" lvl="0" marL="0" rtl="0" algn="l">
              <a:spcBef>
                <a:spcPts val="0"/>
              </a:spcBef>
              <a:spcAft>
                <a:spcPts val="0"/>
              </a:spcAft>
              <a:buClr>
                <a:srgbClr val="000000"/>
              </a:buClr>
              <a:buSzPts val="1100"/>
              <a:buFont typeface="Arial"/>
              <a:buNone/>
            </a:pPr>
            <a:r>
              <a:rPr lang="en" sz="800">
                <a:solidFill>
                  <a:srgbClr val="E06666"/>
                </a:solidFill>
                <a:latin typeface="Roboto Mono"/>
                <a:ea typeface="Roboto Mono"/>
                <a:cs typeface="Roboto Mono"/>
                <a:sym typeface="Roboto Mono"/>
              </a:rPr>
              <a:t>            capabilities:</a:t>
            </a:r>
            <a:endParaRPr sz="800">
              <a:solidFill>
                <a:srgbClr val="E06666"/>
              </a:solidFill>
              <a:latin typeface="Roboto Mono"/>
              <a:ea typeface="Roboto Mono"/>
              <a:cs typeface="Roboto Mono"/>
              <a:sym typeface="Roboto Mono"/>
            </a:endParaRPr>
          </a:p>
          <a:p>
            <a:pPr indent="0" lvl="0" marL="0" rtl="0" algn="l">
              <a:spcBef>
                <a:spcPts val="0"/>
              </a:spcBef>
              <a:spcAft>
                <a:spcPts val="0"/>
              </a:spcAft>
              <a:buClr>
                <a:srgbClr val="000000"/>
              </a:buClr>
              <a:buSzPts val="1100"/>
              <a:buFont typeface="Arial"/>
              <a:buNone/>
            </a:pPr>
            <a:r>
              <a:rPr lang="en" sz="800">
                <a:solidFill>
                  <a:srgbClr val="E06666"/>
                </a:solidFill>
                <a:latin typeface="Roboto Mono"/>
                <a:ea typeface="Roboto Mono"/>
                <a:cs typeface="Roboto Mono"/>
                <a:sym typeface="Roboto Mono"/>
              </a:rPr>
              <a:t>              add:</a:t>
            </a:r>
            <a:endParaRPr sz="800">
              <a:solidFill>
                <a:srgbClr val="E06666"/>
              </a:solidFill>
              <a:latin typeface="Roboto Mono"/>
              <a:ea typeface="Roboto Mono"/>
              <a:cs typeface="Roboto Mono"/>
              <a:sym typeface="Roboto Mono"/>
            </a:endParaRPr>
          </a:p>
          <a:p>
            <a:pPr indent="0" lvl="0" marL="0" rtl="0" algn="l">
              <a:spcBef>
                <a:spcPts val="0"/>
              </a:spcBef>
              <a:spcAft>
                <a:spcPts val="0"/>
              </a:spcAft>
              <a:buClr>
                <a:srgbClr val="000000"/>
              </a:buClr>
              <a:buSzPts val="1100"/>
              <a:buFont typeface="Arial"/>
              <a:buNone/>
            </a:pPr>
            <a:r>
              <a:rPr lang="en" sz="800">
                <a:solidFill>
                  <a:srgbClr val="E06666"/>
                </a:solidFill>
                <a:latin typeface="Roboto Mono"/>
                <a:ea typeface="Roboto Mono"/>
                <a:cs typeface="Roboto Mono"/>
                <a:sym typeface="Roboto Mono"/>
              </a:rPr>
              <a:t>              - CHOWN</a:t>
            </a:r>
            <a:endParaRPr sz="800">
              <a:solidFill>
                <a:srgbClr val="E06666"/>
              </a:solidFill>
              <a:latin typeface="Roboto Mono"/>
              <a:ea typeface="Roboto Mono"/>
              <a:cs typeface="Roboto Mono"/>
              <a:sym typeface="Roboto Mono"/>
            </a:endParaRPr>
          </a:p>
          <a:p>
            <a:pPr indent="0" lvl="0" marL="0" rtl="0" algn="l">
              <a:spcBef>
                <a:spcPts val="0"/>
              </a:spcBef>
              <a:spcAft>
                <a:spcPts val="0"/>
              </a:spcAft>
              <a:buClr>
                <a:srgbClr val="000000"/>
              </a:buClr>
              <a:buSzPts val="1100"/>
              <a:buFont typeface="Arial"/>
              <a:buNone/>
            </a:pPr>
            <a:r>
              <a:rPr lang="en" sz="800">
                <a:solidFill>
                  <a:srgbClr val="E06666"/>
                </a:solidFill>
                <a:latin typeface="Roboto Mono"/>
                <a:ea typeface="Roboto Mono"/>
                <a:cs typeface="Roboto Mono"/>
                <a:sym typeface="Roboto Mono"/>
              </a:rPr>
              <a:t>              - SYS_ADMIN</a:t>
            </a:r>
            <a:endParaRPr sz="800">
              <a:solidFill>
                <a:srgbClr val="E06666"/>
              </a:solidFill>
              <a:latin typeface="Roboto Mono"/>
              <a:ea typeface="Roboto Mono"/>
              <a:cs typeface="Roboto Mono"/>
              <a:sym typeface="Roboto Mono"/>
            </a:endParaRPr>
          </a:p>
          <a:p>
            <a:pPr indent="0" lvl="0" marL="0" rtl="0" algn="l">
              <a:spcBef>
                <a:spcPts val="0"/>
              </a:spcBef>
              <a:spcAft>
                <a:spcPts val="0"/>
              </a:spcAft>
              <a:buClr>
                <a:srgbClr val="000000"/>
              </a:buClr>
              <a:buSzPts val="1100"/>
              <a:buFont typeface="Arial"/>
              <a:buNone/>
            </a:pPr>
            <a:r>
              <a:rPr lang="en" sz="800">
                <a:solidFill>
                  <a:srgbClr val="E06666"/>
                </a:solidFill>
                <a:latin typeface="Roboto Mono"/>
                <a:ea typeface="Roboto Mono"/>
                <a:cs typeface="Roboto Mono"/>
                <a:sym typeface="Roboto Mono"/>
              </a:rPr>
              <a:t>              - SETUID</a:t>
            </a:r>
            <a:endParaRPr sz="800">
              <a:solidFill>
                <a:srgbClr val="E06666"/>
              </a:solidFill>
              <a:latin typeface="Roboto Mono"/>
              <a:ea typeface="Roboto Mono"/>
              <a:cs typeface="Roboto Mono"/>
              <a:sym typeface="Roboto Mono"/>
            </a:endParaRPr>
          </a:p>
          <a:p>
            <a:pPr indent="0" lvl="0" marL="0" rtl="0" algn="l">
              <a:spcBef>
                <a:spcPts val="0"/>
              </a:spcBef>
              <a:spcAft>
                <a:spcPts val="0"/>
              </a:spcAft>
              <a:buClr>
                <a:srgbClr val="000000"/>
              </a:buClr>
              <a:buSzPts val="1100"/>
              <a:buFont typeface="Arial"/>
              <a:buNone/>
            </a:pPr>
            <a:r>
              <a:rPr lang="en" sz="800">
                <a:solidFill>
                  <a:srgbClr val="E06666"/>
                </a:solidFill>
                <a:latin typeface="Roboto Mono"/>
                <a:ea typeface="Roboto Mono"/>
                <a:cs typeface="Roboto Mono"/>
                <a:sym typeface="Roboto Mono"/>
              </a:rPr>
              <a:t>              - ALL</a:t>
            </a:r>
            <a:endParaRPr sz="800">
              <a:solidFill>
                <a:srgbClr val="E06666"/>
              </a:solidFill>
              <a:latin typeface="Roboto Mono"/>
              <a:ea typeface="Roboto Mono"/>
              <a:cs typeface="Roboto Mono"/>
              <a:sym typeface="Roboto Mono"/>
            </a:endParaRPr>
          </a:p>
        </p:txBody>
      </p:sp>
      <p:sp>
        <p:nvSpPr>
          <p:cNvPr id="240" name="Google Shape;240;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4" name="Shape 244"/>
        <p:cNvGrpSpPr/>
        <p:nvPr/>
      </p:nvGrpSpPr>
      <p:grpSpPr>
        <a:xfrm>
          <a:off x="0" y="0"/>
          <a:ext cx="0" cy="0"/>
          <a:chOff x="0" y="0"/>
          <a:chExt cx="0" cy="0"/>
        </a:xfrm>
      </p:grpSpPr>
      <p:pic>
        <p:nvPicPr>
          <p:cNvPr id="245" name="Google Shape;245;p26"/>
          <p:cNvPicPr preferRelativeResize="0"/>
          <p:nvPr/>
        </p:nvPicPr>
        <p:blipFill>
          <a:blip r:embed="rId4">
            <a:alphaModFix/>
          </a:blip>
          <a:stretch>
            <a:fillRect/>
          </a:stretch>
        </p:blipFill>
        <p:spPr>
          <a:xfrm>
            <a:off x="202500" y="4663225"/>
            <a:ext cx="1567102" cy="294375"/>
          </a:xfrm>
          <a:prstGeom prst="rect">
            <a:avLst/>
          </a:prstGeom>
          <a:noFill/>
          <a:ln>
            <a:noFill/>
          </a:ln>
        </p:spPr>
      </p:pic>
      <p:pic>
        <p:nvPicPr>
          <p:cNvPr id="246" name="Google Shape;246;p26"/>
          <p:cNvPicPr preferRelativeResize="0"/>
          <p:nvPr/>
        </p:nvPicPr>
        <p:blipFill>
          <a:blip r:embed="rId5">
            <a:alphaModFix/>
          </a:blip>
          <a:stretch>
            <a:fillRect/>
          </a:stretch>
        </p:blipFill>
        <p:spPr>
          <a:xfrm rot="10800000">
            <a:off x="7753826" y="0"/>
            <a:ext cx="1390175" cy="1382925"/>
          </a:xfrm>
          <a:prstGeom prst="rect">
            <a:avLst/>
          </a:prstGeom>
          <a:noFill/>
          <a:ln>
            <a:noFill/>
          </a:ln>
        </p:spPr>
      </p:pic>
      <p:cxnSp>
        <p:nvCxnSpPr>
          <p:cNvPr id="247" name="Google Shape;247;p26"/>
          <p:cNvCxnSpPr/>
          <p:nvPr/>
        </p:nvCxnSpPr>
        <p:spPr>
          <a:xfrm flipH="1">
            <a:off x="3020225" y="1474525"/>
            <a:ext cx="201900" cy="2823600"/>
          </a:xfrm>
          <a:prstGeom prst="straightConnector1">
            <a:avLst/>
          </a:prstGeom>
          <a:noFill/>
          <a:ln cap="flat" cmpd="sng" w="28575">
            <a:solidFill>
              <a:srgbClr val="8BD2DC"/>
            </a:solidFill>
            <a:prstDash val="solid"/>
            <a:round/>
            <a:headEnd len="med" w="med" type="none"/>
            <a:tailEnd len="med" w="med" type="none"/>
          </a:ln>
        </p:spPr>
      </p:cxnSp>
      <p:sp>
        <p:nvSpPr>
          <p:cNvPr id="248" name="Google Shape;248;p26"/>
          <p:cNvSpPr txBox="1"/>
          <p:nvPr/>
        </p:nvSpPr>
        <p:spPr>
          <a:xfrm>
            <a:off x="3311049" y="1654000"/>
            <a:ext cx="2324700" cy="209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400"/>
              <a:buFont typeface="Arial"/>
              <a:buNone/>
            </a:pPr>
            <a:r>
              <a:rPr b="1" lang="en" sz="1800">
                <a:latin typeface="Calibri"/>
                <a:ea typeface="Calibri"/>
                <a:cs typeface="Calibri"/>
                <a:sym typeface="Calibri"/>
              </a:rPr>
              <a:t>Impact</a:t>
            </a:r>
            <a:endParaRPr sz="1200">
              <a:latin typeface="Calibri"/>
              <a:ea typeface="Calibri"/>
              <a:cs typeface="Calibri"/>
              <a:sym typeface="Calibri"/>
            </a:endParaRPr>
          </a:p>
          <a:p>
            <a:pPr indent="-304800" lvl="0" marL="457200" rtl="0" algn="l">
              <a:lnSpc>
                <a:spcPct val="120000"/>
              </a:lnSpc>
              <a:spcBef>
                <a:spcPts val="100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Kubernetes may fail to detect a crashed/unresponsive application</a:t>
            </a:r>
            <a:endParaRPr sz="1200">
              <a:solidFill>
                <a:schemeClr val="dk1"/>
              </a:solidFill>
              <a:latin typeface="Calibri"/>
              <a:ea typeface="Calibri"/>
              <a:cs typeface="Calibri"/>
              <a:sym typeface="Calibri"/>
            </a:endParaRPr>
          </a:p>
          <a:p>
            <a:pPr indent="-304800" lvl="0" marL="457200" rtl="0" algn="l">
              <a:lnSpc>
                <a:spcPct val="120000"/>
              </a:lnSpc>
              <a:spcBef>
                <a:spcPts val="100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Workloads will not scale appropriately</a:t>
            </a:r>
            <a:endParaRPr sz="1200">
              <a:solidFill>
                <a:schemeClr val="dk1"/>
              </a:solidFill>
              <a:latin typeface="Calibri"/>
              <a:ea typeface="Calibri"/>
              <a:cs typeface="Calibri"/>
              <a:sym typeface="Calibri"/>
            </a:endParaRPr>
          </a:p>
          <a:p>
            <a:pPr indent="-304800" lvl="0" marL="457200" rtl="0" algn="l">
              <a:lnSpc>
                <a:spcPct val="120000"/>
              </a:lnSpc>
              <a:spcBef>
                <a:spcPts val="100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Workloads may experience downtime during releases</a:t>
            </a:r>
            <a:endParaRPr sz="1200">
              <a:solidFill>
                <a:schemeClr val="dk1"/>
              </a:solidFill>
              <a:latin typeface="Calibri"/>
              <a:ea typeface="Calibri"/>
              <a:cs typeface="Calibri"/>
              <a:sym typeface="Calibri"/>
            </a:endParaRPr>
          </a:p>
          <a:p>
            <a:pPr indent="0" lvl="0" marL="457200" marR="0" rtl="0" algn="l">
              <a:lnSpc>
                <a:spcPct val="100000"/>
              </a:lnSpc>
              <a:spcBef>
                <a:spcPts val="1000"/>
              </a:spcBef>
              <a:spcAft>
                <a:spcPts val="0"/>
              </a:spcAft>
              <a:buNone/>
            </a:pPr>
            <a:r>
              <a:t/>
            </a:r>
            <a:endParaRPr sz="13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i="0" sz="1300" u="none" cap="none" strike="noStrike">
              <a:solidFill>
                <a:srgbClr val="000000"/>
              </a:solidFill>
              <a:latin typeface="Calibri"/>
              <a:ea typeface="Calibri"/>
              <a:cs typeface="Calibri"/>
              <a:sym typeface="Calibri"/>
            </a:endParaRPr>
          </a:p>
        </p:txBody>
      </p:sp>
      <p:sp>
        <p:nvSpPr>
          <p:cNvPr id="249" name="Google Shape;249;p26"/>
          <p:cNvSpPr txBox="1"/>
          <p:nvPr/>
        </p:nvSpPr>
        <p:spPr>
          <a:xfrm>
            <a:off x="311700" y="209300"/>
            <a:ext cx="8520600" cy="84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000">
                <a:solidFill>
                  <a:srgbClr val="23103A"/>
                </a:solidFill>
                <a:latin typeface="Roboto"/>
                <a:ea typeface="Roboto"/>
                <a:cs typeface="Roboto"/>
                <a:sym typeface="Roboto"/>
              </a:rPr>
              <a:t>Example: Health probes</a:t>
            </a:r>
            <a:endParaRPr b="1" sz="3000">
              <a:solidFill>
                <a:srgbClr val="23103A"/>
              </a:solidFill>
              <a:latin typeface="Roboto"/>
              <a:ea typeface="Roboto"/>
              <a:cs typeface="Roboto"/>
              <a:sym typeface="Roboto"/>
            </a:endParaRPr>
          </a:p>
        </p:txBody>
      </p:sp>
      <p:sp>
        <p:nvSpPr>
          <p:cNvPr id="250" name="Google Shape;250;p26"/>
          <p:cNvSpPr txBox="1"/>
          <p:nvPr/>
        </p:nvSpPr>
        <p:spPr>
          <a:xfrm>
            <a:off x="396300" y="1654000"/>
            <a:ext cx="2568900" cy="209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400"/>
              <a:buFont typeface="Arial"/>
              <a:buNone/>
            </a:pPr>
            <a:r>
              <a:rPr b="1" lang="en" sz="1800">
                <a:latin typeface="Calibri"/>
                <a:ea typeface="Calibri"/>
                <a:cs typeface="Calibri"/>
                <a:sym typeface="Calibri"/>
              </a:rPr>
              <a:t>Problem</a:t>
            </a:r>
            <a:endParaRPr sz="1200">
              <a:latin typeface="Calibri"/>
              <a:ea typeface="Calibri"/>
              <a:cs typeface="Calibri"/>
              <a:sym typeface="Calibri"/>
            </a:endParaRPr>
          </a:p>
          <a:p>
            <a:pPr indent="-304800" lvl="0" marL="457200" rtl="0" algn="l">
              <a:lnSpc>
                <a:spcPct val="120000"/>
              </a:lnSpc>
              <a:spcBef>
                <a:spcPts val="80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Kubernetes uses probes to test the health of an application</a:t>
            </a:r>
            <a:endParaRPr sz="1200">
              <a:solidFill>
                <a:schemeClr val="dk1"/>
              </a:solidFill>
              <a:latin typeface="Calibri"/>
              <a:ea typeface="Calibri"/>
              <a:cs typeface="Calibri"/>
              <a:sym typeface="Calibri"/>
            </a:endParaRPr>
          </a:p>
          <a:p>
            <a:pPr indent="-304800" lvl="0" marL="457200" rtl="0" algn="l">
              <a:lnSpc>
                <a:spcPct val="120000"/>
              </a:lnSpc>
              <a:spcBef>
                <a:spcPts val="100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But while highly recommended for production deployments, they are technically optional</a:t>
            </a:r>
            <a:endParaRPr sz="1200">
              <a:solidFill>
                <a:schemeClr val="dk1"/>
              </a:solidFill>
              <a:latin typeface="Calibri"/>
              <a:ea typeface="Calibri"/>
              <a:cs typeface="Calibri"/>
              <a:sym typeface="Calibri"/>
            </a:endParaRPr>
          </a:p>
          <a:p>
            <a:pPr indent="-304800" lvl="0" marL="457200" rtl="0" algn="l">
              <a:lnSpc>
                <a:spcPct val="120000"/>
              </a:lnSpc>
              <a:spcBef>
                <a:spcPts val="100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Developers may fail to define liveness and readiness probes</a:t>
            </a:r>
            <a:endParaRPr sz="1200">
              <a:solidFill>
                <a:schemeClr val="dk1"/>
              </a:solidFill>
              <a:latin typeface="Calibri"/>
              <a:ea typeface="Calibri"/>
              <a:cs typeface="Calibri"/>
              <a:sym typeface="Calibri"/>
            </a:endParaRPr>
          </a:p>
          <a:p>
            <a:pPr indent="0" lvl="0" marL="457200" marR="0" rtl="0" algn="l">
              <a:lnSpc>
                <a:spcPct val="100000"/>
              </a:lnSpc>
              <a:spcBef>
                <a:spcPts val="1000"/>
              </a:spcBef>
              <a:spcAft>
                <a:spcPts val="0"/>
              </a:spcAft>
              <a:buNone/>
            </a:pPr>
            <a:r>
              <a:t/>
            </a:r>
            <a:endParaRPr sz="13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i="0" sz="1200" u="none" cap="none" strike="noStrike">
              <a:solidFill>
                <a:srgbClr val="000000"/>
              </a:solidFill>
              <a:latin typeface="Calibri"/>
              <a:ea typeface="Calibri"/>
              <a:cs typeface="Calibri"/>
              <a:sym typeface="Calibri"/>
            </a:endParaRPr>
          </a:p>
        </p:txBody>
      </p:sp>
      <p:sp>
        <p:nvSpPr>
          <p:cNvPr id="251" name="Google Shape;251;p26"/>
          <p:cNvSpPr txBox="1"/>
          <p:nvPr/>
        </p:nvSpPr>
        <p:spPr>
          <a:xfrm>
            <a:off x="5879950" y="1654000"/>
            <a:ext cx="2765100" cy="2700600"/>
          </a:xfrm>
          <a:prstGeom prst="rect">
            <a:avLst/>
          </a:prstGeom>
          <a:solidFill>
            <a:srgbClr val="000000"/>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FFFF"/>
                </a:solidFill>
                <a:latin typeface="Roboto Mono"/>
                <a:ea typeface="Roboto Mono"/>
                <a:cs typeface="Roboto Mono"/>
                <a:sym typeface="Roboto Mono"/>
              </a:rPr>
              <a:t>apiVersion: apps/v1</a:t>
            </a:r>
            <a:endParaRPr sz="1000">
              <a:solidFill>
                <a:srgbClr val="FFFFFF"/>
              </a:solidFill>
              <a:latin typeface="Roboto Mono"/>
              <a:ea typeface="Roboto Mono"/>
              <a:cs typeface="Roboto Mono"/>
              <a:sym typeface="Roboto Mono"/>
            </a:endParaRPr>
          </a:p>
          <a:p>
            <a:pPr indent="0" lvl="0" marL="0" rtl="0" algn="l">
              <a:spcBef>
                <a:spcPts val="0"/>
              </a:spcBef>
              <a:spcAft>
                <a:spcPts val="0"/>
              </a:spcAft>
              <a:buNone/>
            </a:pPr>
            <a:r>
              <a:rPr lang="en" sz="1000">
                <a:solidFill>
                  <a:srgbClr val="FFFFFF"/>
                </a:solidFill>
                <a:latin typeface="Roboto Mono"/>
                <a:ea typeface="Roboto Mono"/>
                <a:cs typeface="Roboto Mono"/>
                <a:sym typeface="Roboto Mono"/>
              </a:rPr>
              <a:t>kind: Deployment</a:t>
            </a:r>
            <a:endParaRPr sz="1000">
              <a:solidFill>
                <a:srgbClr val="FFFFFF"/>
              </a:solidFill>
              <a:latin typeface="Roboto Mono"/>
              <a:ea typeface="Roboto Mono"/>
              <a:cs typeface="Roboto Mono"/>
              <a:sym typeface="Roboto Mono"/>
            </a:endParaRPr>
          </a:p>
          <a:p>
            <a:pPr indent="0" lvl="0" marL="0" rtl="0" algn="l">
              <a:spcBef>
                <a:spcPts val="0"/>
              </a:spcBef>
              <a:spcAft>
                <a:spcPts val="0"/>
              </a:spcAft>
              <a:buNone/>
            </a:pPr>
            <a:r>
              <a:rPr lang="en" sz="1000">
                <a:solidFill>
                  <a:srgbClr val="FFFFFF"/>
                </a:solidFill>
                <a:latin typeface="Roboto Mono"/>
                <a:ea typeface="Roboto Mono"/>
                <a:cs typeface="Roboto Mono"/>
                <a:sym typeface="Roboto Mono"/>
              </a:rPr>
              <a:t>metadata:</a:t>
            </a:r>
            <a:endParaRPr sz="1000">
              <a:solidFill>
                <a:srgbClr val="FFFFFF"/>
              </a:solidFill>
              <a:latin typeface="Roboto Mono"/>
              <a:ea typeface="Roboto Mono"/>
              <a:cs typeface="Roboto Mono"/>
              <a:sym typeface="Roboto Mono"/>
            </a:endParaRPr>
          </a:p>
          <a:p>
            <a:pPr indent="0" lvl="0" marL="0" rtl="0" algn="l">
              <a:spcBef>
                <a:spcPts val="0"/>
              </a:spcBef>
              <a:spcAft>
                <a:spcPts val="0"/>
              </a:spcAft>
              <a:buNone/>
            </a:pPr>
            <a:r>
              <a:rPr lang="en" sz="1000">
                <a:solidFill>
                  <a:srgbClr val="FFFFFF"/>
                </a:solidFill>
                <a:latin typeface="Roboto Mono"/>
                <a:ea typeface="Roboto Mono"/>
                <a:cs typeface="Roboto Mono"/>
                <a:sym typeface="Roboto Mono"/>
              </a:rPr>
              <a:t>  name: busybox-deployment</a:t>
            </a:r>
            <a:endParaRPr sz="1000">
              <a:solidFill>
                <a:srgbClr val="FFFFFF"/>
              </a:solidFill>
              <a:latin typeface="Roboto Mono"/>
              <a:ea typeface="Roboto Mono"/>
              <a:cs typeface="Roboto Mono"/>
              <a:sym typeface="Roboto Mono"/>
            </a:endParaRPr>
          </a:p>
          <a:p>
            <a:pPr indent="0" lvl="0" marL="0" rtl="0" algn="l">
              <a:spcBef>
                <a:spcPts val="0"/>
              </a:spcBef>
              <a:spcAft>
                <a:spcPts val="0"/>
              </a:spcAft>
              <a:buNone/>
            </a:pPr>
            <a:r>
              <a:rPr lang="en" sz="1000">
                <a:solidFill>
                  <a:srgbClr val="FFFFFF"/>
                </a:solidFill>
                <a:latin typeface="Roboto Mono"/>
                <a:ea typeface="Roboto Mono"/>
                <a:cs typeface="Roboto Mono"/>
                <a:sym typeface="Roboto Mono"/>
              </a:rPr>
              <a:t>spec:</a:t>
            </a:r>
            <a:endParaRPr sz="1000">
              <a:solidFill>
                <a:srgbClr val="FFFFFF"/>
              </a:solidFill>
              <a:latin typeface="Roboto Mono"/>
              <a:ea typeface="Roboto Mono"/>
              <a:cs typeface="Roboto Mono"/>
              <a:sym typeface="Roboto Mono"/>
            </a:endParaRPr>
          </a:p>
          <a:p>
            <a:pPr indent="0" lvl="0" marL="0" rtl="0" algn="l">
              <a:spcBef>
                <a:spcPts val="0"/>
              </a:spcBef>
              <a:spcAft>
                <a:spcPts val="0"/>
              </a:spcAft>
              <a:buNone/>
            </a:pPr>
            <a:r>
              <a:rPr lang="en" sz="1000">
                <a:solidFill>
                  <a:srgbClr val="FFFFFF"/>
                </a:solidFill>
                <a:latin typeface="Roboto Mono"/>
                <a:ea typeface="Roboto Mono"/>
                <a:cs typeface="Roboto Mono"/>
                <a:sym typeface="Roboto Mono"/>
              </a:rPr>
              <a:t>  template:</a:t>
            </a:r>
            <a:endParaRPr sz="1000">
              <a:solidFill>
                <a:srgbClr val="FFFFFF"/>
              </a:solidFill>
              <a:latin typeface="Roboto Mono"/>
              <a:ea typeface="Roboto Mono"/>
              <a:cs typeface="Roboto Mono"/>
              <a:sym typeface="Roboto Mono"/>
            </a:endParaRPr>
          </a:p>
          <a:p>
            <a:pPr indent="0" lvl="0" marL="0" rtl="0" algn="l">
              <a:spcBef>
                <a:spcPts val="0"/>
              </a:spcBef>
              <a:spcAft>
                <a:spcPts val="0"/>
              </a:spcAft>
              <a:buNone/>
            </a:pPr>
            <a:r>
              <a:rPr lang="en" sz="1000">
                <a:solidFill>
                  <a:srgbClr val="FFFFFF"/>
                </a:solidFill>
                <a:latin typeface="Roboto Mono"/>
                <a:ea typeface="Roboto Mono"/>
                <a:cs typeface="Roboto Mono"/>
                <a:sym typeface="Roboto Mono"/>
              </a:rPr>
              <a:t>    spec:</a:t>
            </a:r>
            <a:endParaRPr sz="1000">
              <a:solidFill>
                <a:srgbClr val="FFFFFF"/>
              </a:solidFill>
              <a:latin typeface="Roboto Mono"/>
              <a:ea typeface="Roboto Mono"/>
              <a:cs typeface="Roboto Mono"/>
              <a:sym typeface="Roboto Mono"/>
            </a:endParaRPr>
          </a:p>
          <a:p>
            <a:pPr indent="0" lvl="0" marL="0" rtl="0" algn="l">
              <a:spcBef>
                <a:spcPts val="0"/>
              </a:spcBef>
              <a:spcAft>
                <a:spcPts val="0"/>
              </a:spcAft>
              <a:buNone/>
            </a:pPr>
            <a:r>
              <a:rPr lang="en" sz="1000">
                <a:solidFill>
                  <a:srgbClr val="FFFFFF"/>
                </a:solidFill>
                <a:latin typeface="Roboto Mono"/>
                <a:ea typeface="Roboto Mono"/>
                <a:cs typeface="Roboto Mono"/>
                <a:sym typeface="Roboto Mono"/>
              </a:rPr>
              <a:t>      containers:</a:t>
            </a:r>
            <a:endParaRPr sz="1000">
              <a:solidFill>
                <a:srgbClr val="FFFFFF"/>
              </a:solidFill>
              <a:latin typeface="Roboto Mono"/>
              <a:ea typeface="Roboto Mono"/>
              <a:cs typeface="Roboto Mono"/>
              <a:sym typeface="Roboto Mono"/>
            </a:endParaRPr>
          </a:p>
          <a:p>
            <a:pPr indent="0" lvl="0" marL="0" rtl="0" algn="l">
              <a:spcBef>
                <a:spcPts val="0"/>
              </a:spcBef>
              <a:spcAft>
                <a:spcPts val="0"/>
              </a:spcAft>
              <a:buNone/>
            </a:pPr>
            <a:r>
              <a:rPr lang="en" sz="1000">
                <a:solidFill>
                  <a:srgbClr val="FFFFFF"/>
                </a:solidFill>
                <a:latin typeface="Roboto Mono"/>
                <a:ea typeface="Roboto Mono"/>
                <a:cs typeface="Roboto Mono"/>
                <a:sym typeface="Roboto Mono"/>
              </a:rPr>
              <a:t>        - name: busybox</a:t>
            </a:r>
            <a:endParaRPr sz="1000">
              <a:solidFill>
                <a:srgbClr val="FFFFFF"/>
              </a:solidFill>
              <a:latin typeface="Roboto Mono"/>
              <a:ea typeface="Roboto Mono"/>
              <a:cs typeface="Roboto Mono"/>
              <a:sym typeface="Roboto Mono"/>
            </a:endParaRPr>
          </a:p>
          <a:p>
            <a:pPr indent="0" lvl="0" marL="0" rtl="0" algn="l">
              <a:spcBef>
                <a:spcPts val="0"/>
              </a:spcBef>
              <a:spcAft>
                <a:spcPts val="0"/>
              </a:spcAft>
              <a:buNone/>
            </a:pPr>
            <a:r>
              <a:rPr lang="en" sz="1000">
                <a:solidFill>
                  <a:srgbClr val="FFFFFF"/>
                </a:solidFill>
                <a:latin typeface="Roboto Mono"/>
                <a:ea typeface="Roboto Mono"/>
                <a:cs typeface="Roboto Mono"/>
                <a:sym typeface="Roboto Mono"/>
              </a:rPr>
              <a:t>          image: busybox:latest</a:t>
            </a:r>
            <a:endParaRPr sz="1000">
              <a:solidFill>
                <a:srgbClr val="FFFFFF"/>
              </a:solidFill>
              <a:latin typeface="Roboto Mono"/>
              <a:ea typeface="Roboto Mono"/>
              <a:cs typeface="Roboto Mono"/>
              <a:sym typeface="Roboto Mono"/>
            </a:endParaRPr>
          </a:p>
          <a:p>
            <a:pPr indent="0" lvl="0" marL="0" rtl="0" algn="l">
              <a:spcBef>
                <a:spcPts val="0"/>
              </a:spcBef>
              <a:spcAft>
                <a:spcPts val="0"/>
              </a:spcAft>
              <a:buNone/>
            </a:pPr>
            <a:r>
              <a:rPr lang="en" sz="1000">
                <a:solidFill>
                  <a:srgbClr val="FFFFFF"/>
                </a:solidFill>
                <a:latin typeface="Roboto Mono"/>
                <a:ea typeface="Roboto Mono"/>
                <a:cs typeface="Roboto Mono"/>
                <a:sym typeface="Roboto Mono"/>
              </a:rPr>
              <a:t>          </a:t>
            </a:r>
            <a:r>
              <a:rPr lang="en" sz="1000">
                <a:solidFill>
                  <a:srgbClr val="E06666"/>
                </a:solidFill>
                <a:latin typeface="Roboto Mono"/>
                <a:ea typeface="Roboto Mono"/>
                <a:cs typeface="Roboto Mono"/>
                <a:sym typeface="Roboto Mono"/>
              </a:rPr>
              <a:t>livenessProbe: {}</a:t>
            </a:r>
            <a:endParaRPr sz="1000">
              <a:solidFill>
                <a:srgbClr val="E06666"/>
              </a:solidFill>
              <a:latin typeface="Roboto Mono"/>
              <a:ea typeface="Roboto Mono"/>
              <a:cs typeface="Roboto Mono"/>
              <a:sym typeface="Roboto Mono"/>
            </a:endParaRPr>
          </a:p>
          <a:p>
            <a:pPr indent="0" lvl="0" marL="0" rtl="0" algn="l">
              <a:spcBef>
                <a:spcPts val="0"/>
              </a:spcBef>
              <a:spcAft>
                <a:spcPts val="0"/>
              </a:spcAft>
              <a:buNone/>
            </a:pPr>
            <a:r>
              <a:rPr lang="en" sz="1000">
                <a:solidFill>
                  <a:srgbClr val="E06666"/>
                </a:solidFill>
                <a:latin typeface="Roboto Mono"/>
                <a:ea typeface="Roboto Mono"/>
                <a:cs typeface="Roboto Mono"/>
                <a:sym typeface="Roboto Mono"/>
              </a:rPr>
              <a:t>          readinessProbe:</a:t>
            </a:r>
            <a:endParaRPr sz="1000">
              <a:solidFill>
                <a:srgbClr val="E06666"/>
              </a:solidFill>
              <a:latin typeface="Roboto Mono"/>
              <a:ea typeface="Roboto Mono"/>
              <a:cs typeface="Roboto Mono"/>
              <a:sym typeface="Roboto Mono"/>
            </a:endParaRPr>
          </a:p>
          <a:p>
            <a:pPr indent="0" lvl="0" marL="0" rtl="0" algn="l">
              <a:spcBef>
                <a:spcPts val="0"/>
              </a:spcBef>
              <a:spcAft>
                <a:spcPts val="0"/>
              </a:spcAft>
              <a:buNone/>
            </a:pPr>
            <a:r>
              <a:rPr lang="en" sz="1000">
                <a:solidFill>
                  <a:srgbClr val="E06666"/>
                </a:solidFill>
                <a:latin typeface="Roboto Mono"/>
                <a:ea typeface="Roboto Mono"/>
                <a:cs typeface="Roboto Mono"/>
                <a:sym typeface="Roboto Mono"/>
              </a:rPr>
              <a:t>            httpGet:</a:t>
            </a:r>
            <a:endParaRPr sz="1000">
              <a:solidFill>
                <a:srgbClr val="E06666"/>
              </a:solidFill>
              <a:latin typeface="Roboto Mono"/>
              <a:ea typeface="Roboto Mono"/>
              <a:cs typeface="Roboto Mono"/>
              <a:sym typeface="Roboto Mono"/>
            </a:endParaRPr>
          </a:p>
          <a:p>
            <a:pPr indent="0" lvl="0" marL="0" rtl="0" algn="l">
              <a:spcBef>
                <a:spcPts val="0"/>
              </a:spcBef>
              <a:spcAft>
                <a:spcPts val="0"/>
              </a:spcAft>
              <a:buNone/>
            </a:pPr>
            <a:r>
              <a:rPr lang="en" sz="1000">
                <a:solidFill>
                  <a:srgbClr val="E06666"/>
                </a:solidFill>
                <a:latin typeface="Roboto Mono"/>
                <a:ea typeface="Roboto Mono"/>
                <a:cs typeface="Roboto Mono"/>
                <a:sym typeface="Roboto Mono"/>
              </a:rPr>
              <a:t>              path: /index.html</a:t>
            </a:r>
            <a:endParaRPr sz="1000">
              <a:solidFill>
                <a:srgbClr val="E06666"/>
              </a:solidFill>
              <a:latin typeface="Roboto Mono"/>
              <a:ea typeface="Roboto Mono"/>
              <a:cs typeface="Roboto Mono"/>
              <a:sym typeface="Roboto Mono"/>
            </a:endParaRPr>
          </a:p>
          <a:p>
            <a:pPr indent="0" lvl="0" marL="0" rtl="0" algn="l">
              <a:spcBef>
                <a:spcPts val="0"/>
              </a:spcBef>
              <a:spcAft>
                <a:spcPts val="0"/>
              </a:spcAft>
              <a:buNone/>
            </a:pPr>
            <a:r>
              <a:rPr lang="en" sz="1000">
                <a:solidFill>
                  <a:srgbClr val="E06666"/>
                </a:solidFill>
                <a:latin typeface="Roboto Mono"/>
                <a:ea typeface="Roboto Mono"/>
                <a:cs typeface="Roboto Mono"/>
                <a:sym typeface="Roboto Mono"/>
              </a:rPr>
              <a:t>              port: http</a:t>
            </a:r>
            <a:endParaRPr sz="1000">
              <a:solidFill>
                <a:srgbClr val="E06666"/>
              </a:solidFill>
              <a:latin typeface="Roboto Mono"/>
              <a:ea typeface="Roboto Mono"/>
              <a:cs typeface="Roboto Mono"/>
              <a:sym typeface="Roboto Mono"/>
            </a:endParaRPr>
          </a:p>
        </p:txBody>
      </p:sp>
      <p:sp>
        <p:nvSpPr>
          <p:cNvPr id="252" name="Google Shape;252;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6" name="Shape 256"/>
        <p:cNvGrpSpPr/>
        <p:nvPr/>
      </p:nvGrpSpPr>
      <p:grpSpPr>
        <a:xfrm>
          <a:off x="0" y="0"/>
          <a:ext cx="0" cy="0"/>
          <a:chOff x="0" y="0"/>
          <a:chExt cx="0" cy="0"/>
        </a:xfrm>
      </p:grpSpPr>
      <p:pic>
        <p:nvPicPr>
          <p:cNvPr id="257" name="Google Shape;257;p27"/>
          <p:cNvPicPr preferRelativeResize="0"/>
          <p:nvPr/>
        </p:nvPicPr>
        <p:blipFill>
          <a:blip r:embed="rId4">
            <a:alphaModFix/>
          </a:blip>
          <a:stretch>
            <a:fillRect/>
          </a:stretch>
        </p:blipFill>
        <p:spPr>
          <a:xfrm>
            <a:off x="202500" y="4663225"/>
            <a:ext cx="1567102" cy="294375"/>
          </a:xfrm>
          <a:prstGeom prst="rect">
            <a:avLst/>
          </a:prstGeom>
          <a:noFill/>
          <a:ln>
            <a:noFill/>
          </a:ln>
        </p:spPr>
      </p:pic>
      <p:pic>
        <p:nvPicPr>
          <p:cNvPr id="258" name="Google Shape;258;p27"/>
          <p:cNvPicPr preferRelativeResize="0"/>
          <p:nvPr/>
        </p:nvPicPr>
        <p:blipFill>
          <a:blip r:embed="rId5">
            <a:alphaModFix/>
          </a:blip>
          <a:stretch>
            <a:fillRect/>
          </a:stretch>
        </p:blipFill>
        <p:spPr>
          <a:xfrm rot="10800000">
            <a:off x="7753826" y="0"/>
            <a:ext cx="1390175" cy="1382925"/>
          </a:xfrm>
          <a:prstGeom prst="rect">
            <a:avLst/>
          </a:prstGeom>
          <a:noFill/>
          <a:ln>
            <a:noFill/>
          </a:ln>
        </p:spPr>
      </p:pic>
      <p:cxnSp>
        <p:nvCxnSpPr>
          <p:cNvPr id="259" name="Google Shape;259;p27"/>
          <p:cNvCxnSpPr/>
          <p:nvPr/>
        </p:nvCxnSpPr>
        <p:spPr>
          <a:xfrm flipH="1">
            <a:off x="3003725" y="1474525"/>
            <a:ext cx="218400" cy="3105900"/>
          </a:xfrm>
          <a:prstGeom prst="straightConnector1">
            <a:avLst/>
          </a:prstGeom>
          <a:noFill/>
          <a:ln cap="flat" cmpd="sng" w="28575">
            <a:solidFill>
              <a:srgbClr val="8BD2DC"/>
            </a:solidFill>
            <a:prstDash val="solid"/>
            <a:round/>
            <a:headEnd len="med" w="med" type="none"/>
            <a:tailEnd len="med" w="med" type="none"/>
          </a:ln>
        </p:spPr>
      </p:cxnSp>
      <p:sp>
        <p:nvSpPr>
          <p:cNvPr id="260" name="Google Shape;260;p27"/>
          <p:cNvSpPr txBox="1"/>
          <p:nvPr/>
        </p:nvSpPr>
        <p:spPr>
          <a:xfrm>
            <a:off x="3311049" y="1654000"/>
            <a:ext cx="2324700" cy="209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400"/>
              <a:buFont typeface="Arial"/>
              <a:buNone/>
            </a:pPr>
            <a:r>
              <a:rPr b="1" lang="en" sz="1800">
                <a:latin typeface="Calibri"/>
                <a:ea typeface="Calibri"/>
                <a:cs typeface="Calibri"/>
                <a:sym typeface="Calibri"/>
              </a:rPr>
              <a:t>Impact</a:t>
            </a:r>
            <a:endParaRPr sz="1200">
              <a:latin typeface="Calibri"/>
              <a:ea typeface="Calibri"/>
              <a:cs typeface="Calibri"/>
              <a:sym typeface="Calibri"/>
            </a:endParaRPr>
          </a:p>
          <a:p>
            <a:pPr indent="-304800" lvl="0" marL="457200" rtl="0" algn="l">
              <a:lnSpc>
                <a:spcPct val="120000"/>
              </a:lnSpc>
              <a:spcBef>
                <a:spcPts val="100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Kubernetes will fail to kill misbehaving applications</a:t>
            </a:r>
            <a:endParaRPr sz="1200">
              <a:solidFill>
                <a:schemeClr val="dk1"/>
              </a:solidFill>
              <a:latin typeface="Calibri"/>
              <a:ea typeface="Calibri"/>
              <a:cs typeface="Calibri"/>
              <a:sym typeface="Calibri"/>
            </a:endParaRPr>
          </a:p>
          <a:p>
            <a:pPr indent="-304800" lvl="0" marL="457200" rtl="0" algn="l">
              <a:lnSpc>
                <a:spcPct val="120000"/>
              </a:lnSpc>
              <a:spcBef>
                <a:spcPts val="100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Memory leaks can eat up all the resources in a cluster (“noisy neighbors”)</a:t>
            </a:r>
            <a:endParaRPr sz="1200">
              <a:solidFill>
                <a:schemeClr val="dk1"/>
              </a:solidFill>
              <a:latin typeface="Calibri"/>
              <a:ea typeface="Calibri"/>
              <a:cs typeface="Calibri"/>
              <a:sym typeface="Calibri"/>
            </a:endParaRPr>
          </a:p>
          <a:p>
            <a:pPr indent="-304800" lvl="0" marL="457200" rtl="0" algn="l">
              <a:lnSpc>
                <a:spcPct val="120000"/>
              </a:lnSpc>
              <a:spcBef>
                <a:spcPts val="100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Over-provisioning can lead to huge cost overruns</a:t>
            </a:r>
            <a:endParaRPr sz="1200">
              <a:solidFill>
                <a:schemeClr val="dk1"/>
              </a:solidFill>
              <a:latin typeface="Calibri"/>
              <a:ea typeface="Calibri"/>
              <a:cs typeface="Calibri"/>
              <a:sym typeface="Calibri"/>
            </a:endParaRPr>
          </a:p>
          <a:p>
            <a:pPr indent="-304800" lvl="0" marL="457200" rtl="0" algn="l">
              <a:lnSpc>
                <a:spcPct val="120000"/>
              </a:lnSpc>
              <a:spcBef>
                <a:spcPts val="100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Under-provisioning can lead to instability</a:t>
            </a:r>
            <a:endParaRPr sz="1000">
              <a:solidFill>
                <a:schemeClr val="dk1"/>
              </a:solidFill>
              <a:latin typeface="Calibri"/>
              <a:ea typeface="Calibri"/>
              <a:cs typeface="Calibri"/>
              <a:sym typeface="Calibri"/>
            </a:endParaRPr>
          </a:p>
          <a:p>
            <a:pPr indent="0" lvl="0" marL="457200" marR="0" rtl="0" algn="l">
              <a:lnSpc>
                <a:spcPct val="100000"/>
              </a:lnSpc>
              <a:spcBef>
                <a:spcPts val="1000"/>
              </a:spcBef>
              <a:spcAft>
                <a:spcPts val="0"/>
              </a:spcAft>
              <a:buNone/>
            </a:pPr>
            <a:r>
              <a:t/>
            </a:r>
            <a:endParaRPr sz="13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i="0" sz="1300" u="none" cap="none" strike="noStrike">
              <a:solidFill>
                <a:srgbClr val="000000"/>
              </a:solidFill>
              <a:latin typeface="Calibri"/>
              <a:ea typeface="Calibri"/>
              <a:cs typeface="Calibri"/>
              <a:sym typeface="Calibri"/>
            </a:endParaRPr>
          </a:p>
        </p:txBody>
      </p:sp>
      <p:sp>
        <p:nvSpPr>
          <p:cNvPr id="261" name="Google Shape;261;p27"/>
          <p:cNvSpPr txBox="1"/>
          <p:nvPr/>
        </p:nvSpPr>
        <p:spPr>
          <a:xfrm>
            <a:off x="311700" y="209300"/>
            <a:ext cx="8520600" cy="8418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b="1" lang="en" sz="2400">
                <a:solidFill>
                  <a:srgbClr val="270E42"/>
                </a:solidFill>
                <a:latin typeface="Roboto"/>
                <a:ea typeface="Roboto"/>
                <a:cs typeface="Roboto"/>
                <a:sym typeface="Roboto"/>
              </a:rPr>
              <a:t>Example: Inappropriate resource requests and limits</a:t>
            </a:r>
            <a:endParaRPr b="1" sz="3000">
              <a:solidFill>
                <a:srgbClr val="270E42"/>
              </a:solidFill>
              <a:latin typeface="Roboto"/>
              <a:ea typeface="Roboto"/>
              <a:cs typeface="Roboto"/>
              <a:sym typeface="Roboto"/>
            </a:endParaRPr>
          </a:p>
        </p:txBody>
      </p:sp>
      <p:sp>
        <p:nvSpPr>
          <p:cNvPr id="262" name="Google Shape;262;p27"/>
          <p:cNvSpPr txBox="1"/>
          <p:nvPr/>
        </p:nvSpPr>
        <p:spPr>
          <a:xfrm>
            <a:off x="396300" y="1654000"/>
            <a:ext cx="2568900" cy="209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400"/>
              <a:buFont typeface="Arial"/>
              <a:buNone/>
            </a:pPr>
            <a:r>
              <a:rPr b="1" lang="en" sz="1800">
                <a:latin typeface="Calibri"/>
                <a:ea typeface="Calibri"/>
                <a:cs typeface="Calibri"/>
                <a:sym typeface="Calibri"/>
              </a:rPr>
              <a:t>Problem</a:t>
            </a:r>
            <a:endParaRPr sz="1200">
              <a:latin typeface="Calibri"/>
              <a:ea typeface="Calibri"/>
              <a:cs typeface="Calibri"/>
              <a:sym typeface="Calibri"/>
            </a:endParaRPr>
          </a:p>
          <a:p>
            <a:pPr indent="-304800" lvl="0" marL="457200" rtl="0" algn="l">
              <a:lnSpc>
                <a:spcPct val="120000"/>
              </a:lnSpc>
              <a:spcBef>
                <a:spcPts val="80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Developers need to specify the amount of CPU and memory their application needs</a:t>
            </a:r>
            <a:endParaRPr sz="1200">
              <a:solidFill>
                <a:schemeClr val="dk1"/>
              </a:solidFill>
              <a:latin typeface="Calibri"/>
              <a:ea typeface="Calibri"/>
              <a:cs typeface="Calibri"/>
              <a:sym typeface="Calibri"/>
            </a:endParaRPr>
          </a:p>
          <a:p>
            <a:pPr indent="-304800" lvl="0" marL="457200" rtl="0" algn="l">
              <a:lnSpc>
                <a:spcPct val="120000"/>
              </a:lnSpc>
              <a:spcBef>
                <a:spcPts val="100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But it’s hard to know this ahead of time</a:t>
            </a:r>
            <a:endParaRPr sz="1200">
              <a:solidFill>
                <a:schemeClr val="dk1"/>
              </a:solidFill>
              <a:latin typeface="Calibri"/>
              <a:ea typeface="Calibri"/>
              <a:cs typeface="Calibri"/>
              <a:sym typeface="Calibri"/>
            </a:endParaRPr>
          </a:p>
          <a:p>
            <a:pPr indent="-304800" lvl="0" marL="457200" rtl="0" algn="l">
              <a:lnSpc>
                <a:spcPct val="120000"/>
              </a:lnSpc>
              <a:spcBef>
                <a:spcPts val="1000"/>
              </a:spcBef>
              <a:spcAft>
                <a:spcPts val="0"/>
              </a:spcAft>
              <a:buClr>
                <a:schemeClr val="dk1"/>
              </a:buClr>
              <a:buSzPts val="1200"/>
              <a:buChar char="●"/>
            </a:pPr>
            <a:r>
              <a:rPr lang="en" sz="1200">
                <a:solidFill>
                  <a:schemeClr val="dk1"/>
                </a:solidFill>
                <a:latin typeface="Calibri"/>
                <a:ea typeface="Calibri"/>
                <a:cs typeface="Calibri"/>
                <a:sym typeface="Calibri"/>
              </a:rPr>
              <a:t>Often developers will omit resource specs, or will over-provision resources</a:t>
            </a:r>
            <a:endParaRPr sz="1200">
              <a:solidFill>
                <a:schemeClr val="dk1"/>
              </a:solidFill>
              <a:latin typeface="Calibri"/>
              <a:ea typeface="Calibri"/>
              <a:cs typeface="Calibri"/>
              <a:sym typeface="Calibri"/>
            </a:endParaRPr>
          </a:p>
          <a:p>
            <a:pPr indent="0" lvl="0" marL="457200" marR="0" rtl="0" algn="l">
              <a:lnSpc>
                <a:spcPct val="100000"/>
              </a:lnSpc>
              <a:spcBef>
                <a:spcPts val="1000"/>
              </a:spcBef>
              <a:spcAft>
                <a:spcPts val="0"/>
              </a:spcAft>
              <a:buNone/>
            </a:pPr>
            <a:r>
              <a:t/>
            </a:r>
            <a:endParaRPr sz="13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i="0" sz="1200" u="none" cap="none" strike="noStrike">
              <a:solidFill>
                <a:srgbClr val="000000"/>
              </a:solidFill>
              <a:latin typeface="Calibri"/>
              <a:ea typeface="Calibri"/>
              <a:cs typeface="Calibri"/>
              <a:sym typeface="Calibri"/>
            </a:endParaRPr>
          </a:p>
        </p:txBody>
      </p:sp>
      <p:sp>
        <p:nvSpPr>
          <p:cNvPr id="263" name="Google Shape;263;p27"/>
          <p:cNvSpPr txBox="1"/>
          <p:nvPr/>
        </p:nvSpPr>
        <p:spPr>
          <a:xfrm>
            <a:off x="5867250" y="1771625"/>
            <a:ext cx="2568900" cy="2543100"/>
          </a:xfrm>
          <a:prstGeom prst="rect">
            <a:avLst/>
          </a:prstGeom>
          <a:solidFill>
            <a:srgbClr val="000000"/>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FFFF"/>
                </a:solidFill>
                <a:latin typeface="Roboto Mono"/>
                <a:ea typeface="Roboto Mono"/>
                <a:cs typeface="Roboto Mono"/>
                <a:sym typeface="Roboto Mono"/>
              </a:rPr>
              <a:t>apiVersion: apps/v1</a:t>
            </a:r>
            <a:endParaRPr sz="1000">
              <a:solidFill>
                <a:srgbClr val="FFFFFF"/>
              </a:solidFill>
              <a:latin typeface="Roboto Mono"/>
              <a:ea typeface="Roboto Mono"/>
              <a:cs typeface="Roboto Mono"/>
              <a:sym typeface="Roboto Mono"/>
            </a:endParaRPr>
          </a:p>
          <a:p>
            <a:pPr indent="0" lvl="0" marL="0" rtl="0" algn="l">
              <a:spcBef>
                <a:spcPts val="0"/>
              </a:spcBef>
              <a:spcAft>
                <a:spcPts val="0"/>
              </a:spcAft>
              <a:buNone/>
            </a:pPr>
            <a:r>
              <a:rPr lang="en" sz="1000">
                <a:solidFill>
                  <a:srgbClr val="FFFFFF"/>
                </a:solidFill>
                <a:latin typeface="Roboto Mono"/>
                <a:ea typeface="Roboto Mono"/>
                <a:cs typeface="Roboto Mono"/>
                <a:sym typeface="Roboto Mono"/>
              </a:rPr>
              <a:t>kind: Deployment</a:t>
            </a:r>
            <a:endParaRPr sz="1000">
              <a:solidFill>
                <a:srgbClr val="FFFFFF"/>
              </a:solidFill>
              <a:latin typeface="Roboto Mono"/>
              <a:ea typeface="Roboto Mono"/>
              <a:cs typeface="Roboto Mono"/>
              <a:sym typeface="Roboto Mono"/>
            </a:endParaRPr>
          </a:p>
          <a:p>
            <a:pPr indent="0" lvl="0" marL="0" rtl="0" algn="l">
              <a:spcBef>
                <a:spcPts val="0"/>
              </a:spcBef>
              <a:spcAft>
                <a:spcPts val="0"/>
              </a:spcAft>
              <a:buNone/>
            </a:pPr>
            <a:r>
              <a:rPr lang="en" sz="1000">
                <a:solidFill>
                  <a:srgbClr val="FFFFFF"/>
                </a:solidFill>
                <a:latin typeface="Roboto Mono"/>
                <a:ea typeface="Roboto Mono"/>
                <a:cs typeface="Roboto Mono"/>
                <a:sym typeface="Roboto Mono"/>
              </a:rPr>
              <a:t>metadata:</a:t>
            </a:r>
            <a:endParaRPr sz="1000">
              <a:solidFill>
                <a:srgbClr val="FFFFFF"/>
              </a:solidFill>
              <a:latin typeface="Roboto Mono"/>
              <a:ea typeface="Roboto Mono"/>
              <a:cs typeface="Roboto Mono"/>
              <a:sym typeface="Roboto Mono"/>
            </a:endParaRPr>
          </a:p>
          <a:p>
            <a:pPr indent="0" lvl="0" marL="0" rtl="0" algn="l">
              <a:spcBef>
                <a:spcPts val="0"/>
              </a:spcBef>
              <a:spcAft>
                <a:spcPts val="0"/>
              </a:spcAft>
              <a:buNone/>
            </a:pPr>
            <a:r>
              <a:rPr lang="en" sz="1000">
                <a:solidFill>
                  <a:srgbClr val="FFFFFF"/>
                </a:solidFill>
                <a:latin typeface="Roboto Mono"/>
                <a:ea typeface="Roboto Mono"/>
                <a:cs typeface="Roboto Mono"/>
                <a:sym typeface="Roboto Mono"/>
              </a:rPr>
              <a:t>  name: busybox-deployment</a:t>
            </a:r>
            <a:endParaRPr sz="1000">
              <a:solidFill>
                <a:srgbClr val="FFFFFF"/>
              </a:solidFill>
              <a:latin typeface="Roboto Mono"/>
              <a:ea typeface="Roboto Mono"/>
              <a:cs typeface="Roboto Mono"/>
              <a:sym typeface="Roboto Mono"/>
            </a:endParaRPr>
          </a:p>
          <a:p>
            <a:pPr indent="0" lvl="0" marL="0" rtl="0" algn="l">
              <a:spcBef>
                <a:spcPts val="0"/>
              </a:spcBef>
              <a:spcAft>
                <a:spcPts val="0"/>
              </a:spcAft>
              <a:buNone/>
            </a:pPr>
            <a:r>
              <a:rPr lang="en" sz="1000">
                <a:solidFill>
                  <a:srgbClr val="FFFFFF"/>
                </a:solidFill>
                <a:latin typeface="Roboto Mono"/>
                <a:ea typeface="Roboto Mono"/>
                <a:cs typeface="Roboto Mono"/>
                <a:sym typeface="Roboto Mono"/>
              </a:rPr>
              <a:t>spec:</a:t>
            </a:r>
            <a:endParaRPr sz="1000">
              <a:solidFill>
                <a:srgbClr val="FFFFFF"/>
              </a:solidFill>
              <a:latin typeface="Roboto Mono"/>
              <a:ea typeface="Roboto Mono"/>
              <a:cs typeface="Roboto Mono"/>
              <a:sym typeface="Roboto Mono"/>
            </a:endParaRPr>
          </a:p>
          <a:p>
            <a:pPr indent="0" lvl="0" marL="0" rtl="0" algn="l">
              <a:spcBef>
                <a:spcPts val="0"/>
              </a:spcBef>
              <a:spcAft>
                <a:spcPts val="0"/>
              </a:spcAft>
              <a:buNone/>
            </a:pPr>
            <a:r>
              <a:rPr lang="en" sz="1000">
                <a:solidFill>
                  <a:srgbClr val="FFFFFF"/>
                </a:solidFill>
                <a:latin typeface="Roboto Mono"/>
                <a:ea typeface="Roboto Mono"/>
                <a:cs typeface="Roboto Mono"/>
                <a:sym typeface="Roboto Mono"/>
              </a:rPr>
              <a:t>  template:</a:t>
            </a:r>
            <a:endParaRPr sz="1000">
              <a:solidFill>
                <a:srgbClr val="FFFFFF"/>
              </a:solidFill>
              <a:latin typeface="Roboto Mono"/>
              <a:ea typeface="Roboto Mono"/>
              <a:cs typeface="Roboto Mono"/>
              <a:sym typeface="Roboto Mono"/>
            </a:endParaRPr>
          </a:p>
          <a:p>
            <a:pPr indent="0" lvl="0" marL="0" rtl="0" algn="l">
              <a:spcBef>
                <a:spcPts val="0"/>
              </a:spcBef>
              <a:spcAft>
                <a:spcPts val="0"/>
              </a:spcAft>
              <a:buNone/>
            </a:pPr>
            <a:r>
              <a:rPr lang="en" sz="1000">
                <a:solidFill>
                  <a:srgbClr val="FFFFFF"/>
                </a:solidFill>
                <a:latin typeface="Roboto Mono"/>
                <a:ea typeface="Roboto Mono"/>
                <a:cs typeface="Roboto Mono"/>
                <a:sym typeface="Roboto Mono"/>
              </a:rPr>
              <a:t>    spec:</a:t>
            </a:r>
            <a:endParaRPr sz="1000">
              <a:solidFill>
                <a:srgbClr val="FFFFFF"/>
              </a:solidFill>
              <a:latin typeface="Roboto Mono"/>
              <a:ea typeface="Roboto Mono"/>
              <a:cs typeface="Roboto Mono"/>
              <a:sym typeface="Roboto Mono"/>
            </a:endParaRPr>
          </a:p>
          <a:p>
            <a:pPr indent="0" lvl="0" marL="0" rtl="0" algn="l">
              <a:spcBef>
                <a:spcPts val="0"/>
              </a:spcBef>
              <a:spcAft>
                <a:spcPts val="0"/>
              </a:spcAft>
              <a:buNone/>
            </a:pPr>
            <a:r>
              <a:rPr lang="en" sz="1000">
                <a:solidFill>
                  <a:srgbClr val="FFFFFF"/>
                </a:solidFill>
                <a:latin typeface="Roboto Mono"/>
                <a:ea typeface="Roboto Mono"/>
                <a:cs typeface="Roboto Mono"/>
                <a:sym typeface="Roboto Mono"/>
              </a:rPr>
              <a:t>      Containers:</a:t>
            </a:r>
            <a:endParaRPr sz="1000">
              <a:solidFill>
                <a:srgbClr val="FFFFFF"/>
              </a:solidFill>
              <a:latin typeface="Roboto Mono"/>
              <a:ea typeface="Roboto Mono"/>
              <a:cs typeface="Roboto Mono"/>
              <a:sym typeface="Roboto Mono"/>
            </a:endParaRPr>
          </a:p>
          <a:p>
            <a:pPr indent="0" lvl="0" marL="0" rtl="0" algn="l">
              <a:spcBef>
                <a:spcPts val="0"/>
              </a:spcBef>
              <a:spcAft>
                <a:spcPts val="0"/>
              </a:spcAft>
              <a:buNone/>
            </a:pPr>
            <a:r>
              <a:rPr lang="en" sz="1000">
                <a:solidFill>
                  <a:srgbClr val="FFFFFF"/>
                </a:solidFill>
                <a:latin typeface="Roboto Mono"/>
                <a:ea typeface="Roboto Mono"/>
                <a:cs typeface="Roboto Mono"/>
                <a:sym typeface="Roboto Mono"/>
              </a:rPr>
              <a:t>        - name: busybox</a:t>
            </a:r>
            <a:endParaRPr sz="1000">
              <a:solidFill>
                <a:srgbClr val="FFFFFF"/>
              </a:solidFill>
              <a:latin typeface="Roboto Mono"/>
              <a:ea typeface="Roboto Mono"/>
              <a:cs typeface="Roboto Mono"/>
              <a:sym typeface="Roboto Mono"/>
            </a:endParaRPr>
          </a:p>
          <a:p>
            <a:pPr indent="0" lvl="0" marL="0" rtl="0" algn="l">
              <a:spcBef>
                <a:spcPts val="0"/>
              </a:spcBef>
              <a:spcAft>
                <a:spcPts val="0"/>
              </a:spcAft>
              <a:buNone/>
            </a:pPr>
            <a:r>
              <a:rPr lang="en" sz="1000">
                <a:solidFill>
                  <a:srgbClr val="FFFFFF"/>
                </a:solidFill>
                <a:latin typeface="Roboto Mono"/>
                <a:ea typeface="Roboto Mono"/>
                <a:cs typeface="Roboto Mono"/>
                <a:sym typeface="Roboto Mono"/>
              </a:rPr>
              <a:t>          image: busybox:latest</a:t>
            </a:r>
            <a:endParaRPr sz="1000">
              <a:solidFill>
                <a:srgbClr val="FFFFFF"/>
              </a:solidFill>
              <a:latin typeface="Roboto Mono"/>
              <a:ea typeface="Roboto Mono"/>
              <a:cs typeface="Roboto Mono"/>
              <a:sym typeface="Roboto Mono"/>
            </a:endParaRPr>
          </a:p>
          <a:p>
            <a:pPr indent="0" lvl="0" marL="0" rtl="0" algn="l">
              <a:spcBef>
                <a:spcPts val="0"/>
              </a:spcBef>
              <a:spcAft>
                <a:spcPts val="0"/>
              </a:spcAft>
              <a:buNone/>
            </a:pPr>
            <a:r>
              <a:rPr lang="en" sz="1000">
                <a:solidFill>
                  <a:srgbClr val="E06666"/>
                </a:solidFill>
                <a:latin typeface="Roboto Mono"/>
                <a:ea typeface="Roboto Mono"/>
                <a:cs typeface="Roboto Mono"/>
                <a:sym typeface="Roboto Mono"/>
              </a:rPr>
              <a:t>          resources:</a:t>
            </a:r>
            <a:endParaRPr sz="1000">
              <a:solidFill>
                <a:srgbClr val="E06666"/>
              </a:solidFill>
              <a:latin typeface="Roboto Mono"/>
              <a:ea typeface="Roboto Mono"/>
              <a:cs typeface="Roboto Mono"/>
              <a:sym typeface="Roboto Mono"/>
            </a:endParaRPr>
          </a:p>
          <a:p>
            <a:pPr indent="0" lvl="0" marL="0" rtl="0" algn="l">
              <a:spcBef>
                <a:spcPts val="0"/>
              </a:spcBef>
              <a:spcAft>
                <a:spcPts val="0"/>
              </a:spcAft>
              <a:buNone/>
            </a:pPr>
            <a:r>
              <a:rPr lang="en" sz="1000">
                <a:solidFill>
                  <a:srgbClr val="E06666"/>
                </a:solidFill>
                <a:latin typeface="Roboto Mono"/>
                <a:ea typeface="Roboto Mono"/>
                <a:cs typeface="Roboto Mono"/>
                <a:sym typeface="Roboto Mono"/>
              </a:rPr>
              <a:t>            requests:</a:t>
            </a:r>
            <a:endParaRPr sz="1000">
              <a:solidFill>
                <a:srgbClr val="E06666"/>
              </a:solidFill>
              <a:latin typeface="Roboto Mono"/>
              <a:ea typeface="Roboto Mono"/>
              <a:cs typeface="Roboto Mono"/>
              <a:sym typeface="Roboto Mono"/>
            </a:endParaRPr>
          </a:p>
          <a:p>
            <a:pPr indent="0" lvl="0" marL="0" rtl="0" algn="l">
              <a:spcBef>
                <a:spcPts val="0"/>
              </a:spcBef>
              <a:spcAft>
                <a:spcPts val="0"/>
              </a:spcAft>
              <a:buNone/>
            </a:pPr>
            <a:r>
              <a:rPr lang="en" sz="1000">
                <a:solidFill>
                  <a:srgbClr val="E06666"/>
                </a:solidFill>
                <a:latin typeface="Roboto Mono"/>
                <a:ea typeface="Roboto Mono"/>
                <a:cs typeface="Roboto Mono"/>
                <a:sym typeface="Roboto Mono"/>
              </a:rPr>
              <a:t>              cpu: "4"</a:t>
            </a:r>
            <a:endParaRPr sz="1000">
              <a:solidFill>
                <a:srgbClr val="E06666"/>
              </a:solidFill>
              <a:latin typeface="Roboto Mono"/>
              <a:ea typeface="Roboto Mono"/>
              <a:cs typeface="Roboto Mono"/>
              <a:sym typeface="Roboto Mono"/>
            </a:endParaRPr>
          </a:p>
          <a:p>
            <a:pPr indent="0" lvl="0" marL="0" rtl="0" algn="l">
              <a:spcBef>
                <a:spcPts val="0"/>
              </a:spcBef>
              <a:spcAft>
                <a:spcPts val="0"/>
              </a:spcAft>
              <a:buNone/>
            </a:pPr>
            <a:r>
              <a:rPr lang="en" sz="1000">
                <a:solidFill>
                  <a:srgbClr val="E06666"/>
                </a:solidFill>
                <a:latin typeface="Roboto Mono"/>
                <a:ea typeface="Roboto Mono"/>
                <a:cs typeface="Roboto Mono"/>
                <a:sym typeface="Roboto Mono"/>
              </a:rPr>
              <a:t>              memory: 20GB</a:t>
            </a:r>
            <a:endParaRPr sz="1000">
              <a:solidFill>
                <a:srgbClr val="E06666"/>
              </a:solidFill>
              <a:latin typeface="Roboto Mono"/>
              <a:ea typeface="Roboto Mono"/>
              <a:cs typeface="Roboto Mono"/>
              <a:sym typeface="Roboto Mono"/>
            </a:endParaRPr>
          </a:p>
          <a:p>
            <a:pPr indent="0" lvl="0" marL="0" rtl="0" algn="l">
              <a:spcBef>
                <a:spcPts val="0"/>
              </a:spcBef>
              <a:spcAft>
                <a:spcPts val="0"/>
              </a:spcAft>
              <a:buNone/>
            </a:pPr>
            <a:r>
              <a:rPr lang="en" sz="1000">
                <a:solidFill>
                  <a:srgbClr val="E06666"/>
                </a:solidFill>
                <a:latin typeface="Roboto Mono"/>
                <a:ea typeface="Roboto Mono"/>
                <a:cs typeface="Roboto Mono"/>
                <a:sym typeface="Roboto Mono"/>
              </a:rPr>
              <a:t>            limits: {}</a:t>
            </a:r>
            <a:endParaRPr sz="1000">
              <a:solidFill>
                <a:srgbClr val="E06666"/>
              </a:solidFill>
              <a:latin typeface="Roboto Mono"/>
              <a:ea typeface="Roboto Mono"/>
              <a:cs typeface="Roboto Mono"/>
              <a:sym typeface="Roboto Mono"/>
            </a:endParaRPr>
          </a:p>
        </p:txBody>
      </p:sp>
      <p:sp>
        <p:nvSpPr>
          <p:cNvPr id="264" name="Google Shape;264;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8" name="Shape 268"/>
        <p:cNvGrpSpPr/>
        <p:nvPr/>
      </p:nvGrpSpPr>
      <p:grpSpPr>
        <a:xfrm>
          <a:off x="0" y="0"/>
          <a:ext cx="0" cy="0"/>
          <a:chOff x="0" y="0"/>
          <a:chExt cx="0" cy="0"/>
        </a:xfrm>
      </p:grpSpPr>
      <p:pic>
        <p:nvPicPr>
          <p:cNvPr id="269" name="Google Shape;269;p28"/>
          <p:cNvPicPr preferRelativeResize="0"/>
          <p:nvPr/>
        </p:nvPicPr>
        <p:blipFill>
          <a:blip r:embed="rId4">
            <a:alphaModFix/>
          </a:blip>
          <a:stretch>
            <a:fillRect/>
          </a:stretch>
        </p:blipFill>
        <p:spPr>
          <a:xfrm>
            <a:off x="202500" y="4663225"/>
            <a:ext cx="1567102" cy="294375"/>
          </a:xfrm>
          <a:prstGeom prst="rect">
            <a:avLst/>
          </a:prstGeom>
          <a:noFill/>
          <a:ln>
            <a:noFill/>
          </a:ln>
        </p:spPr>
      </p:pic>
      <p:pic>
        <p:nvPicPr>
          <p:cNvPr id="270" name="Google Shape;270;p28"/>
          <p:cNvPicPr preferRelativeResize="0"/>
          <p:nvPr/>
        </p:nvPicPr>
        <p:blipFill>
          <a:blip r:embed="rId5">
            <a:alphaModFix/>
          </a:blip>
          <a:stretch>
            <a:fillRect/>
          </a:stretch>
        </p:blipFill>
        <p:spPr>
          <a:xfrm rot="10800000">
            <a:off x="7753826" y="0"/>
            <a:ext cx="1390175" cy="1382925"/>
          </a:xfrm>
          <a:prstGeom prst="rect">
            <a:avLst/>
          </a:prstGeom>
          <a:noFill/>
          <a:ln>
            <a:noFill/>
          </a:ln>
        </p:spPr>
      </p:pic>
      <p:cxnSp>
        <p:nvCxnSpPr>
          <p:cNvPr id="271" name="Google Shape;271;p28"/>
          <p:cNvCxnSpPr/>
          <p:nvPr/>
        </p:nvCxnSpPr>
        <p:spPr>
          <a:xfrm flipH="1">
            <a:off x="4295925" y="1325991"/>
            <a:ext cx="775800" cy="2923800"/>
          </a:xfrm>
          <a:prstGeom prst="straightConnector1">
            <a:avLst/>
          </a:prstGeom>
          <a:noFill/>
          <a:ln cap="flat" cmpd="sng" w="38100">
            <a:solidFill>
              <a:srgbClr val="8BD2DC"/>
            </a:solidFill>
            <a:prstDash val="solid"/>
            <a:round/>
            <a:headEnd len="med" w="med" type="none"/>
            <a:tailEnd len="med" w="med" type="none"/>
          </a:ln>
        </p:spPr>
      </p:cxnSp>
      <p:sp>
        <p:nvSpPr>
          <p:cNvPr id="272" name="Google Shape;272;p28"/>
          <p:cNvSpPr txBox="1"/>
          <p:nvPr/>
        </p:nvSpPr>
        <p:spPr>
          <a:xfrm>
            <a:off x="5296263" y="1547966"/>
            <a:ext cx="3177600" cy="209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400"/>
              <a:buFont typeface="Arial"/>
              <a:buNone/>
            </a:pPr>
            <a:r>
              <a:rPr b="1" lang="en" sz="1800">
                <a:latin typeface="Calibri"/>
                <a:ea typeface="Calibri"/>
                <a:cs typeface="Calibri"/>
                <a:sym typeface="Calibri"/>
              </a:rPr>
              <a:t>Business Impact</a:t>
            </a:r>
            <a:endParaRPr b="1" sz="1800">
              <a:latin typeface="Calibri"/>
              <a:ea typeface="Calibri"/>
              <a:cs typeface="Calibri"/>
              <a:sym typeface="Calibri"/>
            </a:endParaRPr>
          </a:p>
          <a:p>
            <a:pPr indent="0" lvl="0" marL="0" rtl="0" algn="l">
              <a:spcBef>
                <a:spcPts val="0"/>
              </a:spcBef>
              <a:spcAft>
                <a:spcPts val="0"/>
              </a:spcAft>
              <a:buClr>
                <a:srgbClr val="000000"/>
              </a:buClr>
              <a:buSzPts val="1400"/>
              <a:buFont typeface="Arial"/>
              <a:buNone/>
            </a:pPr>
            <a:r>
              <a:t/>
            </a:r>
            <a:endParaRPr b="1" sz="1800">
              <a:latin typeface="Calibri"/>
              <a:ea typeface="Calibri"/>
              <a:cs typeface="Calibri"/>
              <a:sym typeface="Calibri"/>
            </a:endParaRPr>
          </a:p>
          <a:p>
            <a:pPr indent="0" lvl="0" marL="0" rtl="0" algn="l">
              <a:lnSpc>
                <a:spcPct val="150000"/>
              </a:lnSpc>
              <a:spcBef>
                <a:spcPts val="0"/>
              </a:spcBef>
              <a:spcAft>
                <a:spcPts val="0"/>
              </a:spcAft>
              <a:buNone/>
            </a:pPr>
            <a:r>
              <a:rPr lang="en">
                <a:solidFill>
                  <a:schemeClr val="dk1"/>
                </a:solidFill>
                <a:latin typeface="Calibri"/>
                <a:ea typeface="Calibri"/>
                <a:cs typeface="Calibri"/>
                <a:sym typeface="Calibri"/>
              </a:rPr>
              <a:t>Increased security risk</a:t>
            </a:r>
            <a:endParaRPr>
              <a:solidFill>
                <a:schemeClr val="dk1"/>
              </a:solidFill>
              <a:latin typeface="Calibri"/>
              <a:ea typeface="Calibri"/>
              <a:cs typeface="Calibri"/>
              <a:sym typeface="Calibri"/>
            </a:endParaRPr>
          </a:p>
          <a:p>
            <a:pPr indent="0" lvl="0" marL="0" rtl="0" algn="l">
              <a:lnSpc>
                <a:spcPct val="150000"/>
              </a:lnSpc>
              <a:spcBef>
                <a:spcPts val="1000"/>
              </a:spcBef>
              <a:spcAft>
                <a:spcPts val="0"/>
              </a:spcAft>
              <a:buNone/>
            </a:pPr>
            <a:r>
              <a:rPr lang="en">
                <a:solidFill>
                  <a:schemeClr val="dk1"/>
                </a:solidFill>
                <a:latin typeface="Calibri"/>
                <a:ea typeface="Calibri"/>
                <a:cs typeface="Calibri"/>
                <a:sym typeface="Calibri"/>
              </a:rPr>
              <a:t>Increased security risk</a:t>
            </a:r>
            <a:endParaRPr>
              <a:solidFill>
                <a:schemeClr val="dk1"/>
              </a:solidFill>
              <a:latin typeface="Calibri"/>
              <a:ea typeface="Calibri"/>
              <a:cs typeface="Calibri"/>
              <a:sym typeface="Calibri"/>
            </a:endParaRPr>
          </a:p>
          <a:p>
            <a:pPr indent="0" lvl="0" marL="0" rtl="0" algn="l">
              <a:lnSpc>
                <a:spcPct val="150000"/>
              </a:lnSpc>
              <a:spcBef>
                <a:spcPts val="1000"/>
              </a:spcBef>
              <a:spcAft>
                <a:spcPts val="0"/>
              </a:spcAft>
              <a:buNone/>
            </a:pPr>
            <a:r>
              <a:rPr lang="en">
                <a:solidFill>
                  <a:schemeClr val="dk1"/>
                </a:solidFill>
                <a:latin typeface="Calibri"/>
                <a:ea typeface="Calibri"/>
                <a:cs typeface="Calibri"/>
                <a:sym typeface="Calibri"/>
              </a:rPr>
              <a:t>Potential for application downtime</a:t>
            </a:r>
            <a:endParaRPr>
              <a:solidFill>
                <a:schemeClr val="dk1"/>
              </a:solidFill>
              <a:latin typeface="Calibri"/>
              <a:ea typeface="Calibri"/>
              <a:cs typeface="Calibri"/>
              <a:sym typeface="Calibri"/>
            </a:endParaRPr>
          </a:p>
          <a:p>
            <a:pPr indent="0" lvl="0" marL="0" rtl="0" algn="l">
              <a:lnSpc>
                <a:spcPct val="150000"/>
              </a:lnSpc>
              <a:spcBef>
                <a:spcPts val="1000"/>
              </a:spcBef>
              <a:spcAft>
                <a:spcPts val="0"/>
              </a:spcAft>
              <a:buNone/>
            </a:pPr>
            <a:r>
              <a:rPr lang="en">
                <a:solidFill>
                  <a:schemeClr val="dk1"/>
                </a:solidFill>
                <a:latin typeface="Calibri"/>
                <a:ea typeface="Calibri"/>
                <a:cs typeface="Calibri"/>
                <a:sym typeface="Calibri"/>
              </a:rPr>
              <a:t>Potential for cloud cost overruns</a:t>
            </a:r>
            <a:endParaRPr>
              <a:solidFill>
                <a:schemeClr val="dk1"/>
              </a:solidFill>
              <a:latin typeface="Calibri"/>
              <a:ea typeface="Calibri"/>
              <a:cs typeface="Calibri"/>
              <a:sym typeface="Calibri"/>
            </a:endParaRPr>
          </a:p>
          <a:p>
            <a:pPr indent="0" lvl="0" marL="457200" marR="0" rtl="0" algn="l">
              <a:lnSpc>
                <a:spcPct val="100000"/>
              </a:lnSpc>
              <a:spcBef>
                <a:spcPts val="1000"/>
              </a:spcBef>
              <a:spcAft>
                <a:spcPts val="0"/>
              </a:spcAft>
              <a:buNone/>
            </a:pPr>
            <a:r>
              <a:t/>
            </a:r>
            <a:endParaRPr sz="13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i="0" sz="1300" u="none" cap="none" strike="noStrike">
              <a:solidFill>
                <a:srgbClr val="000000"/>
              </a:solidFill>
              <a:latin typeface="Calibri"/>
              <a:ea typeface="Calibri"/>
              <a:cs typeface="Calibri"/>
              <a:sym typeface="Calibri"/>
            </a:endParaRPr>
          </a:p>
        </p:txBody>
      </p:sp>
      <p:sp>
        <p:nvSpPr>
          <p:cNvPr id="273" name="Google Shape;273;p28"/>
          <p:cNvSpPr txBox="1"/>
          <p:nvPr/>
        </p:nvSpPr>
        <p:spPr>
          <a:xfrm>
            <a:off x="311700" y="209300"/>
            <a:ext cx="8520600" cy="84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000">
                <a:solidFill>
                  <a:srgbClr val="23103A"/>
                </a:solidFill>
                <a:latin typeface="Roboto"/>
                <a:ea typeface="Roboto"/>
                <a:cs typeface="Roboto"/>
                <a:sym typeface="Roboto"/>
              </a:rPr>
              <a:t>Let’s recap</a:t>
            </a:r>
            <a:endParaRPr b="1" sz="3000">
              <a:solidFill>
                <a:srgbClr val="23103A"/>
              </a:solidFill>
              <a:latin typeface="Roboto"/>
              <a:ea typeface="Roboto"/>
              <a:cs typeface="Roboto"/>
              <a:sym typeface="Roboto"/>
            </a:endParaRPr>
          </a:p>
        </p:txBody>
      </p:sp>
      <p:sp>
        <p:nvSpPr>
          <p:cNvPr id="274" name="Google Shape;274;p28"/>
          <p:cNvSpPr txBox="1"/>
          <p:nvPr/>
        </p:nvSpPr>
        <p:spPr>
          <a:xfrm>
            <a:off x="863888" y="1547966"/>
            <a:ext cx="3636300" cy="209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400"/>
              <a:buFont typeface="Arial"/>
              <a:buNone/>
            </a:pPr>
            <a:r>
              <a:rPr b="1" lang="en" sz="1800">
                <a:latin typeface="Calibri"/>
                <a:ea typeface="Calibri"/>
                <a:cs typeface="Calibri"/>
                <a:sym typeface="Calibri"/>
              </a:rPr>
              <a:t>Technical</a:t>
            </a:r>
            <a:endParaRPr b="1" sz="1800">
              <a:latin typeface="Calibri"/>
              <a:ea typeface="Calibri"/>
              <a:cs typeface="Calibri"/>
              <a:sym typeface="Calibri"/>
            </a:endParaRPr>
          </a:p>
          <a:p>
            <a:pPr indent="0" lvl="0" marL="0" rtl="0" algn="l">
              <a:spcBef>
                <a:spcPts val="0"/>
              </a:spcBef>
              <a:spcAft>
                <a:spcPts val="0"/>
              </a:spcAft>
              <a:buClr>
                <a:srgbClr val="000000"/>
              </a:buClr>
              <a:buSzPts val="1400"/>
              <a:buFont typeface="Arial"/>
              <a:buNone/>
            </a:pPr>
            <a:r>
              <a:t/>
            </a:r>
            <a:endParaRPr b="1" sz="1800">
              <a:latin typeface="Calibri"/>
              <a:ea typeface="Calibri"/>
              <a:cs typeface="Calibri"/>
              <a:sym typeface="Calibri"/>
            </a:endParaRPr>
          </a:p>
          <a:p>
            <a:pPr indent="0" lvl="0" marL="0" marR="0" rtl="0" algn="l">
              <a:lnSpc>
                <a:spcPct val="200000"/>
              </a:lnSpc>
              <a:spcBef>
                <a:spcPts val="0"/>
              </a:spcBef>
              <a:spcAft>
                <a:spcPts val="0"/>
              </a:spcAft>
              <a:buNone/>
            </a:pPr>
            <a:r>
              <a:rPr lang="en">
                <a:solidFill>
                  <a:schemeClr val="dk1"/>
                </a:solidFill>
                <a:latin typeface="Calibri"/>
                <a:ea typeface="Calibri"/>
                <a:cs typeface="Calibri"/>
                <a:sym typeface="Calibri"/>
              </a:rPr>
              <a:t>Unresolved Container Vulnerabilities</a:t>
            </a:r>
            <a:endParaRPr>
              <a:solidFill>
                <a:schemeClr val="dk1"/>
              </a:solidFill>
              <a:latin typeface="Calibri"/>
              <a:ea typeface="Calibri"/>
              <a:cs typeface="Calibri"/>
              <a:sym typeface="Calibri"/>
            </a:endParaRPr>
          </a:p>
          <a:p>
            <a:pPr indent="0" lvl="0" marL="0" marR="0" rtl="0" algn="l">
              <a:lnSpc>
                <a:spcPct val="200000"/>
              </a:lnSpc>
              <a:spcBef>
                <a:spcPts val="0"/>
              </a:spcBef>
              <a:spcAft>
                <a:spcPts val="0"/>
              </a:spcAft>
              <a:buNone/>
            </a:pPr>
            <a:r>
              <a:rPr lang="en">
                <a:solidFill>
                  <a:schemeClr val="dk1"/>
                </a:solidFill>
                <a:latin typeface="Calibri"/>
                <a:ea typeface="Calibri"/>
                <a:cs typeface="Calibri"/>
                <a:sym typeface="Calibri"/>
              </a:rPr>
              <a:t>Over-permissioned Deployments</a:t>
            </a:r>
            <a:endParaRPr>
              <a:solidFill>
                <a:schemeClr val="dk1"/>
              </a:solidFill>
              <a:latin typeface="Calibri"/>
              <a:ea typeface="Calibri"/>
              <a:cs typeface="Calibri"/>
              <a:sym typeface="Calibri"/>
            </a:endParaRPr>
          </a:p>
          <a:p>
            <a:pPr indent="0" lvl="0" marL="0" marR="0" rtl="0" algn="l">
              <a:lnSpc>
                <a:spcPct val="200000"/>
              </a:lnSpc>
              <a:spcBef>
                <a:spcPts val="0"/>
              </a:spcBef>
              <a:spcAft>
                <a:spcPts val="0"/>
              </a:spcAft>
              <a:buNone/>
            </a:pPr>
            <a:r>
              <a:rPr lang="en">
                <a:solidFill>
                  <a:schemeClr val="dk1"/>
                </a:solidFill>
                <a:latin typeface="Calibri"/>
                <a:ea typeface="Calibri"/>
                <a:cs typeface="Calibri"/>
                <a:sym typeface="Calibri"/>
              </a:rPr>
              <a:t>Missing Health Probes</a:t>
            </a:r>
            <a:endParaRPr>
              <a:solidFill>
                <a:schemeClr val="dk1"/>
              </a:solidFill>
              <a:latin typeface="Calibri"/>
              <a:ea typeface="Calibri"/>
              <a:cs typeface="Calibri"/>
              <a:sym typeface="Calibri"/>
            </a:endParaRPr>
          </a:p>
          <a:p>
            <a:pPr indent="0" lvl="0" marL="0" marR="0" rtl="0" algn="l">
              <a:lnSpc>
                <a:spcPct val="200000"/>
              </a:lnSpc>
              <a:spcBef>
                <a:spcPts val="0"/>
              </a:spcBef>
              <a:spcAft>
                <a:spcPts val="0"/>
              </a:spcAft>
              <a:buNone/>
            </a:pPr>
            <a:r>
              <a:rPr lang="en">
                <a:solidFill>
                  <a:schemeClr val="dk1"/>
                </a:solidFill>
                <a:latin typeface="Calibri"/>
                <a:ea typeface="Calibri"/>
                <a:cs typeface="Calibri"/>
                <a:sym typeface="Calibri"/>
              </a:rPr>
              <a:t>Inappropriate Resources Requests and Limits</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i="0" sz="1200" u="none" cap="none" strike="noStrike">
              <a:solidFill>
                <a:srgbClr val="000000"/>
              </a:solidFill>
              <a:latin typeface="Calibri"/>
              <a:ea typeface="Calibri"/>
              <a:cs typeface="Calibri"/>
              <a:sym typeface="Calibri"/>
            </a:endParaRPr>
          </a:p>
        </p:txBody>
      </p:sp>
      <p:cxnSp>
        <p:nvCxnSpPr>
          <p:cNvPr id="275" name="Google Shape;275;p28"/>
          <p:cNvCxnSpPr/>
          <p:nvPr/>
        </p:nvCxnSpPr>
        <p:spPr>
          <a:xfrm flipH="1">
            <a:off x="670138" y="2482841"/>
            <a:ext cx="7696800" cy="32700"/>
          </a:xfrm>
          <a:prstGeom prst="straightConnector1">
            <a:avLst/>
          </a:prstGeom>
          <a:noFill/>
          <a:ln cap="flat" cmpd="sng" w="28575">
            <a:solidFill>
              <a:srgbClr val="8BD2DC"/>
            </a:solidFill>
            <a:prstDash val="dot"/>
            <a:round/>
            <a:headEnd len="med" w="med" type="none"/>
            <a:tailEnd len="med" w="med" type="none"/>
          </a:ln>
        </p:spPr>
      </p:cxnSp>
      <p:cxnSp>
        <p:nvCxnSpPr>
          <p:cNvPr id="276" name="Google Shape;276;p28"/>
          <p:cNvCxnSpPr/>
          <p:nvPr/>
        </p:nvCxnSpPr>
        <p:spPr>
          <a:xfrm flipH="1">
            <a:off x="670138" y="2933881"/>
            <a:ext cx="7696800" cy="32700"/>
          </a:xfrm>
          <a:prstGeom prst="straightConnector1">
            <a:avLst/>
          </a:prstGeom>
          <a:noFill/>
          <a:ln cap="flat" cmpd="sng" w="28575">
            <a:solidFill>
              <a:srgbClr val="8BD2DC"/>
            </a:solidFill>
            <a:prstDash val="dot"/>
            <a:round/>
            <a:headEnd len="med" w="med" type="none"/>
            <a:tailEnd len="med" w="med" type="none"/>
          </a:ln>
        </p:spPr>
      </p:cxnSp>
      <p:cxnSp>
        <p:nvCxnSpPr>
          <p:cNvPr id="277" name="Google Shape;277;p28"/>
          <p:cNvCxnSpPr/>
          <p:nvPr/>
        </p:nvCxnSpPr>
        <p:spPr>
          <a:xfrm flipH="1">
            <a:off x="670138" y="3368326"/>
            <a:ext cx="7696800" cy="32700"/>
          </a:xfrm>
          <a:prstGeom prst="straightConnector1">
            <a:avLst/>
          </a:prstGeom>
          <a:noFill/>
          <a:ln cap="flat" cmpd="sng" w="28575">
            <a:solidFill>
              <a:srgbClr val="8BD2DC"/>
            </a:solidFill>
            <a:prstDash val="dot"/>
            <a:round/>
            <a:headEnd len="med" w="med" type="none"/>
            <a:tailEnd len="med" w="med" type="none"/>
          </a:ln>
        </p:spPr>
      </p:cxnSp>
      <p:cxnSp>
        <p:nvCxnSpPr>
          <p:cNvPr id="278" name="Google Shape;278;p28"/>
          <p:cNvCxnSpPr/>
          <p:nvPr/>
        </p:nvCxnSpPr>
        <p:spPr>
          <a:xfrm flipH="1">
            <a:off x="670138" y="2004541"/>
            <a:ext cx="7696800" cy="32700"/>
          </a:xfrm>
          <a:prstGeom prst="straightConnector1">
            <a:avLst/>
          </a:prstGeom>
          <a:noFill/>
          <a:ln cap="flat" cmpd="sng" w="38100">
            <a:solidFill>
              <a:srgbClr val="8BD2DC"/>
            </a:solidFill>
            <a:prstDash val="solid"/>
            <a:round/>
            <a:headEnd len="med" w="med" type="none"/>
            <a:tailEnd len="med" w="med" type="none"/>
          </a:ln>
        </p:spPr>
      </p:cxnSp>
      <p:sp>
        <p:nvSpPr>
          <p:cNvPr id="279" name="Google Shape;279;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3" name="Shape 283"/>
        <p:cNvGrpSpPr/>
        <p:nvPr/>
      </p:nvGrpSpPr>
      <p:grpSpPr>
        <a:xfrm>
          <a:off x="0" y="0"/>
          <a:ext cx="0" cy="0"/>
          <a:chOff x="0" y="0"/>
          <a:chExt cx="0" cy="0"/>
        </a:xfrm>
      </p:grpSpPr>
      <p:pic>
        <p:nvPicPr>
          <p:cNvPr id="284" name="Google Shape;284;p29"/>
          <p:cNvPicPr preferRelativeResize="0"/>
          <p:nvPr/>
        </p:nvPicPr>
        <p:blipFill rotWithShape="1">
          <a:blip r:embed="rId4">
            <a:alphaModFix/>
          </a:blip>
          <a:srcRect b="0" l="0" r="0" t="0"/>
          <a:stretch/>
        </p:blipFill>
        <p:spPr>
          <a:xfrm>
            <a:off x="1275175" y="1211050"/>
            <a:ext cx="6593650" cy="3023649"/>
          </a:xfrm>
          <a:prstGeom prst="rect">
            <a:avLst/>
          </a:prstGeom>
          <a:noFill/>
          <a:ln>
            <a:noFill/>
          </a:ln>
        </p:spPr>
      </p:pic>
      <p:pic>
        <p:nvPicPr>
          <p:cNvPr id="285" name="Google Shape;285;p29"/>
          <p:cNvPicPr preferRelativeResize="0"/>
          <p:nvPr/>
        </p:nvPicPr>
        <p:blipFill>
          <a:blip r:embed="rId5">
            <a:alphaModFix/>
          </a:blip>
          <a:stretch>
            <a:fillRect/>
          </a:stretch>
        </p:blipFill>
        <p:spPr>
          <a:xfrm>
            <a:off x="202500" y="4663225"/>
            <a:ext cx="1567102" cy="294375"/>
          </a:xfrm>
          <a:prstGeom prst="rect">
            <a:avLst/>
          </a:prstGeom>
          <a:noFill/>
          <a:ln>
            <a:noFill/>
          </a:ln>
        </p:spPr>
      </p:pic>
      <p:pic>
        <p:nvPicPr>
          <p:cNvPr id="286" name="Google Shape;286;p29"/>
          <p:cNvPicPr preferRelativeResize="0"/>
          <p:nvPr/>
        </p:nvPicPr>
        <p:blipFill>
          <a:blip r:embed="rId6">
            <a:alphaModFix/>
          </a:blip>
          <a:stretch>
            <a:fillRect/>
          </a:stretch>
        </p:blipFill>
        <p:spPr>
          <a:xfrm rot="10800000">
            <a:off x="7753826" y="0"/>
            <a:ext cx="1390175" cy="1382925"/>
          </a:xfrm>
          <a:prstGeom prst="rect">
            <a:avLst/>
          </a:prstGeom>
          <a:noFill/>
          <a:ln>
            <a:noFill/>
          </a:ln>
        </p:spPr>
      </p:pic>
      <p:sp>
        <p:nvSpPr>
          <p:cNvPr id="287" name="Google Shape;287;p29"/>
          <p:cNvSpPr txBox="1"/>
          <p:nvPr/>
        </p:nvSpPr>
        <p:spPr>
          <a:xfrm>
            <a:off x="311700" y="209300"/>
            <a:ext cx="8520600" cy="84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000">
                <a:solidFill>
                  <a:srgbClr val="23103A"/>
                </a:solidFill>
                <a:latin typeface="Roboto"/>
                <a:ea typeface="Roboto"/>
                <a:cs typeface="Roboto"/>
                <a:sym typeface="Roboto"/>
              </a:rPr>
              <a:t>Why Configuration Validation?</a:t>
            </a:r>
            <a:endParaRPr b="1" sz="3000">
              <a:solidFill>
                <a:srgbClr val="23103A"/>
              </a:solidFill>
              <a:latin typeface="Roboto"/>
              <a:ea typeface="Roboto"/>
              <a:cs typeface="Roboto"/>
              <a:sym typeface="Roboto"/>
            </a:endParaRPr>
          </a:p>
        </p:txBody>
      </p:sp>
      <p:sp>
        <p:nvSpPr>
          <p:cNvPr id="288" name="Google Shape;288;p29"/>
          <p:cNvSpPr txBox="1"/>
          <p:nvPr/>
        </p:nvSpPr>
        <p:spPr>
          <a:xfrm>
            <a:off x="2221900" y="1425525"/>
            <a:ext cx="4929600" cy="2594700"/>
          </a:xfrm>
          <a:prstGeom prst="rect">
            <a:avLst/>
          </a:prstGeom>
          <a:noFill/>
          <a:ln>
            <a:noFill/>
          </a:ln>
        </p:spPr>
        <p:txBody>
          <a:bodyPr anchorCtr="0" anchor="t" bIns="34275" lIns="68575" spcFirstLastPara="1" rIns="68575" wrap="square" tIns="34275">
            <a:noAutofit/>
          </a:bodyPr>
          <a:lstStyle/>
          <a:p>
            <a:pPr indent="0" lvl="0" marL="0" rtl="0" algn="l">
              <a:lnSpc>
                <a:spcPct val="120000"/>
              </a:lnSpc>
              <a:spcBef>
                <a:spcPts val="800"/>
              </a:spcBef>
              <a:spcAft>
                <a:spcPts val="0"/>
              </a:spcAft>
              <a:buNone/>
            </a:pPr>
            <a:r>
              <a:rPr lang="en" sz="1500">
                <a:solidFill>
                  <a:srgbClr val="000000"/>
                </a:solidFill>
                <a:latin typeface="Calibri"/>
                <a:ea typeface="Calibri"/>
                <a:cs typeface="Calibri"/>
                <a:sym typeface="Calibri"/>
              </a:rPr>
              <a:t>Kubernetes </a:t>
            </a:r>
            <a:r>
              <a:rPr b="1" lang="en" sz="1500">
                <a:solidFill>
                  <a:srgbClr val="000000"/>
                </a:solidFill>
                <a:latin typeface="Calibri"/>
                <a:ea typeface="Calibri"/>
                <a:cs typeface="Calibri"/>
                <a:sym typeface="Calibri"/>
              </a:rPr>
              <a:t>configuration validation </a:t>
            </a:r>
            <a:r>
              <a:rPr lang="en" sz="1500">
                <a:solidFill>
                  <a:srgbClr val="000000"/>
                </a:solidFill>
                <a:latin typeface="Calibri"/>
                <a:ea typeface="Calibri"/>
                <a:cs typeface="Calibri"/>
                <a:sym typeface="Calibri"/>
              </a:rPr>
              <a:t>enables DevOps teams to maintain consistent configurations for containers, deployments, and cluster infrastructure. </a:t>
            </a:r>
            <a:endParaRPr sz="1500">
              <a:solidFill>
                <a:srgbClr val="000000"/>
              </a:solidFill>
              <a:latin typeface="Calibri"/>
              <a:ea typeface="Calibri"/>
              <a:cs typeface="Calibri"/>
              <a:sym typeface="Calibri"/>
            </a:endParaRPr>
          </a:p>
          <a:p>
            <a:pPr indent="0" lvl="0" marL="0" rtl="0" algn="l">
              <a:lnSpc>
                <a:spcPct val="120000"/>
              </a:lnSpc>
              <a:spcBef>
                <a:spcPts val="800"/>
              </a:spcBef>
              <a:spcAft>
                <a:spcPts val="0"/>
              </a:spcAft>
              <a:buNone/>
            </a:pPr>
            <a:r>
              <a:t/>
            </a:r>
            <a:endParaRPr sz="1500">
              <a:solidFill>
                <a:srgbClr val="000000"/>
              </a:solidFill>
              <a:latin typeface="Calibri"/>
              <a:ea typeface="Calibri"/>
              <a:cs typeface="Calibri"/>
              <a:sym typeface="Calibri"/>
            </a:endParaRPr>
          </a:p>
          <a:p>
            <a:pPr indent="0" lvl="0" marL="0" rtl="0" algn="l">
              <a:lnSpc>
                <a:spcPct val="120000"/>
              </a:lnSpc>
              <a:spcBef>
                <a:spcPts val="800"/>
              </a:spcBef>
              <a:spcAft>
                <a:spcPts val="0"/>
              </a:spcAft>
              <a:buNone/>
            </a:pPr>
            <a:r>
              <a:rPr b="1" lang="en" sz="1500">
                <a:solidFill>
                  <a:srgbClr val="000000"/>
                </a:solidFill>
                <a:latin typeface="Calibri"/>
                <a:ea typeface="Calibri"/>
                <a:cs typeface="Calibri"/>
                <a:sym typeface="Calibri"/>
              </a:rPr>
              <a:t>Configuration validation </a:t>
            </a:r>
            <a:r>
              <a:rPr lang="en" sz="1500">
                <a:solidFill>
                  <a:srgbClr val="000000"/>
                </a:solidFill>
                <a:latin typeface="Calibri"/>
                <a:ea typeface="Calibri"/>
                <a:cs typeface="Calibri"/>
                <a:sym typeface="Calibri"/>
              </a:rPr>
              <a:t>solutions provide </a:t>
            </a:r>
            <a:r>
              <a:rPr lang="en" sz="1500">
                <a:latin typeface="Calibri"/>
                <a:ea typeface="Calibri"/>
                <a:cs typeface="Calibri"/>
                <a:sym typeface="Calibri"/>
              </a:rPr>
              <a:t>organizations with findings, fix recommendations, and Policy-driven controls</a:t>
            </a:r>
            <a:r>
              <a:rPr lang="en" sz="1500">
                <a:solidFill>
                  <a:srgbClr val="000000"/>
                </a:solidFill>
                <a:latin typeface="Calibri"/>
                <a:ea typeface="Calibri"/>
                <a:cs typeface="Calibri"/>
                <a:sym typeface="Calibri"/>
              </a:rPr>
              <a:t> that reduce risk, save money, and avoid wasting time as applications move from development to operations.</a:t>
            </a:r>
            <a:endParaRPr sz="1500">
              <a:solidFill>
                <a:srgbClr val="000000"/>
              </a:solidFill>
              <a:latin typeface="Calibri"/>
              <a:ea typeface="Calibri"/>
              <a:cs typeface="Calibri"/>
              <a:sym typeface="Calibri"/>
            </a:endParaRPr>
          </a:p>
        </p:txBody>
      </p:sp>
      <p:sp>
        <p:nvSpPr>
          <p:cNvPr id="289" name="Google Shape;289;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3" name="Shape 293"/>
        <p:cNvGrpSpPr/>
        <p:nvPr/>
      </p:nvGrpSpPr>
      <p:grpSpPr>
        <a:xfrm>
          <a:off x="0" y="0"/>
          <a:ext cx="0" cy="0"/>
          <a:chOff x="0" y="0"/>
          <a:chExt cx="0" cy="0"/>
        </a:xfrm>
      </p:grpSpPr>
      <p:pic>
        <p:nvPicPr>
          <p:cNvPr id="294" name="Google Shape;294;p30"/>
          <p:cNvPicPr preferRelativeResize="0"/>
          <p:nvPr/>
        </p:nvPicPr>
        <p:blipFill>
          <a:blip r:embed="rId4">
            <a:alphaModFix/>
          </a:blip>
          <a:stretch>
            <a:fillRect/>
          </a:stretch>
        </p:blipFill>
        <p:spPr>
          <a:xfrm>
            <a:off x="202500" y="4663225"/>
            <a:ext cx="1567102" cy="294375"/>
          </a:xfrm>
          <a:prstGeom prst="rect">
            <a:avLst/>
          </a:prstGeom>
          <a:noFill/>
          <a:ln>
            <a:noFill/>
          </a:ln>
        </p:spPr>
      </p:pic>
      <p:pic>
        <p:nvPicPr>
          <p:cNvPr id="295" name="Google Shape;295;p30"/>
          <p:cNvPicPr preferRelativeResize="0"/>
          <p:nvPr/>
        </p:nvPicPr>
        <p:blipFill>
          <a:blip r:embed="rId5">
            <a:alphaModFix/>
          </a:blip>
          <a:stretch>
            <a:fillRect/>
          </a:stretch>
        </p:blipFill>
        <p:spPr>
          <a:xfrm rot="10800000">
            <a:off x="7753826" y="0"/>
            <a:ext cx="1390175" cy="1382925"/>
          </a:xfrm>
          <a:prstGeom prst="rect">
            <a:avLst/>
          </a:prstGeom>
          <a:noFill/>
          <a:ln>
            <a:noFill/>
          </a:ln>
        </p:spPr>
      </p:pic>
      <p:sp>
        <p:nvSpPr>
          <p:cNvPr id="296" name="Google Shape;296;p30"/>
          <p:cNvSpPr txBox="1"/>
          <p:nvPr/>
        </p:nvSpPr>
        <p:spPr>
          <a:xfrm>
            <a:off x="311700" y="209300"/>
            <a:ext cx="8520600" cy="84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500">
                <a:solidFill>
                  <a:srgbClr val="23103A"/>
                </a:solidFill>
                <a:latin typeface="Roboto"/>
                <a:ea typeface="Roboto"/>
                <a:cs typeface="Roboto"/>
                <a:sym typeface="Roboto"/>
              </a:rPr>
              <a:t>Steps for implementing configuration validation</a:t>
            </a:r>
            <a:endParaRPr b="1" sz="2500">
              <a:solidFill>
                <a:srgbClr val="23103A"/>
              </a:solidFill>
              <a:latin typeface="Roboto"/>
              <a:ea typeface="Roboto"/>
              <a:cs typeface="Roboto"/>
              <a:sym typeface="Roboto"/>
            </a:endParaRPr>
          </a:p>
        </p:txBody>
      </p:sp>
      <p:sp>
        <p:nvSpPr>
          <p:cNvPr id="297" name="Google Shape;297;p30"/>
          <p:cNvSpPr txBox="1"/>
          <p:nvPr/>
        </p:nvSpPr>
        <p:spPr>
          <a:xfrm>
            <a:off x="753575" y="2000203"/>
            <a:ext cx="1567200" cy="1706400"/>
          </a:xfrm>
          <a:prstGeom prst="rect">
            <a:avLst/>
          </a:prstGeom>
          <a:noFill/>
          <a:ln>
            <a:noFill/>
          </a:ln>
        </p:spPr>
        <p:txBody>
          <a:bodyPr anchorCtr="0" anchor="t" bIns="34275" lIns="68575" spcFirstLastPara="1" rIns="68575" wrap="square" tIns="34275">
            <a:noAutofit/>
          </a:bodyPr>
          <a:lstStyle/>
          <a:p>
            <a:pPr indent="-298450" lvl="0" marL="457200" rtl="0" algn="l">
              <a:lnSpc>
                <a:spcPct val="115000"/>
              </a:lnSpc>
              <a:spcBef>
                <a:spcPts val="800"/>
              </a:spcBef>
              <a:spcAft>
                <a:spcPts val="0"/>
              </a:spcAft>
              <a:buClr>
                <a:srgbClr val="000000"/>
              </a:buClr>
              <a:buSzPts val="1100"/>
              <a:buFont typeface="Calibri"/>
              <a:buChar char="●"/>
            </a:pPr>
            <a:r>
              <a:rPr lang="en" sz="1100">
                <a:solidFill>
                  <a:srgbClr val="000000"/>
                </a:solidFill>
                <a:latin typeface="Calibri"/>
                <a:ea typeface="Calibri"/>
                <a:cs typeface="Calibri"/>
                <a:sym typeface="Calibri"/>
              </a:rPr>
              <a:t>Find the right tools</a:t>
            </a:r>
            <a:endParaRPr sz="1100">
              <a:solidFill>
                <a:srgbClr val="000000"/>
              </a:solidFill>
              <a:latin typeface="Calibri"/>
              <a:ea typeface="Calibri"/>
              <a:cs typeface="Calibri"/>
              <a:sym typeface="Calibri"/>
            </a:endParaRPr>
          </a:p>
          <a:p>
            <a:pPr indent="-298450" lvl="0" marL="457200" rtl="0" algn="l">
              <a:lnSpc>
                <a:spcPct val="115000"/>
              </a:lnSpc>
              <a:spcBef>
                <a:spcPts val="1000"/>
              </a:spcBef>
              <a:spcAft>
                <a:spcPts val="0"/>
              </a:spcAft>
              <a:buClr>
                <a:srgbClr val="000000"/>
              </a:buClr>
              <a:buSzPts val="1100"/>
              <a:buFont typeface="Calibri"/>
              <a:buChar char="●"/>
            </a:pPr>
            <a:r>
              <a:rPr lang="en" sz="1100">
                <a:solidFill>
                  <a:srgbClr val="000000"/>
                </a:solidFill>
                <a:latin typeface="Calibri"/>
                <a:ea typeface="Calibri"/>
                <a:cs typeface="Calibri"/>
                <a:sym typeface="Calibri"/>
              </a:rPr>
              <a:t>Script them to run</a:t>
            </a:r>
            <a:endParaRPr sz="1100">
              <a:solidFill>
                <a:srgbClr val="000000"/>
              </a:solidFill>
              <a:latin typeface="Calibri"/>
              <a:ea typeface="Calibri"/>
              <a:cs typeface="Calibri"/>
              <a:sym typeface="Calibri"/>
            </a:endParaRPr>
          </a:p>
          <a:p>
            <a:pPr indent="-298450" lvl="0" marL="457200" rtl="0" algn="l">
              <a:lnSpc>
                <a:spcPct val="115000"/>
              </a:lnSpc>
              <a:spcBef>
                <a:spcPts val="1000"/>
              </a:spcBef>
              <a:spcAft>
                <a:spcPts val="1000"/>
              </a:spcAft>
              <a:buClr>
                <a:srgbClr val="000000"/>
              </a:buClr>
              <a:buSzPts val="1100"/>
              <a:buFont typeface="Calibri"/>
              <a:buChar char="●"/>
            </a:pPr>
            <a:r>
              <a:rPr lang="en" sz="1100">
                <a:solidFill>
                  <a:srgbClr val="000000"/>
                </a:solidFill>
                <a:latin typeface="Calibri"/>
                <a:ea typeface="Calibri"/>
                <a:cs typeface="Calibri"/>
                <a:sym typeface="Calibri"/>
              </a:rPr>
              <a:t>Normalize output</a:t>
            </a:r>
            <a:endParaRPr sz="1100">
              <a:solidFill>
                <a:srgbClr val="000000"/>
              </a:solidFill>
              <a:latin typeface="Calibri"/>
              <a:ea typeface="Calibri"/>
              <a:cs typeface="Calibri"/>
              <a:sym typeface="Calibri"/>
            </a:endParaRPr>
          </a:p>
        </p:txBody>
      </p:sp>
      <p:sp>
        <p:nvSpPr>
          <p:cNvPr id="298" name="Google Shape;298;p30"/>
          <p:cNvSpPr txBox="1"/>
          <p:nvPr/>
        </p:nvSpPr>
        <p:spPr>
          <a:xfrm>
            <a:off x="2425334" y="2000192"/>
            <a:ext cx="1803300" cy="2160000"/>
          </a:xfrm>
          <a:prstGeom prst="rect">
            <a:avLst/>
          </a:prstGeom>
          <a:noFill/>
          <a:ln>
            <a:noFill/>
          </a:ln>
        </p:spPr>
        <p:txBody>
          <a:bodyPr anchorCtr="0" anchor="t" bIns="34275" lIns="68575" spcFirstLastPara="1" rIns="68575" wrap="square" tIns="34275">
            <a:noAutofit/>
          </a:bodyPr>
          <a:lstStyle/>
          <a:p>
            <a:pPr indent="-298450" lvl="0" marL="457200" rtl="0" algn="l">
              <a:lnSpc>
                <a:spcPct val="115000"/>
              </a:lnSpc>
              <a:spcBef>
                <a:spcPts val="800"/>
              </a:spcBef>
              <a:spcAft>
                <a:spcPts val="0"/>
              </a:spcAft>
              <a:buClr>
                <a:srgbClr val="000000"/>
              </a:buClr>
              <a:buSzPts val="1100"/>
              <a:buFont typeface="Calibri"/>
              <a:buChar char="●"/>
            </a:pPr>
            <a:r>
              <a:rPr lang="en" sz="1100">
                <a:solidFill>
                  <a:srgbClr val="000000"/>
                </a:solidFill>
                <a:latin typeface="Calibri"/>
                <a:ea typeface="Calibri"/>
                <a:cs typeface="Calibri"/>
                <a:sym typeface="Calibri"/>
              </a:rPr>
              <a:t>Aggregate &amp; de-dupe</a:t>
            </a:r>
            <a:endParaRPr sz="1100">
              <a:solidFill>
                <a:srgbClr val="000000"/>
              </a:solidFill>
              <a:latin typeface="Calibri"/>
              <a:ea typeface="Calibri"/>
              <a:cs typeface="Calibri"/>
              <a:sym typeface="Calibri"/>
            </a:endParaRPr>
          </a:p>
          <a:p>
            <a:pPr indent="-298450" lvl="0" marL="457200" rtl="0" algn="l">
              <a:lnSpc>
                <a:spcPct val="115000"/>
              </a:lnSpc>
              <a:spcBef>
                <a:spcPts val="1000"/>
              </a:spcBef>
              <a:spcAft>
                <a:spcPts val="0"/>
              </a:spcAft>
              <a:buClr>
                <a:srgbClr val="000000"/>
              </a:buClr>
              <a:buSzPts val="1100"/>
              <a:buFont typeface="Calibri"/>
              <a:buChar char="●"/>
            </a:pPr>
            <a:r>
              <a:rPr lang="en" sz="1100">
                <a:solidFill>
                  <a:srgbClr val="000000"/>
                </a:solidFill>
                <a:latin typeface="Calibri"/>
                <a:ea typeface="Calibri"/>
                <a:cs typeface="Calibri"/>
                <a:sym typeface="Calibri"/>
              </a:rPr>
              <a:t>Assign severity</a:t>
            </a:r>
            <a:endParaRPr sz="1100">
              <a:solidFill>
                <a:srgbClr val="000000"/>
              </a:solidFill>
              <a:latin typeface="Calibri"/>
              <a:ea typeface="Calibri"/>
              <a:cs typeface="Calibri"/>
              <a:sym typeface="Calibri"/>
            </a:endParaRPr>
          </a:p>
          <a:p>
            <a:pPr indent="-298450" lvl="0" marL="457200" rtl="0" algn="l">
              <a:lnSpc>
                <a:spcPct val="115000"/>
              </a:lnSpc>
              <a:spcBef>
                <a:spcPts val="1000"/>
              </a:spcBef>
              <a:spcAft>
                <a:spcPts val="0"/>
              </a:spcAft>
              <a:buClr>
                <a:srgbClr val="000000"/>
              </a:buClr>
              <a:buSzPts val="1100"/>
              <a:buFont typeface="Calibri"/>
              <a:buChar char="●"/>
            </a:pPr>
            <a:r>
              <a:rPr lang="en" sz="1100">
                <a:solidFill>
                  <a:srgbClr val="000000"/>
                </a:solidFill>
                <a:latin typeface="Calibri"/>
                <a:ea typeface="Calibri"/>
                <a:cs typeface="Calibri"/>
                <a:sym typeface="Calibri"/>
              </a:rPr>
              <a:t>Track and audit the findings</a:t>
            </a:r>
            <a:endParaRPr sz="1100">
              <a:solidFill>
                <a:srgbClr val="000000"/>
              </a:solidFill>
              <a:latin typeface="Calibri"/>
              <a:ea typeface="Calibri"/>
              <a:cs typeface="Calibri"/>
              <a:sym typeface="Calibri"/>
            </a:endParaRPr>
          </a:p>
          <a:p>
            <a:pPr indent="-298450" lvl="0" marL="457200" rtl="0" algn="l">
              <a:lnSpc>
                <a:spcPct val="115000"/>
              </a:lnSpc>
              <a:spcBef>
                <a:spcPts val="1000"/>
              </a:spcBef>
              <a:spcAft>
                <a:spcPts val="1000"/>
              </a:spcAft>
              <a:buClr>
                <a:srgbClr val="000000"/>
              </a:buClr>
              <a:buSzPts val="1100"/>
              <a:buFont typeface="Calibri"/>
              <a:buChar char="●"/>
            </a:pPr>
            <a:r>
              <a:rPr lang="en" sz="1100">
                <a:solidFill>
                  <a:srgbClr val="000000"/>
                </a:solidFill>
                <a:latin typeface="Calibri"/>
                <a:ea typeface="Calibri"/>
                <a:cs typeface="Calibri"/>
                <a:sym typeface="Calibri"/>
              </a:rPr>
              <a:t>Summarize and prioritize what to do next</a:t>
            </a:r>
            <a:endParaRPr sz="1100">
              <a:solidFill>
                <a:srgbClr val="000000"/>
              </a:solidFill>
              <a:latin typeface="Calibri"/>
              <a:ea typeface="Calibri"/>
              <a:cs typeface="Calibri"/>
              <a:sym typeface="Calibri"/>
            </a:endParaRPr>
          </a:p>
        </p:txBody>
      </p:sp>
      <p:sp>
        <p:nvSpPr>
          <p:cNvPr id="299" name="Google Shape;299;p30"/>
          <p:cNvSpPr txBox="1"/>
          <p:nvPr/>
        </p:nvSpPr>
        <p:spPr>
          <a:xfrm>
            <a:off x="4432371" y="2000192"/>
            <a:ext cx="1803300" cy="2160000"/>
          </a:xfrm>
          <a:prstGeom prst="rect">
            <a:avLst/>
          </a:prstGeom>
          <a:noFill/>
          <a:ln>
            <a:noFill/>
          </a:ln>
        </p:spPr>
        <p:txBody>
          <a:bodyPr anchorCtr="0" anchor="t" bIns="34275" lIns="68575" spcFirstLastPara="1" rIns="68575" wrap="square" tIns="34275">
            <a:noAutofit/>
          </a:bodyPr>
          <a:lstStyle/>
          <a:p>
            <a:pPr indent="-298450" lvl="0" marL="457200" rtl="0" algn="l">
              <a:lnSpc>
                <a:spcPct val="115000"/>
              </a:lnSpc>
              <a:spcBef>
                <a:spcPts val="800"/>
              </a:spcBef>
              <a:spcAft>
                <a:spcPts val="0"/>
              </a:spcAft>
              <a:buClr>
                <a:srgbClr val="000000"/>
              </a:buClr>
              <a:buSzPts val="1100"/>
              <a:buFont typeface="Calibri"/>
              <a:buChar char="●"/>
            </a:pPr>
            <a:r>
              <a:rPr lang="en" sz="1100">
                <a:solidFill>
                  <a:srgbClr val="000000"/>
                </a:solidFill>
                <a:latin typeface="Calibri"/>
                <a:ea typeface="Calibri"/>
                <a:cs typeface="Calibri"/>
                <a:sym typeface="Calibri"/>
              </a:rPr>
              <a:t>Assign to owners</a:t>
            </a:r>
            <a:endParaRPr sz="1100">
              <a:solidFill>
                <a:srgbClr val="000000"/>
              </a:solidFill>
              <a:latin typeface="Calibri"/>
              <a:ea typeface="Calibri"/>
              <a:cs typeface="Calibri"/>
              <a:sym typeface="Calibri"/>
            </a:endParaRPr>
          </a:p>
          <a:p>
            <a:pPr indent="-298450" lvl="0" marL="457200" rtl="0" algn="l">
              <a:lnSpc>
                <a:spcPct val="115000"/>
              </a:lnSpc>
              <a:spcBef>
                <a:spcPts val="1000"/>
              </a:spcBef>
              <a:spcAft>
                <a:spcPts val="1000"/>
              </a:spcAft>
              <a:buClr>
                <a:srgbClr val="000000"/>
              </a:buClr>
              <a:buSzPts val="1100"/>
              <a:buFont typeface="Calibri"/>
              <a:buChar char="●"/>
            </a:pPr>
            <a:r>
              <a:rPr lang="en" sz="1100">
                <a:solidFill>
                  <a:srgbClr val="000000"/>
                </a:solidFill>
                <a:latin typeface="Calibri"/>
                <a:ea typeface="Calibri"/>
                <a:cs typeface="Calibri"/>
                <a:sym typeface="Calibri"/>
              </a:rPr>
              <a:t>Integrate with downstream tools (monitoring, chat, ticketing systems)</a:t>
            </a:r>
            <a:endParaRPr sz="1100">
              <a:solidFill>
                <a:srgbClr val="000000"/>
              </a:solidFill>
              <a:latin typeface="Calibri"/>
              <a:ea typeface="Calibri"/>
              <a:cs typeface="Calibri"/>
              <a:sym typeface="Calibri"/>
            </a:endParaRPr>
          </a:p>
        </p:txBody>
      </p:sp>
      <p:sp>
        <p:nvSpPr>
          <p:cNvPr id="300" name="Google Shape;300;p30"/>
          <p:cNvSpPr/>
          <p:nvPr/>
        </p:nvSpPr>
        <p:spPr>
          <a:xfrm>
            <a:off x="6254337" y="1180975"/>
            <a:ext cx="1890300" cy="655800"/>
          </a:xfrm>
          <a:prstGeom prst="homePlate">
            <a:avLst>
              <a:gd fmla="val 50000" name="adj"/>
            </a:avLst>
          </a:prstGeom>
          <a:solidFill>
            <a:srgbClr val="270E42"/>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Calibri"/>
                <a:ea typeface="Calibri"/>
                <a:cs typeface="Calibri"/>
                <a:sym typeface="Calibri"/>
              </a:rPr>
              <a:t>Remediate</a:t>
            </a:r>
            <a:endParaRPr b="1" sz="1200">
              <a:solidFill>
                <a:schemeClr val="lt1"/>
              </a:solidFill>
              <a:latin typeface="Calibri"/>
              <a:ea typeface="Calibri"/>
              <a:cs typeface="Calibri"/>
              <a:sym typeface="Calibri"/>
            </a:endParaRPr>
          </a:p>
        </p:txBody>
      </p:sp>
      <p:sp>
        <p:nvSpPr>
          <p:cNvPr id="301" name="Google Shape;301;p30"/>
          <p:cNvSpPr txBox="1"/>
          <p:nvPr/>
        </p:nvSpPr>
        <p:spPr>
          <a:xfrm>
            <a:off x="6196577" y="2000192"/>
            <a:ext cx="1803300" cy="2160000"/>
          </a:xfrm>
          <a:prstGeom prst="rect">
            <a:avLst/>
          </a:prstGeom>
          <a:noFill/>
          <a:ln>
            <a:noFill/>
          </a:ln>
        </p:spPr>
        <p:txBody>
          <a:bodyPr anchorCtr="0" anchor="t" bIns="34275" lIns="68575" spcFirstLastPara="1" rIns="68575" wrap="square" tIns="34275">
            <a:noAutofit/>
          </a:bodyPr>
          <a:lstStyle/>
          <a:p>
            <a:pPr indent="-298450" lvl="0" marL="457200" rtl="0" algn="l">
              <a:lnSpc>
                <a:spcPct val="115000"/>
              </a:lnSpc>
              <a:spcBef>
                <a:spcPts val="800"/>
              </a:spcBef>
              <a:spcAft>
                <a:spcPts val="0"/>
              </a:spcAft>
              <a:buClr>
                <a:srgbClr val="000000"/>
              </a:buClr>
              <a:buSzPts val="1100"/>
              <a:buFont typeface="Calibri"/>
              <a:buChar char="●"/>
            </a:pPr>
            <a:r>
              <a:rPr lang="en" sz="1100">
                <a:solidFill>
                  <a:srgbClr val="000000"/>
                </a:solidFill>
                <a:latin typeface="Calibri"/>
                <a:ea typeface="Calibri"/>
                <a:cs typeface="Calibri"/>
                <a:sym typeface="Calibri"/>
              </a:rPr>
              <a:t>Investigate best practices</a:t>
            </a:r>
            <a:endParaRPr sz="1100">
              <a:solidFill>
                <a:srgbClr val="000000"/>
              </a:solidFill>
              <a:latin typeface="Calibri"/>
              <a:ea typeface="Calibri"/>
              <a:cs typeface="Calibri"/>
              <a:sym typeface="Calibri"/>
            </a:endParaRPr>
          </a:p>
          <a:p>
            <a:pPr indent="-298450" lvl="0" marL="457200" rtl="0" algn="l">
              <a:lnSpc>
                <a:spcPct val="115000"/>
              </a:lnSpc>
              <a:spcBef>
                <a:spcPts val="1000"/>
              </a:spcBef>
              <a:spcAft>
                <a:spcPts val="0"/>
              </a:spcAft>
              <a:buClr>
                <a:srgbClr val="000000"/>
              </a:buClr>
              <a:buSzPts val="1100"/>
              <a:buFont typeface="Calibri"/>
              <a:buChar char="●"/>
            </a:pPr>
            <a:r>
              <a:rPr lang="en" sz="1100">
                <a:solidFill>
                  <a:srgbClr val="000000"/>
                </a:solidFill>
                <a:latin typeface="Calibri"/>
                <a:ea typeface="Calibri"/>
                <a:cs typeface="Calibri"/>
                <a:sym typeface="Calibri"/>
              </a:rPr>
              <a:t>Document remediation guidance</a:t>
            </a:r>
            <a:endParaRPr sz="1100">
              <a:solidFill>
                <a:srgbClr val="000000"/>
              </a:solidFill>
              <a:latin typeface="Calibri"/>
              <a:ea typeface="Calibri"/>
              <a:cs typeface="Calibri"/>
              <a:sym typeface="Calibri"/>
            </a:endParaRPr>
          </a:p>
          <a:p>
            <a:pPr indent="-298450" lvl="0" marL="457200" rtl="0" algn="l">
              <a:lnSpc>
                <a:spcPct val="115000"/>
              </a:lnSpc>
              <a:spcBef>
                <a:spcPts val="1000"/>
              </a:spcBef>
              <a:spcAft>
                <a:spcPts val="0"/>
              </a:spcAft>
              <a:buClr>
                <a:srgbClr val="000000"/>
              </a:buClr>
              <a:buSzPts val="1100"/>
              <a:buFont typeface="Calibri"/>
              <a:buChar char="●"/>
            </a:pPr>
            <a:r>
              <a:rPr lang="en" sz="1100">
                <a:solidFill>
                  <a:srgbClr val="000000"/>
                </a:solidFill>
                <a:latin typeface="Calibri"/>
                <a:ea typeface="Calibri"/>
                <a:cs typeface="Calibri"/>
                <a:sym typeface="Calibri"/>
              </a:rPr>
              <a:t>Train engineers</a:t>
            </a:r>
            <a:endParaRPr sz="1100">
              <a:solidFill>
                <a:srgbClr val="000000"/>
              </a:solidFill>
              <a:latin typeface="Calibri"/>
              <a:ea typeface="Calibri"/>
              <a:cs typeface="Calibri"/>
              <a:sym typeface="Calibri"/>
            </a:endParaRPr>
          </a:p>
          <a:p>
            <a:pPr indent="-298450" lvl="0" marL="457200" rtl="0" algn="l">
              <a:lnSpc>
                <a:spcPct val="115000"/>
              </a:lnSpc>
              <a:spcBef>
                <a:spcPts val="1000"/>
              </a:spcBef>
              <a:spcAft>
                <a:spcPts val="1000"/>
              </a:spcAft>
              <a:buClr>
                <a:srgbClr val="000000"/>
              </a:buClr>
              <a:buSzPts val="1100"/>
              <a:buFont typeface="Calibri"/>
              <a:buChar char="●"/>
            </a:pPr>
            <a:r>
              <a:rPr lang="en" sz="1100">
                <a:solidFill>
                  <a:srgbClr val="000000"/>
                </a:solidFill>
                <a:latin typeface="Calibri"/>
                <a:ea typeface="Calibri"/>
                <a:cs typeface="Calibri"/>
                <a:sym typeface="Calibri"/>
              </a:rPr>
              <a:t>Make and validate changes</a:t>
            </a:r>
            <a:endParaRPr sz="1100">
              <a:solidFill>
                <a:srgbClr val="000000"/>
              </a:solidFill>
              <a:latin typeface="Calibri"/>
              <a:ea typeface="Calibri"/>
              <a:cs typeface="Calibri"/>
              <a:sym typeface="Calibri"/>
            </a:endParaRPr>
          </a:p>
        </p:txBody>
      </p:sp>
      <p:sp>
        <p:nvSpPr>
          <p:cNvPr id="302" name="Google Shape;302;p30"/>
          <p:cNvSpPr/>
          <p:nvPr/>
        </p:nvSpPr>
        <p:spPr>
          <a:xfrm>
            <a:off x="4477135" y="1180975"/>
            <a:ext cx="2118300" cy="655800"/>
          </a:xfrm>
          <a:prstGeom prst="homePlate">
            <a:avLst>
              <a:gd fmla="val 50000" name="adj"/>
            </a:avLst>
          </a:prstGeom>
          <a:solidFill>
            <a:srgbClr val="270E42"/>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Calibri"/>
                <a:ea typeface="Calibri"/>
                <a:cs typeface="Calibri"/>
                <a:sym typeface="Calibri"/>
              </a:rPr>
              <a:t>Assign </a:t>
            </a:r>
            <a:endParaRPr b="1" sz="1200">
              <a:solidFill>
                <a:schemeClr val="lt1"/>
              </a:solidFill>
              <a:latin typeface="Calibri"/>
              <a:ea typeface="Calibri"/>
              <a:cs typeface="Calibri"/>
              <a:sym typeface="Calibri"/>
            </a:endParaRPr>
          </a:p>
          <a:p>
            <a:pPr indent="0" lvl="0" marL="0" rtl="0" algn="ctr">
              <a:spcBef>
                <a:spcPts val="0"/>
              </a:spcBef>
              <a:spcAft>
                <a:spcPts val="0"/>
              </a:spcAft>
              <a:buNone/>
            </a:pPr>
            <a:r>
              <a:rPr b="1" lang="en" sz="1200">
                <a:solidFill>
                  <a:schemeClr val="lt1"/>
                </a:solidFill>
                <a:latin typeface="Calibri"/>
                <a:ea typeface="Calibri"/>
                <a:cs typeface="Calibri"/>
                <a:sym typeface="Calibri"/>
              </a:rPr>
              <a:t>Ownership</a:t>
            </a:r>
            <a:endParaRPr b="1" sz="1200">
              <a:solidFill>
                <a:schemeClr val="lt1"/>
              </a:solidFill>
              <a:latin typeface="Calibri"/>
              <a:ea typeface="Calibri"/>
              <a:cs typeface="Calibri"/>
              <a:sym typeface="Calibri"/>
            </a:endParaRPr>
          </a:p>
        </p:txBody>
      </p:sp>
      <p:sp>
        <p:nvSpPr>
          <p:cNvPr id="303" name="Google Shape;303;p30"/>
          <p:cNvSpPr/>
          <p:nvPr/>
        </p:nvSpPr>
        <p:spPr>
          <a:xfrm>
            <a:off x="2425344" y="1180975"/>
            <a:ext cx="2362200" cy="655800"/>
          </a:xfrm>
          <a:prstGeom prst="homePlate">
            <a:avLst>
              <a:gd fmla="val 50000" name="adj"/>
            </a:avLst>
          </a:prstGeom>
          <a:solidFill>
            <a:srgbClr val="270E42"/>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Calibri"/>
                <a:ea typeface="Calibri"/>
                <a:cs typeface="Calibri"/>
                <a:sym typeface="Calibri"/>
              </a:rPr>
              <a:t>Analyze, Organize, </a:t>
            </a:r>
            <a:br>
              <a:rPr b="1" lang="en" sz="1200">
                <a:solidFill>
                  <a:schemeClr val="lt1"/>
                </a:solidFill>
                <a:latin typeface="Calibri"/>
                <a:ea typeface="Calibri"/>
                <a:cs typeface="Calibri"/>
                <a:sym typeface="Calibri"/>
              </a:rPr>
            </a:br>
            <a:r>
              <a:rPr b="1" lang="en" sz="1200">
                <a:solidFill>
                  <a:schemeClr val="lt1"/>
                </a:solidFill>
                <a:latin typeface="Calibri"/>
                <a:ea typeface="Calibri"/>
                <a:cs typeface="Calibri"/>
                <a:sym typeface="Calibri"/>
              </a:rPr>
              <a:t>and Prioritize the Data</a:t>
            </a:r>
            <a:endParaRPr b="1" sz="1200">
              <a:solidFill>
                <a:schemeClr val="lt1"/>
              </a:solidFill>
              <a:latin typeface="Calibri"/>
              <a:ea typeface="Calibri"/>
              <a:cs typeface="Calibri"/>
              <a:sym typeface="Calibri"/>
            </a:endParaRPr>
          </a:p>
        </p:txBody>
      </p:sp>
      <p:sp>
        <p:nvSpPr>
          <p:cNvPr id="304" name="Google Shape;304;p30"/>
          <p:cNvSpPr/>
          <p:nvPr/>
        </p:nvSpPr>
        <p:spPr>
          <a:xfrm>
            <a:off x="730925" y="1180975"/>
            <a:ext cx="2016900" cy="655800"/>
          </a:xfrm>
          <a:prstGeom prst="homePlate">
            <a:avLst>
              <a:gd fmla="val 50000" name="adj"/>
            </a:avLst>
          </a:prstGeom>
          <a:solidFill>
            <a:srgbClr val="270E42"/>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Calibri"/>
                <a:ea typeface="Calibri"/>
                <a:cs typeface="Calibri"/>
                <a:sym typeface="Calibri"/>
              </a:rPr>
              <a:t>Get the Data</a:t>
            </a:r>
            <a:endParaRPr b="1" sz="1200">
              <a:solidFill>
                <a:schemeClr val="lt1"/>
              </a:solidFill>
              <a:latin typeface="Calibri"/>
              <a:ea typeface="Calibri"/>
              <a:cs typeface="Calibri"/>
              <a:sym typeface="Calibri"/>
            </a:endParaRPr>
          </a:p>
        </p:txBody>
      </p:sp>
      <p:sp>
        <p:nvSpPr>
          <p:cNvPr id="305" name="Google Shape;305;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9" name="Shape 309"/>
        <p:cNvGrpSpPr/>
        <p:nvPr/>
      </p:nvGrpSpPr>
      <p:grpSpPr>
        <a:xfrm>
          <a:off x="0" y="0"/>
          <a:ext cx="0" cy="0"/>
          <a:chOff x="0" y="0"/>
          <a:chExt cx="0" cy="0"/>
        </a:xfrm>
      </p:grpSpPr>
      <p:sp>
        <p:nvSpPr>
          <p:cNvPr id="310" name="Google Shape;310;p31"/>
          <p:cNvSpPr txBox="1"/>
          <p:nvPr/>
        </p:nvSpPr>
        <p:spPr>
          <a:xfrm>
            <a:off x="3160313" y="1446892"/>
            <a:ext cx="3107700" cy="1636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800">
                <a:solidFill>
                  <a:srgbClr val="270E42"/>
                </a:solidFill>
                <a:latin typeface="Calibri"/>
                <a:ea typeface="Calibri"/>
                <a:cs typeface="Calibri"/>
                <a:sym typeface="Calibri"/>
              </a:rPr>
              <a:t>Build your own tools</a:t>
            </a:r>
            <a:endParaRPr b="1" sz="1800">
              <a:solidFill>
                <a:srgbClr val="270E42"/>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b="1" sz="1800">
              <a:solidFill>
                <a:srgbClr val="270E42"/>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b="1" sz="1800">
              <a:solidFill>
                <a:srgbClr val="270E42"/>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sz="1800">
                <a:solidFill>
                  <a:srgbClr val="270E42"/>
                </a:solidFill>
                <a:latin typeface="Calibri"/>
                <a:ea typeface="Calibri"/>
                <a:cs typeface="Calibri"/>
                <a:sym typeface="Calibri"/>
              </a:rPr>
              <a:t>Use open source</a:t>
            </a:r>
            <a:endParaRPr b="1" sz="1800">
              <a:solidFill>
                <a:srgbClr val="270E42"/>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b="1" sz="1800">
              <a:solidFill>
                <a:srgbClr val="270E42"/>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b="1" sz="1800">
              <a:solidFill>
                <a:srgbClr val="270E42"/>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sz="1800">
                <a:solidFill>
                  <a:srgbClr val="270E42"/>
                </a:solidFill>
                <a:latin typeface="Calibri"/>
                <a:ea typeface="Calibri"/>
                <a:cs typeface="Calibri"/>
                <a:sym typeface="Calibri"/>
              </a:rPr>
              <a:t>Use a purpose-built platform</a:t>
            </a:r>
            <a:endParaRPr b="1" sz="1800">
              <a:solidFill>
                <a:srgbClr val="270E42"/>
              </a:solidFill>
              <a:latin typeface="Calibri"/>
              <a:ea typeface="Calibri"/>
              <a:cs typeface="Calibri"/>
              <a:sym typeface="Calibri"/>
            </a:endParaRPr>
          </a:p>
        </p:txBody>
      </p:sp>
      <p:pic>
        <p:nvPicPr>
          <p:cNvPr id="311" name="Google Shape;311;p31"/>
          <p:cNvPicPr preferRelativeResize="0"/>
          <p:nvPr/>
        </p:nvPicPr>
        <p:blipFill>
          <a:blip r:embed="rId4">
            <a:alphaModFix/>
          </a:blip>
          <a:stretch>
            <a:fillRect/>
          </a:stretch>
        </p:blipFill>
        <p:spPr>
          <a:xfrm rot="-5400000">
            <a:off x="7757451" y="3756950"/>
            <a:ext cx="1390175" cy="1382925"/>
          </a:xfrm>
          <a:prstGeom prst="rect">
            <a:avLst/>
          </a:prstGeom>
          <a:noFill/>
          <a:ln>
            <a:noFill/>
          </a:ln>
        </p:spPr>
      </p:pic>
      <p:pic>
        <p:nvPicPr>
          <p:cNvPr id="312" name="Google Shape;312;p31"/>
          <p:cNvPicPr preferRelativeResize="0"/>
          <p:nvPr/>
        </p:nvPicPr>
        <p:blipFill>
          <a:blip r:embed="rId5">
            <a:alphaModFix/>
          </a:blip>
          <a:stretch>
            <a:fillRect/>
          </a:stretch>
        </p:blipFill>
        <p:spPr>
          <a:xfrm>
            <a:off x="202500" y="4663225"/>
            <a:ext cx="1567102" cy="294375"/>
          </a:xfrm>
          <a:prstGeom prst="rect">
            <a:avLst/>
          </a:prstGeom>
          <a:noFill/>
          <a:ln>
            <a:noFill/>
          </a:ln>
        </p:spPr>
      </p:pic>
      <p:sp>
        <p:nvSpPr>
          <p:cNvPr id="313" name="Google Shape;313;p31"/>
          <p:cNvSpPr/>
          <p:nvPr/>
        </p:nvSpPr>
        <p:spPr>
          <a:xfrm>
            <a:off x="2458338" y="1446892"/>
            <a:ext cx="476100" cy="4761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100">
                <a:solidFill>
                  <a:srgbClr val="270E42"/>
                </a:solidFill>
                <a:latin typeface="Calibri"/>
                <a:ea typeface="Calibri"/>
                <a:cs typeface="Calibri"/>
                <a:sym typeface="Calibri"/>
              </a:rPr>
              <a:t>1</a:t>
            </a:r>
            <a:endParaRPr b="1" sz="2100">
              <a:solidFill>
                <a:srgbClr val="270E42"/>
              </a:solidFill>
              <a:latin typeface="Calibri"/>
              <a:ea typeface="Calibri"/>
              <a:cs typeface="Calibri"/>
              <a:sym typeface="Calibri"/>
            </a:endParaRPr>
          </a:p>
        </p:txBody>
      </p:sp>
      <p:sp>
        <p:nvSpPr>
          <p:cNvPr id="314" name="Google Shape;314;p31"/>
          <p:cNvSpPr/>
          <p:nvPr/>
        </p:nvSpPr>
        <p:spPr>
          <a:xfrm>
            <a:off x="2458338" y="2388609"/>
            <a:ext cx="476100" cy="4761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100">
                <a:solidFill>
                  <a:srgbClr val="270E42"/>
                </a:solidFill>
                <a:latin typeface="Calibri"/>
                <a:ea typeface="Calibri"/>
                <a:cs typeface="Calibri"/>
                <a:sym typeface="Calibri"/>
              </a:rPr>
              <a:t>2</a:t>
            </a:r>
            <a:endParaRPr b="1" sz="2100">
              <a:solidFill>
                <a:srgbClr val="270E42"/>
              </a:solidFill>
              <a:latin typeface="Calibri"/>
              <a:ea typeface="Calibri"/>
              <a:cs typeface="Calibri"/>
              <a:sym typeface="Calibri"/>
            </a:endParaRPr>
          </a:p>
        </p:txBody>
      </p:sp>
      <p:sp>
        <p:nvSpPr>
          <p:cNvPr id="315" name="Google Shape;315;p31"/>
          <p:cNvSpPr/>
          <p:nvPr/>
        </p:nvSpPr>
        <p:spPr>
          <a:xfrm>
            <a:off x="2458338" y="3330319"/>
            <a:ext cx="476100" cy="4761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100">
                <a:solidFill>
                  <a:srgbClr val="270E42"/>
                </a:solidFill>
                <a:latin typeface="Calibri"/>
                <a:ea typeface="Calibri"/>
                <a:cs typeface="Calibri"/>
                <a:sym typeface="Calibri"/>
              </a:rPr>
              <a:t>3</a:t>
            </a:r>
            <a:endParaRPr b="1" sz="2100">
              <a:solidFill>
                <a:srgbClr val="270E42"/>
              </a:solidFill>
              <a:latin typeface="Calibri"/>
              <a:ea typeface="Calibri"/>
              <a:cs typeface="Calibri"/>
              <a:sym typeface="Calibri"/>
            </a:endParaRPr>
          </a:p>
        </p:txBody>
      </p:sp>
      <p:sp>
        <p:nvSpPr>
          <p:cNvPr id="316" name="Google Shape;316;p31"/>
          <p:cNvSpPr txBox="1"/>
          <p:nvPr/>
        </p:nvSpPr>
        <p:spPr>
          <a:xfrm>
            <a:off x="311700" y="210312"/>
            <a:ext cx="8520600" cy="8418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b="1" lang="en" sz="2400">
                <a:solidFill>
                  <a:srgbClr val="23103A"/>
                </a:solidFill>
                <a:latin typeface="Roboto"/>
                <a:ea typeface="Roboto"/>
                <a:cs typeface="Roboto"/>
                <a:sym typeface="Roboto"/>
              </a:rPr>
              <a:t>Ways to implement Configuration Validation</a:t>
            </a:r>
            <a:endParaRPr b="1" sz="3000">
              <a:solidFill>
                <a:srgbClr val="23103A"/>
              </a:solidFill>
              <a:latin typeface="Roboto"/>
              <a:ea typeface="Roboto"/>
              <a:cs typeface="Roboto"/>
              <a:sym typeface="Roboto"/>
            </a:endParaRPr>
          </a:p>
        </p:txBody>
      </p:sp>
      <p:pic>
        <p:nvPicPr>
          <p:cNvPr id="317" name="Google Shape;317;p31"/>
          <p:cNvPicPr preferRelativeResize="0"/>
          <p:nvPr/>
        </p:nvPicPr>
        <p:blipFill rotWithShape="1">
          <a:blip r:embed="rId6">
            <a:alphaModFix/>
          </a:blip>
          <a:srcRect b="0" l="0" r="0" t="0"/>
          <a:stretch/>
        </p:blipFill>
        <p:spPr>
          <a:xfrm>
            <a:off x="1382475" y="1100542"/>
            <a:ext cx="5961400" cy="3236826"/>
          </a:xfrm>
          <a:prstGeom prst="rect">
            <a:avLst/>
          </a:prstGeom>
          <a:noFill/>
          <a:ln>
            <a:noFill/>
          </a:ln>
        </p:spPr>
      </p:pic>
      <p:sp>
        <p:nvSpPr>
          <p:cNvPr id="318" name="Google Shape;318;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2" name="Shape 62"/>
        <p:cNvGrpSpPr/>
        <p:nvPr/>
      </p:nvGrpSpPr>
      <p:grpSpPr>
        <a:xfrm>
          <a:off x="0" y="0"/>
          <a:ext cx="0" cy="0"/>
          <a:chOff x="0" y="0"/>
          <a:chExt cx="0" cy="0"/>
        </a:xfrm>
      </p:grpSpPr>
      <p:sp>
        <p:nvSpPr>
          <p:cNvPr id="63" name="Google Shape;63;p14"/>
          <p:cNvSpPr txBox="1"/>
          <p:nvPr/>
        </p:nvSpPr>
        <p:spPr>
          <a:xfrm>
            <a:off x="311700" y="209300"/>
            <a:ext cx="8520600" cy="84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000">
                <a:solidFill>
                  <a:srgbClr val="23103A"/>
                </a:solidFill>
                <a:latin typeface="Roboto"/>
                <a:ea typeface="Roboto"/>
                <a:cs typeface="Roboto"/>
                <a:sym typeface="Roboto"/>
              </a:rPr>
              <a:t>Presenters</a:t>
            </a:r>
            <a:endParaRPr b="1" sz="3000">
              <a:solidFill>
                <a:srgbClr val="23103A"/>
              </a:solidFill>
              <a:latin typeface="Roboto"/>
              <a:ea typeface="Roboto"/>
              <a:cs typeface="Roboto"/>
              <a:sym typeface="Roboto"/>
            </a:endParaRPr>
          </a:p>
        </p:txBody>
      </p:sp>
      <p:pic>
        <p:nvPicPr>
          <p:cNvPr id="64" name="Google Shape;64;p14"/>
          <p:cNvPicPr preferRelativeResize="0"/>
          <p:nvPr/>
        </p:nvPicPr>
        <p:blipFill>
          <a:blip r:embed="rId4">
            <a:alphaModFix/>
          </a:blip>
          <a:stretch>
            <a:fillRect/>
          </a:stretch>
        </p:blipFill>
        <p:spPr>
          <a:xfrm rot="-5400000">
            <a:off x="7757451" y="3756950"/>
            <a:ext cx="1390175" cy="1382925"/>
          </a:xfrm>
          <a:prstGeom prst="rect">
            <a:avLst/>
          </a:prstGeom>
          <a:noFill/>
          <a:ln>
            <a:noFill/>
          </a:ln>
        </p:spPr>
      </p:pic>
      <p:pic>
        <p:nvPicPr>
          <p:cNvPr id="65" name="Google Shape;65;p14"/>
          <p:cNvPicPr preferRelativeResize="0"/>
          <p:nvPr/>
        </p:nvPicPr>
        <p:blipFill>
          <a:blip r:embed="rId5">
            <a:alphaModFix/>
          </a:blip>
          <a:stretch>
            <a:fillRect/>
          </a:stretch>
        </p:blipFill>
        <p:spPr>
          <a:xfrm>
            <a:off x="202500" y="4663225"/>
            <a:ext cx="1567102" cy="294375"/>
          </a:xfrm>
          <a:prstGeom prst="rect">
            <a:avLst/>
          </a:prstGeom>
          <a:noFill/>
          <a:ln>
            <a:noFill/>
          </a:ln>
        </p:spPr>
      </p:pic>
      <p:sp>
        <p:nvSpPr>
          <p:cNvPr id="66" name="Google Shape;66;p14"/>
          <p:cNvSpPr txBox="1"/>
          <p:nvPr/>
        </p:nvSpPr>
        <p:spPr>
          <a:xfrm>
            <a:off x="2567250" y="2898450"/>
            <a:ext cx="4523100" cy="101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50">
                <a:solidFill>
                  <a:srgbClr val="414042"/>
                </a:solidFill>
                <a:latin typeface="Calibri"/>
                <a:ea typeface="Calibri"/>
                <a:cs typeface="Calibri"/>
                <a:sym typeface="Calibri"/>
              </a:rPr>
              <a:t>JOE PELLETIER</a:t>
            </a:r>
            <a:endParaRPr b="1" sz="1350">
              <a:solidFill>
                <a:srgbClr val="414042"/>
              </a:solidFill>
              <a:latin typeface="Calibri"/>
              <a:ea typeface="Calibri"/>
              <a:cs typeface="Calibri"/>
              <a:sym typeface="Calibri"/>
            </a:endParaRPr>
          </a:p>
          <a:p>
            <a:pPr indent="0" lvl="0" marL="0" rtl="0" algn="l">
              <a:lnSpc>
                <a:spcPct val="115000"/>
              </a:lnSpc>
              <a:spcBef>
                <a:spcPts val="0"/>
              </a:spcBef>
              <a:spcAft>
                <a:spcPts val="0"/>
              </a:spcAft>
              <a:buNone/>
            </a:pPr>
            <a:r>
              <a:rPr i="1" lang="en" sz="1350">
                <a:solidFill>
                  <a:srgbClr val="414042"/>
                </a:solidFill>
                <a:latin typeface="Calibri"/>
                <a:ea typeface="Calibri"/>
                <a:cs typeface="Calibri"/>
                <a:sym typeface="Calibri"/>
              </a:rPr>
              <a:t>VP of Product - Fairwinds</a:t>
            </a:r>
            <a:endParaRPr i="1" sz="1350">
              <a:solidFill>
                <a:srgbClr val="414042"/>
              </a:solidFill>
              <a:latin typeface="Calibri"/>
              <a:ea typeface="Calibri"/>
              <a:cs typeface="Calibri"/>
              <a:sym typeface="Calibri"/>
            </a:endParaRPr>
          </a:p>
          <a:p>
            <a:pPr indent="0" lvl="0" marL="0" rtl="0" algn="just">
              <a:lnSpc>
                <a:spcPct val="115000"/>
              </a:lnSpc>
              <a:spcBef>
                <a:spcPts val="0"/>
              </a:spcBef>
              <a:spcAft>
                <a:spcPts val="0"/>
              </a:spcAft>
              <a:buNone/>
            </a:pPr>
            <a:r>
              <a:rPr lang="en" sz="1200">
                <a:solidFill>
                  <a:srgbClr val="000000"/>
                </a:solidFill>
                <a:latin typeface="Calibri"/>
                <a:ea typeface="Calibri"/>
                <a:cs typeface="Calibri"/>
                <a:sym typeface="Calibri"/>
              </a:rPr>
              <a:t>Joe heads up product and strategy at Fairwinds. He is passionate about building great teams and solutions that bridge the gap between developers, security, and operations.</a:t>
            </a:r>
            <a:endParaRPr sz="1200">
              <a:solidFill>
                <a:srgbClr val="000000"/>
              </a:solidFill>
              <a:latin typeface="Calibri"/>
              <a:ea typeface="Calibri"/>
              <a:cs typeface="Calibri"/>
              <a:sym typeface="Calibri"/>
            </a:endParaRPr>
          </a:p>
          <a:p>
            <a:pPr indent="0" lvl="0" marL="0" rtl="0" algn="l">
              <a:lnSpc>
                <a:spcPct val="115000"/>
              </a:lnSpc>
              <a:spcBef>
                <a:spcPts val="0"/>
              </a:spcBef>
              <a:spcAft>
                <a:spcPts val="0"/>
              </a:spcAft>
              <a:buNone/>
            </a:pPr>
            <a:r>
              <a:t/>
            </a:r>
            <a:endParaRPr i="1" sz="1350">
              <a:solidFill>
                <a:srgbClr val="414042"/>
              </a:solidFill>
            </a:endParaRPr>
          </a:p>
        </p:txBody>
      </p:sp>
      <p:sp>
        <p:nvSpPr>
          <p:cNvPr id="67" name="Google Shape;67;p14"/>
          <p:cNvSpPr txBox="1"/>
          <p:nvPr/>
        </p:nvSpPr>
        <p:spPr>
          <a:xfrm>
            <a:off x="2529870" y="1231225"/>
            <a:ext cx="4523100" cy="101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350">
                <a:solidFill>
                  <a:srgbClr val="414042"/>
                </a:solidFill>
                <a:latin typeface="Calibri"/>
                <a:ea typeface="Calibri"/>
                <a:cs typeface="Calibri"/>
                <a:sym typeface="Calibri"/>
              </a:rPr>
              <a:t>ROBERT BRENNAN</a:t>
            </a:r>
            <a:endParaRPr b="1" sz="1350">
              <a:solidFill>
                <a:srgbClr val="414042"/>
              </a:solidFill>
              <a:latin typeface="Calibri"/>
              <a:ea typeface="Calibri"/>
              <a:cs typeface="Calibri"/>
              <a:sym typeface="Calibri"/>
            </a:endParaRPr>
          </a:p>
          <a:p>
            <a:pPr indent="0" lvl="0" marL="0" rtl="0" algn="l">
              <a:lnSpc>
                <a:spcPct val="115000"/>
              </a:lnSpc>
              <a:spcBef>
                <a:spcPts val="0"/>
              </a:spcBef>
              <a:spcAft>
                <a:spcPts val="0"/>
              </a:spcAft>
              <a:buNone/>
            </a:pPr>
            <a:r>
              <a:rPr i="1" lang="en" sz="1350">
                <a:solidFill>
                  <a:srgbClr val="414042"/>
                </a:solidFill>
                <a:latin typeface="Calibri"/>
                <a:ea typeface="Calibri"/>
                <a:cs typeface="Calibri"/>
                <a:sym typeface="Calibri"/>
              </a:rPr>
              <a:t>Director of Open Source - Fairwinds</a:t>
            </a:r>
            <a:endParaRPr i="1" sz="1350">
              <a:solidFill>
                <a:srgbClr val="414042"/>
              </a:solidFill>
              <a:latin typeface="Calibri"/>
              <a:ea typeface="Calibri"/>
              <a:cs typeface="Calibri"/>
              <a:sym typeface="Calibri"/>
            </a:endParaRPr>
          </a:p>
          <a:p>
            <a:pPr indent="0" lvl="0" marL="0" rtl="0" algn="just">
              <a:lnSpc>
                <a:spcPct val="115000"/>
              </a:lnSpc>
              <a:spcBef>
                <a:spcPts val="0"/>
              </a:spcBef>
              <a:spcAft>
                <a:spcPts val="0"/>
              </a:spcAft>
              <a:buNone/>
            </a:pPr>
            <a:r>
              <a:rPr lang="en" sz="1200">
                <a:solidFill>
                  <a:srgbClr val="000000"/>
                </a:solidFill>
                <a:latin typeface="Calibri"/>
                <a:ea typeface="Calibri"/>
                <a:cs typeface="Calibri"/>
                <a:sym typeface="Calibri"/>
              </a:rPr>
              <a:t>Robert drives software initiatives at Fairwinds with a heavy focus on open source. He helps companies adopt and maintain Kubernetes clusters in a secure, scalable, and user-friendly way.</a:t>
            </a:r>
            <a:endParaRPr b="1" sz="1350">
              <a:solidFill>
                <a:srgbClr val="000000"/>
              </a:solidFill>
              <a:latin typeface="Calibri"/>
              <a:ea typeface="Calibri"/>
              <a:cs typeface="Calibri"/>
              <a:sym typeface="Calibri"/>
            </a:endParaRPr>
          </a:p>
        </p:txBody>
      </p:sp>
      <p:pic>
        <p:nvPicPr>
          <p:cNvPr id="68" name="Google Shape;68;p14"/>
          <p:cNvPicPr preferRelativeResize="0"/>
          <p:nvPr/>
        </p:nvPicPr>
        <p:blipFill>
          <a:blip r:embed="rId6">
            <a:alphaModFix/>
          </a:blip>
          <a:stretch>
            <a:fillRect/>
          </a:stretch>
        </p:blipFill>
        <p:spPr>
          <a:xfrm>
            <a:off x="1072829" y="1015405"/>
            <a:ext cx="1457047" cy="1440215"/>
          </a:xfrm>
          <a:prstGeom prst="rect">
            <a:avLst/>
          </a:prstGeom>
          <a:noFill/>
          <a:ln>
            <a:noFill/>
          </a:ln>
          <a:effectLst>
            <a:outerShdw blurRad="57150" rotWithShape="0" algn="bl" dir="5400000" dist="19050">
              <a:srgbClr val="000000">
                <a:alpha val="50000"/>
              </a:srgbClr>
            </a:outerShdw>
          </a:effectLst>
        </p:spPr>
      </p:pic>
      <p:pic>
        <p:nvPicPr>
          <p:cNvPr id="69" name="Google Shape;69;p14"/>
          <p:cNvPicPr preferRelativeResize="0"/>
          <p:nvPr/>
        </p:nvPicPr>
        <p:blipFill>
          <a:blip r:embed="rId7">
            <a:alphaModFix/>
          </a:blip>
          <a:stretch>
            <a:fillRect/>
          </a:stretch>
        </p:blipFill>
        <p:spPr>
          <a:xfrm>
            <a:off x="1009800" y="2687892"/>
            <a:ext cx="1557446" cy="1440220"/>
          </a:xfrm>
          <a:prstGeom prst="rect">
            <a:avLst/>
          </a:prstGeom>
          <a:noFill/>
          <a:ln>
            <a:noFill/>
          </a:ln>
          <a:effectLst>
            <a:outerShdw blurRad="57150" rotWithShape="0" algn="bl" dir="5400000" dist="19050">
              <a:srgbClr val="000000">
                <a:alpha val="50000"/>
              </a:srgbClr>
            </a:outerShdw>
          </a:effectLst>
        </p:spPr>
      </p:pic>
      <p:sp>
        <p:nvSpPr>
          <p:cNvPr id="70" name="Google Shape;70;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2" name="Shape 322"/>
        <p:cNvGrpSpPr/>
        <p:nvPr/>
      </p:nvGrpSpPr>
      <p:grpSpPr>
        <a:xfrm>
          <a:off x="0" y="0"/>
          <a:ext cx="0" cy="0"/>
          <a:chOff x="0" y="0"/>
          <a:chExt cx="0" cy="0"/>
        </a:xfrm>
      </p:grpSpPr>
      <p:pic>
        <p:nvPicPr>
          <p:cNvPr id="323" name="Google Shape;323;p32"/>
          <p:cNvPicPr preferRelativeResize="0"/>
          <p:nvPr/>
        </p:nvPicPr>
        <p:blipFill>
          <a:blip r:embed="rId4">
            <a:alphaModFix/>
          </a:blip>
          <a:stretch>
            <a:fillRect/>
          </a:stretch>
        </p:blipFill>
        <p:spPr>
          <a:xfrm>
            <a:off x="202500" y="4663225"/>
            <a:ext cx="1567102" cy="294375"/>
          </a:xfrm>
          <a:prstGeom prst="rect">
            <a:avLst/>
          </a:prstGeom>
          <a:noFill/>
          <a:ln>
            <a:noFill/>
          </a:ln>
        </p:spPr>
      </p:pic>
      <p:pic>
        <p:nvPicPr>
          <p:cNvPr id="324" name="Google Shape;324;p32"/>
          <p:cNvPicPr preferRelativeResize="0"/>
          <p:nvPr/>
        </p:nvPicPr>
        <p:blipFill>
          <a:blip r:embed="rId5">
            <a:alphaModFix/>
          </a:blip>
          <a:stretch>
            <a:fillRect/>
          </a:stretch>
        </p:blipFill>
        <p:spPr>
          <a:xfrm rot="10800000">
            <a:off x="7753826" y="0"/>
            <a:ext cx="1390175" cy="1382925"/>
          </a:xfrm>
          <a:prstGeom prst="rect">
            <a:avLst/>
          </a:prstGeom>
          <a:noFill/>
          <a:ln>
            <a:noFill/>
          </a:ln>
        </p:spPr>
      </p:pic>
      <p:cxnSp>
        <p:nvCxnSpPr>
          <p:cNvPr id="325" name="Google Shape;325;p32"/>
          <p:cNvCxnSpPr/>
          <p:nvPr/>
        </p:nvCxnSpPr>
        <p:spPr>
          <a:xfrm flipH="1">
            <a:off x="3945438" y="1127225"/>
            <a:ext cx="591300" cy="3148500"/>
          </a:xfrm>
          <a:prstGeom prst="straightConnector1">
            <a:avLst/>
          </a:prstGeom>
          <a:noFill/>
          <a:ln cap="flat" cmpd="sng" w="38100">
            <a:solidFill>
              <a:srgbClr val="8BD2DC"/>
            </a:solidFill>
            <a:prstDash val="solid"/>
            <a:round/>
            <a:headEnd len="med" w="med" type="none"/>
            <a:tailEnd len="med" w="med" type="none"/>
          </a:ln>
        </p:spPr>
      </p:cxnSp>
      <p:sp>
        <p:nvSpPr>
          <p:cNvPr id="326" name="Google Shape;326;p32"/>
          <p:cNvSpPr txBox="1"/>
          <p:nvPr/>
        </p:nvSpPr>
        <p:spPr>
          <a:xfrm>
            <a:off x="4864413" y="1349200"/>
            <a:ext cx="2941500" cy="209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400"/>
              <a:buFont typeface="Arial"/>
              <a:buNone/>
            </a:pPr>
            <a:r>
              <a:rPr b="1" lang="en" sz="1800">
                <a:latin typeface="Calibri"/>
                <a:ea typeface="Calibri"/>
                <a:cs typeface="Calibri"/>
                <a:sym typeface="Calibri"/>
              </a:rPr>
              <a:t>Cons</a:t>
            </a:r>
            <a:endParaRPr sz="1200">
              <a:latin typeface="Calibri"/>
              <a:ea typeface="Calibri"/>
              <a:cs typeface="Calibri"/>
              <a:sym typeface="Calibri"/>
            </a:endParaRPr>
          </a:p>
          <a:p>
            <a:pPr indent="-317500" lvl="0" marL="457200" rtl="0" algn="l">
              <a:lnSpc>
                <a:spcPct val="120000"/>
              </a:lnSpc>
              <a:spcBef>
                <a:spcPts val="800"/>
              </a:spcBef>
              <a:spcAft>
                <a:spcPts val="0"/>
              </a:spcAft>
              <a:buClr>
                <a:schemeClr val="dk1"/>
              </a:buClr>
              <a:buSzPts val="1400"/>
              <a:buFont typeface="Calibri"/>
              <a:buChar char="●"/>
            </a:pPr>
            <a:r>
              <a:rPr lang="en">
                <a:solidFill>
                  <a:schemeClr val="dk1"/>
                </a:solidFill>
                <a:latin typeface="Calibri"/>
                <a:ea typeface="Calibri"/>
                <a:cs typeface="Calibri"/>
                <a:sym typeface="Calibri"/>
              </a:rPr>
              <a:t>Potentially huge effort, maintenance cost</a:t>
            </a:r>
            <a:endParaRPr>
              <a:solidFill>
                <a:schemeClr val="dk1"/>
              </a:solidFill>
              <a:latin typeface="Calibri"/>
              <a:ea typeface="Calibri"/>
              <a:cs typeface="Calibri"/>
              <a:sym typeface="Calibri"/>
            </a:endParaRPr>
          </a:p>
          <a:p>
            <a:pPr indent="-317500" lvl="0" marL="457200" rtl="0" algn="l">
              <a:lnSpc>
                <a:spcPct val="120000"/>
              </a:lnSpc>
              <a:spcBef>
                <a:spcPts val="1000"/>
              </a:spcBef>
              <a:spcAft>
                <a:spcPts val="0"/>
              </a:spcAft>
              <a:buClr>
                <a:schemeClr val="dk1"/>
              </a:buClr>
              <a:buSzPts val="1400"/>
              <a:buFont typeface="Calibri"/>
              <a:buChar char="●"/>
            </a:pPr>
            <a:r>
              <a:rPr lang="en">
                <a:solidFill>
                  <a:schemeClr val="dk1"/>
                </a:solidFill>
                <a:latin typeface="Calibri"/>
                <a:ea typeface="Calibri"/>
                <a:cs typeface="Calibri"/>
                <a:sym typeface="Calibri"/>
              </a:rPr>
              <a:t>No competitive advantage to be gained</a:t>
            </a:r>
            <a:endParaRPr>
              <a:solidFill>
                <a:schemeClr val="dk1"/>
              </a:solidFill>
              <a:latin typeface="Calibri"/>
              <a:ea typeface="Calibri"/>
              <a:cs typeface="Calibri"/>
              <a:sym typeface="Calibri"/>
            </a:endParaRPr>
          </a:p>
          <a:p>
            <a:pPr indent="-317500" lvl="0" marL="457200" rtl="0" algn="l">
              <a:lnSpc>
                <a:spcPct val="120000"/>
              </a:lnSpc>
              <a:spcBef>
                <a:spcPts val="1000"/>
              </a:spcBef>
              <a:spcAft>
                <a:spcPts val="0"/>
              </a:spcAft>
              <a:buClr>
                <a:schemeClr val="dk1"/>
              </a:buClr>
              <a:buSzPts val="1400"/>
              <a:buFont typeface="Calibri"/>
              <a:buChar char="●"/>
            </a:pPr>
            <a:r>
              <a:rPr lang="en">
                <a:solidFill>
                  <a:schemeClr val="dk1"/>
                </a:solidFill>
                <a:latin typeface="Calibri"/>
                <a:ea typeface="Calibri"/>
                <a:cs typeface="Calibri"/>
                <a:sym typeface="Calibri"/>
              </a:rPr>
              <a:t>Few needs are truly unique</a:t>
            </a:r>
            <a:endParaRPr>
              <a:solidFill>
                <a:schemeClr val="dk1"/>
              </a:solidFill>
              <a:latin typeface="Calibri"/>
              <a:ea typeface="Calibri"/>
              <a:cs typeface="Calibri"/>
              <a:sym typeface="Calibri"/>
            </a:endParaRPr>
          </a:p>
          <a:p>
            <a:pPr indent="-317500" lvl="0" marL="457200" rtl="0" algn="l">
              <a:lnSpc>
                <a:spcPct val="120000"/>
              </a:lnSpc>
              <a:spcBef>
                <a:spcPts val="1000"/>
              </a:spcBef>
              <a:spcAft>
                <a:spcPts val="0"/>
              </a:spcAft>
              <a:buClr>
                <a:schemeClr val="dk1"/>
              </a:buClr>
              <a:buSzPts val="1400"/>
              <a:buFont typeface="Calibri"/>
              <a:buChar char="●"/>
            </a:pPr>
            <a:r>
              <a:rPr lang="en">
                <a:solidFill>
                  <a:schemeClr val="dk1"/>
                </a:solidFill>
                <a:latin typeface="Calibri"/>
                <a:ea typeface="Calibri"/>
                <a:cs typeface="Calibri"/>
                <a:sym typeface="Calibri"/>
              </a:rPr>
              <a:t>May fail to check important things - “unknown unknowns”</a:t>
            </a:r>
            <a:endParaRPr>
              <a:solidFill>
                <a:schemeClr val="dk1"/>
              </a:solidFill>
              <a:latin typeface="Calibri"/>
              <a:ea typeface="Calibri"/>
              <a:cs typeface="Calibri"/>
              <a:sym typeface="Calibri"/>
            </a:endParaRPr>
          </a:p>
          <a:p>
            <a:pPr indent="0" lvl="0" marL="457200" marR="0" rtl="0" algn="l">
              <a:lnSpc>
                <a:spcPct val="100000"/>
              </a:lnSpc>
              <a:spcBef>
                <a:spcPts val="1000"/>
              </a:spcBef>
              <a:spcAft>
                <a:spcPts val="0"/>
              </a:spcAft>
              <a:buNone/>
            </a:pPr>
            <a:r>
              <a:t/>
            </a:r>
            <a:endParaRPr>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i="0" sz="1300" u="none" cap="none" strike="noStrike">
              <a:solidFill>
                <a:srgbClr val="000000"/>
              </a:solidFill>
              <a:latin typeface="Calibri"/>
              <a:ea typeface="Calibri"/>
              <a:cs typeface="Calibri"/>
              <a:sym typeface="Calibri"/>
            </a:endParaRPr>
          </a:p>
        </p:txBody>
      </p:sp>
      <p:sp>
        <p:nvSpPr>
          <p:cNvPr id="327" name="Google Shape;327;p32"/>
          <p:cNvSpPr txBox="1"/>
          <p:nvPr/>
        </p:nvSpPr>
        <p:spPr>
          <a:xfrm>
            <a:off x="311700" y="209300"/>
            <a:ext cx="8520600" cy="8418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b="1" lang="en" sz="3000">
                <a:solidFill>
                  <a:srgbClr val="23103A"/>
                </a:solidFill>
                <a:latin typeface="Roboto"/>
                <a:ea typeface="Roboto"/>
                <a:cs typeface="Roboto"/>
                <a:sym typeface="Roboto"/>
              </a:rPr>
              <a:t>Build your own tools</a:t>
            </a:r>
            <a:endParaRPr b="1" sz="3000">
              <a:solidFill>
                <a:srgbClr val="23103A"/>
              </a:solidFill>
              <a:latin typeface="Roboto"/>
              <a:ea typeface="Roboto"/>
              <a:cs typeface="Roboto"/>
              <a:sym typeface="Roboto"/>
            </a:endParaRPr>
          </a:p>
        </p:txBody>
      </p:sp>
      <p:sp>
        <p:nvSpPr>
          <p:cNvPr id="328" name="Google Shape;328;p32"/>
          <p:cNvSpPr txBox="1"/>
          <p:nvPr/>
        </p:nvSpPr>
        <p:spPr>
          <a:xfrm>
            <a:off x="1338088" y="1349200"/>
            <a:ext cx="2568900" cy="209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400"/>
              <a:buFont typeface="Arial"/>
              <a:buNone/>
            </a:pPr>
            <a:r>
              <a:rPr b="1" lang="en" sz="1800">
                <a:latin typeface="Calibri"/>
                <a:ea typeface="Calibri"/>
                <a:cs typeface="Calibri"/>
                <a:sym typeface="Calibri"/>
              </a:rPr>
              <a:t>Pros</a:t>
            </a:r>
            <a:endParaRPr sz="1200">
              <a:latin typeface="Calibri"/>
              <a:ea typeface="Calibri"/>
              <a:cs typeface="Calibri"/>
              <a:sym typeface="Calibri"/>
            </a:endParaRPr>
          </a:p>
          <a:p>
            <a:pPr indent="-317500" lvl="0" marL="457200" rtl="0" algn="l">
              <a:lnSpc>
                <a:spcPct val="120000"/>
              </a:lnSpc>
              <a:spcBef>
                <a:spcPts val="800"/>
              </a:spcBef>
              <a:spcAft>
                <a:spcPts val="0"/>
              </a:spcAft>
              <a:buClr>
                <a:schemeClr val="dk1"/>
              </a:buClr>
              <a:buSzPts val="1400"/>
              <a:buFont typeface="Calibri"/>
              <a:buChar char="●"/>
            </a:pPr>
            <a:r>
              <a:rPr lang="en">
                <a:solidFill>
                  <a:schemeClr val="dk1"/>
                </a:solidFill>
                <a:latin typeface="Calibri"/>
                <a:ea typeface="Calibri"/>
                <a:cs typeface="Calibri"/>
                <a:sym typeface="Calibri"/>
              </a:rPr>
              <a:t>Fully customized to your needs</a:t>
            </a:r>
            <a:endParaRPr>
              <a:solidFill>
                <a:schemeClr val="dk1"/>
              </a:solidFill>
              <a:latin typeface="Calibri"/>
              <a:ea typeface="Calibri"/>
              <a:cs typeface="Calibri"/>
              <a:sym typeface="Calibri"/>
            </a:endParaRPr>
          </a:p>
          <a:p>
            <a:pPr indent="-317500" lvl="0" marL="457200" rtl="0" algn="l">
              <a:lnSpc>
                <a:spcPct val="120000"/>
              </a:lnSpc>
              <a:spcBef>
                <a:spcPts val="1000"/>
              </a:spcBef>
              <a:spcAft>
                <a:spcPts val="0"/>
              </a:spcAft>
              <a:buClr>
                <a:schemeClr val="dk1"/>
              </a:buClr>
              <a:buSzPts val="1400"/>
              <a:buFont typeface="Calibri"/>
              <a:buChar char="●"/>
            </a:pPr>
            <a:r>
              <a:rPr lang="en">
                <a:solidFill>
                  <a:schemeClr val="dk1"/>
                </a:solidFill>
                <a:latin typeface="Calibri"/>
                <a:ea typeface="Calibri"/>
                <a:cs typeface="Calibri"/>
                <a:sym typeface="Calibri"/>
              </a:rPr>
              <a:t>Satisfies engineers who want room to be creative</a:t>
            </a:r>
            <a:endParaRPr sz="800">
              <a:solidFill>
                <a:schemeClr val="dk1"/>
              </a:solidFill>
              <a:latin typeface="Calibri"/>
              <a:ea typeface="Calibri"/>
              <a:cs typeface="Calibri"/>
              <a:sym typeface="Calibri"/>
            </a:endParaRPr>
          </a:p>
          <a:p>
            <a:pPr indent="0" lvl="0" marL="457200" marR="0" rtl="0" algn="l">
              <a:lnSpc>
                <a:spcPct val="100000"/>
              </a:lnSpc>
              <a:spcBef>
                <a:spcPts val="1000"/>
              </a:spcBef>
              <a:spcAft>
                <a:spcPts val="0"/>
              </a:spcAft>
              <a:buNone/>
            </a:pPr>
            <a:r>
              <a:t/>
            </a:r>
            <a:endParaRPr sz="13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i="0" sz="1200" u="none" cap="none" strike="noStrike">
              <a:solidFill>
                <a:srgbClr val="000000"/>
              </a:solidFill>
              <a:latin typeface="Calibri"/>
              <a:ea typeface="Calibri"/>
              <a:cs typeface="Calibri"/>
              <a:sym typeface="Calibri"/>
            </a:endParaRPr>
          </a:p>
        </p:txBody>
      </p:sp>
      <p:sp>
        <p:nvSpPr>
          <p:cNvPr id="329" name="Google Shape;329;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3" name="Shape 333"/>
        <p:cNvGrpSpPr/>
        <p:nvPr/>
      </p:nvGrpSpPr>
      <p:grpSpPr>
        <a:xfrm>
          <a:off x="0" y="0"/>
          <a:ext cx="0" cy="0"/>
          <a:chOff x="0" y="0"/>
          <a:chExt cx="0" cy="0"/>
        </a:xfrm>
      </p:grpSpPr>
      <p:pic>
        <p:nvPicPr>
          <p:cNvPr id="334" name="Google Shape;334;p33"/>
          <p:cNvPicPr preferRelativeResize="0"/>
          <p:nvPr/>
        </p:nvPicPr>
        <p:blipFill>
          <a:blip r:embed="rId4">
            <a:alphaModFix/>
          </a:blip>
          <a:stretch>
            <a:fillRect/>
          </a:stretch>
        </p:blipFill>
        <p:spPr>
          <a:xfrm>
            <a:off x="202500" y="4663225"/>
            <a:ext cx="1567102" cy="294375"/>
          </a:xfrm>
          <a:prstGeom prst="rect">
            <a:avLst/>
          </a:prstGeom>
          <a:noFill/>
          <a:ln>
            <a:noFill/>
          </a:ln>
        </p:spPr>
      </p:pic>
      <p:pic>
        <p:nvPicPr>
          <p:cNvPr id="335" name="Google Shape;335;p33"/>
          <p:cNvPicPr preferRelativeResize="0"/>
          <p:nvPr/>
        </p:nvPicPr>
        <p:blipFill>
          <a:blip r:embed="rId5">
            <a:alphaModFix/>
          </a:blip>
          <a:stretch>
            <a:fillRect/>
          </a:stretch>
        </p:blipFill>
        <p:spPr>
          <a:xfrm rot="10800000">
            <a:off x="7753826" y="0"/>
            <a:ext cx="1390175" cy="1382925"/>
          </a:xfrm>
          <a:prstGeom prst="rect">
            <a:avLst/>
          </a:prstGeom>
          <a:noFill/>
          <a:ln>
            <a:noFill/>
          </a:ln>
        </p:spPr>
      </p:pic>
      <p:cxnSp>
        <p:nvCxnSpPr>
          <p:cNvPr id="336" name="Google Shape;336;p33"/>
          <p:cNvCxnSpPr/>
          <p:nvPr/>
        </p:nvCxnSpPr>
        <p:spPr>
          <a:xfrm flipH="1">
            <a:off x="4959288" y="1127225"/>
            <a:ext cx="591300" cy="3148500"/>
          </a:xfrm>
          <a:prstGeom prst="straightConnector1">
            <a:avLst/>
          </a:prstGeom>
          <a:noFill/>
          <a:ln cap="flat" cmpd="sng" w="38100">
            <a:solidFill>
              <a:srgbClr val="8BD2DC"/>
            </a:solidFill>
            <a:prstDash val="solid"/>
            <a:round/>
            <a:headEnd len="med" w="med" type="none"/>
            <a:tailEnd len="med" w="med" type="none"/>
          </a:ln>
        </p:spPr>
      </p:cxnSp>
      <p:sp>
        <p:nvSpPr>
          <p:cNvPr id="337" name="Google Shape;337;p33"/>
          <p:cNvSpPr txBox="1"/>
          <p:nvPr/>
        </p:nvSpPr>
        <p:spPr>
          <a:xfrm>
            <a:off x="5625163" y="1349200"/>
            <a:ext cx="2941500" cy="209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400"/>
              <a:buFont typeface="Arial"/>
              <a:buNone/>
            </a:pPr>
            <a:r>
              <a:rPr b="1" lang="en" sz="1800">
                <a:latin typeface="Calibri"/>
                <a:ea typeface="Calibri"/>
                <a:cs typeface="Calibri"/>
                <a:sym typeface="Calibri"/>
              </a:rPr>
              <a:t>Cons</a:t>
            </a:r>
            <a:endParaRPr sz="1200">
              <a:latin typeface="Calibri"/>
              <a:ea typeface="Calibri"/>
              <a:cs typeface="Calibri"/>
              <a:sym typeface="Calibri"/>
            </a:endParaRPr>
          </a:p>
          <a:p>
            <a:pPr indent="-304800" lvl="0" marL="457200" rtl="0" algn="l">
              <a:lnSpc>
                <a:spcPct val="120000"/>
              </a:lnSpc>
              <a:spcBef>
                <a:spcPts val="80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Each tool covers a single use case</a:t>
            </a:r>
            <a:endParaRPr sz="1200">
              <a:solidFill>
                <a:schemeClr val="dk1"/>
              </a:solidFill>
              <a:latin typeface="Calibri"/>
              <a:ea typeface="Calibri"/>
              <a:cs typeface="Calibri"/>
              <a:sym typeface="Calibri"/>
            </a:endParaRPr>
          </a:p>
          <a:p>
            <a:pPr indent="-304800" lvl="0" marL="457200" rtl="0" algn="l">
              <a:lnSpc>
                <a:spcPct val="120000"/>
              </a:lnSpc>
              <a:spcBef>
                <a:spcPts val="80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Hard to operationalize</a:t>
            </a:r>
            <a:endParaRPr sz="1200">
              <a:solidFill>
                <a:schemeClr val="dk1"/>
              </a:solidFill>
              <a:latin typeface="Calibri"/>
              <a:ea typeface="Calibri"/>
              <a:cs typeface="Calibri"/>
              <a:sym typeface="Calibri"/>
            </a:endParaRPr>
          </a:p>
          <a:p>
            <a:pPr indent="-304800" lvl="1" marL="914400" rtl="0" algn="l">
              <a:lnSpc>
                <a:spcPct val="12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different formats</a:t>
            </a:r>
            <a:endParaRPr sz="1200">
              <a:solidFill>
                <a:schemeClr val="dk1"/>
              </a:solidFill>
              <a:latin typeface="Calibri"/>
              <a:ea typeface="Calibri"/>
              <a:cs typeface="Calibri"/>
              <a:sym typeface="Calibri"/>
            </a:endParaRPr>
          </a:p>
          <a:p>
            <a:pPr indent="-304800" lvl="1" marL="914400" rtl="0" algn="l">
              <a:lnSpc>
                <a:spcPct val="12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need to run on a schedule</a:t>
            </a:r>
            <a:endParaRPr sz="1200">
              <a:solidFill>
                <a:schemeClr val="dk1"/>
              </a:solidFill>
              <a:latin typeface="Calibri"/>
              <a:ea typeface="Calibri"/>
              <a:cs typeface="Calibri"/>
              <a:sym typeface="Calibri"/>
            </a:endParaRPr>
          </a:p>
          <a:p>
            <a:pPr indent="-304800" lvl="1" marL="914400" rtl="0" algn="l">
              <a:lnSpc>
                <a:spcPct val="12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prioritization and tracking</a:t>
            </a:r>
            <a:endParaRPr sz="1200">
              <a:solidFill>
                <a:schemeClr val="dk1"/>
              </a:solidFill>
              <a:latin typeface="Calibri"/>
              <a:ea typeface="Calibri"/>
              <a:cs typeface="Calibri"/>
              <a:sym typeface="Calibri"/>
            </a:endParaRPr>
          </a:p>
          <a:p>
            <a:pPr indent="-304800" lvl="0" marL="457200" rtl="0" algn="l">
              <a:lnSpc>
                <a:spcPct val="120000"/>
              </a:lnSpc>
              <a:spcBef>
                <a:spcPts val="80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Tough to get support</a:t>
            </a:r>
            <a:endParaRPr sz="1200">
              <a:solidFill>
                <a:schemeClr val="dk1"/>
              </a:solidFill>
              <a:latin typeface="Calibri"/>
              <a:ea typeface="Calibri"/>
              <a:cs typeface="Calibri"/>
              <a:sym typeface="Calibri"/>
            </a:endParaRPr>
          </a:p>
          <a:p>
            <a:pPr indent="-304800" lvl="0" marL="457200" rtl="0" algn="l">
              <a:lnSpc>
                <a:spcPct val="120000"/>
              </a:lnSpc>
              <a:spcBef>
                <a:spcPts val="100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Still needs extensive research, DIY, and maintenance</a:t>
            </a:r>
            <a:endParaRPr sz="1200">
              <a:solidFill>
                <a:schemeClr val="dk1"/>
              </a:solidFill>
              <a:latin typeface="Calibri"/>
              <a:ea typeface="Calibri"/>
              <a:cs typeface="Calibri"/>
              <a:sym typeface="Calibri"/>
            </a:endParaRPr>
          </a:p>
          <a:p>
            <a:pPr indent="0" lvl="0" marL="457200" marR="0" rtl="0" algn="l">
              <a:lnSpc>
                <a:spcPct val="100000"/>
              </a:lnSpc>
              <a:spcBef>
                <a:spcPts val="1000"/>
              </a:spcBef>
              <a:spcAft>
                <a:spcPts val="0"/>
              </a:spcAft>
              <a:buNone/>
            </a:pPr>
            <a:r>
              <a:t/>
            </a:r>
            <a:endParaRPr>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i="0" sz="1300" u="none" cap="none" strike="noStrike">
              <a:solidFill>
                <a:srgbClr val="000000"/>
              </a:solidFill>
              <a:latin typeface="Calibri"/>
              <a:ea typeface="Calibri"/>
              <a:cs typeface="Calibri"/>
              <a:sym typeface="Calibri"/>
            </a:endParaRPr>
          </a:p>
        </p:txBody>
      </p:sp>
      <p:sp>
        <p:nvSpPr>
          <p:cNvPr id="338" name="Google Shape;338;p33"/>
          <p:cNvSpPr txBox="1"/>
          <p:nvPr/>
        </p:nvSpPr>
        <p:spPr>
          <a:xfrm>
            <a:off x="311700" y="209300"/>
            <a:ext cx="8520600" cy="8418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b="1" lang="en" sz="3000">
                <a:solidFill>
                  <a:srgbClr val="23103A"/>
                </a:solidFill>
                <a:latin typeface="Roboto"/>
                <a:ea typeface="Roboto"/>
                <a:cs typeface="Roboto"/>
                <a:sym typeface="Roboto"/>
              </a:rPr>
              <a:t>Use open source tools</a:t>
            </a:r>
            <a:endParaRPr b="1" sz="3000">
              <a:solidFill>
                <a:srgbClr val="23103A"/>
              </a:solidFill>
              <a:latin typeface="Roboto"/>
              <a:ea typeface="Roboto"/>
              <a:cs typeface="Roboto"/>
              <a:sym typeface="Roboto"/>
            </a:endParaRPr>
          </a:p>
        </p:txBody>
      </p:sp>
      <p:sp>
        <p:nvSpPr>
          <p:cNvPr id="339" name="Google Shape;339;p33"/>
          <p:cNvSpPr txBox="1"/>
          <p:nvPr/>
        </p:nvSpPr>
        <p:spPr>
          <a:xfrm>
            <a:off x="2810038" y="1349200"/>
            <a:ext cx="2568900" cy="209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400"/>
              <a:buFont typeface="Arial"/>
              <a:buNone/>
            </a:pPr>
            <a:r>
              <a:rPr b="1" lang="en" sz="1800">
                <a:latin typeface="Calibri"/>
                <a:ea typeface="Calibri"/>
                <a:cs typeface="Calibri"/>
                <a:sym typeface="Calibri"/>
              </a:rPr>
              <a:t>Pros</a:t>
            </a:r>
            <a:endParaRPr sz="1200">
              <a:latin typeface="Calibri"/>
              <a:ea typeface="Calibri"/>
              <a:cs typeface="Calibri"/>
              <a:sym typeface="Calibri"/>
            </a:endParaRPr>
          </a:p>
          <a:p>
            <a:pPr indent="-304800" lvl="0" marL="457200" rtl="0" algn="l">
              <a:lnSpc>
                <a:spcPct val="120000"/>
              </a:lnSpc>
              <a:spcBef>
                <a:spcPts val="80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Free!</a:t>
            </a:r>
            <a:endParaRPr sz="1200">
              <a:solidFill>
                <a:schemeClr val="dk1"/>
              </a:solidFill>
              <a:latin typeface="Calibri"/>
              <a:ea typeface="Calibri"/>
              <a:cs typeface="Calibri"/>
              <a:sym typeface="Calibri"/>
            </a:endParaRPr>
          </a:p>
          <a:p>
            <a:pPr indent="-304800" lvl="0" marL="457200" rtl="0" algn="l">
              <a:lnSpc>
                <a:spcPct val="120000"/>
              </a:lnSpc>
              <a:spcBef>
                <a:spcPts val="100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Many best-in-class solutions are open source</a:t>
            </a:r>
            <a:endParaRPr sz="800">
              <a:solidFill>
                <a:schemeClr val="dk1"/>
              </a:solidFill>
              <a:latin typeface="Calibri"/>
              <a:ea typeface="Calibri"/>
              <a:cs typeface="Calibri"/>
              <a:sym typeface="Calibri"/>
            </a:endParaRPr>
          </a:p>
          <a:p>
            <a:pPr indent="0" lvl="0" marL="457200" marR="0" rtl="0" algn="l">
              <a:lnSpc>
                <a:spcPct val="100000"/>
              </a:lnSpc>
              <a:spcBef>
                <a:spcPts val="1000"/>
              </a:spcBef>
              <a:spcAft>
                <a:spcPts val="0"/>
              </a:spcAft>
              <a:buNone/>
            </a:pPr>
            <a:r>
              <a:t/>
            </a:r>
            <a:endParaRPr sz="13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i="0" sz="1200" u="none" cap="none" strike="noStrike">
              <a:solidFill>
                <a:srgbClr val="000000"/>
              </a:solidFill>
              <a:latin typeface="Calibri"/>
              <a:ea typeface="Calibri"/>
              <a:cs typeface="Calibri"/>
              <a:sym typeface="Calibri"/>
            </a:endParaRPr>
          </a:p>
        </p:txBody>
      </p:sp>
      <p:pic>
        <p:nvPicPr>
          <p:cNvPr id="340" name="Google Shape;340;p33"/>
          <p:cNvPicPr preferRelativeResize="0"/>
          <p:nvPr/>
        </p:nvPicPr>
        <p:blipFill>
          <a:blip r:embed="rId6">
            <a:alphaModFix/>
          </a:blip>
          <a:stretch>
            <a:fillRect/>
          </a:stretch>
        </p:blipFill>
        <p:spPr>
          <a:xfrm>
            <a:off x="311700" y="2183954"/>
            <a:ext cx="2252117" cy="2099401"/>
          </a:xfrm>
          <a:prstGeom prst="rect">
            <a:avLst/>
          </a:prstGeom>
          <a:noFill/>
          <a:ln>
            <a:noFill/>
          </a:ln>
          <a:effectLst>
            <a:outerShdw blurRad="57150" rotWithShape="0" algn="bl" dir="5400000" dist="19050">
              <a:srgbClr val="000000">
                <a:alpha val="50000"/>
              </a:srgbClr>
            </a:outerShdw>
          </a:effectLst>
        </p:spPr>
      </p:pic>
      <p:sp>
        <p:nvSpPr>
          <p:cNvPr id="341" name="Google Shape;341;p33"/>
          <p:cNvSpPr txBox="1"/>
          <p:nvPr/>
        </p:nvSpPr>
        <p:spPr>
          <a:xfrm>
            <a:off x="311700" y="1319350"/>
            <a:ext cx="2302200" cy="712200"/>
          </a:xfrm>
          <a:prstGeom prst="rect">
            <a:avLst/>
          </a:prstGeom>
          <a:noFill/>
          <a:ln>
            <a:noFill/>
          </a:ln>
        </p:spPr>
        <p:txBody>
          <a:bodyPr anchorCtr="0" anchor="t" bIns="91425" lIns="0" spcFirstLastPara="1" rIns="91425" wrap="square" tIns="91425">
            <a:noAutofit/>
          </a:bodyPr>
          <a:lstStyle/>
          <a:p>
            <a:pPr indent="0" lvl="0" marL="0" rtl="0" algn="l">
              <a:spcBef>
                <a:spcPts val="0"/>
              </a:spcBef>
              <a:spcAft>
                <a:spcPts val="0"/>
              </a:spcAft>
              <a:buNone/>
            </a:pPr>
            <a:r>
              <a:rPr b="1" lang="en" sz="1900">
                <a:latin typeface="Calibri"/>
                <a:ea typeface="Calibri"/>
                <a:cs typeface="Calibri"/>
                <a:sym typeface="Calibri"/>
              </a:rPr>
              <a:t>Dozens of open source tools!</a:t>
            </a:r>
            <a:endParaRPr b="1" sz="1900">
              <a:latin typeface="Calibri"/>
              <a:ea typeface="Calibri"/>
              <a:cs typeface="Calibri"/>
              <a:sym typeface="Calibri"/>
            </a:endParaRPr>
          </a:p>
        </p:txBody>
      </p:sp>
      <p:sp>
        <p:nvSpPr>
          <p:cNvPr id="342" name="Google Shape;342;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43" name="Google Shape;343;p33"/>
          <p:cNvSpPr txBox="1"/>
          <p:nvPr/>
        </p:nvSpPr>
        <p:spPr>
          <a:xfrm>
            <a:off x="311700" y="4283350"/>
            <a:ext cx="3391200" cy="2943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lang="en" sz="900"/>
              <a:t>Source: </a:t>
            </a:r>
            <a:r>
              <a:rPr lang="en" sz="900" u="sng">
                <a:solidFill>
                  <a:schemeClr val="hlink"/>
                </a:solidFill>
                <a:hlinkClick r:id="rId7"/>
              </a:rPr>
              <a:t>https://github.com/ramitsurana/awesome-kubernetes</a:t>
            </a:r>
            <a:endParaRPr sz="9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7" name="Shape 347"/>
        <p:cNvGrpSpPr/>
        <p:nvPr/>
      </p:nvGrpSpPr>
      <p:grpSpPr>
        <a:xfrm>
          <a:off x="0" y="0"/>
          <a:ext cx="0" cy="0"/>
          <a:chOff x="0" y="0"/>
          <a:chExt cx="0" cy="0"/>
        </a:xfrm>
      </p:grpSpPr>
      <p:pic>
        <p:nvPicPr>
          <p:cNvPr id="348" name="Google Shape;348;p34"/>
          <p:cNvPicPr preferRelativeResize="0"/>
          <p:nvPr/>
        </p:nvPicPr>
        <p:blipFill>
          <a:blip r:embed="rId4">
            <a:alphaModFix/>
          </a:blip>
          <a:stretch>
            <a:fillRect/>
          </a:stretch>
        </p:blipFill>
        <p:spPr>
          <a:xfrm>
            <a:off x="202500" y="4663225"/>
            <a:ext cx="1567102" cy="294375"/>
          </a:xfrm>
          <a:prstGeom prst="rect">
            <a:avLst/>
          </a:prstGeom>
          <a:noFill/>
          <a:ln>
            <a:noFill/>
          </a:ln>
        </p:spPr>
      </p:pic>
      <p:pic>
        <p:nvPicPr>
          <p:cNvPr id="349" name="Google Shape;349;p34"/>
          <p:cNvPicPr preferRelativeResize="0"/>
          <p:nvPr/>
        </p:nvPicPr>
        <p:blipFill>
          <a:blip r:embed="rId5">
            <a:alphaModFix/>
          </a:blip>
          <a:stretch>
            <a:fillRect/>
          </a:stretch>
        </p:blipFill>
        <p:spPr>
          <a:xfrm rot="10800000">
            <a:off x="7753826" y="0"/>
            <a:ext cx="1390175" cy="1382925"/>
          </a:xfrm>
          <a:prstGeom prst="rect">
            <a:avLst/>
          </a:prstGeom>
          <a:noFill/>
          <a:ln>
            <a:noFill/>
          </a:ln>
        </p:spPr>
      </p:pic>
      <p:cxnSp>
        <p:nvCxnSpPr>
          <p:cNvPr id="350" name="Google Shape;350;p34"/>
          <p:cNvCxnSpPr/>
          <p:nvPr/>
        </p:nvCxnSpPr>
        <p:spPr>
          <a:xfrm flipH="1">
            <a:off x="3945438" y="1127225"/>
            <a:ext cx="591300" cy="3148500"/>
          </a:xfrm>
          <a:prstGeom prst="straightConnector1">
            <a:avLst/>
          </a:prstGeom>
          <a:noFill/>
          <a:ln cap="flat" cmpd="sng" w="38100">
            <a:solidFill>
              <a:srgbClr val="8BD2DC"/>
            </a:solidFill>
            <a:prstDash val="solid"/>
            <a:round/>
            <a:headEnd len="med" w="med" type="none"/>
            <a:tailEnd len="med" w="med" type="none"/>
          </a:ln>
        </p:spPr>
      </p:cxnSp>
      <p:sp>
        <p:nvSpPr>
          <p:cNvPr id="351" name="Google Shape;351;p34"/>
          <p:cNvSpPr txBox="1"/>
          <p:nvPr/>
        </p:nvSpPr>
        <p:spPr>
          <a:xfrm>
            <a:off x="4864413" y="1349200"/>
            <a:ext cx="2941500" cy="209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400"/>
              <a:buFont typeface="Arial"/>
              <a:buNone/>
            </a:pPr>
            <a:r>
              <a:rPr b="1" lang="en" sz="1800">
                <a:latin typeface="Calibri"/>
                <a:ea typeface="Calibri"/>
                <a:cs typeface="Calibri"/>
                <a:sym typeface="Calibri"/>
              </a:rPr>
              <a:t>Cons</a:t>
            </a:r>
            <a:endParaRPr sz="1200">
              <a:latin typeface="Calibri"/>
              <a:ea typeface="Calibri"/>
              <a:cs typeface="Calibri"/>
              <a:sym typeface="Calibri"/>
            </a:endParaRPr>
          </a:p>
          <a:p>
            <a:pPr indent="-317500" lvl="0" marL="457200" rtl="0" algn="l">
              <a:lnSpc>
                <a:spcPct val="120000"/>
              </a:lnSpc>
              <a:spcBef>
                <a:spcPts val="800"/>
              </a:spcBef>
              <a:spcAft>
                <a:spcPts val="0"/>
              </a:spcAft>
              <a:buClr>
                <a:schemeClr val="dk1"/>
              </a:buClr>
              <a:buSzPts val="1400"/>
              <a:buFont typeface="Calibri"/>
              <a:buChar char="●"/>
            </a:pPr>
            <a:r>
              <a:rPr lang="en">
                <a:solidFill>
                  <a:schemeClr val="dk1"/>
                </a:solidFill>
                <a:latin typeface="Calibri"/>
                <a:ea typeface="Calibri"/>
                <a:cs typeface="Calibri"/>
                <a:sym typeface="Calibri"/>
              </a:rPr>
              <a:t>Costs money</a:t>
            </a:r>
            <a:endParaRPr>
              <a:solidFill>
                <a:schemeClr val="dk1"/>
              </a:solidFill>
              <a:latin typeface="Calibri"/>
              <a:ea typeface="Calibri"/>
              <a:cs typeface="Calibri"/>
              <a:sym typeface="Calibri"/>
            </a:endParaRPr>
          </a:p>
          <a:p>
            <a:pPr indent="-317500" lvl="0" marL="457200" rtl="0" algn="l">
              <a:lnSpc>
                <a:spcPct val="120000"/>
              </a:lnSpc>
              <a:spcBef>
                <a:spcPts val="800"/>
              </a:spcBef>
              <a:spcAft>
                <a:spcPts val="0"/>
              </a:spcAft>
              <a:buClr>
                <a:schemeClr val="dk1"/>
              </a:buClr>
              <a:buSzPts val="1400"/>
              <a:buFont typeface="Calibri"/>
              <a:buChar char="●"/>
            </a:pPr>
            <a:r>
              <a:rPr lang="en">
                <a:solidFill>
                  <a:schemeClr val="dk1"/>
                </a:solidFill>
                <a:latin typeface="Calibri"/>
                <a:ea typeface="Calibri"/>
                <a:cs typeface="Calibri"/>
                <a:sym typeface="Calibri"/>
              </a:rPr>
              <a:t>May have proprietary or commercial components</a:t>
            </a:r>
            <a:endParaRPr>
              <a:solidFill>
                <a:schemeClr val="dk1"/>
              </a:solidFill>
              <a:latin typeface="Calibri"/>
              <a:ea typeface="Calibri"/>
              <a:cs typeface="Calibri"/>
              <a:sym typeface="Calibri"/>
            </a:endParaRPr>
          </a:p>
          <a:p>
            <a:pPr indent="0" lvl="0" marL="457200" marR="0" rtl="0" algn="l">
              <a:lnSpc>
                <a:spcPct val="100000"/>
              </a:lnSpc>
              <a:spcBef>
                <a:spcPts val="1000"/>
              </a:spcBef>
              <a:spcAft>
                <a:spcPts val="0"/>
              </a:spcAft>
              <a:buNone/>
            </a:pPr>
            <a:r>
              <a:t/>
            </a:r>
            <a:endParaRPr>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i="0" sz="1300" u="none" cap="none" strike="noStrike">
              <a:solidFill>
                <a:srgbClr val="000000"/>
              </a:solidFill>
              <a:latin typeface="Calibri"/>
              <a:ea typeface="Calibri"/>
              <a:cs typeface="Calibri"/>
              <a:sym typeface="Calibri"/>
            </a:endParaRPr>
          </a:p>
        </p:txBody>
      </p:sp>
      <p:sp>
        <p:nvSpPr>
          <p:cNvPr id="352" name="Google Shape;352;p34"/>
          <p:cNvSpPr txBox="1"/>
          <p:nvPr/>
        </p:nvSpPr>
        <p:spPr>
          <a:xfrm>
            <a:off x="311700" y="209300"/>
            <a:ext cx="8520600" cy="8418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b="1" lang="en" sz="3000">
                <a:solidFill>
                  <a:srgbClr val="23103A"/>
                </a:solidFill>
                <a:latin typeface="Roboto"/>
                <a:ea typeface="Roboto"/>
                <a:cs typeface="Roboto"/>
                <a:sym typeface="Roboto"/>
              </a:rPr>
              <a:t>Use a Purpose-built Platform</a:t>
            </a:r>
            <a:endParaRPr b="1" sz="3000">
              <a:solidFill>
                <a:srgbClr val="23103A"/>
              </a:solidFill>
              <a:latin typeface="Roboto"/>
              <a:ea typeface="Roboto"/>
              <a:cs typeface="Roboto"/>
              <a:sym typeface="Roboto"/>
            </a:endParaRPr>
          </a:p>
        </p:txBody>
      </p:sp>
      <p:sp>
        <p:nvSpPr>
          <p:cNvPr id="353" name="Google Shape;353;p34"/>
          <p:cNvSpPr txBox="1"/>
          <p:nvPr/>
        </p:nvSpPr>
        <p:spPr>
          <a:xfrm>
            <a:off x="1338088" y="1349200"/>
            <a:ext cx="2568900" cy="209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400"/>
              <a:buFont typeface="Arial"/>
              <a:buNone/>
            </a:pPr>
            <a:r>
              <a:rPr b="1" lang="en" sz="1800">
                <a:latin typeface="Calibri"/>
                <a:ea typeface="Calibri"/>
                <a:cs typeface="Calibri"/>
                <a:sym typeface="Calibri"/>
              </a:rPr>
              <a:t>Pros</a:t>
            </a:r>
            <a:endParaRPr sz="1200">
              <a:latin typeface="Calibri"/>
              <a:ea typeface="Calibri"/>
              <a:cs typeface="Calibri"/>
              <a:sym typeface="Calibri"/>
            </a:endParaRPr>
          </a:p>
          <a:p>
            <a:pPr indent="-317500" lvl="0" marL="457200" rtl="0" algn="l">
              <a:lnSpc>
                <a:spcPct val="120000"/>
              </a:lnSpc>
              <a:spcBef>
                <a:spcPts val="800"/>
              </a:spcBef>
              <a:spcAft>
                <a:spcPts val="0"/>
              </a:spcAft>
              <a:buClr>
                <a:schemeClr val="dk1"/>
              </a:buClr>
              <a:buSzPts val="1400"/>
              <a:buFont typeface="Calibri"/>
              <a:buChar char="●"/>
            </a:pPr>
            <a:r>
              <a:rPr lang="en">
                <a:solidFill>
                  <a:schemeClr val="dk1"/>
                </a:solidFill>
                <a:latin typeface="Calibri"/>
                <a:ea typeface="Calibri"/>
                <a:cs typeface="Calibri"/>
                <a:sym typeface="Calibri"/>
              </a:rPr>
              <a:t>One platform can cover many different use cases</a:t>
            </a:r>
            <a:endParaRPr>
              <a:solidFill>
                <a:schemeClr val="dk1"/>
              </a:solidFill>
              <a:latin typeface="Calibri"/>
              <a:ea typeface="Calibri"/>
              <a:cs typeface="Calibri"/>
              <a:sym typeface="Calibri"/>
            </a:endParaRPr>
          </a:p>
          <a:p>
            <a:pPr indent="-317500" lvl="0" marL="457200" rtl="0" algn="l">
              <a:lnSpc>
                <a:spcPct val="120000"/>
              </a:lnSpc>
              <a:spcBef>
                <a:spcPts val="1000"/>
              </a:spcBef>
              <a:spcAft>
                <a:spcPts val="0"/>
              </a:spcAft>
              <a:buClr>
                <a:schemeClr val="dk1"/>
              </a:buClr>
              <a:buSzPts val="1400"/>
              <a:buFont typeface="Calibri"/>
              <a:buChar char="●"/>
            </a:pPr>
            <a:r>
              <a:rPr lang="en">
                <a:solidFill>
                  <a:schemeClr val="dk1"/>
                </a:solidFill>
                <a:latin typeface="Calibri"/>
                <a:ea typeface="Calibri"/>
                <a:cs typeface="Calibri"/>
                <a:sym typeface="Calibri"/>
              </a:rPr>
              <a:t>Expertise is battle-tested across many organizations</a:t>
            </a:r>
            <a:endParaRPr>
              <a:solidFill>
                <a:schemeClr val="dk1"/>
              </a:solidFill>
              <a:latin typeface="Calibri"/>
              <a:ea typeface="Calibri"/>
              <a:cs typeface="Calibri"/>
              <a:sym typeface="Calibri"/>
            </a:endParaRPr>
          </a:p>
          <a:p>
            <a:pPr indent="-317500" lvl="0" marL="457200" rtl="0" algn="l">
              <a:lnSpc>
                <a:spcPct val="120000"/>
              </a:lnSpc>
              <a:spcBef>
                <a:spcPts val="1000"/>
              </a:spcBef>
              <a:spcAft>
                <a:spcPts val="0"/>
              </a:spcAft>
              <a:buClr>
                <a:schemeClr val="dk1"/>
              </a:buClr>
              <a:buSzPts val="1400"/>
              <a:buFont typeface="Calibri"/>
              <a:buChar char="●"/>
            </a:pPr>
            <a:r>
              <a:rPr lang="en">
                <a:solidFill>
                  <a:schemeClr val="dk1"/>
                </a:solidFill>
                <a:latin typeface="Calibri"/>
                <a:ea typeface="Calibri"/>
                <a:cs typeface="Calibri"/>
                <a:sym typeface="Calibri"/>
              </a:rPr>
              <a:t>Integrates open source</a:t>
            </a:r>
            <a:endParaRPr>
              <a:solidFill>
                <a:schemeClr val="dk1"/>
              </a:solidFill>
              <a:latin typeface="Calibri"/>
              <a:ea typeface="Calibri"/>
              <a:cs typeface="Calibri"/>
              <a:sym typeface="Calibri"/>
            </a:endParaRPr>
          </a:p>
          <a:p>
            <a:pPr indent="-317500" lvl="0" marL="457200" rtl="0" algn="l">
              <a:lnSpc>
                <a:spcPct val="120000"/>
              </a:lnSpc>
              <a:spcBef>
                <a:spcPts val="1000"/>
              </a:spcBef>
              <a:spcAft>
                <a:spcPts val="0"/>
              </a:spcAft>
              <a:buClr>
                <a:schemeClr val="dk1"/>
              </a:buClr>
              <a:buSzPts val="1400"/>
              <a:buFont typeface="Calibri"/>
              <a:buChar char="●"/>
            </a:pPr>
            <a:r>
              <a:rPr lang="en">
                <a:solidFill>
                  <a:schemeClr val="dk1"/>
                </a:solidFill>
                <a:latin typeface="Calibri"/>
                <a:ea typeface="Calibri"/>
                <a:cs typeface="Calibri"/>
                <a:sym typeface="Calibri"/>
              </a:rPr>
              <a:t>Enterprise-grade support</a:t>
            </a:r>
            <a:endParaRPr>
              <a:solidFill>
                <a:schemeClr val="dk1"/>
              </a:solidFill>
              <a:latin typeface="Calibri"/>
              <a:ea typeface="Calibri"/>
              <a:cs typeface="Calibri"/>
              <a:sym typeface="Calibri"/>
            </a:endParaRPr>
          </a:p>
          <a:p>
            <a:pPr indent="0" lvl="0" marL="457200" marR="0" rtl="0" algn="l">
              <a:lnSpc>
                <a:spcPct val="100000"/>
              </a:lnSpc>
              <a:spcBef>
                <a:spcPts val="1000"/>
              </a:spcBef>
              <a:spcAft>
                <a:spcPts val="0"/>
              </a:spcAft>
              <a:buNone/>
            </a:pPr>
            <a:r>
              <a:t/>
            </a:r>
            <a:endParaRPr sz="13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i="0" sz="1200" u="none" cap="none" strike="noStrike">
              <a:solidFill>
                <a:srgbClr val="000000"/>
              </a:solidFill>
              <a:latin typeface="Calibri"/>
              <a:ea typeface="Calibri"/>
              <a:cs typeface="Calibri"/>
              <a:sym typeface="Calibri"/>
            </a:endParaRPr>
          </a:p>
        </p:txBody>
      </p:sp>
      <p:sp>
        <p:nvSpPr>
          <p:cNvPr id="354" name="Google Shape;354;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8" name="Shape 358"/>
        <p:cNvGrpSpPr/>
        <p:nvPr/>
      </p:nvGrpSpPr>
      <p:grpSpPr>
        <a:xfrm>
          <a:off x="0" y="0"/>
          <a:ext cx="0" cy="0"/>
          <a:chOff x="0" y="0"/>
          <a:chExt cx="0" cy="0"/>
        </a:xfrm>
      </p:grpSpPr>
      <p:sp>
        <p:nvSpPr>
          <p:cNvPr id="359" name="Google Shape;359;p35"/>
          <p:cNvSpPr txBox="1"/>
          <p:nvPr/>
        </p:nvSpPr>
        <p:spPr>
          <a:xfrm>
            <a:off x="1997150" y="1111500"/>
            <a:ext cx="6493800" cy="2920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800"/>
              </a:spcBef>
              <a:spcAft>
                <a:spcPts val="0"/>
              </a:spcAft>
              <a:buNone/>
            </a:pPr>
            <a:r>
              <a:rPr lang="en" sz="1600">
                <a:solidFill>
                  <a:schemeClr val="dk1"/>
                </a:solidFill>
                <a:latin typeface="Calibri"/>
                <a:ea typeface="Calibri"/>
                <a:cs typeface="Calibri"/>
                <a:sym typeface="Calibri"/>
              </a:rPr>
              <a:t>Prioritizes findings from multiple open source tools through </a:t>
            </a:r>
            <a:br>
              <a:rPr lang="en" sz="1600">
                <a:solidFill>
                  <a:schemeClr val="dk1"/>
                </a:solidFill>
                <a:latin typeface="Calibri"/>
                <a:ea typeface="Calibri"/>
                <a:cs typeface="Calibri"/>
                <a:sym typeface="Calibri"/>
              </a:rPr>
            </a:br>
            <a:r>
              <a:rPr lang="en" sz="1600">
                <a:solidFill>
                  <a:schemeClr val="dk1"/>
                </a:solidFill>
                <a:latin typeface="Calibri"/>
                <a:ea typeface="Calibri"/>
                <a:cs typeface="Calibri"/>
                <a:sym typeface="Calibri"/>
              </a:rPr>
              <a:t>single pane of glass</a:t>
            </a:r>
            <a:endParaRPr sz="1600">
              <a:solidFill>
                <a:schemeClr val="dk1"/>
              </a:solidFill>
              <a:latin typeface="Calibri"/>
              <a:ea typeface="Calibri"/>
              <a:cs typeface="Calibri"/>
              <a:sym typeface="Calibri"/>
            </a:endParaRPr>
          </a:p>
          <a:p>
            <a:pPr indent="0" lvl="0" marL="0" rtl="0" algn="l">
              <a:lnSpc>
                <a:spcPct val="150000"/>
              </a:lnSpc>
              <a:spcBef>
                <a:spcPts val="1600"/>
              </a:spcBef>
              <a:spcAft>
                <a:spcPts val="0"/>
              </a:spcAft>
              <a:buNone/>
            </a:pPr>
            <a:r>
              <a:rPr lang="en" sz="1600">
                <a:solidFill>
                  <a:schemeClr val="dk1"/>
                </a:solidFill>
                <a:latin typeface="Calibri"/>
                <a:ea typeface="Calibri"/>
                <a:cs typeface="Calibri"/>
                <a:sym typeface="Calibri"/>
              </a:rPr>
              <a:t>Offers out-of-the-box integrations with familiar DevOps tools</a:t>
            </a:r>
            <a:endParaRPr sz="1600">
              <a:solidFill>
                <a:schemeClr val="dk1"/>
              </a:solidFill>
              <a:latin typeface="Calibri"/>
              <a:ea typeface="Calibri"/>
              <a:cs typeface="Calibri"/>
              <a:sym typeface="Calibri"/>
            </a:endParaRPr>
          </a:p>
          <a:p>
            <a:pPr indent="0" lvl="0" marL="0" rtl="0" algn="l">
              <a:lnSpc>
                <a:spcPct val="150000"/>
              </a:lnSpc>
              <a:spcBef>
                <a:spcPts val="1600"/>
              </a:spcBef>
              <a:spcAft>
                <a:spcPts val="0"/>
              </a:spcAft>
              <a:buNone/>
            </a:pPr>
            <a:r>
              <a:rPr lang="en" sz="1600">
                <a:solidFill>
                  <a:schemeClr val="dk1"/>
                </a:solidFill>
                <a:latin typeface="Calibri"/>
                <a:ea typeface="Calibri"/>
                <a:cs typeface="Calibri"/>
                <a:sym typeface="Calibri"/>
              </a:rPr>
              <a:t>Addresses Containers, Deployment Configuration and Cluster risks</a:t>
            </a:r>
            <a:endParaRPr sz="1600">
              <a:solidFill>
                <a:schemeClr val="dk1"/>
              </a:solidFill>
              <a:latin typeface="Calibri"/>
              <a:ea typeface="Calibri"/>
              <a:cs typeface="Calibri"/>
              <a:sym typeface="Calibri"/>
            </a:endParaRPr>
          </a:p>
          <a:p>
            <a:pPr indent="0" lvl="0" marL="0" rtl="0" algn="l">
              <a:lnSpc>
                <a:spcPct val="150000"/>
              </a:lnSpc>
              <a:spcBef>
                <a:spcPts val="1600"/>
              </a:spcBef>
              <a:spcAft>
                <a:spcPts val="0"/>
              </a:spcAft>
              <a:buNone/>
            </a:pPr>
            <a:r>
              <a:rPr lang="en" sz="1600">
                <a:solidFill>
                  <a:schemeClr val="dk1"/>
                </a:solidFill>
                <a:latin typeface="Calibri"/>
                <a:ea typeface="Calibri"/>
                <a:cs typeface="Calibri"/>
                <a:sym typeface="Calibri"/>
              </a:rPr>
              <a:t>Offers remediation advice in-product and through support</a:t>
            </a:r>
            <a:endParaRPr sz="1600">
              <a:solidFill>
                <a:schemeClr val="dk1"/>
              </a:solidFill>
              <a:latin typeface="Calibri"/>
              <a:ea typeface="Calibri"/>
              <a:cs typeface="Calibri"/>
              <a:sym typeface="Calibri"/>
            </a:endParaRPr>
          </a:p>
          <a:p>
            <a:pPr indent="0" lvl="0" marL="0" rtl="0" algn="l">
              <a:lnSpc>
                <a:spcPct val="150000"/>
              </a:lnSpc>
              <a:spcBef>
                <a:spcPts val="1600"/>
              </a:spcBef>
              <a:spcAft>
                <a:spcPts val="1600"/>
              </a:spcAft>
              <a:buNone/>
            </a:pPr>
            <a:r>
              <a:rPr lang="en" sz="1600">
                <a:solidFill>
                  <a:schemeClr val="dk1"/>
                </a:solidFill>
                <a:latin typeface="Calibri"/>
                <a:ea typeface="Calibri"/>
                <a:cs typeface="Calibri"/>
                <a:sym typeface="Calibri"/>
              </a:rPr>
              <a:t>Integrates Policy-driven features so you can automate enforcement and deployment rules</a:t>
            </a:r>
            <a:endParaRPr sz="900">
              <a:latin typeface="Calibri"/>
              <a:ea typeface="Calibri"/>
              <a:cs typeface="Calibri"/>
              <a:sym typeface="Calibri"/>
            </a:endParaRPr>
          </a:p>
        </p:txBody>
      </p:sp>
      <p:pic>
        <p:nvPicPr>
          <p:cNvPr id="360" name="Google Shape;360;p35"/>
          <p:cNvPicPr preferRelativeResize="0"/>
          <p:nvPr/>
        </p:nvPicPr>
        <p:blipFill>
          <a:blip r:embed="rId4">
            <a:alphaModFix/>
          </a:blip>
          <a:stretch>
            <a:fillRect/>
          </a:stretch>
        </p:blipFill>
        <p:spPr>
          <a:xfrm rot="-5400000">
            <a:off x="7757451" y="3756950"/>
            <a:ext cx="1390175" cy="1382925"/>
          </a:xfrm>
          <a:prstGeom prst="rect">
            <a:avLst/>
          </a:prstGeom>
          <a:noFill/>
          <a:ln>
            <a:noFill/>
          </a:ln>
        </p:spPr>
      </p:pic>
      <p:pic>
        <p:nvPicPr>
          <p:cNvPr id="361" name="Google Shape;361;p35"/>
          <p:cNvPicPr preferRelativeResize="0"/>
          <p:nvPr/>
        </p:nvPicPr>
        <p:blipFill>
          <a:blip r:embed="rId5">
            <a:alphaModFix/>
          </a:blip>
          <a:stretch>
            <a:fillRect/>
          </a:stretch>
        </p:blipFill>
        <p:spPr>
          <a:xfrm>
            <a:off x="202500" y="4663225"/>
            <a:ext cx="1567102" cy="294375"/>
          </a:xfrm>
          <a:prstGeom prst="rect">
            <a:avLst/>
          </a:prstGeom>
          <a:noFill/>
          <a:ln>
            <a:noFill/>
          </a:ln>
        </p:spPr>
      </p:pic>
      <p:sp>
        <p:nvSpPr>
          <p:cNvPr id="362" name="Google Shape;362;p35"/>
          <p:cNvSpPr/>
          <p:nvPr/>
        </p:nvSpPr>
        <p:spPr>
          <a:xfrm>
            <a:off x="1609850" y="1278349"/>
            <a:ext cx="387300" cy="3876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270E42"/>
                </a:solidFill>
                <a:latin typeface="Calibri"/>
                <a:ea typeface="Calibri"/>
                <a:cs typeface="Calibri"/>
                <a:sym typeface="Calibri"/>
              </a:rPr>
              <a:t>1</a:t>
            </a:r>
            <a:endParaRPr b="1" sz="1600">
              <a:solidFill>
                <a:srgbClr val="270E42"/>
              </a:solidFill>
              <a:latin typeface="Calibri"/>
              <a:ea typeface="Calibri"/>
              <a:cs typeface="Calibri"/>
              <a:sym typeface="Calibri"/>
            </a:endParaRPr>
          </a:p>
        </p:txBody>
      </p:sp>
      <p:sp>
        <p:nvSpPr>
          <p:cNvPr id="363" name="Google Shape;363;p35"/>
          <p:cNvSpPr/>
          <p:nvPr/>
        </p:nvSpPr>
        <p:spPr>
          <a:xfrm>
            <a:off x="1609850" y="1924697"/>
            <a:ext cx="387300" cy="3876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270E42"/>
                </a:solidFill>
                <a:latin typeface="Calibri"/>
                <a:ea typeface="Calibri"/>
                <a:cs typeface="Calibri"/>
                <a:sym typeface="Calibri"/>
              </a:rPr>
              <a:t>2</a:t>
            </a:r>
            <a:endParaRPr b="1" sz="1600">
              <a:solidFill>
                <a:srgbClr val="270E42"/>
              </a:solidFill>
              <a:latin typeface="Calibri"/>
              <a:ea typeface="Calibri"/>
              <a:cs typeface="Calibri"/>
              <a:sym typeface="Calibri"/>
            </a:endParaRPr>
          </a:p>
        </p:txBody>
      </p:sp>
      <p:sp>
        <p:nvSpPr>
          <p:cNvPr id="364" name="Google Shape;364;p35"/>
          <p:cNvSpPr/>
          <p:nvPr/>
        </p:nvSpPr>
        <p:spPr>
          <a:xfrm>
            <a:off x="1609850" y="2515423"/>
            <a:ext cx="387300" cy="3876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270E42"/>
                </a:solidFill>
                <a:latin typeface="Calibri"/>
                <a:ea typeface="Calibri"/>
                <a:cs typeface="Calibri"/>
                <a:sym typeface="Calibri"/>
              </a:rPr>
              <a:t>3</a:t>
            </a:r>
            <a:endParaRPr b="1" sz="1600">
              <a:solidFill>
                <a:srgbClr val="270E42"/>
              </a:solidFill>
              <a:latin typeface="Calibri"/>
              <a:ea typeface="Calibri"/>
              <a:cs typeface="Calibri"/>
              <a:sym typeface="Calibri"/>
            </a:endParaRPr>
          </a:p>
        </p:txBody>
      </p:sp>
      <p:sp>
        <p:nvSpPr>
          <p:cNvPr id="365" name="Google Shape;365;p35"/>
          <p:cNvSpPr/>
          <p:nvPr/>
        </p:nvSpPr>
        <p:spPr>
          <a:xfrm>
            <a:off x="1609850" y="3088057"/>
            <a:ext cx="387300" cy="3876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270E42"/>
                </a:solidFill>
                <a:latin typeface="Calibri"/>
                <a:ea typeface="Calibri"/>
                <a:cs typeface="Calibri"/>
                <a:sym typeface="Calibri"/>
              </a:rPr>
              <a:t>4</a:t>
            </a:r>
            <a:endParaRPr b="1" sz="1600">
              <a:solidFill>
                <a:srgbClr val="270E42"/>
              </a:solidFill>
              <a:latin typeface="Calibri"/>
              <a:ea typeface="Calibri"/>
              <a:cs typeface="Calibri"/>
              <a:sym typeface="Calibri"/>
            </a:endParaRPr>
          </a:p>
        </p:txBody>
      </p:sp>
      <p:sp>
        <p:nvSpPr>
          <p:cNvPr id="366" name="Google Shape;366;p35"/>
          <p:cNvSpPr/>
          <p:nvPr/>
        </p:nvSpPr>
        <p:spPr>
          <a:xfrm>
            <a:off x="1609850" y="3639578"/>
            <a:ext cx="387300" cy="3876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270E42"/>
                </a:solidFill>
                <a:latin typeface="Calibri"/>
                <a:ea typeface="Calibri"/>
                <a:cs typeface="Calibri"/>
                <a:sym typeface="Calibri"/>
              </a:rPr>
              <a:t>5</a:t>
            </a:r>
            <a:endParaRPr b="1" sz="1600">
              <a:solidFill>
                <a:srgbClr val="270E42"/>
              </a:solidFill>
              <a:latin typeface="Calibri"/>
              <a:ea typeface="Calibri"/>
              <a:cs typeface="Calibri"/>
              <a:sym typeface="Calibri"/>
            </a:endParaRPr>
          </a:p>
        </p:txBody>
      </p:sp>
      <p:sp>
        <p:nvSpPr>
          <p:cNvPr id="367" name="Google Shape;367;p35"/>
          <p:cNvSpPr txBox="1"/>
          <p:nvPr/>
        </p:nvSpPr>
        <p:spPr>
          <a:xfrm>
            <a:off x="311700" y="209300"/>
            <a:ext cx="8520600" cy="8418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b="1" lang="en" sz="2400">
                <a:solidFill>
                  <a:srgbClr val="23103A"/>
                </a:solidFill>
                <a:latin typeface="Roboto"/>
                <a:ea typeface="Roboto"/>
                <a:cs typeface="Roboto"/>
                <a:sym typeface="Roboto"/>
              </a:rPr>
              <a:t>Things to look for in a Purpose-built Platform</a:t>
            </a:r>
            <a:endParaRPr b="1" sz="3000">
              <a:solidFill>
                <a:srgbClr val="23103A"/>
              </a:solidFill>
              <a:latin typeface="Roboto"/>
              <a:ea typeface="Roboto"/>
              <a:cs typeface="Roboto"/>
              <a:sym typeface="Roboto"/>
            </a:endParaRPr>
          </a:p>
        </p:txBody>
      </p:sp>
      <p:sp>
        <p:nvSpPr>
          <p:cNvPr id="368" name="Google Shape;368;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2" name="Shape 372"/>
        <p:cNvGrpSpPr/>
        <p:nvPr/>
      </p:nvGrpSpPr>
      <p:grpSpPr>
        <a:xfrm>
          <a:off x="0" y="0"/>
          <a:ext cx="0" cy="0"/>
          <a:chOff x="0" y="0"/>
          <a:chExt cx="0" cy="0"/>
        </a:xfrm>
      </p:grpSpPr>
      <p:pic>
        <p:nvPicPr>
          <p:cNvPr id="373" name="Google Shape;373;p36"/>
          <p:cNvPicPr preferRelativeResize="0"/>
          <p:nvPr/>
        </p:nvPicPr>
        <p:blipFill>
          <a:blip r:embed="rId4">
            <a:alphaModFix/>
          </a:blip>
          <a:stretch>
            <a:fillRect/>
          </a:stretch>
        </p:blipFill>
        <p:spPr>
          <a:xfrm rot="-5400000">
            <a:off x="7757451" y="3756950"/>
            <a:ext cx="1390175" cy="1382925"/>
          </a:xfrm>
          <a:prstGeom prst="rect">
            <a:avLst/>
          </a:prstGeom>
          <a:noFill/>
          <a:ln>
            <a:noFill/>
          </a:ln>
        </p:spPr>
      </p:pic>
      <p:pic>
        <p:nvPicPr>
          <p:cNvPr id="374" name="Google Shape;374;p36"/>
          <p:cNvPicPr preferRelativeResize="0"/>
          <p:nvPr/>
        </p:nvPicPr>
        <p:blipFill>
          <a:blip r:embed="rId5">
            <a:alphaModFix/>
          </a:blip>
          <a:stretch>
            <a:fillRect/>
          </a:stretch>
        </p:blipFill>
        <p:spPr>
          <a:xfrm>
            <a:off x="202500" y="4663225"/>
            <a:ext cx="1567102" cy="294375"/>
          </a:xfrm>
          <a:prstGeom prst="rect">
            <a:avLst/>
          </a:prstGeom>
          <a:noFill/>
          <a:ln>
            <a:noFill/>
          </a:ln>
        </p:spPr>
      </p:pic>
      <p:sp>
        <p:nvSpPr>
          <p:cNvPr id="375" name="Google Shape;375;p36"/>
          <p:cNvSpPr txBox="1"/>
          <p:nvPr/>
        </p:nvSpPr>
        <p:spPr>
          <a:xfrm>
            <a:off x="311700" y="209300"/>
            <a:ext cx="8520600" cy="8418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b="1" lang="en" sz="2400">
                <a:solidFill>
                  <a:srgbClr val="23103A"/>
                </a:solidFill>
                <a:latin typeface="Roboto"/>
                <a:ea typeface="Roboto"/>
                <a:cs typeface="Roboto"/>
                <a:sym typeface="Roboto"/>
              </a:rPr>
              <a:t>Where should you implement Configuration Validation?</a:t>
            </a:r>
            <a:endParaRPr b="1" sz="3000">
              <a:solidFill>
                <a:srgbClr val="23103A"/>
              </a:solidFill>
              <a:latin typeface="Roboto"/>
              <a:ea typeface="Roboto"/>
              <a:cs typeface="Roboto"/>
              <a:sym typeface="Roboto"/>
            </a:endParaRPr>
          </a:p>
        </p:txBody>
      </p:sp>
      <p:pic>
        <p:nvPicPr>
          <p:cNvPr id="376" name="Google Shape;376;p36"/>
          <p:cNvPicPr preferRelativeResize="0"/>
          <p:nvPr/>
        </p:nvPicPr>
        <p:blipFill rotWithShape="1">
          <a:blip r:embed="rId6">
            <a:alphaModFix/>
          </a:blip>
          <a:srcRect b="7302" l="51666" r="4181" t="6786"/>
          <a:stretch/>
        </p:blipFill>
        <p:spPr>
          <a:xfrm>
            <a:off x="6280982" y="3636406"/>
            <a:ext cx="328500" cy="327900"/>
          </a:xfrm>
          <a:prstGeom prst="heptagon">
            <a:avLst>
              <a:gd fmla="val 102572" name="hf"/>
              <a:gd fmla="val 105210" name="vf"/>
            </a:avLst>
          </a:prstGeom>
          <a:noFill/>
          <a:ln>
            <a:noFill/>
          </a:ln>
          <a:effectLst>
            <a:outerShdw blurRad="57150" rotWithShape="0" algn="bl" dir="5400000" dist="19050">
              <a:srgbClr val="000000">
                <a:alpha val="50000"/>
              </a:srgbClr>
            </a:outerShdw>
          </a:effectLst>
        </p:spPr>
      </p:pic>
      <p:pic>
        <p:nvPicPr>
          <p:cNvPr id="377" name="Google Shape;377;p36"/>
          <p:cNvPicPr preferRelativeResize="0"/>
          <p:nvPr/>
        </p:nvPicPr>
        <p:blipFill>
          <a:blip r:embed="rId7">
            <a:alphaModFix/>
          </a:blip>
          <a:stretch>
            <a:fillRect/>
          </a:stretch>
        </p:blipFill>
        <p:spPr>
          <a:xfrm>
            <a:off x="836950" y="1051100"/>
            <a:ext cx="7246315" cy="1219603"/>
          </a:xfrm>
          <a:prstGeom prst="rect">
            <a:avLst/>
          </a:prstGeom>
          <a:noFill/>
          <a:ln>
            <a:noFill/>
          </a:ln>
        </p:spPr>
      </p:pic>
      <p:sp>
        <p:nvSpPr>
          <p:cNvPr id="378" name="Google Shape;378;p36"/>
          <p:cNvSpPr/>
          <p:nvPr/>
        </p:nvSpPr>
        <p:spPr>
          <a:xfrm>
            <a:off x="2503770" y="2076551"/>
            <a:ext cx="278400" cy="614100"/>
          </a:xfrm>
          <a:prstGeom prst="upArrow">
            <a:avLst>
              <a:gd fmla="val 50000" name="adj1"/>
              <a:gd fmla="val 50000" name="adj2"/>
            </a:avLst>
          </a:prstGeom>
          <a:solidFill>
            <a:srgbClr val="270E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6"/>
          <p:cNvSpPr/>
          <p:nvPr/>
        </p:nvSpPr>
        <p:spPr>
          <a:xfrm>
            <a:off x="7175180" y="2055551"/>
            <a:ext cx="278400" cy="614100"/>
          </a:xfrm>
          <a:prstGeom prst="upArrow">
            <a:avLst>
              <a:gd fmla="val 50000" name="adj1"/>
              <a:gd fmla="val 50000" name="adj2"/>
            </a:avLst>
          </a:prstGeom>
          <a:solidFill>
            <a:srgbClr val="270E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0" name="Google Shape;380;p36"/>
          <p:cNvPicPr preferRelativeResize="0"/>
          <p:nvPr/>
        </p:nvPicPr>
        <p:blipFill>
          <a:blip r:embed="rId8">
            <a:alphaModFix/>
          </a:blip>
          <a:stretch>
            <a:fillRect/>
          </a:stretch>
        </p:blipFill>
        <p:spPr>
          <a:xfrm>
            <a:off x="1714442" y="3206842"/>
            <a:ext cx="303361" cy="350265"/>
          </a:xfrm>
          <a:prstGeom prst="rect">
            <a:avLst/>
          </a:prstGeom>
          <a:noFill/>
          <a:ln>
            <a:noFill/>
          </a:ln>
        </p:spPr>
      </p:pic>
      <p:sp>
        <p:nvSpPr>
          <p:cNvPr id="381" name="Google Shape;381;p36"/>
          <p:cNvSpPr txBox="1"/>
          <p:nvPr/>
        </p:nvSpPr>
        <p:spPr>
          <a:xfrm>
            <a:off x="2091029" y="2844633"/>
            <a:ext cx="1542600" cy="25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Calibri"/>
                <a:ea typeface="Calibri"/>
                <a:cs typeface="Calibri"/>
                <a:sym typeface="Calibri"/>
              </a:rPr>
              <a:t>Container security</a:t>
            </a:r>
            <a:endParaRPr b="1" sz="1200">
              <a:latin typeface="Calibri"/>
              <a:ea typeface="Calibri"/>
              <a:cs typeface="Calibri"/>
              <a:sym typeface="Calibri"/>
            </a:endParaRPr>
          </a:p>
        </p:txBody>
      </p:sp>
      <p:sp>
        <p:nvSpPr>
          <p:cNvPr id="382" name="Google Shape;382;p36"/>
          <p:cNvSpPr txBox="1"/>
          <p:nvPr/>
        </p:nvSpPr>
        <p:spPr>
          <a:xfrm>
            <a:off x="2091029" y="3254193"/>
            <a:ext cx="2007300" cy="25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Calibri"/>
                <a:ea typeface="Calibri"/>
                <a:cs typeface="Calibri"/>
                <a:sym typeface="Calibri"/>
              </a:rPr>
              <a:t>Deployment validation</a:t>
            </a:r>
            <a:endParaRPr b="1" sz="1200">
              <a:latin typeface="Calibri"/>
              <a:ea typeface="Calibri"/>
              <a:cs typeface="Calibri"/>
              <a:sym typeface="Calibri"/>
            </a:endParaRPr>
          </a:p>
        </p:txBody>
      </p:sp>
      <p:pic>
        <p:nvPicPr>
          <p:cNvPr id="383" name="Google Shape;383;p36"/>
          <p:cNvPicPr preferRelativeResize="0"/>
          <p:nvPr/>
        </p:nvPicPr>
        <p:blipFill>
          <a:blip r:embed="rId8">
            <a:alphaModFix/>
          </a:blip>
          <a:stretch>
            <a:fillRect/>
          </a:stretch>
        </p:blipFill>
        <p:spPr>
          <a:xfrm>
            <a:off x="6306030" y="3206842"/>
            <a:ext cx="303361" cy="350265"/>
          </a:xfrm>
          <a:prstGeom prst="rect">
            <a:avLst/>
          </a:prstGeom>
          <a:noFill/>
          <a:ln>
            <a:noFill/>
          </a:ln>
        </p:spPr>
      </p:pic>
      <p:sp>
        <p:nvSpPr>
          <p:cNvPr id="384" name="Google Shape;384;p36"/>
          <p:cNvSpPr txBox="1"/>
          <p:nvPr/>
        </p:nvSpPr>
        <p:spPr>
          <a:xfrm>
            <a:off x="6682617" y="2844633"/>
            <a:ext cx="1542600" cy="25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Calibri"/>
                <a:ea typeface="Calibri"/>
                <a:cs typeface="Calibri"/>
                <a:sym typeface="Calibri"/>
              </a:rPr>
              <a:t>Container security</a:t>
            </a:r>
            <a:endParaRPr b="1" sz="1200">
              <a:latin typeface="Calibri"/>
              <a:ea typeface="Calibri"/>
              <a:cs typeface="Calibri"/>
              <a:sym typeface="Calibri"/>
            </a:endParaRPr>
          </a:p>
        </p:txBody>
      </p:sp>
      <p:sp>
        <p:nvSpPr>
          <p:cNvPr id="385" name="Google Shape;385;p36"/>
          <p:cNvSpPr txBox="1"/>
          <p:nvPr/>
        </p:nvSpPr>
        <p:spPr>
          <a:xfrm>
            <a:off x="6682617" y="3254193"/>
            <a:ext cx="1634400" cy="25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Calibri"/>
                <a:ea typeface="Calibri"/>
                <a:cs typeface="Calibri"/>
                <a:sym typeface="Calibri"/>
              </a:rPr>
              <a:t>Deployment security</a:t>
            </a:r>
            <a:endParaRPr b="1" sz="1200">
              <a:latin typeface="Calibri"/>
              <a:ea typeface="Calibri"/>
              <a:cs typeface="Calibri"/>
              <a:sym typeface="Calibri"/>
            </a:endParaRPr>
          </a:p>
        </p:txBody>
      </p:sp>
      <p:sp>
        <p:nvSpPr>
          <p:cNvPr id="386" name="Google Shape;386;p36"/>
          <p:cNvSpPr txBox="1"/>
          <p:nvPr/>
        </p:nvSpPr>
        <p:spPr>
          <a:xfrm>
            <a:off x="6682617" y="3674107"/>
            <a:ext cx="1542600" cy="25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Calibri"/>
                <a:ea typeface="Calibri"/>
                <a:cs typeface="Calibri"/>
                <a:sym typeface="Calibri"/>
              </a:rPr>
              <a:t>Cluster security</a:t>
            </a:r>
            <a:endParaRPr b="1" sz="1200">
              <a:latin typeface="Calibri"/>
              <a:ea typeface="Calibri"/>
              <a:cs typeface="Calibri"/>
              <a:sym typeface="Calibri"/>
            </a:endParaRPr>
          </a:p>
        </p:txBody>
      </p:sp>
      <p:sp>
        <p:nvSpPr>
          <p:cNvPr id="387" name="Google Shape;387;p36"/>
          <p:cNvSpPr txBox="1"/>
          <p:nvPr/>
        </p:nvSpPr>
        <p:spPr>
          <a:xfrm>
            <a:off x="6670186" y="4069624"/>
            <a:ext cx="1677600" cy="25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Calibri"/>
                <a:ea typeface="Calibri"/>
                <a:cs typeface="Calibri"/>
                <a:sym typeface="Calibri"/>
              </a:rPr>
              <a:t>Resource efficiency</a:t>
            </a:r>
            <a:endParaRPr b="1" sz="1200">
              <a:latin typeface="Calibri"/>
              <a:ea typeface="Calibri"/>
              <a:cs typeface="Calibri"/>
              <a:sym typeface="Calibri"/>
            </a:endParaRPr>
          </a:p>
        </p:txBody>
      </p:sp>
      <p:pic>
        <p:nvPicPr>
          <p:cNvPr id="388" name="Google Shape;388;p36"/>
          <p:cNvPicPr preferRelativeResize="0"/>
          <p:nvPr/>
        </p:nvPicPr>
        <p:blipFill>
          <a:blip r:embed="rId9">
            <a:alphaModFix/>
          </a:blip>
          <a:stretch>
            <a:fillRect/>
          </a:stretch>
        </p:blipFill>
        <p:spPr>
          <a:xfrm>
            <a:off x="6327750" y="4069644"/>
            <a:ext cx="222610" cy="222610"/>
          </a:xfrm>
          <a:prstGeom prst="rect">
            <a:avLst/>
          </a:prstGeom>
          <a:noFill/>
          <a:ln>
            <a:noFill/>
          </a:ln>
        </p:spPr>
      </p:pic>
      <p:pic>
        <p:nvPicPr>
          <p:cNvPr id="389" name="Google Shape;389;p36"/>
          <p:cNvPicPr preferRelativeResize="0"/>
          <p:nvPr/>
        </p:nvPicPr>
        <p:blipFill>
          <a:blip r:embed="rId10">
            <a:alphaModFix/>
          </a:blip>
          <a:stretch>
            <a:fillRect/>
          </a:stretch>
        </p:blipFill>
        <p:spPr>
          <a:xfrm>
            <a:off x="6398521" y="3767993"/>
            <a:ext cx="93501" cy="90768"/>
          </a:xfrm>
          <a:prstGeom prst="rect">
            <a:avLst/>
          </a:prstGeom>
          <a:noFill/>
          <a:ln>
            <a:noFill/>
          </a:ln>
        </p:spPr>
      </p:pic>
      <p:sp>
        <p:nvSpPr>
          <p:cNvPr id="390" name="Google Shape;390;p36"/>
          <p:cNvSpPr txBox="1"/>
          <p:nvPr/>
        </p:nvSpPr>
        <p:spPr>
          <a:xfrm rot="-5400000">
            <a:off x="1929600" y="2257199"/>
            <a:ext cx="877200" cy="27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latin typeface="Calibri"/>
                <a:ea typeface="Calibri"/>
                <a:cs typeface="Calibri"/>
                <a:sym typeface="Calibri"/>
              </a:rPr>
              <a:t>PIPELINE</a:t>
            </a:r>
            <a:endParaRPr b="1" sz="1100">
              <a:latin typeface="Calibri"/>
              <a:ea typeface="Calibri"/>
              <a:cs typeface="Calibri"/>
              <a:sym typeface="Calibri"/>
            </a:endParaRPr>
          </a:p>
        </p:txBody>
      </p:sp>
      <p:sp>
        <p:nvSpPr>
          <p:cNvPr id="391" name="Google Shape;391;p36"/>
          <p:cNvSpPr txBox="1"/>
          <p:nvPr/>
        </p:nvSpPr>
        <p:spPr>
          <a:xfrm rot="-5400000">
            <a:off x="6620350" y="2222999"/>
            <a:ext cx="838500" cy="27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latin typeface="Calibri"/>
                <a:ea typeface="Calibri"/>
                <a:cs typeface="Calibri"/>
                <a:sym typeface="Calibri"/>
              </a:rPr>
              <a:t>CLUSTER</a:t>
            </a:r>
            <a:endParaRPr b="1" sz="1100">
              <a:latin typeface="Calibri"/>
              <a:ea typeface="Calibri"/>
              <a:cs typeface="Calibri"/>
              <a:sym typeface="Calibri"/>
            </a:endParaRPr>
          </a:p>
        </p:txBody>
      </p:sp>
      <p:pic>
        <p:nvPicPr>
          <p:cNvPr id="392" name="Google Shape;392;p36"/>
          <p:cNvPicPr preferRelativeResize="0"/>
          <p:nvPr/>
        </p:nvPicPr>
        <p:blipFill>
          <a:blip r:embed="rId11">
            <a:alphaModFix/>
          </a:blip>
          <a:stretch>
            <a:fillRect/>
          </a:stretch>
        </p:blipFill>
        <p:spPr>
          <a:xfrm>
            <a:off x="5880675" y="1545754"/>
            <a:ext cx="222609" cy="230286"/>
          </a:xfrm>
          <a:prstGeom prst="rect">
            <a:avLst/>
          </a:prstGeom>
          <a:noFill/>
          <a:ln>
            <a:noFill/>
          </a:ln>
        </p:spPr>
      </p:pic>
      <p:pic>
        <p:nvPicPr>
          <p:cNvPr id="393" name="Google Shape;393;p36"/>
          <p:cNvPicPr preferRelativeResize="0"/>
          <p:nvPr/>
        </p:nvPicPr>
        <p:blipFill rotWithShape="1">
          <a:blip r:embed="rId6">
            <a:alphaModFix/>
          </a:blip>
          <a:srcRect b="34670" l="1461" r="82603" t="34841"/>
          <a:stretch/>
        </p:blipFill>
        <p:spPr>
          <a:xfrm>
            <a:off x="6293409" y="2805267"/>
            <a:ext cx="328500" cy="322200"/>
          </a:xfrm>
          <a:prstGeom prst="ellipse">
            <a:avLst/>
          </a:prstGeom>
          <a:noFill/>
          <a:ln>
            <a:noFill/>
          </a:ln>
          <a:effectLst>
            <a:outerShdw blurRad="57150" rotWithShape="0" algn="bl" dir="5400000" dist="19050">
              <a:srgbClr val="000000">
                <a:alpha val="50000"/>
              </a:srgbClr>
            </a:outerShdw>
          </a:effectLst>
        </p:spPr>
      </p:pic>
      <p:pic>
        <p:nvPicPr>
          <p:cNvPr id="394" name="Google Shape;394;p36"/>
          <p:cNvPicPr preferRelativeResize="0"/>
          <p:nvPr/>
        </p:nvPicPr>
        <p:blipFill rotWithShape="1">
          <a:blip r:embed="rId6">
            <a:alphaModFix/>
          </a:blip>
          <a:srcRect b="34670" l="1461" r="82603" t="34841"/>
          <a:stretch/>
        </p:blipFill>
        <p:spPr>
          <a:xfrm>
            <a:off x="1701820" y="2805267"/>
            <a:ext cx="328500" cy="322200"/>
          </a:xfrm>
          <a:prstGeom prst="ellipse">
            <a:avLst/>
          </a:prstGeom>
          <a:noFill/>
          <a:ln>
            <a:noFill/>
          </a:ln>
          <a:effectLst>
            <a:outerShdw blurRad="57150" rotWithShape="0" algn="bl" dir="5400000" dist="19050">
              <a:srgbClr val="000000">
                <a:alpha val="50000"/>
              </a:srgbClr>
            </a:outerShdw>
          </a:effectLst>
        </p:spPr>
      </p:pic>
      <p:sp>
        <p:nvSpPr>
          <p:cNvPr id="395" name="Google Shape;395;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99" name="Shape 399"/>
        <p:cNvGrpSpPr/>
        <p:nvPr/>
      </p:nvGrpSpPr>
      <p:grpSpPr>
        <a:xfrm>
          <a:off x="0" y="0"/>
          <a:ext cx="0" cy="0"/>
          <a:chOff x="0" y="0"/>
          <a:chExt cx="0" cy="0"/>
        </a:xfrm>
      </p:grpSpPr>
      <p:pic>
        <p:nvPicPr>
          <p:cNvPr id="400" name="Google Shape;400;p37"/>
          <p:cNvPicPr preferRelativeResize="0"/>
          <p:nvPr/>
        </p:nvPicPr>
        <p:blipFill>
          <a:blip r:embed="rId4">
            <a:alphaModFix/>
          </a:blip>
          <a:stretch>
            <a:fillRect/>
          </a:stretch>
        </p:blipFill>
        <p:spPr>
          <a:xfrm rot="10800000">
            <a:off x="7757451" y="3625"/>
            <a:ext cx="1390175" cy="1382925"/>
          </a:xfrm>
          <a:prstGeom prst="rect">
            <a:avLst/>
          </a:prstGeom>
          <a:noFill/>
          <a:ln>
            <a:noFill/>
          </a:ln>
        </p:spPr>
      </p:pic>
      <p:pic>
        <p:nvPicPr>
          <p:cNvPr id="401" name="Google Shape;401;p37"/>
          <p:cNvPicPr preferRelativeResize="0"/>
          <p:nvPr/>
        </p:nvPicPr>
        <p:blipFill>
          <a:blip r:embed="rId5">
            <a:alphaModFix/>
          </a:blip>
          <a:stretch>
            <a:fillRect/>
          </a:stretch>
        </p:blipFill>
        <p:spPr>
          <a:xfrm>
            <a:off x="202500" y="4663225"/>
            <a:ext cx="1567102" cy="294375"/>
          </a:xfrm>
          <a:prstGeom prst="rect">
            <a:avLst/>
          </a:prstGeom>
          <a:noFill/>
          <a:ln>
            <a:noFill/>
          </a:ln>
        </p:spPr>
      </p:pic>
      <p:sp>
        <p:nvSpPr>
          <p:cNvPr id="402" name="Google Shape;402;p37"/>
          <p:cNvSpPr txBox="1"/>
          <p:nvPr/>
        </p:nvSpPr>
        <p:spPr>
          <a:xfrm>
            <a:off x="311700" y="209300"/>
            <a:ext cx="8520600" cy="8418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b="1" lang="en" sz="2400">
                <a:solidFill>
                  <a:srgbClr val="23103A"/>
                </a:solidFill>
                <a:latin typeface="Roboto"/>
                <a:ea typeface="Roboto"/>
                <a:cs typeface="Roboto"/>
                <a:sym typeface="Roboto"/>
              </a:rPr>
              <a:t>Business benefits of Configuration Validation</a:t>
            </a:r>
            <a:endParaRPr b="1" sz="2400">
              <a:solidFill>
                <a:srgbClr val="23103A"/>
              </a:solidFill>
              <a:latin typeface="Roboto"/>
              <a:ea typeface="Roboto"/>
              <a:cs typeface="Roboto"/>
              <a:sym typeface="Roboto"/>
            </a:endParaRPr>
          </a:p>
        </p:txBody>
      </p:sp>
      <p:sp>
        <p:nvSpPr>
          <p:cNvPr id="403" name="Google Shape;403;p37"/>
          <p:cNvSpPr txBox="1"/>
          <p:nvPr/>
        </p:nvSpPr>
        <p:spPr>
          <a:xfrm>
            <a:off x="1406476" y="1432050"/>
            <a:ext cx="1567200" cy="51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Improve Security</a:t>
            </a:r>
            <a:endParaRPr b="1" i="0" sz="1400" u="none" cap="none" strike="noStrike">
              <a:solidFill>
                <a:srgbClr val="000000"/>
              </a:solidFill>
              <a:latin typeface="Calibri"/>
              <a:ea typeface="Calibri"/>
              <a:cs typeface="Calibri"/>
              <a:sym typeface="Calibri"/>
            </a:endParaRPr>
          </a:p>
        </p:txBody>
      </p:sp>
      <p:pic>
        <p:nvPicPr>
          <p:cNvPr id="404" name="Google Shape;404;p37"/>
          <p:cNvPicPr preferRelativeResize="0"/>
          <p:nvPr/>
        </p:nvPicPr>
        <p:blipFill rotWithShape="1">
          <a:blip r:embed="rId6">
            <a:alphaModFix/>
          </a:blip>
          <a:srcRect b="0" l="0" r="0" t="0"/>
          <a:stretch/>
        </p:blipFill>
        <p:spPr>
          <a:xfrm>
            <a:off x="2827175" y="2524917"/>
            <a:ext cx="473164" cy="454423"/>
          </a:xfrm>
          <a:prstGeom prst="rect">
            <a:avLst/>
          </a:prstGeom>
          <a:noFill/>
          <a:ln>
            <a:noFill/>
          </a:ln>
        </p:spPr>
      </p:pic>
      <p:sp>
        <p:nvSpPr>
          <p:cNvPr id="405" name="Google Shape;405;p37"/>
          <p:cNvSpPr txBox="1"/>
          <p:nvPr/>
        </p:nvSpPr>
        <p:spPr>
          <a:xfrm>
            <a:off x="1599127" y="2545525"/>
            <a:ext cx="1262400" cy="51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
                <a:latin typeface="Calibri"/>
                <a:ea typeface="Calibri"/>
                <a:cs typeface="Calibri"/>
                <a:sym typeface="Calibri"/>
              </a:rPr>
              <a:t>Reduce</a:t>
            </a:r>
            <a:r>
              <a:rPr b="1" i="0" lang="en" sz="1400" u="none" cap="none" strike="noStrike">
                <a:solidFill>
                  <a:srgbClr val="000000"/>
                </a:solidFill>
                <a:latin typeface="Calibri"/>
                <a:ea typeface="Calibri"/>
                <a:cs typeface="Calibri"/>
                <a:sym typeface="Calibri"/>
              </a:rPr>
              <a:t> </a:t>
            </a:r>
            <a:r>
              <a:rPr b="1" lang="en">
                <a:latin typeface="Calibri"/>
                <a:ea typeface="Calibri"/>
                <a:cs typeface="Calibri"/>
                <a:sym typeface="Calibri"/>
              </a:rPr>
              <a:t>Costs</a:t>
            </a:r>
            <a:endParaRPr b="1" i="0" sz="1400" u="none" cap="none" strike="noStrike">
              <a:solidFill>
                <a:srgbClr val="000000"/>
              </a:solidFill>
              <a:latin typeface="Calibri"/>
              <a:ea typeface="Calibri"/>
              <a:cs typeface="Calibri"/>
              <a:sym typeface="Calibri"/>
            </a:endParaRPr>
          </a:p>
        </p:txBody>
      </p:sp>
      <p:pic>
        <p:nvPicPr>
          <p:cNvPr id="406" name="Google Shape;406;p37"/>
          <p:cNvPicPr preferRelativeResize="0"/>
          <p:nvPr/>
        </p:nvPicPr>
        <p:blipFill rotWithShape="1">
          <a:blip r:embed="rId7">
            <a:alphaModFix/>
          </a:blip>
          <a:srcRect b="0" l="0" r="0" t="0"/>
          <a:stretch/>
        </p:blipFill>
        <p:spPr>
          <a:xfrm>
            <a:off x="2853024" y="3630951"/>
            <a:ext cx="356315" cy="444325"/>
          </a:xfrm>
          <a:prstGeom prst="rect">
            <a:avLst/>
          </a:prstGeom>
          <a:noFill/>
          <a:ln>
            <a:noFill/>
          </a:ln>
        </p:spPr>
      </p:pic>
      <p:sp>
        <p:nvSpPr>
          <p:cNvPr id="407" name="Google Shape;407;p37"/>
          <p:cNvSpPr txBox="1"/>
          <p:nvPr/>
        </p:nvSpPr>
        <p:spPr>
          <a:xfrm>
            <a:off x="1897942" y="3674300"/>
            <a:ext cx="1032900" cy="51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Save Time</a:t>
            </a:r>
            <a:endParaRPr b="1" i="0" sz="1400" u="none" cap="none" strike="noStrike">
              <a:solidFill>
                <a:srgbClr val="000000"/>
              </a:solidFill>
              <a:latin typeface="Calibri"/>
              <a:ea typeface="Calibri"/>
              <a:cs typeface="Calibri"/>
              <a:sym typeface="Calibri"/>
            </a:endParaRPr>
          </a:p>
        </p:txBody>
      </p:sp>
      <p:sp>
        <p:nvSpPr>
          <p:cNvPr id="408" name="Google Shape;408;p37"/>
          <p:cNvSpPr txBox="1"/>
          <p:nvPr/>
        </p:nvSpPr>
        <p:spPr>
          <a:xfrm>
            <a:off x="3973821" y="1299150"/>
            <a:ext cx="4006800" cy="676200"/>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SzPts val="1200"/>
              <a:buFont typeface="Calibri"/>
              <a:buChar char="●"/>
            </a:pPr>
            <a:r>
              <a:rPr lang="en" sz="1200">
                <a:latin typeface="Calibri"/>
                <a:ea typeface="Calibri"/>
                <a:cs typeface="Calibri"/>
                <a:sym typeface="Calibri"/>
              </a:rPr>
              <a:t>Gain continuous visibility into container, deployment and cluster risks. </a:t>
            </a:r>
            <a:endParaRPr sz="1200">
              <a:latin typeface="Calibri"/>
              <a:ea typeface="Calibri"/>
              <a:cs typeface="Calibri"/>
              <a:sym typeface="Calibri"/>
            </a:endParaRPr>
          </a:p>
          <a:p>
            <a:pPr indent="-304800" lvl="0" marL="457200" rtl="0" algn="l">
              <a:lnSpc>
                <a:spcPct val="150000"/>
              </a:lnSpc>
              <a:spcBef>
                <a:spcPts val="0"/>
              </a:spcBef>
              <a:spcAft>
                <a:spcPts val="0"/>
              </a:spcAft>
              <a:buSzPts val="1200"/>
              <a:buFont typeface="Calibri"/>
              <a:buChar char="●"/>
            </a:pPr>
            <a:r>
              <a:rPr lang="en" sz="1200">
                <a:latin typeface="Calibri"/>
                <a:ea typeface="Calibri"/>
                <a:cs typeface="Calibri"/>
                <a:sym typeface="Calibri"/>
              </a:rPr>
              <a:t>Prioritize and action the riskiest issues.</a:t>
            </a:r>
            <a:endParaRPr sz="1200">
              <a:latin typeface="Calibri"/>
              <a:ea typeface="Calibri"/>
              <a:cs typeface="Calibri"/>
              <a:sym typeface="Calibri"/>
            </a:endParaRPr>
          </a:p>
        </p:txBody>
      </p:sp>
      <p:sp>
        <p:nvSpPr>
          <p:cNvPr id="409" name="Google Shape;409;p37"/>
          <p:cNvSpPr txBox="1"/>
          <p:nvPr/>
        </p:nvSpPr>
        <p:spPr>
          <a:xfrm>
            <a:off x="3936975" y="3526225"/>
            <a:ext cx="3777300" cy="8832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Calibri"/>
              <a:buChar char="●"/>
            </a:pPr>
            <a:r>
              <a:rPr lang="en" sz="1200">
                <a:latin typeface="Calibri"/>
                <a:ea typeface="Calibri"/>
                <a:cs typeface="Calibri"/>
                <a:sym typeface="Calibri"/>
              </a:rPr>
              <a:t>Avoid trial-and-error when configuring Kubernetes apps for security and efficiency gains. </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Provide a single-pane-of-glass for DevOps, security, and platform teams to collaborate from.</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Get feedback to app teams in the tools they use</a:t>
            </a:r>
            <a:endParaRPr sz="1200">
              <a:latin typeface="Calibri"/>
              <a:ea typeface="Calibri"/>
              <a:cs typeface="Calibri"/>
              <a:sym typeface="Calibri"/>
            </a:endParaRPr>
          </a:p>
        </p:txBody>
      </p:sp>
      <p:sp>
        <p:nvSpPr>
          <p:cNvPr id="410" name="Google Shape;410;p37"/>
          <p:cNvSpPr txBox="1"/>
          <p:nvPr/>
        </p:nvSpPr>
        <p:spPr>
          <a:xfrm>
            <a:off x="3950591" y="2494438"/>
            <a:ext cx="3382200" cy="4494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Calibri"/>
              <a:buChar char="●"/>
            </a:pPr>
            <a:r>
              <a:rPr lang="en" sz="1200">
                <a:latin typeface="Calibri"/>
                <a:ea typeface="Calibri"/>
                <a:cs typeface="Calibri"/>
                <a:sym typeface="Calibri"/>
              </a:rPr>
              <a:t>Set the right amount of CPU and memory so your applications scale efficiently.</a:t>
            </a:r>
            <a:endParaRPr sz="1200">
              <a:latin typeface="Calibri"/>
              <a:ea typeface="Calibri"/>
              <a:cs typeface="Calibri"/>
              <a:sym typeface="Calibri"/>
            </a:endParaRPr>
          </a:p>
        </p:txBody>
      </p:sp>
      <p:sp>
        <p:nvSpPr>
          <p:cNvPr id="411" name="Google Shape;411;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12" name="Google Shape;412;p37"/>
          <p:cNvPicPr preferRelativeResize="0"/>
          <p:nvPr/>
        </p:nvPicPr>
        <p:blipFill>
          <a:blip r:embed="rId8">
            <a:alphaModFix/>
          </a:blip>
          <a:stretch>
            <a:fillRect/>
          </a:stretch>
        </p:blipFill>
        <p:spPr>
          <a:xfrm>
            <a:off x="2793100" y="1299149"/>
            <a:ext cx="636419" cy="676200"/>
          </a:xfrm>
          <a:prstGeom prst="rect">
            <a:avLst/>
          </a:prstGeom>
          <a:noFill/>
          <a:ln>
            <a:noFill/>
          </a:ln>
        </p:spPr>
      </p:pic>
      <p:cxnSp>
        <p:nvCxnSpPr>
          <p:cNvPr id="413" name="Google Shape;413;p37"/>
          <p:cNvCxnSpPr/>
          <p:nvPr/>
        </p:nvCxnSpPr>
        <p:spPr>
          <a:xfrm flipH="1">
            <a:off x="3562125" y="1165650"/>
            <a:ext cx="212100" cy="791700"/>
          </a:xfrm>
          <a:prstGeom prst="straightConnector1">
            <a:avLst/>
          </a:prstGeom>
          <a:noFill/>
          <a:ln cap="flat" cmpd="sng" w="38100">
            <a:solidFill>
              <a:srgbClr val="8BD2DC"/>
            </a:solidFill>
            <a:prstDash val="solid"/>
            <a:round/>
            <a:headEnd len="med" w="med" type="none"/>
            <a:tailEnd len="med" w="med" type="none"/>
          </a:ln>
        </p:spPr>
      </p:cxnSp>
      <p:cxnSp>
        <p:nvCxnSpPr>
          <p:cNvPr id="414" name="Google Shape;414;p37"/>
          <p:cNvCxnSpPr/>
          <p:nvPr/>
        </p:nvCxnSpPr>
        <p:spPr>
          <a:xfrm flipH="1">
            <a:off x="3562125" y="2323300"/>
            <a:ext cx="212100" cy="791700"/>
          </a:xfrm>
          <a:prstGeom prst="straightConnector1">
            <a:avLst/>
          </a:prstGeom>
          <a:noFill/>
          <a:ln cap="flat" cmpd="sng" w="38100">
            <a:solidFill>
              <a:srgbClr val="8BD2DC"/>
            </a:solidFill>
            <a:prstDash val="solid"/>
            <a:round/>
            <a:headEnd len="med" w="med" type="none"/>
            <a:tailEnd len="med" w="med" type="none"/>
          </a:ln>
        </p:spPr>
      </p:cxnSp>
      <p:cxnSp>
        <p:nvCxnSpPr>
          <p:cNvPr id="415" name="Google Shape;415;p37"/>
          <p:cNvCxnSpPr/>
          <p:nvPr/>
        </p:nvCxnSpPr>
        <p:spPr>
          <a:xfrm flipH="1">
            <a:off x="3562125" y="3480950"/>
            <a:ext cx="212100" cy="791700"/>
          </a:xfrm>
          <a:prstGeom prst="straightConnector1">
            <a:avLst/>
          </a:prstGeom>
          <a:noFill/>
          <a:ln cap="flat" cmpd="sng" w="38100">
            <a:solidFill>
              <a:srgbClr val="8BD2DC"/>
            </a:solidFill>
            <a:prstDash val="solid"/>
            <a:round/>
            <a:headEnd len="med" w="med" type="none"/>
            <a:tailEnd len="med" w="med" type="non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19" name="Shape 419"/>
        <p:cNvGrpSpPr/>
        <p:nvPr/>
      </p:nvGrpSpPr>
      <p:grpSpPr>
        <a:xfrm>
          <a:off x="0" y="0"/>
          <a:ext cx="0" cy="0"/>
          <a:chOff x="0" y="0"/>
          <a:chExt cx="0" cy="0"/>
        </a:xfrm>
      </p:grpSpPr>
      <p:pic>
        <p:nvPicPr>
          <p:cNvPr id="420" name="Google Shape;420;p38"/>
          <p:cNvPicPr preferRelativeResize="0"/>
          <p:nvPr/>
        </p:nvPicPr>
        <p:blipFill>
          <a:blip r:embed="rId4">
            <a:alphaModFix/>
          </a:blip>
          <a:stretch>
            <a:fillRect/>
          </a:stretch>
        </p:blipFill>
        <p:spPr>
          <a:xfrm rot="10800000">
            <a:off x="7757451" y="3625"/>
            <a:ext cx="1390175" cy="1382925"/>
          </a:xfrm>
          <a:prstGeom prst="rect">
            <a:avLst/>
          </a:prstGeom>
          <a:noFill/>
          <a:ln>
            <a:noFill/>
          </a:ln>
        </p:spPr>
      </p:pic>
      <p:pic>
        <p:nvPicPr>
          <p:cNvPr id="421" name="Google Shape;421;p38"/>
          <p:cNvPicPr preferRelativeResize="0"/>
          <p:nvPr/>
        </p:nvPicPr>
        <p:blipFill>
          <a:blip r:embed="rId5">
            <a:alphaModFix/>
          </a:blip>
          <a:stretch>
            <a:fillRect/>
          </a:stretch>
        </p:blipFill>
        <p:spPr>
          <a:xfrm>
            <a:off x="202500" y="4663225"/>
            <a:ext cx="1567102" cy="294375"/>
          </a:xfrm>
          <a:prstGeom prst="rect">
            <a:avLst/>
          </a:prstGeom>
          <a:noFill/>
          <a:ln>
            <a:noFill/>
          </a:ln>
        </p:spPr>
      </p:pic>
      <p:sp>
        <p:nvSpPr>
          <p:cNvPr id="422" name="Google Shape;422;p38"/>
          <p:cNvSpPr txBox="1"/>
          <p:nvPr/>
        </p:nvSpPr>
        <p:spPr>
          <a:xfrm>
            <a:off x="311700" y="209300"/>
            <a:ext cx="8520600" cy="8418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b="1" lang="en" sz="2300">
                <a:solidFill>
                  <a:srgbClr val="23103A"/>
                </a:solidFill>
                <a:latin typeface="Roboto"/>
                <a:ea typeface="Roboto"/>
                <a:cs typeface="Roboto"/>
                <a:sym typeface="Roboto"/>
              </a:rPr>
              <a:t>Fairwinds Guide to Managing Kubernetes Configuration</a:t>
            </a:r>
            <a:endParaRPr b="1" sz="2300">
              <a:solidFill>
                <a:srgbClr val="23103A"/>
              </a:solidFill>
              <a:latin typeface="Roboto"/>
              <a:ea typeface="Roboto"/>
              <a:cs typeface="Roboto"/>
              <a:sym typeface="Roboto"/>
            </a:endParaRPr>
          </a:p>
        </p:txBody>
      </p:sp>
      <p:sp>
        <p:nvSpPr>
          <p:cNvPr id="423" name="Google Shape;423;p38"/>
          <p:cNvSpPr txBox="1"/>
          <p:nvPr/>
        </p:nvSpPr>
        <p:spPr>
          <a:xfrm>
            <a:off x="4434225" y="1176800"/>
            <a:ext cx="3660300" cy="2282700"/>
          </a:xfrm>
          <a:prstGeom prst="rect">
            <a:avLst/>
          </a:prstGeom>
          <a:noFill/>
          <a:ln>
            <a:noFill/>
          </a:ln>
        </p:spPr>
        <p:txBody>
          <a:bodyPr anchorCtr="0" anchor="t" bIns="34275" lIns="68575" spcFirstLastPara="1" rIns="68575" wrap="square" tIns="34275">
            <a:noAutofit/>
          </a:bodyPr>
          <a:lstStyle/>
          <a:p>
            <a:pPr indent="-317500" lvl="0" marL="457200" rtl="0" algn="l">
              <a:lnSpc>
                <a:spcPct val="115000"/>
              </a:lnSpc>
              <a:spcBef>
                <a:spcPts val="0"/>
              </a:spcBef>
              <a:spcAft>
                <a:spcPts val="0"/>
              </a:spcAft>
              <a:buClr>
                <a:srgbClr val="000000"/>
              </a:buClr>
              <a:buSzPts val="1400"/>
              <a:buFont typeface="Calibri"/>
              <a:buChar char="●"/>
            </a:pPr>
            <a:r>
              <a:rPr lang="en">
                <a:latin typeface="Calibri"/>
                <a:ea typeface="Calibri"/>
                <a:cs typeface="Calibri"/>
                <a:sym typeface="Calibri"/>
              </a:rPr>
              <a:t>Proactively identify Kubernetes security misconfigurations to prevent breaches</a:t>
            </a:r>
            <a:endParaRPr>
              <a:latin typeface="Calibri"/>
              <a:ea typeface="Calibri"/>
              <a:cs typeface="Calibri"/>
              <a:sym typeface="Calibri"/>
            </a:endParaRPr>
          </a:p>
          <a:p>
            <a:pPr indent="-317500" lvl="0" marL="457200" rtl="0" algn="l">
              <a:lnSpc>
                <a:spcPct val="115000"/>
              </a:lnSpc>
              <a:spcBef>
                <a:spcPts val="0"/>
              </a:spcBef>
              <a:spcAft>
                <a:spcPts val="0"/>
              </a:spcAft>
              <a:buClr>
                <a:srgbClr val="000000"/>
              </a:buClr>
              <a:buSzPts val="1400"/>
              <a:buFont typeface="Calibri"/>
              <a:buChar char="●"/>
            </a:pPr>
            <a:r>
              <a:rPr lang="en">
                <a:latin typeface="Calibri"/>
                <a:ea typeface="Calibri"/>
                <a:cs typeface="Calibri"/>
                <a:sym typeface="Calibri"/>
              </a:rPr>
              <a:t>Remove the guesswork when adjusting CPU and memory settings to save time and money</a:t>
            </a:r>
            <a:endParaRPr>
              <a:latin typeface="Calibri"/>
              <a:ea typeface="Calibri"/>
              <a:cs typeface="Calibri"/>
              <a:sym typeface="Calibri"/>
            </a:endParaRPr>
          </a:p>
          <a:p>
            <a:pPr indent="-317500" lvl="0" marL="457200" rtl="0" algn="l">
              <a:lnSpc>
                <a:spcPct val="115000"/>
              </a:lnSpc>
              <a:spcBef>
                <a:spcPts val="0"/>
              </a:spcBef>
              <a:spcAft>
                <a:spcPts val="0"/>
              </a:spcAft>
              <a:buClr>
                <a:srgbClr val="000000"/>
              </a:buClr>
              <a:buSzPts val="1400"/>
              <a:buFont typeface="Calibri"/>
              <a:buChar char="●"/>
            </a:pPr>
            <a:r>
              <a:rPr lang="en">
                <a:latin typeface="Calibri"/>
                <a:ea typeface="Calibri"/>
                <a:cs typeface="Calibri"/>
                <a:sym typeface="Calibri"/>
              </a:rPr>
              <a:t>Avoid downtime</a:t>
            </a:r>
            <a:endParaRPr>
              <a:latin typeface="Calibri"/>
              <a:ea typeface="Calibri"/>
              <a:cs typeface="Calibri"/>
              <a:sym typeface="Calibri"/>
            </a:endParaRPr>
          </a:p>
        </p:txBody>
      </p:sp>
      <p:sp>
        <p:nvSpPr>
          <p:cNvPr id="424" name="Google Shape;424;p38"/>
          <p:cNvSpPr txBox="1"/>
          <p:nvPr/>
        </p:nvSpPr>
        <p:spPr>
          <a:xfrm>
            <a:off x="4572000" y="2775725"/>
            <a:ext cx="4372800" cy="498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i="1" lang="en" sz="1600">
                <a:latin typeface="Calibri"/>
                <a:ea typeface="Calibri"/>
                <a:cs typeface="Calibri"/>
                <a:sym typeface="Calibri"/>
              </a:rPr>
              <a:t>Learn more at </a:t>
            </a:r>
            <a:r>
              <a:rPr b="1" i="1" lang="en" sz="1600">
                <a:latin typeface="Calibri"/>
                <a:ea typeface="Calibri"/>
                <a:cs typeface="Calibri"/>
                <a:sym typeface="Calibri"/>
              </a:rPr>
              <a:t>Fairwinds.com &gt; Resources</a:t>
            </a:r>
            <a:endParaRPr b="1" i="1" sz="1900">
              <a:latin typeface="Calibri"/>
              <a:ea typeface="Calibri"/>
              <a:cs typeface="Calibri"/>
              <a:sym typeface="Calibri"/>
            </a:endParaRPr>
          </a:p>
        </p:txBody>
      </p:sp>
      <p:pic>
        <p:nvPicPr>
          <p:cNvPr id="425" name="Google Shape;425;p38"/>
          <p:cNvPicPr preferRelativeResize="0"/>
          <p:nvPr/>
        </p:nvPicPr>
        <p:blipFill>
          <a:blip r:embed="rId6">
            <a:alphaModFix/>
          </a:blip>
          <a:stretch>
            <a:fillRect/>
          </a:stretch>
        </p:blipFill>
        <p:spPr>
          <a:xfrm>
            <a:off x="1263875" y="1051100"/>
            <a:ext cx="2566400" cy="3288000"/>
          </a:xfrm>
          <a:prstGeom prst="rect">
            <a:avLst/>
          </a:prstGeom>
          <a:noFill/>
          <a:ln>
            <a:noFill/>
          </a:ln>
          <a:effectLst>
            <a:outerShdw blurRad="57150" rotWithShape="0" algn="bl" dir="5400000" dist="19050">
              <a:srgbClr val="000000">
                <a:alpha val="50000"/>
              </a:srgbClr>
            </a:outerShdw>
          </a:effectLst>
        </p:spPr>
      </p:pic>
      <p:sp>
        <p:nvSpPr>
          <p:cNvPr id="426" name="Google Shape;426;p38"/>
          <p:cNvSpPr txBox="1"/>
          <p:nvPr/>
        </p:nvSpPr>
        <p:spPr>
          <a:xfrm>
            <a:off x="5877300" y="3711850"/>
            <a:ext cx="3266700" cy="324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i="1" lang="en" sz="1600">
                <a:latin typeface="Calibri"/>
                <a:ea typeface="Calibri"/>
                <a:cs typeface="Calibri"/>
                <a:sym typeface="Calibri"/>
              </a:rPr>
              <a:t>Fairwinds.com/insights</a:t>
            </a:r>
            <a:endParaRPr b="1" i="1" sz="1600">
              <a:latin typeface="Calibri"/>
              <a:ea typeface="Calibri"/>
              <a:cs typeface="Calibri"/>
              <a:sym typeface="Calibri"/>
            </a:endParaRPr>
          </a:p>
        </p:txBody>
      </p:sp>
      <p:sp>
        <p:nvSpPr>
          <p:cNvPr id="427" name="Google Shape;427;p38"/>
          <p:cNvSpPr txBox="1"/>
          <p:nvPr/>
        </p:nvSpPr>
        <p:spPr>
          <a:xfrm>
            <a:off x="4523425" y="3274050"/>
            <a:ext cx="4300200" cy="324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i="1" lang="en">
                <a:latin typeface="Calibri"/>
                <a:ea typeface="Calibri"/>
                <a:cs typeface="Calibri"/>
                <a:sym typeface="Calibri"/>
              </a:rPr>
              <a:t>Ready to try Fairwinds Insights?</a:t>
            </a:r>
            <a:endParaRPr b="1" i="1">
              <a:latin typeface="Calibri"/>
              <a:ea typeface="Calibri"/>
              <a:cs typeface="Calibri"/>
              <a:sym typeface="Calibri"/>
            </a:endParaRPr>
          </a:p>
        </p:txBody>
      </p:sp>
      <p:sp>
        <p:nvSpPr>
          <p:cNvPr id="428" name="Google Shape;428;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29" name="Google Shape;429;p38"/>
          <p:cNvPicPr preferRelativeResize="0"/>
          <p:nvPr/>
        </p:nvPicPr>
        <p:blipFill>
          <a:blip r:embed="rId7">
            <a:alphaModFix/>
          </a:blip>
          <a:stretch>
            <a:fillRect/>
          </a:stretch>
        </p:blipFill>
        <p:spPr>
          <a:xfrm>
            <a:off x="4487125" y="3711850"/>
            <a:ext cx="1390175" cy="48121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33" name="Shape 433"/>
        <p:cNvGrpSpPr/>
        <p:nvPr/>
      </p:nvGrpSpPr>
      <p:grpSpPr>
        <a:xfrm>
          <a:off x="0" y="0"/>
          <a:ext cx="0" cy="0"/>
          <a:chOff x="0" y="0"/>
          <a:chExt cx="0" cy="0"/>
        </a:xfrm>
      </p:grpSpPr>
      <p:sp>
        <p:nvSpPr>
          <p:cNvPr id="434" name="Google Shape;434;p39"/>
          <p:cNvSpPr txBox="1"/>
          <p:nvPr/>
        </p:nvSpPr>
        <p:spPr>
          <a:xfrm>
            <a:off x="311700" y="1460000"/>
            <a:ext cx="8520600" cy="792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3600">
                <a:solidFill>
                  <a:srgbClr val="23103A"/>
                </a:solidFill>
                <a:latin typeface="Roboto"/>
                <a:ea typeface="Roboto"/>
                <a:cs typeface="Roboto"/>
                <a:sym typeface="Roboto"/>
              </a:rPr>
              <a:t>Thank You</a:t>
            </a:r>
            <a:endParaRPr b="1" sz="3600">
              <a:solidFill>
                <a:srgbClr val="23103A"/>
              </a:solidFill>
              <a:latin typeface="Roboto"/>
              <a:ea typeface="Roboto"/>
              <a:cs typeface="Roboto"/>
              <a:sym typeface="Roboto"/>
            </a:endParaRPr>
          </a:p>
        </p:txBody>
      </p:sp>
      <p:pic>
        <p:nvPicPr>
          <p:cNvPr id="435" name="Google Shape;435;p39"/>
          <p:cNvPicPr preferRelativeResize="0"/>
          <p:nvPr/>
        </p:nvPicPr>
        <p:blipFill>
          <a:blip r:embed="rId4">
            <a:alphaModFix/>
          </a:blip>
          <a:stretch>
            <a:fillRect/>
          </a:stretch>
        </p:blipFill>
        <p:spPr>
          <a:xfrm>
            <a:off x="202500" y="4663225"/>
            <a:ext cx="1567102" cy="294375"/>
          </a:xfrm>
          <a:prstGeom prst="rect">
            <a:avLst/>
          </a:prstGeom>
          <a:noFill/>
          <a:ln>
            <a:noFill/>
          </a:ln>
        </p:spPr>
      </p:pic>
      <p:pic>
        <p:nvPicPr>
          <p:cNvPr id="436" name="Google Shape;436;p39"/>
          <p:cNvPicPr preferRelativeResize="0"/>
          <p:nvPr/>
        </p:nvPicPr>
        <p:blipFill>
          <a:blip r:embed="rId5">
            <a:alphaModFix/>
          </a:blip>
          <a:stretch>
            <a:fillRect/>
          </a:stretch>
        </p:blipFill>
        <p:spPr>
          <a:xfrm rot="10800000">
            <a:off x="7753826" y="0"/>
            <a:ext cx="1390175" cy="1382925"/>
          </a:xfrm>
          <a:prstGeom prst="rect">
            <a:avLst/>
          </a:prstGeom>
          <a:noFill/>
          <a:ln>
            <a:noFill/>
          </a:ln>
        </p:spPr>
      </p:pic>
      <p:sp>
        <p:nvSpPr>
          <p:cNvPr id="437" name="Google Shape;437;p39"/>
          <p:cNvSpPr txBox="1"/>
          <p:nvPr/>
        </p:nvSpPr>
        <p:spPr>
          <a:xfrm>
            <a:off x="311700" y="2103450"/>
            <a:ext cx="8520600" cy="5301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23103A"/>
                </a:solidFill>
                <a:latin typeface="Roboto"/>
                <a:ea typeface="Roboto"/>
                <a:cs typeface="Roboto"/>
                <a:sym typeface="Roboto"/>
              </a:rPr>
              <a:t>Questions?</a:t>
            </a:r>
            <a:endParaRPr sz="2000">
              <a:solidFill>
                <a:srgbClr val="23103A"/>
              </a:solidFill>
              <a:latin typeface="Roboto"/>
              <a:ea typeface="Roboto"/>
              <a:cs typeface="Roboto"/>
              <a:sym typeface="Roboto"/>
            </a:endParaRPr>
          </a:p>
        </p:txBody>
      </p:sp>
      <p:sp>
        <p:nvSpPr>
          <p:cNvPr id="438" name="Google Shape;438;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4" name="Shape 74"/>
        <p:cNvGrpSpPr/>
        <p:nvPr/>
      </p:nvGrpSpPr>
      <p:grpSpPr>
        <a:xfrm>
          <a:off x="0" y="0"/>
          <a:ext cx="0" cy="0"/>
          <a:chOff x="0" y="0"/>
          <a:chExt cx="0" cy="0"/>
        </a:xfrm>
      </p:grpSpPr>
      <p:pic>
        <p:nvPicPr>
          <p:cNvPr id="75" name="Google Shape;75;p15"/>
          <p:cNvPicPr preferRelativeResize="0"/>
          <p:nvPr/>
        </p:nvPicPr>
        <p:blipFill rotWithShape="1">
          <a:blip r:embed="rId4">
            <a:alphaModFix/>
          </a:blip>
          <a:srcRect b="0" l="0" r="0" t="0"/>
          <a:stretch/>
        </p:blipFill>
        <p:spPr>
          <a:xfrm>
            <a:off x="1221100" y="1253712"/>
            <a:ext cx="6879875" cy="2863224"/>
          </a:xfrm>
          <a:prstGeom prst="rect">
            <a:avLst/>
          </a:prstGeom>
          <a:noFill/>
          <a:ln>
            <a:noFill/>
          </a:ln>
        </p:spPr>
      </p:pic>
      <p:sp>
        <p:nvSpPr>
          <p:cNvPr id="76" name="Google Shape;76;p15"/>
          <p:cNvSpPr txBox="1"/>
          <p:nvPr/>
        </p:nvSpPr>
        <p:spPr>
          <a:xfrm>
            <a:off x="2216238" y="1951200"/>
            <a:ext cx="5448900" cy="14682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SzPts val="1700"/>
              <a:buFont typeface="Calibri"/>
              <a:buChar char="●"/>
            </a:pPr>
            <a:r>
              <a:rPr lang="en" sz="1700">
                <a:latin typeface="Calibri"/>
                <a:ea typeface="Calibri"/>
                <a:cs typeface="Calibri"/>
                <a:sym typeface="Calibri"/>
              </a:rPr>
              <a:t>Why organizations choose Kubernetes</a:t>
            </a:r>
            <a:endParaRPr sz="1700">
              <a:latin typeface="Calibri"/>
              <a:ea typeface="Calibri"/>
              <a:cs typeface="Calibri"/>
              <a:sym typeface="Calibri"/>
            </a:endParaRPr>
          </a:p>
          <a:p>
            <a:pPr indent="-336550" lvl="0" marL="457200" rtl="0" algn="l">
              <a:spcBef>
                <a:spcPts val="0"/>
              </a:spcBef>
              <a:spcAft>
                <a:spcPts val="0"/>
              </a:spcAft>
              <a:buSzPts val="1700"/>
              <a:buFont typeface="Calibri"/>
              <a:buChar char="●"/>
            </a:pPr>
            <a:r>
              <a:rPr lang="en" sz="1700">
                <a:latin typeface="Calibri"/>
                <a:ea typeface="Calibri"/>
                <a:cs typeface="Calibri"/>
                <a:sym typeface="Calibri"/>
              </a:rPr>
              <a:t>Key challenges </a:t>
            </a:r>
            <a:endParaRPr sz="1700">
              <a:latin typeface="Calibri"/>
              <a:ea typeface="Calibri"/>
              <a:cs typeface="Calibri"/>
              <a:sym typeface="Calibri"/>
            </a:endParaRPr>
          </a:p>
          <a:p>
            <a:pPr indent="-336550" lvl="0" marL="457200" rtl="0" algn="l">
              <a:spcBef>
                <a:spcPts val="0"/>
              </a:spcBef>
              <a:spcAft>
                <a:spcPts val="0"/>
              </a:spcAft>
              <a:buSzPts val="1700"/>
              <a:buFont typeface="Calibri"/>
              <a:buChar char="●"/>
            </a:pPr>
            <a:r>
              <a:rPr lang="en" sz="1700">
                <a:latin typeface="Calibri"/>
                <a:ea typeface="Calibri"/>
                <a:cs typeface="Calibri"/>
                <a:sym typeface="Calibri"/>
              </a:rPr>
              <a:t>Technical implications for security and efficiency</a:t>
            </a:r>
            <a:endParaRPr sz="1700">
              <a:latin typeface="Calibri"/>
              <a:ea typeface="Calibri"/>
              <a:cs typeface="Calibri"/>
              <a:sym typeface="Calibri"/>
            </a:endParaRPr>
          </a:p>
          <a:p>
            <a:pPr indent="-336550" lvl="0" marL="457200" rtl="0" algn="l">
              <a:spcBef>
                <a:spcPts val="0"/>
              </a:spcBef>
              <a:spcAft>
                <a:spcPts val="0"/>
              </a:spcAft>
              <a:buSzPts val="1700"/>
              <a:buFont typeface="Calibri"/>
              <a:buChar char="●"/>
            </a:pPr>
            <a:r>
              <a:rPr lang="en" sz="1700">
                <a:latin typeface="Calibri"/>
                <a:ea typeface="Calibri"/>
                <a:cs typeface="Calibri"/>
                <a:sym typeface="Calibri"/>
              </a:rPr>
              <a:t>How Configuration Validation can help </a:t>
            </a:r>
            <a:endParaRPr sz="1700">
              <a:latin typeface="Calibri"/>
              <a:ea typeface="Calibri"/>
              <a:cs typeface="Calibri"/>
              <a:sym typeface="Calibri"/>
            </a:endParaRPr>
          </a:p>
          <a:p>
            <a:pPr indent="-336550" lvl="0" marL="457200" rtl="0" algn="l">
              <a:spcBef>
                <a:spcPts val="0"/>
              </a:spcBef>
              <a:spcAft>
                <a:spcPts val="0"/>
              </a:spcAft>
              <a:buSzPts val="1700"/>
              <a:buFont typeface="Calibri"/>
              <a:buChar char="●"/>
            </a:pPr>
            <a:r>
              <a:rPr lang="en" sz="1700">
                <a:latin typeface="Calibri"/>
                <a:ea typeface="Calibri"/>
                <a:cs typeface="Calibri"/>
                <a:sym typeface="Calibri"/>
              </a:rPr>
              <a:t>Q&amp;A</a:t>
            </a:r>
            <a:endParaRPr sz="1700">
              <a:latin typeface="Calibri"/>
              <a:ea typeface="Calibri"/>
              <a:cs typeface="Calibri"/>
              <a:sym typeface="Calibri"/>
            </a:endParaRPr>
          </a:p>
        </p:txBody>
      </p:sp>
      <p:pic>
        <p:nvPicPr>
          <p:cNvPr id="77" name="Google Shape;77;p15"/>
          <p:cNvPicPr preferRelativeResize="0"/>
          <p:nvPr/>
        </p:nvPicPr>
        <p:blipFill>
          <a:blip r:embed="rId5">
            <a:alphaModFix/>
          </a:blip>
          <a:stretch>
            <a:fillRect/>
          </a:stretch>
        </p:blipFill>
        <p:spPr>
          <a:xfrm>
            <a:off x="202500" y="4663225"/>
            <a:ext cx="1567102" cy="294375"/>
          </a:xfrm>
          <a:prstGeom prst="rect">
            <a:avLst/>
          </a:prstGeom>
          <a:noFill/>
          <a:ln>
            <a:noFill/>
          </a:ln>
        </p:spPr>
      </p:pic>
      <p:pic>
        <p:nvPicPr>
          <p:cNvPr id="78" name="Google Shape;78;p15"/>
          <p:cNvPicPr preferRelativeResize="0"/>
          <p:nvPr/>
        </p:nvPicPr>
        <p:blipFill>
          <a:blip r:embed="rId6">
            <a:alphaModFix/>
          </a:blip>
          <a:stretch>
            <a:fillRect/>
          </a:stretch>
        </p:blipFill>
        <p:spPr>
          <a:xfrm rot="10800000">
            <a:off x="7753826" y="0"/>
            <a:ext cx="1390175" cy="1382925"/>
          </a:xfrm>
          <a:prstGeom prst="rect">
            <a:avLst/>
          </a:prstGeom>
          <a:noFill/>
          <a:ln>
            <a:noFill/>
          </a:ln>
        </p:spPr>
      </p:pic>
      <p:sp>
        <p:nvSpPr>
          <p:cNvPr id="79" name="Google Shape;79;p15"/>
          <p:cNvSpPr txBox="1"/>
          <p:nvPr/>
        </p:nvSpPr>
        <p:spPr>
          <a:xfrm>
            <a:off x="311700" y="209300"/>
            <a:ext cx="8520600" cy="84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000">
                <a:solidFill>
                  <a:srgbClr val="23103A"/>
                </a:solidFill>
                <a:latin typeface="Roboto"/>
                <a:ea typeface="Roboto"/>
                <a:cs typeface="Roboto"/>
                <a:sym typeface="Roboto"/>
              </a:rPr>
              <a:t>Today’s agenda</a:t>
            </a:r>
            <a:endParaRPr b="1" sz="3000">
              <a:solidFill>
                <a:srgbClr val="23103A"/>
              </a:solidFill>
              <a:latin typeface="Roboto"/>
              <a:ea typeface="Roboto"/>
              <a:cs typeface="Roboto"/>
              <a:sym typeface="Roboto"/>
            </a:endParaRPr>
          </a:p>
        </p:txBody>
      </p:sp>
      <p:sp>
        <p:nvSpPr>
          <p:cNvPr id="80" name="Google Shape;80;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4" name="Shape 84"/>
        <p:cNvGrpSpPr/>
        <p:nvPr/>
      </p:nvGrpSpPr>
      <p:grpSpPr>
        <a:xfrm>
          <a:off x="0" y="0"/>
          <a:ext cx="0" cy="0"/>
          <a:chOff x="0" y="0"/>
          <a:chExt cx="0" cy="0"/>
        </a:xfrm>
      </p:grpSpPr>
      <p:sp>
        <p:nvSpPr>
          <p:cNvPr id="85" name="Google Shape;85;p16"/>
          <p:cNvSpPr txBox="1"/>
          <p:nvPr/>
        </p:nvSpPr>
        <p:spPr>
          <a:xfrm>
            <a:off x="1844750" y="1226450"/>
            <a:ext cx="5943600" cy="2618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300">
                <a:solidFill>
                  <a:schemeClr val="dk1"/>
                </a:solidFill>
                <a:latin typeface="Calibri"/>
                <a:ea typeface="Calibri"/>
                <a:cs typeface="Calibri"/>
                <a:sym typeface="Calibri"/>
              </a:rPr>
              <a:t>Software packaging is shifting left</a:t>
            </a:r>
            <a:endParaRPr b="1" sz="1300">
              <a:solidFill>
                <a:schemeClr val="dk1"/>
              </a:solidFill>
              <a:latin typeface="Calibri"/>
              <a:ea typeface="Calibri"/>
              <a:cs typeface="Calibri"/>
              <a:sym typeface="Calibri"/>
            </a:endParaRPr>
          </a:p>
          <a:p>
            <a:pPr indent="-311150" lvl="0" marL="457200" rtl="0" algn="l">
              <a:lnSpc>
                <a:spcPct val="115000"/>
              </a:lnSpc>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Developers take responsibility for containerizing applications as part of CI process</a:t>
            </a:r>
            <a:endParaRPr sz="1300">
              <a:solidFill>
                <a:schemeClr val="dk1"/>
              </a:solidFill>
              <a:latin typeface="Calibri"/>
              <a:ea typeface="Calibri"/>
              <a:cs typeface="Calibri"/>
              <a:sym typeface="Calibri"/>
            </a:endParaRPr>
          </a:p>
          <a:p>
            <a:pPr indent="-311150" lvl="0" marL="457200" rtl="0" algn="l">
              <a:lnSpc>
                <a:spcPct val="115000"/>
              </a:lnSpc>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Developers also responsible for parts of the Kubernetes configuration</a:t>
            </a:r>
            <a:br>
              <a:rPr lang="en" sz="1300">
                <a:solidFill>
                  <a:schemeClr val="dk1"/>
                </a:solidFill>
                <a:latin typeface="Calibri"/>
                <a:ea typeface="Calibri"/>
                <a:cs typeface="Calibri"/>
                <a:sym typeface="Calibri"/>
              </a:rPr>
            </a:br>
            <a:endParaRPr sz="13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sz="1300">
                <a:solidFill>
                  <a:schemeClr val="dk1"/>
                </a:solidFill>
                <a:latin typeface="Calibri"/>
                <a:ea typeface="Calibri"/>
                <a:cs typeface="Calibri"/>
                <a:sym typeface="Calibri"/>
              </a:rPr>
              <a:t>Container adoption is growing quickly</a:t>
            </a:r>
            <a:r>
              <a:rPr lang="en" sz="1300">
                <a:solidFill>
                  <a:schemeClr val="dk1"/>
                </a:solidFill>
                <a:latin typeface="Calibri"/>
                <a:ea typeface="Calibri"/>
                <a:cs typeface="Calibri"/>
                <a:sym typeface="Calibri"/>
              </a:rPr>
              <a:t> – by 2023, 70% of global enterprises will be running two or more containerized applications, up from 20% last year*</a:t>
            </a:r>
            <a:br>
              <a:rPr lang="en" sz="1300">
                <a:solidFill>
                  <a:schemeClr val="dk1"/>
                </a:solidFill>
                <a:latin typeface="Calibri"/>
                <a:ea typeface="Calibri"/>
                <a:cs typeface="Calibri"/>
                <a:sym typeface="Calibri"/>
              </a:rPr>
            </a:br>
            <a:endParaRPr sz="13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sz="1300">
                <a:solidFill>
                  <a:schemeClr val="dk1"/>
                </a:solidFill>
                <a:latin typeface="Calibri"/>
                <a:ea typeface="Calibri"/>
                <a:cs typeface="Calibri"/>
                <a:sym typeface="Calibri"/>
              </a:rPr>
              <a:t>Kubernetes is entering the mainstream</a:t>
            </a:r>
            <a:r>
              <a:rPr lang="en" sz="1300">
                <a:solidFill>
                  <a:schemeClr val="dk1"/>
                </a:solidFill>
                <a:latin typeface="Calibri"/>
                <a:ea typeface="Calibri"/>
                <a:cs typeface="Calibri"/>
                <a:sym typeface="Calibri"/>
              </a:rPr>
              <a:t> – and in many cases, through development teams starting new projects</a:t>
            </a:r>
            <a:endParaRPr>
              <a:latin typeface="Calibri"/>
              <a:ea typeface="Calibri"/>
              <a:cs typeface="Calibri"/>
              <a:sym typeface="Calibri"/>
            </a:endParaRPr>
          </a:p>
        </p:txBody>
      </p:sp>
      <p:pic>
        <p:nvPicPr>
          <p:cNvPr id="86" name="Google Shape;86;p16"/>
          <p:cNvPicPr preferRelativeResize="0"/>
          <p:nvPr/>
        </p:nvPicPr>
        <p:blipFill>
          <a:blip r:embed="rId4">
            <a:alphaModFix/>
          </a:blip>
          <a:stretch>
            <a:fillRect/>
          </a:stretch>
        </p:blipFill>
        <p:spPr>
          <a:xfrm rot="-5400000">
            <a:off x="7757451" y="3756950"/>
            <a:ext cx="1390175" cy="1382925"/>
          </a:xfrm>
          <a:prstGeom prst="rect">
            <a:avLst/>
          </a:prstGeom>
          <a:noFill/>
          <a:ln>
            <a:noFill/>
          </a:ln>
        </p:spPr>
      </p:pic>
      <p:pic>
        <p:nvPicPr>
          <p:cNvPr id="87" name="Google Shape;87;p16"/>
          <p:cNvPicPr preferRelativeResize="0"/>
          <p:nvPr/>
        </p:nvPicPr>
        <p:blipFill>
          <a:blip r:embed="rId5">
            <a:alphaModFix/>
          </a:blip>
          <a:stretch>
            <a:fillRect/>
          </a:stretch>
        </p:blipFill>
        <p:spPr>
          <a:xfrm>
            <a:off x="202500" y="4663225"/>
            <a:ext cx="1567102" cy="294375"/>
          </a:xfrm>
          <a:prstGeom prst="rect">
            <a:avLst/>
          </a:prstGeom>
          <a:noFill/>
          <a:ln>
            <a:noFill/>
          </a:ln>
        </p:spPr>
      </p:pic>
      <p:sp>
        <p:nvSpPr>
          <p:cNvPr id="88" name="Google Shape;88;p16"/>
          <p:cNvSpPr/>
          <p:nvPr/>
        </p:nvSpPr>
        <p:spPr>
          <a:xfrm>
            <a:off x="1142775" y="1276675"/>
            <a:ext cx="545400" cy="545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100">
                <a:solidFill>
                  <a:srgbClr val="270E42"/>
                </a:solidFill>
                <a:latin typeface="Calibri"/>
                <a:ea typeface="Calibri"/>
                <a:cs typeface="Calibri"/>
                <a:sym typeface="Calibri"/>
              </a:rPr>
              <a:t>1</a:t>
            </a:r>
            <a:endParaRPr b="1" sz="2100">
              <a:solidFill>
                <a:srgbClr val="270E42"/>
              </a:solidFill>
              <a:latin typeface="Calibri"/>
              <a:ea typeface="Calibri"/>
              <a:cs typeface="Calibri"/>
              <a:sym typeface="Calibri"/>
            </a:endParaRPr>
          </a:p>
        </p:txBody>
      </p:sp>
      <p:sp>
        <p:nvSpPr>
          <p:cNvPr id="89" name="Google Shape;89;p16"/>
          <p:cNvSpPr/>
          <p:nvPr/>
        </p:nvSpPr>
        <p:spPr>
          <a:xfrm>
            <a:off x="1142775" y="2317589"/>
            <a:ext cx="545400" cy="545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100">
                <a:solidFill>
                  <a:srgbClr val="270E42"/>
                </a:solidFill>
                <a:latin typeface="Calibri"/>
                <a:ea typeface="Calibri"/>
                <a:cs typeface="Calibri"/>
                <a:sym typeface="Calibri"/>
              </a:rPr>
              <a:t>2</a:t>
            </a:r>
            <a:endParaRPr b="1" sz="2100">
              <a:solidFill>
                <a:srgbClr val="270E42"/>
              </a:solidFill>
              <a:latin typeface="Calibri"/>
              <a:ea typeface="Calibri"/>
              <a:cs typeface="Calibri"/>
              <a:sym typeface="Calibri"/>
            </a:endParaRPr>
          </a:p>
        </p:txBody>
      </p:sp>
      <p:sp>
        <p:nvSpPr>
          <p:cNvPr id="90" name="Google Shape;90;p16"/>
          <p:cNvSpPr/>
          <p:nvPr/>
        </p:nvSpPr>
        <p:spPr>
          <a:xfrm>
            <a:off x="1142775" y="3126774"/>
            <a:ext cx="545400" cy="545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100">
                <a:solidFill>
                  <a:srgbClr val="270E42"/>
                </a:solidFill>
                <a:latin typeface="Calibri"/>
                <a:ea typeface="Calibri"/>
                <a:cs typeface="Calibri"/>
                <a:sym typeface="Calibri"/>
              </a:rPr>
              <a:t>3</a:t>
            </a:r>
            <a:endParaRPr b="1" sz="2100">
              <a:solidFill>
                <a:srgbClr val="270E42"/>
              </a:solidFill>
              <a:latin typeface="Calibri"/>
              <a:ea typeface="Calibri"/>
              <a:cs typeface="Calibri"/>
              <a:sym typeface="Calibri"/>
            </a:endParaRPr>
          </a:p>
        </p:txBody>
      </p:sp>
      <p:sp>
        <p:nvSpPr>
          <p:cNvPr id="91" name="Google Shape;91;p16"/>
          <p:cNvSpPr txBox="1"/>
          <p:nvPr/>
        </p:nvSpPr>
        <p:spPr>
          <a:xfrm>
            <a:off x="311700" y="209300"/>
            <a:ext cx="8520600" cy="84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000">
                <a:solidFill>
                  <a:srgbClr val="23103A"/>
                </a:solidFill>
                <a:latin typeface="Roboto"/>
                <a:ea typeface="Roboto"/>
                <a:cs typeface="Roboto"/>
                <a:sym typeface="Roboto"/>
              </a:rPr>
              <a:t>Containers change how software is developed</a:t>
            </a:r>
            <a:endParaRPr b="1" sz="3000">
              <a:solidFill>
                <a:srgbClr val="23103A"/>
              </a:solidFill>
              <a:latin typeface="Roboto"/>
              <a:ea typeface="Roboto"/>
              <a:cs typeface="Roboto"/>
              <a:sym typeface="Roboto"/>
            </a:endParaRPr>
          </a:p>
        </p:txBody>
      </p:sp>
      <p:sp>
        <p:nvSpPr>
          <p:cNvPr id="92" name="Google Shape;92;p16"/>
          <p:cNvSpPr txBox="1"/>
          <p:nvPr/>
        </p:nvSpPr>
        <p:spPr>
          <a:xfrm>
            <a:off x="1142775" y="4106738"/>
            <a:ext cx="6543300" cy="29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 Gartner, “</a:t>
            </a:r>
            <a:r>
              <a:rPr lang="en" sz="1000" u="sng">
                <a:solidFill>
                  <a:srgbClr val="0563C1"/>
                </a:solidFill>
                <a:latin typeface="Calibri"/>
                <a:ea typeface="Calibri"/>
                <a:cs typeface="Calibri"/>
                <a:sym typeface="Calibri"/>
                <a:hlinkClick r:id="rId6">
                  <a:extLst>
                    <a:ext uri="{A12FA001-AC4F-418D-AE19-62706E023703}">
                      <ahyp:hlinkClr val="tx"/>
                    </a:ext>
                  </a:extLst>
                </a:hlinkClick>
              </a:rPr>
              <a:t>3 Critical Mistakes That I&amp;O Leaders Must Avoid With Containers. (Available by subscription-only)</a:t>
            </a:r>
            <a:r>
              <a:rPr lang="en" sz="1000">
                <a:solidFill>
                  <a:schemeClr val="dk1"/>
                </a:solidFill>
                <a:latin typeface="Calibri"/>
                <a:ea typeface="Calibri"/>
                <a:cs typeface="Calibri"/>
                <a:sym typeface="Calibri"/>
              </a:rPr>
              <a:t>”</a:t>
            </a:r>
            <a:endParaRPr sz="1000">
              <a:solidFill>
                <a:schemeClr val="dk1"/>
              </a:solidFill>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
        <p:nvSpPr>
          <p:cNvPr id="93" name="Google Shape;93;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7" name="Shape 97"/>
        <p:cNvGrpSpPr/>
        <p:nvPr/>
      </p:nvGrpSpPr>
      <p:grpSpPr>
        <a:xfrm>
          <a:off x="0" y="0"/>
          <a:ext cx="0" cy="0"/>
          <a:chOff x="0" y="0"/>
          <a:chExt cx="0" cy="0"/>
        </a:xfrm>
      </p:grpSpPr>
      <p:pic>
        <p:nvPicPr>
          <p:cNvPr id="98" name="Google Shape;98;p17"/>
          <p:cNvPicPr preferRelativeResize="0"/>
          <p:nvPr/>
        </p:nvPicPr>
        <p:blipFill>
          <a:blip r:embed="rId4">
            <a:alphaModFix/>
          </a:blip>
          <a:stretch>
            <a:fillRect/>
          </a:stretch>
        </p:blipFill>
        <p:spPr>
          <a:xfrm rot="-5400000">
            <a:off x="7757451" y="3756950"/>
            <a:ext cx="1390175" cy="1382925"/>
          </a:xfrm>
          <a:prstGeom prst="rect">
            <a:avLst/>
          </a:prstGeom>
          <a:noFill/>
          <a:ln>
            <a:noFill/>
          </a:ln>
        </p:spPr>
      </p:pic>
      <p:pic>
        <p:nvPicPr>
          <p:cNvPr id="99" name="Google Shape;99;p17"/>
          <p:cNvPicPr preferRelativeResize="0"/>
          <p:nvPr/>
        </p:nvPicPr>
        <p:blipFill>
          <a:blip r:embed="rId5">
            <a:alphaModFix/>
          </a:blip>
          <a:stretch>
            <a:fillRect/>
          </a:stretch>
        </p:blipFill>
        <p:spPr>
          <a:xfrm>
            <a:off x="202500" y="4663225"/>
            <a:ext cx="1567102" cy="294375"/>
          </a:xfrm>
          <a:prstGeom prst="rect">
            <a:avLst/>
          </a:prstGeom>
          <a:noFill/>
          <a:ln>
            <a:noFill/>
          </a:ln>
        </p:spPr>
      </p:pic>
      <p:pic>
        <p:nvPicPr>
          <p:cNvPr id="100" name="Google Shape;100;p17"/>
          <p:cNvPicPr preferRelativeResize="0"/>
          <p:nvPr/>
        </p:nvPicPr>
        <p:blipFill>
          <a:blip r:embed="rId6">
            <a:alphaModFix/>
          </a:blip>
          <a:stretch>
            <a:fillRect/>
          </a:stretch>
        </p:blipFill>
        <p:spPr>
          <a:xfrm>
            <a:off x="1413850" y="1122750"/>
            <a:ext cx="5758926" cy="2754725"/>
          </a:xfrm>
          <a:prstGeom prst="rect">
            <a:avLst/>
          </a:prstGeom>
          <a:noFill/>
          <a:ln>
            <a:noFill/>
          </a:ln>
          <a:effectLst>
            <a:outerShdw blurRad="57150" rotWithShape="0" algn="bl" dir="5400000" dist="19050">
              <a:srgbClr val="000000">
                <a:alpha val="50000"/>
              </a:srgbClr>
            </a:outerShdw>
          </a:effectLst>
        </p:spPr>
      </p:pic>
      <p:sp>
        <p:nvSpPr>
          <p:cNvPr id="101" name="Google Shape;101;p17"/>
          <p:cNvSpPr txBox="1"/>
          <p:nvPr/>
        </p:nvSpPr>
        <p:spPr>
          <a:xfrm>
            <a:off x="1357375" y="3949125"/>
            <a:ext cx="6347100" cy="62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Source: Amazon Web Services (AWS), “Application Portability with Kubernetes”</a:t>
            </a:r>
            <a:br>
              <a:rPr lang="en" sz="1000">
                <a:solidFill>
                  <a:schemeClr val="dk1"/>
                </a:solidFill>
                <a:latin typeface="Calibri"/>
                <a:ea typeface="Calibri"/>
                <a:cs typeface="Calibri"/>
                <a:sym typeface="Calibri"/>
              </a:rPr>
            </a:br>
            <a:r>
              <a:rPr lang="en" sz="1000" u="sng">
                <a:solidFill>
                  <a:srgbClr val="0563C1"/>
                </a:solidFill>
                <a:latin typeface="Calibri"/>
                <a:ea typeface="Calibri"/>
                <a:cs typeface="Calibri"/>
                <a:sym typeface="Calibri"/>
                <a:hlinkClick r:id="rId7">
                  <a:extLst>
                    <a:ext uri="{A12FA001-AC4F-418D-AE19-62706E023703}">
                      <ahyp:hlinkClr val="tx"/>
                    </a:ext>
                  </a:extLst>
                </a:hlinkClick>
              </a:rPr>
              <a:t>https://www.slideshare.net/AmazonWebServices/application-portability-with-kubernetes-cmp310s-aws-reinvent-2018</a:t>
            </a:r>
            <a:endParaRPr sz="1000">
              <a:solidFill>
                <a:schemeClr val="dk1"/>
              </a:solidFill>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
        <p:nvSpPr>
          <p:cNvPr id="102" name="Google Shape;102;p17"/>
          <p:cNvSpPr txBox="1"/>
          <p:nvPr/>
        </p:nvSpPr>
        <p:spPr>
          <a:xfrm>
            <a:off x="311700" y="209300"/>
            <a:ext cx="8520600" cy="84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600">
                <a:solidFill>
                  <a:srgbClr val="23103A"/>
                </a:solidFill>
                <a:latin typeface="Roboto"/>
                <a:ea typeface="Roboto"/>
                <a:cs typeface="Roboto"/>
                <a:sym typeface="Roboto"/>
              </a:rPr>
              <a:t>Containers and Kubernetes enable teams to ship faster</a:t>
            </a:r>
            <a:endParaRPr b="1" sz="2600">
              <a:solidFill>
                <a:srgbClr val="23103A"/>
              </a:solidFill>
              <a:latin typeface="Roboto"/>
              <a:ea typeface="Roboto"/>
              <a:cs typeface="Roboto"/>
              <a:sym typeface="Roboto"/>
            </a:endParaRPr>
          </a:p>
        </p:txBody>
      </p:sp>
      <p:sp>
        <p:nvSpPr>
          <p:cNvPr id="103" name="Google Shape;103;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7" name="Shape 107"/>
        <p:cNvGrpSpPr/>
        <p:nvPr/>
      </p:nvGrpSpPr>
      <p:grpSpPr>
        <a:xfrm>
          <a:off x="0" y="0"/>
          <a:ext cx="0" cy="0"/>
          <a:chOff x="0" y="0"/>
          <a:chExt cx="0" cy="0"/>
        </a:xfrm>
      </p:grpSpPr>
      <p:pic>
        <p:nvPicPr>
          <p:cNvPr id="108" name="Google Shape;108;p18"/>
          <p:cNvPicPr preferRelativeResize="0"/>
          <p:nvPr/>
        </p:nvPicPr>
        <p:blipFill>
          <a:blip r:embed="rId4">
            <a:alphaModFix/>
          </a:blip>
          <a:stretch>
            <a:fillRect/>
          </a:stretch>
        </p:blipFill>
        <p:spPr>
          <a:xfrm>
            <a:off x="202500" y="4663225"/>
            <a:ext cx="1567102" cy="294375"/>
          </a:xfrm>
          <a:prstGeom prst="rect">
            <a:avLst/>
          </a:prstGeom>
          <a:noFill/>
          <a:ln>
            <a:noFill/>
          </a:ln>
        </p:spPr>
      </p:pic>
      <p:pic>
        <p:nvPicPr>
          <p:cNvPr id="109" name="Google Shape;109;p18"/>
          <p:cNvPicPr preferRelativeResize="0"/>
          <p:nvPr/>
        </p:nvPicPr>
        <p:blipFill>
          <a:blip r:embed="rId5">
            <a:alphaModFix/>
          </a:blip>
          <a:stretch>
            <a:fillRect/>
          </a:stretch>
        </p:blipFill>
        <p:spPr>
          <a:xfrm rot="10800000">
            <a:off x="7753826" y="0"/>
            <a:ext cx="1390175" cy="1382925"/>
          </a:xfrm>
          <a:prstGeom prst="rect">
            <a:avLst/>
          </a:prstGeom>
          <a:noFill/>
          <a:ln>
            <a:noFill/>
          </a:ln>
        </p:spPr>
      </p:pic>
      <p:cxnSp>
        <p:nvCxnSpPr>
          <p:cNvPr id="110" name="Google Shape;110;p18"/>
          <p:cNvCxnSpPr/>
          <p:nvPr/>
        </p:nvCxnSpPr>
        <p:spPr>
          <a:xfrm flipH="1">
            <a:off x="5049750" y="1474525"/>
            <a:ext cx="168000" cy="2278800"/>
          </a:xfrm>
          <a:prstGeom prst="straightConnector1">
            <a:avLst/>
          </a:prstGeom>
          <a:noFill/>
          <a:ln cap="flat" cmpd="sng" w="28575">
            <a:solidFill>
              <a:srgbClr val="8BD2DC"/>
            </a:solidFill>
            <a:prstDash val="solid"/>
            <a:round/>
            <a:headEnd len="med" w="med" type="none"/>
            <a:tailEnd len="med" w="med" type="none"/>
          </a:ln>
        </p:spPr>
      </p:cxnSp>
      <p:sp>
        <p:nvSpPr>
          <p:cNvPr id="111" name="Google Shape;111;p18"/>
          <p:cNvSpPr txBox="1"/>
          <p:nvPr/>
        </p:nvSpPr>
        <p:spPr>
          <a:xfrm>
            <a:off x="5593138" y="1654100"/>
            <a:ext cx="2568900" cy="219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400"/>
              <a:buFont typeface="Arial"/>
              <a:buNone/>
            </a:pPr>
            <a:r>
              <a:rPr b="1" lang="en" sz="1600">
                <a:latin typeface="Calibri"/>
                <a:ea typeface="Calibri"/>
                <a:cs typeface="Calibri"/>
                <a:sym typeface="Calibri"/>
              </a:rPr>
              <a:t>Top 3 Challenges</a:t>
            </a:r>
            <a:endParaRPr sz="1200">
              <a:latin typeface="Calibri"/>
              <a:ea typeface="Calibri"/>
              <a:cs typeface="Calibri"/>
              <a:sym typeface="Calibri"/>
            </a:endParaRPr>
          </a:p>
          <a:p>
            <a:pPr indent="0" lvl="0" marL="0" rtl="0" algn="l">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Cultural shift moving to containers and Kubernetes</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Security</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Complexity</a:t>
            </a:r>
            <a:endParaRPr>
              <a:latin typeface="Calibri"/>
              <a:ea typeface="Calibri"/>
              <a:cs typeface="Calibri"/>
              <a:sym typeface="Calibri"/>
            </a:endParaRPr>
          </a:p>
          <a:p>
            <a:pPr indent="0" lvl="0" marL="457200" marR="0" rtl="0" algn="l">
              <a:lnSpc>
                <a:spcPct val="100000"/>
              </a:lnSpc>
              <a:spcBef>
                <a:spcPts val="0"/>
              </a:spcBef>
              <a:spcAft>
                <a:spcPts val="0"/>
              </a:spcAft>
              <a:buNone/>
            </a:pPr>
            <a:r>
              <a:t/>
            </a:r>
            <a:endParaRPr sz="12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i="0" sz="1000" u="none" cap="none" strike="noStrike">
              <a:solidFill>
                <a:srgbClr val="000000"/>
              </a:solidFill>
              <a:latin typeface="Calibri"/>
              <a:ea typeface="Calibri"/>
              <a:cs typeface="Calibri"/>
              <a:sym typeface="Calibri"/>
            </a:endParaRPr>
          </a:p>
        </p:txBody>
      </p:sp>
      <p:sp>
        <p:nvSpPr>
          <p:cNvPr id="112" name="Google Shape;112;p18"/>
          <p:cNvSpPr txBox="1"/>
          <p:nvPr/>
        </p:nvSpPr>
        <p:spPr>
          <a:xfrm>
            <a:off x="311700" y="209300"/>
            <a:ext cx="8520600" cy="84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000">
                <a:solidFill>
                  <a:srgbClr val="23103A"/>
                </a:solidFill>
                <a:latin typeface="Roboto"/>
                <a:ea typeface="Roboto"/>
                <a:cs typeface="Roboto"/>
                <a:sym typeface="Roboto"/>
              </a:rPr>
              <a:t>Challenges with containers</a:t>
            </a:r>
            <a:endParaRPr b="1" sz="3000">
              <a:solidFill>
                <a:srgbClr val="23103A"/>
              </a:solidFill>
              <a:latin typeface="Roboto"/>
              <a:ea typeface="Roboto"/>
              <a:cs typeface="Roboto"/>
              <a:sym typeface="Roboto"/>
            </a:endParaRPr>
          </a:p>
        </p:txBody>
      </p:sp>
      <p:sp>
        <p:nvSpPr>
          <p:cNvPr id="113" name="Google Shape;113;p18"/>
          <p:cNvSpPr txBox="1"/>
          <p:nvPr/>
        </p:nvSpPr>
        <p:spPr>
          <a:xfrm>
            <a:off x="688450" y="4092400"/>
            <a:ext cx="4545900" cy="63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Credit: CNCF Survey 2019, Cloud Native Computing Foundation</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u="sng">
                <a:solidFill>
                  <a:srgbClr val="0563C1"/>
                </a:solidFill>
                <a:latin typeface="Calibri"/>
                <a:ea typeface="Calibri"/>
                <a:cs typeface="Calibri"/>
                <a:sym typeface="Calibri"/>
                <a:hlinkClick r:id="rId6">
                  <a:extLst>
                    <a:ext uri="{A12FA001-AC4F-418D-AE19-62706E023703}">
                      <ahyp:hlinkClr val="tx"/>
                    </a:ext>
                  </a:extLst>
                </a:hlinkClick>
              </a:rPr>
              <a:t>https://www.cncf.io/wp-content/uploads/2020/03/CNCF_Survey_Report.pdf</a:t>
            </a:r>
            <a:endParaRPr sz="10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pic>
        <p:nvPicPr>
          <p:cNvPr id="114" name="Google Shape;114;p18"/>
          <p:cNvPicPr preferRelativeResize="0"/>
          <p:nvPr/>
        </p:nvPicPr>
        <p:blipFill>
          <a:blip r:embed="rId7">
            <a:alphaModFix/>
          </a:blip>
          <a:stretch>
            <a:fillRect/>
          </a:stretch>
        </p:blipFill>
        <p:spPr>
          <a:xfrm>
            <a:off x="688450" y="1161538"/>
            <a:ext cx="3985900" cy="2820425"/>
          </a:xfrm>
          <a:prstGeom prst="rect">
            <a:avLst/>
          </a:prstGeom>
          <a:noFill/>
          <a:ln>
            <a:noFill/>
          </a:ln>
          <a:effectLst>
            <a:outerShdw blurRad="57150" rotWithShape="0" algn="bl" dir="5400000" dist="19050">
              <a:srgbClr val="000000">
                <a:alpha val="50000"/>
              </a:srgbClr>
            </a:outerShdw>
          </a:effectLst>
        </p:spPr>
      </p:pic>
      <p:sp>
        <p:nvSpPr>
          <p:cNvPr id="115" name="Google Shape;115;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9" name="Shape 119"/>
        <p:cNvGrpSpPr/>
        <p:nvPr/>
      </p:nvGrpSpPr>
      <p:grpSpPr>
        <a:xfrm>
          <a:off x="0" y="0"/>
          <a:ext cx="0" cy="0"/>
          <a:chOff x="0" y="0"/>
          <a:chExt cx="0" cy="0"/>
        </a:xfrm>
      </p:grpSpPr>
      <p:pic>
        <p:nvPicPr>
          <p:cNvPr id="120" name="Google Shape;120;p19"/>
          <p:cNvPicPr preferRelativeResize="0"/>
          <p:nvPr/>
        </p:nvPicPr>
        <p:blipFill>
          <a:blip r:embed="rId4">
            <a:alphaModFix/>
          </a:blip>
          <a:stretch>
            <a:fillRect/>
          </a:stretch>
        </p:blipFill>
        <p:spPr>
          <a:xfrm>
            <a:off x="202500" y="4663225"/>
            <a:ext cx="1567102" cy="294375"/>
          </a:xfrm>
          <a:prstGeom prst="rect">
            <a:avLst/>
          </a:prstGeom>
          <a:noFill/>
          <a:ln>
            <a:noFill/>
          </a:ln>
        </p:spPr>
      </p:pic>
      <p:pic>
        <p:nvPicPr>
          <p:cNvPr id="121" name="Google Shape;121;p19"/>
          <p:cNvPicPr preferRelativeResize="0"/>
          <p:nvPr/>
        </p:nvPicPr>
        <p:blipFill>
          <a:blip r:embed="rId5">
            <a:alphaModFix/>
          </a:blip>
          <a:stretch>
            <a:fillRect/>
          </a:stretch>
        </p:blipFill>
        <p:spPr>
          <a:xfrm rot="10800000">
            <a:off x="7753826" y="0"/>
            <a:ext cx="1390175" cy="1382925"/>
          </a:xfrm>
          <a:prstGeom prst="rect">
            <a:avLst/>
          </a:prstGeom>
          <a:noFill/>
          <a:ln>
            <a:noFill/>
          </a:ln>
        </p:spPr>
      </p:pic>
      <p:sp>
        <p:nvSpPr>
          <p:cNvPr id="122" name="Google Shape;122;p19"/>
          <p:cNvSpPr txBox="1"/>
          <p:nvPr/>
        </p:nvSpPr>
        <p:spPr>
          <a:xfrm>
            <a:off x="311700" y="209300"/>
            <a:ext cx="8520600" cy="84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23103A"/>
                </a:solidFill>
                <a:latin typeface="Roboto"/>
                <a:ea typeface="Roboto"/>
                <a:cs typeface="Roboto"/>
                <a:sym typeface="Roboto"/>
              </a:rPr>
              <a:t>Cultural shift: Changes to the development pipeline</a:t>
            </a:r>
            <a:endParaRPr b="1" sz="2400">
              <a:solidFill>
                <a:srgbClr val="23103A"/>
              </a:solidFill>
              <a:latin typeface="Roboto"/>
              <a:ea typeface="Roboto"/>
              <a:cs typeface="Roboto"/>
              <a:sym typeface="Roboto"/>
            </a:endParaRPr>
          </a:p>
        </p:txBody>
      </p:sp>
      <p:pic>
        <p:nvPicPr>
          <p:cNvPr id="123" name="Google Shape;123;p19"/>
          <p:cNvPicPr preferRelativeResize="0"/>
          <p:nvPr/>
        </p:nvPicPr>
        <p:blipFill>
          <a:blip r:embed="rId6">
            <a:alphaModFix/>
          </a:blip>
          <a:stretch>
            <a:fillRect/>
          </a:stretch>
        </p:blipFill>
        <p:spPr>
          <a:xfrm>
            <a:off x="1704053" y="1646591"/>
            <a:ext cx="5813597" cy="2052247"/>
          </a:xfrm>
          <a:prstGeom prst="rect">
            <a:avLst/>
          </a:prstGeom>
          <a:noFill/>
          <a:ln>
            <a:noFill/>
          </a:ln>
        </p:spPr>
      </p:pic>
      <p:sp>
        <p:nvSpPr>
          <p:cNvPr id="124" name="Google Shape;124;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8" name="Shape 128"/>
        <p:cNvGrpSpPr/>
        <p:nvPr/>
      </p:nvGrpSpPr>
      <p:grpSpPr>
        <a:xfrm>
          <a:off x="0" y="0"/>
          <a:ext cx="0" cy="0"/>
          <a:chOff x="0" y="0"/>
          <a:chExt cx="0" cy="0"/>
        </a:xfrm>
      </p:grpSpPr>
      <p:pic>
        <p:nvPicPr>
          <p:cNvPr id="129" name="Google Shape;129;p20"/>
          <p:cNvPicPr preferRelativeResize="0"/>
          <p:nvPr/>
        </p:nvPicPr>
        <p:blipFill>
          <a:blip r:embed="rId4">
            <a:alphaModFix/>
          </a:blip>
          <a:stretch>
            <a:fillRect/>
          </a:stretch>
        </p:blipFill>
        <p:spPr>
          <a:xfrm>
            <a:off x="202500" y="4663225"/>
            <a:ext cx="1567102" cy="294375"/>
          </a:xfrm>
          <a:prstGeom prst="rect">
            <a:avLst/>
          </a:prstGeom>
          <a:noFill/>
          <a:ln>
            <a:noFill/>
          </a:ln>
        </p:spPr>
      </p:pic>
      <p:pic>
        <p:nvPicPr>
          <p:cNvPr id="130" name="Google Shape;130;p20"/>
          <p:cNvPicPr preferRelativeResize="0"/>
          <p:nvPr/>
        </p:nvPicPr>
        <p:blipFill>
          <a:blip r:embed="rId5">
            <a:alphaModFix/>
          </a:blip>
          <a:stretch>
            <a:fillRect/>
          </a:stretch>
        </p:blipFill>
        <p:spPr>
          <a:xfrm rot="10800000">
            <a:off x="7753826" y="0"/>
            <a:ext cx="1390175" cy="1382925"/>
          </a:xfrm>
          <a:prstGeom prst="rect">
            <a:avLst/>
          </a:prstGeom>
          <a:noFill/>
          <a:ln>
            <a:noFill/>
          </a:ln>
        </p:spPr>
      </p:pic>
      <p:sp>
        <p:nvSpPr>
          <p:cNvPr id="131" name="Google Shape;131;p20"/>
          <p:cNvSpPr txBox="1"/>
          <p:nvPr/>
        </p:nvSpPr>
        <p:spPr>
          <a:xfrm>
            <a:off x="311700" y="209300"/>
            <a:ext cx="8520600" cy="84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23103A"/>
                </a:solidFill>
                <a:latin typeface="Roboto"/>
                <a:ea typeface="Roboto"/>
                <a:cs typeface="Roboto"/>
                <a:sym typeface="Roboto"/>
              </a:rPr>
              <a:t>Cultural shift: Changes to the development pipeline</a:t>
            </a:r>
            <a:endParaRPr b="1" sz="2400">
              <a:solidFill>
                <a:srgbClr val="23103A"/>
              </a:solidFill>
              <a:latin typeface="Roboto"/>
              <a:ea typeface="Roboto"/>
              <a:cs typeface="Roboto"/>
              <a:sym typeface="Roboto"/>
            </a:endParaRPr>
          </a:p>
        </p:txBody>
      </p:sp>
      <p:pic>
        <p:nvPicPr>
          <p:cNvPr id="132" name="Google Shape;132;p20"/>
          <p:cNvPicPr preferRelativeResize="0"/>
          <p:nvPr/>
        </p:nvPicPr>
        <p:blipFill>
          <a:blip r:embed="rId6">
            <a:alphaModFix/>
          </a:blip>
          <a:stretch>
            <a:fillRect/>
          </a:stretch>
        </p:blipFill>
        <p:spPr>
          <a:xfrm>
            <a:off x="1704053" y="1646591"/>
            <a:ext cx="5813597" cy="2052247"/>
          </a:xfrm>
          <a:prstGeom prst="rect">
            <a:avLst/>
          </a:prstGeom>
          <a:noFill/>
          <a:ln>
            <a:noFill/>
          </a:ln>
        </p:spPr>
      </p:pic>
      <p:sp>
        <p:nvSpPr>
          <p:cNvPr id="133" name="Google Shape;133;p20"/>
          <p:cNvSpPr/>
          <p:nvPr/>
        </p:nvSpPr>
        <p:spPr>
          <a:xfrm>
            <a:off x="961175" y="893800"/>
            <a:ext cx="1884600" cy="526200"/>
          </a:xfrm>
          <a:prstGeom prst="wedgeRoundRectCallout">
            <a:avLst>
              <a:gd fmla="val -10246" name="adj1"/>
              <a:gd fmla="val 129796" name="adj2"/>
              <a:gd fmla="val 0" name="adj3"/>
            </a:avLst>
          </a:prstGeom>
          <a:solidFill>
            <a:srgbClr val="FFFFFF"/>
          </a:solidFill>
          <a:ln cap="flat" cmpd="sng" w="9525">
            <a:solidFill>
              <a:srgbClr val="F3F3F3"/>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292100" lvl="0" marL="457200" rtl="0" algn="l">
              <a:spcBef>
                <a:spcPts val="0"/>
              </a:spcBef>
              <a:spcAft>
                <a:spcPts val="0"/>
              </a:spcAft>
              <a:buSzPts val="1000"/>
              <a:buFont typeface="Calibri"/>
              <a:buChar char="●"/>
            </a:pPr>
            <a:r>
              <a:rPr lang="en" sz="1000">
                <a:latin typeface="Calibri"/>
                <a:ea typeface="Calibri"/>
                <a:cs typeface="Calibri"/>
                <a:sym typeface="Calibri"/>
              </a:rPr>
              <a:t>Known vulns / CVEs</a:t>
            </a:r>
            <a:endParaRPr sz="1000">
              <a:latin typeface="Calibri"/>
              <a:ea typeface="Calibri"/>
              <a:cs typeface="Calibri"/>
              <a:sym typeface="Calibri"/>
            </a:endParaRPr>
          </a:p>
          <a:p>
            <a:pPr indent="-292100" lvl="0" marL="457200" rtl="0" algn="l">
              <a:spcBef>
                <a:spcPts val="0"/>
              </a:spcBef>
              <a:spcAft>
                <a:spcPts val="0"/>
              </a:spcAft>
              <a:buSzPts val="1000"/>
              <a:buFont typeface="Calibri"/>
              <a:buChar char="●"/>
            </a:pPr>
            <a:r>
              <a:rPr lang="en" sz="1000">
                <a:latin typeface="Calibri"/>
                <a:ea typeface="Calibri"/>
                <a:cs typeface="Calibri"/>
                <a:sym typeface="Calibri"/>
              </a:rPr>
              <a:t>Untrusted images</a:t>
            </a:r>
            <a:endParaRPr sz="1000">
              <a:latin typeface="Calibri"/>
              <a:ea typeface="Calibri"/>
              <a:cs typeface="Calibri"/>
              <a:sym typeface="Calibri"/>
            </a:endParaRPr>
          </a:p>
        </p:txBody>
      </p:sp>
      <p:sp>
        <p:nvSpPr>
          <p:cNvPr id="134" name="Google Shape;134;p20"/>
          <p:cNvSpPr/>
          <p:nvPr/>
        </p:nvSpPr>
        <p:spPr>
          <a:xfrm>
            <a:off x="4688960" y="893800"/>
            <a:ext cx="1725900" cy="526200"/>
          </a:xfrm>
          <a:prstGeom prst="wedgeRoundRectCallout">
            <a:avLst>
              <a:gd fmla="val -69945" name="adj1"/>
              <a:gd fmla="val 172094" name="adj2"/>
              <a:gd fmla="val 0" name="adj3"/>
            </a:avLst>
          </a:prstGeom>
          <a:solidFill>
            <a:srgbClr val="FFFFFF"/>
          </a:solidFill>
          <a:ln cap="flat" cmpd="sng" w="9525">
            <a:solidFill>
              <a:srgbClr val="F3F3F3"/>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292100" lvl="0" marL="457200" rtl="0" algn="l">
              <a:spcBef>
                <a:spcPts val="0"/>
              </a:spcBef>
              <a:spcAft>
                <a:spcPts val="0"/>
              </a:spcAft>
              <a:buSzPts val="1000"/>
              <a:buFont typeface="Calibri"/>
              <a:buChar char="●"/>
            </a:pPr>
            <a:r>
              <a:rPr lang="en" sz="1000">
                <a:latin typeface="Calibri"/>
                <a:ea typeface="Calibri"/>
                <a:cs typeface="Calibri"/>
                <a:sym typeface="Calibri"/>
              </a:rPr>
              <a:t>Missing patches</a:t>
            </a:r>
            <a:endParaRPr sz="1000">
              <a:latin typeface="Calibri"/>
              <a:ea typeface="Calibri"/>
              <a:cs typeface="Calibri"/>
              <a:sym typeface="Calibri"/>
            </a:endParaRPr>
          </a:p>
          <a:p>
            <a:pPr indent="-292100" lvl="0" marL="457200" rtl="0" algn="l">
              <a:spcBef>
                <a:spcPts val="0"/>
              </a:spcBef>
              <a:spcAft>
                <a:spcPts val="0"/>
              </a:spcAft>
              <a:buSzPts val="1000"/>
              <a:buFont typeface="Calibri"/>
              <a:buChar char="●"/>
            </a:pPr>
            <a:r>
              <a:rPr lang="en" sz="1000">
                <a:latin typeface="Calibri"/>
                <a:ea typeface="Calibri"/>
                <a:cs typeface="Calibri"/>
                <a:sym typeface="Calibri"/>
              </a:rPr>
              <a:t>Old versions</a:t>
            </a:r>
            <a:endParaRPr sz="1000">
              <a:latin typeface="Calibri"/>
              <a:ea typeface="Calibri"/>
              <a:cs typeface="Calibri"/>
              <a:sym typeface="Calibri"/>
            </a:endParaRPr>
          </a:p>
        </p:txBody>
      </p:sp>
      <p:sp>
        <p:nvSpPr>
          <p:cNvPr id="135" name="Google Shape;135;p20"/>
          <p:cNvSpPr/>
          <p:nvPr/>
        </p:nvSpPr>
        <p:spPr>
          <a:xfrm>
            <a:off x="3115264" y="3632131"/>
            <a:ext cx="2373900" cy="1031100"/>
          </a:xfrm>
          <a:prstGeom prst="wedgeRoundRectCallout">
            <a:avLst>
              <a:gd fmla="val -54760" name="adj1"/>
              <a:gd fmla="val -75448" name="adj2"/>
              <a:gd fmla="val 0" name="adj3"/>
            </a:avLst>
          </a:prstGeom>
          <a:solidFill>
            <a:srgbClr val="FFFFFF"/>
          </a:solidFill>
          <a:ln cap="flat" cmpd="sng" w="9525">
            <a:solidFill>
              <a:srgbClr val="F3F3F3"/>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304800" lvl="0" marL="457200" rtl="0" algn="l">
              <a:spcBef>
                <a:spcPts val="0"/>
              </a:spcBef>
              <a:spcAft>
                <a:spcPts val="0"/>
              </a:spcAft>
              <a:buSzPts val="1200"/>
              <a:buFont typeface="Calibri"/>
              <a:buChar char="●"/>
            </a:pPr>
            <a:r>
              <a:t/>
            </a:r>
            <a:endParaRPr sz="1200">
              <a:latin typeface="Calibri"/>
              <a:ea typeface="Calibri"/>
              <a:cs typeface="Calibri"/>
              <a:sym typeface="Calibri"/>
            </a:endParaRPr>
          </a:p>
        </p:txBody>
      </p:sp>
      <p:sp>
        <p:nvSpPr>
          <p:cNvPr id="136" name="Google Shape;136;p20"/>
          <p:cNvSpPr/>
          <p:nvPr/>
        </p:nvSpPr>
        <p:spPr>
          <a:xfrm>
            <a:off x="3115264" y="3632131"/>
            <a:ext cx="2373900" cy="1031100"/>
          </a:xfrm>
          <a:prstGeom prst="wedgeRoundRectCallout">
            <a:avLst>
              <a:gd fmla="val 42525" name="adj1"/>
              <a:gd fmla="val -76988" name="adj2"/>
              <a:gd fmla="val 0" name="adj3"/>
            </a:avLst>
          </a:prstGeom>
          <a:solidFill>
            <a:srgbClr val="FFFFFF"/>
          </a:solidFill>
          <a:ln cap="flat" cmpd="sng" w="9525">
            <a:solidFill>
              <a:srgbClr val="F3F3F3"/>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Calibri"/>
                <a:ea typeface="Calibri"/>
                <a:cs typeface="Calibri"/>
                <a:sym typeface="Calibri"/>
              </a:rPr>
              <a:t>Missing or insecure configurations:</a:t>
            </a:r>
            <a:endParaRPr sz="1000">
              <a:latin typeface="Calibri"/>
              <a:ea typeface="Calibri"/>
              <a:cs typeface="Calibri"/>
              <a:sym typeface="Calibri"/>
            </a:endParaRPr>
          </a:p>
          <a:p>
            <a:pPr indent="-292100" lvl="0" marL="457200" rtl="0" algn="l">
              <a:spcBef>
                <a:spcPts val="0"/>
              </a:spcBef>
              <a:spcAft>
                <a:spcPts val="0"/>
              </a:spcAft>
              <a:buSzPts val="1000"/>
              <a:buFont typeface="Calibri"/>
              <a:buChar char="●"/>
            </a:pPr>
            <a:r>
              <a:rPr lang="en" sz="1000">
                <a:latin typeface="Calibri"/>
                <a:ea typeface="Calibri"/>
                <a:cs typeface="Calibri"/>
                <a:sym typeface="Calibri"/>
              </a:rPr>
              <a:t>Over-permissioning</a:t>
            </a:r>
            <a:endParaRPr sz="1000">
              <a:latin typeface="Calibri"/>
              <a:ea typeface="Calibri"/>
              <a:cs typeface="Calibri"/>
              <a:sym typeface="Calibri"/>
            </a:endParaRPr>
          </a:p>
          <a:p>
            <a:pPr indent="-292100" lvl="0" marL="457200" rtl="0" algn="l">
              <a:spcBef>
                <a:spcPts val="0"/>
              </a:spcBef>
              <a:spcAft>
                <a:spcPts val="0"/>
              </a:spcAft>
              <a:buSzPts val="1000"/>
              <a:buFont typeface="Calibri"/>
              <a:buChar char="●"/>
            </a:pPr>
            <a:r>
              <a:rPr lang="en" sz="1000">
                <a:latin typeface="Calibri"/>
                <a:ea typeface="Calibri"/>
                <a:cs typeface="Calibri"/>
                <a:sym typeface="Calibri"/>
              </a:rPr>
              <a:t>Privilege escalation</a:t>
            </a:r>
            <a:endParaRPr sz="1000">
              <a:latin typeface="Calibri"/>
              <a:ea typeface="Calibri"/>
              <a:cs typeface="Calibri"/>
              <a:sym typeface="Calibri"/>
            </a:endParaRPr>
          </a:p>
          <a:p>
            <a:pPr indent="-292100" lvl="0" marL="457200" rtl="0" algn="l">
              <a:spcBef>
                <a:spcPts val="0"/>
              </a:spcBef>
              <a:spcAft>
                <a:spcPts val="0"/>
              </a:spcAft>
              <a:buSzPts val="1000"/>
              <a:buFont typeface="Calibri"/>
              <a:buChar char="●"/>
            </a:pPr>
            <a:r>
              <a:rPr lang="en" sz="1000">
                <a:latin typeface="Calibri"/>
                <a:ea typeface="Calibri"/>
                <a:cs typeface="Calibri"/>
                <a:sym typeface="Calibri"/>
              </a:rPr>
              <a:t>Missing health checks</a:t>
            </a:r>
            <a:endParaRPr sz="1000">
              <a:latin typeface="Calibri"/>
              <a:ea typeface="Calibri"/>
              <a:cs typeface="Calibri"/>
              <a:sym typeface="Calibri"/>
            </a:endParaRPr>
          </a:p>
          <a:p>
            <a:pPr indent="-292100" lvl="0" marL="457200" rtl="0" algn="l">
              <a:spcBef>
                <a:spcPts val="0"/>
              </a:spcBef>
              <a:spcAft>
                <a:spcPts val="0"/>
              </a:spcAft>
              <a:buSzPts val="1000"/>
              <a:buFont typeface="Calibri"/>
              <a:buChar char="●"/>
            </a:pPr>
            <a:r>
              <a:rPr lang="en" sz="1000">
                <a:latin typeface="Calibri"/>
                <a:ea typeface="Calibri"/>
                <a:cs typeface="Calibri"/>
                <a:sym typeface="Calibri"/>
              </a:rPr>
              <a:t>Too much compute allocated</a:t>
            </a:r>
            <a:endParaRPr sz="1000">
              <a:latin typeface="Calibri"/>
              <a:ea typeface="Calibri"/>
              <a:cs typeface="Calibri"/>
              <a:sym typeface="Calibri"/>
            </a:endParaRPr>
          </a:p>
        </p:txBody>
      </p:sp>
      <p:sp>
        <p:nvSpPr>
          <p:cNvPr id="137" name="Google Shape;137;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1" name="Shape 141"/>
        <p:cNvGrpSpPr/>
        <p:nvPr/>
      </p:nvGrpSpPr>
      <p:grpSpPr>
        <a:xfrm>
          <a:off x="0" y="0"/>
          <a:ext cx="0" cy="0"/>
          <a:chOff x="0" y="0"/>
          <a:chExt cx="0" cy="0"/>
        </a:xfrm>
      </p:grpSpPr>
      <p:pic>
        <p:nvPicPr>
          <p:cNvPr id="142" name="Google Shape;142;p21"/>
          <p:cNvPicPr preferRelativeResize="0"/>
          <p:nvPr/>
        </p:nvPicPr>
        <p:blipFill>
          <a:blip r:embed="rId4">
            <a:alphaModFix/>
          </a:blip>
          <a:stretch>
            <a:fillRect/>
          </a:stretch>
        </p:blipFill>
        <p:spPr>
          <a:xfrm>
            <a:off x="202500" y="4663225"/>
            <a:ext cx="1567102" cy="294375"/>
          </a:xfrm>
          <a:prstGeom prst="rect">
            <a:avLst/>
          </a:prstGeom>
          <a:noFill/>
          <a:ln>
            <a:noFill/>
          </a:ln>
        </p:spPr>
      </p:pic>
      <p:pic>
        <p:nvPicPr>
          <p:cNvPr id="143" name="Google Shape;143;p21"/>
          <p:cNvPicPr preferRelativeResize="0"/>
          <p:nvPr/>
        </p:nvPicPr>
        <p:blipFill>
          <a:blip r:embed="rId5">
            <a:alphaModFix/>
          </a:blip>
          <a:stretch>
            <a:fillRect/>
          </a:stretch>
        </p:blipFill>
        <p:spPr>
          <a:xfrm rot="10800000">
            <a:off x="7753826" y="0"/>
            <a:ext cx="1390175" cy="1382925"/>
          </a:xfrm>
          <a:prstGeom prst="rect">
            <a:avLst/>
          </a:prstGeom>
          <a:noFill/>
          <a:ln>
            <a:noFill/>
          </a:ln>
        </p:spPr>
      </p:pic>
      <p:sp>
        <p:nvSpPr>
          <p:cNvPr id="144" name="Google Shape;144;p21"/>
          <p:cNvSpPr txBox="1"/>
          <p:nvPr/>
        </p:nvSpPr>
        <p:spPr>
          <a:xfrm>
            <a:off x="311700" y="209300"/>
            <a:ext cx="8520600" cy="84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solidFill>
                  <a:srgbClr val="23103A"/>
                </a:solidFill>
                <a:latin typeface="Roboto"/>
                <a:ea typeface="Roboto"/>
                <a:cs typeface="Roboto"/>
                <a:sym typeface="Roboto"/>
              </a:rPr>
              <a:t>Complexity: Different stakeholders, different needs</a:t>
            </a:r>
            <a:endParaRPr b="1" sz="2200">
              <a:solidFill>
                <a:srgbClr val="23103A"/>
              </a:solidFill>
              <a:latin typeface="Roboto"/>
              <a:ea typeface="Roboto"/>
              <a:cs typeface="Roboto"/>
              <a:sym typeface="Roboto"/>
            </a:endParaRPr>
          </a:p>
        </p:txBody>
      </p:sp>
      <p:pic>
        <p:nvPicPr>
          <p:cNvPr id="145" name="Google Shape;145;p21"/>
          <p:cNvPicPr preferRelativeResize="0"/>
          <p:nvPr/>
        </p:nvPicPr>
        <p:blipFill rotWithShape="1">
          <a:blip r:embed="rId6">
            <a:alphaModFix/>
          </a:blip>
          <a:srcRect b="0" l="0" r="0" t="0"/>
          <a:stretch/>
        </p:blipFill>
        <p:spPr>
          <a:xfrm>
            <a:off x="2580297" y="1046123"/>
            <a:ext cx="2261177" cy="1799601"/>
          </a:xfrm>
          <a:prstGeom prst="rect">
            <a:avLst/>
          </a:prstGeom>
          <a:noFill/>
          <a:ln>
            <a:noFill/>
          </a:ln>
        </p:spPr>
      </p:pic>
      <p:pic>
        <p:nvPicPr>
          <p:cNvPr id="146" name="Google Shape;146;p21"/>
          <p:cNvPicPr preferRelativeResize="0"/>
          <p:nvPr/>
        </p:nvPicPr>
        <p:blipFill rotWithShape="1">
          <a:blip r:embed="rId6">
            <a:alphaModFix/>
          </a:blip>
          <a:srcRect b="0" l="0" r="0" t="0"/>
          <a:stretch/>
        </p:blipFill>
        <p:spPr>
          <a:xfrm>
            <a:off x="4584497" y="1046123"/>
            <a:ext cx="2261177" cy="1799601"/>
          </a:xfrm>
          <a:prstGeom prst="rect">
            <a:avLst/>
          </a:prstGeom>
          <a:noFill/>
          <a:ln>
            <a:noFill/>
          </a:ln>
        </p:spPr>
      </p:pic>
      <p:pic>
        <p:nvPicPr>
          <p:cNvPr id="147" name="Google Shape;147;p21"/>
          <p:cNvPicPr preferRelativeResize="0"/>
          <p:nvPr/>
        </p:nvPicPr>
        <p:blipFill rotWithShape="1">
          <a:blip r:embed="rId6">
            <a:alphaModFix/>
          </a:blip>
          <a:srcRect b="0" l="0" r="0" t="0"/>
          <a:stretch/>
        </p:blipFill>
        <p:spPr>
          <a:xfrm>
            <a:off x="6554623" y="1046123"/>
            <a:ext cx="2261177" cy="1799601"/>
          </a:xfrm>
          <a:prstGeom prst="rect">
            <a:avLst/>
          </a:prstGeom>
          <a:noFill/>
          <a:ln>
            <a:noFill/>
          </a:ln>
        </p:spPr>
      </p:pic>
      <p:pic>
        <p:nvPicPr>
          <p:cNvPr id="148" name="Google Shape;148;p21"/>
          <p:cNvPicPr preferRelativeResize="0"/>
          <p:nvPr/>
        </p:nvPicPr>
        <p:blipFill rotWithShape="1">
          <a:blip r:embed="rId6">
            <a:alphaModFix/>
          </a:blip>
          <a:srcRect b="0" l="0" r="0" t="0"/>
          <a:stretch/>
        </p:blipFill>
        <p:spPr>
          <a:xfrm>
            <a:off x="579060" y="1046123"/>
            <a:ext cx="2261177" cy="1799601"/>
          </a:xfrm>
          <a:prstGeom prst="rect">
            <a:avLst/>
          </a:prstGeom>
          <a:noFill/>
          <a:ln>
            <a:noFill/>
          </a:ln>
        </p:spPr>
      </p:pic>
      <p:cxnSp>
        <p:nvCxnSpPr>
          <p:cNvPr id="149" name="Google Shape;149;p21"/>
          <p:cNvCxnSpPr/>
          <p:nvPr/>
        </p:nvCxnSpPr>
        <p:spPr>
          <a:xfrm>
            <a:off x="1450625" y="2947100"/>
            <a:ext cx="0" cy="326100"/>
          </a:xfrm>
          <a:prstGeom prst="straightConnector1">
            <a:avLst/>
          </a:prstGeom>
          <a:noFill/>
          <a:ln cap="flat" cmpd="sng" w="9525">
            <a:solidFill>
              <a:srgbClr val="44546A"/>
            </a:solidFill>
            <a:prstDash val="dash"/>
            <a:round/>
            <a:headEnd len="sm" w="sm" type="none"/>
            <a:tailEnd len="sm" w="sm" type="none"/>
          </a:ln>
        </p:spPr>
      </p:cxnSp>
      <p:cxnSp>
        <p:nvCxnSpPr>
          <p:cNvPr id="150" name="Google Shape;150;p21"/>
          <p:cNvCxnSpPr/>
          <p:nvPr/>
        </p:nvCxnSpPr>
        <p:spPr>
          <a:xfrm>
            <a:off x="3516025" y="2947100"/>
            <a:ext cx="0" cy="326100"/>
          </a:xfrm>
          <a:prstGeom prst="straightConnector1">
            <a:avLst/>
          </a:prstGeom>
          <a:noFill/>
          <a:ln cap="flat" cmpd="sng" w="9525">
            <a:solidFill>
              <a:srgbClr val="44546A"/>
            </a:solidFill>
            <a:prstDash val="dash"/>
            <a:round/>
            <a:headEnd len="sm" w="sm" type="none"/>
            <a:tailEnd len="sm" w="sm" type="none"/>
          </a:ln>
        </p:spPr>
      </p:cxnSp>
      <p:cxnSp>
        <p:nvCxnSpPr>
          <p:cNvPr id="151" name="Google Shape;151;p21"/>
          <p:cNvCxnSpPr/>
          <p:nvPr/>
        </p:nvCxnSpPr>
        <p:spPr>
          <a:xfrm>
            <a:off x="5535675" y="2947100"/>
            <a:ext cx="0" cy="326100"/>
          </a:xfrm>
          <a:prstGeom prst="straightConnector1">
            <a:avLst/>
          </a:prstGeom>
          <a:noFill/>
          <a:ln cap="flat" cmpd="sng" w="9525">
            <a:solidFill>
              <a:srgbClr val="44546A"/>
            </a:solidFill>
            <a:prstDash val="dash"/>
            <a:round/>
            <a:headEnd len="sm" w="sm" type="none"/>
            <a:tailEnd len="sm" w="sm" type="none"/>
          </a:ln>
        </p:spPr>
      </p:cxnSp>
      <p:cxnSp>
        <p:nvCxnSpPr>
          <p:cNvPr id="152" name="Google Shape;152;p21"/>
          <p:cNvCxnSpPr/>
          <p:nvPr/>
        </p:nvCxnSpPr>
        <p:spPr>
          <a:xfrm>
            <a:off x="7532425" y="2947100"/>
            <a:ext cx="0" cy="326100"/>
          </a:xfrm>
          <a:prstGeom prst="straightConnector1">
            <a:avLst/>
          </a:prstGeom>
          <a:noFill/>
          <a:ln cap="flat" cmpd="sng" w="9525">
            <a:solidFill>
              <a:srgbClr val="44546A"/>
            </a:solidFill>
            <a:prstDash val="dash"/>
            <a:round/>
            <a:headEnd len="sm" w="sm" type="none"/>
            <a:tailEnd len="sm" w="sm" type="none"/>
          </a:ln>
        </p:spPr>
      </p:cxnSp>
      <p:sp>
        <p:nvSpPr>
          <p:cNvPr id="153" name="Google Shape;153;p21"/>
          <p:cNvSpPr txBox="1"/>
          <p:nvPr/>
        </p:nvSpPr>
        <p:spPr>
          <a:xfrm>
            <a:off x="1171200" y="1436163"/>
            <a:ext cx="1324500" cy="914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“We don’t know how much CPU and memory to provision for our application.” </a:t>
            </a:r>
            <a:endParaRPr b="0" i="0" sz="1200" u="none" cap="none" strike="noStrike">
              <a:solidFill>
                <a:srgbClr val="000000"/>
              </a:solidFill>
              <a:latin typeface="Calibri"/>
              <a:ea typeface="Calibri"/>
              <a:cs typeface="Calibri"/>
              <a:sym typeface="Calibri"/>
            </a:endParaRPr>
          </a:p>
        </p:txBody>
      </p:sp>
      <p:sp>
        <p:nvSpPr>
          <p:cNvPr id="154" name="Google Shape;154;p21"/>
          <p:cNvSpPr txBox="1"/>
          <p:nvPr/>
        </p:nvSpPr>
        <p:spPr>
          <a:xfrm>
            <a:off x="3069325" y="1512375"/>
            <a:ext cx="1369800" cy="914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“Applications are missing critical Kubernetes </a:t>
            </a:r>
            <a:r>
              <a:rPr lang="en" sz="1200">
                <a:latin typeface="Calibri"/>
                <a:ea typeface="Calibri"/>
                <a:cs typeface="Calibri"/>
                <a:sym typeface="Calibri"/>
              </a:rPr>
              <a:t>health checks</a:t>
            </a:r>
            <a:r>
              <a:rPr b="0" i="0" lang="en" sz="1200" u="none" cap="none" strike="noStrike">
                <a:solidFill>
                  <a:srgbClr val="000000"/>
                </a:solidFill>
                <a:latin typeface="Calibri"/>
                <a:ea typeface="Calibri"/>
                <a:cs typeface="Calibri"/>
                <a:sym typeface="Calibri"/>
              </a:rPr>
              <a:t>.”</a:t>
            </a:r>
            <a:endParaRPr b="0" i="0" sz="1200" u="none" cap="none" strike="noStrike">
              <a:solidFill>
                <a:srgbClr val="000000"/>
              </a:solidFill>
              <a:latin typeface="Calibri"/>
              <a:ea typeface="Calibri"/>
              <a:cs typeface="Calibri"/>
              <a:sym typeface="Calibri"/>
            </a:endParaRPr>
          </a:p>
        </p:txBody>
      </p:sp>
      <p:sp>
        <p:nvSpPr>
          <p:cNvPr id="155" name="Google Shape;155;p21"/>
          <p:cNvSpPr txBox="1"/>
          <p:nvPr/>
        </p:nvSpPr>
        <p:spPr>
          <a:xfrm>
            <a:off x="5078475" y="1512375"/>
            <a:ext cx="1435500" cy="914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“We need to know if we’re running images with known vulnerabilities.”</a:t>
            </a:r>
            <a:endParaRPr b="0" i="0" sz="1200" u="none" cap="none" strike="noStrike">
              <a:solidFill>
                <a:srgbClr val="000000"/>
              </a:solidFill>
              <a:latin typeface="Calibri"/>
              <a:ea typeface="Calibri"/>
              <a:cs typeface="Calibri"/>
              <a:sym typeface="Calibri"/>
            </a:endParaRPr>
          </a:p>
        </p:txBody>
      </p:sp>
      <p:sp>
        <p:nvSpPr>
          <p:cNvPr id="156" name="Google Shape;156;p21"/>
          <p:cNvSpPr txBox="1"/>
          <p:nvPr/>
        </p:nvSpPr>
        <p:spPr>
          <a:xfrm>
            <a:off x="6949903" y="1539175"/>
            <a:ext cx="1551900" cy="78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lang="en" sz="1200">
                <a:latin typeface="Calibri"/>
                <a:ea typeface="Calibri"/>
                <a:cs typeface="Calibri"/>
                <a:sym typeface="Calibri"/>
              </a:rPr>
              <a:t>“We need reliable infrastructure for our next wave of growth.</a:t>
            </a:r>
            <a:r>
              <a:rPr b="0" i="0" lang="en" sz="1200" u="none" cap="none" strike="noStrike">
                <a:solidFill>
                  <a:srgbClr val="000000"/>
                </a:solidFill>
                <a:latin typeface="Calibri"/>
                <a:ea typeface="Calibri"/>
                <a:cs typeface="Calibri"/>
                <a:sym typeface="Calibri"/>
              </a:rPr>
              <a:t>”</a:t>
            </a:r>
            <a:endParaRPr b="0" i="0" sz="1200" u="none" cap="none" strike="noStrike">
              <a:solidFill>
                <a:srgbClr val="000000"/>
              </a:solidFill>
              <a:latin typeface="Calibri"/>
              <a:ea typeface="Calibri"/>
              <a:cs typeface="Calibri"/>
              <a:sym typeface="Calibri"/>
            </a:endParaRPr>
          </a:p>
        </p:txBody>
      </p:sp>
      <p:grpSp>
        <p:nvGrpSpPr>
          <p:cNvPr id="157" name="Google Shape;157;p21"/>
          <p:cNvGrpSpPr/>
          <p:nvPr/>
        </p:nvGrpSpPr>
        <p:grpSpPr>
          <a:xfrm>
            <a:off x="961725" y="3324219"/>
            <a:ext cx="7218175" cy="1149865"/>
            <a:chOff x="961725" y="3324219"/>
            <a:chExt cx="7218175" cy="1149865"/>
          </a:xfrm>
        </p:grpSpPr>
        <p:pic>
          <p:nvPicPr>
            <p:cNvPr id="158" name="Google Shape;158;p21"/>
            <p:cNvPicPr preferRelativeResize="0"/>
            <p:nvPr/>
          </p:nvPicPr>
          <p:blipFill rotWithShape="1">
            <a:blip r:embed="rId7">
              <a:alphaModFix/>
            </a:blip>
            <a:srcRect b="0" l="0" r="0" t="0"/>
            <a:stretch/>
          </p:blipFill>
          <p:spPr>
            <a:xfrm>
              <a:off x="993424" y="3324230"/>
              <a:ext cx="914399" cy="914399"/>
            </a:xfrm>
            <a:prstGeom prst="rect">
              <a:avLst/>
            </a:prstGeom>
            <a:noFill/>
            <a:ln>
              <a:noFill/>
            </a:ln>
          </p:spPr>
        </p:pic>
        <p:pic>
          <p:nvPicPr>
            <p:cNvPr id="159" name="Google Shape;159;p21"/>
            <p:cNvPicPr preferRelativeResize="0"/>
            <p:nvPr/>
          </p:nvPicPr>
          <p:blipFill rotWithShape="1">
            <a:blip r:embed="rId8">
              <a:alphaModFix/>
            </a:blip>
            <a:srcRect b="0" l="0" r="0" t="0"/>
            <a:stretch/>
          </p:blipFill>
          <p:spPr>
            <a:xfrm>
              <a:off x="3058829" y="3324230"/>
              <a:ext cx="914400" cy="914399"/>
            </a:xfrm>
            <a:prstGeom prst="rect">
              <a:avLst/>
            </a:prstGeom>
            <a:noFill/>
            <a:ln>
              <a:noFill/>
            </a:ln>
          </p:spPr>
        </p:pic>
        <p:pic>
          <p:nvPicPr>
            <p:cNvPr id="160" name="Google Shape;160;p21"/>
            <p:cNvPicPr preferRelativeResize="0"/>
            <p:nvPr/>
          </p:nvPicPr>
          <p:blipFill rotWithShape="1">
            <a:blip r:embed="rId9">
              <a:alphaModFix/>
            </a:blip>
            <a:srcRect b="0" l="0" r="0" t="0"/>
            <a:stretch/>
          </p:blipFill>
          <p:spPr>
            <a:xfrm>
              <a:off x="5078477" y="3324219"/>
              <a:ext cx="914400" cy="914399"/>
            </a:xfrm>
            <a:prstGeom prst="rect">
              <a:avLst/>
            </a:prstGeom>
            <a:noFill/>
            <a:ln>
              <a:noFill/>
            </a:ln>
          </p:spPr>
        </p:pic>
        <p:pic>
          <p:nvPicPr>
            <p:cNvPr id="161" name="Google Shape;161;p21"/>
            <p:cNvPicPr preferRelativeResize="0"/>
            <p:nvPr/>
          </p:nvPicPr>
          <p:blipFill rotWithShape="1">
            <a:blip r:embed="rId10">
              <a:alphaModFix/>
            </a:blip>
            <a:srcRect b="0" l="0" r="0" t="0"/>
            <a:stretch/>
          </p:blipFill>
          <p:spPr>
            <a:xfrm>
              <a:off x="7075226" y="3324230"/>
              <a:ext cx="914399" cy="914399"/>
            </a:xfrm>
            <a:prstGeom prst="rect">
              <a:avLst/>
            </a:prstGeom>
            <a:noFill/>
            <a:ln>
              <a:noFill/>
            </a:ln>
          </p:spPr>
        </p:pic>
        <p:sp>
          <p:nvSpPr>
            <p:cNvPr id="162" name="Google Shape;162;p21"/>
            <p:cNvSpPr txBox="1"/>
            <p:nvPr/>
          </p:nvSpPr>
          <p:spPr>
            <a:xfrm>
              <a:off x="961725" y="4234384"/>
              <a:ext cx="1035000" cy="228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Calibri"/>
                  <a:ea typeface="Calibri"/>
                  <a:cs typeface="Calibri"/>
                  <a:sym typeface="Calibri"/>
                </a:rPr>
                <a:t>The Developer</a:t>
              </a:r>
              <a:endParaRPr b="1" i="0" sz="1000" u="none" cap="none" strike="noStrike">
                <a:solidFill>
                  <a:srgbClr val="000000"/>
                </a:solidFill>
                <a:latin typeface="Calibri"/>
                <a:ea typeface="Calibri"/>
                <a:cs typeface="Calibri"/>
                <a:sym typeface="Calibri"/>
              </a:endParaRPr>
            </a:p>
          </p:txBody>
        </p:sp>
        <p:sp>
          <p:nvSpPr>
            <p:cNvPr id="163" name="Google Shape;163;p21"/>
            <p:cNvSpPr txBox="1"/>
            <p:nvPr/>
          </p:nvSpPr>
          <p:spPr>
            <a:xfrm>
              <a:off x="3200125" y="4245784"/>
              <a:ext cx="631800" cy="228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Calibri"/>
                  <a:ea typeface="Calibri"/>
                  <a:cs typeface="Calibri"/>
                  <a:sym typeface="Calibri"/>
                </a:rPr>
                <a:t>The SRE</a:t>
              </a:r>
              <a:endParaRPr b="1" i="0" sz="1000" u="none" cap="none" strike="noStrike">
                <a:solidFill>
                  <a:srgbClr val="000000"/>
                </a:solidFill>
                <a:latin typeface="Calibri"/>
                <a:ea typeface="Calibri"/>
                <a:cs typeface="Calibri"/>
                <a:sym typeface="Calibri"/>
              </a:endParaRPr>
            </a:p>
          </p:txBody>
        </p:sp>
        <p:sp>
          <p:nvSpPr>
            <p:cNvPr id="164" name="Google Shape;164;p21"/>
            <p:cNvSpPr txBox="1"/>
            <p:nvPr/>
          </p:nvSpPr>
          <p:spPr>
            <a:xfrm>
              <a:off x="4917825" y="4257184"/>
              <a:ext cx="1235700" cy="20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Calibri"/>
                  <a:ea typeface="Calibri"/>
                  <a:cs typeface="Calibri"/>
                  <a:sym typeface="Calibri"/>
                </a:rPr>
                <a:t>The Security Team</a:t>
              </a:r>
              <a:endParaRPr b="1" i="0" sz="1000" u="none" cap="none" strike="noStrike">
                <a:solidFill>
                  <a:srgbClr val="000000"/>
                </a:solidFill>
                <a:latin typeface="Calibri"/>
                <a:ea typeface="Calibri"/>
                <a:cs typeface="Calibri"/>
                <a:sym typeface="Calibri"/>
              </a:endParaRPr>
            </a:p>
          </p:txBody>
        </p:sp>
        <p:sp>
          <p:nvSpPr>
            <p:cNvPr id="165" name="Google Shape;165;p21"/>
            <p:cNvSpPr txBox="1"/>
            <p:nvPr/>
          </p:nvSpPr>
          <p:spPr>
            <a:xfrm>
              <a:off x="7190500" y="4257184"/>
              <a:ext cx="989400" cy="20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lang="en" sz="1000">
                  <a:latin typeface="Calibri"/>
                  <a:ea typeface="Calibri"/>
                  <a:cs typeface="Calibri"/>
                  <a:sym typeface="Calibri"/>
                </a:rPr>
                <a:t>The VPE</a:t>
              </a:r>
              <a:endParaRPr b="1" i="0" sz="1000" u="none" cap="none" strike="noStrike">
                <a:solidFill>
                  <a:srgbClr val="000000"/>
                </a:solidFill>
                <a:latin typeface="Calibri"/>
                <a:ea typeface="Calibri"/>
                <a:cs typeface="Calibri"/>
                <a:sym typeface="Calibri"/>
              </a:endParaRPr>
            </a:p>
          </p:txBody>
        </p:sp>
      </p:grpSp>
      <p:sp>
        <p:nvSpPr>
          <p:cNvPr id="166" name="Google Shape;166;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