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6858000" cx="12192000"/>
  <p:notesSz cx="6858000" cy="9144000"/>
  <p:embeddedFontLst>
    <p:embeddedFont>
      <p:font typeface="Roboto"/>
      <p:regular r:id="rId54"/>
      <p:bold r:id="rId55"/>
      <p:italic r:id="rId56"/>
      <p:boldItalic r:id="rId57"/>
    </p:embeddedFont>
    <p:embeddedFont>
      <p:font typeface="Montserrat"/>
      <p:regular r:id="rId58"/>
      <p:bold r:id="rId59"/>
      <p:italic r:id="rId60"/>
      <p:boldItalic r:id="rId61"/>
    </p:embeddedFont>
    <p:embeddedFont>
      <p:font typeface="Roboto Mono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421059-BE9F-44EC-A56F-EAA9BABD76C1}">
  <a:tblStyle styleId="{4D421059-BE9F-44EC-A56F-EAA9BABD76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Mono-regular.fntdata"/><Relationship Id="rId61" Type="http://schemas.openxmlformats.org/officeDocument/2006/relationships/font" Target="fonts/Montserrat-boldItalic.fntdata"/><Relationship Id="rId20" Type="http://schemas.openxmlformats.org/officeDocument/2006/relationships/slide" Target="slides/slide14.xml"/><Relationship Id="rId64" Type="http://schemas.openxmlformats.org/officeDocument/2006/relationships/font" Target="fonts/RobotoMono-italic.fntdata"/><Relationship Id="rId63" Type="http://schemas.openxmlformats.org/officeDocument/2006/relationships/font" Target="fonts/RobotoMono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schemas.openxmlformats.org/officeDocument/2006/relationships/font" Target="fonts/RobotoMono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Montserrat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oboto-bold.fntdata"/><Relationship Id="rId10" Type="http://schemas.openxmlformats.org/officeDocument/2006/relationships/slide" Target="slides/slide4.xml"/><Relationship Id="rId54" Type="http://schemas.openxmlformats.org/officeDocument/2006/relationships/font" Target="fonts/Roboto-regular.fntdata"/><Relationship Id="rId13" Type="http://schemas.openxmlformats.org/officeDocument/2006/relationships/slide" Target="slides/slide7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6.xml"/><Relationship Id="rId56" Type="http://schemas.openxmlformats.org/officeDocument/2006/relationships/font" Target="fonts/Roboto-italic.fntdata"/><Relationship Id="rId15" Type="http://schemas.openxmlformats.org/officeDocument/2006/relationships/slide" Target="slides/slide9.xml"/><Relationship Id="rId59" Type="http://schemas.openxmlformats.org/officeDocument/2006/relationships/font" Target="fonts/Montserrat-bold.fntdata"/><Relationship Id="rId14" Type="http://schemas.openxmlformats.org/officeDocument/2006/relationships/slide" Target="slides/slide8.xml"/><Relationship Id="rId58" Type="http://schemas.openxmlformats.org/officeDocument/2006/relationships/font" Target="fonts/Montserra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" name="Google Shape;1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dc78927e0_2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dc78927e0_2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8dc78927e0_2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dc78927e0_2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dc78927e0_2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8dc78927e0_2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dc78927e0_2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dc78927e0_2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8dc78927e0_2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c8526cbde_1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c8526cbde_1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8c8526cbde_1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dc78927e0_2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dc78927e0_2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8dc78927e0_2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dcb7ca5f7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dcb7ca5f7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Scenarios where there’s no access logging but debug logging emits messages. Cases around TLS/SNI issues</a:t>
            </a:r>
            <a:endParaRPr/>
          </a:p>
        </p:txBody>
      </p:sp>
      <p:sp>
        <p:nvSpPr>
          <p:cNvPr id="321" name="Google Shape;321;g8dcb7ca5f7_0_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dc78927e0_2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dc78927e0_2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8dc78927e0_2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dc78927e0_2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dc78927e0_2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8dc78927e0_2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8dc78927e0_2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8dc78927e0_2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8dc78927e0_2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8526cbde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8526cbde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8c8526cbde_1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dc78927e0_0_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8dc78927e0_0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c8526cbde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c8526cbde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8c8526cbde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c8526cbde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c8526cbde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8c8526cbde_1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c8526cbde_1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c8526cbde_1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8c8526cbde_1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c8526cbde_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8c8526cbde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new verbose options being added in “istioctl” 1.7</a:t>
            </a:r>
            <a:endParaRPr/>
          </a:p>
        </p:txBody>
      </p:sp>
      <p:sp>
        <p:nvSpPr>
          <p:cNvPr id="421" name="Google Shape;421;g8c8526cbde_1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c8526cbde_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c8526cbde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mapping can change from release to release</a:t>
            </a:r>
            <a:endParaRPr/>
          </a:p>
        </p:txBody>
      </p:sp>
      <p:sp>
        <p:nvSpPr>
          <p:cNvPr id="431" name="Google Shape;431;g8c8526cbde_6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dcb7ca5f7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7" name="Google Shape;437;g8dcb7ca5f7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8dcb7ca5f7_0_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7" name="Google Shape;457;g8dcb7ca5f7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d8c80d4ad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5" name="Google Shape;475;g8d8c80d4ad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dcb7ca5f7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4" name="Google Shape;484;g8dcb7ca5f7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d8c80d4ad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2" name="Google Shape;492;g8d8c80d4ad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c78927e0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g8dc78927e0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c8526cbde_1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8c8526cbde_1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8c8526cbde_1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c8526cbde_1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c8526cbde_1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8c8526cbde_1_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8dcb7ca5f7_0_1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1" name="Google Shape;521;g8dcb7ca5f7_0_1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526cbde_1_1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0" name="Google Shape;530;g8c8526cbde_1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8dcb7ca5f7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9" name="Google Shape;539;g8dcb7ca5f7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8d8c80d4ad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9" name="Google Shape;549;g8d8c80d4ad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8c8526cbde_1_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1" name="Google Shape;561;g8c8526cbde_1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c8526cbde_1_1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4" name="Google Shape;574;g8c8526cbde_1_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dcb7ca5f7_0_2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3" name="Google Shape;583;g8dcb7ca5f7_0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dcb7ca5f7_0_2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92" name="Google Shape;592;g8dcb7ca5f7_0_2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d8c80d4ad_0_3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8d8c80d4ad_0_3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8dcb7ca5f7_0_1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1" name="Google Shape;601;g8dcb7ca5f7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dcb7ca5f7_0_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0" name="Google Shape;610;g8dcb7ca5f7_0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8dcb7ca5f7_0_1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Webhook listener not running in Istiod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>
                <a:latin typeface="Roboto Mono"/>
                <a:ea typeface="Roboto Mono"/>
                <a:cs typeface="Roboto Mono"/>
                <a:sym typeface="Roboto Mono"/>
              </a:rPr>
              <a:t>dial tcp &lt;istiod-service-ip&gt;:443: connect: connection refused</a:t>
            </a:r>
            <a:endParaRPr/>
          </a:p>
        </p:txBody>
      </p:sp>
      <p:sp>
        <p:nvSpPr>
          <p:cNvPr id="620" name="Google Shape;620;g8dcb7ca5f7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8dcb7ca5f7_0_1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29" name="Google Shape;629;g8dcb7ca5f7_0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dcb7ca5f7_0_1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4" name="Google Shape;644;g8dcb7ca5f7_0_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8c8526cbde_16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How routing works</a:t>
            </a:r>
            <a:endParaRPr/>
          </a:p>
        </p:txBody>
      </p:sp>
      <p:sp>
        <p:nvSpPr>
          <p:cNvPr id="659" name="Google Shape;659;g8c8526cbde_16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8d8c80d4ad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93" name="Google Shape;693;g8d8c80d4ad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02" name="Google Shape;70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d8c80d4ad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2" name="Google Shape;232;g8d8c80d4ad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d8c80d4ad_0_4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4" name="Google Shape;244;g8d8c80d4ad_0_4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dc78927e0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dc78927e0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8dc78927e0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dc78927e0_2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dc78927e0_2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8dc78927e0_2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dc78927e0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dc78927e0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8dc78927e0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 showMasterSp="0">
  <p:cSld name="Blank - White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10394950" y="5857875"/>
            <a:ext cx="635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Mesh" showMasterSp="0">
  <p:cSld name="Blank - Dark Mesh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10394950" y="5857875"/>
            <a:ext cx="633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/>
          </a:p>
        </p:txBody>
      </p:sp>
      <p:pic>
        <p:nvPicPr>
          <p:cNvPr descr="Mesh@2x.png"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9258" y="0"/>
            <a:ext cx="632274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2-white.png"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0770" y="6318787"/>
            <a:ext cx="1606850" cy="28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 showMasterSp="0">
  <p:cSld name="Blank - White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10394950" y="5857875"/>
            <a:ext cx="633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700"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737600" y="6172200"/>
            <a:ext cx="28449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>
            <a:lvl1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genta" showMasterSp="0">
  <p:cSld name="Magenta">
    <p:bg>
      <p:bgPr>
        <a:solidFill>
          <a:srgbClr val="F115BA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10394950" y="5857875"/>
            <a:ext cx="633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/>
          </a:p>
        </p:txBody>
      </p:sp>
      <p:sp>
        <p:nvSpPr>
          <p:cNvPr id="103" name="Google Shape;103;p18"/>
          <p:cNvSpPr/>
          <p:nvPr/>
        </p:nvSpPr>
        <p:spPr>
          <a:xfrm>
            <a:off x="6151767" y="-31597"/>
            <a:ext cx="6014790" cy="6921234"/>
          </a:xfrm>
          <a:custGeom>
            <a:rect b="b" l="l" r="r" t="t"/>
            <a:pathLst>
              <a:path extrusionOk="0" h="21600" w="21600">
                <a:moveTo>
                  <a:pt x="5589" y="0"/>
                </a:moveTo>
                <a:lnTo>
                  <a:pt x="21600" y="10"/>
                </a:lnTo>
                <a:lnTo>
                  <a:pt x="21600" y="21535"/>
                </a:lnTo>
                <a:lnTo>
                  <a:pt x="0" y="21600"/>
                </a:lnTo>
                <a:lnTo>
                  <a:pt x="558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C5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2-white.png" id="104" name="Google Shape;10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0770" y="6318787"/>
            <a:ext cx="1606850" cy="28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Magenta" showMasterSp="0">
  <p:cSld name="Dark Magenta">
    <p:bg>
      <p:bgPr>
        <a:solidFill>
          <a:srgbClr val="CD01B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6088267" y="-31597"/>
            <a:ext cx="6014790" cy="6921234"/>
          </a:xfrm>
          <a:custGeom>
            <a:rect b="b" l="l" r="r" t="t"/>
            <a:pathLst>
              <a:path extrusionOk="0" h="21600" w="21600">
                <a:moveTo>
                  <a:pt x="5589" y="0"/>
                </a:moveTo>
                <a:lnTo>
                  <a:pt x="21600" y="10"/>
                </a:lnTo>
                <a:lnTo>
                  <a:pt x="21600" y="21535"/>
                </a:lnTo>
                <a:lnTo>
                  <a:pt x="0" y="21600"/>
                </a:lnTo>
                <a:lnTo>
                  <a:pt x="558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C5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2-white.png" id="107" name="Google Shape;10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0770" y="6318787"/>
            <a:ext cx="1606850" cy="28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" showMasterSp="0">
  <p:cSld name="Green">
    <p:bg>
      <p:bgPr>
        <a:solidFill>
          <a:srgbClr val="02C54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10394950" y="5857875"/>
            <a:ext cx="633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/>
          </a:p>
        </p:txBody>
      </p:sp>
      <p:sp>
        <p:nvSpPr>
          <p:cNvPr id="110" name="Google Shape;110;p20"/>
          <p:cNvSpPr/>
          <p:nvPr/>
        </p:nvSpPr>
        <p:spPr>
          <a:xfrm>
            <a:off x="6304167" y="-22757"/>
            <a:ext cx="6014790" cy="6921234"/>
          </a:xfrm>
          <a:custGeom>
            <a:rect b="b" l="l" r="r" t="t"/>
            <a:pathLst>
              <a:path extrusionOk="0" h="21600" w="21600">
                <a:moveTo>
                  <a:pt x="5589" y="0"/>
                </a:moveTo>
                <a:lnTo>
                  <a:pt x="21600" y="10"/>
                </a:lnTo>
                <a:lnTo>
                  <a:pt x="21600" y="21535"/>
                </a:lnTo>
                <a:lnTo>
                  <a:pt x="0" y="21600"/>
                </a:lnTo>
                <a:lnTo>
                  <a:pt x="558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C5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2-white.png" id="111" name="Google Shape;1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0770" y="6318787"/>
            <a:ext cx="1606850" cy="28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Green" showMasterSp="0">
  <p:cSld name="Dark Green">
    <p:bg>
      <p:bgPr>
        <a:solidFill>
          <a:srgbClr val="02904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6304167" y="-22757"/>
            <a:ext cx="6014790" cy="6921234"/>
          </a:xfrm>
          <a:custGeom>
            <a:rect b="b" l="l" r="r" t="t"/>
            <a:pathLst>
              <a:path extrusionOk="0" h="21600" w="21600">
                <a:moveTo>
                  <a:pt x="5589" y="0"/>
                </a:moveTo>
                <a:lnTo>
                  <a:pt x="21600" y="10"/>
                </a:lnTo>
                <a:lnTo>
                  <a:pt x="21600" y="21535"/>
                </a:lnTo>
                <a:lnTo>
                  <a:pt x="0" y="21600"/>
                </a:lnTo>
                <a:lnTo>
                  <a:pt x="558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C5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2-white.png" id="114" name="Google Shape;1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0770" y="6318787"/>
            <a:ext cx="1606850" cy="28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(White)">
  <p:cSld name="Title &amp; Bullets (White)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Char char="•"/>
              <a:defRPr/>
            </a:lvl1pPr>
            <a:lvl2pPr indent="-2857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Char char="•"/>
              <a:defRPr/>
            </a:lvl2pPr>
            <a:lvl3pPr indent="-2857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Char char="•"/>
              <a:defRPr/>
            </a:lvl3pPr>
            <a:lvl4pPr indent="-28575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Char char="•"/>
              <a:defRPr/>
            </a:lvl4pPr>
            <a:lvl5pPr indent="-28575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Char char="•"/>
              <a:defRPr/>
            </a:lvl5pPr>
            <a:lvl6pPr indent="-285750" lvl="5" marL="2743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Char char="•"/>
              <a:defRPr/>
            </a:lvl6pPr>
            <a:lvl7pPr indent="-285750" lvl="6" marL="3200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Char char="•"/>
              <a:defRPr/>
            </a:lvl7pPr>
            <a:lvl8pPr indent="-285750" lvl="7" marL="3657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Char char="•"/>
              <a:defRPr/>
            </a:lvl8pPr>
            <a:lvl9pPr indent="-285750" lvl="8" marL="411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8737600" y="6214148"/>
            <a:ext cx="2235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>
            <a:lvl1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1141412" y="1600200"/>
            <a:ext cx="3549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22850" spcFirstLastPara="1" rIns="22850" wrap="square" tIns="2285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Arial"/>
              <a:buNone/>
              <a:defRPr b="0" sz="24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5103813" y="609601"/>
            <a:ext cx="5943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>
            <a:lvl1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000"/>
              <a:buChar char="•"/>
              <a:defRPr sz="2000"/>
            </a:lvl1pPr>
            <a:lvl2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800"/>
              <a:buChar char="•"/>
              <a:defRPr sz="1800"/>
            </a:lvl2pPr>
            <a:lvl3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600"/>
              <a:buChar char="•"/>
              <a:defRPr sz="1600"/>
            </a:lvl3pPr>
            <a:lvl4pPr indent="-31750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1141412" y="2971800"/>
            <a:ext cx="3549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8737600" y="6209082"/>
            <a:ext cx="2271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>
            <a:lvl1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/>
            </a:lvl1pPr>
            <a:lvl2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/>
            </a:lvl2pPr>
            <a:lvl3pPr indent="0" lvl="2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/>
            </a:lvl3pPr>
            <a:lvl4pPr indent="0" lvl="3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/>
            </a:lvl4pPr>
            <a:lvl5pPr indent="0" lvl="4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/>
            </a:lvl5pPr>
            <a:lvl6pPr indent="0" lvl="5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/>
            </a:lvl6pPr>
            <a:lvl7pPr indent="0" lvl="6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/>
            </a:lvl7pPr>
            <a:lvl8pPr indent="0" lvl="7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/>
            </a:lvl8pPr>
            <a:lvl9pPr indent="0" lvl="8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2A3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/>
        </p:nvSpPr>
        <p:spPr>
          <a:xfrm>
            <a:off x="10394950" y="5857875"/>
            <a:ext cx="633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/>
          </a:p>
        </p:txBody>
      </p:sp>
      <p:sp>
        <p:nvSpPr>
          <p:cNvPr id="89" name="Google Shape;89;p14"/>
          <p:cNvSpPr/>
          <p:nvPr/>
        </p:nvSpPr>
        <p:spPr>
          <a:xfrm>
            <a:off x="6304167" y="-22757"/>
            <a:ext cx="6014790" cy="6921234"/>
          </a:xfrm>
          <a:custGeom>
            <a:rect b="b" l="l" r="r" t="t"/>
            <a:pathLst>
              <a:path extrusionOk="0" h="21600" w="21600">
                <a:moveTo>
                  <a:pt x="5589" y="0"/>
                </a:moveTo>
                <a:lnTo>
                  <a:pt x="21600" y="10"/>
                </a:lnTo>
                <a:lnTo>
                  <a:pt x="21600" y="21535"/>
                </a:lnTo>
                <a:lnTo>
                  <a:pt x="0" y="21600"/>
                </a:lnTo>
                <a:lnTo>
                  <a:pt x="558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4313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C5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737600" y="6172200"/>
            <a:ext cx="28449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nrjpoddar/cncf_webinar_istio_debugging/blob/master/access_log_envoy_filter_namespace.yaml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nrjpoddar/cncf_webinar_istio_debugging/blob/master/access_log_envoy_filter_workload.yaml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envoyproxy.io/docs/envoy/latest/configuration/observability/access_log/usage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envoyproxy.io/docs/envoy/latest/configuration/observability/access_log/usage#default-format-string" TargetMode="External"/><Relationship Id="rId4" Type="http://schemas.openxmlformats.org/officeDocument/2006/relationships/hyperlink" Target="https://github.com/nrjpoddar/cncf_webinar_istio_debugging/blob/master/access_log_envoy_filter_workload_format.yaml" TargetMode="External"/><Relationship Id="rId5" Type="http://schemas.openxmlformats.org/officeDocument/2006/relationships/hyperlink" Target="https://www.envoyproxy.io/docs/envoy/latest/configuration/observability/access_log/usage#format-dictionaries" TargetMode="External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hyperlink" Target="https://www.envoyproxy.io/docs/envoy/latest/api-v2/api/v2/listener/listener_components.proto#listener-filterchainmatch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44.png"/><Relationship Id="rId5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image" Target="../media/image7.png"/><Relationship Id="rId7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Relationship Id="rId4" Type="http://schemas.openxmlformats.org/officeDocument/2006/relationships/image" Target="../media/image52.png"/><Relationship Id="rId5" Type="http://schemas.openxmlformats.org/officeDocument/2006/relationships/image" Target="../media/image4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5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hyperlink" Target="https://istio.io/latest/docs/ops/integrations/grafana/" TargetMode="External"/><Relationship Id="rId5" Type="http://schemas.openxmlformats.org/officeDocument/2006/relationships/hyperlink" Target="https://www.datadoghq.com/blog/istio-metrics/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Relationship Id="rId4" Type="http://schemas.openxmlformats.org/officeDocument/2006/relationships/hyperlink" Target="https://github.com/istio/istio/wiki/Analyzing-Istio-Performance#control-plane" TargetMode="External"/><Relationship Id="rId9" Type="http://schemas.openxmlformats.org/officeDocument/2006/relationships/image" Target="../media/image46.png"/><Relationship Id="rId5" Type="http://schemas.openxmlformats.org/officeDocument/2006/relationships/hyperlink" Target="https://github.com/istio/istio/wiki/Analyzing-Istio-Performance#data-plane" TargetMode="External"/><Relationship Id="rId6" Type="http://schemas.openxmlformats.org/officeDocument/2006/relationships/hyperlink" Target="https://jvns.ca/blog/2017/09/24/profiling-go-with-pprof/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3.png"/><Relationship Id="rId7" Type="http://schemas.openxmlformats.org/officeDocument/2006/relationships/image" Target="../media/image60.png"/><Relationship Id="rId8" Type="http://schemas.openxmlformats.org/officeDocument/2006/relationships/image" Target="../media/image56.png"/></Relationships>
</file>

<file path=ppt/slides/_rels/slide36.xml.rels><?xml version="1.0" encoding="UTF-8" standalone="yes"?><Relationships xmlns="http://schemas.openxmlformats.org/package/2006/relationships"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Relationship Id="rId4" Type="http://schemas.openxmlformats.org/officeDocument/2006/relationships/hyperlink" Target="https://istio.io/latest/docs/reference/config/analysis/" TargetMode="External"/><Relationship Id="rId9" Type="http://schemas.openxmlformats.org/officeDocument/2006/relationships/image" Target="../media/image54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48.png"/><Relationship Id="rId8" Type="http://schemas.openxmlformats.org/officeDocument/2006/relationships/image" Target="../media/image5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hyperlink" Target="https://banzaicloud.com/blog/istio-sideca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4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Relationship Id="rId4" Type="http://schemas.openxmlformats.org/officeDocument/2006/relationships/hyperlink" Target="https://twitter.com/nrjpoddar" TargetMode="External"/><Relationship Id="rId9" Type="http://schemas.openxmlformats.org/officeDocument/2006/relationships/image" Target="../media/image7.png"/><Relationship Id="rId5" Type="http://schemas.openxmlformats.org/officeDocument/2006/relationships/hyperlink" Target="mailto:neeraj@aspenmesh.io" TargetMode="External"/><Relationship Id="rId6" Type="http://schemas.openxmlformats.org/officeDocument/2006/relationships/image" Target="../media/image55.png"/><Relationship Id="rId7" Type="http://schemas.openxmlformats.org/officeDocument/2006/relationships/image" Target="../media/image59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 amt="12000"/>
          </a:blip>
          <a:srcRect b="16215" l="12823" r="12943" t="15855"/>
          <a:stretch/>
        </p:blipFill>
        <p:spPr>
          <a:xfrm>
            <a:off x="4759044" y="-352169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656675" y="1920500"/>
            <a:ext cx="110646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22A35"/>
                </a:solidFill>
              </a:rPr>
              <a:t>Debugging your debugging tools;</a:t>
            </a:r>
            <a:r>
              <a:rPr b="1" lang="en-US" sz="4000">
                <a:solidFill>
                  <a:srgbClr val="222A35"/>
                </a:solidFill>
              </a:rPr>
              <a:t> </a:t>
            </a:r>
            <a:br>
              <a:rPr b="1" lang="en-US" sz="4000">
                <a:solidFill>
                  <a:srgbClr val="222A35"/>
                </a:solidFill>
              </a:rPr>
            </a:br>
            <a:r>
              <a:rPr b="1" lang="en-US" sz="1500">
                <a:solidFill>
                  <a:srgbClr val="222A35"/>
                </a:solidFill>
              </a:rPr>
              <a:t>What to do when your service mesh goes down in production?</a:t>
            </a:r>
            <a:endParaRPr b="1" sz="1500">
              <a:solidFill>
                <a:srgbClr val="222A35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5898" y="929604"/>
            <a:ext cx="3440204" cy="77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952500" y="4511700"/>
            <a:ext cx="5052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Neeraj Poddar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Co-founder &amp; </a:t>
            </a:r>
            <a:r>
              <a:rPr b="1" lang="en-US" sz="1900">
                <a:solidFill>
                  <a:srgbClr val="222A35"/>
                </a:solidFill>
              </a:rPr>
              <a:t>Chief Architect</a:t>
            </a:r>
            <a:r>
              <a:rPr b="1" i="0" lang="en-US" sz="1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, Aspen Mesh</a:t>
            </a:r>
            <a:endParaRPr sz="1500"/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9963" y="5510800"/>
            <a:ext cx="877074" cy="877074"/>
          </a:xfrm>
          <a:prstGeom prst="rect">
            <a:avLst/>
          </a:prstGeom>
          <a:noFill/>
          <a:ln>
            <a:noFill/>
          </a:ln>
          <a:effectLst>
            <a:outerShdw blurRad="2413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135" name="Google Shape;135;p24"/>
          <p:cNvSpPr txBox="1"/>
          <p:nvPr/>
        </p:nvSpPr>
        <p:spPr>
          <a:xfrm>
            <a:off x="6187500" y="4511700"/>
            <a:ext cx="5052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222A35"/>
                </a:solidFill>
              </a:rPr>
              <a:t>John Howard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222A35"/>
                </a:solidFill>
              </a:rPr>
              <a:t>Software Engineer,</a:t>
            </a:r>
            <a:r>
              <a:rPr b="1" i="0" lang="en-US" sz="1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900">
                <a:solidFill>
                  <a:srgbClr val="222A35"/>
                </a:solidFill>
              </a:rPr>
              <a:t>Google</a:t>
            </a:r>
            <a:endParaRPr sz="1500"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4975" y="5545438"/>
            <a:ext cx="877050" cy="807800"/>
          </a:xfrm>
          <a:prstGeom prst="rect">
            <a:avLst/>
          </a:prstGeom>
          <a:noFill/>
          <a:ln>
            <a:noFill/>
          </a:ln>
          <a:effectLst>
            <a:outerShdw blurRad="2413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</a:t>
            </a:r>
            <a:r>
              <a:rPr b="1" lang="en-US" sz="3200">
                <a:solidFill>
                  <a:srgbClr val="222A35"/>
                </a:solidFill>
              </a:rPr>
              <a:t>nabling Access Logs for a Namespace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649824" y="1605500"/>
            <a:ext cx="11419200" cy="4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Use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Namespace scope EnvoyFilter resource</a:t>
            </a:r>
            <a:r>
              <a:rPr lang="en-US" sz="2000"/>
              <a:t> (Shouldn’t be used if enabled globally)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401" y="2082875"/>
            <a:ext cx="10025824" cy="42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/>
          <p:nvPr/>
        </p:nvSpPr>
        <p:spPr>
          <a:xfrm>
            <a:off x="1429250" y="5614325"/>
            <a:ext cx="4856400" cy="85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Enabling Access Logs for a Workload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691625" y="1277950"/>
            <a:ext cx="110511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Use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Workload Scope EnvoyFilter</a:t>
            </a:r>
            <a:r>
              <a:rPr lang="en-US" sz="2000"/>
              <a:t> resource </a:t>
            </a:r>
            <a:r>
              <a:rPr lang="en-US" sz="2000">
                <a:solidFill>
                  <a:schemeClr val="dk1"/>
                </a:solidFill>
              </a:rPr>
              <a:t>(Shouldn’t be used if enabled globally)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25" y="1803925"/>
            <a:ext cx="9580724" cy="47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/>
          <p:nvPr/>
        </p:nvSpPr>
        <p:spPr>
          <a:xfrm>
            <a:off x="615925" y="2874300"/>
            <a:ext cx="3095400" cy="585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Understanding Access Logs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75" y="1331405"/>
            <a:ext cx="8380620" cy="51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Understanding </a:t>
            </a:r>
            <a:r>
              <a:rPr b="1" lang="en-US" sz="3200" u="sng">
                <a:solidFill>
                  <a:schemeClr val="hlink"/>
                </a:solidFill>
                <a:hlinkClick r:id="rId3"/>
              </a:rPr>
              <a:t>Response Flags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625" y="1429130"/>
            <a:ext cx="4951682" cy="518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Customizing</a:t>
            </a:r>
            <a:r>
              <a:rPr b="1" lang="en-US" sz="3200">
                <a:solidFill>
                  <a:srgbClr val="222A35"/>
                </a:solidFill>
              </a:rPr>
              <a:t> Access Log Format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649824" y="1605500"/>
            <a:ext cx="11419200" cy="4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Globally via 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Empty value defaults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Envoy Format String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Note that Istio adds its custom format string via control plane</a:t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Can be customized at a namespace or workload level via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EnvoyFilter resources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If globally access logging is turned on EnvoyFilter shouldn’t be used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Available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logging fields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8975" y="1646275"/>
            <a:ext cx="71628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Envoy Debug Logging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649825" y="1605500"/>
            <a:ext cx="11405100" cy="49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Mono"/>
              <a:buChar char="●"/>
            </a:pPr>
            <a:r>
              <a:rPr lang="en-US" sz="2000">
                <a:solidFill>
                  <a:schemeClr val="dk1"/>
                </a:solidFill>
              </a:rPr>
              <a:t>Debug logging is verbose and expensive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Not recommended for permanent production usage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Defaults to “warning”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Mono"/>
              <a:buChar char="●"/>
            </a:pPr>
            <a:r>
              <a:rPr lang="en-US" sz="2000"/>
              <a:t>Enable debug logging for a workload using istioctl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-US">
                <a:solidFill>
                  <a:schemeClr val="dk1"/>
                </a:solidFill>
              </a:rPr>
              <a:t>Doesn’t require restarting the pod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Mono"/>
              <a:buChar char="●"/>
            </a:pPr>
            <a:r>
              <a:rPr lang="en-US" sz="2000">
                <a:solidFill>
                  <a:schemeClr val="dk1"/>
                </a:solidFill>
              </a:rPr>
              <a:t>Enable debug logging for a workload using annotations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Add pod annotation “sidecar.istio.io/logLevel: debug”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Requires pod restarts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Mono"/>
              <a:buChar char="●"/>
            </a:pPr>
            <a:r>
              <a:rPr lang="en-US" sz="2000">
                <a:solidFill>
                  <a:schemeClr val="dk1"/>
                </a:solidFill>
              </a:rPr>
              <a:t>Enable debug logging globally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</a:pPr>
            <a:r>
              <a:rPr lang="en-US">
                <a:solidFill>
                  <a:schemeClr val="dk1"/>
                </a:solidFill>
              </a:rPr>
              <a:t>Requires pod restarts</a:t>
            </a:r>
            <a:endParaRPr/>
          </a:p>
        </p:txBody>
      </p:sp>
      <p:pic>
        <p:nvPicPr>
          <p:cNvPr id="325" name="Google Shape;32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025" y="3420125"/>
            <a:ext cx="72771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4313" y="5517800"/>
            <a:ext cx="7248525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Envoy Configuration Overview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887250" y="3093550"/>
            <a:ext cx="1064400" cy="464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Listeners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2890050" y="3093538"/>
            <a:ext cx="1266900" cy="464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Filter Chains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5" name="Google Shape;335;p39"/>
          <p:cNvSpPr/>
          <p:nvPr/>
        </p:nvSpPr>
        <p:spPr>
          <a:xfrm>
            <a:off x="4995125" y="2629438"/>
            <a:ext cx="1266900" cy="464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HTTP </a:t>
            </a:r>
            <a:r>
              <a:rPr b="1" lang="en-US">
                <a:solidFill>
                  <a:srgbClr val="FFFFFF"/>
                </a:solidFill>
              </a:rPr>
              <a:t>Filters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4995125" y="3764463"/>
            <a:ext cx="1266900" cy="464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TCP</a:t>
            </a:r>
            <a:r>
              <a:rPr b="1" lang="en-US">
                <a:solidFill>
                  <a:srgbClr val="FFFFFF"/>
                </a:solidFill>
              </a:rPr>
              <a:t> Filters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6900125" y="2629438"/>
            <a:ext cx="834900" cy="464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Routes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8805125" y="3093550"/>
            <a:ext cx="938400" cy="464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Clusters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10385688" y="3093538"/>
            <a:ext cx="1064400" cy="464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Endpoints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340" name="Google Shape;340;p39"/>
          <p:cNvCxnSpPr>
            <a:stCxn id="333" idx="3"/>
            <a:endCxn id="334" idx="1"/>
          </p:cNvCxnSpPr>
          <p:nvPr/>
        </p:nvCxnSpPr>
        <p:spPr>
          <a:xfrm>
            <a:off x="1951650" y="3325600"/>
            <a:ext cx="938400" cy="0"/>
          </a:xfrm>
          <a:prstGeom prst="straightConnector1">
            <a:avLst/>
          </a:prstGeom>
          <a:noFill/>
          <a:ln cap="flat" cmpd="sng" w="19050">
            <a:solidFill>
              <a:srgbClr val="CD01B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39"/>
          <p:cNvCxnSpPr>
            <a:stCxn id="334" idx="3"/>
            <a:endCxn id="335" idx="1"/>
          </p:cNvCxnSpPr>
          <p:nvPr/>
        </p:nvCxnSpPr>
        <p:spPr>
          <a:xfrm flipH="1" rot="10800000">
            <a:off x="4156950" y="2861488"/>
            <a:ext cx="838200" cy="464100"/>
          </a:xfrm>
          <a:prstGeom prst="straightConnector1">
            <a:avLst/>
          </a:prstGeom>
          <a:noFill/>
          <a:ln cap="flat" cmpd="sng" w="19050">
            <a:solidFill>
              <a:srgbClr val="CD01B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p39"/>
          <p:cNvCxnSpPr>
            <a:stCxn id="334" idx="3"/>
            <a:endCxn id="336" idx="1"/>
          </p:cNvCxnSpPr>
          <p:nvPr/>
        </p:nvCxnSpPr>
        <p:spPr>
          <a:xfrm>
            <a:off x="4156950" y="3325588"/>
            <a:ext cx="838200" cy="670800"/>
          </a:xfrm>
          <a:prstGeom prst="straightConnector1">
            <a:avLst/>
          </a:prstGeom>
          <a:noFill/>
          <a:ln cap="flat" cmpd="sng" w="19050">
            <a:solidFill>
              <a:srgbClr val="CD01B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39"/>
          <p:cNvCxnSpPr>
            <a:stCxn id="335" idx="3"/>
            <a:endCxn id="337" idx="1"/>
          </p:cNvCxnSpPr>
          <p:nvPr/>
        </p:nvCxnSpPr>
        <p:spPr>
          <a:xfrm>
            <a:off x="6262025" y="2861488"/>
            <a:ext cx="638100" cy="0"/>
          </a:xfrm>
          <a:prstGeom prst="straightConnector1">
            <a:avLst/>
          </a:prstGeom>
          <a:noFill/>
          <a:ln cap="flat" cmpd="sng" w="19050">
            <a:solidFill>
              <a:srgbClr val="CD01B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39"/>
          <p:cNvCxnSpPr>
            <a:stCxn id="338" idx="3"/>
            <a:endCxn id="339" idx="1"/>
          </p:cNvCxnSpPr>
          <p:nvPr/>
        </p:nvCxnSpPr>
        <p:spPr>
          <a:xfrm>
            <a:off x="9743525" y="3325600"/>
            <a:ext cx="642300" cy="0"/>
          </a:xfrm>
          <a:prstGeom prst="straightConnector1">
            <a:avLst/>
          </a:prstGeom>
          <a:noFill/>
          <a:ln cap="flat" cmpd="sng" w="19050">
            <a:solidFill>
              <a:srgbClr val="CD01B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45" name="Google Shape;34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39"/>
          <p:cNvCxnSpPr>
            <a:stCxn id="336" idx="3"/>
            <a:endCxn id="338" idx="1"/>
          </p:cNvCxnSpPr>
          <p:nvPr/>
        </p:nvCxnSpPr>
        <p:spPr>
          <a:xfrm flipH="1" rot="10800000">
            <a:off x="6262025" y="3325713"/>
            <a:ext cx="2543100" cy="670800"/>
          </a:xfrm>
          <a:prstGeom prst="straightConnector1">
            <a:avLst/>
          </a:prstGeom>
          <a:noFill/>
          <a:ln cap="flat" cmpd="sng" w="19050">
            <a:solidFill>
              <a:srgbClr val="CD01B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39"/>
          <p:cNvCxnSpPr>
            <a:stCxn id="337" idx="3"/>
            <a:endCxn id="338" idx="1"/>
          </p:cNvCxnSpPr>
          <p:nvPr/>
        </p:nvCxnSpPr>
        <p:spPr>
          <a:xfrm>
            <a:off x="7735025" y="2861488"/>
            <a:ext cx="1070100" cy="464100"/>
          </a:xfrm>
          <a:prstGeom prst="straightConnector1">
            <a:avLst/>
          </a:prstGeom>
          <a:noFill/>
          <a:ln cap="flat" cmpd="sng" w="19050">
            <a:solidFill>
              <a:srgbClr val="CD01B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9" name="Google Shape;349;p39"/>
          <p:cNvSpPr txBox="1"/>
          <p:nvPr/>
        </p:nvSpPr>
        <p:spPr>
          <a:xfrm>
            <a:off x="565200" y="3740775"/>
            <a:ext cx="1856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Most specific matched</a:t>
            </a:r>
            <a:endParaRPr sz="1200"/>
          </a:p>
        </p:txBody>
      </p:sp>
      <p:sp>
        <p:nvSpPr>
          <p:cNvPr id="350" name="Google Shape;350;p39"/>
          <p:cNvSpPr txBox="1"/>
          <p:nvPr/>
        </p:nvSpPr>
        <p:spPr>
          <a:xfrm>
            <a:off x="2723850" y="3764475"/>
            <a:ext cx="1599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5"/>
              </a:rPr>
              <a:t>Specific match order</a:t>
            </a:r>
            <a:endParaRPr sz="1200"/>
          </a:p>
        </p:txBody>
      </p:sp>
      <p:sp>
        <p:nvSpPr>
          <p:cNvPr id="351" name="Google Shape;351;p39"/>
          <p:cNvSpPr txBox="1"/>
          <p:nvPr/>
        </p:nvSpPr>
        <p:spPr>
          <a:xfrm>
            <a:off x="4995125" y="4276725"/>
            <a:ext cx="1165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Runs in order</a:t>
            </a:r>
            <a:endParaRPr sz="1200"/>
          </a:p>
        </p:txBody>
      </p:sp>
      <p:sp>
        <p:nvSpPr>
          <p:cNvPr id="352" name="Google Shape;352;p39"/>
          <p:cNvSpPr txBox="1"/>
          <p:nvPr/>
        </p:nvSpPr>
        <p:spPr>
          <a:xfrm>
            <a:off x="6734975" y="2138425"/>
            <a:ext cx="1165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53" name="Google Shape;353;p39"/>
          <p:cNvSpPr txBox="1"/>
          <p:nvPr/>
        </p:nvSpPr>
        <p:spPr>
          <a:xfrm>
            <a:off x="6506375" y="2271700"/>
            <a:ext cx="189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Most specific matched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Envoy Listener Dump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0"/>
          <p:cNvSpPr txBox="1"/>
          <p:nvPr/>
        </p:nvSpPr>
        <p:spPr>
          <a:xfrm>
            <a:off x="649825" y="1605500"/>
            <a:ext cx="11419200" cy="48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Virtual inbound listener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Virtual outbound listener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Outbound listeners</a:t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All listeners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525" y="2033425"/>
            <a:ext cx="107082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200" y="3121388"/>
            <a:ext cx="10503649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6200" y="4244325"/>
            <a:ext cx="108108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0000" y="5285425"/>
            <a:ext cx="7200900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Envoy HTTP Listener Configuration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25" y="1265630"/>
            <a:ext cx="6999766" cy="518311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1"/>
          <p:cNvSpPr/>
          <p:nvPr/>
        </p:nvSpPr>
        <p:spPr>
          <a:xfrm>
            <a:off x="1903025" y="3205925"/>
            <a:ext cx="5803800" cy="473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1"/>
          <p:cNvSpPr/>
          <p:nvPr/>
        </p:nvSpPr>
        <p:spPr>
          <a:xfrm>
            <a:off x="2282050" y="4058725"/>
            <a:ext cx="1255500" cy="181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Envoy Route Dump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2"/>
          <p:cNvSpPr txBox="1"/>
          <p:nvPr/>
        </p:nvSpPr>
        <p:spPr>
          <a:xfrm>
            <a:off x="649824" y="1605500"/>
            <a:ext cx="11419200" cy="4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Configuration for a route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81" name="Google Shape;38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600" y="2052850"/>
            <a:ext cx="78390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600" y="2505925"/>
            <a:ext cx="3843175" cy="3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2"/>
          <p:cNvSpPr/>
          <p:nvPr/>
        </p:nvSpPr>
        <p:spPr>
          <a:xfrm>
            <a:off x="3505975" y="4993275"/>
            <a:ext cx="1537500" cy="201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0750" y="2303125"/>
            <a:ext cx="5006300" cy="42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2"/>
          <p:cNvSpPr/>
          <p:nvPr/>
        </p:nvSpPr>
        <p:spPr>
          <a:xfrm>
            <a:off x="6643225" y="2700550"/>
            <a:ext cx="1584900" cy="915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2"/>
          <p:cNvSpPr/>
          <p:nvPr/>
        </p:nvSpPr>
        <p:spPr>
          <a:xfrm>
            <a:off x="7541025" y="4251000"/>
            <a:ext cx="1926600" cy="150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949225" y="591150"/>
            <a:ext cx="105009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92929"/>
                </a:solidFill>
              </a:rPr>
              <a:t>What Is a </a:t>
            </a:r>
            <a:r>
              <a:rPr b="1" i="0" lang="en-US" sz="32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Service Mesh</a:t>
            </a:r>
            <a:endParaRPr b="1" i="0" sz="32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949226" y="1370083"/>
            <a:ext cx="9859200" cy="5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A service mesh is…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	a transparent </a:t>
            </a:r>
            <a:r>
              <a:rPr b="1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infrastructure layer </a:t>
            </a:r>
            <a:r>
              <a:rPr b="0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that manages communication </a:t>
            </a:r>
            <a:br>
              <a:rPr lang="en-US" sz="2400">
                <a:solidFill>
                  <a:srgbClr val="2E2E2E"/>
                </a:solidFill>
              </a:rPr>
            </a:br>
            <a:r>
              <a:rPr lang="en-US" sz="2400">
                <a:solidFill>
                  <a:srgbClr val="2E2E2E"/>
                </a:solidFill>
              </a:rPr>
              <a:t>     </a:t>
            </a:r>
            <a:r>
              <a:rPr b="0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between microservices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	so that </a:t>
            </a:r>
            <a:r>
              <a:rPr b="1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developers</a:t>
            </a:r>
            <a:r>
              <a:rPr b="0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can focus on business logic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	while </a:t>
            </a:r>
            <a:r>
              <a:rPr b="1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operators</a:t>
            </a:r>
            <a:r>
              <a:rPr b="0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work independent of dev cycles to provide a more </a:t>
            </a:r>
            <a:br>
              <a:rPr lang="en-US" sz="2400">
                <a:solidFill>
                  <a:srgbClr val="2E2E2E"/>
                </a:solidFill>
              </a:rPr>
            </a:br>
            <a:r>
              <a:rPr lang="en-US" sz="2400">
                <a:solidFill>
                  <a:srgbClr val="2E2E2E"/>
                </a:solidFill>
              </a:rPr>
              <a:t>     </a:t>
            </a:r>
            <a:r>
              <a:rPr b="0" i="0" lang="en-US" sz="24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resilient environment</a:t>
            </a:r>
            <a:endParaRPr b="0" i="0" sz="2400" u="none" cap="none" strike="noStrik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996752" y="2469731"/>
            <a:ext cx="242400" cy="242400"/>
          </a:xfrm>
          <a:prstGeom prst="chevron">
            <a:avLst>
              <a:gd fmla="val 50000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996752" y="4102602"/>
            <a:ext cx="242400" cy="242400"/>
          </a:xfrm>
          <a:prstGeom prst="chevron">
            <a:avLst>
              <a:gd fmla="val 50000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996752" y="5306900"/>
            <a:ext cx="242400" cy="242400"/>
          </a:xfrm>
          <a:prstGeom prst="chevron">
            <a:avLst>
              <a:gd fmla="val 50000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Envoy TCP Listener Configuration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00" y="1478900"/>
            <a:ext cx="10285950" cy="44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3"/>
          <p:cNvSpPr/>
          <p:nvPr/>
        </p:nvSpPr>
        <p:spPr>
          <a:xfrm>
            <a:off x="1389750" y="1721400"/>
            <a:ext cx="2834700" cy="260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3"/>
          <p:cNvSpPr/>
          <p:nvPr/>
        </p:nvSpPr>
        <p:spPr>
          <a:xfrm>
            <a:off x="1810625" y="2574225"/>
            <a:ext cx="7049100" cy="205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350" y="2376700"/>
            <a:ext cx="5848525" cy="41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4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Envoy Cluster Dump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4"/>
          <p:cNvSpPr txBox="1"/>
          <p:nvPr/>
        </p:nvSpPr>
        <p:spPr>
          <a:xfrm>
            <a:off x="649825" y="1401500"/>
            <a:ext cx="114192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Configuration for a named</a:t>
            </a:r>
            <a:r>
              <a:rPr lang="en-US" sz="2000"/>
              <a:t> cluster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04" name="Google Shape;404;p44"/>
          <p:cNvSpPr/>
          <p:nvPr/>
        </p:nvSpPr>
        <p:spPr>
          <a:xfrm>
            <a:off x="1918425" y="2641300"/>
            <a:ext cx="905700" cy="151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725" y="1910925"/>
            <a:ext cx="8686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725" y="2321625"/>
            <a:ext cx="4980251" cy="421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5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Envoy Cluster Dump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5"/>
          <p:cNvSpPr txBox="1"/>
          <p:nvPr/>
        </p:nvSpPr>
        <p:spPr>
          <a:xfrm>
            <a:off x="649824" y="1453100"/>
            <a:ext cx="11419200" cy="4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Configuration for a named cluster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14" name="Google Shape;414;p45"/>
          <p:cNvSpPr/>
          <p:nvPr/>
        </p:nvSpPr>
        <p:spPr>
          <a:xfrm>
            <a:off x="4926950" y="5352800"/>
            <a:ext cx="739800" cy="201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5" name="Google Shape;41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725" y="1910925"/>
            <a:ext cx="8686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1875" y="2389288"/>
            <a:ext cx="4845925" cy="15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5"/>
          <p:cNvSpPr/>
          <p:nvPr/>
        </p:nvSpPr>
        <p:spPr>
          <a:xfrm>
            <a:off x="8283300" y="3559550"/>
            <a:ext cx="3024300" cy="252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950" y="2120475"/>
            <a:ext cx="3192547" cy="45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6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Envoy Endpoint Dump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6"/>
          <p:cNvSpPr txBox="1"/>
          <p:nvPr/>
        </p:nvSpPr>
        <p:spPr>
          <a:xfrm>
            <a:off x="726024" y="1453100"/>
            <a:ext cx="11419200" cy="4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Endpoints for a cluster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26" name="Google Shape;426;p46"/>
          <p:cNvSpPr/>
          <p:nvPr/>
        </p:nvSpPr>
        <p:spPr>
          <a:xfrm>
            <a:off x="2092550" y="2875325"/>
            <a:ext cx="1713600" cy="465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725" y="1987125"/>
            <a:ext cx="1098232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7"/>
          <p:cNvSpPr txBox="1"/>
          <p:nvPr/>
        </p:nvSpPr>
        <p:spPr>
          <a:xfrm>
            <a:off x="741902" y="24023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Mapping Resources to Envoy Configuration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4" name="Google Shape;434;p47"/>
          <p:cNvGraphicFramePr/>
          <p:nvPr/>
        </p:nvGraphicFramePr>
        <p:xfrm>
          <a:off x="810375" y="73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{4D421059-BE9F-44EC-A56F-EAA9BABD76C1}</a:tableStyleId>
              </a:tblPr>
              <a:tblGrid>
                <a:gridCol w="3436900"/>
                <a:gridCol w="3436900"/>
                <a:gridCol w="3436900"/>
              </a:tblGrid>
              <a:tr h="36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</a:rPr>
                        <a:t>Resource Type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310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</a:rPr>
                        <a:t>Envoy Configuration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5E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</a:rPr>
                        <a:t>Notes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2B99"/>
                    </a:solidFill>
                  </a:tcPr>
                </a:tc>
              </a:tr>
              <a:tr h="71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Kubernetes Services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Listeners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Routes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Clusters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New listeners if port/protocol combo is unique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Add virtual hosts for existing routes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One cluster per Service/Port/Subset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Kubernetes Endpoints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Endpoints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Istio Gateway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Listeners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Apply to Ingress/Egress Gateways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Istio VirtualService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Listeners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Routes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Client side proxies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TLS/TCP affect listeners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HTTP match blocks affect routes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Istio DestinationRule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Clusters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Endpoints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Client side proxies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Connection/HTTP/TLS settings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Istio ServiceEntry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Clusters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Endpoints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Client side proxies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Istio PeerAuthentication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Listeners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Clusters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Server side proxies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Istio RequestAuthentication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Listeners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Server side proxies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Istio Authorization Policies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Listeners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Server side proxies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Istio EnvoyFilter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All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Break glass API to directly manipulate Envoy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Istio Sidecar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All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Client or server side proxies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Sidecar scope sets config visibility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 Agent Bootstrapping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8"/>
          <p:cNvSpPr/>
          <p:nvPr/>
        </p:nvSpPr>
        <p:spPr>
          <a:xfrm>
            <a:off x="705975" y="2563350"/>
            <a:ext cx="2210400" cy="24288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</a:rPr>
              <a:t>Istiod</a:t>
            </a:r>
            <a:endParaRPr b="1" sz="1900">
              <a:solidFill>
                <a:srgbClr val="FFFFFF"/>
              </a:solidFill>
            </a:endParaRPr>
          </a:p>
        </p:txBody>
      </p:sp>
      <p:sp>
        <p:nvSpPr>
          <p:cNvPr id="443" name="Google Shape;443;p48"/>
          <p:cNvSpPr/>
          <p:nvPr/>
        </p:nvSpPr>
        <p:spPr>
          <a:xfrm>
            <a:off x="4990800" y="2563350"/>
            <a:ext cx="2210400" cy="24288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</a:rPr>
              <a:t>Istio Agent</a:t>
            </a:r>
            <a:endParaRPr b="1" sz="1900">
              <a:solidFill>
                <a:srgbClr val="FFFFFF"/>
              </a:solidFill>
            </a:endParaRPr>
          </a:p>
        </p:txBody>
      </p:sp>
      <p:sp>
        <p:nvSpPr>
          <p:cNvPr id="444" name="Google Shape;444;p48"/>
          <p:cNvSpPr/>
          <p:nvPr/>
        </p:nvSpPr>
        <p:spPr>
          <a:xfrm>
            <a:off x="8910925" y="2563350"/>
            <a:ext cx="2210400" cy="2428800"/>
          </a:xfrm>
          <a:prstGeom prst="roundRect">
            <a:avLst>
              <a:gd fmla="val 16667" name="adj"/>
            </a:avLst>
          </a:prstGeom>
          <a:solidFill>
            <a:srgbClr val="CD01B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</a:rPr>
              <a:t>Envoy</a:t>
            </a:r>
            <a:endParaRPr b="1" sz="1900">
              <a:solidFill>
                <a:srgbClr val="FFFFFF"/>
              </a:solidFill>
            </a:endParaRPr>
          </a:p>
        </p:txBody>
      </p:sp>
      <p:cxnSp>
        <p:nvCxnSpPr>
          <p:cNvPr id="445" name="Google Shape;445;p48"/>
          <p:cNvCxnSpPr/>
          <p:nvPr/>
        </p:nvCxnSpPr>
        <p:spPr>
          <a:xfrm flipH="1" rot="10800000">
            <a:off x="7198375" y="3366063"/>
            <a:ext cx="1714500" cy="16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6" name="Google Shape;446;p48"/>
          <p:cNvSpPr txBox="1"/>
          <p:nvPr/>
        </p:nvSpPr>
        <p:spPr>
          <a:xfrm>
            <a:off x="7252225" y="2979372"/>
            <a:ext cx="15993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Start Envoy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7" name="Google Shape;447;p48"/>
          <p:cNvCxnSpPr/>
          <p:nvPr/>
        </p:nvCxnSpPr>
        <p:spPr>
          <a:xfrm rot="10800000">
            <a:off x="7194175" y="4395500"/>
            <a:ext cx="1722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8" name="Google Shape;448;p48"/>
          <p:cNvSpPr txBox="1"/>
          <p:nvPr/>
        </p:nvSpPr>
        <p:spPr>
          <a:xfrm>
            <a:off x="7065477" y="3817650"/>
            <a:ext cx="18516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2. Fetch Cert (SDS)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Auth: None (local)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48"/>
          <p:cNvCxnSpPr>
            <a:stCxn id="443" idx="1"/>
            <a:endCxn id="442" idx="3"/>
          </p:cNvCxnSpPr>
          <p:nvPr/>
        </p:nvCxnSpPr>
        <p:spPr>
          <a:xfrm rot="10800000">
            <a:off x="2916300" y="3777750"/>
            <a:ext cx="2074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0" name="Google Shape;450;p48"/>
          <p:cNvSpPr txBox="1"/>
          <p:nvPr/>
        </p:nvSpPr>
        <p:spPr>
          <a:xfrm>
            <a:off x="3027800" y="3192450"/>
            <a:ext cx="18516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Fetch Cert (CSR)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Auth: JWT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1" name="Google Shape;451;p48"/>
          <p:cNvCxnSpPr>
            <a:stCxn id="444" idx="2"/>
            <a:endCxn id="442" idx="2"/>
          </p:cNvCxnSpPr>
          <p:nvPr/>
        </p:nvCxnSpPr>
        <p:spPr>
          <a:xfrm rot="5400000">
            <a:off x="5913325" y="889950"/>
            <a:ext cx="600" cy="8205000"/>
          </a:xfrm>
          <a:prstGeom prst="bentConnector3">
            <a:avLst>
              <a:gd fmla="val 396875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2" name="Google Shape;452;p48"/>
          <p:cNvSpPr txBox="1"/>
          <p:nvPr/>
        </p:nvSpPr>
        <p:spPr>
          <a:xfrm>
            <a:off x="5170200" y="5266375"/>
            <a:ext cx="18516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Fetch Config (XDS)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Auth: Cert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Google Shape;453;p48"/>
          <p:cNvCxnSpPr/>
          <p:nvPr/>
        </p:nvCxnSpPr>
        <p:spPr>
          <a:xfrm rot="10800000">
            <a:off x="2916350" y="3879725"/>
            <a:ext cx="2074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54" name="Google Shape;454;p48"/>
          <p:cNvCxnSpPr/>
          <p:nvPr/>
        </p:nvCxnSpPr>
        <p:spPr>
          <a:xfrm rot="10800000">
            <a:off x="7190425" y="4480650"/>
            <a:ext cx="1722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 Agent Lifecycle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9"/>
          <p:cNvSpPr/>
          <p:nvPr/>
        </p:nvSpPr>
        <p:spPr>
          <a:xfrm>
            <a:off x="705975" y="2563350"/>
            <a:ext cx="2210400" cy="24288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</a:rPr>
              <a:t>Istiod</a:t>
            </a:r>
            <a:endParaRPr b="1" sz="1900">
              <a:solidFill>
                <a:srgbClr val="FFFFFF"/>
              </a:solidFill>
            </a:endParaRPr>
          </a:p>
        </p:txBody>
      </p:sp>
      <p:sp>
        <p:nvSpPr>
          <p:cNvPr id="463" name="Google Shape;463;p49"/>
          <p:cNvSpPr/>
          <p:nvPr/>
        </p:nvSpPr>
        <p:spPr>
          <a:xfrm>
            <a:off x="4990800" y="2563350"/>
            <a:ext cx="2210400" cy="24288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</a:rPr>
              <a:t>Istio Agent</a:t>
            </a:r>
            <a:endParaRPr b="1" sz="1900">
              <a:solidFill>
                <a:srgbClr val="FFFFFF"/>
              </a:solidFill>
            </a:endParaRPr>
          </a:p>
        </p:txBody>
      </p:sp>
      <p:sp>
        <p:nvSpPr>
          <p:cNvPr id="464" name="Google Shape;464;p49"/>
          <p:cNvSpPr/>
          <p:nvPr/>
        </p:nvSpPr>
        <p:spPr>
          <a:xfrm>
            <a:off x="8910925" y="2563350"/>
            <a:ext cx="2210400" cy="2428800"/>
          </a:xfrm>
          <a:prstGeom prst="roundRect">
            <a:avLst>
              <a:gd fmla="val 16667" name="adj"/>
            </a:avLst>
          </a:prstGeom>
          <a:solidFill>
            <a:srgbClr val="CD01B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</a:rPr>
              <a:t>Envoy</a:t>
            </a:r>
            <a:endParaRPr b="1" sz="1900">
              <a:solidFill>
                <a:srgbClr val="FFFFFF"/>
              </a:solidFill>
            </a:endParaRPr>
          </a:p>
        </p:txBody>
      </p:sp>
      <p:cxnSp>
        <p:nvCxnSpPr>
          <p:cNvPr id="465" name="Google Shape;465;p49"/>
          <p:cNvCxnSpPr>
            <a:stCxn id="463" idx="1"/>
            <a:endCxn id="462" idx="3"/>
          </p:cNvCxnSpPr>
          <p:nvPr/>
        </p:nvCxnSpPr>
        <p:spPr>
          <a:xfrm rot="10800000">
            <a:off x="2916300" y="3777750"/>
            <a:ext cx="2074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6" name="Google Shape;466;p49"/>
          <p:cNvSpPr txBox="1"/>
          <p:nvPr/>
        </p:nvSpPr>
        <p:spPr>
          <a:xfrm>
            <a:off x="2891900" y="3192450"/>
            <a:ext cx="2210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When cert is near expired: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Refresh Cert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7" name="Google Shape;467;p49"/>
          <p:cNvCxnSpPr>
            <a:stCxn id="464" idx="2"/>
            <a:endCxn id="462" idx="2"/>
          </p:cNvCxnSpPr>
          <p:nvPr/>
        </p:nvCxnSpPr>
        <p:spPr>
          <a:xfrm rot="5400000">
            <a:off x="5913325" y="889950"/>
            <a:ext cx="600" cy="8205000"/>
          </a:xfrm>
          <a:prstGeom prst="bentConnector3">
            <a:avLst>
              <a:gd fmla="val 396875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68" name="Google Shape;468;p49"/>
          <p:cNvSpPr txBox="1"/>
          <p:nvPr/>
        </p:nvSpPr>
        <p:spPr>
          <a:xfrm>
            <a:off x="4513200" y="5230275"/>
            <a:ext cx="2958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When config/endpoints change: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Push updated config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9" name="Google Shape;469;p49"/>
          <p:cNvCxnSpPr>
            <a:stCxn id="463" idx="3"/>
            <a:endCxn id="464" idx="1"/>
          </p:cNvCxnSpPr>
          <p:nvPr/>
        </p:nvCxnSpPr>
        <p:spPr>
          <a:xfrm>
            <a:off x="7201200" y="3777750"/>
            <a:ext cx="170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0" name="Google Shape;470;p49"/>
          <p:cNvSpPr txBox="1"/>
          <p:nvPr/>
        </p:nvSpPr>
        <p:spPr>
          <a:xfrm>
            <a:off x="7021800" y="3353275"/>
            <a:ext cx="2210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Push new certs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9"/>
          <p:cNvSpPr txBox="1"/>
          <p:nvPr/>
        </p:nvSpPr>
        <p:spPr>
          <a:xfrm>
            <a:off x="705975" y="5230275"/>
            <a:ext cx="24288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Periodic reconnect based on max conn age/keep alives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2" name="Google Shape;472;p49"/>
          <p:cNvCxnSpPr/>
          <p:nvPr/>
        </p:nvCxnSpPr>
        <p:spPr>
          <a:xfrm rot="10800000">
            <a:off x="2916350" y="3879725"/>
            <a:ext cx="2074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0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0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 Agent</a:t>
            </a:r>
            <a:r>
              <a:rPr b="1" lang="en-US" sz="3200">
                <a:solidFill>
                  <a:srgbClr val="222A35"/>
                </a:solidFill>
              </a:rPr>
              <a:t> Debugging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0"/>
          <p:cNvSpPr txBox="1"/>
          <p:nvPr/>
        </p:nvSpPr>
        <p:spPr>
          <a:xfrm>
            <a:off x="649825" y="1605500"/>
            <a:ext cx="98961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Viewing secrets/certs using istioctl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</a:pPr>
            <a:r>
              <a:rPr lang="en-U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istioctl proxy-config secret &lt;POD&gt;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</a:pPr>
            <a:r>
              <a:rPr lang="en-U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default</a:t>
            </a:r>
            <a:r>
              <a:rPr lang="en-US"/>
              <a:t> secret is the workload certificate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ROOTCA</a:t>
            </a:r>
            <a:r>
              <a:rPr lang="en-US"/>
              <a:t>  is the workload root certificate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Other secrets are certificates from DestinationRule/Gateway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Describe the full certificate information with openssl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istioctl proxy-config secret &lt;POD&gt; -o json | jq '.dynamicActiveSecrets[0].secret.tlsCertificate.certificateChain.inlineBytes' -r | base64 -d | openssl x509 -noout -text -in -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"Warming" secrets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If a secret isn't found it will be stuck warming. Traffic that relies on that secret will fail.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For gateways, may indicate the referenced Secret is not present. Check logs or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istioctl analyze</a:t>
            </a:r>
            <a:r>
              <a:rPr lang="en-US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For workload certificate, may indicate issues connecting to the CA (Istiod).</a:t>
            </a:r>
            <a:endParaRPr/>
          </a:p>
        </p:txBody>
      </p:sp>
      <p:pic>
        <p:nvPicPr>
          <p:cNvPr id="480" name="Google Shape;48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1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 Agent Readiness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1"/>
          <p:cNvSpPr txBox="1"/>
          <p:nvPr/>
        </p:nvSpPr>
        <p:spPr>
          <a:xfrm>
            <a:off x="649825" y="1605500"/>
            <a:ext cx="9673500" cy="47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Probe: every 2s, check readiness status at localhost:15021/healthz/ready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On success, mark container ready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On 30 consecutive failures, mark container not ready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Runs for entire lifetime of the pod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Envoy proxy is NOT ready: config not received from Pilot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Indicates we don't have the correct XDS configuration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Can be from rejected config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</a:pPr>
            <a:r>
              <a:rPr lang="en-US"/>
              <a:t>Envoy log: gRPC config for type.googleapis.com/... rejected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istiod log: </a:t>
            </a:r>
            <a:r>
              <a:rPr lang="en-US">
                <a:solidFill>
                  <a:schemeClr val="dk1"/>
                </a:solidFill>
              </a:rPr>
              <a:t>ADS:</a:t>
            </a:r>
            <a:r>
              <a:rPr lang="en-US">
                <a:solidFill>
                  <a:schemeClr val="dk1"/>
                </a:solidFill>
              </a:rPr>
              <a:t> ACK ERROR ...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Metrics: pilot_xds_{cds,lds,eds,rds}_reject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Generally a bug cause by non-standard configuration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Can be from connectivity issues to istiod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StreamAggregatedResources gRPC config stream closed: 14, no healthy upstream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Check certificates are ready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Check istiod is ready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Check Network Policies if applicable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chemeClr val="dk1"/>
                </a:solidFill>
              </a:rPr>
              <a:t>Envoy proxy is ready</a:t>
            </a:r>
            <a:r>
              <a:rPr lang="en-US"/>
              <a:t> </a:t>
            </a:r>
            <a:r>
              <a:rPr lang="en-US" sz="2000"/>
              <a:t>- Output on first successful probe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52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52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Istiod Debugging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2"/>
          <p:cNvSpPr txBox="1"/>
          <p:nvPr/>
        </p:nvSpPr>
        <p:spPr>
          <a:xfrm>
            <a:off x="649827" y="1605508"/>
            <a:ext cx="8987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Enabling debug logging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ControlZ dashboard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Istiod metrics for config synchronization/pushes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497" name="Google Shape;49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741900" y="776503"/>
            <a:ext cx="10708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Key B</a:t>
            </a:r>
            <a:r>
              <a:rPr b="1" lang="en-US" sz="3200">
                <a:solidFill>
                  <a:srgbClr val="222A35"/>
                </a:solidFill>
              </a:rPr>
              <a:t>enefits</a:t>
            </a:r>
            <a:r>
              <a:rPr b="1" lang="en-US" sz="3200">
                <a:solidFill>
                  <a:srgbClr val="222A35"/>
                </a:solidFill>
              </a:rPr>
              <a:t> of a Service Mesh</a:t>
            </a:r>
            <a:endParaRPr b="1" sz="32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26"/>
          <p:cNvGrpSpPr/>
          <p:nvPr/>
        </p:nvGrpSpPr>
        <p:grpSpPr>
          <a:xfrm>
            <a:off x="4845825" y="2410515"/>
            <a:ext cx="2479200" cy="1668160"/>
            <a:chOff x="4845825" y="2410515"/>
            <a:chExt cx="2479200" cy="1668160"/>
          </a:xfrm>
        </p:grpSpPr>
        <p:sp>
          <p:nvSpPr>
            <p:cNvPr id="155" name="Google Shape;155;p26"/>
            <p:cNvSpPr txBox="1"/>
            <p:nvPr/>
          </p:nvSpPr>
          <p:spPr>
            <a:xfrm>
              <a:off x="4845825" y="3619975"/>
              <a:ext cx="2479200" cy="45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34C250"/>
                  </a:solidFill>
                  <a:latin typeface="Arial"/>
                  <a:ea typeface="Arial"/>
                  <a:cs typeface="Arial"/>
                  <a:sym typeface="Arial"/>
                </a:rPr>
                <a:t>Security</a:t>
              </a:r>
              <a:endParaRPr b="1" sz="2600">
                <a:solidFill>
                  <a:srgbClr val="34C2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sset 2.png" id="156" name="Google Shape;15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86685" y="2410515"/>
              <a:ext cx="997500" cy="10230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26"/>
          <p:cNvGrpSpPr/>
          <p:nvPr/>
        </p:nvGrpSpPr>
        <p:grpSpPr>
          <a:xfrm>
            <a:off x="7838300" y="2410514"/>
            <a:ext cx="2735700" cy="1698986"/>
            <a:chOff x="7838300" y="2410514"/>
            <a:chExt cx="2735700" cy="1698986"/>
          </a:xfrm>
        </p:grpSpPr>
        <p:sp>
          <p:nvSpPr>
            <p:cNvPr id="158" name="Google Shape;158;p26"/>
            <p:cNvSpPr txBox="1"/>
            <p:nvPr/>
          </p:nvSpPr>
          <p:spPr>
            <a:xfrm>
              <a:off x="7838300" y="3651100"/>
              <a:ext cx="2735700" cy="4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F115BA"/>
                  </a:solidFill>
                  <a:latin typeface="Arial"/>
                  <a:ea typeface="Arial"/>
                  <a:cs typeface="Arial"/>
                  <a:sym typeface="Arial"/>
                </a:rPr>
                <a:t>Observability</a:t>
              </a:r>
              <a:endParaRPr b="1" sz="2600">
                <a:solidFill>
                  <a:srgbClr val="F115B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sset 3.png" id="159" name="Google Shape;159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21451" y="2410514"/>
              <a:ext cx="769375" cy="1085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26"/>
          <p:cNvGrpSpPr/>
          <p:nvPr/>
        </p:nvGrpSpPr>
        <p:grpSpPr>
          <a:xfrm>
            <a:off x="1815175" y="2094312"/>
            <a:ext cx="2255400" cy="2401288"/>
            <a:chOff x="1815175" y="2094312"/>
            <a:chExt cx="2255400" cy="2401288"/>
          </a:xfrm>
        </p:grpSpPr>
        <p:pic>
          <p:nvPicPr>
            <p:cNvPr id="161" name="Google Shape;161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93360" y="2094312"/>
              <a:ext cx="997500" cy="137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26"/>
            <p:cNvSpPr txBox="1"/>
            <p:nvPr/>
          </p:nvSpPr>
          <p:spPr>
            <a:xfrm>
              <a:off x="1815175" y="3651100"/>
              <a:ext cx="2255400" cy="8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Traffic Management</a:t>
              </a:r>
              <a:endParaRPr sz="26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00">
                <a:solidFill>
                  <a:srgbClr val="34C2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3" name="Google Shape;16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3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Istiod</a:t>
            </a:r>
            <a:r>
              <a:rPr b="1" lang="en-US" sz="3200">
                <a:solidFill>
                  <a:srgbClr val="222A35"/>
                </a:solidFill>
              </a:rPr>
              <a:t> Debug Logging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3"/>
          <p:cNvSpPr txBox="1"/>
          <p:nvPr/>
        </p:nvSpPr>
        <p:spPr>
          <a:xfrm>
            <a:off x="573625" y="1072100"/>
            <a:ext cx="11437200" cy="5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●"/>
            </a:pPr>
            <a:r>
              <a:rPr lang="en-US" sz="2000">
                <a:solidFill>
                  <a:schemeClr val="dk1"/>
                </a:solidFill>
              </a:rPr>
              <a:t>Default level is “info”.Available options: “debug”, “info”, “warn”, “error”, “fatal”, “none”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●"/>
            </a:pPr>
            <a:r>
              <a:rPr lang="en-US" sz="2000">
                <a:solidFill>
                  <a:schemeClr val="dk1"/>
                </a:solidFill>
              </a:rPr>
              <a:t>Enable debug logging without restarting “istiod”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Toggle logging for a scope or for all scopes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●"/>
            </a:pPr>
            <a:r>
              <a:rPr lang="en-US" sz="2000">
                <a:solidFill>
                  <a:schemeClr val="dk1"/>
                </a:solidFill>
              </a:rPr>
              <a:t>Enable debug logging via “istioctl”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</a:pPr>
            <a:r>
              <a:rPr lang="en-US">
                <a:solidFill>
                  <a:schemeClr val="dk1"/>
                </a:solidFill>
              </a:rPr>
              <a:t>Requires re-deploying istiod</a:t>
            </a:r>
            <a:endParaRPr/>
          </a:p>
        </p:txBody>
      </p:sp>
      <p:pic>
        <p:nvPicPr>
          <p:cNvPr id="506" name="Google Shape;50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825" y="2343550"/>
            <a:ext cx="61150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3625" y="3132500"/>
            <a:ext cx="4252075" cy="24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7425" y="6221050"/>
            <a:ext cx="72390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4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Istiod ControlZ Dashboard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4"/>
          <p:cNvSpPr txBox="1"/>
          <p:nvPr/>
        </p:nvSpPr>
        <p:spPr>
          <a:xfrm>
            <a:off x="573625" y="1224500"/>
            <a:ext cx="11437200" cy="5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6" name="Google Shape;51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175" y="1460900"/>
            <a:ext cx="61150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75" y="2008922"/>
            <a:ext cx="5518351" cy="423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7075" y="2008925"/>
            <a:ext cx="4744474" cy="446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55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5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Istiod Metrics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5"/>
          <p:cNvSpPr txBox="1"/>
          <p:nvPr/>
        </p:nvSpPr>
        <p:spPr>
          <a:xfrm>
            <a:off x="649827" y="1605508"/>
            <a:ext cx="8987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Grafana Dashboard</a:t>
            </a:r>
            <a:r>
              <a:rPr lang="en-US" sz="2000">
                <a:solidFill>
                  <a:schemeClr val="dk1"/>
                </a:solidFill>
              </a:rPr>
              <a:t> comes prepopulated with useful metrics to track.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Datadog has an excellent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deep dive</a:t>
            </a:r>
            <a:r>
              <a:rPr lang="en-US" sz="2000">
                <a:solidFill>
                  <a:schemeClr val="dk1"/>
                </a:solidFill>
              </a:rPr>
              <a:t> on Istio metrics.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Useful metrics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</a:pPr>
            <a:r>
              <a:rPr lang="en-US"/>
              <a:t>Total number of invalid config: </a:t>
            </a:r>
            <a:r>
              <a:rPr lang="en-U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pilot_total_xds_rejects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Rejections generally indicate misconfiguration or bugs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Time to push config update to proxy: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pilot_proxy_convergence_time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Slow times may lead to delays in config or endpoints updates. May indicate under-scaled control plane.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Number of XDS clients: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pilot_xds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Useful to spot </a:t>
            </a:r>
            <a:r>
              <a:rPr lang="en-US"/>
              <a:t>unbalanced</a:t>
            </a:r>
            <a:r>
              <a:rPr lang="en-US"/>
              <a:t> load distribution</a:t>
            </a:r>
            <a:endParaRPr/>
          </a:p>
        </p:txBody>
      </p:sp>
      <p:pic>
        <p:nvPicPr>
          <p:cNvPr id="526" name="Google Shape;526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56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6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Istiod Metrics via ControlZ Dashboard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900" y="1598671"/>
            <a:ext cx="7795774" cy="470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7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7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Profiling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7"/>
          <p:cNvSpPr txBox="1"/>
          <p:nvPr/>
        </p:nvSpPr>
        <p:spPr>
          <a:xfrm>
            <a:off x="649825" y="1605500"/>
            <a:ext cx="108003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Both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control plane</a:t>
            </a:r>
            <a:r>
              <a:rPr lang="en-US" sz="2000">
                <a:solidFill>
                  <a:schemeClr val="dk1"/>
                </a:solidFill>
              </a:rPr>
              <a:t> and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data plane</a:t>
            </a:r>
            <a:r>
              <a:rPr lang="en-US" sz="2000">
                <a:solidFill>
                  <a:schemeClr val="dk1"/>
                </a:solidFill>
              </a:rPr>
              <a:t> support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profiling</a:t>
            </a:r>
            <a:r>
              <a:rPr lang="en-US" sz="2000">
                <a:solidFill>
                  <a:schemeClr val="dk1"/>
                </a:solidFill>
              </a:rPr>
              <a:t> which can help identify CPU and memory usages.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●"/>
            </a:pPr>
            <a:r>
              <a:rPr lang="en-US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go tool pprof -http=: localhost:8080/debug/pprof/&lt;ENDPOINT&gt;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profile: Captures 30s of CPU usage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heap: Captures in use and lifetime memory allocations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goroutine: Capture all goroutines in use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27225" y="3448521"/>
            <a:ext cx="7177376" cy="32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58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8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Istioctl Debugging Capabilities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58"/>
          <p:cNvSpPr txBox="1"/>
          <p:nvPr/>
        </p:nvSpPr>
        <p:spPr>
          <a:xfrm>
            <a:off x="649825" y="1605499"/>
            <a:ext cx="10507800" cy="4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Proxy status cluster-wide (P</a:t>
            </a:r>
            <a:r>
              <a:rPr lang="en-US" sz="2000">
                <a:solidFill>
                  <a:schemeClr val="dk1"/>
                </a:solidFill>
              </a:rPr>
              <a:t>er-proxy view gives detailed config “diffs”)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Wait for config distribution (experimental)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554" name="Google Shape;55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2600" y="2094408"/>
            <a:ext cx="18859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2600" y="2568650"/>
            <a:ext cx="10063374" cy="22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02600" y="5553563"/>
            <a:ext cx="746760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59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9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Istioctl </a:t>
            </a:r>
            <a:r>
              <a:rPr b="1" lang="en-US" sz="3200">
                <a:solidFill>
                  <a:schemeClr val="dk1"/>
                </a:solidFill>
              </a:rPr>
              <a:t>Configuration Analysis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59"/>
          <p:cNvSpPr txBox="1"/>
          <p:nvPr/>
        </p:nvSpPr>
        <p:spPr>
          <a:xfrm>
            <a:off x="649800" y="1330625"/>
            <a:ext cx="10787100" cy="5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Provides multi resource validation e.g. “Is a VirtualService tied to a Gateway that doesn’t exist”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Complete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list of analyzers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Enable analyzer reporting via CRD status field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566" name="Google Shape;566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5875" y="2532100"/>
            <a:ext cx="97726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0863" y="4627863"/>
            <a:ext cx="78581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77550" y="5113650"/>
            <a:ext cx="7811451" cy="10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07075" y="2008225"/>
            <a:ext cx="2124075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60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60"/>
          <p:cNvSpPr txBox="1"/>
          <p:nvPr/>
        </p:nvSpPr>
        <p:spPr>
          <a:xfrm>
            <a:off x="0" y="3277600"/>
            <a:ext cx="121920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22A35"/>
                </a:solidFill>
              </a:rPr>
              <a:t>Common Problems </a:t>
            </a:r>
            <a:endParaRPr b="1" i="0" sz="36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0"/>
          <p:cNvSpPr/>
          <p:nvPr/>
        </p:nvSpPr>
        <p:spPr>
          <a:xfrm>
            <a:off x="5261400" y="3862900"/>
            <a:ext cx="1669200" cy="34200"/>
          </a:xfrm>
          <a:prstGeom prst="rect">
            <a:avLst/>
          </a:prstGeom>
          <a:solidFill>
            <a:srgbClr val="DB2B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61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1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Scaling Istiod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1"/>
          <p:cNvSpPr txBox="1"/>
          <p:nvPr/>
        </p:nvSpPr>
        <p:spPr>
          <a:xfrm>
            <a:off x="649827" y="1605508"/>
            <a:ext cx="8987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Istiod can scale horizontally and vertically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Ensure CPU limit is disabled or give sufficient CPU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Throttling may lead to slow configuration updates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Use the latest Istio version!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Each release has substantial performance improvements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62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62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Factors for Istiod Scaling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2"/>
          <p:cNvSpPr txBox="1"/>
          <p:nvPr/>
        </p:nvSpPr>
        <p:spPr>
          <a:xfrm>
            <a:off x="649825" y="1605500"/>
            <a:ext cx="9807300" cy="4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Size of config to generate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Impacted by total number of services/pods &amp; Istio resources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For large scale,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Sidecar scoping</a:t>
            </a:r>
            <a:r>
              <a:rPr lang="en-US">
                <a:solidFill>
                  <a:schemeClr val="dk1"/>
                </a:solidFill>
              </a:rPr>
              <a:t> is recommended to bring down size of config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Rate of change of environment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Every time a new Service is created or Istio configuration is changed full updates are sent to proxies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Adding new endpoints are cheap as only incremental updates are sent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Number of proxies for which configuration needs to be generated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Impacted by number of pods with a sidecar, and gateways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27"/>
          <p:cNvCxnSpPr>
            <a:stCxn id="170" idx="2"/>
          </p:cNvCxnSpPr>
          <p:nvPr/>
        </p:nvCxnSpPr>
        <p:spPr>
          <a:xfrm>
            <a:off x="7655116" y="2200173"/>
            <a:ext cx="0" cy="50940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71" name="Google Shape;171;p27"/>
          <p:cNvCxnSpPr>
            <a:stCxn id="172" idx="2"/>
            <a:endCxn id="173" idx="0"/>
          </p:cNvCxnSpPr>
          <p:nvPr/>
        </p:nvCxnSpPr>
        <p:spPr>
          <a:xfrm>
            <a:off x="5799016" y="2200173"/>
            <a:ext cx="0" cy="49800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7"/>
          <p:cNvCxnSpPr/>
          <p:nvPr/>
        </p:nvCxnSpPr>
        <p:spPr>
          <a:xfrm>
            <a:off x="3725441" y="2200173"/>
            <a:ext cx="0" cy="48900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6" name="Google Shape;176;p27"/>
          <p:cNvSpPr txBox="1"/>
          <p:nvPr/>
        </p:nvSpPr>
        <p:spPr>
          <a:xfrm>
            <a:off x="695600" y="421500"/>
            <a:ext cx="104676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b="1" i="0" lang="en-US" sz="3200" u="none" cap="none" strike="noStrike">
                <a:solidFill>
                  <a:srgbClr val="192933"/>
                </a:solidFill>
              </a:rPr>
              <a:t>Istio Architecture Overview</a:t>
            </a:r>
            <a:endParaRPr b="1" i="0" sz="3200" u="none" cap="none" strike="noStrike">
              <a:solidFill>
                <a:srgbClr val="192933"/>
              </a:solidFill>
            </a:endParaRPr>
          </a:p>
        </p:txBody>
      </p:sp>
      <p:cxnSp>
        <p:nvCxnSpPr>
          <p:cNvPr id="177" name="Google Shape;177;p27"/>
          <p:cNvCxnSpPr>
            <a:stCxn id="178" idx="2"/>
            <a:endCxn id="179" idx="0"/>
          </p:cNvCxnSpPr>
          <p:nvPr/>
        </p:nvCxnSpPr>
        <p:spPr>
          <a:xfrm>
            <a:off x="1985741" y="2200173"/>
            <a:ext cx="12300" cy="50040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80" name="Google Shape;180;p27"/>
          <p:cNvSpPr/>
          <p:nvPr/>
        </p:nvSpPr>
        <p:spPr>
          <a:xfrm>
            <a:off x="9458250" y="3564750"/>
            <a:ext cx="2319000" cy="775200"/>
          </a:xfrm>
          <a:prstGeom prst="rect">
            <a:avLst/>
          </a:prstGeom>
          <a:solidFill>
            <a:srgbClr val="19293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1286791" y="2700423"/>
            <a:ext cx="1422300" cy="324600"/>
          </a:xfrm>
          <a:prstGeom prst="rect">
            <a:avLst/>
          </a:prstGeom>
          <a:solidFill>
            <a:srgbClr val="B7B7B7"/>
          </a:solidFill>
          <a:ln cap="flat" cmpd="sng" w="12700">
            <a:solidFill>
              <a:srgbClr val="1929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1" i="0" lang="en-US" sz="8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rPr>
              <a:t>Config data to Envoys</a:t>
            </a:r>
            <a:endParaRPr b="0" i="0" sz="1200" u="none" cap="none" strike="noStrike">
              <a:solidFill>
                <a:srgbClr val="192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1171600" y="1311700"/>
            <a:ext cx="7285800" cy="995100"/>
          </a:xfrm>
          <a:prstGeom prst="roundRect">
            <a:avLst>
              <a:gd fmla="val 8870" name="adj"/>
            </a:avLst>
          </a:prstGeom>
          <a:solidFill>
            <a:srgbClr val="00B0F0"/>
          </a:solidFill>
          <a:ln cap="flat" cmpd="sng" w="38100">
            <a:solidFill>
              <a:srgbClr val="1929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4999363" y="2698025"/>
            <a:ext cx="1599300" cy="324600"/>
          </a:xfrm>
          <a:prstGeom prst="rect">
            <a:avLst/>
          </a:prstGeom>
          <a:solidFill>
            <a:srgbClr val="B7B7B7"/>
          </a:solidFill>
          <a:ln cap="flat" cmpd="sng" w="12700">
            <a:solidFill>
              <a:srgbClr val="1929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1" i="0" lang="en-US" sz="10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rPr>
              <a:t>TLS certs to Envoys</a:t>
            </a:r>
            <a:endParaRPr b="0" i="0" sz="1000" u="none" cap="none" strike="noStrike">
              <a:solidFill>
                <a:srgbClr val="192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6943977" y="2701761"/>
            <a:ext cx="2448000" cy="327600"/>
          </a:xfrm>
          <a:prstGeom prst="rect">
            <a:avLst/>
          </a:prstGeom>
          <a:solidFill>
            <a:srgbClr val="B7B7B7"/>
          </a:solidFill>
          <a:ln cap="flat" cmpd="sng" w="12700">
            <a:solidFill>
              <a:srgbClr val="1929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1" i="0" lang="en-US" sz="8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rPr>
              <a:t>Monitors K8s for new pods to inject Envoys </a:t>
            </a:r>
            <a:endParaRPr b="1" i="0" sz="800" u="none" cap="none" strike="noStrike">
              <a:solidFill>
                <a:srgbClr val="192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" name="Google Shape;183;p27"/>
          <p:cNvCxnSpPr/>
          <p:nvPr/>
        </p:nvCxnSpPr>
        <p:spPr>
          <a:xfrm>
            <a:off x="10617745" y="4412388"/>
            <a:ext cx="0" cy="72210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4" name="Google Shape;184;p27"/>
          <p:cNvSpPr txBox="1"/>
          <p:nvPr/>
        </p:nvSpPr>
        <p:spPr>
          <a:xfrm>
            <a:off x="3826713" y="1529909"/>
            <a:ext cx="18273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SemiBold"/>
              <a:buNone/>
            </a:pPr>
            <a:r>
              <a:rPr b="1" lang="en-U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istiod</a:t>
            </a:r>
            <a:endParaRPr b="0" i="0" sz="1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5" name="Google Shape;185;p27"/>
          <p:cNvCxnSpPr/>
          <p:nvPr/>
        </p:nvCxnSpPr>
        <p:spPr>
          <a:xfrm>
            <a:off x="8945993" y="4114602"/>
            <a:ext cx="445500" cy="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6" name="Google Shape;186;p27"/>
          <p:cNvCxnSpPr/>
          <p:nvPr/>
        </p:nvCxnSpPr>
        <p:spPr>
          <a:xfrm rot="10800000">
            <a:off x="1944012" y="3111337"/>
            <a:ext cx="5592900" cy="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27"/>
          <p:cNvSpPr/>
          <p:nvPr/>
        </p:nvSpPr>
        <p:spPr>
          <a:xfrm>
            <a:off x="9590513" y="3674538"/>
            <a:ext cx="995100" cy="537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Ingress</a:t>
            </a:r>
            <a:b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Gateway</a:t>
            </a:r>
            <a:endParaRPr b="0" i="0" sz="1200" u="none" cap="none" strike="noStrike">
              <a:solidFill>
                <a:srgbClr val="5C5C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8" name="Google Shape;188;p27"/>
          <p:cNvCxnSpPr/>
          <p:nvPr/>
        </p:nvCxnSpPr>
        <p:spPr>
          <a:xfrm>
            <a:off x="1944219" y="3107041"/>
            <a:ext cx="0" cy="52020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89" name="Google Shape;189;p27"/>
          <p:cNvCxnSpPr/>
          <p:nvPr/>
        </p:nvCxnSpPr>
        <p:spPr>
          <a:xfrm>
            <a:off x="4740377" y="3107041"/>
            <a:ext cx="0" cy="54720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90" name="Google Shape;190;p27"/>
          <p:cNvSpPr txBox="1"/>
          <p:nvPr/>
        </p:nvSpPr>
        <p:spPr>
          <a:xfrm>
            <a:off x="2935940" y="2698020"/>
            <a:ext cx="1578900" cy="324600"/>
          </a:xfrm>
          <a:prstGeom prst="rect">
            <a:avLst/>
          </a:prstGeom>
          <a:solidFill>
            <a:srgbClr val="B7B7B7"/>
          </a:solidFill>
          <a:ln cap="flat" cmpd="sng" w="12700">
            <a:solidFill>
              <a:srgbClr val="1929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1" i="0" lang="en-US" sz="10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rPr>
              <a:t>Policy &amp; telemetry</a:t>
            </a:r>
            <a:endParaRPr b="0" i="0" sz="1000" u="none" cap="none" strike="noStrike">
              <a:solidFill>
                <a:srgbClr val="192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1" name="Google Shape;191;p27"/>
          <p:cNvCxnSpPr/>
          <p:nvPr/>
        </p:nvCxnSpPr>
        <p:spPr>
          <a:xfrm>
            <a:off x="7536912" y="3107041"/>
            <a:ext cx="0" cy="52020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Cloud" id="192" name="Google Shape;19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0030" y="5026518"/>
            <a:ext cx="915451" cy="91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7"/>
          <p:cNvCxnSpPr/>
          <p:nvPr/>
        </p:nvCxnSpPr>
        <p:spPr>
          <a:xfrm>
            <a:off x="4740375" y="2306800"/>
            <a:ext cx="0" cy="849600"/>
          </a:xfrm>
          <a:prstGeom prst="straightConnector1">
            <a:avLst/>
          </a:prstGeom>
          <a:noFill/>
          <a:ln cap="flat" cmpd="sng" w="38100">
            <a:solidFill>
              <a:srgbClr val="192933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95" name="Google Shape;195;p27"/>
          <p:cNvSpPr/>
          <p:nvPr/>
        </p:nvSpPr>
        <p:spPr>
          <a:xfrm>
            <a:off x="10645721" y="3677820"/>
            <a:ext cx="995100" cy="537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Egress</a:t>
            </a:r>
            <a:b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Gateway</a:t>
            </a:r>
            <a:endParaRPr b="0" i="0" sz="1200" u="none" cap="none" strike="noStrike">
              <a:solidFill>
                <a:srgbClr val="5C5C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6943966" y="1875573"/>
            <a:ext cx="1422300" cy="32460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1929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1" lang="en-US" sz="1000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rPr>
              <a:t>Sidecar Injector</a:t>
            </a:r>
            <a:endParaRPr b="0" i="0" u="none" cap="none" strike="noStrike">
              <a:solidFill>
                <a:srgbClr val="192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5087866" y="1875573"/>
            <a:ext cx="1422300" cy="32460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1929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1" lang="en-US" sz="1000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rPr>
              <a:t>Citadel</a:t>
            </a:r>
            <a:endParaRPr b="0" i="0" u="none" cap="none" strike="noStrike">
              <a:solidFill>
                <a:srgbClr val="192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3014291" y="1875573"/>
            <a:ext cx="1422300" cy="32460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1929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1" lang="en-US" sz="1000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rPr>
              <a:t>Mixer</a:t>
            </a:r>
            <a:endParaRPr b="0" i="0" u="none" cap="none" strike="noStrike">
              <a:solidFill>
                <a:srgbClr val="192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1274591" y="1875573"/>
            <a:ext cx="1422300" cy="32460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1929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r>
              <a:rPr b="1" lang="en-US" sz="1000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rPr>
              <a:t>Pilot</a:t>
            </a:r>
            <a:endParaRPr b="0" i="0" u="none" cap="none" strike="noStrike">
              <a:solidFill>
                <a:srgbClr val="192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7" name="Google Shape;197;p27"/>
          <p:cNvGrpSpPr/>
          <p:nvPr/>
        </p:nvGrpSpPr>
        <p:grpSpPr>
          <a:xfrm>
            <a:off x="695589" y="3711953"/>
            <a:ext cx="2581950" cy="2558169"/>
            <a:chOff x="695589" y="3711953"/>
            <a:chExt cx="2581950" cy="2558169"/>
          </a:xfrm>
        </p:grpSpPr>
        <p:sp>
          <p:nvSpPr>
            <p:cNvPr id="198" name="Google Shape;198;p27"/>
            <p:cNvSpPr/>
            <p:nvPr/>
          </p:nvSpPr>
          <p:spPr>
            <a:xfrm>
              <a:off x="695589" y="3711953"/>
              <a:ext cx="2581950" cy="2511150"/>
            </a:xfrm>
            <a:prstGeom prst="roundRect">
              <a:avLst>
                <a:gd fmla="val 2755" name="adj"/>
              </a:avLst>
            </a:prstGeom>
            <a:noFill/>
            <a:ln cap="flat" cmpd="sng" w="381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5C5C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1541009" y="6016321"/>
              <a:ext cx="80565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"/>
                <a:buNone/>
              </a:pPr>
              <a:r>
                <a:rPr b="1" i="0" lang="en-US" sz="10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SERVICE A</a:t>
              </a:r>
              <a:endParaRPr b="1" i="0" sz="10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852936" y="3839009"/>
              <a:ext cx="2249550" cy="746400"/>
            </a:xfrm>
            <a:prstGeom prst="roundRect">
              <a:avLst>
                <a:gd fmla="val 6835" name="adj"/>
              </a:avLst>
            </a:prstGeom>
            <a:noFill/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5C5C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957828" y="3975294"/>
              <a:ext cx="2039700" cy="437100"/>
            </a:xfrm>
            <a:prstGeom prst="rect">
              <a:avLst/>
            </a:prstGeom>
            <a:solidFill>
              <a:srgbClr val="DB2B99"/>
            </a:solidFill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 SemiBold"/>
                <a:buNone/>
              </a:pPr>
              <a:r>
                <a:rPr b="1" lang="en-US"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</a:t>
              </a:r>
              <a:r>
                <a:rPr b="1" i="0" lang="en-US" sz="1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Envoy</a:t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975600" y="4423975"/>
              <a:ext cx="2039700" cy="2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n-US" sz="900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Sidecar Proxy </a:t>
              </a:r>
              <a:r>
                <a:rPr b="0" i="0" lang="en-US" sz="9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Container </a:t>
              </a:r>
              <a:endParaRPr b="0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861799" y="4712516"/>
              <a:ext cx="2249550" cy="1203300"/>
            </a:xfrm>
            <a:prstGeom prst="roundRect">
              <a:avLst>
                <a:gd fmla="val 3522" name="adj"/>
              </a:avLst>
            </a:prstGeom>
            <a:noFill/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b="0" i="0" lang="en-US" sz="9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b="0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957828" y="4814407"/>
              <a:ext cx="2039700" cy="437100"/>
            </a:xfrm>
            <a:prstGeom prst="rect">
              <a:avLst/>
            </a:prstGeom>
            <a:solidFill>
              <a:srgbClr val="34C250"/>
            </a:solidFill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 SemiBold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Flask</a:t>
              </a:r>
              <a:endParaRPr b="1" i="0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957828" y="5284201"/>
              <a:ext cx="2039700" cy="435450"/>
            </a:xfrm>
            <a:prstGeom prst="rect">
              <a:avLst/>
            </a:prstGeom>
            <a:solidFill>
              <a:srgbClr val="34C250"/>
            </a:solidFill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 SemiBold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Python</a:t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957821" y="5737919"/>
              <a:ext cx="2039700" cy="2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n-US" sz="900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Application </a:t>
              </a:r>
              <a:r>
                <a:rPr b="0" i="0" lang="en-US" sz="9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Container </a:t>
              </a:r>
              <a:endParaRPr b="0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7" name="Google Shape;207;p27"/>
            <p:cNvSpPr txBox="1"/>
            <p:nvPr/>
          </p:nvSpPr>
          <p:spPr>
            <a:xfrm>
              <a:off x="1944221" y="4087700"/>
              <a:ext cx="915600" cy="253800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None/>
              </a:pPr>
              <a:r>
                <a:rPr b="1" lang="en-US" sz="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istio-agent</a:t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8" name="Google Shape;208;p27"/>
          <p:cNvGrpSpPr/>
          <p:nvPr/>
        </p:nvGrpSpPr>
        <p:grpSpPr>
          <a:xfrm>
            <a:off x="3492123" y="3711953"/>
            <a:ext cx="2581950" cy="2558169"/>
            <a:chOff x="3492123" y="3711953"/>
            <a:chExt cx="2581950" cy="2558169"/>
          </a:xfrm>
        </p:grpSpPr>
        <p:sp>
          <p:nvSpPr>
            <p:cNvPr id="209" name="Google Shape;209;p27"/>
            <p:cNvSpPr/>
            <p:nvPr/>
          </p:nvSpPr>
          <p:spPr>
            <a:xfrm>
              <a:off x="3492123" y="3711953"/>
              <a:ext cx="2581950" cy="2511150"/>
            </a:xfrm>
            <a:prstGeom prst="roundRect">
              <a:avLst>
                <a:gd fmla="val 2755" name="adj"/>
              </a:avLst>
            </a:prstGeom>
            <a:noFill/>
            <a:ln cap="flat" cmpd="sng" w="381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5C5C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3649470" y="3839009"/>
              <a:ext cx="2249550" cy="746400"/>
            </a:xfrm>
            <a:prstGeom prst="roundRect">
              <a:avLst>
                <a:gd fmla="val 6835" name="adj"/>
              </a:avLst>
            </a:prstGeom>
            <a:noFill/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5C5C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3754362" y="3975294"/>
              <a:ext cx="2039700" cy="437100"/>
            </a:xfrm>
            <a:prstGeom prst="rect">
              <a:avLst/>
            </a:prstGeom>
            <a:solidFill>
              <a:srgbClr val="DB2B99"/>
            </a:solidFill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 SemiBold"/>
                <a:buNone/>
              </a:pPr>
              <a:r>
                <a:rPr b="1" lang="en-US"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 </a:t>
              </a:r>
              <a:r>
                <a:rPr b="1" i="0" lang="en-US" sz="1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Envoy</a:t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3658333" y="4712516"/>
              <a:ext cx="2249550" cy="1203300"/>
            </a:xfrm>
            <a:prstGeom prst="roundRect">
              <a:avLst>
                <a:gd fmla="val 3522" name="adj"/>
              </a:avLst>
            </a:prstGeom>
            <a:noFill/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b="0" i="0" lang="en-US" sz="9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b="0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754362" y="4814407"/>
              <a:ext cx="2039700" cy="437100"/>
            </a:xfrm>
            <a:prstGeom prst="rect">
              <a:avLst/>
            </a:prstGeom>
            <a:solidFill>
              <a:srgbClr val="34C250"/>
            </a:solidFill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 SemiBold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http.createserver</a:t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3754362" y="5284201"/>
              <a:ext cx="2039700" cy="435450"/>
            </a:xfrm>
            <a:prstGeom prst="rect">
              <a:avLst/>
            </a:prstGeom>
            <a:solidFill>
              <a:srgbClr val="34C250"/>
            </a:solidFill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 SemiBold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Node.js</a:t>
              </a:r>
              <a:endParaRPr b="1" i="0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4335539" y="6016321"/>
              <a:ext cx="8097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"/>
                <a:buNone/>
              </a:pPr>
              <a:r>
                <a:rPr b="1" i="0" lang="en-US" sz="10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SERVICE B</a:t>
              </a:r>
              <a:endParaRPr b="1" i="0" sz="10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6" name="Google Shape;216;p27"/>
            <p:cNvSpPr txBox="1"/>
            <p:nvPr/>
          </p:nvSpPr>
          <p:spPr>
            <a:xfrm>
              <a:off x="4767696" y="4087700"/>
              <a:ext cx="915600" cy="253800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None/>
              </a:pPr>
              <a:r>
                <a:rPr b="1" lang="en-US" sz="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istio-agent</a:t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3763250" y="4423975"/>
              <a:ext cx="2039700" cy="2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n-US" sz="900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Sidecar Proxy </a:t>
              </a:r>
              <a:r>
                <a:rPr b="0" i="0" lang="en-US" sz="9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Container </a:t>
              </a:r>
              <a:endParaRPr b="0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3763246" y="5737919"/>
              <a:ext cx="2039700" cy="2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n-US" sz="900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Application </a:t>
              </a:r>
              <a:r>
                <a:rPr b="0" i="0" lang="en-US" sz="9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Container </a:t>
              </a:r>
              <a:endParaRPr b="0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9" name="Google Shape;219;p27"/>
          <p:cNvGrpSpPr/>
          <p:nvPr/>
        </p:nvGrpSpPr>
        <p:grpSpPr>
          <a:xfrm>
            <a:off x="6288657" y="3711953"/>
            <a:ext cx="2581950" cy="2558169"/>
            <a:chOff x="6288657" y="3711953"/>
            <a:chExt cx="2581950" cy="2558169"/>
          </a:xfrm>
        </p:grpSpPr>
        <p:sp>
          <p:nvSpPr>
            <p:cNvPr id="220" name="Google Shape;220;p27"/>
            <p:cNvSpPr/>
            <p:nvPr/>
          </p:nvSpPr>
          <p:spPr>
            <a:xfrm>
              <a:off x="6288657" y="3711953"/>
              <a:ext cx="2581950" cy="2511150"/>
            </a:xfrm>
            <a:prstGeom prst="roundRect">
              <a:avLst>
                <a:gd fmla="val 2755" name="adj"/>
              </a:avLst>
            </a:prstGeom>
            <a:noFill/>
            <a:ln cap="flat" cmpd="sng" w="381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5C5C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6446004" y="3839009"/>
              <a:ext cx="2249550" cy="746400"/>
            </a:xfrm>
            <a:prstGeom prst="roundRect">
              <a:avLst>
                <a:gd fmla="val 6835" name="adj"/>
              </a:avLst>
            </a:prstGeom>
            <a:noFill/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5C5C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6550896" y="3975294"/>
              <a:ext cx="2039700" cy="437100"/>
            </a:xfrm>
            <a:prstGeom prst="rect">
              <a:avLst/>
            </a:prstGeom>
            <a:solidFill>
              <a:srgbClr val="DB2B99"/>
            </a:solidFill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 SemiBold"/>
                <a:buNone/>
              </a:pPr>
              <a:r>
                <a:rPr b="1" lang="en-US"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 </a:t>
              </a:r>
              <a:r>
                <a:rPr b="1" i="0" lang="en-US" sz="1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Envoy</a:t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6454867" y="4712516"/>
              <a:ext cx="2249550" cy="1203300"/>
            </a:xfrm>
            <a:prstGeom prst="roundRect">
              <a:avLst>
                <a:gd fmla="val 3522" name="adj"/>
              </a:avLst>
            </a:prstGeom>
            <a:noFill/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b="0" i="0" lang="en-US" sz="9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b="0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6550896" y="4814407"/>
              <a:ext cx="2039700" cy="437100"/>
            </a:xfrm>
            <a:prstGeom prst="rect">
              <a:avLst/>
            </a:prstGeom>
            <a:solidFill>
              <a:srgbClr val="34C250"/>
            </a:solidFill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 SemiBold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Spring</a:t>
              </a:r>
              <a:endParaRPr b="1" i="0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6550896" y="5284201"/>
              <a:ext cx="2039700" cy="435450"/>
            </a:xfrm>
            <a:prstGeom prst="rect">
              <a:avLst/>
            </a:prstGeom>
            <a:solidFill>
              <a:srgbClr val="34C250"/>
            </a:solidFill>
            <a:ln cap="flat" cmpd="sng" w="12700">
              <a:solidFill>
                <a:srgbClr val="19293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 SemiBold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Java</a:t>
              </a:r>
              <a:endParaRPr b="1" i="0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7134478" y="6016321"/>
              <a:ext cx="8049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"/>
                <a:buNone/>
              </a:pPr>
              <a:r>
                <a:rPr b="1" i="0" lang="en-US" sz="10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SERVICE C</a:t>
              </a:r>
              <a:endParaRPr b="1" i="0" sz="10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7" name="Google Shape;227;p27"/>
            <p:cNvSpPr txBox="1"/>
            <p:nvPr/>
          </p:nvSpPr>
          <p:spPr>
            <a:xfrm>
              <a:off x="7536896" y="4087700"/>
              <a:ext cx="915600" cy="253800"/>
            </a:xfrm>
            <a:prstGeom prst="rect">
              <a:avLst/>
            </a:prstGeom>
            <a:solidFill>
              <a:srgbClr val="00B0F0"/>
            </a:solidFill>
            <a:ln cap="flat" cmpd="sng" w="127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None/>
              </a:pPr>
              <a:r>
                <a:rPr b="1" lang="en-US" sz="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istio-agent</a:t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6550900" y="4423975"/>
              <a:ext cx="2039700" cy="2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n-US" sz="900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Sidecar Proxy </a:t>
              </a:r>
              <a:r>
                <a:rPr b="0" i="0" lang="en-US" sz="9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Container </a:t>
              </a:r>
              <a:endParaRPr b="0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6568671" y="5737919"/>
              <a:ext cx="2039700" cy="2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n-US" sz="900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Application </a:t>
              </a:r>
              <a:r>
                <a:rPr b="0" i="0" lang="en-US" sz="900" u="none" cap="none" strike="noStrike">
                  <a:solidFill>
                    <a:srgbClr val="1929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Container </a:t>
              </a:r>
              <a:endParaRPr b="0" i="0" sz="1200" u="none" cap="none" strike="noStrike">
                <a:solidFill>
                  <a:srgbClr val="1929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6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63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3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Unbalanced Istiod Load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Google Shape;60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63"/>
          <p:cNvSpPr txBox="1"/>
          <p:nvPr/>
        </p:nvSpPr>
        <p:spPr>
          <a:xfrm>
            <a:off x="649827" y="1605508"/>
            <a:ext cx="8987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xDS connection is a long lived gRPC stream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Makes load balancing challenging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Connection will close every 30m to slowly rebalance load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Quick scaling events may cause new instances to have small load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This can </a:t>
            </a:r>
            <a:r>
              <a:rPr lang="en-US">
                <a:solidFill>
                  <a:schemeClr val="dk1"/>
                </a:solidFill>
              </a:rPr>
              <a:t>trigger</a:t>
            </a:r>
            <a:r>
              <a:rPr lang="en-US">
                <a:solidFill>
                  <a:schemeClr val="dk1"/>
                </a:solidFill>
              </a:rPr>
              <a:t> HPA to scale up and down repeatedly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Running at least 2 replicas can help alleviate this issue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64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4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Webhook Issues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64"/>
          <p:cNvSpPr txBox="1"/>
          <p:nvPr/>
        </p:nvSpPr>
        <p:spPr>
          <a:xfrm>
            <a:off x="649827" y="1605508"/>
            <a:ext cx="8987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●"/>
            </a:pPr>
            <a:r>
              <a:rPr lang="en-US" sz="2000"/>
              <a:t>Validation webhook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Verifies that the configuration is valid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Called on each “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kubectl apply”</a:t>
            </a:r>
            <a:r>
              <a:rPr lang="en-US"/>
              <a:t> for any Istio resource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Viewing webhook configuration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solidFill>
                  <a:schemeClr val="dk1"/>
                </a:solidFill>
              </a:rPr>
              <a:t>Mutating</a:t>
            </a:r>
            <a:r>
              <a:rPr lang="en-US" sz="2000">
                <a:solidFill>
                  <a:schemeClr val="dk1"/>
                </a:solidFill>
              </a:rPr>
              <a:t> webhook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Invoked every time a pod is created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If auto-injection is enabled, it injects the sidecar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Failures may block pod startup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To view errors, check “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kubectl describe replicasets”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15" name="Google Shape;61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1700" y="2873425"/>
            <a:ext cx="6781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65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65"/>
          <p:cNvSpPr txBox="1"/>
          <p:nvPr/>
        </p:nvSpPr>
        <p:spPr>
          <a:xfrm>
            <a:off x="741902" y="6323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Webhook Issues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65"/>
          <p:cNvSpPr txBox="1"/>
          <p:nvPr/>
        </p:nvSpPr>
        <p:spPr>
          <a:xfrm>
            <a:off x="665975" y="1370075"/>
            <a:ext cx="11405100" cy="52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Ensure webhook validation is enabled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Webhook </a:t>
            </a:r>
            <a:r>
              <a:rPr lang="en-US" sz="2000">
                <a:solidFill>
                  <a:schemeClr val="dk1"/>
                </a:solidFill>
              </a:rPr>
              <a:t>Certificate Issues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x509: certificate signed by unknown authority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Webhook exposed on HTTPS, CA certificate is in the webhook, updated at runtime by Istiod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Check “</a:t>
            </a:r>
            <a:r>
              <a:rPr lang="en-U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caBundle”</a:t>
            </a:r>
            <a:r>
              <a:rPr lang="en-US"/>
              <a:t> to ensure its correctly set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Network connectivity issues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net/http: request canceled while waiting for connection (Client.Timeout exceeded while awaiting headers)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Check firewall rules - API server needs connectivity on port 443 (without --enable-aggregator-routing) or port 15017 (with --enable-aggregator-routing).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●"/>
            </a:pPr>
            <a:r>
              <a:rPr lang="en-US" sz="2000">
                <a:solidFill>
                  <a:schemeClr val="dk1"/>
                </a:solidFill>
              </a:rPr>
              <a:t>No available/ready “istiod” pod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</a:pPr>
            <a:r>
              <a:rPr lang="en-US">
                <a:solidFill>
                  <a:schemeClr val="dk1"/>
                </a:solidFill>
              </a:rPr>
              <a:t>with --enable-aggregator-routing: </a:t>
            </a:r>
            <a:r>
              <a:rPr lang="en-U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no endpoints available for service "istiod"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</a:pPr>
            <a:r>
              <a:rPr lang="en-US">
                <a:solidFill>
                  <a:schemeClr val="dk1"/>
                </a:solidFill>
              </a:rPr>
              <a:t>without --enable-aggregator-routing: </a:t>
            </a:r>
            <a:r>
              <a:rPr lang="en-U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dial tcp &lt;istiod-service-ip&gt;:443: connect: connection refused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●"/>
            </a:pPr>
            <a:r>
              <a:rPr lang="en-US" sz="2000">
                <a:solidFill>
                  <a:schemeClr val="dk1"/>
                </a:solidFill>
              </a:rPr>
              <a:t>Istiod Service does not exist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</a:pPr>
            <a:r>
              <a:rPr lang="en-U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Service "istiod" not found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Check Istio installation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25" name="Google Shape;62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66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651198" y="607577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6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Understanding mTLS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3" name="Google Shape;63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66"/>
          <p:cNvSpPr/>
          <p:nvPr/>
        </p:nvSpPr>
        <p:spPr>
          <a:xfrm>
            <a:off x="1102600" y="4077200"/>
            <a:ext cx="2580000" cy="1109400"/>
          </a:xfrm>
          <a:prstGeom prst="roundRect">
            <a:avLst>
              <a:gd fmla="val 16667" name="adj"/>
            </a:avLst>
          </a:prstGeom>
          <a:solidFill>
            <a:srgbClr val="DB2B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Client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36" name="Google Shape;636;p66"/>
          <p:cNvSpPr/>
          <p:nvPr/>
        </p:nvSpPr>
        <p:spPr>
          <a:xfrm>
            <a:off x="7743200" y="4077200"/>
            <a:ext cx="2580000" cy="1109400"/>
          </a:xfrm>
          <a:prstGeom prst="roundRect">
            <a:avLst>
              <a:gd fmla="val 16667" name="adj"/>
            </a:avLst>
          </a:prstGeom>
          <a:solidFill>
            <a:srgbClr val="DB2B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Server</a:t>
            </a:r>
            <a:endParaRPr b="1" sz="1800">
              <a:solidFill>
                <a:srgbClr val="FFFFFF"/>
              </a:solidFill>
            </a:endParaRPr>
          </a:p>
        </p:txBody>
      </p:sp>
      <p:cxnSp>
        <p:nvCxnSpPr>
          <p:cNvPr id="637" name="Google Shape;637;p66"/>
          <p:cNvCxnSpPr>
            <a:stCxn id="635" idx="3"/>
            <a:endCxn id="636" idx="1"/>
          </p:cNvCxnSpPr>
          <p:nvPr/>
        </p:nvCxnSpPr>
        <p:spPr>
          <a:xfrm>
            <a:off x="3682600" y="4631900"/>
            <a:ext cx="406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8" name="Google Shape;638;p66"/>
          <p:cNvSpPr txBox="1"/>
          <p:nvPr/>
        </p:nvSpPr>
        <p:spPr>
          <a:xfrm>
            <a:off x="495850" y="2134725"/>
            <a:ext cx="562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DestinationRule</a:t>
            </a:r>
            <a:r>
              <a:rPr lang="en-US" sz="1800"/>
              <a:t>: what type of traffic is sent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-US"/>
              <a:t>mode: DISABLE sends plain text. Common for services outside of the mesh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mode: ISTIO_MUTUAL</a:t>
            </a:r>
            <a:r>
              <a:rPr lang="en-US"/>
              <a:t> sends mTLS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mode: SIMPLE/MUTUAL</a:t>
            </a:r>
            <a:r>
              <a:rPr lang="en-US"/>
              <a:t> can be used to originate TLS</a:t>
            </a:r>
            <a:endParaRPr/>
          </a:p>
        </p:txBody>
      </p:sp>
      <p:sp>
        <p:nvSpPr>
          <p:cNvPr id="639" name="Google Shape;639;p66"/>
          <p:cNvSpPr txBox="1"/>
          <p:nvPr/>
        </p:nvSpPr>
        <p:spPr>
          <a:xfrm>
            <a:off x="6418100" y="2105113"/>
            <a:ext cx="562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PeerAuthentication</a:t>
            </a:r>
            <a:r>
              <a:rPr lang="en-US" sz="1800"/>
              <a:t>: what type of traffic is accepted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-US"/>
              <a:t>mode: DISABLE accept only plain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mode: STRICT</a:t>
            </a:r>
            <a:r>
              <a:rPr lang="en-US"/>
              <a:t> accept only mTLS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mode: PERMISSIVE accept mTLS </a:t>
            </a:r>
            <a:r>
              <a:rPr i="1" lang="en-US">
                <a:solidFill>
                  <a:schemeClr val="dk1"/>
                </a:solidFill>
              </a:rPr>
              <a:t>or</a:t>
            </a:r>
            <a:r>
              <a:rPr lang="en-US">
                <a:solidFill>
                  <a:schemeClr val="dk1"/>
                </a:solidFill>
              </a:rPr>
              <a:t> plain text</a:t>
            </a:r>
            <a:endParaRPr/>
          </a:p>
        </p:txBody>
      </p:sp>
      <p:sp>
        <p:nvSpPr>
          <p:cNvPr id="640" name="Google Shape;640;p66"/>
          <p:cNvSpPr/>
          <p:nvPr/>
        </p:nvSpPr>
        <p:spPr>
          <a:xfrm>
            <a:off x="2395400" y="4269025"/>
            <a:ext cx="952800" cy="749400"/>
          </a:xfrm>
          <a:prstGeom prst="roundRect">
            <a:avLst>
              <a:gd fmla="val 16667" name="adj"/>
            </a:avLst>
          </a:prstGeom>
          <a:solidFill>
            <a:srgbClr val="8310A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Envoy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641" name="Google Shape;641;p66"/>
          <p:cNvSpPr/>
          <p:nvPr/>
        </p:nvSpPr>
        <p:spPr>
          <a:xfrm>
            <a:off x="8032875" y="4269025"/>
            <a:ext cx="952800" cy="749400"/>
          </a:xfrm>
          <a:prstGeom prst="roundRect">
            <a:avLst>
              <a:gd fmla="val 16667" name="adj"/>
            </a:avLst>
          </a:prstGeom>
          <a:solidFill>
            <a:srgbClr val="8310A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Envoy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67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651198" y="607577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67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Understanding Auto mTLS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7"/>
          <p:cNvSpPr/>
          <p:nvPr/>
        </p:nvSpPr>
        <p:spPr>
          <a:xfrm>
            <a:off x="1118350" y="4241425"/>
            <a:ext cx="2580000" cy="1109400"/>
          </a:xfrm>
          <a:prstGeom prst="roundRect">
            <a:avLst>
              <a:gd fmla="val 16667" name="adj"/>
            </a:avLst>
          </a:prstGeom>
          <a:solidFill>
            <a:srgbClr val="DB2B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Client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51" name="Google Shape;651;p67"/>
          <p:cNvSpPr/>
          <p:nvPr/>
        </p:nvSpPr>
        <p:spPr>
          <a:xfrm>
            <a:off x="7758950" y="4241425"/>
            <a:ext cx="2580000" cy="1109400"/>
          </a:xfrm>
          <a:prstGeom prst="roundRect">
            <a:avLst>
              <a:gd fmla="val 16667" name="adj"/>
            </a:avLst>
          </a:prstGeom>
          <a:solidFill>
            <a:srgbClr val="DB2B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Server</a:t>
            </a:r>
            <a:endParaRPr b="1" sz="1800">
              <a:solidFill>
                <a:srgbClr val="FFFFFF"/>
              </a:solidFill>
            </a:endParaRPr>
          </a:p>
        </p:txBody>
      </p:sp>
      <p:cxnSp>
        <p:nvCxnSpPr>
          <p:cNvPr id="652" name="Google Shape;652;p67"/>
          <p:cNvCxnSpPr>
            <a:stCxn id="650" idx="3"/>
            <a:endCxn id="651" idx="1"/>
          </p:cNvCxnSpPr>
          <p:nvPr/>
        </p:nvCxnSpPr>
        <p:spPr>
          <a:xfrm>
            <a:off x="3698350" y="4796125"/>
            <a:ext cx="406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3" name="Google Shape;653;p67"/>
          <p:cNvSpPr txBox="1"/>
          <p:nvPr/>
        </p:nvSpPr>
        <p:spPr>
          <a:xfrm>
            <a:off x="495850" y="2134725"/>
            <a:ext cx="562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Auto mTLS</a:t>
            </a:r>
            <a:r>
              <a:rPr lang="en-US" sz="1800"/>
              <a:t>: what type of traffic is sent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If DestinationRule is configured, use DestinationRule settings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If server has a sidecar and </a:t>
            </a:r>
            <a:r>
              <a:rPr lang="en-US">
                <a:solidFill>
                  <a:schemeClr val="dk1"/>
                </a:solidFill>
              </a:rPr>
              <a:t>PeerAuthentication</a:t>
            </a:r>
            <a:r>
              <a:rPr lang="en-US"/>
              <a:t> allows mTLS, send mTLS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Otherwise, send plain text</a:t>
            </a:r>
            <a:endParaRPr/>
          </a:p>
        </p:txBody>
      </p:sp>
      <p:sp>
        <p:nvSpPr>
          <p:cNvPr id="654" name="Google Shape;654;p67"/>
          <p:cNvSpPr txBox="1"/>
          <p:nvPr/>
        </p:nvSpPr>
        <p:spPr>
          <a:xfrm>
            <a:off x="6418100" y="2105113"/>
            <a:ext cx="562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PeerAuthentication</a:t>
            </a:r>
            <a:r>
              <a:rPr lang="en-US" sz="1800"/>
              <a:t>: what type of traffic is accepted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-US"/>
              <a:t>mode: DISABLE accept only plain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mode: STRICT</a:t>
            </a:r>
            <a:r>
              <a:rPr lang="en-US"/>
              <a:t> accept only mTLS.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mode: PERMISSIVE accept mTLS </a:t>
            </a:r>
            <a:r>
              <a:rPr i="1" lang="en-US">
                <a:solidFill>
                  <a:schemeClr val="dk1"/>
                </a:solidFill>
              </a:rPr>
              <a:t>or</a:t>
            </a:r>
            <a:r>
              <a:rPr lang="en-US">
                <a:solidFill>
                  <a:schemeClr val="dk1"/>
                </a:solidFill>
              </a:rPr>
              <a:t> plain text.</a:t>
            </a:r>
            <a:endParaRPr/>
          </a:p>
        </p:txBody>
      </p:sp>
      <p:sp>
        <p:nvSpPr>
          <p:cNvPr id="655" name="Google Shape;655;p67"/>
          <p:cNvSpPr/>
          <p:nvPr/>
        </p:nvSpPr>
        <p:spPr>
          <a:xfrm>
            <a:off x="2395400" y="4421425"/>
            <a:ext cx="952800" cy="749400"/>
          </a:xfrm>
          <a:prstGeom prst="roundRect">
            <a:avLst>
              <a:gd fmla="val 16667" name="adj"/>
            </a:avLst>
          </a:prstGeom>
          <a:solidFill>
            <a:srgbClr val="8310A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Envoy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656" name="Google Shape;656;p67"/>
          <p:cNvSpPr/>
          <p:nvPr/>
        </p:nvSpPr>
        <p:spPr>
          <a:xfrm>
            <a:off x="8106700" y="4421425"/>
            <a:ext cx="952800" cy="749400"/>
          </a:xfrm>
          <a:prstGeom prst="roundRect">
            <a:avLst>
              <a:gd fmla="val 16667" name="adj"/>
            </a:avLst>
          </a:prstGeom>
          <a:solidFill>
            <a:srgbClr val="8310A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Envoy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68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68"/>
          <p:cNvSpPr txBox="1"/>
          <p:nvPr/>
        </p:nvSpPr>
        <p:spPr>
          <a:xfrm>
            <a:off x="358527" y="772005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Troubleshooting Guide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5" name="Google Shape;665;p68"/>
          <p:cNvGrpSpPr/>
          <p:nvPr/>
        </p:nvGrpSpPr>
        <p:grpSpPr>
          <a:xfrm>
            <a:off x="215850" y="1953679"/>
            <a:ext cx="11766937" cy="4291646"/>
            <a:chOff x="215850" y="1953679"/>
            <a:chExt cx="11766937" cy="4291646"/>
          </a:xfrm>
        </p:grpSpPr>
        <p:grpSp>
          <p:nvGrpSpPr>
            <p:cNvPr id="666" name="Google Shape;666;p68"/>
            <p:cNvGrpSpPr/>
            <p:nvPr/>
          </p:nvGrpSpPr>
          <p:grpSpPr>
            <a:xfrm>
              <a:off x="4531765" y="1955092"/>
              <a:ext cx="1896362" cy="4290225"/>
              <a:chOff x="0" y="1189989"/>
              <a:chExt cx="2214600" cy="3217749"/>
            </a:xfrm>
          </p:grpSpPr>
          <p:sp>
            <p:nvSpPr>
              <p:cNvPr id="667" name="Google Shape;667;p68"/>
              <p:cNvSpPr/>
              <p:nvPr/>
            </p:nvSpPr>
            <p:spPr>
              <a:xfrm>
                <a:off x="0" y="1189989"/>
                <a:ext cx="2214600" cy="669000"/>
              </a:xfrm>
              <a:prstGeom prst="homePlate">
                <a:avLst>
                  <a:gd fmla="val 50000" name="adj"/>
                </a:avLst>
              </a:prstGeom>
              <a:solidFill>
                <a:srgbClr val="C27BA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Step 4</a:t>
                </a:r>
                <a:endParaRPr b="1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8" name="Google Shape;668;p68"/>
              <p:cNvSpPr txBox="1"/>
              <p:nvPr/>
            </p:nvSpPr>
            <p:spPr>
              <a:xfrm>
                <a:off x="219461" y="1898238"/>
                <a:ext cx="1844400" cy="25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Access logs</a:t>
                </a:r>
                <a:endParaRPr sz="1600">
                  <a:solidFill>
                    <a:schemeClr val="dk1"/>
                  </a:solidFill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Resp flags</a:t>
                </a:r>
                <a:endParaRPr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69" name="Google Shape;669;p68"/>
            <p:cNvGrpSpPr/>
            <p:nvPr/>
          </p:nvGrpSpPr>
          <p:grpSpPr>
            <a:xfrm>
              <a:off x="5924510" y="1954806"/>
              <a:ext cx="1892482" cy="4290511"/>
              <a:chOff x="1838325" y="1189775"/>
              <a:chExt cx="2064000" cy="3217964"/>
            </a:xfrm>
          </p:grpSpPr>
          <p:sp>
            <p:nvSpPr>
              <p:cNvPr id="670" name="Google Shape;670;p68"/>
              <p:cNvSpPr/>
              <p:nvPr/>
            </p:nvSpPr>
            <p:spPr>
              <a:xfrm>
                <a:off x="1838325" y="1189775"/>
                <a:ext cx="2064000" cy="669000"/>
              </a:xfrm>
              <a:prstGeom prst="chevron">
                <a:avLst>
                  <a:gd fmla="val 50000" name="adj"/>
                </a:avLst>
              </a:prstGeom>
              <a:solidFill>
                <a:srgbClr val="A64D7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Step 5</a:t>
                </a:r>
                <a:endParaRPr b="1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1" name="Google Shape;671;p68"/>
              <p:cNvSpPr txBox="1"/>
              <p:nvPr/>
            </p:nvSpPr>
            <p:spPr>
              <a:xfrm>
                <a:off x="2017238" y="1898239"/>
                <a:ext cx="1700100" cy="25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Envoy</a:t>
                </a:r>
                <a:endParaRPr sz="1600">
                  <a:solidFill>
                    <a:schemeClr val="dk1"/>
                  </a:solidFill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config dump</a:t>
                </a:r>
                <a:endParaRPr sz="16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72" name="Google Shape;672;p68"/>
            <p:cNvGrpSpPr/>
            <p:nvPr/>
          </p:nvGrpSpPr>
          <p:grpSpPr>
            <a:xfrm>
              <a:off x="7312978" y="1954806"/>
              <a:ext cx="1892482" cy="4290511"/>
              <a:chOff x="3516750" y="1189775"/>
              <a:chExt cx="2064000" cy="3217964"/>
            </a:xfrm>
          </p:grpSpPr>
          <p:sp>
            <p:nvSpPr>
              <p:cNvPr id="673" name="Google Shape;673;p68"/>
              <p:cNvSpPr/>
              <p:nvPr/>
            </p:nvSpPr>
            <p:spPr>
              <a:xfrm>
                <a:off x="3516750" y="1189775"/>
                <a:ext cx="2064000" cy="669000"/>
              </a:xfrm>
              <a:prstGeom prst="chevron">
                <a:avLst>
                  <a:gd fmla="val 50000" name="adj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Step 6</a:t>
                </a:r>
                <a:endParaRPr b="1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4" name="Google Shape;674;p68"/>
              <p:cNvSpPr txBox="1"/>
              <p:nvPr/>
            </p:nvSpPr>
            <p:spPr>
              <a:xfrm>
                <a:off x="3905671" y="1898239"/>
                <a:ext cx="1624500" cy="25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“istiod” metrics</a:t>
                </a:r>
                <a:endParaRPr sz="16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75" name="Google Shape;675;p68"/>
            <p:cNvGrpSpPr/>
            <p:nvPr/>
          </p:nvGrpSpPr>
          <p:grpSpPr>
            <a:xfrm>
              <a:off x="10090306" y="1954806"/>
              <a:ext cx="1892482" cy="4290511"/>
              <a:chOff x="6874025" y="1189775"/>
              <a:chExt cx="2064000" cy="3217963"/>
            </a:xfrm>
          </p:grpSpPr>
          <p:sp>
            <p:nvSpPr>
              <p:cNvPr id="676" name="Google Shape;676;p68"/>
              <p:cNvSpPr/>
              <p:nvPr/>
            </p:nvSpPr>
            <p:spPr>
              <a:xfrm>
                <a:off x="6874025" y="1189775"/>
                <a:ext cx="2064000" cy="669000"/>
              </a:xfrm>
              <a:prstGeom prst="chevron">
                <a:avLst>
                  <a:gd fmla="val 50000" name="adj"/>
                </a:avLst>
              </a:prstGeom>
              <a:solidFill>
                <a:srgbClr val="310B1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Step 8</a:t>
                </a:r>
                <a:endParaRPr b="1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7" name="Google Shape;677;p68"/>
              <p:cNvSpPr txBox="1"/>
              <p:nvPr/>
            </p:nvSpPr>
            <p:spPr>
              <a:xfrm>
                <a:off x="7423480" y="1898238"/>
                <a:ext cx="1460400" cy="25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P</a:t>
                </a:r>
                <a:r>
                  <a:rPr lang="en-US" sz="1600">
                    <a:solidFill>
                      <a:schemeClr val="dk1"/>
                    </a:solidFill>
                  </a:rPr>
                  <a:t>rofiling</a:t>
                </a:r>
                <a:endParaRPr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78" name="Google Shape;678;p68"/>
            <p:cNvGrpSpPr/>
            <p:nvPr/>
          </p:nvGrpSpPr>
          <p:grpSpPr>
            <a:xfrm>
              <a:off x="8701608" y="1954806"/>
              <a:ext cx="1892482" cy="4290511"/>
              <a:chOff x="5195350" y="1189775"/>
              <a:chExt cx="2064000" cy="3217964"/>
            </a:xfrm>
          </p:grpSpPr>
          <p:sp>
            <p:nvSpPr>
              <p:cNvPr id="679" name="Google Shape;679;p68"/>
              <p:cNvSpPr/>
              <p:nvPr/>
            </p:nvSpPr>
            <p:spPr>
              <a:xfrm>
                <a:off x="5195350" y="1189775"/>
                <a:ext cx="2064000" cy="669000"/>
              </a:xfrm>
              <a:prstGeom prst="chevron">
                <a:avLst>
                  <a:gd fmla="val 50000" name="adj"/>
                </a:avLst>
              </a:prstGeom>
              <a:solidFill>
                <a:srgbClr val="4C113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Step 7</a:t>
                </a:r>
                <a:endParaRPr b="1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0" name="Google Shape;680;p68"/>
              <p:cNvSpPr txBox="1"/>
              <p:nvPr/>
            </p:nvSpPr>
            <p:spPr>
              <a:xfrm>
                <a:off x="5351829" y="1898239"/>
                <a:ext cx="1809900" cy="25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“debug” logging</a:t>
                </a:r>
                <a:endParaRPr sz="16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81" name="Google Shape;681;p68"/>
            <p:cNvGrpSpPr/>
            <p:nvPr/>
          </p:nvGrpSpPr>
          <p:grpSpPr>
            <a:xfrm>
              <a:off x="3045583" y="1953700"/>
              <a:ext cx="1922169" cy="4291475"/>
              <a:chOff x="1810425" y="1725250"/>
              <a:chExt cx="2083200" cy="4291475"/>
            </a:xfrm>
          </p:grpSpPr>
          <p:sp>
            <p:nvSpPr>
              <p:cNvPr id="682" name="Google Shape;682;p68"/>
              <p:cNvSpPr/>
              <p:nvPr/>
            </p:nvSpPr>
            <p:spPr>
              <a:xfrm>
                <a:off x="1810425" y="1725250"/>
                <a:ext cx="2083200" cy="873000"/>
              </a:xfrm>
              <a:prstGeom prst="homePlate">
                <a:avLst>
                  <a:gd fmla="val 50000" name="adj"/>
                </a:avLst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142A34"/>
                    </a:solidFill>
                    <a:latin typeface="Roboto"/>
                    <a:ea typeface="Roboto"/>
                    <a:cs typeface="Roboto"/>
                    <a:sym typeface="Roboto"/>
                  </a:rPr>
                  <a:t>Step 3</a:t>
                </a:r>
                <a:endParaRPr b="1" sz="1600">
                  <a:solidFill>
                    <a:srgbClr val="142A3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3" name="Google Shape;683;p68"/>
              <p:cNvSpPr txBox="1"/>
              <p:nvPr/>
            </p:nvSpPr>
            <p:spPr>
              <a:xfrm>
                <a:off x="1909364" y="2671125"/>
                <a:ext cx="1980300" cy="3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“istiod” logs</a:t>
                </a:r>
                <a:endParaRPr sz="16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84" name="Google Shape;684;p68"/>
            <p:cNvGrpSpPr/>
            <p:nvPr/>
          </p:nvGrpSpPr>
          <p:grpSpPr>
            <a:xfrm>
              <a:off x="1648091" y="1953679"/>
              <a:ext cx="1907885" cy="4291471"/>
              <a:chOff x="538162" y="-1493193"/>
              <a:chExt cx="2196000" cy="4291471"/>
            </a:xfrm>
          </p:grpSpPr>
          <p:sp>
            <p:nvSpPr>
              <p:cNvPr id="685" name="Google Shape;685;p68"/>
              <p:cNvSpPr/>
              <p:nvPr/>
            </p:nvSpPr>
            <p:spPr>
              <a:xfrm>
                <a:off x="538162" y="-1493193"/>
                <a:ext cx="2196000" cy="872700"/>
              </a:xfrm>
              <a:prstGeom prst="homePlate">
                <a:avLst>
                  <a:gd fmla="val 50000" name="adj"/>
                </a:avLst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222A35"/>
                    </a:solidFill>
                    <a:latin typeface="Roboto"/>
                    <a:ea typeface="Roboto"/>
                    <a:cs typeface="Roboto"/>
                    <a:sym typeface="Roboto"/>
                  </a:rPr>
                  <a:t>Step 2</a:t>
                </a:r>
                <a:endParaRPr b="1" sz="1600">
                  <a:solidFill>
                    <a:srgbClr val="222A3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6" name="Google Shape;686;p68"/>
              <p:cNvSpPr txBox="1"/>
              <p:nvPr/>
            </p:nvSpPr>
            <p:spPr>
              <a:xfrm>
                <a:off x="538173" y="-547322"/>
                <a:ext cx="2178300" cy="3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“istioctl proxy-status”</a:t>
                </a:r>
                <a:endParaRPr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87" name="Google Shape;687;p68"/>
            <p:cNvGrpSpPr/>
            <p:nvPr/>
          </p:nvGrpSpPr>
          <p:grpSpPr>
            <a:xfrm>
              <a:off x="243300" y="1953850"/>
              <a:ext cx="1896157" cy="4291475"/>
              <a:chOff x="143494" y="1725250"/>
              <a:chExt cx="2083231" cy="4291475"/>
            </a:xfrm>
          </p:grpSpPr>
          <p:sp>
            <p:nvSpPr>
              <p:cNvPr id="688" name="Google Shape;688;p68"/>
              <p:cNvSpPr/>
              <p:nvPr/>
            </p:nvSpPr>
            <p:spPr>
              <a:xfrm>
                <a:off x="143525" y="1725250"/>
                <a:ext cx="2083200" cy="872700"/>
              </a:xfrm>
              <a:prstGeom prst="homePlate">
                <a:avLst>
                  <a:gd fmla="val 50000" name="adj"/>
                </a:avLst>
              </a:prstGeom>
              <a:solidFill>
                <a:srgbClr val="F3E4E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192933"/>
                    </a:solidFill>
                    <a:latin typeface="Roboto"/>
                    <a:ea typeface="Roboto"/>
                    <a:cs typeface="Roboto"/>
                    <a:sym typeface="Roboto"/>
                  </a:rPr>
                  <a:t>Step</a:t>
                </a:r>
                <a:r>
                  <a:rPr b="1" lang="en-US" sz="1600">
                    <a:solidFill>
                      <a:srgbClr val="192933"/>
                    </a:solidFill>
                    <a:latin typeface="Roboto"/>
                    <a:ea typeface="Roboto"/>
                    <a:cs typeface="Roboto"/>
                    <a:sym typeface="Roboto"/>
                  </a:rPr>
                  <a:t> 1</a:t>
                </a:r>
                <a:endParaRPr b="1" sz="1600">
                  <a:solidFill>
                    <a:srgbClr val="19293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9" name="Google Shape;689;p68"/>
              <p:cNvSpPr txBox="1"/>
              <p:nvPr/>
            </p:nvSpPr>
            <p:spPr>
              <a:xfrm>
                <a:off x="143494" y="2671125"/>
                <a:ext cx="1825500" cy="3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</a:rPr>
                  <a:t>“</a:t>
                </a:r>
                <a:r>
                  <a:rPr lang="en-US" sz="1600">
                    <a:solidFill>
                      <a:schemeClr val="dk1"/>
                    </a:solidFill>
                  </a:rPr>
                  <a:t>istioctl</a:t>
                </a:r>
                <a:r>
                  <a:rPr lang="en-US" sz="1600">
                    <a:solidFill>
                      <a:schemeClr val="dk1"/>
                    </a:solidFill>
                  </a:rPr>
                  <a:t> </a:t>
                </a:r>
                <a:r>
                  <a:rPr lang="en-US" sz="1600">
                    <a:solidFill>
                      <a:schemeClr val="dk1"/>
                    </a:solidFill>
                  </a:rPr>
                  <a:t>analyze</a:t>
                </a:r>
                <a:r>
                  <a:rPr lang="en-US" sz="1600">
                    <a:solidFill>
                      <a:schemeClr val="dk1"/>
                    </a:solidFill>
                  </a:rPr>
                  <a:t>”</a:t>
                </a:r>
                <a:endParaRPr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90" name="Google Shape;690;p68"/>
            <p:cNvSpPr/>
            <p:nvPr/>
          </p:nvSpPr>
          <p:spPr>
            <a:xfrm>
              <a:off x="215850" y="2791700"/>
              <a:ext cx="11760300" cy="8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69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69"/>
          <p:cNvSpPr txBox="1"/>
          <p:nvPr/>
        </p:nvSpPr>
        <p:spPr>
          <a:xfrm>
            <a:off x="741902" y="403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Production Istio Installation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69"/>
          <p:cNvSpPr txBox="1"/>
          <p:nvPr/>
        </p:nvSpPr>
        <p:spPr>
          <a:xfrm>
            <a:off x="649825" y="1224500"/>
            <a:ext cx="8749500" cy="43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</a:t>
            </a:r>
            <a:r>
              <a:rPr lang="en-US" sz="2000">
                <a:solidFill>
                  <a:schemeClr val="dk1"/>
                </a:solidFill>
              </a:rPr>
              <a:t>etrics &amp; logs from control &amp; data plane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Setup alerts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Enable Access logs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Outbound traffic control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Strict mTLS instead of “auto”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Scale out control plane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Configure HPA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Configure pod anti-affinity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Non self signed CA certificates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Locking down Ingress GW ports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Auto sidecar injection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Production grade Prometheus &amp; Jaeger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98" name="Google Shape;69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70"/>
          <p:cNvPicPr preferRelativeResize="0"/>
          <p:nvPr/>
        </p:nvPicPr>
        <p:blipFill rotWithShape="1">
          <a:blip r:embed="rId3">
            <a:alphaModFix amt="12000"/>
          </a:blip>
          <a:srcRect b="16215" l="12823" r="12943" t="15855"/>
          <a:stretch/>
        </p:blipFill>
        <p:spPr>
          <a:xfrm>
            <a:off x="4772899" y="-338315"/>
            <a:ext cx="10262991" cy="939113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70"/>
          <p:cNvSpPr txBox="1"/>
          <p:nvPr/>
        </p:nvSpPr>
        <p:spPr>
          <a:xfrm>
            <a:off x="952500" y="2625616"/>
            <a:ext cx="10287000" cy="1008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400"/>
          </a:p>
        </p:txBody>
      </p:sp>
      <p:sp>
        <p:nvSpPr>
          <p:cNvPr id="706" name="Google Shape;706;p70"/>
          <p:cNvSpPr/>
          <p:nvPr/>
        </p:nvSpPr>
        <p:spPr>
          <a:xfrm>
            <a:off x="5622925" y="3884537"/>
            <a:ext cx="946200" cy="420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3BB4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C5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70"/>
          <p:cNvSpPr txBox="1"/>
          <p:nvPr/>
        </p:nvSpPr>
        <p:spPr>
          <a:xfrm>
            <a:off x="4718250" y="4233325"/>
            <a:ext cx="2749350" cy="882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Neeraj Poddar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@nrjpoddar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neeraj@aspenmesh.io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0457" y="4561250"/>
            <a:ext cx="226695" cy="226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velope" id="709" name="Google Shape;709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19141" y="4761819"/>
            <a:ext cx="288737" cy="28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75" y="3053113"/>
            <a:ext cx="2274975" cy="22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 txBox="1"/>
          <p:nvPr/>
        </p:nvSpPr>
        <p:spPr>
          <a:xfrm>
            <a:off x="741900" y="784775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Debugging Istio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6288625" y="1986500"/>
            <a:ext cx="5334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Control plane</a:t>
            </a:r>
            <a:endParaRPr b="1" sz="26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i</a:t>
            </a:r>
            <a:r>
              <a:rPr lang="en-US" sz="2000">
                <a:solidFill>
                  <a:schemeClr val="dk1"/>
                </a:solidFill>
              </a:rPr>
              <a:t>stiod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694300" y="1986500"/>
            <a:ext cx="53346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Data plane</a:t>
            </a:r>
            <a:endParaRPr b="1" sz="26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Envoy</a:t>
            </a:r>
            <a:r>
              <a:rPr lang="en-US" sz="2000">
                <a:solidFill>
                  <a:schemeClr val="dk1"/>
                </a:solidFill>
              </a:rPr>
              <a:t> sidecar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Istio Agent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41" name="Google Shape;2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0700" y="3162687"/>
            <a:ext cx="1117725" cy="16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 amt="12000"/>
          </a:blip>
          <a:srcRect b="16214" l="12820" r="12946" t="15854"/>
          <a:stretch/>
        </p:blipFill>
        <p:spPr>
          <a:xfrm>
            <a:off x="4777273" y="-308498"/>
            <a:ext cx="10262990" cy="93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Debugging Envoy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649827" y="1605508"/>
            <a:ext cx="8987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Connectivity to istiod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Enabling &amp; understanding</a:t>
            </a:r>
            <a:r>
              <a:rPr lang="en-US" sz="2000">
                <a:solidFill>
                  <a:schemeClr val="dk1"/>
                </a:solidFill>
              </a:rPr>
              <a:t> access logs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Debug logging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Configuration dump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666" y="6322195"/>
            <a:ext cx="1599297" cy="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3200" y="6260825"/>
            <a:ext cx="1599273" cy="36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Connectivity to Istiod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00" y="1415174"/>
            <a:ext cx="113442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275" y="1853325"/>
            <a:ext cx="4901474" cy="45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Application </a:t>
            </a:r>
            <a:r>
              <a:rPr b="1" lang="en-US" sz="3200">
                <a:solidFill>
                  <a:srgbClr val="222A35"/>
                </a:solidFill>
              </a:rPr>
              <a:t>Access Logs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649827" y="1605508"/>
            <a:ext cx="8987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Useful for diagnosing traffic flows and failures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End-to-end request routing across all microservices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Default “turned off” in Istio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Enabled only in “demo” profile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First tool in your debugging toolkit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/>
        </p:nvSpPr>
        <p:spPr>
          <a:xfrm>
            <a:off x="741902" y="784780"/>
            <a:ext cx="107082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22A35"/>
                </a:solidFill>
              </a:rPr>
              <a:t>Globally Enabling Access Logs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649825" y="1605500"/>
            <a:ext cx="11479200" cy="50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Globally enabling using “istioctl install”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Globally customizing encoding which defaults to “TEXT”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Reverting back to no access log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This configuration is stored in “istio” configmap as default “mesh” configuration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725" y="2004550"/>
            <a:ext cx="84486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725" y="3039500"/>
            <a:ext cx="80962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4062" y="4119750"/>
            <a:ext cx="10290726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7850" y="5213175"/>
            <a:ext cx="65532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2900" y="5651325"/>
            <a:ext cx="269557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5C5C5C"/>
      </a:dk1>
      <a:lt1>
        <a:srgbClr val="FFFFFF"/>
      </a:lt1>
      <a:dk2>
        <a:srgbClr val="A7A7A7"/>
      </a:dk2>
      <a:lt2>
        <a:srgbClr val="535353"/>
      </a:lt2>
      <a:accent1>
        <a:srgbClr val="494B69"/>
      </a:accent1>
      <a:accent2>
        <a:srgbClr val="695D7A"/>
      </a:accent2>
      <a:accent3>
        <a:srgbClr val="9F5B72"/>
      </a:accent3>
      <a:accent4>
        <a:srgbClr val="D8707C"/>
      </a:accent4>
      <a:accent5>
        <a:srgbClr val="FDA85A"/>
      </a:accent5>
      <a:accent6>
        <a:srgbClr val="FDCD5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