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y="5143500" cx="9144000"/>
  <p:notesSz cx="6858000" cy="9144000"/>
  <p:embeddedFontLst>
    <p:embeddedFont>
      <p:font typeface="Roboto Medium"/>
      <p:regular r:id="rId68"/>
      <p:bold r:id="rId69"/>
      <p:italic r:id="rId70"/>
      <p:boldItalic r:id="rId71"/>
    </p:embeddedFont>
    <p:embeddedFont>
      <p:font typeface="Helvetica Neue"/>
      <p:regular r:id="rId72"/>
      <p:bold r:id="rId73"/>
      <p:italic r:id="rId74"/>
      <p:boldItalic r:id="rId75"/>
    </p:embeddedFont>
    <p:embeddedFont>
      <p:font typeface="Century Gothic"/>
      <p:regular r:id="rId76"/>
      <p:bold r:id="rId77"/>
      <p:italic r:id="rId78"/>
      <p:boldItalic r:id="rId79"/>
    </p:embeddedFont>
    <p:embeddedFont>
      <p:font typeface="Montserrat SemiBold"/>
      <p:regular r:id="rId80"/>
      <p:bold r:id="rId81"/>
      <p:italic r:id="rId82"/>
      <p:boldItalic r:id="rId83"/>
    </p:embeddedFont>
    <p:embeddedFont>
      <p:font typeface="Roboto"/>
      <p:regular r:id="rId84"/>
      <p:bold r:id="rId85"/>
      <p:italic r:id="rId86"/>
      <p:boldItalic r:id="rId87"/>
    </p:embeddedFont>
    <p:embeddedFont>
      <p:font typeface="Montserrat"/>
      <p:regular r:id="rId88"/>
      <p:bold r:id="rId89"/>
      <p:italic r:id="rId90"/>
      <p:boldItalic r:id="rId91"/>
    </p:embeddedFont>
    <p:embeddedFont>
      <p:font typeface="Lato"/>
      <p:regular r:id="rId92"/>
      <p:bold r:id="rId93"/>
      <p:italic r:id="rId94"/>
      <p:boldItalic r:id="rId95"/>
    </p:embeddedFont>
    <p:embeddedFont>
      <p:font typeface="Montserrat Medium"/>
      <p:regular r:id="rId96"/>
      <p:bold r:id="rId97"/>
      <p:italic r:id="rId98"/>
      <p:boldItalic r:id="rId99"/>
    </p:embeddedFont>
    <p:embeddedFont>
      <p:font typeface="Open Sans SemiBold"/>
      <p:regular r:id="rId100"/>
      <p:bold r:id="rId101"/>
      <p:italic r:id="rId102"/>
      <p:boldItalic r:id="rId103"/>
    </p:embeddedFont>
    <p:embeddedFont>
      <p:font typeface="Helvetica Neue Light"/>
      <p:regular r:id="rId104"/>
      <p:bold r:id="rId105"/>
      <p:italic r:id="rId106"/>
      <p:boldItalic r:id="rId107"/>
    </p:embeddedFont>
    <p:embeddedFont>
      <p:font typeface="Open Sans Light"/>
      <p:regular r:id="rId108"/>
      <p:bold r:id="rId109"/>
      <p:italic r:id="rId110"/>
      <p:boldItalic r:id="rId111"/>
    </p:embeddedFont>
    <p:embeddedFont>
      <p:font typeface="Open Sans"/>
      <p:regular r:id="rId112"/>
      <p:bold r:id="rId113"/>
      <p:italic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Evan Powe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3C69D07-BF5D-4FC9-8021-EC2A0962320D}">
  <a:tblStyle styleId="{53C69D07-BF5D-4FC9-8021-EC2A0962320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HelveticaNeueLight-boldItalic.fntdata"/><Relationship Id="rId106" Type="http://schemas.openxmlformats.org/officeDocument/2006/relationships/font" Target="fonts/HelveticaNeueLight-italic.fntdata"/><Relationship Id="rId105" Type="http://schemas.openxmlformats.org/officeDocument/2006/relationships/font" Target="fonts/HelveticaNeueLight-bold.fntdata"/><Relationship Id="rId104" Type="http://schemas.openxmlformats.org/officeDocument/2006/relationships/font" Target="fonts/HelveticaNeueLight-regular.fntdata"/><Relationship Id="rId109" Type="http://schemas.openxmlformats.org/officeDocument/2006/relationships/font" Target="fonts/OpenSansLight-bold.fntdata"/><Relationship Id="rId108" Type="http://schemas.openxmlformats.org/officeDocument/2006/relationships/font" Target="fonts/OpenSansLight-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OpenSansSemiBold-boldItalic.fntdata"/><Relationship Id="rId102" Type="http://schemas.openxmlformats.org/officeDocument/2006/relationships/font" Target="fonts/OpenSansSemiBold-italic.fntdata"/><Relationship Id="rId101" Type="http://schemas.openxmlformats.org/officeDocument/2006/relationships/font" Target="fonts/OpenSansSemiBold-bold.fntdata"/><Relationship Id="rId100" Type="http://schemas.openxmlformats.org/officeDocument/2006/relationships/font" Target="fonts/OpenSansSemiBold-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Lato-boldItalic.fntdata"/><Relationship Id="rId94" Type="http://schemas.openxmlformats.org/officeDocument/2006/relationships/font" Target="fonts/Lato-italic.fntdata"/><Relationship Id="rId97" Type="http://schemas.openxmlformats.org/officeDocument/2006/relationships/font" Target="fonts/MontserratMedium-bold.fntdata"/><Relationship Id="rId96" Type="http://schemas.openxmlformats.org/officeDocument/2006/relationships/font" Target="fonts/MontserratMedium-regular.fntdata"/><Relationship Id="rId11" Type="http://schemas.openxmlformats.org/officeDocument/2006/relationships/slide" Target="slides/slide4.xml"/><Relationship Id="rId99" Type="http://schemas.openxmlformats.org/officeDocument/2006/relationships/font" Target="fonts/MontserratMedium-boldItalic.fntdata"/><Relationship Id="rId10" Type="http://schemas.openxmlformats.org/officeDocument/2006/relationships/slide" Target="slides/slide3.xml"/><Relationship Id="rId98" Type="http://schemas.openxmlformats.org/officeDocument/2006/relationships/font" Target="fonts/MontserratMedium-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Montserrat-boldItalic.fntdata"/><Relationship Id="rId90" Type="http://schemas.openxmlformats.org/officeDocument/2006/relationships/font" Target="fonts/Montserrat-italic.fntdata"/><Relationship Id="rId93" Type="http://schemas.openxmlformats.org/officeDocument/2006/relationships/font" Target="fonts/Lato-bold.fntdata"/><Relationship Id="rId92" Type="http://schemas.openxmlformats.org/officeDocument/2006/relationships/font" Target="fonts/Lato-regular.fntdata"/><Relationship Id="rId115" Type="http://schemas.openxmlformats.org/officeDocument/2006/relationships/font" Target="fonts/OpenSans-boldItalic.fntdata"/><Relationship Id="rId15" Type="http://schemas.openxmlformats.org/officeDocument/2006/relationships/slide" Target="slides/slide8.xml"/><Relationship Id="rId110" Type="http://schemas.openxmlformats.org/officeDocument/2006/relationships/font" Target="fonts/OpenSansLight-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OpenSans-italic.fntdata"/><Relationship Id="rId18" Type="http://schemas.openxmlformats.org/officeDocument/2006/relationships/slide" Target="slides/slide11.xml"/><Relationship Id="rId113" Type="http://schemas.openxmlformats.org/officeDocument/2006/relationships/font" Target="fonts/OpenSans-bold.fntdata"/><Relationship Id="rId112" Type="http://schemas.openxmlformats.org/officeDocument/2006/relationships/font" Target="fonts/OpenSans-regular.fntdata"/><Relationship Id="rId111" Type="http://schemas.openxmlformats.org/officeDocument/2006/relationships/font" Target="fonts/OpenSansLight-boldItalic.fntdata"/><Relationship Id="rId84" Type="http://schemas.openxmlformats.org/officeDocument/2006/relationships/font" Target="fonts/Roboto-regular.fntdata"/><Relationship Id="rId83" Type="http://schemas.openxmlformats.org/officeDocument/2006/relationships/font" Target="fonts/MontserratSemiBold-boldItalic.fntdata"/><Relationship Id="rId86" Type="http://schemas.openxmlformats.org/officeDocument/2006/relationships/font" Target="fonts/Roboto-italic.fntdata"/><Relationship Id="rId85" Type="http://schemas.openxmlformats.org/officeDocument/2006/relationships/font" Target="fonts/Roboto-bold.fntdata"/><Relationship Id="rId88" Type="http://schemas.openxmlformats.org/officeDocument/2006/relationships/font" Target="fonts/Montserrat-regular.fntdata"/><Relationship Id="rId87" Type="http://schemas.openxmlformats.org/officeDocument/2006/relationships/font" Target="fonts/Roboto-boldItalic.fntdata"/><Relationship Id="rId89" Type="http://schemas.openxmlformats.org/officeDocument/2006/relationships/font" Target="fonts/Montserrat-bold.fntdata"/><Relationship Id="rId80" Type="http://schemas.openxmlformats.org/officeDocument/2006/relationships/font" Target="fonts/MontserratSemiBold-regular.fntdata"/><Relationship Id="rId82" Type="http://schemas.openxmlformats.org/officeDocument/2006/relationships/font" Target="fonts/MontserratSemiBold-italic.fntdata"/><Relationship Id="rId81" Type="http://schemas.openxmlformats.org/officeDocument/2006/relationships/font" Target="fonts/MontserratSemiBold-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HelveticaNeue-bold.fntdata"/><Relationship Id="rId72" Type="http://schemas.openxmlformats.org/officeDocument/2006/relationships/font" Target="fonts/HelveticaNeue-regular.fntdata"/><Relationship Id="rId75" Type="http://schemas.openxmlformats.org/officeDocument/2006/relationships/font" Target="fonts/HelveticaNeue-boldItalic.fntdata"/><Relationship Id="rId74" Type="http://schemas.openxmlformats.org/officeDocument/2006/relationships/font" Target="fonts/HelveticaNeue-italic.fntdata"/><Relationship Id="rId77" Type="http://schemas.openxmlformats.org/officeDocument/2006/relationships/font" Target="fonts/CenturyGothic-bold.fntdata"/><Relationship Id="rId76" Type="http://schemas.openxmlformats.org/officeDocument/2006/relationships/font" Target="fonts/CenturyGothic-regular.fntdata"/><Relationship Id="rId79" Type="http://schemas.openxmlformats.org/officeDocument/2006/relationships/font" Target="fonts/CenturyGothic-boldItalic.fntdata"/><Relationship Id="rId78" Type="http://schemas.openxmlformats.org/officeDocument/2006/relationships/font" Target="fonts/CenturyGothic-italic.fntdata"/><Relationship Id="rId71" Type="http://schemas.openxmlformats.org/officeDocument/2006/relationships/font" Target="fonts/RobotoMedium-boldItalic.fntdata"/><Relationship Id="rId70" Type="http://schemas.openxmlformats.org/officeDocument/2006/relationships/font" Target="fonts/RobotoMedium-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font" Target="fonts/RobotoMedium-regular.fntdata"/><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font" Target="fonts/RobotoMedium-bold.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7-14T16:50:04.691">
    <p:pos x="6000" y="0"/>
    <p:text>For visualize wouldn't we want a topology view?  @murat@mayadata.io
_Assigned to Murat Karslioglu_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20-07-14T16:48:56.738">
    <p:pos x="6000" y="0"/>
    <p:text>Here you can see CAS - in this case OpenEBS - working together w/ Kubera for ongoing operations.  Let's take questions from this page whether it is about OpenEBS, Conway's Law, performance and so on OR more about how to keep it all running together w/ Kubera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2ndquadrant.com/en/blog/local-persistent-volumes-and-postgresql-usage-in-kubernet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openebs/openebs/blob/master/adopters/optoro/README.md"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openebs/openebs/blob/master/ADOPTERS.md"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othenew.com/blog/an-overview-of-microservice-architecture-part-i/"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othenew.com/blog/an-overview-of-microservice-architecture-part-i/"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8d6e1d533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8d6e1d533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&gt; To be fair, even Kubernetes was looked at as another fad a few years ago. Skepticism is good, but so is the need for people to learn, evaluation, and make decisions for themselves. But open source communities and early adopters have a way of winning over the FUD.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last year, we have seen running data on Kubernetes as an increasingly common pattern - with several projects that manage state within Kubernetes or being Stateful applications move up the ladder towards graduation in CNCF.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CNCF does thorough due diligence on the projects under its purview and heavily relies on products being used in production by end-users.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Technology is here. It is the culture shift that is needed to adopt stateful workloads on Kubernetes.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8d6e1d533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8d6e1d533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https://www.2ndquadrant.com/en/blog/local-persistent-volumes-and-postgresql-usage-in-kubernetes/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are a few examples of users and database professionals that have </a:t>
            </a:r>
            <a:r>
              <a:rPr lang="en-US"/>
              <a:t>transitioned</a:t>
            </a:r>
            <a:r>
              <a:rPr lang="en-US"/>
              <a:t> to Kubernetes. For example this large PostgreSQL focused company did an indepth analysis and step by step instructions of running PostgreSQL on Kubernetes. Note that they used OpenEBS LocalPV which is one of the OpenEBS data engines we will discuss shortly.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8d6e1d533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8d6e1d533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https://github.com/openebs/openebs/blob/master/adopters/optoro/README.md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050">
                <a:solidFill>
                  <a:srgbClr val="3C4043"/>
                </a:solidFill>
                <a:highlight>
                  <a:srgbClr val="FFFFFF"/>
                </a:highlight>
                <a:latin typeface="Roboto"/>
                <a:ea typeface="Roboto"/>
                <a:cs typeface="Roboto"/>
                <a:sym typeface="Roboto"/>
              </a:rPr>
              <a:t>Here is another case where a large SaaS provider wanted to use fast local storage and wanted to leverage the application level for most of their replication. So again - they chose Kubernetes extended w/ OpenEBS. You'll notice that they had no interest in introducing a complicated additional distributed scale out system - meaning a storage system - under their kubernetes. We will come back to that as this is a theme we hear again and again.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8d6e1d533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8d6e1d533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https://github.com/openebs/openebs/blob/master/ADOPTERS.md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050">
                <a:solidFill>
                  <a:srgbClr val="3C4043"/>
                </a:solidFill>
                <a:highlight>
                  <a:srgbClr val="FFFFFF"/>
                </a:highlight>
                <a:latin typeface="Roboto"/>
                <a:ea typeface="Roboto"/>
                <a:cs typeface="Roboto"/>
                <a:sym typeface="Roboto"/>
              </a:rPr>
              <a:t>You can read a lot more about specific use cases on the OpenEBS community. Yes - the CNCF itself is a reference user. Many different examples and use cases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8ba8b80971_0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8ba8b80971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8d6e1d533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8d6e1d533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Kubernetes (or Borg) was not intended for stateful workloads. Once it become open source and more and more users and companies started adopting it for stateful, the primitives had to evolve. This is also another instance of Conway;s law at play. The cloud and storage providers are moving out of the Kubernetes repo and being </a:t>
            </a:r>
            <a:r>
              <a:rPr lang="en-US"/>
              <a:t>independently</a:t>
            </a:r>
            <a:r>
              <a:rPr lang="en-US"/>
              <a:t> maintained.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CSI is the best thing that has </a:t>
            </a:r>
            <a:r>
              <a:rPr lang="en-US"/>
              <a:t>happened</a:t>
            </a:r>
            <a:r>
              <a:rPr lang="en-US"/>
              <a:t> so far, and the Kubernetes and the Cloud Native community is continuing to make progress on the standard primitives that workloads would require. Join sig-storage or the data-protection workgroups if you are interested in contributing to the discussions or helping with new spec </a:t>
            </a:r>
            <a:r>
              <a:rPr lang="en-US"/>
              <a:t>implementations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IMO, the power of Kubernetes and CSI is not fully </a:t>
            </a:r>
            <a:r>
              <a:rPr lang="en-US"/>
              <a:t>utilized</a:t>
            </a:r>
            <a:r>
              <a:rPr lang="en-US"/>
              <a:t> yet.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8d6e1d533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8d6e1d533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Yes - you can just connect your legacy storage array OR you storage managed service which practically speaking under the hood are the same idea.  We won’t get into the detail here about this however - suffice it to say that you will then lose many of the benefits of Kubernetes and of the architecture you are intending to enable.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88f4789230_4_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88f4789230_4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as a quick side note - did you ever consider what a legacy SAN actually IS?  </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8d6e1d533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8d6e1d533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 you will seen the following slides, there is a lot of FUD around making sure users use the CSI to external storage model and thats how a lot of folks get started with their journey to Stateful </a:t>
            </a:r>
            <a:r>
              <a:rPr lang="en-US"/>
              <a:t>workloads</a:t>
            </a:r>
            <a:r>
              <a:rPr lang="en-US"/>
              <a:t> in Kubernetes.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soon realize that managing the costs and </a:t>
            </a:r>
            <a:r>
              <a:rPr lang="en-US"/>
              <a:t>managing</a:t>
            </a:r>
            <a:r>
              <a:rPr lang="en-US"/>
              <a:t> the availability of those externally provisioned volumes - will create a dependency on the vendor or provider that is hard to break.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Have you noticed that most of the cloud vendors now provide (ephemeral) Local SSDs options to the Instances. This is not a co-incidence. Most Kubernetes nodes run Distributed workloads that can replicate and handle node failures </a:t>
            </a:r>
            <a:r>
              <a:rPr lang="en-US"/>
              <a:t>themselves</a:t>
            </a:r>
            <a:r>
              <a:rPr lang="en-US"/>
              <a:t>. They don’t need another distributed storage layer, that can potentially be a single point of failure.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where the container attached </a:t>
            </a:r>
            <a:r>
              <a:rPr lang="en-US"/>
              <a:t>storage</a:t>
            </a:r>
            <a:r>
              <a:rPr lang="en-US"/>
              <a:t> pattern is emerging in popularity. As you can see in this 2019 survey that folks have started evaluating the Open Source CAS patterns more than other options.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82531d762e_0_1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82531d762e_0_1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Application architecture has changed! and so are the demands on the underlying storage systems. Monolithic databases </a:t>
            </a:r>
            <a:r>
              <a:rPr lang="en-US"/>
              <a:t> are being broken down into multiple databases - even picking the right database that really suits the needs of the service it servers. This freedom of choice in turn drives agility.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u="sng">
                <a:solidFill>
                  <a:schemeClr val="hlink"/>
                </a:solidFill>
                <a:hlinkClick r:id="rId2"/>
              </a:rPr>
              <a:t>https://www.tothenew.com/blog/an-overview-of-microservice-architecture-part-i/</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82531d762e_0_1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82531d762e_0_1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8d6e1d533c_2_4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8d6e1d533c_2_4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Yet another link - you might find this interesting if you are not clear as to the importance of team autonomy and control.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None/>
            </a:pPr>
            <a:r>
              <a:rPr lang="en-US"/>
              <a:t>&gt; CNCF End User</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This is one of the best videos I have seen on how a CNCF end-user, in this case, Steven Bower who is heading the Platforms team at Bloomberg, explains the benefits of moving towards Kubernetes and autonomous teams and running Stateful workloads in a loosely coupled way.  Do check out the videos.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IMO Kubernetes has changed the job responsibilities of a typical operations engineers into becoming more automation engineers - could be writing terraform scripts or YAMLs to bring up infrastructures in a GitOps way. Automation is the key to building 10s of 1000s of autonomous teams. </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8d6e1d533c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8d6e1d533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Data Gravity is this notation that the storage systems tend to pull the application towards them and they tend to only get bigger and bigger over time and almost become impossible to move away from them eventually.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Of course this in the interest of anyone that is in the storage business. In the past, I have worked with teams that were tasked with building data centers, and 60% of the cost was consumed by the storage system and most likely that hasn’t changed much. It could, but it hasn’t.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Also, the hardest problems that Operations folks hit is around keeping them systems up, when faults happen at the storage layer. Quay.io is a recent example.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If you see the popularity in the adoption of software-defined storage - the main driving factor was the promise that anyone can build storage using commodity hardware and it is not controlled by a few.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With the CSI connecting to a particular closed source storage system, the lock-in is just being shifted to either the Cloud Providers or the storage vendors.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8d6e1d533c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8d6e1d533c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Hardware Trends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There is a significant increase in the number of logical cores that are packed into a single node. The node shown on this page is a super micro node with 96 cores and 1TB NVMe Flast.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Speaking of storage - to make use of the power of high capacity low latency solid-state drives and the availability of the cores, NVMe protocol has to be adopted that lets you increase the number of storage commands that you can process in a queue from 32 or 64 to 64K.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This doesn’t necessarily mean that you can apply a legacy program that was written for systems in 2000 will run at scale by putting on the new nodes. The application have to be rewritten taking into account the new concurrency primitives.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8d6e1d533c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8d6e1d533c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g8d6e1d533c_0_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8d6e1d533c_0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8d6e1d533c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8d6e1d533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Languages and Apps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Kubernetes has enabled writing applications in a much easier way using YAML. OK that is debatable, but I was mainly pointing towards Bellerina, Metaparticle. Go and Rust that have some pretty new concurrency primitives that help in building highly scaled systems. In fact, forcing rewrites of several software projects.</a:t>
            </a:r>
            <a:endParaRPr/>
          </a:p>
          <a:p>
            <a:pPr indent="0" lvl="0" marL="0" rtl="0" algn="l">
              <a:lnSpc>
                <a:spcPct val="115000"/>
              </a:lnSpc>
              <a:spcBef>
                <a:spcPts val="0"/>
              </a:spcBef>
              <a:spcAft>
                <a:spcPts val="0"/>
              </a:spcAft>
              <a:buNone/>
            </a:pPr>
            <a:r>
              <a:rPr lang="en-US"/>
              <a:t> </a:t>
            </a:r>
            <a:endParaRPr/>
          </a:p>
          <a:p>
            <a:pPr indent="0" lvl="0" marL="0" rtl="0" algn="l">
              <a:lnSpc>
                <a:spcPct val="115000"/>
              </a:lnSpc>
              <a:spcBef>
                <a:spcPts val="0"/>
              </a:spcBef>
              <a:spcAft>
                <a:spcPts val="0"/>
              </a:spcAft>
              <a:buNone/>
            </a:pPr>
            <a:r>
              <a:rPr lang="en-US"/>
              <a:t>An interesting trend in the stateful application in the past few years has been to include high availability batteries within themself. They almost don’t need the distribution logic in the underlying storage systems. This also explain the rise in popularity of the Local PVs within Kubernetes.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8d6e1d533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8d6e1d533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 the applications are becoming more distributed in nature, their demands in terms of the capacity per volume also have significantly come down. for instance I am currently working with an user who is refactoring their OLAP Database that needed around 100TB volume to 100 pods required 1TB volume per pod.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spoke briefly earlier about the need for NVMe to fully utilize the powerful nodes that are at the users disposal. DPDK/SPDK is yet another technology that lets developers gain access to the power of the underlying hardware without having to go through or depending on the kernel calls.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8d6e1d533c_2_10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8d6e1d533c_2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Another change is in the Linux kernel itself that shows the impact of how the poll mode driver implementation vs the async-io implementation deliver different results as the number of cores in the node increase.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8d6e1d533c_2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8d6e1d533c_2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HW Bugs Impact</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rPr lang="en-US"/>
              <a:t>This diagram from Brendan Burns showcasing the impact on the performance depending on the number of system calls made by the application is pretty interesting. This combined with the fact that hardware does have bugs and when you encounter them via the kernel it is pretty hard to fix.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way to mitigate and scale-up is to move towards user space.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8d6e1d533c_2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8d6e1d533c_2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protocol for finds its origin from the HPC world and it enables fast transfer of data between the application and the device. When using NVMe, you can also completely by-pass the kernel/block layer by implementing around 9 APIs.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NVMe over Fabric - TCP and so forth is gaining popularity and is looking very promising to replacing iSCSI which has been around for a very long time and can become a bottleneck when you want to drive your performance up.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82531d762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82531d762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US"/>
              <a:t>&gt; Thank you so much for joining today! Before we get started I just wanted to make sure/remind that there is a comet out there and I hope you have seen it. And I just had to put in a GOT slide somewhere in here.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g8d6e1d533c_2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8d6e1d533c_2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These improvements in the </a:t>
            </a:r>
            <a:r>
              <a:rPr lang="en-US"/>
              <a:t>underlying</a:t>
            </a:r>
            <a:r>
              <a:rPr lang="en-US"/>
              <a:t> hardware changes are forcing some of the infrastacks to be re-written. for instance this captures the story of how the network switches are trying to benefit/scale the number of packets they process by using poll mode drivers.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Within the storage space - ScyllaDB is another example that has taken up the partial rewrite of their stack to deliver high performance using the latest hardware.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8d9cb7e1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8d9cb7e1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g8d9cb7e14f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8d9cb7e14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8d6e1d533c_2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8d6e1d533c_2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g8d9cb7e14f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8d9cb7e14f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g88f4789230_4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88f4789230_4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if we “kept it in?”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g8d9cb7e14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8d9cb7e14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2" name="Shape 1002"/>
        <p:cNvGrpSpPr/>
        <p:nvPr/>
      </p:nvGrpSpPr>
      <p:grpSpPr>
        <a:xfrm>
          <a:off x="0" y="0"/>
          <a:ext cx="0" cy="0"/>
          <a:chOff x="0" y="0"/>
          <a:chExt cx="0" cy="0"/>
        </a:xfrm>
      </p:grpSpPr>
      <p:sp>
        <p:nvSpPr>
          <p:cNvPr id="1003" name="Google Shape;1003;g8ba8b80971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8ba8b80971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chemeClr val="dk1"/>
                </a:solidFill>
              </a:rPr>
              <a:t>To work within the Kubernetes StorageClasses framework, to power and unleash the best of Kubernetes and make it a data plane - in the most invisible manner, so to an SRE, OpenEBS is just another application within Kubernetes, and not ‘storage.’ This aligns perfectly to the promise Kubernetes offers of developer-friendly, SRE efficient, control plane  </a:t>
            </a:r>
            <a:endParaRPr sz="1400"/>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7" name="Shape 1087"/>
        <p:cNvGrpSpPr/>
        <p:nvPr/>
      </p:nvGrpSpPr>
      <p:grpSpPr>
        <a:xfrm>
          <a:off x="0" y="0"/>
          <a:ext cx="0" cy="0"/>
          <a:chOff x="0" y="0"/>
          <a:chExt cx="0" cy="0"/>
        </a:xfrm>
      </p:grpSpPr>
      <p:sp>
        <p:nvSpPr>
          <p:cNvPr id="1088" name="Google Shape;1088;g8d9cb7e1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8d9cb7e1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4" name="Shape 1094"/>
        <p:cNvGrpSpPr/>
        <p:nvPr/>
      </p:nvGrpSpPr>
      <p:grpSpPr>
        <a:xfrm>
          <a:off x="0" y="0"/>
          <a:ext cx="0" cy="0"/>
          <a:chOff x="0" y="0"/>
          <a:chExt cx="0" cy="0"/>
        </a:xfrm>
      </p:grpSpPr>
      <p:sp>
        <p:nvSpPr>
          <p:cNvPr id="1095" name="Google Shape;1095;g8d6e1d533c_2_1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8d6e1d533c_2_1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82531d762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82531d762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I am going to be referring to Conway’s law a few times, and probably it is just worth stating that upfront for the benefit of those that have never heard it before.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Conway’s law states that the team structures reflect the system design = siloed/hierarchical teams tend to develop monolithic architectures and small (pizza) autonomous teams develop loosely coupled systems. Aka microservices, DevOps, Cloud Native patterns! If you like me are interested in learning about team cultures in cloud-native companies like Amazon, Netflix, Bloomberg - you will notice that they emphasize on having small autonomous and independent teams operating at great agility.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u="sng">
                <a:solidFill>
                  <a:schemeClr val="hlink"/>
                </a:solidFill>
                <a:hlinkClick r:id="rId2"/>
              </a:rPr>
              <a:t>https://www.tothenew.com/blog/an-overview-of-microservice-architecture-part-i/</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Google Shape;1102;g82531d762e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3" name="Google Shape;1103;g82531d762e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4" name="Shape 1114"/>
        <p:cNvGrpSpPr/>
        <p:nvPr/>
      </p:nvGrpSpPr>
      <p:grpSpPr>
        <a:xfrm>
          <a:off x="0" y="0"/>
          <a:ext cx="0" cy="0"/>
          <a:chOff x="0" y="0"/>
          <a:chExt cx="0" cy="0"/>
        </a:xfrm>
      </p:grpSpPr>
      <p:sp>
        <p:nvSpPr>
          <p:cNvPr id="1115" name="Google Shape;1115;g8d9cb7e14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8d9cb7e14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g8d9cb7e14f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8d9cb7e14f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1" name="Shape 1131"/>
        <p:cNvGrpSpPr/>
        <p:nvPr/>
      </p:nvGrpSpPr>
      <p:grpSpPr>
        <a:xfrm>
          <a:off x="0" y="0"/>
          <a:ext cx="0" cy="0"/>
          <a:chOff x="0" y="0"/>
          <a:chExt cx="0" cy="0"/>
        </a:xfrm>
      </p:grpSpPr>
      <p:sp>
        <p:nvSpPr>
          <p:cNvPr id="1132" name="Google Shape;1132;g8d9cb7e14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8d9cb7e14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9" name="Shape 1139"/>
        <p:cNvGrpSpPr/>
        <p:nvPr/>
      </p:nvGrpSpPr>
      <p:grpSpPr>
        <a:xfrm>
          <a:off x="0" y="0"/>
          <a:ext cx="0" cy="0"/>
          <a:chOff x="0" y="0"/>
          <a:chExt cx="0" cy="0"/>
        </a:xfrm>
      </p:grpSpPr>
      <p:sp>
        <p:nvSpPr>
          <p:cNvPr id="1140" name="Google Shape;1140;g8d9cb7e14f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8d9cb7e14f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8d9cb7e14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8d9cb7e14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g8d9cb7e14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8d9cb7e14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3" name="Shape 1163"/>
        <p:cNvGrpSpPr/>
        <p:nvPr/>
      </p:nvGrpSpPr>
      <p:grpSpPr>
        <a:xfrm>
          <a:off x="0" y="0"/>
          <a:ext cx="0" cy="0"/>
          <a:chOff x="0" y="0"/>
          <a:chExt cx="0" cy="0"/>
        </a:xfrm>
      </p:grpSpPr>
      <p:sp>
        <p:nvSpPr>
          <p:cNvPr id="1164" name="Google Shape;1164;g82531d762e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5" name="Google Shape;1165;g82531d762e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3" name="Shape 1173"/>
        <p:cNvGrpSpPr/>
        <p:nvPr/>
      </p:nvGrpSpPr>
      <p:grpSpPr>
        <a:xfrm>
          <a:off x="0" y="0"/>
          <a:ext cx="0" cy="0"/>
          <a:chOff x="0" y="0"/>
          <a:chExt cx="0" cy="0"/>
        </a:xfrm>
      </p:grpSpPr>
      <p:sp>
        <p:nvSpPr>
          <p:cNvPr id="1174" name="Google Shape;1174;g8916f8180a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g8916f8180a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4" name="Shape 1234"/>
        <p:cNvGrpSpPr/>
        <p:nvPr/>
      </p:nvGrpSpPr>
      <p:grpSpPr>
        <a:xfrm>
          <a:off x="0" y="0"/>
          <a:ext cx="0" cy="0"/>
          <a:chOff x="0" y="0"/>
          <a:chExt cx="0" cy="0"/>
        </a:xfrm>
      </p:grpSpPr>
      <p:sp>
        <p:nvSpPr>
          <p:cNvPr id="1235" name="Google Shape;1235;g8d6e1d533c_2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8d6e1d533c_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8d6e1d533c_2_1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d6e1d533c_2_1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I am joined today by Murat and Brian - we all work at MayaData, which has always been a remote-first company with all of us distributed across the globe.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&gt; As we present, you will probably notice how Conway’s law has </a:t>
            </a:r>
            <a:r>
              <a:rPr lang="en-US"/>
              <a:t>manifested</a:t>
            </a:r>
            <a:r>
              <a:rPr lang="en-US"/>
              <a:t> itself within our org helping us to form small autonomous teams. For instance - OpenEBS has several engines unlike many storage companies that just have a single engine. </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Google Shape;1287;g8d6e1d533c_5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8d6e1d533c_5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2" name="Shape 1302"/>
        <p:cNvGrpSpPr/>
        <p:nvPr/>
      </p:nvGrpSpPr>
      <p:grpSpPr>
        <a:xfrm>
          <a:off x="0" y="0"/>
          <a:ext cx="0" cy="0"/>
          <a:chOff x="0" y="0"/>
          <a:chExt cx="0" cy="0"/>
        </a:xfrm>
      </p:grpSpPr>
      <p:sp>
        <p:nvSpPr>
          <p:cNvPr id="1303" name="Google Shape;1303;g8ba8b80971_0_1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8ba8b80971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chemeClr val="dk1"/>
                </a:solidFill>
              </a:rPr>
              <a:t>To work within the Kubernetes StorageClasses framework, to power and unleash the best of Kubernetes and make it a data plane - in the most invisible manner, so to an SRE, OpenEBS is just another application within Kubernetes, and not ‘storage.’ This aligns perfectly to the promise Kubernetes offers of developer-friendly, SRE efficient, control plane  </a:t>
            </a:r>
            <a:endParaRPr sz="1400"/>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Google Shape;1359;g8d6e1d533c_2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8d6e1d533c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0" name="Shape 1370"/>
        <p:cNvGrpSpPr/>
        <p:nvPr/>
      </p:nvGrpSpPr>
      <p:grpSpPr>
        <a:xfrm>
          <a:off x="0" y="0"/>
          <a:ext cx="0" cy="0"/>
          <a:chOff x="0" y="0"/>
          <a:chExt cx="0" cy="0"/>
        </a:xfrm>
      </p:grpSpPr>
      <p:sp>
        <p:nvSpPr>
          <p:cNvPr id="1371" name="Google Shape;1371;g82531d762e_0_1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82531d762e_0_1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&gt; MayaData is also leading the efforts in building a community for Data on Kubernetes (DOKC). We are partnering with both management Kubernetes providers as well as Stateful Application vendors like Datastax and more.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9" name="Shape 1379"/>
        <p:cNvGrpSpPr/>
        <p:nvPr/>
      </p:nvGrpSpPr>
      <p:grpSpPr>
        <a:xfrm>
          <a:off x="0" y="0"/>
          <a:ext cx="0" cy="0"/>
          <a:chOff x="0" y="0"/>
          <a:chExt cx="0" cy="0"/>
        </a:xfrm>
      </p:grpSpPr>
      <p:sp>
        <p:nvSpPr>
          <p:cNvPr id="1380" name="Google Shape;1380;g8ba8b80971_0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1" name="Google Shape;1381;g8ba8b80971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0" name="Shape 1390"/>
        <p:cNvGrpSpPr/>
        <p:nvPr/>
      </p:nvGrpSpPr>
      <p:grpSpPr>
        <a:xfrm>
          <a:off x="0" y="0"/>
          <a:ext cx="0" cy="0"/>
          <a:chOff x="0" y="0"/>
          <a:chExt cx="0" cy="0"/>
        </a:xfrm>
      </p:grpSpPr>
      <p:sp>
        <p:nvSpPr>
          <p:cNvPr id="1391" name="Google Shape;1391;g8d6e1d533c_2_16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2" name="Google Shape;1392;g8d6e1d533c_2_16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0" name="Shape 1400"/>
        <p:cNvGrpSpPr/>
        <p:nvPr/>
      </p:nvGrpSpPr>
      <p:grpSpPr>
        <a:xfrm>
          <a:off x="0" y="0"/>
          <a:ext cx="0" cy="0"/>
          <a:chOff x="0" y="0"/>
          <a:chExt cx="0" cy="0"/>
        </a:xfrm>
      </p:grpSpPr>
      <p:sp>
        <p:nvSpPr>
          <p:cNvPr id="1401" name="Google Shape;1401;g8d9cb7e14f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8d9cb7e14f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8" name="Shape 1468"/>
        <p:cNvGrpSpPr/>
        <p:nvPr/>
      </p:nvGrpSpPr>
      <p:grpSpPr>
        <a:xfrm>
          <a:off x="0" y="0"/>
          <a:ext cx="0" cy="0"/>
          <a:chOff x="0" y="0"/>
          <a:chExt cx="0" cy="0"/>
        </a:xfrm>
      </p:grpSpPr>
      <p:sp>
        <p:nvSpPr>
          <p:cNvPr id="1469" name="Google Shape;1469;g8d9cb7e14f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0" name="Google Shape;1470;g8d9cb7e14f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7" name="Shape 1517"/>
        <p:cNvGrpSpPr/>
        <p:nvPr/>
      </p:nvGrpSpPr>
      <p:grpSpPr>
        <a:xfrm>
          <a:off x="0" y="0"/>
          <a:ext cx="0" cy="0"/>
          <a:chOff x="0" y="0"/>
          <a:chExt cx="0" cy="0"/>
        </a:xfrm>
      </p:grpSpPr>
      <p:sp>
        <p:nvSpPr>
          <p:cNvPr id="1518" name="Google Shape;1518;g8d9cb7e14f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8d9cb7e14f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5" name="Shape 1595"/>
        <p:cNvGrpSpPr/>
        <p:nvPr/>
      </p:nvGrpSpPr>
      <p:grpSpPr>
        <a:xfrm>
          <a:off x="0" y="0"/>
          <a:ext cx="0" cy="0"/>
          <a:chOff x="0" y="0"/>
          <a:chExt cx="0" cy="0"/>
        </a:xfrm>
      </p:grpSpPr>
      <p:sp>
        <p:nvSpPr>
          <p:cNvPr id="1596" name="Google Shape;1596;g8d9cb7e14f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8d9cb7e14f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8ba8b80971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8ba8b80971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You may have not heard about MayaData but you must have come across the products that MayaData has helped develop. we are among the top 5 contributors to the CNCF which is attributed to the OpenEBS and Litmus projects that are now CNCF Sandbox projects. In addition, most of us are active in the Kubernetes space with a growing number of CKAs (probably a record for a startup) and several other eco-system projects like Velero and Kubernetes itself. My personal favorite is to make sure we maintain NFS Provisioner in the Kubernetes SIGs.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OpenEBS happens to be leading Container Attached Storage - choice.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Litmus is hugely popular among the developers and SREs to apply Chaos Engineering to Kubernetes applications in a Kubernetes native way. </a:t>
            </a:r>
            <a:endParaRPr>
              <a:solidFill>
                <a:srgbClr val="222222"/>
              </a:solidFill>
              <a:highlight>
                <a:srgbClr val="FFFFFF"/>
              </a:highlight>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6" name="Shape 1626"/>
        <p:cNvGrpSpPr/>
        <p:nvPr/>
      </p:nvGrpSpPr>
      <p:grpSpPr>
        <a:xfrm>
          <a:off x="0" y="0"/>
          <a:ext cx="0" cy="0"/>
          <a:chOff x="0" y="0"/>
          <a:chExt cx="0" cy="0"/>
        </a:xfrm>
      </p:grpSpPr>
      <p:sp>
        <p:nvSpPr>
          <p:cNvPr id="1627" name="Google Shape;1627;g8d9cb7e14f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8d9cb7e14f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82531d762e_0_1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82531d762e_0_1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&gt; </a:t>
            </a:r>
            <a:r>
              <a:rPr lang="en-US"/>
              <a:t>MayaData is also leading the efforts in building a community for Data on Kubernetes (DOKC). We are partnering with both management Kubernetes providers as well as Stateful Application vendors like Datastax and more.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8d6e1d533c_2_2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8d6e1d533c_2_2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&gt; Here is a rough outline of what we are going to talk about. A quick review of the evolution of Stateful workloads in Kubernetes - followed by the changes in the technology and mindset of the operators and </a:t>
            </a:r>
            <a:r>
              <a:rPr lang="en-US"/>
              <a:t>engineers</a:t>
            </a:r>
            <a:r>
              <a:rPr lang="en-US"/>
              <a:t> that is forcing us towards a new pattern of building storage system - namely Container Attached Storage. Walk through some early adopter stories that can help answer some of your questions as well as present the results of some performance tests we have been carrying out.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It is a lot to cover, but we can always continue the discussions on the Kubernetes slack = #openebs channel, where most of us are online.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8d6e1d533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8d6e1d533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speak about Stateful Workloads in Kubernetes remains an highly polarizing topic. While we all would love to see community grow in a vendor neutral way, the companies and the economics have a way to take over. Open Source has won, just like Internet has. It didn’t stop the browser wars. Kubernetes has won it, but the the State wars. There are several folks that are taking the Stateful workloads in different directions.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US"/>
              <a:t>Cloud and Managed service providers would love to have the state within them (locked and paid for, obviously for better managed services). Data and the data </a:t>
            </a:r>
            <a:r>
              <a:rPr lang="en-US"/>
              <a:t>transfer</a:t>
            </a:r>
            <a:r>
              <a:rPr lang="en-US"/>
              <a:t> costs is how these large cloud providers can make money. </a:t>
            </a:r>
            <a:endParaRPr/>
          </a:p>
          <a:p>
            <a:pPr indent="-298450" lvl="0" marL="457200" rtl="0" algn="l">
              <a:spcBef>
                <a:spcPts val="0"/>
              </a:spcBef>
              <a:spcAft>
                <a:spcPts val="0"/>
              </a:spcAft>
              <a:buSzPts val="1100"/>
              <a:buChar char="-"/>
            </a:pPr>
            <a:r>
              <a:rPr lang="en-US"/>
              <a:t>Stateful application vendors want to keep the management of state within them. We will talk more on this and the Rise of Local PVs later-on. </a:t>
            </a:r>
            <a:endParaRPr/>
          </a:p>
          <a:p>
            <a:pPr indent="-298450" lvl="0" marL="457200" rtl="0" algn="l">
              <a:spcBef>
                <a:spcPts val="0"/>
              </a:spcBef>
              <a:spcAft>
                <a:spcPts val="0"/>
              </a:spcAft>
              <a:buSzPts val="1100"/>
              <a:buChar char="-"/>
            </a:pPr>
            <a:r>
              <a:rPr lang="en-US"/>
              <a:t>End users would love to maintain state in their private data centers</a:t>
            </a:r>
            <a:endParaRPr/>
          </a:p>
          <a:p>
            <a:pPr indent="-298450" lvl="0" marL="457200" rtl="0" algn="l">
              <a:spcBef>
                <a:spcPts val="0"/>
              </a:spcBef>
              <a:spcAft>
                <a:spcPts val="0"/>
              </a:spcAft>
              <a:buSzPts val="1100"/>
              <a:buChar char="-"/>
            </a:pPr>
            <a:r>
              <a:rPr lang="en-US"/>
              <a:t>Then there is a cultural shift that is needed - that involves consultants and partners and developers..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2.png"/><Relationship Id="rId3"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4.png"/><Relationship Id="rId3"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jpg"/><Relationship Id="rId3" Type="http://schemas.openxmlformats.org/officeDocument/2006/relationships/image" Target="../media/image30.png"/><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jpg"/><Relationship Id="rId3" Type="http://schemas.openxmlformats.org/officeDocument/2006/relationships/image" Target="../media/image14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jpg"/><Relationship Id="rId3" Type="http://schemas.openxmlformats.org/officeDocument/2006/relationships/image" Target="../media/image19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elcome slide Option02" type="secHead">
  <p:cSld name="SECTION_HEADER">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 name="Google Shape;11;p2"/>
          <p:cNvPicPr preferRelativeResize="0"/>
          <p:nvPr/>
        </p:nvPicPr>
        <p:blipFill rotWithShape="1">
          <a:blip r:embed="rId2">
            <a:alphaModFix/>
          </a:blip>
          <a:srcRect b="0" l="0" r="0" t="0"/>
          <a:stretch/>
        </p:blipFill>
        <p:spPr>
          <a:xfrm>
            <a:off x="0" y="0"/>
            <a:ext cx="9143994" cy="5143503"/>
          </a:xfrm>
          <a:prstGeom prst="rect">
            <a:avLst/>
          </a:prstGeom>
          <a:noFill/>
          <a:ln>
            <a:noFill/>
          </a:ln>
        </p:spPr>
      </p:pic>
      <p:pic>
        <p:nvPicPr>
          <p:cNvPr id="12" name="Google Shape;12;p2"/>
          <p:cNvPicPr preferRelativeResize="0"/>
          <p:nvPr/>
        </p:nvPicPr>
        <p:blipFill rotWithShape="1">
          <a:blip r:embed="rId3">
            <a:alphaModFix amt="79000"/>
          </a:blip>
          <a:srcRect b="0" l="0" r="0" t="0"/>
          <a:stretch/>
        </p:blipFill>
        <p:spPr>
          <a:xfrm>
            <a:off x="1434700" y="0"/>
            <a:ext cx="5589000" cy="5143501"/>
          </a:xfrm>
          <a:prstGeom prst="rect">
            <a:avLst/>
          </a:prstGeom>
          <a:noFill/>
          <a:ln>
            <a:noFill/>
          </a:ln>
        </p:spPr>
      </p:pic>
      <p:pic>
        <p:nvPicPr>
          <p:cNvPr id="13" name="Google Shape;13;p2"/>
          <p:cNvPicPr preferRelativeResize="0"/>
          <p:nvPr/>
        </p:nvPicPr>
        <p:blipFill rotWithShape="1">
          <a:blip r:embed="rId4">
            <a:alphaModFix amt="80000"/>
          </a:blip>
          <a:srcRect b="0" l="0" r="0" t="0"/>
          <a:stretch/>
        </p:blipFill>
        <p:spPr>
          <a:xfrm>
            <a:off x="0" y="378275"/>
            <a:ext cx="7952750" cy="4765224"/>
          </a:xfrm>
          <a:prstGeom prst="rect">
            <a:avLst/>
          </a:prstGeom>
          <a:noFill/>
          <a:ln>
            <a:noFill/>
          </a:ln>
        </p:spPr>
      </p:pic>
      <p:pic>
        <p:nvPicPr>
          <p:cNvPr id="14" name="Google Shape;14;p2"/>
          <p:cNvPicPr preferRelativeResize="0"/>
          <p:nvPr/>
        </p:nvPicPr>
        <p:blipFill rotWithShape="1">
          <a:blip r:embed="rId5">
            <a:alphaModFix amt="80000"/>
          </a:blip>
          <a:srcRect b="0" l="0" r="0" t="0"/>
          <a:stretch/>
        </p:blipFill>
        <p:spPr>
          <a:xfrm>
            <a:off x="5549100" y="837353"/>
            <a:ext cx="3594899" cy="4306150"/>
          </a:xfrm>
          <a:prstGeom prst="rect">
            <a:avLst/>
          </a:prstGeom>
          <a:noFill/>
          <a:ln>
            <a:noFill/>
          </a:ln>
        </p:spPr>
      </p:pic>
      <p:sp>
        <p:nvSpPr>
          <p:cNvPr id="15" name="Google Shape;15;p2"/>
          <p:cNvSpPr txBox="1"/>
          <p:nvPr>
            <p:ph type="title"/>
          </p:nvPr>
        </p:nvSpPr>
        <p:spPr>
          <a:xfrm>
            <a:off x="1436925" y="1492900"/>
            <a:ext cx="5589000" cy="72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2"/>
          <p:cNvSpPr txBox="1"/>
          <p:nvPr>
            <p:ph idx="1" type="subTitle"/>
          </p:nvPr>
        </p:nvSpPr>
        <p:spPr>
          <a:xfrm>
            <a:off x="1436925" y="2505275"/>
            <a:ext cx="39843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600">
                <a:solidFill>
                  <a:schemeClr val="lt1"/>
                </a:solidFill>
                <a:latin typeface="Open Sans SemiBold"/>
                <a:ea typeface="Open Sans SemiBold"/>
                <a:cs typeface="Open Sans SemiBold"/>
                <a:sym typeface="Open Sans SemiBold"/>
              </a:defRPr>
            </a:lvl1pPr>
            <a:lvl2pPr lvl="1" algn="l">
              <a:lnSpc>
                <a:spcPct val="115000"/>
              </a:lnSpc>
              <a:spcBef>
                <a:spcPts val="1600"/>
              </a:spcBef>
              <a:spcAft>
                <a:spcPts val="0"/>
              </a:spcAft>
              <a:buSzPts val="1400"/>
              <a:buNone/>
              <a:defRPr>
                <a:solidFill>
                  <a:schemeClr val="lt1"/>
                </a:solidFill>
              </a:defRPr>
            </a:lvl2pPr>
            <a:lvl3pPr lvl="2" algn="l">
              <a:lnSpc>
                <a:spcPct val="115000"/>
              </a:lnSpc>
              <a:spcBef>
                <a:spcPts val="1600"/>
              </a:spcBef>
              <a:spcAft>
                <a:spcPts val="0"/>
              </a:spcAft>
              <a:buSzPts val="1400"/>
              <a:buNone/>
              <a:defRPr>
                <a:solidFill>
                  <a:schemeClr val="lt1"/>
                </a:solidFill>
              </a:defRPr>
            </a:lvl3pPr>
            <a:lvl4pPr lvl="3" algn="l">
              <a:lnSpc>
                <a:spcPct val="115000"/>
              </a:lnSpc>
              <a:spcBef>
                <a:spcPts val="1600"/>
              </a:spcBef>
              <a:spcAft>
                <a:spcPts val="0"/>
              </a:spcAft>
              <a:buSzPts val="1400"/>
              <a:buNone/>
              <a:defRPr>
                <a:solidFill>
                  <a:schemeClr val="lt1"/>
                </a:solidFill>
              </a:defRPr>
            </a:lvl4pPr>
            <a:lvl5pPr lvl="4" algn="l">
              <a:lnSpc>
                <a:spcPct val="115000"/>
              </a:lnSpc>
              <a:spcBef>
                <a:spcPts val="1600"/>
              </a:spcBef>
              <a:spcAft>
                <a:spcPts val="0"/>
              </a:spcAft>
              <a:buSzPts val="1400"/>
              <a:buNone/>
              <a:defRPr>
                <a:solidFill>
                  <a:schemeClr val="lt1"/>
                </a:solidFill>
              </a:defRPr>
            </a:lvl5pPr>
            <a:lvl6pPr lvl="5" algn="l">
              <a:lnSpc>
                <a:spcPct val="115000"/>
              </a:lnSpc>
              <a:spcBef>
                <a:spcPts val="1600"/>
              </a:spcBef>
              <a:spcAft>
                <a:spcPts val="0"/>
              </a:spcAft>
              <a:buSzPts val="1400"/>
              <a:buNone/>
              <a:defRPr>
                <a:solidFill>
                  <a:schemeClr val="lt1"/>
                </a:solidFill>
              </a:defRPr>
            </a:lvl6pPr>
            <a:lvl7pPr lvl="6" algn="l">
              <a:lnSpc>
                <a:spcPct val="115000"/>
              </a:lnSpc>
              <a:spcBef>
                <a:spcPts val="1600"/>
              </a:spcBef>
              <a:spcAft>
                <a:spcPts val="0"/>
              </a:spcAft>
              <a:buSzPts val="1400"/>
              <a:buNone/>
              <a:defRPr>
                <a:solidFill>
                  <a:schemeClr val="lt1"/>
                </a:solidFill>
              </a:defRPr>
            </a:lvl7pPr>
            <a:lvl8pPr lvl="7" algn="l">
              <a:lnSpc>
                <a:spcPct val="115000"/>
              </a:lnSpc>
              <a:spcBef>
                <a:spcPts val="1600"/>
              </a:spcBef>
              <a:spcAft>
                <a:spcPts val="0"/>
              </a:spcAft>
              <a:buSzPts val="1400"/>
              <a:buNone/>
              <a:defRPr>
                <a:solidFill>
                  <a:schemeClr val="lt1"/>
                </a:solidFill>
              </a:defRPr>
            </a:lvl8pPr>
            <a:lvl9pPr lvl="8" algn="l">
              <a:lnSpc>
                <a:spcPct val="115000"/>
              </a:lnSpc>
              <a:spcBef>
                <a:spcPts val="1600"/>
              </a:spcBef>
              <a:spcAft>
                <a:spcPts val="1600"/>
              </a:spcAft>
              <a:buSzPts val="1400"/>
              <a:buNone/>
              <a:defRPr>
                <a:solidFill>
                  <a:schemeClr val="lt1"/>
                </a:solidFill>
              </a:defRPr>
            </a:lvl9pPr>
          </a:lstStyle>
          <a:p/>
        </p:txBody>
      </p:sp>
      <p:sp>
        <p:nvSpPr>
          <p:cNvPr id="17" name="Google Shape;17;p2"/>
          <p:cNvSpPr txBox="1"/>
          <p:nvPr>
            <p:ph idx="2" type="body"/>
          </p:nvPr>
        </p:nvSpPr>
        <p:spPr>
          <a:xfrm>
            <a:off x="1366975" y="4012175"/>
            <a:ext cx="2323200" cy="783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1pPr>
            <a:lvl2pPr indent="-304800" lvl="1" marL="9144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2pPr>
            <a:lvl3pPr indent="-304800" lvl="2" marL="13716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3pPr>
            <a:lvl4pPr indent="-304800" lvl="3" marL="18288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4pPr>
            <a:lvl5pPr indent="-304800" lvl="4" marL="22860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5pPr>
            <a:lvl6pPr indent="-304800" lvl="5" marL="27432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6pPr>
            <a:lvl7pPr indent="-304800" lvl="6" marL="32004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7pPr>
            <a:lvl8pPr indent="-304800" lvl="7" marL="3657600" algn="l">
              <a:lnSpc>
                <a:spcPct val="115000"/>
              </a:lnSpc>
              <a:spcBef>
                <a:spcPts val="1600"/>
              </a:spcBef>
              <a:spcAft>
                <a:spcPts val="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8pPr>
            <a:lvl9pPr indent="-304800" lvl="8" marL="4114800" algn="l">
              <a:lnSpc>
                <a:spcPct val="115000"/>
              </a:lnSpc>
              <a:spcBef>
                <a:spcPts val="1600"/>
              </a:spcBef>
              <a:spcAft>
                <a:spcPts val="1600"/>
              </a:spcAft>
              <a:buClr>
                <a:schemeClr val="lt1"/>
              </a:buClr>
              <a:buSzPts val="1200"/>
              <a:buFont typeface="Montserrat Medium"/>
              <a:buChar char="■"/>
              <a:defRPr sz="1200">
                <a:solidFill>
                  <a:schemeClr val="lt1"/>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4">
  <p:cSld name="CUSTOM_38_4">
    <p:spTree>
      <p:nvGrpSpPr>
        <p:cNvPr id="73" name="Shape 73"/>
        <p:cNvGrpSpPr/>
        <p:nvPr/>
      </p:nvGrpSpPr>
      <p:grpSpPr>
        <a:xfrm>
          <a:off x="0" y="0"/>
          <a:ext cx="0" cy="0"/>
          <a:chOff x="0" y="0"/>
          <a:chExt cx="0" cy="0"/>
        </a:xfrm>
      </p:grpSpPr>
      <p:sp>
        <p:nvSpPr>
          <p:cNvPr id="74" name="Google Shape;74;p11"/>
          <p:cNvSpPr/>
          <p:nvPr/>
        </p:nvSpPr>
        <p:spPr>
          <a:xfrm>
            <a:off x="0" y="4737800"/>
            <a:ext cx="9144000" cy="414300"/>
          </a:xfrm>
          <a:prstGeom prst="rect">
            <a:avLst/>
          </a:prstGeom>
          <a:solidFill>
            <a:srgbClr val="0C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Open Sans"/>
                <a:ea typeface="Open Sans"/>
                <a:cs typeface="Open Sans"/>
                <a:sym typeface="Open Sans"/>
              </a:rPr>
              <a:t>MayaData Confidential</a:t>
            </a:r>
            <a:endParaRPr sz="1200">
              <a:solidFill>
                <a:srgbClr val="FFFFFF"/>
              </a:solidFill>
              <a:latin typeface="Open Sans"/>
              <a:ea typeface="Open Sans"/>
              <a:cs typeface="Open Sans"/>
              <a:sym typeface="Open Sans"/>
            </a:endParaRPr>
          </a:p>
        </p:txBody>
      </p:sp>
      <p:sp>
        <p:nvSpPr>
          <p:cNvPr id="76" name="Google Shape;76;p11"/>
          <p:cNvSpPr txBox="1"/>
          <p:nvPr>
            <p:ph type="title"/>
          </p:nvPr>
        </p:nvSpPr>
        <p:spPr>
          <a:xfrm>
            <a:off x="113550" y="28450"/>
            <a:ext cx="7057500" cy="613800"/>
          </a:xfrm>
          <a:prstGeom prst="rect">
            <a:avLst/>
          </a:prstGeom>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None/>
              <a:defRPr sz="3000">
                <a:solidFill>
                  <a:srgbClr val="1C4587"/>
                </a:solidFill>
                <a:latin typeface="Montserrat SemiBold"/>
                <a:ea typeface="Montserrat SemiBold"/>
                <a:cs typeface="Montserrat SemiBold"/>
                <a:sym typeface="Montserrat SemiBold"/>
              </a:defRPr>
            </a:lvl1pPr>
            <a:lvl2pPr lvl="1" rtl="0">
              <a:spcBef>
                <a:spcPts val="0"/>
              </a:spcBef>
              <a:spcAft>
                <a:spcPts val="0"/>
              </a:spcAft>
              <a:buNone/>
              <a:defRPr>
                <a:solidFill>
                  <a:srgbClr val="1C4587"/>
                </a:solidFill>
              </a:defRPr>
            </a:lvl2pPr>
            <a:lvl3pPr lvl="2" rtl="0">
              <a:spcBef>
                <a:spcPts val="0"/>
              </a:spcBef>
              <a:spcAft>
                <a:spcPts val="0"/>
              </a:spcAft>
              <a:buNone/>
              <a:defRPr>
                <a:solidFill>
                  <a:srgbClr val="1C4587"/>
                </a:solidFill>
              </a:defRPr>
            </a:lvl3pPr>
            <a:lvl4pPr lvl="3" rtl="0">
              <a:spcBef>
                <a:spcPts val="0"/>
              </a:spcBef>
              <a:spcAft>
                <a:spcPts val="0"/>
              </a:spcAft>
              <a:buNone/>
              <a:defRPr>
                <a:solidFill>
                  <a:srgbClr val="1C4587"/>
                </a:solidFill>
              </a:defRPr>
            </a:lvl4pPr>
            <a:lvl5pPr lvl="4" rtl="0">
              <a:spcBef>
                <a:spcPts val="0"/>
              </a:spcBef>
              <a:spcAft>
                <a:spcPts val="0"/>
              </a:spcAft>
              <a:buNone/>
              <a:defRPr>
                <a:solidFill>
                  <a:srgbClr val="1C4587"/>
                </a:solidFill>
              </a:defRPr>
            </a:lvl5pPr>
            <a:lvl6pPr lvl="5" rtl="0">
              <a:spcBef>
                <a:spcPts val="0"/>
              </a:spcBef>
              <a:spcAft>
                <a:spcPts val="0"/>
              </a:spcAft>
              <a:buNone/>
              <a:defRPr>
                <a:solidFill>
                  <a:srgbClr val="1C4587"/>
                </a:solidFill>
              </a:defRPr>
            </a:lvl6pPr>
            <a:lvl7pPr lvl="6" rtl="0">
              <a:spcBef>
                <a:spcPts val="0"/>
              </a:spcBef>
              <a:spcAft>
                <a:spcPts val="0"/>
              </a:spcAft>
              <a:buNone/>
              <a:defRPr>
                <a:solidFill>
                  <a:srgbClr val="1C4587"/>
                </a:solidFill>
              </a:defRPr>
            </a:lvl7pPr>
            <a:lvl8pPr lvl="7" rtl="0">
              <a:spcBef>
                <a:spcPts val="0"/>
              </a:spcBef>
              <a:spcAft>
                <a:spcPts val="0"/>
              </a:spcAft>
              <a:buNone/>
              <a:defRPr>
                <a:solidFill>
                  <a:srgbClr val="1C4587"/>
                </a:solidFill>
              </a:defRPr>
            </a:lvl8pPr>
            <a:lvl9pPr lvl="8" rtl="0">
              <a:spcBef>
                <a:spcPts val="0"/>
              </a:spcBef>
              <a:spcAft>
                <a:spcPts val="0"/>
              </a:spcAft>
              <a:buNone/>
              <a:defRPr>
                <a:solidFill>
                  <a:srgbClr val="1C4587"/>
                </a:solidFill>
              </a:defRPr>
            </a:lvl9pPr>
          </a:lstStyle>
          <a:p/>
        </p:txBody>
      </p:sp>
      <p:sp>
        <p:nvSpPr>
          <p:cNvPr id="77" name="Google Shape;77;p11"/>
          <p:cNvSpPr txBox="1"/>
          <p:nvPr>
            <p:ph idx="1" type="subTitle"/>
          </p:nvPr>
        </p:nvSpPr>
        <p:spPr>
          <a:xfrm>
            <a:off x="113550" y="595725"/>
            <a:ext cx="4292100" cy="336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341894"/>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1"/>
          <p:cNvSpPr txBox="1"/>
          <p:nvPr>
            <p:ph idx="2" type="body"/>
          </p:nvPr>
        </p:nvSpPr>
        <p:spPr>
          <a:xfrm>
            <a:off x="142425" y="1204800"/>
            <a:ext cx="5113200" cy="273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4ED6"/>
              </a:buClr>
              <a:buSzPts val="1400"/>
              <a:buChar char="●"/>
              <a:defRPr sz="1400">
                <a:solidFill>
                  <a:srgbClr val="004ED6"/>
                </a:solidFill>
              </a:defRPr>
            </a:lvl1pPr>
            <a:lvl2pPr indent="-317500" lvl="1" marL="914400" rtl="0">
              <a:spcBef>
                <a:spcPts val="1600"/>
              </a:spcBef>
              <a:spcAft>
                <a:spcPts val="0"/>
              </a:spcAft>
              <a:buClr>
                <a:srgbClr val="004ED6"/>
              </a:buClr>
              <a:buSzPts val="1400"/>
              <a:buChar char="○"/>
              <a:defRPr>
                <a:solidFill>
                  <a:srgbClr val="004ED6"/>
                </a:solidFill>
              </a:defRPr>
            </a:lvl2pPr>
            <a:lvl3pPr indent="-317500" lvl="2" marL="1371600" rtl="0">
              <a:spcBef>
                <a:spcPts val="1600"/>
              </a:spcBef>
              <a:spcAft>
                <a:spcPts val="0"/>
              </a:spcAft>
              <a:buClr>
                <a:srgbClr val="004ED6"/>
              </a:buClr>
              <a:buSzPts val="1400"/>
              <a:buChar char="■"/>
              <a:defRPr>
                <a:solidFill>
                  <a:srgbClr val="004ED6"/>
                </a:solidFill>
              </a:defRPr>
            </a:lvl3pPr>
            <a:lvl4pPr indent="-317500" lvl="3" marL="1828800" rtl="0">
              <a:spcBef>
                <a:spcPts val="1600"/>
              </a:spcBef>
              <a:spcAft>
                <a:spcPts val="0"/>
              </a:spcAft>
              <a:buClr>
                <a:srgbClr val="004ED6"/>
              </a:buClr>
              <a:buSzPts val="1400"/>
              <a:buChar char="●"/>
              <a:defRPr>
                <a:solidFill>
                  <a:srgbClr val="004ED6"/>
                </a:solidFill>
              </a:defRPr>
            </a:lvl4pPr>
            <a:lvl5pPr indent="-317500" lvl="4" marL="2286000" rtl="0">
              <a:spcBef>
                <a:spcPts val="1600"/>
              </a:spcBef>
              <a:spcAft>
                <a:spcPts val="0"/>
              </a:spcAft>
              <a:buClr>
                <a:srgbClr val="004ED6"/>
              </a:buClr>
              <a:buSzPts val="1400"/>
              <a:buChar char="○"/>
              <a:defRPr>
                <a:solidFill>
                  <a:srgbClr val="004ED6"/>
                </a:solidFill>
              </a:defRPr>
            </a:lvl5pPr>
            <a:lvl6pPr indent="-317500" lvl="5" marL="2743200" rtl="0">
              <a:spcBef>
                <a:spcPts val="1600"/>
              </a:spcBef>
              <a:spcAft>
                <a:spcPts val="0"/>
              </a:spcAft>
              <a:buClr>
                <a:srgbClr val="004ED6"/>
              </a:buClr>
              <a:buSzPts val="1400"/>
              <a:buChar char="■"/>
              <a:defRPr>
                <a:solidFill>
                  <a:srgbClr val="004ED6"/>
                </a:solidFill>
              </a:defRPr>
            </a:lvl6pPr>
            <a:lvl7pPr indent="-317500" lvl="6" marL="3200400" rtl="0">
              <a:spcBef>
                <a:spcPts val="1600"/>
              </a:spcBef>
              <a:spcAft>
                <a:spcPts val="0"/>
              </a:spcAft>
              <a:buClr>
                <a:srgbClr val="004ED6"/>
              </a:buClr>
              <a:buSzPts val="1400"/>
              <a:buChar char="●"/>
              <a:defRPr>
                <a:solidFill>
                  <a:srgbClr val="004ED6"/>
                </a:solidFill>
              </a:defRPr>
            </a:lvl7pPr>
            <a:lvl8pPr indent="-317500" lvl="7" marL="3657600" rtl="0">
              <a:spcBef>
                <a:spcPts val="1600"/>
              </a:spcBef>
              <a:spcAft>
                <a:spcPts val="0"/>
              </a:spcAft>
              <a:buClr>
                <a:srgbClr val="004ED6"/>
              </a:buClr>
              <a:buSzPts val="1400"/>
              <a:buChar char="○"/>
              <a:defRPr>
                <a:solidFill>
                  <a:srgbClr val="004ED6"/>
                </a:solidFill>
              </a:defRPr>
            </a:lvl8pPr>
            <a:lvl9pPr indent="-317500" lvl="8" marL="4114800" rtl="0">
              <a:spcBef>
                <a:spcPts val="1600"/>
              </a:spcBef>
              <a:spcAft>
                <a:spcPts val="1600"/>
              </a:spcAft>
              <a:buClr>
                <a:srgbClr val="004ED6"/>
              </a:buClr>
              <a:buSzPts val="1400"/>
              <a:buChar char="■"/>
              <a:defRPr>
                <a:solidFill>
                  <a:srgbClr val="004ED6"/>
                </a:solidFill>
              </a:defRPr>
            </a:lvl9pPr>
          </a:lstStyle>
          <a:p/>
        </p:txBody>
      </p:sp>
      <p:pic>
        <p:nvPicPr>
          <p:cNvPr id="79" name="Google Shape;79;p11"/>
          <p:cNvPicPr preferRelativeResize="0"/>
          <p:nvPr/>
        </p:nvPicPr>
        <p:blipFill>
          <a:blip r:embed="rId2">
            <a:alphaModFix/>
          </a:blip>
          <a:stretch>
            <a:fillRect/>
          </a:stretch>
        </p:blipFill>
        <p:spPr>
          <a:xfrm>
            <a:off x="7396048" y="4802688"/>
            <a:ext cx="1253454" cy="284525"/>
          </a:xfrm>
          <a:prstGeom prst="rect">
            <a:avLst/>
          </a:prstGeom>
          <a:noFill/>
          <a:ln>
            <a:noFill/>
          </a:ln>
        </p:spPr>
      </p:pic>
      <p:sp>
        <p:nvSpPr>
          <p:cNvPr id="80" name="Google Shape;80;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5">
  <p:cSld name="CUSTOM_38_5">
    <p:spTree>
      <p:nvGrpSpPr>
        <p:cNvPr id="81" name="Shape 81"/>
        <p:cNvGrpSpPr/>
        <p:nvPr/>
      </p:nvGrpSpPr>
      <p:grpSpPr>
        <a:xfrm>
          <a:off x="0" y="0"/>
          <a:ext cx="0" cy="0"/>
          <a:chOff x="0" y="0"/>
          <a:chExt cx="0" cy="0"/>
        </a:xfrm>
      </p:grpSpPr>
      <p:sp>
        <p:nvSpPr>
          <p:cNvPr id="82" name="Google Shape;82;p12"/>
          <p:cNvSpPr/>
          <p:nvPr/>
        </p:nvSpPr>
        <p:spPr>
          <a:xfrm>
            <a:off x="0" y="4737800"/>
            <a:ext cx="9144000" cy="414300"/>
          </a:xfrm>
          <a:prstGeom prst="rect">
            <a:avLst/>
          </a:prstGeom>
          <a:solidFill>
            <a:srgbClr val="0C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Open Sans"/>
                <a:ea typeface="Open Sans"/>
                <a:cs typeface="Open Sans"/>
                <a:sym typeface="Open Sans"/>
              </a:rPr>
              <a:t>MayaData Confidential</a:t>
            </a:r>
            <a:endParaRPr sz="1200">
              <a:solidFill>
                <a:srgbClr val="FFFFFF"/>
              </a:solidFill>
              <a:latin typeface="Open Sans"/>
              <a:ea typeface="Open Sans"/>
              <a:cs typeface="Open Sans"/>
              <a:sym typeface="Open Sans"/>
            </a:endParaRPr>
          </a:p>
        </p:txBody>
      </p:sp>
      <p:sp>
        <p:nvSpPr>
          <p:cNvPr id="84" name="Google Shape;84;p12"/>
          <p:cNvSpPr txBox="1"/>
          <p:nvPr>
            <p:ph type="title"/>
          </p:nvPr>
        </p:nvSpPr>
        <p:spPr>
          <a:xfrm>
            <a:off x="113550" y="28450"/>
            <a:ext cx="7057500" cy="613800"/>
          </a:xfrm>
          <a:prstGeom prst="rect">
            <a:avLst/>
          </a:prstGeom>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None/>
              <a:defRPr sz="3000">
                <a:solidFill>
                  <a:srgbClr val="1C4587"/>
                </a:solidFill>
                <a:latin typeface="Montserrat SemiBold"/>
                <a:ea typeface="Montserrat SemiBold"/>
                <a:cs typeface="Montserrat SemiBold"/>
                <a:sym typeface="Montserrat SemiBold"/>
              </a:defRPr>
            </a:lvl1pPr>
            <a:lvl2pPr lvl="1" rtl="0">
              <a:spcBef>
                <a:spcPts val="0"/>
              </a:spcBef>
              <a:spcAft>
                <a:spcPts val="0"/>
              </a:spcAft>
              <a:buNone/>
              <a:defRPr>
                <a:solidFill>
                  <a:srgbClr val="1C4587"/>
                </a:solidFill>
              </a:defRPr>
            </a:lvl2pPr>
            <a:lvl3pPr lvl="2" rtl="0">
              <a:spcBef>
                <a:spcPts val="0"/>
              </a:spcBef>
              <a:spcAft>
                <a:spcPts val="0"/>
              </a:spcAft>
              <a:buNone/>
              <a:defRPr>
                <a:solidFill>
                  <a:srgbClr val="1C4587"/>
                </a:solidFill>
              </a:defRPr>
            </a:lvl3pPr>
            <a:lvl4pPr lvl="3" rtl="0">
              <a:spcBef>
                <a:spcPts val="0"/>
              </a:spcBef>
              <a:spcAft>
                <a:spcPts val="0"/>
              </a:spcAft>
              <a:buNone/>
              <a:defRPr>
                <a:solidFill>
                  <a:srgbClr val="1C4587"/>
                </a:solidFill>
              </a:defRPr>
            </a:lvl4pPr>
            <a:lvl5pPr lvl="4" rtl="0">
              <a:spcBef>
                <a:spcPts val="0"/>
              </a:spcBef>
              <a:spcAft>
                <a:spcPts val="0"/>
              </a:spcAft>
              <a:buNone/>
              <a:defRPr>
                <a:solidFill>
                  <a:srgbClr val="1C4587"/>
                </a:solidFill>
              </a:defRPr>
            </a:lvl5pPr>
            <a:lvl6pPr lvl="5" rtl="0">
              <a:spcBef>
                <a:spcPts val="0"/>
              </a:spcBef>
              <a:spcAft>
                <a:spcPts val="0"/>
              </a:spcAft>
              <a:buNone/>
              <a:defRPr>
                <a:solidFill>
                  <a:srgbClr val="1C4587"/>
                </a:solidFill>
              </a:defRPr>
            </a:lvl6pPr>
            <a:lvl7pPr lvl="6" rtl="0">
              <a:spcBef>
                <a:spcPts val="0"/>
              </a:spcBef>
              <a:spcAft>
                <a:spcPts val="0"/>
              </a:spcAft>
              <a:buNone/>
              <a:defRPr>
                <a:solidFill>
                  <a:srgbClr val="1C4587"/>
                </a:solidFill>
              </a:defRPr>
            </a:lvl7pPr>
            <a:lvl8pPr lvl="7" rtl="0">
              <a:spcBef>
                <a:spcPts val="0"/>
              </a:spcBef>
              <a:spcAft>
                <a:spcPts val="0"/>
              </a:spcAft>
              <a:buNone/>
              <a:defRPr>
                <a:solidFill>
                  <a:srgbClr val="1C4587"/>
                </a:solidFill>
              </a:defRPr>
            </a:lvl8pPr>
            <a:lvl9pPr lvl="8" rtl="0">
              <a:spcBef>
                <a:spcPts val="0"/>
              </a:spcBef>
              <a:spcAft>
                <a:spcPts val="0"/>
              </a:spcAft>
              <a:buNone/>
              <a:defRPr>
                <a:solidFill>
                  <a:srgbClr val="1C4587"/>
                </a:solidFill>
              </a:defRPr>
            </a:lvl9pPr>
          </a:lstStyle>
          <a:p/>
        </p:txBody>
      </p:sp>
      <p:sp>
        <p:nvSpPr>
          <p:cNvPr id="85" name="Google Shape;85;p12"/>
          <p:cNvSpPr txBox="1"/>
          <p:nvPr>
            <p:ph idx="1" type="subTitle"/>
          </p:nvPr>
        </p:nvSpPr>
        <p:spPr>
          <a:xfrm>
            <a:off x="113550" y="595725"/>
            <a:ext cx="4292100" cy="336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341894"/>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6" name="Google Shape;86;p12"/>
          <p:cNvSpPr txBox="1"/>
          <p:nvPr>
            <p:ph idx="2" type="body"/>
          </p:nvPr>
        </p:nvSpPr>
        <p:spPr>
          <a:xfrm>
            <a:off x="142425" y="1204800"/>
            <a:ext cx="5113200" cy="273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4ED6"/>
              </a:buClr>
              <a:buSzPts val="1400"/>
              <a:buChar char="●"/>
              <a:defRPr sz="1400">
                <a:solidFill>
                  <a:srgbClr val="004ED6"/>
                </a:solidFill>
              </a:defRPr>
            </a:lvl1pPr>
            <a:lvl2pPr indent="-317500" lvl="1" marL="914400" rtl="0">
              <a:spcBef>
                <a:spcPts val="1600"/>
              </a:spcBef>
              <a:spcAft>
                <a:spcPts val="0"/>
              </a:spcAft>
              <a:buClr>
                <a:srgbClr val="004ED6"/>
              </a:buClr>
              <a:buSzPts val="1400"/>
              <a:buChar char="○"/>
              <a:defRPr>
                <a:solidFill>
                  <a:srgbClr val="004ED6"/>
                </a:solidFill>
              </a:defRPr>
            </a:lvl2pPr>
            <a:lvl3pPr indent="-317500" lvl="2" marL="1371600" rtl="0">
              <a:spcBef>
                <a:spcPts val="1600"/>
              </a:spcBef>
              <a:spcAft>
                <a:spcPts val="0"/>
              </a:spcAft>
              <a:buClr>
                <a:srgbClr val="004ED6"/>
              </a:buClr>
              <a:buSzPts val="1400"/>
              <a:buChar char="■"/>
              <a:defRPr>
                <a:solidFill>
                  <a:srgbClr val="004ED6"/>
                </a:solidFill>
              </a:defRPr>
            </a:lvl3pPr>
            <a:lvl4pPr indent="-317500" lvl="3" marL="1828800" rtl="0">
              <a:spcBef>
                <a:spcPts val="1600"/>
              </a:spcBef>
              <a:spcAft>
                <a:spcPts val="0"/>
              </a:spcAft>
              <a:buClr>
                <a:srgbClr val="004ED6"/>
              </a:buClr>
              <a:buSzPts val="1400"/>
              <a:buChar char="●"/>
              <a:defRPr>
                <a:solidFill>
                  <a:srgbClr val="004ED6"/>
                </a:solidFill>
              </a:defRPr>
            </a:lvl4pPr>
            <a:lvl5pPr indent="-317500" lvl="4" marL="2286000" rtl="0">
              <a:spcBef>
                <a:spcPts val="1600"/>
              </a:spcBef>
              <a:spcAft>
                <a:spcPts val="0"/>
              </a:spcAft>
              <a:buClr>
                <a:srgbClr val="004ED6"/>
              </a:buClr>
              <a:buSzPts val="1400"/>
              <a:buChar char="○"/>
              <a:defRPr>
                <a:solidFill>
                  <a:srgbClr val="004ED6"/>
                </a:solidFill>
              </a:defRPr>
            </a:lvl5pPr>
            <a:lvl6pPr indent="-317500" lvl="5" marL="2743200" rtl="0">
              <a:spcBef>
                <a:spcPts val="1600"/>
              </a:spcBef>
              <a:spcAft>
                <a:spcPts val="0"/>
              </a:spcAft>
              <a:buClr>
                <a:srgbClr val="004ED6"/>
              </a:buClr>
              <a:buSzPts val="1400"/>
              <a:buChar char="■"/>
              <a:defRPr>
                <a:solidFill>
                  <a:srgbClr val="004ED6"/>
                </a:solidFill>
              </a:defRPr>
            </a:lvl6pPr>
            <a:lvl7pPr indent="-317500" lvl="6" marL="3200400" rtl="0">
              <a:spcBef>
                <a:spcPts val="1600"/>
              </a:spcBef>
              <a:spcAft>
                <a:spcPts val="0"/>
              </a:spcAft>
              <a:buClr>
                <a:srgbClr val="004ED6"/>
              </a:buClr>
              <a:buSzPts val="1400"/>
              <a:buChar char="●"/>
              <a:defRPr>
                <a:solidFill>
                  <a:srgbClr val="004ED6"/>
                </a:solidFill>
              </a:defRPr>
            </a:lvl7pPr>
            <a:lvl8pPr indent="-317500" lvl="7" marL="3657600" rtl="0">
              <a:spcBef>
                <a:spcPts val="1600"/>
              </a:spcBef>
              <a:spcAft>
                <a:spcPts val="0"/>
              </a:spcAft>
              <a:buClr>
                <a:srgbClr val="004ED6"/>
              </a:buClr>
              <a:buSzPts val="1400"/>
              <a:buChar char="○"/>
              <a:defRPr>
                <a:solidFill>
                  <a:srgbClr val="004ED6"/>
                </a:solidFill>
              </a:defRPr>
            </a:lvl8pPr>
            <a:lvl9pPr indent="-317500" lvl="8" marL="4114800" rtl="0">
              <a:spcBef>
                <a:spcPts val="1600"/>
              </a:spcBef>
              <a:spcAft>
                <a:spcPts val="1600"/>
              </a:spcAft>
              <a:buClr>
                <a:srgbClr val="004ED6"/>
              </a:buClr>
              <a:buSzPts val="1400"/>
              <a:buChar char="■"/>
              <a:defRPr>
                <a:solidFill>
                  <a:srgbClr val="004ED6"/>
                </a:solidFill>
              </a:defRPr>
            </a:lvl9pPr>
          </a:lstStyle>
          <a:p/>
        </p:txBody>
      </p:sp>
      <p:pic>
        <p:nvPicPr>
          <p:cNvPr id="87" name="Google Shape;87;p12"/>
          <p:cNvPicPr preferRelativeResize="0"/>
          <p:nvPr/>
        </p:nvPicPr>
        <p:blipFill>
          <a:blip r:embed="rId2">
            <a:alphaModFix/>
          </a:blip>
          <a:stretch>
            <a:fillRect/>
          </a:stretch>
        </p:blipFill>
        <p:spPr>
          <a:xfrm>
            <a:off x="7396048" y="4802688"/>
            <a:ext cx="1253454" cy="284525"/>
          </a:xfrm>
          <a:prstGeom prst="rect">
            <a:avLst/>
          </a:prstGeom>
          <a:noFill/>
          <a:ln>
            <a:noFill/>
          </a:ln>
        </p:spPr>
      </p:pic>
      <p:sp>
        <p:nvSpPr>
          <p:cNvPr id="88" name="Google Shape;88;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6">
  <p:cSld name="CUSTOM_38_6">
    <p:spTree>
      <p:nvGrpSpPr>
        <p:cNvPr id="89" name="Shape 89"/>
        <p:cNvGrpSpPr/>
        <p:nvPr/>
      </p:nvGrpSpPr>
      <p:grpSpPr>
        <a:xfrm>
          <a:off x="0" y="0"/>
          <a:ext cx="0" cy="0"/>
          <a:chOff x="0" y="0"/>
          <a:chExt cx="0" cy="0"/>
        </a:xfrm>
      </p:grpSpPr>
      <p:sp>
        <p:nvSpPr>
          <p:cNvPr id="90" name="Google Shape;90;p13"/>
          <p:cNvSpPr/>
          <p:nvPr/>
        </p:nvSpPr>
        <p:spPr>
          <a:xfrm>
            <a:off x="0" y="4737800"/>
            <a:ext cx="9144000" cy="414300"/>
          </a:xfrm>
          <a:prstGeom prst="rect">
            <a:avLst/>
          </a:prstGeom>
          <a:solidFill>
            <a:srgbClr val="0C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Open Sans"/>
                <a:ea typeface="Open Sans"/>
                <a:cs typeface="Open Sans"/>
                <a:sym typeface="Open Sans"/>
              </a:rPr>
              <a:t>MayaData Confidential</a:t>
            </a:r>
            <a:endParaRPr sz="1200">
              <a:solidFill>
                <a:srgbClr val="FFFFFF"/>
              </a:solidFill>
              <a:latin typeface="Open Sans"/>
              <a:ea typeface="Open Sans"/>
              <a:cs typeface="Open Sans"/>
              <a:sym typeface="Open Sans"/>
            </a:endParaRPr>
          </a:p>
        </p:txBody>
      </p:sp>
      <p:sp>
        <p:nvSpPr>
          <p:cNvPr id="92" name="Google Shape;92;p13"/>
          <p:cNvSpPr txBox="1"/>
          <p:nvPr>
            <p:ph type="title"/>
          </p:nvPr>
        </p:nvSpPr>
        <p:spPr>
          <a:xfrm>
            <a:off x="113550" y="28450"/>
            <a:ext cx="7057500" cy="613800"/>
          </a:xfrm>
          <a:prstGeom prst="rect">
            <a:avLst/>
          </a:prstGeom>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None/>
              <a:defRPr sz="3000">
                <a:solidFill>
                  <a:srgbClr val="1C4587"/>
                </a:solidFill>
                <a:latin typeface="Montserrat SemiBold"/>
                <a:ea typeface="Montserrat SemiBold"/>
                <a:cs typeface="Montserrat SemiBold"/>
                <a:sym typeface="Montserrat SemiBold"/>
              </a:defRPr>
            </a:lvl1pPr>
            <a:lvl2pPr lvl="1" rtl="0">
              <a:spcBef>
                <a:spcPts val="0"/>
              </a:spcBef>
              <a:spcAft>
                <a:spcPts val="0"/>
              </a:spcAft>
              <a:buNone/>
              <a:defRPr>
                <a:solidFill>
                  <a:srgbClr val="1C4587"/>
                </a:solidFill>
              </a:defRPr>
            </a:lvl2pPr>
            <a:lvl3pPr lvl="2" rtl="0">
              <a:spcBef>
                <a:spcPts val="0"/>
              </a:spcBef>
              <a:spcAft>
                <a:spcPts val="0"/>
              </a:spcAft>
              <a:buNone/>
              <a:defRPr>
                <a:solidFill>
                  <a:srgbClr val="1C4587"/>
                </a:solidFill>
              </a:defRPr>
            </a:lvl3pPr>
            <a:lvl4pPr lvl="3" rtl="0">
              <a:spcBef>
                <a:spcPts val="0"/>
              </a:spcBef>
              <a:spcAft>
                <a:spcPts val="0"/>
              </a:spcAft>
              <a:buNone/>
              <a:defRPr>
                <a:solidFill>
                  <a:srgbClr val="1C4587"/>
                </a:solidFill>
              </a:defRPr>
            </a:lvl4pPr>
            <a:lvl5pPr lvl="4" rtl="0">
              <a:spcBef>
                <a:spcPts val="0"/>
              </a:spcBef>
              <a:spcAft>
                <a:spcPts val="0"/>
              </a:spcAft>
              <a:buNone/>
              <a:defRPr>
                <a:solidFill>
                  <a:srgbClr val="1C4587"/>
                </a:solidFill>
              </a:defRPr>
            </a:lvl5pPr>
            <a:lvl6pPr lvl="5" rtl="0">
              <a:spcBef>
                <a:spcPts val="0"/>
              </a:spcBef>
              <a:spcAft>
                <a:spcPts val="0"/>
              </a:spcAft>
              <a:buNone/>
              <a:defRPr>
                <a:solidFill>
                  <a:srgbClr val="1C4587"/>
                </a:solidFill>
              </a:defRPr>
            </a:lvl6pPr>
            <a:lvl7pPr lvl="6" rtl="0">
              <a:spcBef>
                <a:spcPts val="0"/>
              </a:spcBef>
              <a:spcAft>
                <a:spcPts val="0"/>
              </a:spcAft>
              <a:buNone/>
              <a:defRPr>
                <a:solidFill>
                  <a:srgbClr val="1C4587"/>
                </a:solidFill>
              </a:defRPr>
            </a:lvl7pPr>
            <a:lvl8pPr lvl="7" rtl="0">
              <a:spcBef>
                <a:spcPts val="0"/>
              </a:spcBef>
              <a:spcAft>
                <a:spcPts val="0"/>
              </a:spcAft>
              <a:buNone/>
              <a:defRPr>
                <a:solidFill>
                  <a:srgbClr val="1C4587"/>
                </a:solidFill>
              </a:defRPr>
            </a:lvl8pPr>
            <a:lvl9pPr lvl="8" rtl="0">
              <a:spcBef>
                <a:spcPts val="0"/>
              </a:spcBef>
              <a:spcAft>
                <a:spcPts val="0"/>
              </a:spcAft>
              <a:buNone/>
              <a:defRPr>
                <a:solidFill>
                  <a:srgbClr val="1C4587"/>
                </a:solidFill>
              </a:defRPr>
            </a:lvl9pPr>
          </a:lstStyle>
          <a:p/>
        </p:txBody>
      </p:sp>
      <p:sp>
        <p:nvSpPr>
          <p:cNvPr id="93" name="Google Shape;93;p13"/>
          <p:cNvSpPr txBox="1"/>
          <p:nvPr>
            <p:ph idx="1" type="subTitle"/>
          </p:nvPr>
        </p:nvSpPr>
        <p:spPr>
          <a:xfrm>
            <a:off x="113550" y="595725"/>
            <a:ext cx="4292100" cy="336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341894"/>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4" name="Google Shape;94;p13"/>
          <p:cNvSpPr txBox="1"/>
          <p:nvPr>
            <p:ph idx="2" type="body"/>
          </p:nvPr>
        </p:nvSpPr>
        <p:spPr>
          <a:xfrm>
            <a:off x="142425" y="1204800"/>
            <a:ext cx="5113200" cy="273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4ED6"/>
              </a:buClr>
              <a:buSzPts val="1400"/>
              <a:buChar char="●"/>
              <a:defRPr sz="1400">
                <a:solidFill>
                  <a:srgbClr val="004ED6"/>
                </a:solidFill>
              </a:defRPr>
            </a:lvl1pPr>
            <a:lvl2pPr indent="-317500" lvl="1" marL="914400" rtl="0">
              <a:spcBef>
                <a:spcPts val="1600"/>
              </a:spcBef>
              <a:spcAft>
                <a:spcPts val="0"/>
              </a:spcAft>
              <a:buClr>
                <a:srgbClr val="004ED6"/>
              </a:buClr>
              <a:buSzPts val="1400"/>
              <a:buChar char="○"/>
              <a:defRPr>
                <a:solidFill>
                  <a:srgbClr val="004ED6"/>
                </a:solidFill>
              </a:defRPr>
            </a:lvl2pPr>
            <a:lvl3pPr indent="-317500" lvl="2" marL="1371600" rtl="0">
              <a:spcBef>
                <a:spcPts val="1600"/>
              </a:spcBef>
              <a:spcAft>
                <a:spcPts val="0"/>
              </a:spcAft>
              <a:buClr>
                <a:srgbClr val="004ED6"/>
              </a:buClr>
              <a:buSzPts val="1400"/>
              <a:buChar char="■"/>
              <a:defRPr>
                <a:solidFill>
                  <a:srgbClr val="004ED6"/>
                </a:solidFill>
              </a:defRPr>
            </a:lvl3pPr>
            <a:lvl4pPr indent="-317500" lvl="3" marL="1828800" rtl="0">
              <a:spcBef>
                <a:spcPts val="1600"/>
              </a:spcBef>
              <a:spcAft>
                <a:spcPts val="0"/>
              </a:spcAft>
              <a:buClr>
                <a:srgbClr val="004ED6"/>
              </a:buClr>
              <a:buSzPts val="1400"/>
              <a:buChar char="●"/>
              <a:defRPr>
                <a:solidFill>
                  <a:srgbClr val="004ED6"/>
                </a:solidFill>
              </a:defRPr>
            </a:lvl4pPr>
            <a:lvl5pPr indent="-317500" lvl="4" marL="2286000" rtl="0">
              <a:spcBef>
                <a:spcPts val="1600"/>
              </a:spcBef>
              <a:spcAft>
                <a:spcPts val="0"/>
              </a:spcAft>
              <a:buClr>
                <a:srgbClr val="004ED6"/>
              </a:buClr>
              <a:buSzPts val="1400"/>
              <a:buChar char="○"/>
              <a:defRPr>
                <a:solidFill>
                  <a:srgbClr val="004ED6"/>
                </a:solidFill>
              </a:defRPr>
            </a:lvl5pPr>
            <a:lvl6pPr indent="-317500" lvl="5" marL="2743200" rtl="0">
              <a:spcBef>
                <a:spcPts val="1600"/>
              </a:spcBef>
              <a:spcAft>
                <a:spcPts val="0"/>
              </a:spcAft>
              <a:buClr>
                <a:srgbClr val="004ED6"/>
              </a:buClr>
              <a:buSzPts val="1400"/>
              <a:buChar char="■"/>
              <a:defRPr>
                <a:solidFill>
                  <a:srgbClr val="004ED6"/>
                </a:solidFill>
              </a:defRPr>
            </a:lvl6pPr>
            <a:lvl7pPr indent="-317500" lvl="6" marL="3200400" rtl="0">
              <a:spcBef>
                <a:spcPts val="1600"/>
              </a:spcBef>
              <a:spcAft>
                <a:spcPts val="0"/>
              </a:spcAft>
              <a:buClr>
                <a:srgbClr val="004ED6"/>
              </a:buClr>
              <a:buSzPts val="1400"/>
              <a:buChar char="●"/>
              <a:defRPr>
                <a:solidFill>
                  <a:srgbClr val="004ED6"/>
                </a:solidFill>
              </a:defRPr>
            </a:lvl7pPr>
            <a:lvl8pPr indent="-317500" lvl="7" marL="3657600" rtl="0">
              <a:spcBef>
                <a:spcPts val="1600"/>
              </a:spcBef>
              <a:spcAft>
                <a:spcPts val="0"/>
              </a:spcAft>
              <a:buClr>
                <a:srgbClr val="004ED6"/>
              </a:buClr>
              <a:buSzPts val="1400"/>
              <a:buChar char="○"/>
              <a:defRPr>
                <a:solidFill>
                  <a:srgbClr val="004ED6"/>
                </a:solidFill>
              </a:defRPr>
            </a:lvl8pPr>
            <a:lvl9pPr indent="-317500" lvl="8" marL="4114800" rtl="0">
              <a:spcBef>
                <a:spcPts val="1600"/>
              </a:spcBef>
              <a:spcAft>
                <a:spcPts val="1600"/>
              </a:spcAft>
              <a:buClr>
                <a:srgbClr val="004ED6"/>
              </a:buClr>
              <a:buSzPts val="1400"/>
              <a:buChar char="■"/>
              <a:defRPr>
                <a:solidFill>
                  <a:srgbClr val="004ED6"/>
                </a:solidFill>
              </a:defRPr>
            </a:lvl9pPr>
          </a:lstStyle>
          <a:p/>
        </p:txBody>
      </p:sp>
      <p:pic>
        <p:nvPicPr>
          <p:cNvPr id="95" name="Google Shape;95;p13"/>
          <p:cNvPicPr preferRelativeResize="0"/>
          <p:nvPr/>
        </p:nvPicPr>
        <p:blipFill>
          <a:blip r:embed="rId2">
            <a:alphaModFix/>
          </a:blip>
          <a:stretch>
            <a:fillRect/>
          </a:stretch>
        </p:blipFill>
        <p:spPr>
          <a:xfrm>
            <a:off x="7396048" y="4802688"/>
            <a:ext cx="1253454" cy="284525"/>
          </a:xfrm>
          <a:prstGeom prst="rect">
            <a:avLst/>
          </a:prstGeom>
          <a:noFill/>
          <a:ln>
            <a:noFill/>
          </a:ln>
        </p:spPr>
      </p:pic>
      <p:sp>
        <p:nvSpPr>
          <p:cNvPr id="96" name="Google Shape;96;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7">
  <p:cSld name="CUSTOM_38_3_2">
    <p:spTree>
      <p:nvGrpSpPr>
        <p:cNvPr id="97" name="Shape 97"/>
        <p:cNvGrpSpPr/>
        <p:nvPr/>
      </p:nvGrpSpPr>
      <p:grpSpPr>
        <a:xfrm>
          <a:off x="0" y="0"/>
          <a:ext cx="0" cy="0"/>
          <a:chOff x="0" y="0"/>
          <a:chExt cx="0" cy="0"/>
        </a:xfrm>
      </p:grpSpPr>
      <p:sp>
        <p:nvSpPr>
          <p:cNvPr id="98" name="Google Shape;98;p14"/>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Open Sans"/>
                <a:ea typeface="Open Sans"/>
                <a:cs typeface="Open Sans"/>
                <a:sym typeface="Open Sans"/>
              </a:rPr>
              <a:t>MayaData Confidential</a:t>
            </a:r>
            <a:endParaRPr sz="1200">
              <a:solidFill>
                <a:srgbClr val="FFFFFF"/>
              </a:solidFill>
              <a:latin typeface="Open Sans"/>
              <a:ea typeface="Open Sans"/>
              <a:cs typeface="Open Sans"/>
              <a:sym typeface="Open Sans"/>
            </a:endParaRPr>
          </a:p>
        </p:txBody>
      </p:sp>
      <p:sp>
        <p:nvSpPr>
          <p:cNvPr id="100" name="Google Shape;100;p14"/>
          <p:cNvSpPr txBox="1"/>
          <p:nvPr>
            <p:ph type="title"/>
          </p:nvPr>
        </p:nvSpPr>
        <p:spPr>
          <a:xfrm>
            <a:off x="113550" y="28450"/>
            <a:ext cx="7057500" cy="613800"/>
          </a:xfrm>
          <a:prstGeom prst="rect">
            <a:avLst/>
          </a:prstGeom>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None/>
              <a:defRPr sz="3000">
                <a:solidFill>
                  <a:srgbClr val="1C4587"/>
                </a:solidFill>
                <a:latin typeface="Montserrat SemiBold"/>
                <a:ea typeface="Montserrat SemiBold"/>
                <a:cs typeface="Montserrat SemiBold"/>
                <a:sym typeface="Montserrat SemiBold"/>
              </a:defRPr>
            </a:lvl1pPr>
            <a:lvl2pPr lvl="1" rtl="0">
              <a:spcBef>
                <a:spcPts val="0"/>
              </a:spcBef>
              <a:spcAft>
                <a:spcPts val="0"/>
              </a:spcAft>
              <a:buNone/>
              <a:defRPr>
                <a:solidFill>
                  <a:srgbClr val="1C4587"/>
                </a:solidFill>
              </a:defRPr>
            </a:lvl2pPr>
            <a:lvl3pPr lvl="2" rtl="0">
              <a:spcBef>
                <a:spcPts val="0"/>
              </a:spcBef>
              <a:spcAft>
                <a:spcPts val="0"/>
              </a:spcAft>
              <a:buNone/>
              <a:defRPr>
                <a:solidFill>
                  <a:srgbClr val="1C4587"/>
                </a:solidFill>
              </a:defRPr>
            </a:lvl3pPr>
            <a:lvl4pPr lvl="3" rtl="0">
              <a:spcBef>
                <a:spcPts val="0"/>
              </a:spcBef>
              <a:spcAft>
                <a:spcPts val="0"/>
              </a:spcAft>
              <a:buNone/>
              <a:defRPr>
                <a:solidFill>
                  <a:srgbClr val="1C4587"/>
                </a:solidFill>
              </a:defRPr>
            </a:lvl4pPr>
            <a:lvl5pPr lvl="4" rtl="0">
              <a:spcBef>
                <a:spcPts val="0"/>
              </a:spcBef>
              <a:spcAft>
                <a:spcPts val="0"/>
              </a:spcAft>
              <a:buNone/>
              <a:defRPr>
                <a:solidFill>
                  <a:srgbClr val="1C4587"/>
                </a:solidFill>
              </a:defRPr>
            </a:lvl5pPr>
            <a:lvl6pPr lvl="5" rtl="0">
              <a:spcBef>
                <a:spcPts val="0"/>
              </a:spcBef>
              <a:spcAft>
                <a:spcPts val="0"/>
              </a:spcAft>
              <a:buNone/>
              <a:defRPr>
                <a:solidFill>
                  <a:srgbClr val="1C4587"/>
                </a:solidFill>
              </a:defRPr>
            </a:lvl6pPr>
            <a:lvl7pPr lvl="6" rtl="0">
              <a:spcBef>
                <a:spcPts val="0"/>
              </a:spcBef>
              <a:spcAft>
                <a:spcPts val="0"/>
              </a:spcAft>
              <a:buNone/>
              <a:defRPr>
                <a:solidFill>
                  <a:srgbClr val="1C4587"/>
                </a:solidFill>
              </a:defRPr>
            </a:lvl7pPr>
            <a:lvl8pPr lvl="7" rtl="0">
              <a:spcBef>
                <a:spcPts val="0"/>
              </a:spcBef>
              <a:spcAft>
                <a:spcPts val="0"/>
              </a:spcAft>
              <a:buNone/>
              <a:defRPr>
                <a:solidFill>
                  <a:srgbClr val="1C4587"/>
                </a:solidFill>
              </a:defRPr>
            </a:lvl8pPr>
            <a:lvl9pPr lvl="8" rtl="0">
              <a:spcBef>
                <a:spcPts val="0"/>
              </a:spcBef>
              <a:spcAft>
                <a:spcPts val="0"/>
              </a:spcAft>
              <a:buNone/>
              <a:defRPr>
                <a:solidFill>
                  <a:srgbClr val="1C4587"/>
                </a:solidFill>
              </a:defRPr>
            </a:lvl9pPr>
          </a:lstStyle>
          <a:p/>
        </p:txBody>
      </p:sp>
      <p:sp>
        <p:nvSpPr>
          <p:cNvPr id="101" name="Google Shape;101;p14"/>
          <p:cNvSpPr txBox="1"/>
          <p:nvPr>
            <p:ph idx="1" type="subTitle"/>
          </p:nvPr>
        </p:nvSpPr>
        <p:spPr>
          <a:xfrm>
            <a:off x="113550" y="595725"/>
            <a:ext cx="4292100" cy="336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341894"/>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2" name="Google Shape;102;p14"/>
          <p:cNvSpPr txBox="1"/>
          <p:nvPr>
            <p:ph idx="2" type="body"/>
          </p:nvPr>
        </p:nvSpPr>
        <p:spPr>
          <a:xfrm>
            <a:off x="142425" y="1204800"/>
            <a:ext cx="5113200" cy="273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4ED6"/>
              </a:buClr>
              <a:buSzPts val="1400"/>
              <a:buChar char="●"/>
              <a:defRPr sz="1400">
                <a:solidFill>
                  <a:srgbClr val="004ED6"/>
                </a:solidFill>
              </a:defRPr>
            </a:lvl1pPr>
            <a:lvl2pPr indent="-317500" lvl="1" marL="914400" rtl="0">
              <a:spcBef>
                <a:spcPts val="1600"/>
              </a:spcBef>
              <a:spcAft>
                <a:spcPts val="0"/>
              </a:spcAft>
              <a:buClr>
                <a:srgbClr val="004ED6"/>
              </a:buClr>
              <a:buSzPts val="1400"/>
              <a:buChar char="○"/>
              <a:defRPr>
                <a:solidFill>
                  <a:srgbClr val="004ED6"/>
                </a:solidFill>
              </a:defRPr>
            </a:lvl2pPr>
            <a:lvl3pPr indent="-317500" lvl="2" marL="1371600" rtl="0">
              <a:spcBef>
                <a:spcPts val="1600"/>
              </a:spcBef>
              <a:spcAft>
                <a:spcPts val="0"/>
              </a:spcAft>
              <a:buClr>
                <a:srgbClr val="004ED6"/>
              </a:buClr>
              <a:buSzPts val="1400"/>
              <a:buChar char="■"/>
              <a:defRPr>
                <a:solidFill>
                  <a:srgbClr val="004ED6"/>
                </a:solidFill>
              </a:defRPr>
            </a:lvl3pPr>
            <a:lvl4pPr indent="-317500" lvl="3" marL="1828800" rtl="0">
              <a:spcBef>
                <a:spcPts val="1600"/>
              </a:spcBef>
              <a:spcAft>
                <a:spcPts val="0"/>
              </a:spcAft>
              <a:buClr>
                <a:srgbClr val="004ED6"/>
              </a:buClr>
              <a:buSzPts val="1400"/>
              <a:buChar char="●"/>
              <a:defRPr>
                <a:solidFill>
                  <a:srgbClr val="004ED6"/>
                </a:solidFill>
              </a:defRPr>
            </a:lvl4pPr>
            <a:lvl5pPr indent="-317500" lvl="4" marL="2286000" rtl="0">
              <a:spcBef>
                <a:spcPts val="1600"/>
              </a:spcBef>
              <a:spcAft>
                <a:spcPts val="0"/>
              </a:spcAft>
              <a:buClr>
                <a:srgbClr val="004ED6"/>
              </a:buClr>
              <a:buSzPts val="1400"/>
              <a:buChar char="○"/>
              <a:defRPr>
                <a:solidFill>
                  <a:srgbClr val="004ED6"/>
                </a:solidFill>
              </a:defRPr>
            </a:lvl5pPr>
            <a:lvl6pPr indent="-317500" lvl="5" marL="2743200" rtl="0">
              <a:spcBef>
                <a:spcPts val="1600"/>
              </a:spcBef>
              <a:spcAft>
                <a:spcPts val="0"/>
              </a:spcAft>
              <a:buClr>
                <a:srgbClr val="004ED6"/>
              </a:buClr>
              <a:buSzPts val="1400"/>
              <a:buChar char="■"/>
              <a:defRPr>
                <a:solidFill>
                  <a:srgbClr val="004ED6"/>
                </a:solidFill>
              </a:defRPr>
            </a:lvl6pPr>
            <a:lvl7pPr indent="-317500" lvl="6" marL="3200400" rtl="0">
              <a:spcBef>
                <a:spcPts val="1600"/>
              </a:spcBef>
              <a:spcAft>
                <a:spcPts val="0"/>
              </a:spcAft>
              <a:buClr>
                <a:srgbClr val="004ED6"/>
              </a:buClr>
              <a:buSzPts val="1400"/>
              <a:buChar char="●"/>
              <a:defRPr>
                <a:solidFill>
                  <a:srgbClr val="004ED6"/>
                </a:solidFill>
              </a:defRPr>
            </a:lvl7pPr>
            <a:lvl8pPr indent="-317500" lvl="7" marL="3657600" rtl="0">
              <a:spcBef>
                <a:spcPts val="1600"/>
              </a:spcBef>
              <a:spcAft>
                <a:spcPts val="0"/>
              </a:spcAft>
              <a:buClr>
                <a:srgbClr val="004ED6"/>
              </a:buClr>
              <a:buSzPts val="1400"/>
              <a:buChar char="○"/>
              <a:defRPr>
                <a:solidFill>
                  <a:srgbClr val="004ED6"/>
                </a:solidFill>
              </a:defRPr>
            </a:lvl8pPr>
            <a:lvl9pPr indent="-317500" lvl="8" marL="4114800" rtl="0">
              <a:spcBef>
                <a:spcPts val="1600"/>
              </a:spcBef>
              <a:spcAft>
                <a:spcPts val="1600"/>
              </a:spcAft>
              <a:buClr>
                <a:srgbClr val="004ED6"/>
              </a:buClr>
              <a:buSzPts val="1400"/>
              <a:buChar char="■"/>
              <a:defRPr>
                <a:solidFill>
                  <a:srgbClr val="004ED6"/>
                </a:solidFill>
              </a:defRPr>
            </a:lvl9pPr>
          </a:lstStyle>
          <a:p/>
        </p:txBody>
      </p:sp>
      <p:pic>
        <p:nvPicPr>
          <p:cNvPr id="103" name="Google Shape;103;p14"/>
          <p:cNvPicPr preferRelativeResize="0"/>
          <p:nvPr/>
        </p:nvPicPr>
        <p:blipFill>
          <a:blip r:embed="rId2">
            <a:alphaModFix/>
          </a:blip>
          <a:stretch>
            <a:fillRect/>
          </a:stretch>
        </p:blipFill>
        <p:spPr>
          <a:xfrm>
            <a:off x="7396048" y="4802688"/>
            <a:ext cx="1253454" cy="284525"/>
          </a:xfrm>
          <a:prstGeom prst="rect">
            <a:avLst/>
          </a:prstGeom>
          <a:noFill/>
          <a:ln>
            <a:noFill/>
          </a:ln>
        </p:spPr>
      </p:pic>
      <p:sp>
        <p:nvSpPr>
          <p:cNvPr id="104" name="Google Shape;104;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8">
  <p:cSld name="CUSTOM_38_3_3">
    <p:spTree>
      <p:nvGrpSpPr>
        <p:cNvPr id="105" name="Shape 105"/>
        <p:cNvGrpSpPr/>
        <p:nvPr/>
      </p:nvGrpSpPr>
      <p:grpSpPr>
        <a:xfrm>
          <a:off x="0" y="0"/>
          <a:ext cx="0" cy="0"/>
          <a:chOff x="0" y="0"/>
          <a:chExt cx="0" cy="0"/>
        </a:xfrm>
      </p:grpSpPr>
      <p:sp>
        <p:nvSpPr>
          <p:cNvPr id="106" name="Google Shape;106;p15"/>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Open Sans"/>
                <a:ea typeface="Open Sans"/>
                <a:cs typeface="Open Sans"/>
                <a:sym typeface="Open Sans"/>
              </a:rPr>
              <a:t>MayaData Confidential</a:t>
            </a:r>
            <a:endParaRPr sz="1200">
              <a:solidFill>
                <a:srgbClr val="FFFFFF"/>
              </a:solidFill>
              <a:latin typeface="Open Sans"/>
              <a:ea typeface="Open Sans"/>
              <a:cs typeface="Open Sans"/>
              <a:sym typeface="Open Sans"/>
            </a:endParaRPr>
          </a:p>
        </p:txBody>
      </p:sp>
      <p:sp>
        <p:nvSpPr>
          <p:cNvPr id="108" name="Google Shape;108;p15"/>
          <p:cNvSpPr txBox="1"/>
          <p:nvPr>
            <p:ph type="title"/>
          </p:nvPr>
        </p:nvSpPr>
        <p:spPr>
          <a:xfrm>
            <a:off x="113550" y="28450"/>
            <a:ext cx="7057500" cy="613800"/>
          </a:xfrm>
          <a:prstGeom prst="rect">
            <a:avLst/>
          </a:prstGeom>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None/>
              <a:defRPr sz="3000">
                <a:solidFill>
                  <a:srgbClr val="1C4587"/>
                </a:solidFill>
                <a:latin typeface="Montserrat SemiBold"/>
                <a:ea typeface="Montserrat SemiBold"/>
                <a:cs typeface="Montserrat SemiBold"/>
                <a:sym typeface="Montserrat SemiBold"/>
              </a:defRPr>
            </a:lvl1pPr>
            <a:lvl2pPr lvl="1" rtl="0">
              <a:spcBef>
                <a:spcPts val="0"/>
              </a:spcBef>
              <a:spcAft>
                <a:spcPts val="0"/>
              </a:spcAft>
              <a:buNone/>
              <a:defRPr>
                <a:solidFill>
                  <a:srgbClr val="1C4587"/>
                </a:solidFill>
              </a:defRPr>
            </a:lvl2pPr>
            <a:lvl3pPr lvl="2" rtl="0">
              <a:spcBef>
                <a:spcPts val="0"/>
              </a:spcBef>
              <a:spcAft>
                <a:spcPts val="0"/>
              </a:spcAft>
              <a:buNone/>
              <a:defRPr>
                <a:solidFill>
                  <a:srgbClr val="1C4587"/>
                </a:solidFill>
              </a:defRPr>
            </a:lvl3pPr>
            <a:lvl4pPr lvl="3" rtl="0">
              <a:spcBef>
                <a:spcPts val="0"/>
              </a:spcBef>
              <a:spcAft>
                <a:spcPts val="0"/>
              </a:spcAft>
              <a:buNone/>
              <a:defRPr>
                <a:solidFill>
                  <a:srgbClr val="1C4587"/>
                </a:solidFill>
              </a:defRPr>
            </a:lvl4pPr>
            <a:lvl5pPr lvl="4" rtl="0">
              <a:spcBef>
                <a:spcPts val="0"/>
              </a:spcBef>
              <a:spcAft>
                <a:spcPts val="0"/>
              </a:spcAft>
              <a:buNone/>
              <a:defRPr>
                <a:solidFill>
                  <a:srgbClr val="1C4587"/>
                </a:solidFill>
              </a:defRPr>
            </a:lvl5pPr>
            <a:lvl6pPr lvl="5" rtl="0">
              <a:spcBef>
                <a:spcPts val="0"/>
              </a:spcBef>
              <a:spcAft>
                <a:spcPts val="0"/>
              </a:spcAft>
              <a:buNone/>
              <a:defRPr>
                <a:solidFill>
                  <a:srgbClr val="1C4587"/>
                </a:solidFill>
              </a:defRPr>
            </a:lvl6pPr>
            <a:lvl7pPr lvl="6" rtl="0">
              <a:spcBef>
                <a:spcPts val="0"/>
              </a:spcBef>
              <a:spcAft>
                <a:spcPts val="0"/>
              </a:spcAft>
              <a:buNone/>
              <a:defRPr>
                <a:solidFill>
                  <a:srgbClr val="1C4587"/>
                </a:solidFill>
              </a:defRPr>
            </a:lvl7pPr>
            <a:lvl8pPr lvl="7" rtl="0">
              <a:spcBef>
                <a:spcPts val="0"/>
              </a:spcBef>
              <a:spcAft>
                <a:spcPts val="0"/>
              </a:spcAft>
              <a:buNone/>
              <a:defRPr>
                <a:solidFill>
                  <a:srgbClr val="1C4587"/>
                </a:solidFill>
              </a:defRPr>
            </a:lvl8pPr>
            <a:lvl9pPr lvl="8" rtl="0">
              <a:spcBef>
                <a:spcPts val="0"/>
              </a:spcBef>
              <a:spcAft>
                <a:spcPts val="0"/>
              </a:spcAft>
              <a:buNone/>
              <a:defRPr>
                <a:solidFill>
                  <a:srgbClr val="1C4587"/>
                </a:solidFill>
              </a:defRPr>
            </a:lvl9pPr>
          </a:lstStyle>
          <a:p/>
        </p:txBody>
      </p:sp>
      <p:sp>
        <p:nvSpPr>
          <p:cNvPr id="109" name="Google Shape;109;p15"/>
          <p:cNvSpPr txBox="1"/>
          <p:nvPr>
            <p:ph idx="1" type="subTitle"/>
          </p:nvPr>
        </p:nvSpPr>
        <p:spPr>
          <a:xfrm>
            <a:off x="113550" y="595725"/>
            <a:ext cx="4292100" cy="336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341894"/>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0" name="Google Shape;110;p15"/>
          <p:cNvSpPr txBox="1"/>
          <p:nvPr>
            <p:ph idx="2" type="body"/>
          </p:nvPr>
        </p:nvSpPr>
        <p:spPr>
          <a:xfrm>
            <a:off x="142425" y="1204800"/>
            <a:ext cx="5113200" cy="273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4ED6"/>
              </a:buClr>
              <a:buSzPts val="1400"/>
              <a:buChar char="●"/>
              <a:defRPr sz="1400">
                <a:solidFill>
                  <a:srgbClr val="004ED6"/>
                </a:solidFill>
              </a:defRPr>
            </a:lvl1pPr>
            <a:lvl2pPr indent="-317500" lvl="1" marL="914400" rtl="0">
              <a:spcBef>
                <a:spcPts val="1600"/>
              </a:spcBef>
              <a:spcAft>
                <a:spcPts val="0"/>
              </a:spcAft>
              <a:buClr>
                <a:srgbClr val="004ED6"/>
              </a:buClr>
              <a:buSzPts val="1400"/>
              <a:buChar char="○"/>
              <a:defRPr>
                <a:solidFill>
                  <a:srgbClr val="004ED6"/>
                </a:solidFill>
              </a:defRPr>
            </a:lvl2pPr>
            <a:lvl3pPr indent="-317500" lvl="2" marL="1371600" rtl="0">
              <a:spcBef>
                <a:spcPts val="1600"/>
              </a:spcBef>
              <a:spcAft>
                <a:spcPts val="0"/>
              </a:spcAft>
              <a:buClr>
                <a:srgbClr val="004ED6"/>
              </a:buClr>
              <a:buSzPts val="1400"/>
              <a:buChar char="■"/>
              <a:defRPr>
                <a:solidFill>
                  <a:srgbClr val="004ED6"/>
                </a:solidFill>
              </a:defRPr>
            </a:lvl3pPr>
            <a:lvl4pPr indent="-317500" lvl="3" marL="1828800" rtl="0">
              <a:spcBef>
                <a:spcPts val="1600"/>
              </a:spcBef>
              <a:spcAft>
                <a:spcPts val="0"/>
              </a:spcAft>
              <a:buClr>
                <a:srgbClr val="004ED6"/>
              </a:buClr>
              <a:buSzPts val="1400"/>
              <a:buChar char="●"/>
              <a:defRPr>
                <a:solidFill>
                  <a:srgbClr val="004ED6"/>
                </a:solidFill>
              </a:defRPr>
            </a:lvl4pPr>
            <a:lvl5pPr indent="-317500" lvl="4" marL="2286000" rtl="0">
              <a:spcBef>
                <a:spcPts val="1600"/>
              </a:spcBef>
              <a:spcAft>
                <a:spcPts val="0"/>
              </a:spcAft>
              <a:buClr>
                <a:srgbClr val="004ED6"/>
              </a:buClr>
              <a:buSzPts val="1400"/>
              <a:buChar char="○"/>
              <a:defRPr>
                <a:solidFill>
                  <a:srgbClr val="004ED6"/>
                </a:solidFill>
              </a:defRPr>
            </a:lvl5pPr>
            <a:lvl6pPr indent="-317500" lvl="5" marL="2743200" rtl="0">
              <a:spcBef>
                <a:spcPts val="1600"/>
              </a:spcBef>
              <a:spcAft>
                <a:spcPts val="0"/>
              </a:spcAft>
              <a:buClr>
                <a:srgbClr val="004ED6"/>
              </a:buClr>
              <a:buSzPts val="1400"/>
              <a:buChar char="■"/>
              <a:defRPr>
                <a:solidFill>
                  <a:srgbClr val="004ED6"/>
                </a:solidFill>
              </a:defRPr>
            </a:lvl6pPr>
            <a:lvl7pPr indent="-317500" lvl="6" marL="3200400" rtl="0">
              <a:spcBef>
                <a:spcPts val="1600"/>
              </a:spcBef>
              <a:spcAft>
                <a:spcPts val="0"/>
              </a:spcAft>
              <a:buClr>
                <a:srgbClr val="004ED6"/>
              </a:buClr>
              <a:buSzPts val="1400"/>
              <a:buChar char="●"/>
              <a:defRPr>
                <a:solidFill>
                  <a:srgbClr val="004ED6"/>
                </a:solidFill>
              </a:defRPr>
            </a:lvl7pPr>
            <a:lvl8pPr indent="-317500" lvl="7" marL="3657600" rtl="0">
              <a:spcBef>
                <a:spcPts val="1600"/>
              </a:spcBef>
              <a:spcAft>
                <a:spcPts val="0"/>
              </a:spcAft>
              <a:buClr>
                <a:srgbClr val="004ED6"/>
              </a:buClr>
              <a:buSzPts val="1400"/>
              <a:buChar char="○"/>
              <a:defRPr>
                <a:solidFill>
                  <a:srgbClr val="004ED6"/>
                </a:solidFill>
              </a:defRPr>
            </a:lvl8pPr>
            <a:lvl9pPr indent="-317500" lvl="8" marL="4114800" rtl="0">
              <a:spcBef>
                <a:spcPts val="1600"/>
              </a:spcBef>
              <a:spcAft>
                <a:spcPts val="1600"/>
              </a:spcAft>
              <a:buClr>
                <a:srgbClr val="004ED6"/>
              </a:buClr>
              <a:buSzPts val="1400"/>
              <a:buChar char="■"/>
              <a:defRPr>
                <a:solidFill>
                  <a:srgbClr val="004ED6"/>
                </a:solidFill>
              </a:defRPr>
            </a:lvl9pPr>
          </a:lstStyle>
          <a:p/>
        </p:txBody>
      </p:sp>
      <p:pic>
        <p:nvPicPr>
          <p:cNvPr id="111" name="Google Shape;111;p15"/>
          <p:cNvPicPr preferRelativeResize="0"/>
          <p:nvPr/>
        </p:nvPicPr>
        <p:blipFill>
          <a:blip r:embed="rId2">
            <a:alphaModFix/>
          </a:blip>
          <a:stretch>
            <a:fillRect/>
          </a:stretch>
        </p:blipFill>
        <p:spPr>
          <a:xfrm>
            <a:off x="7396048" y="4802688"/>
            <a:ext cx="1253454" cy="284525"/>
          </a:xfrm>
          <a:prstGeom prst="rect">
            <a:avLst/>
          </a:prstGeom>
          <a:noFill/>
          <a:ln>
            <a:noFill/>
          </a:ln>
        </p:spPr>
      </p:pic>
      <p:sp>
        <p:nvSpPr>
          <p:cNvPr id="112" name="Google Shape;112;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Plain - Footer">
  <p:cSld name="CUSTOM_34">
    <p:spTree>
      <p:nvGrpSpPr>
        <p:cNvPr id="113" name="Shape 113"/>
        <p:cNvGrpSpPr/>
        <p:nvPr/>
      </p:nvGrpSpPr>
      <p:grpSpPr>
        <a:xfrm>
          <a:off x="0" y="0"/>
          <a:ext cx="0" cy="0"/>
          <a:chOff x="0" y="0"/>
          <a:chExt cx="0" cy="0"/>
        </a:xfrm>
      </p:grpSpPr>
      <p:cxnSp>
        <p:nvCxnSpPr>
          <p:cNvPr id="114" name="Google Shape;114;p16"/>
          <p:cNvCxnSpPr/>
          <p:nvPr/>
        </p:nvCxnSpPr>
        <p:spPr>
          <a:xfrm>
            <a:off x="163975" y="4825650"/>
            <a:ext cx="8759400" cy="0"/>
          </a:xfrm>
          <a:prstGeom prst="straightConnector1">
            <a:avLst/>
          </a:prstGeom>
          <a:noFill/>
          <a:ln cap="flat" cmpd="sng" w="9525">
            <a:solidFill>
              <a:srgbClr val="CCCCCC"/>
            </a:solidFill>
            <a:prstDash val="solid"/>
            <a:round/>
            <a:headEnd len="med" w="med" type="none"/>
            <a:tailEnd len="med" w="med" type="none"/>
          </a:ln>
        </p:spPr>
      </p:cxnSp>
      <p:sp>
        <p:nvSpPr>
          <p:cNvPr id="115" name="Google Shape;115;p16"/>
          <p:cNvSpPr txBox="1"/>
          <p:nvPr/>
        </p:nvSpPr>
        <p:spPr>
          <a:xfrm>
            <a:off x="385300" y="4791125"/>
            <a:ext cx="2364600" cy="2001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004ED6"/>
                </a:solidFill>
                <a:latin typeface="Open Sans"/>
                <a:ea typeface="Open Sans"/>
                <a:cs typeface="Open Sans"/>
                <a:sym typeface="Open Sans"/>
              </a:rPr>
              <a:t>MayaData Confidential</a:t>
            </a:r>
            <a:endParaRPr sz="1200">
              <a:solidFill>
                <a:srgbClr val="004ED6"/>
              </a:solidFill>
              <a:latin typeface="Open Sans"/>
              <a:ea typeface="Open Sans"/>
              <a:cs typeface="Open Sans"/>
              <a:sym typeface="Open Sans"/>
            </a:endParaRPr>
          </a:p>
        </p:txBody>
      </p:sp>
      <p:pic>
        <p:nvPicPr>
          <p:cNvPr id="116" name="Google Shape;116;p16"/>
          <p:cNvPicPr preferRelativeResize="0"/>
          <p:nvPr/>
        </p:nvPicPr>
        <p:blipFill>
          <a:blip r:embed="rId2">
            <a:alphaModFix/>
          </a:blip>
          <a:stretch>
            <a:fillRect/>
          </a:stretch>
        </p:blipFill>
        <p:spPr>
          <a:xfrm>
            <a:off x="8041851" y="4867200"/>
            <a:ext cx="881524" cy="200100"/>
          </a:xfrm>
          <a:prstGeom prst="rect">
            <a:avLst/>
          </a:prstGeom>
          <a:noFill/>
          <a:ln>
            <a:noFill/>
          </a:ln>
        </p:spPr>
      </p:pic>
      <p:sp>
        <p:nvSpPr>
          <p:cNvPr id="117" name="Google Shape;117;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olumn Slide">
  <p:cSld name="CUSTOM_39">
    <p:spTree>
      <p:nvGrpSpPr>
        <p:cNvPr id="118" name="Shape 118"/>
        <p:cNvGrpSpPr/>
        <p:nvPr/>
      </p:nvGrpSpPr>
      <p:grpSpPr>
        <a:xfrm>
          <a:off x="0" y="0"/>
          <a:ext cx="0" cy="0"/>
          <a:chOff x="0" y="0"/>
          <a:chExt cx="0" cy="0"/>
        </a:xfrm>
      </p:grpSpPr>
      <p:sp>
        <p:nvSpPr>
          <p:cNvPr id="119" name="Google Shape;119;p17"/>
          <p:cNvSpPr txBox="1"/>
          <p:nvPr>
            <p:ph type="title"/>
          </p:nvPr>
        </p:nvSpPr>
        <p:spPr>
          <a:xfrm>
            <a:off x="113550" y="28450"/>
            <a:ext cx="7057500" cy="61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3000">
                <a:solidFill>
                  <a:srgbClr val="5333FF"/>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 name="Google Shape;120;p17"/>
          <p:cNvSpPr txBox="1"/>
          <p:nvPr>
            <p:ph idx="1" type="subTitle"/>
          </p:nvPr>
        </p:nvSpPr>
        <p:spPr>
          <a:xfrm>
            <a:off x="113550" y="595725"/>
            <a:ext cx="4292100" cy="336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sz="1400">
                <a:solidFill>
                  <a:srgbClr val="341894"/>
                </a:solidFill>
                <a:latin typeface="Open Sans"/>
                <a:ea typeface="Open Sans"/>
                <a:cs typeface="Open Sans"/>
                <a:sym typeface="Open Sa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cxnSp>
        <p:nvCxnSpPr>
          <p:cNvPr id="121" name="Google Shape;121;p17"/>
          <p:cNvCxnSpPr/>
          <p:nvPr/>
        </p:nvCxnSpPr>
        <p:spPr>
          <a:xfrm>
            <a:off x="163975" y="4825650"/>
            <a:ext cx="8759400" cy="0"/>
          </a:xfrm>
          <a:prstGeom prst="straightConnector1">
            <a:avLst/>
          </a:prstGeom>
          <a:noFill/>
          <a:ln cap="flat" cmpd="sng" w="9525">
            <a:solidFill>
              <a:srgbClr val="CCCCCC"/>
            </a:solidFill>
            <a:prstDash val="solid"/>
            <a:round/>
            <a:headEnd len="sm" w="sm" type="none"/>
            <a:tailEnd len="sm" w="sm" type="none"/>
          </a:ln>
        </p:spPr>
      </p:cxnSp>
      <p:sp>
        <p:nvSpPr>
          <p:cNvPr id="122" name="Google Shape;122;p17"/>
          <p:cNvSpPr txBox="1"/>
          <p:nvPr>
            <p:ph idx="2" type="body"/>
          </p:nvPr>
        </p:nvSpPr>
        <p:spPr>
          <a:xfrm>
            <a:off x="388775" y="1259624"/>
            <a:ext cx="8193600" cy="3338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220E5E"/>
              </a:buClr>
              <a:buSzPts val="1400"/>
              <a:buChar char="●"/>
              <a:defRPr sz="1400">
                <a:solidFill>
                  <a:srgbClr val="220E5E"/>
                </a:solidFill>
              </a:defRPr>
            </a:lvl1pPr>
            <a:lvl2pPr indent="-317500" lvl="1" marL="914400" rtl="0" algn="l">
              <a:lnSpc>
                <a:spcPct val="115000"/>
              </a:lnSpc>
              <a:spcBef>
                <a:spcPts val="1600"/>
              </a:spcBef>
              <a:spcAft>
                <a:spcPts val="0"/>
              </a:spcAft>
              <a:buClr>
                <a:srgbClr val="220E5E"/>
              </a:buClr>
              <a:buSzPts val="1400"/>
              <a:buChar char="○"/>
              <a:defRPr>
                <a:solidFill>
                  <a:srgbClr val="220E5E"/>
                </a:solidFill>
              </a:defRPr>
            </a:lvl2pPr>
            <a:lvl3pPr indent="-317500" lvl="2" marL="1371600" rtl="0" algn="l">
              <a:lnSpc>
                <a:spcPct val="115000"/>
              </a:lnSpc>
              <a:spcBef>
                <a:spcPts val="1600"/>
              </a:spcBef>
              <a:spcAft>
                <a:spcPts val="0"/>
              </a:spcAft>
              <a:buClr>
                <a:srgbClr val="220E5E"/>
              </a:buClr>
              <a:buSzPts val="1400"/>
              <a:buChar char="■"/>
              <a:defRPr>
                <a:solidFill>
                  <a:srgbClr val="220E5E"/>
                </a:solidFill>
              </a:defRPr>
            </a:lvl3pPr>
            <a:lvl4pPr indent="-317500" lvl="3" marL="1828800" rtl="0" algn="l">
              <a:lnSpc>
                <a:spcPct val="115000"/>
              </a:lnSpc>
              <a:spcBef>
                <a:spcPts val="1600"/>
              </a:spcBef>
              <a:spcAft>
                <a:spcPts val="0"/>
              </a:spcAft>
              <a:buClr>
                <a:srgbClr val="220E5E"/>
              </a:buClr>
              <a:buSzPts val="1400"/>
              <a:buChar char="●"/>
              <a:defRPr>
                <a:solidFill>
                  <a:srgbClr val="220E5E"/>
                </a:solidFill>
              </a:defRPr>
            </a:lvl4pPr>
            <a:lvl5pPr indent="-317500" lvl="4" marL="2286000" rtl="0" algn="l">
              <a:lnSpc>
                <a:spcPct val="115000"/>
              </a:lnSpc>
              <a:spcBef>
                <a:spcPts val="1600"/>
              </a:spcBef>
              <a:spcAft>
                <a:spcPts val="0"/>
              </a:spcAft>
              <a:buClr>
                <a:srgbClr val="220E5E"/>
              </a:buClr>
              <a:buSzPts val="1400"/>
              <a:buChar char="○"/>
              <a:defRPr>
                <a:solidFill>
                  <a:srgbClr val="220E5E"/>
                </a:solidFill>
              </a:defRPr>
            </a:lvl5pPr>
            <a:lvl6pPr indent="-317500" lvl="5" marL="2743200" rtl="0" algn="l">
              <a:lnSpc>
                <a:spcPct val="115000"/>
              </a:lnSpc>
              <a:spcBef>
                <a:spcPts val="1600"/>
              </a:spcBef>
              <a:spcAft>
                <a:spcPts val="0"/>
              </a:spcAft>
              <a:buClr>
                <a:srgbClr val="220E5E"/>
              </a:buClr>
              <a:buSzPts val="1400"/>
              <a:buChar char="■"/>
              <a:defRPr>
                <a:solidFill>
                  <a:srgbClr val="220E5E"/>
                </a:solidFill>
              </a:defRPr>
            </a:lvl6pPr>
            <a:lvl7pPr indent="-317500" lvl="6" marL="3200400" rtl="0" algn="l">
              <a:lnSpc>
                <a:spcPct val="115000"/>
              </a:lnSpc>
              <a:spcBef>
                <a:spcPts val="1600"/>
              </a:spcBef>
              <a:spcAft>
                <a:spcPts val="0"/>
              </a:spcAft>
              <a:buClr>
                <a:srgbClr val="220E5E"/>
              </a:buClr>
              <a:buSzPts val="1400"/>
              <a:buChar char="●"/>
              <a:defRPr>
                <a:solidFill>
                  <a:srgbClr val="220E5E"/>
                </a:solidFill>
              </a:defRPr>
            </a:lvl7pPr>
            <a:lvl8pPr indent="-317500" lvl="7" marL="3657600" rtl="0" algn="l">
              <a:lnSpc>
                <a:spcPct val="115000"/>
              </a:lnSpc>
              <a:spcBef>
                <a:spcPts val="1600"/>
              </a:spcBef>
              <a:spcAft>
                <a:spcPts val="0"/>
              </a:spcAft>
              <a:buClr>
                <a:srgbClr val="220E5E"/>
              </a:buClr>
              <a:buSzPts val="1400"/>
              <a:buChar char="○"/>
              <a:defRPr>
                <a:solidFill>
                  <a:srgbClr val="220E5E"/>
                </a:solidFill>
              </a:defRPr>
            </a:lvl8pPr>
            <a:lvl9pPr indent="-317500" lvl="8" marL="4114800" rtl="0" algn="l">
              <a:lnSpc>
                <a:spcPct val="115000"/>
              </a:lnSpc>
              <a:spcBef>
                <a:spcPts val="1600"/>
              </a:spcBef>
              <a:spcAft>
                <a:spcPts val="1600"/>
              </a:spcAft>
              <a:buClr>
                <a:srgbClr val="220E5E"/>
              </a:buClr>
              <a:buSzPts val="1400"/>
              <a:buChar char="■"/>
              <a:defRPr>
                <a:solidFill>
                  <a:srgbClr val="220E5E"/>
                </a:solidFill>
              </a:defRPr>
            </a:lvl9pPr>
          </a:lstStyle>
          <a:p/>
        </p:txBody>
      </p:sp>
      <p:pic>
        <p:nvPicPr>
          <p:cNvPr id="123" name="Google Shape;123;p17"/>
          <p:cNvPicPr preferRelativeResize="0"/>
          <p:nvPr/>
        </p:nvPicPr>
        <p:blipFill rotWithShape="1">
          <a:blip r:embed="rId2">
            <a:alphaModFix/>
          </a:blip>
          <a:srcRect b="0" l="0" r="0" t="0"/>
          <a:stretch/>
        </p:blipFill>
        <p:spPr>
          <a:xfrm>
            <a:off x="7679375" y="4858451"/>
            <a:ext cx="1236025" cy="291450"/>
          </a:xfrm>
          <a:prstGeom prst="rect">
            <a:avLst/>
          </a:prstGeom>
          <a:noFill/>
          <a:ln>
            <a:noFill/>
          </a:ln>
        </p:spPr>
      </p:pic>
      <p:sp>
        <p:nvSpPr>
          <p:cNvPr id="124" name="Google Shape;124;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220E5E"/>
                </a:solidFill>
              </a:defRPr>
            </a:lvl1pPr>
            <a:lvl2pPr lvl="1">
              <a:buNone/>
              <a:defRPr sz="1300">
                <a:solidFill>
                  <a:srgbClr val="220E5E"/>
                </a:solidFill>
              </a:defRPr>
            </a:lvl2pPr>
            <a:lvl3pPr lvl="2">
              <a:buNone/>
              <a:defRPr sz="1300">
                <a:solidFill>
                  <a:srgbClr val="220E5E"/>
                </a:solidFill>
              </a:defRPr>
            </a:lvl3pPr>
            <a:lvl4pPr lvl="3">
              <a:buNone/>
              <a:defRPr sz="1300">
                <a:solidFill>
                  <a:srgbClr val="220E5E"/>
                </a:solidFill>
              </a:defRPr>
            </a:lvl4pPr>
            <a:lvl5pPr lvl="4">
              <a:buNone/>
              <a:defRPr sz="1300">
                <a:solidFill>
                  <a:srgbClr val="220E5E"/>
                </a:solidFill>
              </a:defRPr>
            </a:lvl5pPr>
            <a:lvl6pPr lvl="5">
              <a:buNone/>
              <a:defRPr sz="1300">
                <a:solidFill>
                  <a:srgbClr val="220E5E"/>
                </a:solidFill>
              </a:defRPr>
            </a:lvl6pPr>
            <a:lvl7pPr lvl="6">
              <a:buNone/>
              <a:defRPr sz="1300">
                <a:solidFill>
                  <a:srgbClr val="220E5E"/>
                </a:solidFill>
              </a:defRPr>
            </a:lvl7pPr>
            <a:lvl8pPr lvl="7">
              <a:buNone/>
              <a:defRPr sz="1300">
                <a:solidFill>
                  <a:srgbClr val="220E5E"/>
                </a:solidFill>
              </a:defRPr>
            </a:lvl8pPr>
            <a:lvl9pPr lvl="8">
              <a:buNone/>
              <a:defRPr sz="1300">
                <a:solidFill>
                  <a:srgbClr val="220E5E"/>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S - Title Body Footer" type="tx">
  <p:cSld name="TITLE_AND_BODY">
    <p:spTree>
      <p:nvGrpSpPr>
        <p:cNvPr id="125" name="Shape 125"/>
        <p:cNvGrpSpPr/>
        <p:nvPr/>
      </p:nvGrpSpPr>
      <p:grpSpPr>
        <a:xfrm>
          <a:off x="0" y="0"/>
          <a:ext cx="0" cy="0"/>
          <a:chOff x="0" y="0"/>
          <a:chExt cx="0" cy="0"/>
        </a:xfrm>
      </p:grpSpPr>
      <p:sp>
        <p:nvSpPr>
          <p:cNvPr id="126" name="Google Shape;126;p18"/>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18"/>
          <p:cNvSpPr txBox="1"/>
          <p:nvPr>
            <p:ph idx="1" type="body"/>
          </p:nvPr>
        </p:nvSpPr>
        <p:spPr>
          <a:xfrm>
            <a:off x="159300" y="8476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1600"/>
              </a:spcBef>
              <a:spcAft>
                <a:spcPts val="1600"/>
              </a:spcAft>
              <a:buSzPts val="1400"/>
              <a:buFont typeface="Montserrat"/>
              <a:buChar char="■"/>
              <a:defRPr>
                <a:latin typeface="Montserrat"/>
                <a:ea typeface="Montserrat"/>
                <a:cs typeface="Montserrat"/>
                <a:sym typeface="Montserrat"/>
              </a:defRPr>
            </a:lvl9pPr>
          </a:lstStyle>
          <a:p/>
        </p:txBody>
      </p:sp>
      <p:cxnSp>
        <p:nvCxnSpPr>
          <p:cNvPr id="128" name="Google Shape;128;p18"/>
          <p:cNvCxnSpPr/>
          <p:nvPr/>
        </p:nvCxnSpPr>
        <p:spPr>
          <a:xfrm>
            <a:off x="163975" y="4825650"/>
            <a:ext cx="8759400" cy="0"/>
          </a:xfrm>
          <a:prstGeom prst="straightConnector1">
            <a:avLst/>
          </a:prstGeom>
          <a:noFill/>
          <a:ln cap="flat" cmpd="sng" w="9525">
            <a:solidFill>
              <a:srgbClr val="CCCCCC"/>
            </a:solidFill>
            <a:prstDash val="solid"/>
            <a:round/>
            <a:headEnd len="sm" w="sm" type="none"/>
            <a:tailEnd len="sm" w="sm" type="none"/>
          </a:ln>
        </p:spPr>
      </p:cxnSp>
      <p:pic>
        <p:nvPicPr>
          <p:cNvPr id="129" name="Google Shape;129;p18"/>
          <p:cNvPicPr preferRelativeResize="0"/>
          <p:nvPr/>
        </p:nvPicPr>
        <p:blipFill rotWithShape="1">
          <a:blip r:embed="rId2">
            <a:alphaModFix/>
          </a:blip>
          <a:srcRect b="0" l="0" r="0" t="0"/>
          <a:stretch/>
        </p:blipFill>
        <p:spPr>
          <a:xfrm>
            <a:off x="7679375" y="4858451"/>
            <a:ext cx="1236025" cy="291450"/>
          </a:xfrm>
          <a:prstGeom prst="rect">
            <a:avLst/>
          </a:prstGeom>
          <a:noFill/>
          <a:ln>
            <a:noFill/>
          </a:ln>
        </p:spPr>
      </p:pic>
      <p:sp>
        <p:nvSpPr>
          <p:cNvPr id="130" name="Google Shape;130;p1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lvl1pPr lvl="0" rtl="0" algn="l">
              <a:buNone/>
              <a:defRPr sz="800">
                <a:latin typeface="Montserrat"/>
                <a:ea typeface="Montserrat"/>
                <a:cs typeface="Montserrat"/>
                <a:sym typeface="Montserrat"/>
              </a:defRPr>
            </a:lvl1pPr>
            <a:lvl2pPr lvl="1" rtl="0" algn="l">
              <a:buNone/>
              <a:defRPr sz="800">
                <a:latin typeface="Montserrat"/>
                <a:ea typeface="Montserrat"/>
                <a:cs typeface="Montserrat"/>
                <a:sym typeface="Montserrat"/>
              </a:defRPr>
            </a:lvl2pPr>
            <a:lvl3pPr lvl="2" rtl="0" algn="l">
              <a:buNone/>
              <a:defRPr sz="800">
                <a:latin typeface="Montserrat"/>
                <a:ea typeface="Montserrat"/>
                <a:cs typeface="Montserrat"/>
                <a:sym typeface="Montserrat"/>
              </a:defRPr>
            </a:lvl3pPr>
            <a:lvl4pPr lvl="3" rtl="0" algn="l">
              <a:buNone/>
              <a:defRPr sz="800">
                <a:latin typeface="Montserrat"/>
                <a:ea typeface="Montserrat"/>
                <a:cs typeface="Montserrat"/>
                <a:sym typeface="Montserrat"/>
              </a:defRPr>
            </a:lvl4pPr>
            <a:lvl5pPr lvl="4" rtl="0" algn="l">
              <a:buNone/>
              <a:defRPr sz="800">
                <a:latin typeface="Montserrat"/>
                <a:ea typeface="Montserrat"/>
                <a:cs typeface="Montserrat"/>
                <a:sym typeface="Montserrat"/>
              </a:defRPr>
            </a:lvl5pPr>
            <a:lvl6pPr lvl="5" rtl="0" algn="l">
              <a:buNone/>
              <a:defRPr sz="800">
                <a:latin typeface="Montserrat"/>
                <a:ea typeface="Montserrat"/>
                <a:cs typeface="Montserrat"/>
                <a:sym typeface="Montserrat"/>
              </a:defRPr>
            </a:lvl6pPr>
            <a:lvl7pPr lvl="6" rtl="0" algn="l">
              <a:buNone/>
              <a:defRPr sz="800">
                <a:latin typeface="Montserrat"/>
                <a:ea typeface="Montserrat"/>
                <a:cs typeface="Montserrat"/>
                <a:sym typeface="Montserrat"/>
              </a:defRPr>
            </a:lvl7pPr>
            <a:lvl8pPr lvl="7" rtl="0" algn="l">
              <a:buNone/>
              <a:defRPr sz="800">
                <a:latin typeface="Montserrat"/>
                <a:ea typeface="Montserrat"/>
                <a:cs typeface="Montserrat"/>
                <a:sym typeface="Montserrat"/>
              </a:defRPr>
            </a:lvl8pPr>
            <a:lvl9pPr lvl="8" rtl="0" algn="l">
              <a:buNone/>
              <a:defRPr sz="800">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31" name="Shape 131"/>
        <p:cNvGrpSpPr/>
        <p:nvPr/>
      </p:nvGrpSpPr>
      <p:grpSpPr>
        <a:xfrm>
          <a:off x="0" y="0"/>
          <a:ext cx="0" cy="0"/>
          <a:chOff x="0" y="0"/>
          <a:chExt cx="0" cy="0"/>
        </a:xfrm>
      </p:grpSpPr>
      <p:sp>
        <p:nvSpPr>
          <p:cNvPr id="132" name="Google Shape;132;p19"/>
          <p:cNvSpPr txBox="1"/>
          <p:nvPr>
            <p:ph type="title"/>
          </p:nvPr>
        </p:nvSpPr>
        <p:spPr>
          <a:xfrm>
            <a:off x="257175" y="321389"/>
            <a:ext cx="8629800" cy="443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33" name="Google Shape;133;p19"/>
          <p:cNvSpPr txBox="1"/>
          <p:nvPr>
            <p:ph idx="1" type="body"/>
          </p:nvPr>
        </p:nvSpPr>
        <p:spPr>
          <a:xfrm>
            <a:off x="257175" y="1066800"/>
            <a:ext cx="8629800" cy="36147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4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4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16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34" name="Google Shape;134;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atin typeface="Century Gothic"/>
                <a:ea typeface="Century Gothic"/>
                <a:cs typeface="Century Gothic"/>
                <a:sym typeface="Century Gothic"/>
              </a:defRPr>
            </a:lvl1pPr>
            <a:lvl2pPr lvl="1">
              <a:buNone/>
              <a:defRPr sz="1300">
                <a:latin typeface="Century Gothic"/>
                <a:ea typeface="Century Gothic"/>
                <a:cs typeface="Century Gothic"/>
                <a:sym typeface="Century Gothic"/>
              </a:defRPr>
            </a:lvl2pPr>
            <a:lvl3pPr lvl="2">
              <a:buNone/>
              <a:defRPr sz="1300">
                <a:latin typeface="Century Gothic"/>
                <a:ea typeface="Century Gothic"/>
                <a:cs typeface="Century Gothic"/>
                <a:sym typeface="Century Gothic"/>
              </a:defRPr>
            </a:lvl3pPr>
            <a:lvl4pPr lvl="3">
              <a:buNone/>
              <a:defRPr sz="1300">
                <a:latin typeface="Century Gothic"/>
                <a:ea typeface="Century Gothic"/>
                <a:cs typeface="Century Gothic"/>
                <a:sym typeface="Century Gothic"/>
              </a:defRPr>
            </a:lvl4pPr>
            <a:lvl5pPr lvl="4">
              <a:buNone/>
              <a:defRPr sz="1300">
                <a:latin typeface="Century Gothic"/>
                <a:ea typeface="Century Gothic"/>
                <a:cs typeface="Century Gothic"/>
                <a:sym typeface="Century Gothic"/>
              </a:defRPr>
            </a:lvl5pPr>
            <a:lvl6pPr lvl="5">
              <a:buNone/>
              <a:defRPr sz="1300">
                <a:latin typeface="Century Gothic"/>
                <a:ea typeface="Century Gothic"/>
                <a:cs typeface="Century Gothic"/>
                <a:sym typeface="Century Gothic"/>
              </a:defRPr>
            </a:lvl6pPr>
            <a:lvl7pPr lvl="6">
              <a:buNone/>
              <a:defRPr sz="1300">
                <a:latin typeface="Century Gothic"/>
                <a:ea typeface="Century Gothic"/>
                <a:cs typeface="Century Gothic"/>
                <a:sym typeface="Century Gothic"/>
              </a:defRPr>
            </a:lvl7pPr>
            <a:lvl8pPr lvl="7">
              <a:buNone/>
              <a:defRPr sz="1300">
                <a:latin typeface="Century Gothic"/>
                <a:ea typeface="Century Gothic"/>
                <a:cs typeface="Century Gothic"/>
                <a:sym typeface="Century Gothic"/>
              </a:defRPr>
            </a:lvl8pPr>
            <a:lvl9pPr lvl="8">
              <a:buNone/>
              <a:defRPr sz="1300">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peaker Divider">
  <p:cSld name="CUSTOM_1">
    <p:spTree>
      <p:nvGrpSpPr>
        <p:cNvPr id="135" name="Shape 135"/>
        <p:cNvGrpSpPr/>
        <p:nvPr/>
      </p:nvGrpSpPr>
      <p:grpSpPr>
        <a:xfrm>
          <a:off x="0" y="0"/>
          <a:ext cx="0" cy="0"/>
          <a:chOff x="0" y="0"/>
          <a:chExt cx="0" cy="0"/>
        </a:xfrm>
      </p:grpSpPr>
      <p:sp>
        <p:nvSpPr>
          <p:cNvPr id="136" name="Google Shape;136;p20"/>
          <p:cNvSpPr/>
          <p:nvPr/>
        </p:nvSpPr>
        <p:spPr>
          <a:xfrm rot="10800000">
            <a:off x="275" y="100"/>
            <a:ext cx="9154200" cy="5144400"/>
          </a:xfrm>
          <a:prstGeom prst="rect">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S Title and Footer">
  <p:cSld name="CUSTOM_4">
    <p:spTree>
      <p:nvGrpSpPr>
        <p:cNvPr id="18" name="Shape 18"/>
        <p:cNvGrpSpPr/>
        <p:nvPr/>
      </p:nvGrpSpPr>
      <p:grpSpPr>
        <a:xfrm>
          <a:off x="0" y="0"/>
          <a:ext cx="0" cy="0"/>
          <a:chOff x="0" y="0"/>
          <a:chExt cx="0" cy="0"/>
        </a:xfrm>
      </p:grpSpPr>
      <p:cxnSp>
        <p:nvCxnSpPr>
          <p:cNvPr id="19" name="Google Shape;19;p3"/>
          <p:cNvCxnSpPr/>
          <p:nvPr/>
        </p:nvCxnSpPr>
        <p:spPr>
          <a:xfrm>
            <a:off x="163975" y="4825650"/>
            <a:ext cx="8759400" cy="0"/>
          </a:xfrm>
          <a:prstGeom prst="straightConnector1">
            <a:avLst/>
          </a:prstGeom>
          <a:noFill/>
          <a:ln cap="flat" cmpd="sng" w="9525">
            <a:solidFill>
              <a:srgbClr val="CCCCCC"/>
            </a:solidFill>
            <a:prstDash val="solid"/>
            <a:round/>
            <a:headEnd len="sm" w="sm" type="none"/>
            <a:tailEnd len="sm" w="sm" type="none"/>
          </a:ln>
        </p:spPr>
      </p:cxnSp>
      <p:sp>
        <p:nvSpPr>
          <p:cNvPr id="20" name="Google Shape;20;p3"/>
          <p:cNvSpPr txBox="1"/>
          <p:nvPr>
            <p:ph type="title"/>
          </p:nvPr>
        </p:nvSpPr>
        <p:spPr>
          <a:xfrm>
            <a:off x="113550" y="28450"/>
            <a:ext cx="8759400" cy="61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E135A"/>
              </a:buClr>
              <a:buSzPts val="2600"/>
              <a:buNone/>
              <a:defRPr b="1">
                <a:solidFill>
                  <a:srgbClr val="1E135A"/>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1" name="Google Shape;21;p3"/>
          <p:cNvPicPr preferRelativeResize="0"/>
          <p:nvPr/>
        </p:nvPicPr>
        <p:blipFill rotWithShape="1">
          <a:blip r:embed="rId2">
            <a:alphaModFix/>
          </a:blip>
          <a:srcRect b="0" l="0" r="0" t="0"/>
          <a:stretch/>
        </p:blipFill>
        <p:spPr>
          <a:xfrm>
            <a:off x="7679375" y="4858451"/>
            <a:ext cx="1236025" cy="291450"/>
          </a:xfrm>
          <a:prstGeom prst="rect">
            <a:avLst/>
          </a:prstGeom>
          <a:noFill/>
          <a:ln>
            <a:noFill/>
          </a:ln>
        </p:spPr>
      </p:pic>
      <p:sp>
        <p:nvSpPr>
          <p:cNvPr id="22" name="Google Shape;22;p3"/>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lvl1pPr lvl="0" algn="l">
              <a:buNone/>
              <a:defRPr sz="800">
                <a:latin typeface="Montserrat"/>
                <a:ea typeface="Montserrat"/>
                <a:cs typeface="Montserrat"/>
                <a:sym typeface="Montserrat"/>
              </a:defRPr>
            </a:lvl1pPr>
            <a:lvl2pPr lvl="1" algn="l">
              <a:buNone/>
              <a:defRPr sz="800">
                <a:latin typeface="Montserrat"/>
                <a:ea typeface="Montserrat"/>
                <a:cs typeface="Montserrat"/>
                <a:sym typeface="Montserrat"/>
              </a:defRPr>
            </a:lvl2pPr>
            <a:lvl3pPr lvl="2" algn="l">
              <a:buNone/>
              <a:defRPr sz="800">
                <a:latin typeface="Montserrat"/>
                <a:ea typeface="Montserrat"/>
                <a:cs typeface="Montserrat"/>
                <a:sym typeface="Montserrat"/>
              </a:defRPr>
            </a:lvl3pPr>
            <a:lvl4pPr lvl="3" algn="l">
              <a:buNone/>
              <a:defRPr sz="800">
                <a:latin typeface="Montserrat"/>
                <a:ea typeface="Montserrat"/>
                <a:cs typeface="Montserrat"/>
                <a:sym typeface="Montserrat"/>
              </a:defRPr>
            </a:lvl4pPr>
            <a:lvl5pPr lvl="4" algn="l">
              <a:buNone/>
              <a:defRPr sz="800">
                <a:latin typeface="Montserrat"/>
                <a:ea typeface="Montserrat"/>
                <a:cs typeface="Montserrat"/>
                <a:sym typeface="Montserrat"/>
              </a:defRPr>
            </a:lvl5pPr>
            <a:lvl6pPr lvl="5" algn="l">
              <a:buNone/>
              <a:defRPr sz="800">
                <a:latin typeface="Montserrat"/>
                <a:ea typeface="Montserrat"/>
                <a:cs typeface="Montserrat"/>
                <a:sym typeface="Montserrat"/>
              </a:defRPr>
            </a:lvl6pPr>
            <a:lvl7pPr lvl="6" algn="l">
              <a:buNone/>
              <a:defRPr sz="800">
                <a:latin typeface="Montserrat"/>
                <a:ea typeface="Montserrat"/>
                <a:cs typeface="Montserrat"/>
                <a:sym typeface="Montserrat"/>
              </a:defRPr>
            </a:lvl7pPr>
            <a:lvl8pPr lvl="7" algn="l">
              <a:buNone/>
              <a:defRPr sz="800">
                <a:latin typeface="Montserrat"/>
                <a:ea typeface="Montserrat"/>
                <a:cs typeface="Montserrat"/>
                <a:sym typeface="Montserrat"/>
              </a:defRPr>
            </a:lvl8pPr>
            <a:lvl9pPr lvl="8" algn="l">
              <a:buNone/>
              <a:defRPr sz="800">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137" name="Shape 137"/>
        <p:cNvGrpSpPr/>
        <p:nvPr/>
      </p:nvGrpSpPr>
      <p:grpSpPr>
        <a:xfrm>
          <a:off x="0" y="0"/>
          <a:ext cx="0" cy="0"/>
          <a:chOff x="0" y="0"/>
          <a:chExt cx="0" cy="0"/>
        </a:xfrm>
      </p:grpSpPr>
      <p:sp>
        <p:nvSpPr>
          <p:cNvPr id="138" name="Google Shape;138;p21"/>
          <p:cNvSpPr txBox="1"/>
          <p:nvPr>
            <p:ph idx="1" type="body"/>
          </p:nvPr>
        </p:nvSpPr>
        <p:spPr>
          <a:xfrm>
            <a:off x="133980" y="1208856"/>
            <a:ext cx="8876100" cy="3315000"/>
          </a:xfrm>
          <a:prstGeom prst="rect">
            <a:avLst/>
          </a:prstGeom>
          <a:noFill/>
          <a:ln>
            <a:noFill/>
          </a:ln>
        </p:spPr>
        <p:txBody>
          <a:bodyPr anchorCtr="0" anchor="ctr" bIns="32750" lIns="32750" spcFirstLastPara="1" rIns="32750" wrap="square" tIns="32750">
            <a:noAutofit/>
          </a:bodyPr>
          <a:lstStyle>
            <a:lvl1pPr indent="-330200" lvl="0" marL="457200" rtl="0" algn="l">
              <a:lnSpc>
                <a:spcPct val="100000"/>
              </a:lnSpc>
              <a:spcBef>
                <a:spcPts val="300"/>
              </a:spcBef>
              <a:spcAft>
                <a:spcPts val="0"/>
              </a:spcAft>
              <a:buClr>
                <a:srgbClr val="210F5B"/>
              </a:buClr>
              <a:buSzPts val="1600"/>
              <a:buChar char="●"/>
              <a:defRPr/>
            </a:lvl1pPr>
            <a:lvl2pPr indent="-368300" lvl="1" marL="914400" rtl="0" algn="l">
              <a:lnSpc>
                <a:spcPct val="100000"/>
              </a:lnSpc>
              <a:spcBef>
                <a:spcPts val="300"/>
              </a:spcBef>
              <a:spcAft>
                <a:spcPts val="0"/>
              </a:spcAft>
              <a:buClr>
                <a:srgbClr val="210F5B"/>
              </a:buClr>
              <a:buSzPts val="2200"/>
              <a:buFont typeface="Helvetica Neue"/>
              <a:buChar char="○"/>
              <a:defRPr sz="1500"/>
            </a:lvl2pPr>
            <a:lvl3pPr indent="-400050" lvl="2" marL="1371600" rtl="0" algn="l">
              <a:lnSpc>
                <a:spcPct val="100000"/>
              </a:lnSpc>
              <a:spcBef>
                <a:spcPts val="300"/>
              </a:spcBef>
              <a:spcAft>
                <a:spcPts val="0"/>
              </a:spcAft>
              <a:buClr>
                <a:srgbClr val="210F5B"/>
              </a:buClr>
              <a:buSzPts val="2700"/>
              <a:buFont typeface="Helvetica Neue"/>
              <a:buChar char="■"/>
              <a:defRPr sz="1900"/>
            </a:lvl3pPr>
            <a:lvl4pPr indent="-336550" lvl="3" marL="1828800" rtl="0" algn="l">
              <a:lnSpc>
                <a:spcPct val="100000"/>
              </a:lnSpc>
              <a:spcBef>
                <a:spcPts val="300"/>
              </a:spcBef>
              <a:spcAft>
                <a:spcPts val="0"/>
              </a:spcAft>
              <a:buClr>
                <a:srgbClr val="210F5B"/>
              </a:buClr>
              <a:buSzPts val="1700"/>
              <a:buChar char="●"/>
              <a:defRPr/>
            </a:lvl4pPr>
            <a:lvl5pPr indent="-336550" lvl="4" marL="2286000" rtl="0" algn="l">
              <a:lnSpc>
                <a:spcPct val="100000"/>
              </a:lnSpc>
              <a:spcBef>
                <a:spcPts val="300"/>
              </a:spcBef>
              <a:spcAft>
                <a:spcPts val="0"/>
              </a:spcAft>
              <a:buClr>
                <a:srgbClr val="210F5B"/>
              </a:buClr>
              <a:buSzPts val="1700"/>
              <a:buChar char="○"/>
              <a:defRPr/>
            </a:lvl5pPr>
            <a:lvl6pPr indent="-336550" lvl="5" marL="2743200" rtl="0" algn="l">
              <a:lnSpc>
                <a:spcPct val="100000"/>
              </a:lnSpc>
              <a:spcBef>
                <a:spcPts val="300"/>
              </a:spcBef>
              <a:spcAft>
                <a:spcPts val="0"/>
              </a:spcAft>
              <a:buClr>
                <a:srgbClr val="210F5B"/>
              </a:buClr>
              <a:buSzPts val="1700"/>
              <a:buChar char="■"/>
              <a:defRPr/>
            </a:lvl6pPr>
            <a:lvl7pPr indent="-336550" lvl="6" marL="3200400" rtl="0" algn="l">
              <a:lnSpc>
                <a:spcPct val="100000"/>
              </a:lnSpc>
              <a:spcBef>
                <a:spcPts val="300"/>
              </a:spcBef>
              <a:spcAft>
                <a:spcPts val="0"/>
              </a:spcAft>
              <a:buClr>
                <a:srgbClr val="210F5B"/>
              </a:buClr>
              <a:buSzPts val="1700"/>
              <a:buChar char="●"/>
              <a:defRPr/>
            </a:lvl7pPr>
            <a:lvl8pPr indent="-336550" lvl="7" marL="3657600" rtl="0" algn="l">
              <a:lnSpc>
                <a:spcPct val="100000"/>
              </a:lnSpc>
              <a:spcBef>
                <a:spcPts val="300"/>
              </a:spcBef>
              <a:spcAft>
                <a:spcPts val="0"/>
              </a:spcAft>
              <a:buClr>
                <a:srgbClr val="210F5B"/>
              </a:buClr>
              <a:buSzPts val="1700"/>
              <a:buChar char="○"/>
              <a:defRPr/>
            </a:lvl8pPr>
            <a:lvl9pPr indent="-336550" lvl="8" marL="4114800" rtl="0" algn="l">
              <a:lnSpc>
                <a:spcPct val="100000"/>
              </a:lnSpc>
              <a:spcBef>
                <a:spcPts val="300"/>
              </a:spcBef>
              <a:spcAft>
                <a:spcPts val="0"/>
              </a:spcAft>
              <a:buClr>
                <a:srgbClr val="210F5B"/>
              </a:buClr>
              <a:buSzPts val="1700"/>
              <a:buChar char="■"/>
              <a:defRPr/>
            </a:lvl9pPr>
          </a:lstStyle>
          <a:p/>
        </p:txBody>
      </p:sp>
      <p:sp>
        <p:nvSpPr>
          <p:cNvPr id="139" name="Google Shape;139;p21"/>
          <p:cNvSpPr txBox="1"/>
          <p:nvPr>
            <p:ph idx="12" type="sldNum"/>
          </p:nvPr>
        </p:nvSpPr>
        <p:spPr>
          <a:xfrm>
            <a:off x="4449997" y="4902398"/>
            <a:ext cx="239100" cy="171000"/>
          </a:xfrm>
          <a:prstGeom prst="rect">
            <a:avLst/>
          </a:prstGeom>
          <a:noFill/>
          <a:ln>
            <a:noFill/>
          </a:ln>
        </p:spPr>
        <p:txBody>
          <a:bodyPr anchorCtr="0" anchor="t" bIns="32750" lIns="32750" spcFirstLastPara="1" rIns="32750" wrap="square" tIns="32750">
            <a:noAutofit/>
          </a:bodyPr>
          <a:lstStyle>
            <a:lvl1pPr indent="0" lvl="0"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1">
  <p:cSld name="Title &amp; Bullets_1">
    <p:spTree>
      <p:nvGrpSpPr>
        <p:cNvPr id="140" name="Shape 140"/>
        <p:cNvGrpSpPr/>
        <p:nvPr/>
      </p:nvGrpSpPr>
      <p:grpSpPr>
        <a:xfrm>
          <a:off x="0" y="0"/>
          <a:ext cx="0" cy="0"/>
          <a:chOff x="0" y="0"/>
          <a:chExt cx="0" cy="0"/>
        </a:xfrm>
      </p:grpSpPr>
      <p:sp>
        <p:nvSpPr>
          <p:cNvPr id="141" name="Google Shape;141;p22"/>
          <p:cNvSpPr txBox="1"/>
          <p:nvPr>
            <p:ph type="title"/>
          </p:nvPr>
        </p:nvSpPr>
        <p:spPr>
          <a:xfrm>
            <a:off x="107156" y="133945"/>
            <a:ext cx="7804500" cy="607500"/>
          </a:xfrm>
          <a:prstGeom prst="rect">
            <a:avLst/>
          </a:prstGeom>
          <a:noFill/>
          <a:ln>
            <a:noFill/>
          </a:ln>
        </p:spPr>
        <p:txBody>
          <a:bodyPr anchorCtr="0" anchor="ctr" bIns="32750" lIns="32750" spcFirstLastPara="1" rIns="32750" wrap="square" tIns="32750">
            <a:noAutofit/>
          </a:bodyPr>
          <a:lstStyle>
            <a:lvl1pPr lvl="0" rtl="0" algn="l">
              <a:lnSpc>
                <a:spcPct val="100000"/>
              </a:lnSpc>
              <a:spcBef>
                <a:spcPts val="0"/>
              </a:spcBef>
              <a:spcAft>
                <a:spcPts val="0"/>
              </a:spcAft>
              <a:buClr>
                <a:srgbClr val="5132FF"/>
              </a:buClr>
              <a:buSzPts val="1200"/>
              <a:buNone/>
              <a:defRPr/>
            </a:lvl1pPr>
            <a:lvl2pPr lvl="1" rtl="0" algn="l">
              <a:lnSpc>
                <a:spcPct val="100000"/>
              </a:lnSpc>
              <a:spcBef>
                <a:spcPts val="0"/>
              </a:spcBef>
              <a:spcAft>
                <a:spcPts val="0"/>
              </a:spcAft>
              <a:buClr>
                <a:srgbClr val="5132FF"/>
              </a:buClr>
              <a:buSzPts val="1200"/>
              <a:buNone/>
              <a:defRPr/>
            </a:lvl2pPr>
            <a:lvl3pPr lvl="2" rtl="0" algn="l">
              <a:lnSpc>
                <a:spcPct val="100000"/>
              </a:lnSpc>
              <a:spcBef>
                <a:spcPts val="0"/>
              </a:spcBef>
              <a:spcAft>
                <a:spcPts val="0"/>
              </a:spcAft>
              <a:buClr>
                <a:srgbClr val="5132FF"/>
              </a:buClr>
              <a:buSzPts val="1200"/>
              <a:buNone/>
              <a:defRPr/>
            </a:lvl3pPr>
            <a:lvl4pPr lvl="3" rtl="0" algn="l">
              <a:lnSpc>
                <a:spcPct val="100000"/>
              </a:lnSpc>
              <a:spcBef>
                <a:spcPts val="0"/>
              </a:spcBef>
              <a:spcAft>
                <a:spcPts val="0"/>
              </a:spcAft>
              <a:buClr>
                <a:srgbClr val="5132FF"/>
              </a:buClr>
              <a:buSzPts val="1200"/>
              <a:buNone/>
              <a:defRPr/>
            </a:lvl4pPr>
            <a:lvl5pPr lvl="4" rtl="0" algn="l">
              <a:lnSpc>
                <a:spcPct val="100000"/>
              </a:lnSpc>
              <a:spcBef>
                <a:spcPts val="0"/>
              </a:spcBef>
              <a:spcAft>
                <a:spcPts val="0"/>
              </a:spcAft>
              <a:buClr>
                <a:srgbClr val="5132FF"/>
              </a:buClr>
              <a:buSzPts val="1200"/>
              <a:buNone/>
              <a:defRPr/>
            </a:lvl5pPr>
            <a:lvl6pPr lvl="5" rtl="0" algn="l">
              <a:lnSpc>
                <a:spcPct val="100000"/>
              </a:lnSpc>
              <a:spcBef>
                <a:spcPts val="0"/>
              </a:spcBef>
              <a:spcAft>
                <a:spcPts val="0"/>
              </a:spcAft>
              <a:buClr>
                <a:srgbClr val="5132FF"/>
              </a:buClr>
              <a:buSzPts val="1200"/>
              <a:buNone/>
              <a:defRPr/>
            </a:lvl6pPr>
            <a:lvl7pPr lvl="6" rtl="0" algn="l">
              <a:lnSpc>
                <a:spcPct val="100000"/>
              </a:lnSpc>
              <a:spcBef>
                <a:spcPts val="0"/>
              </a:spcBef>
              <a:spcAft>
                <a:spcPts val="0"/>
              </a:spcAft>
              <a:buClr>
                <a:srgbClr val="5132FF"/>
              </a:buClr>
              <a:buSzPts val="1200"/>
              <a:buNone/>
              <a:defRPr/>
            </a:lvl7pPr>
            <a:lvl8pPr lvl="7" rtl="0" algn="l">
              <a:lnSpc>
                <a:spcPct val="100000"/>
              </a:lnSpc>
              <a:spcBef>
                <a:spcPts val="0"/>
              </a:spcBef>
              <a:spcAft>
                <a:spcPts val="0"/>
              </a:spcAft>
              <a:buClr>
                <a:srgbClr val="5132FF"/>
              </a:buClr>
              <a:buSzPts val="1200"/>
              <a:buNone/>
              <a:defRPr/>
            </a:lvl8pPr>
            <a:lvl9pPr lvl="8" rtl="0" algn="l">
              <a:lnSpc>
                <a:spcPct val="100000"/>
              </a:lnSpc>
              <a:spcBef>
                <a:spcPts val="0"/>
              </a:spcBef>
              <a:spcAft>
                <a:spcPts val="0"/>
              </a:spcAft>
              <a:buClr>
                <a:srgbClr val="5132FF"/>
              </a:buClr>
              <a:buSzPts val="1200"/>
              <a:buNone/>
              <a:defRPr/>
            </a:lvl9pPr>
          </a:lstStyle>
          <a:p/>
        </p:txBody>
      </p:sp>
      <p:sp>
        <p:nvSpPr>
          <p:cNvPr id="142" name="Google Shape;142;p22"/>
          <p:cNvSpPr txBox="1"/>
          <p:nvPr>
            <p:ph idx="1" type="body"/>
          </p:nvPr>
        </p:nvSpPr>
        <p:spPr>
          <a:xfrm>
            <a:off x="133980" y="1208856"/>
            <a:ext cx="8876100" cy="3315000"/>
          </a:xfrm>
          <a:prstGeom prst="rect">
            <a:avLst/>
          </a:prstGeom>
          <a:noFill/>
          <a:ln>
            <a:noFill/>
          </a:ln>
        </p:spPr>
        <p:txBody>
          <a:bodyPr anchorCtr="0" anchor="ctr" bIns="32750" lIns="32750" spcFirstLastPara="1" rIns="32750" wrap="square" tIns="32750">
            <a:noAutofit/>
          </a:bodyPr>
          <a:lstStyle>
            <a:lvl1pPr indent="-330200" lvl="0" marL="457200" rtl="0" algn="l">
              <a:lnSpc>
                <a:spcPct val="100000"/>
              </a:lnSpc>
              <a:spcBef>
                <a:spcPts val="300"/>
              </a:spcBef>
              <a:spcAft>
                <a:spcPts val="0"/>
              </a:spcAft>
              <a:buClr>
                <a:srgbClr val="210F5B"/>
              </a:buClr>
              <a:buSzPts val="1600"/>
              <a:buChar char="●"/>
              <a:defRPr/>
            </a:lvl1pPr>
            <a:lvl2pPr indent="-368300" lvl="1" marL="914400" rtl="0" algn="l">
              <a:lnSpc>
                <a:spcPct val="100000"/>
              </a:lnSpc>
              <a:spcBef>
                <a:spcPts val="300"/>
              </a:spcBef>
              <a:spcAft>
                <a:spcPts val="0"/>
              </a:spcAft>
              <a:buClr>
                <a:srgbClr val="210F5B"/>
              </a:buClr>
              <a:buSzPts val="2200"/>
              <a:buFont typeface="Helvetica Neue"/>
              <a:buChar char="○"/>
              <a:defRPr sz="1500"/>
            </a:lvl2pPr>
            <a:lvl3pPr indent="-400050" lvl="2" marL="1371600" rtl="0" algn="l">
              <a:lnSpc>
                <a:spcPct val="100000"/>
              </a:lnSpc>
              <a:spcBef>
                <a:spcPts val="300"/>
              </a:spcBef>
              <a:spcAft>
                <a:spcPts val="0"/>
              </a:spcAft>
              <a:buClr>
                <a:srgbClr val="210F5B"/>
              </a:buClr>
              <a:buSzPts val="2700"/>
              <a:buFont typeface="Helvetica Neue"/>
              <a:buChar char="■"/>
              <a:defRPr sz="1900"/>
            </a:lvl3pPr>
            <a:lvl4pPr indent="-336550" lvl="3" marL="1828800" rtl="0" algn="l">
              <a:lnSpc>
                <a:spcPct val="100000"/>
              </a:lnSpc>
              <a:spcBef>
                <a:spcPts val="300"/>
              </a:spcBef>
              <a:spcAft>
                <a:spcPts val="0"/>
              </a:spcAft>
              <a:buClr>
                <a:srgbClr val="210F5B"/>
              </a:buClr>
              <a:buSzPts val="1700"/>
              <a:buChar char="●"/>
              <a:defRPr/>
            </a:lvl4pPr>
            <a:lvl5pPr indent="-336550" lvl="4" marL="2286000" rtl="0" algn="l">
              <a:lnSpc>
                <a:spcPct val="100000"/>
              </a:lnSpc>
              <a:spcBef>
                <a:spcPts val="300"/>
              </a:spcBef>
              <a:spcAft>
                <a:spcPts val="0"/>
              </a:spcAft>
              <a:buClr>
                <a:srgbClr val="210F5B"/>
              </a:buClr>
              <a:buSzPts val="1700"/>
              <a:buChar char="○"/>
              <a:defRPr/>
            </a:lvl5pPr>
            <a:lvl6pPr indent="-336550" lvl="5" marL="2743200" rtl="0" algn="l">
              <a:lnSpc>
                <a:spcPct val="100000"/>
              </a:lnSpc>
              <a:spcBef>
                <a:spcPts val="300"/>
              </a:spcBef>
              <a:spcAft>
                <a:spcPts val="0"/>
              </a:spcAft>
              <a:buClr>
                <a:srgbClr val="210F5B"/>
              </a:buClr>
              <a:buSzPts val="1700"/>
              <a:buChar char="■"/>
              <a:defRPr/>
            </a:lvl6pPr>
            <a:lvl7pPr indent="-336550" lvl="6" marL="3200400" rtl="0" algn="l">
              <a:lnSpc>
                <a:spcPct val="100000"/>
              </a:lnSpc>
              <a:spcBef>
                <a:spcPts val="300"/>
              </a:spcBef>
              <a:spcAft>
                <a:spcPts val="0"/>
              </a:spcAft>
              <a:buClr>
                <a:srgbClr val="210F5B"/>
              </a:buClr>
              <a:buSzPts val="1700"/>
              <a:buChar char="●"/>
              <a:defRPr/>
            </a:lvl7pPr>
            <a:lvl8pPr indent="-336550" lvl="7" marL="3657600" rtl="0" algn="l">
              <a:lnSpc>
                <a:spcPct val="100000"/>
              </a:lnSpc>
              <a:spcBef>
                <a:spcPts val="300"/>
              </a:spcBef>
              <a:spcAft>
                <a:spcPts val="0"/>
              </a:spcAft>
              <a:buClr>
                <a:srgbClr val="210F5B"/>
              </a:buClr>
              <a:buSzPts val="1700"/>
              <a:buChar char="○"/>
              <a:defRPr/>
            </a:lvl8pPr>
            <a:lvl9pPr indent="-336550" lvl="8" marL="4114800" rtl="0" algn="l">
              <a:lnSpc>
                <a:spcPct val="100000"/>
              </a:lnSpc>
              <a:spcBef>
                <a:spcPts val="300"/>
              </a:spcBef>
              <a:spcAft>
                <a:spcPts val="0"/>
              </a:spcAft>
              <a:buClr>
                <a:srgbClr val="210F5B"/>
              </a:buClr>
              <a:buSzPts val="1700"/>
              <a:buChar char="■"/>
              <a:defRPr/>
            </a:lvl9pPr>
          </a:lstStyle>
          <a:p/>
        </p:txBody>
      </p:sp>
      <p:cxnSp>
        <p:nvCxnSpPr>
          <p:cNvPr id="143" name="Google Shape;143;p22"/>
          <p:cNvCxnSpPr/>
          <p:nvPr/>
        </p:nvCxnSpPr>
        <p:spPr>
          <a:xfrm>
            <a:off x="198437" y="4825380"/>
            <a:ext cx="8747100" cy="0"/>
          </a:xfrm>
          <a:prstGeom prst="straightConnector1">
            <a:avLst/>
          </a:prstGeom>
          <a:noFill/>
          <a:ln cap="flat" cmpd="sng" w="25400">
            <a:solidFill>
              <a:srgbClr val="D6D5D5"/>
            </a:solidFill>
            <a:prstDash val="solid"/>
            <a:miter lim="400000"/>
            <a:headEnd len="sm" w="sm" type="none"/>
            <a:tailEnd len="sm" w="sm" type="none"/>
          </a:ln>
        </p:spPr>
      </p:cxnSp>
      <p:pic>
        <p:nvPicPr>
          <p:cNvPr descr="2yVwJIK4iQtkL7sN4LOlfnS-1tBttLJXGVBy-lQbJVnVUB-IDLoW8MBz3fHzaTM5GCKTME9XGrgjRG1Ein79XwDeDP4TFLsZR2Gjw_M2D3rxwy5k521SG6FrclipQA9TnnQ7HHMm_MY.png" id="144" name="Google Shape;144;p22"/>
          <p:cNvPicPr preferRelativeResize="0"/>
          <p:nvPr/>
        </p:nvPicPr>
        <p:blipFill rotWithShape="1">
          <a:blip r:embed="rId2">
            <a:alphaModFix/>
          </a:blip>
          <a:srcRect b="0" l="0" r="0" t="0"/>
          <a:stretch/>
        </p:blipFill>
        <p:spPr>
          <a:xfrm>
            <a:off x="7753065" y="4915557"/>
            <a:ext cx="889712" cy="140852"/>
          </a:xfrm>
          <a:prstGeom prst="rect">
            <a:avLst/>
          </a:prstGeom>
          <a:noFill/>
          <a:ln>
            <a:noFill/>
          </a:ln>
        </p:spPr>
      </p:pic>
      <p:sp>
        <p:nvSpPr>
          <p:cNvPr id="145" name="Google Shape;145;p22"/>
          <p:cNvSpPr txBox="1"/>
          <p:nvPr>
            <p:ph idx="12" type="sldNum"/>
          </p:nvPr>
        </p:nvSpPr>
        <p:spPr>
          <a:xfrm>
            <a:off x="4449997" y="4902398"/>
            <a:ext cx="239100" cy="171000"/>
          </a:xfrm>
          <a:prstGeom prst="rect">
            <a:avLst/>
          </a:prstGeom>
          <a:noFill/>
          <a:ln>
            <a:noFill/>
          </a:ln>
        </p:spPr>
        <p:txBody>
          <a:bodyPr anchorCtr="0" anchor="t" bIns="32750" lIns="32750" spcFirstLastPara="1" rIns="32750" wrap="square" tIns="32750">
            <a:noAutofit/>
          </a:bodyPr>
          <a:lstStyle>
            <a:lvl1pPr indent="0" lvl="0"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Layout_1_1">
    <p:spTree>
      <p:nvGrpSpPr>
        <p:cNvPr id="154" name="Shape 154"/>
        <p:cNvGrpSpPr/>
        <p:nvPr/>
      </p:nvGrpSpPr>
      <p:grpSpPr>
        <a:xfrm>
          <a:off x="0" y="0"/>
          <a:ext cx="0" cy="0"/>
          <a:chOff x="0" y="0"/>
          <a:chExt cx="0" cy="0"/>
        </a:xfrm>
      </p:grpSpPr>
      <p:pic>
        <p:nvPicPr>
          <p:cNvPr id="155" name="Google Shape;155;p24"/>
          <p:cNvPicPr preferRelativeResize="0"/>
          <p:nvPr/>
        </p:nvPicPr>
        <p:blipFill rotWithShape="1">
          <a:blip r:embed="rId2">
            <a:alphaModFix/>
          </a:blip>
          <a:srcRect b="0" l="0" r="0" t="0"/>
          <a:stretch/>
        </p:blipFill>
        <p:spPr>
          <a:xfrm>
            <a:off x="0" y="0"/>
            <a:ext cx="9143994" cy="5143500"/>
          </a:xfrm>
          <a:prstGeom prst="rect">
            <a:avLst/>
          </a:prstGeom>
          <a:noFill/>
          <a:ln>
            <a:noFill/>
          </a:ln>
        </p:spPr>
      </p:pic>
      <p:sp>
        <p:nvSpPr>
          <p:cNvPr id="156" name="Google Shape;156;p24"/>
          <p:cNvSpPr/>
          <p:nvPr/>
        </p:nvSpPr>
        <p:spPr>
          <a:xfrm>
            <a:off x="0" y="-2122"/>
            <a:ext cx="9144000" cy="5145600"/>
          </a:xfrm>
          <a:prstGeom prst="rect">
            <a:avLst/>
          </a:prstGeom>
          <a:gradFill>
            <a:gsLst>
              <a:gs pos="0">
                <a:srgbClr val="DF156C">
                  <a:alpha val="72941"/>
                </a:srgbClr>
              </a:gs>
              <a:gs pos="34000">
                <a:srgbClr val="6B1D64">
                  <a:alpha val="64705"/>
                </a:srgbClr>
              </a:gs>
              <a:gs pos="83000">
                <a:srgbClr val="252A60">
                  <a:alpha val="68627"/>
                </a:srgbClr>
              </a:gs>
              <a:gs pos="100000">
                <a:srgbClr val="252A60">
                  <a:alpha val="68627"/>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pic>
        <p:nvPicPr>
          <p:cNvPr id="157" name="Google Shape;157;p24"/>
          <p:cNvPicPr preferRelativeResize="0"/>
          <p:nvPr/>
        </p:nvPicPr>
        <p:blipFill rotWithShape="1">
          <a:blip r:embed="rId3">
            <a:alphaModFix/>
          </a:blip>
          <a:srcRect b="0" l="0" r="0" t="0"/>
          <a:stretch/>
        </p:blipFill>
        <p:spPr>
          <a:xfrm>
            <a:off x="6484455" y="4437751"/>
            <a:ext cx="2055900" cy="326576"/>
          </a:xfrm>
          <a:prstGeom prst="rect">
            <a:avLst/>
          </a:prstGeom>
          <a:noFill/>
          <a:ln>
            <a:noFill/>
          </a:ln>
        </p:spPr>
      </p:pic>
      <p:sp>
        <p:nvSpPr>
          <p:cNvPr id="158" name="Google Shape;158;p24"/>
          <p:cNvSpPr txBox="1"/>
          <p:nvPr>
            <p:ph type="title"/>
          </p:nvPr>
        </p:nvSpPr>
        <p:spPr>
          <a:xfrm>
            <a:off x="623850" y="1620575"/>
            <a:ext cx="7969800" cy="1034400"/>
          </a:xfrm>
          <a:prstGeom prst="rect">
            <a:avLst/>
          </a:prstGeom>
        </p:spPr>
        <p:txBody>
          <a:bodyPr anchorCtr="0" anchor="b" bIns="68575" lIns="68575" spcFirstLastPara="1" rIns="68575" wrap="square" tIns="68575">
            <a:noAutofit/>
          </a:bodyPr>
          <a:lstStyle>
            <a:lvl1pPr lvl="0" rtl="0">
              <a:spcBef>
                <a:spcPts val="0"/>
              </a:spcBef>
              <a:spcAft>
                <a:spcPts val="0"/>
              </a:spcAft>
              <a:buNone/>
              <a:defRPr b="0" sz="4000">
                <a:solidFill>
                  <a:srgbClr val="FFFFFF"/>
                </a:solidFill>
              </a:defRPr>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
        <p:nvSpPr>
          <p:cNvPr id="159" name="Google Shape;159;p24"/>
          <p:cNvSpPr txBox="1"/>
          <p:nvPr>
            <p:ph idx="1" type="subTitle"/>
          </p:nvPr>
        </p:nvSpPr>
        <p:spPr>
          <a:xfrm>
            <a:off x="623850" y="2665575"/>
            <a:ext cx="6838200" cy="604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800">
                <a:solidFill>
                  <a:srgbClr val="FFFFFF"/>
                </a:solidFill>
                <a:latin typeface="Century Gothic"/>
                <a:ea typeface="Century Gothic"/>
                <a:cs typeface="Century Gothic"/>
                <a:sym typeface="Century Gothic"/>
              </a:defRPr>
            </a:lvl1pPr>
            <a:lvl2pPr lvl="1" rtl="0">
              <a:spcBef>
                <a:spcPts val="0"/>
              </a:spcBef>
              <a:spcAft>
                <a:spcPts val="0"/>
              </a:spcAft>
              <a:buNone/>
              <a:defRPr b="1" sz="1800">
                <a:solidFill>
                  <a:srgbClr val="FFFFFF"/>
                </a:solidFill>
                <a:latin typeface="Century Gothic"/>
                <a:ea typeface="Century Gothic"/>
                <a:cs typeface="Century Gothic"/>
                <a:sym typeface="Century Gothic"/>
              </a:defRPr>
            </a:lvl2pPr>
            <a:lvl3pPr lvl="2" rtl="0">
              <a:spcBef>
                <a:spcPts val="0"/>
              </a:spcBef>
              <a:spcAft>
                <a:spcPts val="0"/>
              </a:spcAft>
              <a:buNone/>
              <a:defRPr b="1" sz="1800">
                <a:solidFill>
                  <a:srgbClr val="FFFFFF"/>
                </a:solidFill>
                <a:latin typeface="Century Gothic"/>
                <a:ea typeface="Century Gothic"/>
                <a:cs typeface="Century Gothic"/>
                <a:sym typeface="Century Gothic"/>
              </a:defRPr>
            </a:lvl3pPr>
            <a:lvl4pPr lvl="3" rtl="0">
              <a:spcBef>
                <a:spcPts val="0"/>
              </a:spcBef>
              <a:spcAft>
                <a:spcPts val="0"/>
              </a:spcAft>
              <a:buNone/>
              <a:defRPr b="1" sz="1800">
                <a:solidFill>
                  <a:srgbClr val="FFFFFF"/>
                </a:solidFill>
                <a:latin typeface="Century Gothic"/>
                <a:ea typeface="Century Gothic"/>
                <a:cs typeface="Century Gothic"/>
                <a:sym typeface="Century Gothic"/>
              </a:defRPr>
            </a:lvl4pPr>
            <a:lvl5pPr lvl="4" rtl="0">
              <a:spcBef>
                <a:spcPts val="0"/>
              </a:spcBef>
              <a:spcAft>
                <a:spcPts val="0"/>
              </a:spcAft>
              <a:buNone/>
              <a:defRPr b="1" sz="1800">
                <a:solidFill>
                  <a:srgbClr val="FFFFFF"/>
                </a:solidFill>
                <a:latin typeface="Century Gothic"/>
                <a:ea typeface="Century Gothic"/>
                <a:cs typeface="Century Gothic"/>
                <a:sym typeface="Century Gothic"/>
              </a:defRPr>
            </a:lvl5pPr>
            <a:lvl6pPr lvl="5" rtl="0">
              <a:spcBef>
                <a:spcPts val="0"/>
              </a:spcBef>
              <a:spcAft>
                <a:spcPts val="0"/>
              </a:spcAft>
              <a:buNone/>
              <a:defRPr b="1" sz="1800">
                <a:solidFill>
                  <a:srgbClr val="FFFFFF"/>
                </a:solidFill>
                <a:latin typeface="Century Gothic"/>
                <a:ea typeface="Century Gothic"/>
                <a:cs typeface="Century Gothic"/>
                <a:sym typeface="Century Gothic"/>
              </a:defRPr>
            </a:lvl6pPr>
            <a:lvl7pPr lvl="6" rtl="0">
              <a:spcBef>
                <a:spcPts val="0"/>
              </a:spcBef>
              <a:spcAft>
                <a:spcPts val="0"/>
              </a:spcAft>
              <a:buNone/>
              <a:defRPr b="1" sz="1800">
                <a:solidFill>
                  <a:srgbClr val="FFFFFF"/>
                </a:solidFill>
                <a:latin typeface="Century Gothic"/>
                <a:ea typeface="Century Gothic"/>
                <a:cs typeface="Century Gothic"/>
                <a:sym typeface="Century Gothic"/>
              </a:defRPr>
            </a:lvl7pPr>
            <a:lvl8pPr lvl="7" rtl="0">
              <a:spcBef>
                <a:spcPts val="0"/>
              </a:spcBef>
              <a:spcAft>
                <a:spcPts val="0"/>
              </a:spcAft>
              <a:buNone/>
              <a:defRPr b="1" sz="1800">
                <a:solidFill>
                  <a:srgbClr val="FFFFFF"/>
                </a:solidFill>
                <a:latin typeface="Century Gothic"/>
                <a:ea typeface="Century Gothic"/>
                <a:cs typeface="Century Gothic"/>
                <a:sym typeface="Century Gothic"/>
              </a:defRPr>
            </a:lvl8pPr>
            <a:lvl9pPr lvl="8" rtl="0">
              <a:spcBef>
                <a:spcPts val="0"/>
              </a:spcBef>
              <a:spcAft>
                <a:spcPts val="0"/>
              </a:spcAft>
              <a:buNone/>
              <a:defRPr b="1" sz="1800">
                <a:solidFill>
                  <a:srgbClr val="FFFFFF"/>
                </a:solidFill>
                <a:latin typeface="Century Gothic"/>
                <a:ea typeface="Century Gothic"/>
                <a:cs typeface="Century Gothic"/>
                <a:sym typeface="Century Gothic"/>
              </a:defRPr>
            </a:lvl9pPr>
          </a:lstStyle>
          <a:p/>
        </p:txBody>
      </p:sp>
      <p:sp>
        <p:nvSpPr>
          <p:cNvPr id="160" name="Google Shape;16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2">
  <p:cSld name="Title and Content_1">
    <p:spTree>
      <p:nvGrpSpPr>
        <p:cNvPr id="161" name="Shape 161"/>
        <p:cNvGrpSpPr/>
        <p:nvPr/>
      </p:nvGrpSpPr>
      <p:grpSpPr>
        <a:xfrm>
          <a:off x="0" y="0"/>
          <a:ext cx="0" cy="0"/>
          <a:chOff x="0" y="0"/>
          <a:chExt cx="0" cy="0"/>
        </a:xfrm>
      </p:grpSpPr>
      <p:sp>
        <p:nvSpPr>
          <p:cNvPr id="162" name="Google Shape;162;p25"/>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63" name="Google Shape;163;p25"/>
          <p:cNvSpPr txBox="1"/>
          <p:nvPr>
            <p:ph idx="1" type="body"/>
          </p:nvPr>
        </p:nvSpPr>
        <p:spPr>
          <a:xfrm>
            <a:off x="257175" y="838200"/>
            <a:ext cx="8629800" cy="3614700"/>
          </a:xfrm>
          <a:prstGeom prst="rect">
            <a:avLst/>
          </a:prstGeom>
          <a:noFill/>
          <a:ln>
            <a:noFill/>
          </a:ln>
        </p:spPr>
        <p:txBody>
          <a:bodyPr anchorCtr="0" anchor="t" bIns="68575" lIns="68575" spcFirstLastPara="1" rIns="68575" wrap="square" tIns="68575">
            <a:noAutofit/>
          </a:bodyPr>
          <a:lstStyle>
            <a:lvl1pPr indent="-355600" lvl="0" marL="457200" marR="0" rtl="0" algn="l">
              <a:lnSpc>
                <a:spcPct val="90000"/>
              </a:lnSpc>
              <a:spcBef>
                <a:spcPts val="800"/>
              </a:spcBef>
              <a:spcAft>
                <a:spcPts val="0"/>
              </a:spcAft>
              <a:buClr>
                <a:schemeClr val="accent3"/>
              </a:buClr>
              <a:buSzPts val="2000"/>
              <a:buFont typeface="Arial"/>
              <a:buChar char="•"/>
              <a:defRPr b="0" i="0" sz="2000" u="none" cap="none" strike="noStrike">
                <a:solidFill>
                  <a:schemeClr val="dk2"/>
                </a:solidFill>
                <a:latin typeface="Century Gothic"/>
                <a:ea typeface="Century Gothic"/>
                <a:cs typeface="Century Gothic"/>
                <a:sym typeface="Century Gothic"/>
              </a:defRPr>
            </a:lvl1pPr>
            <a:lvl2pPr indent="-336550" lvl="1" marL="914400" marR="0" rtl="0" algn="l">
              <a:lnSpc>
                <a:spcPct val="90000"/>
              </a:lnSpc>
              <a:spcBef>
                <a:spcPts val="400"/>
              </a:spcBef>
              <a:spcAft>
                <a:spcPts val="0"/>
              </a:spcAft>
              <a:buClr>
                <a:schemeClr val="accent3"/>
              </a:buClr>
              <a:buSzPts val="1700"/>
              <a:buFont typeface="Century Gothic"/>
              <a:buChar char="–"/>
              <a:defRPr b="0" i="0" sz="1700" u="none" cap="none" strike="noStrike">
                <a:solidFill>
                  <a:schemeClr val="dk2"/>
                </a:solidFill>
                <a:latin typeface="Century Gothic"/>
                <a:ea typeface="Century Gothic"/>
                <a:cs typeface="Century Gothic"/>
                <a:sym typeface="Century Gothic"/>
              </a:defRPr>
            </a:lvl2pPr>
            <a:lvl3pPr indent="-330200" lvl="2" marL="1371600" marR="0" rtl="0" algn="l">
              <a:lnSpc>
                <a:spcPct val="90000"/>
              </a:lnSpc>
              <a:spcBef>
                <a:spcPts val="400"/>
              </a:spcBef>
              <a:spcAft>
                <a:spcPts val="0"/>
              </a:spcAft>
              <a:buClr>
                <a:schemeClr val="accent3"/>
              </a:buClr>
              <a:buSzPts val="1600"/>
              <a:buFont typeface="Arial"/>
              <a:buChar char="•"/>
              <a:defRPr b="0" i="0" sz="1600" u="none" cap="none" strike="noStrike">
                <a:solidFill>
                  <a:schemeClr val="dk2"/>
                </a:solidFill>
                <a:latin typeface="Century Gothic"/>
                <a:ea typeface="Century Gothic"/>
                <a:cs typeface="Century Gothic"/>
                <a:sym typeface="Century Gothic"/>
              </a:defRPr>
            </a:lvl3pPr>
            <a:lvl4pPr indent="-317500" lvl="3" marL="1828800" marR="0" rtl="0" algn="l">
              <a:lnSpc>
                <a:spcPct val="90000"/>
              </a:lnSpc>
              <a:spcBef>
                <a:spcPts val="400"/>
              </a:spcBef>
              <a:spcAft>
                <a:spcPts val="0"/>
              </a:spcAft>
              <a:buClr>
                <a:schemeClr val="accent3"/>
              </a:buClr>
              <a:buSzPts val="1400"/>
              <a:buFont typeface="Century Gothic"/>
              <a:buChar char="–"/>
              <a:defRPr b="0" i="0" u="none" cap="none" strike="noStrike">
                <a:solidFill>
                  <a:schemeClr val="dk2"/>
                </a:solidFill>
                <a:latin typeface="Century Gothic"/>
                <a:ea typeface="Century Gothic"/>
                <a:cs typeface="Century Gothic"/>
                <a:sym typeface="Century Gothic"/>
              </a:defRPr>
            </a:lvl4pPr>
            <a:lvl5pPr indent="-317500" lvl="4" marL="2286000" marR="0" rtl="0" algn="l">
              <a:lnSpc>
                <a:spcPct val="90000"/>
              </a:lnSpc>
              <a:spcBef>
                <a:spcPts val="400"/>
              </a:spcBef>
              <a:spcAft>
                <a:spcPts val="0"/>
              </a:spcAft>
              <a:buClr>
                <a:schemeClr val="accent3"/>
              </a:buClr>
              <a:buSzPts val="1400"/>
              <a:buFont typeface="Arial"/>
              <a:buChar char="•"/>
              <a:defRPr b="0" i="0" u="none" cap="none" strike="noStrike">
                <a:solidFill>
                  <a:schemeClr val="dk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3"/>
              </a:buClr>
              <a:buSzPts val="1400"/>
              <a:buFont typeface="Arial"/>
              <a:buChar char="•"/>
              <a:defRPr b="0" i="0" u="none" cap="none" strike="noStrike">
                <a:solidFill>
                  <a:schemeClr val="dk2"/>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3"/>
              </a:buClr>
              <a:buSzPts val="1400"/>
              <a:buFont typeface="Arial"/>
              <a:buChar char="•"/>
              <a:defRPr b="0" i="0" u="none" cap="none" strike="noStrike">
                <a:solidFill>
                  <a:schemeClr val="dk2"/>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3"/>
              </a:buClr>
              <a:buSzPts val="1400"/>
              <a:buFont typeface="Arial"/>
              <a:buChar char="•"/>
              <a:defRPr b="0" i="0" u="none" cap="none" strike="noStrike">
                <a:solidFill>
                  <a:schemeClr val="dk2"/>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accent3"/>
              </a:buClr>
              <a:buSzPts val="1400"/>
              <a:buFont typeface="Arial"/>
              <a:buChar char="•"/>
              <a:defRPr b="0" i="0" u="none" cap="none" strike="noStrike">
                <a:solidFill>
                  <a:schemeClr val="dk2"/>
                </a:solidFill>
                <a:latin typeface="Century Gothic"/>
                <a:ea typeface="Century Gothic"/>
                <a:cs typeface="Century Gothic"/>
                <a:sym typeface="Century Gothic"/>
              </a:defRPr>
            </a:lvl9pPr>
          </a:lstStyle>
          <a:p/>
        </p:txBody>
      </p:sp>
      <p:sp>
        <p:nvSpPr>
          <p:cNvPr id="164" name="Google Shape;164;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 Only_1">
    <p:spTree>
      <p:nvGrpSpPr>
        <p:cNvPr id="165" name="Shape 165"/>
        <p:cNvGrpSpPr/>
        <p:nvPr/>
      </p:nvGrpSpPr>
      <p:grpSpPr>
        <a:xfrm>
          <a:off x="0" y="0"/>
          <a:ext cx="0" cy="0"/>
          <a:chOff x="0" y="0"/>
          <a:chExt cx="0" cy="0"/>
        </a:xfrm>
      </p:grpSpPr>
      <p:sp>
        <p:nvSpPr>
          <p:cNvPr id="166" name="Google Shape;166;p26"/>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67" name="Google Shape;167;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2 Column Content 1">
  <p:cSld name="Title and 2 Column Content_1">
    <p:spTree>
      <p:nvGrpSpPr>
        <p:cNvPr id="168" name="Shape 168"/>
        <p:cNvGrpSpPr/>
        <p:nvPr/>
      </p:nvGrpSpPr>
      <p:grpSpPr>
        <a:xfrm>
          <a:off x="0" y="0"/>
          <a:ext cx="0" cy="0"/>
          <a:chOff x="0" y="0"/>
          <a:chExt cx="0" cy="0"/>
        </a:xfrm>
      </p:grpSpPr>
      <p:sp>
        <p:nvSpPr>
          <p:cNvPr id="169" name="Google Shape;169;p27"/>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70" name="Google Shape;170;p27"/>
          <p:cNvSpPr txBox="1"/>
          <p:nvPr>
            <p:ph idx="1" type="body"/>
          </p:nvPr>
        </p:nvSpPr>
        <p:spPr>
          <a:xfrm>
            <a:off x="257175" y="838200"/>
            <a:ext cx="3690600" cy="36147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4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4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04800" lvl="5" marL="27432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6pPr>
            <a:lvl7pPr indent="-304800" lvl="6" marL="32004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7pPr>
            <a:lvl8pPr indent="-304800" lvl="7" marL="36576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8pPr>
            <a:lvl9pPr indent="-304800" lvl="8" marL="41148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9pPr>
          </a:lstStyle>
          <a:p/>
        </p:txBody>
      </p:sp>
      <p:sp>
        <p:nvSpPr>
          <p:cNvPr id="171" name="Google Shape;171;p27"/>
          <p:cNvSpPr txBox="1"/>
          <p:nvPr>
            <p:ph idx="2" type="body"/>
          </p:nvPr>
        </p:nvSpPr>
        <p:spPr>
          <a:xfrm>
            <a:off x="4752975" y="838200"/>
            <a:ext cx="3690600" cy="36147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4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4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04800" lvl="5" marL="27432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6pPr>
            <a:lvl7pPr indent="-304800" lvl="6" marL="32004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7pPr>
            <a:lvl8pPr indent="-304800" lvl="7" marL="36576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8pPr>
            <a:lvl9pPr indent="-304800" lvl="8" marL="41148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9pPr>
          </a:lstStyle>
          <a:p/>
        </p:txBody>
      </p:sp>
      <p:sp>
        <p:nvSpPr>
          <p:cNvPr id="172" name="Google Shape;172;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Break" showMasterSp="0">
  <p:cSld name="Section Break v1_1">
    <p:bg>
      <p:bgPr>
        <a:gradFill>
          <a:gsLst>
            <a:gs pos="0">
              <a:schemeClr val="accent1"/>
            </a:gs>
            <a:gs pos="91000">
              <a:schemeClr val="accent2"/>
            </a:gs>
            <a:gs pos="100000">
              <a:schemeClr val="accent2"/>
            </a:gs>
          </a:gsLst>
          <a:lin ang="2399891" scaled="0"/>
        </a:gradFill>
      </p:bgPr>
    </p:bg>
    <p:spTree>
      <p:nvGrpSpPr>
        <p:cNvPr id="173" name="Shape 173"/>
        <p:cNvGrpSpPr/>
        <p:nvPr/>
      </p:nvGrpSpPr>
      <p:grpSpPr>
        <a:xfrm>
          <a:off x="0" y="0"/>
          <a:ext cx="0" cy="0"/>
          <a:chOff x="0" y="0"/>
          <a:chExt cx="0" cy="0"/>
        </a:xfrm>
      </p:grpSpPr>
      <p:pic>
        <p:nvPicPr>
          <p:cNvPr id="174" name="Google Shape;174;p28"/>
          <p:cNvPicPr preferRelativeResize="0"/>
          <p:nvPr/>
        </p:nvPicPr>
        <p:blipFill rotWithShape="1">
          <a:blip r:embed="rId2">
            <a:alphaModFix/>
          </a:blip>
          <a:srcRect b="0" l="0" r="0" t="0"/>
          <a:stretch/>
        </p:blipFill>
        <p:spPr>
          <a:xfrm>
            <a:off x="6484455" y="4437751"/>
            <a:ext cx="2055900" cy="326577"/>
          </a:xfrm>
          <a:prstGeom prst="rect">
            <a:avLst/>
          </a:prstGeom>
          <a:noFill/>
          <a:ln>
            <a:noFill/>
          </a:ln>
        </p:spPr>
      </p:pic>
      <p:sp>
        <p:nvSpPr>
          <p:cNvPr id="175" name="Google Shape;175;p28"/>
          <p:cNvSpPr txBox="1"/>
          <p:nvPr>
            <p:ph type="title"/>
          </p:nvPr>
        </p:nvSpPr>
        <p:spPr>
          <a:xfrm>
            <a:off x="623850" y="1620575"/>
            <a:ext cx="7545900" cy="1034400"/>
          </a:xfrm>
          <a:prstGeom prst="rect">
            <a:avLst/>
          </a:prstGeom>
        </p:spPr>
        <p:txBody>
          <a:bodyPr anchorCtr="0" anchor="b" bIns="68575" lIns="68575" spcFirstLastPara="1" rIns="68575" wrap="square" tIns="68575">
            <a:noAutofit/>
          </a:bodyPr>
          <a:lstStyle>
            <a:lvl1pPr lvl="0" rtl="0">
              <a:spcBef>
                <a:spcPts val="0"/>
              </a:spcBef>
              <a:spcAft>
                <a:spcPts val="0"/>
              </a:spcAft>
              <a:buNone/>
              <a:defRPr b="0" sz="41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76" name="Google Shape;176;p28"/>
          <p:cNvSpPr txBox="1"/>
          <p:nvPr>
            <p:ph idx="1" type="subTitle"/>
          </p:nvPr>
        </p:nvSpPr>
        <p:spPr>
          <a:xfrm>
            <a:off x="623850" y="2665575"/>
            <a:ext cx="6838200" cy="604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400">
                <a:solidFill>
                  <a:srgbClr val="FFFFFF"/>
                </a:solidFill>
                <a:latin typeface="Century Gothic"/>
                <a:ea typeface="Century Gothic"/>
                <a:cs typeface="Century Gothic"/>
                <a:sym typeface="Century Gothic"/>
              </a:defRPr>
            </a:lvl1pPr>
            <a:lvl2pPr lvl="1" rtl="0">
              <a:spcBef>
                <a:spcPts val="0"/>
              </a:spcBef>
              <a:spcAft>
                <a:spcPts val="0"/>
              </a:spcAft>
              <a:buNone/>
              <a:defRPr b="1" sz="1400">
                <a:solidFill>
                  <a:srgbClr val="FFFFFF"/>
                </a:solidFill>
                <a:latin typeface="Century Gothic"/>
                <a:ea typeface="Century Gothic"/>
                <a:cs typeface="Century Gothic"/>
                <a:sym typeface="Century Gothic"/>
              </a:defRPr>
            </a:lvl2pPr>
            <a:lvl3pPr lvl="2" rtl="0">
              <a:spcBef>
                <a:spcPts val="0"/>
              </a:spcBef>
              <a:spcAft>
                <a:spcPts val="0"/>
              </a:spcAft>
              <a:buNone/>
              <a:defRPr b="1" sz="1400">
                <a:solidFill>
                  <a:srgbClr val="FFFFFF"/>
                </a:solidFill>
                <a:latin typeface="Century Gothic"/>
                <a:ea typeface="Century Gothic"/>
                <a:cs typeface="Century Gothic"/>
                <a:sym typeface="Century Gothic"/>
              </a:defRPr>
            </a:lvl3pPr>
            <a:lvl4pPr lvl="3" rtl="0">
              <a:spcBef>
                <a:spcPts val="0"/>
              </a:spcBef>
              <a:spcAft>
                <a:spcPts val="0"/>
              </a:spcAft>
              <a:buNone/>
              <a:defRPr b="1" sz="1400">
                <a:solidFill>
                  <a:srgbClr val="FFFFFF"/>
                </a:solidFill>
                <a:latin typeface="Century Gothic"/>
                <a:ea typeface="Century Gothic"/>
                <a:cs typeface="Century Gothic"/>
                <a:sym typeface="Century Gothic"/>
              </a:defRPr>
            </a:lvl4pPr>
            <a:lvl5pPr lvl="4" rtl="0">
              <a:spcBef>
                <a:spcPts val="0"/>
              </a:spcBef>
              <a:spcAft>
                <a:spcPts val="0"/>
              </a:spcAft>
              <a:buNone/>
              <a:defRPr b="1" sz="1400">
                <a:solidFill>
                  <a:srgbClr val="FFFFFF"/>
                </a:solidFill>
                <a:latin typeface="Century Gothic"/>
                <a:ea typeface="Century Gothic"/>
                <a:cs typeface="Century Gothic"/>
                <a:sym typeface="Century Gothic"/>
              </a:defRPr>
            </a:lvl5pPr>
            <a:lvl6pPr lvl="5" rtl="0">
              <a:spcBef>
                <a:spcPts val="0"/>
              </a:spcBef>
              <a:spcAft>
                <a:spcPts val="0"/>
              </a:spcAft>
              <a:buNone/>
              <a:defRPr b="1" sz="1400">
                <a:solidFill>
                  <a:srgbClr val="FFFFFF"/>
                </a:solidFill>
                <a:latin typeface="Century Gothic"/>
                <a:ea typeface="Century Gothic"/>
                <a:cs typeface="Century Gothic"/>
                <a:sym typeface="Century Gothic"/>
              </a:defRPr>
            </a:lvl6pPr>
            <a:lvl7pPr lvl="6" rtl="0">
              <a:spcBef>
                <a:spcPts val="0"/>
              </a:spcBef>
              <a:spcAft>
                <a:spcPts val="0"/>
              </a:spcAft>
              <a:buNone/>
              <a:defRPr b="1" sz="1400">
                <a:solidFill>
                  <a:srgbClr val="FFFFFF"/>
                </a:solidFill>
                <a:latin typeface="Century Gothic"/>
                <a:ea typeface="Century Gothic"/>
                <a:cs typeface="Century Gothic"/>
                <a:sym typeface="Century Gothic"/>
              </a:defRPr>
            </a:lvl7pPr>
            <a:lvl8pPr lvl="7" rtl="0">
              <a:spcBef>
                <a:spcPts val="0"/>
              </a:spcBef>
              <a:spcAft>
                <a:spcPts val="0"/>
              </a:spcAft>
              <a:buNone/>
              <a:defRPr b="1" sz="1400">
                <a:solidFill>
                  <a:srgbClr val="FFFFFF"/>
                </a:solidFill>
                <a:latin typeface="Century Gothic"/>
                <a:ea typeface="Century Gothic"/>
                <a:cs typeface="Century Gothic"/>
                <a:sym typeface="Century Gothic"/>
              </a:defRPr>
            </a:lvl8pPr>
            <a:lvl9pPr lvl="8" rtl="0">
              <a:spcBef>
                <a:spcPts val="0"/>
              </a:spcBef>
              <a:spcAft>
                <a:spcPts val="0"/>
              </a:spcAft>
              <a:buNone/>
              <a:defRPr b="1" sz="1400">
                <a:solidFill>
                  <a:srgbClr val="FFFFFF"/>
                </a:solidFill>
                <a:latin typeface="Century Gothic"/>
                <a:ea typeface="Century Gothic"/>
                <a:cs typeface="Century Gothic"/>
                <a:sym typeface="Century Gothic"/>
              </a:defRPr>
            </a:lvl9pPr>
          </a:lstStyle>
          <a:p/>
        </p:txBody>
      </p:sp>
      <p:sp>
        <p:nvSpPr>
          <p:cNvPr id="177" name="Google Shape;177;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and Screenshot 1">
  <p:cSld name="Content and Screenshot_1">
    <p:spTree>
      <p:nvGrpSpPr>
        <p:cNvPr id="178" name="Shape 178"/>
        <p:cNvGrpSpPr/>
        <p:nvPr/>
      </p:nvGrpSpPr>
      <p:grpSpPr>
        <a:xfrm>
          <a:off x="0" y="0"/>
          <a:ext cx="0" cy="0"/>
          <a:chOff x="0" y="0"/>
          <a:chExt cx="0" cy="0"/>
        </a:xfrm>
      </p:grpSpPr>
      <p:sp>
        <p:nvSpPr>
          <p:cNvPr id="179" name="Google Shape;179;p29"/>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pic>
        <p:nvPicPr>
          <p:cNvPr id="180" name="Google Shape;180;p29"/>
          <p:cNvPicPr preferRelativeResize="0"/>
          <p:nvPr/>
        </p:nvPicPr>
        <p:blipFill rotWithShape="1">
          <a:blip r:embed="rId2">
            <a:alphaModFix/>
          </a:blip>
          <a:srcRect b="0" l="0" r="0" t="0"/>
          <a:stretch/>
        </p:blipFill>
        <p:spPr>
          <a:xfrm>
            <a:off x="3864959" y="970961"/>
            <a:ext cx="5279041" cy="3084556"/>
          </a:xfrm>
          <a:prstGeom prst="rect">
            <a:avLst/>
          </a:prstGeom>
          <a:noFill/>
          <a:ln>
            <a:noFill/>
          </a:ln>
        </p:spPr>
      </p:pic>
      <p:sp>
        <p:nvSpPr>
          <p:cNvPr id="181" name="Google Shape;181;p29"/>
          <p:cNvSpPr/>
          <p:nvPr>
            <p:ph idx="2" type="pic"/>
          </p:nvPr>
        </p:nvSpPr>
        <p:spPr>
          <a:xfrm>
            <a:off x="4724400" y="1364672"/>
            <a:ext cx="3456300" cy="2182200"/>
          </a:xfrm>
          <a:prstGeom prst="rect">
            <a:avLst/>
          </a:prstGeom>
          <a:noFill/>
          <a:ln>
            <a:noFill/>
          </a:ln>
        </p:spPr>
        <p:txBody>
          <a:bodyPr anchorCtr="0" anchor="ctr" bIns="68575" lIns="68575" spcFirstLastPara="1" rIns="68575" wrap="square" tIns="68575">
            <a:noAutofit/>
          </a:bodyPr>
          <a:lstStyle>
            <a:lvl1pPr lvl="0" marR="0" rtl="0" algn="ctr">
              <a:lnSpc>
                <a:spcPct val="90000"/>
              </a:lnSpc>
              <a:spcBef>
                <a:spcPts val="800"/>
              </a:spcBef>
              <a:spcAft>
                <a:spcPts val="0"/>
              </a:spcAft>
              <a:buClr>
                <a:schemeClr val="dk1"/>
              </a:buClr>
              <a:buSzPts val="2100"/>
              <a:buFont typeface="Arial"/>
              <a:buNone/>
              <a:defRPr b="0" i="0" sz="21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82" name="Google Shape;182;p29"/>
          <p:cNvSpPr txBox="1"/>
          <p:nvPr>
            <p:ph idx="1" type="body"/>
          </p:nvPr>
        </p:nvSpPr>
        <p:spPr>
          <a:xfrm>
            <a:off x="257175" y="838200"/>
            <a:ext cx="3690600" cy="36147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4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4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04800" lvl="5" marL="27432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6pPr>
            <a:lvl7pPr indent="-304800" lvl="6" marL="32004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7pPr>
            <a:lvl8pPr indent="-304800" lvl="7" marL="36576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8pPr>
            <a:lvl9pPr indent="-304800" lvl="8" marL="41148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9pPr>
          </a:lstStyle>
          <a:p/>
        </p:txBody>
      </p:sp>
      <p:sp>
        <p:nvSpPr>
          <p:cNvPr id="183" name="Google Shape;183;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1_Custom Layout">
    <p:spTree>
      <p:nvGrpSpPr>
        <p:cNvPr id="184" name="Shape 184"/>
        <p:cNvGrpSpPr/>
        <p:nvPr/>
      </p:nvGrpSpPr>
      <p:grpSpPr>
        <a:xfrm>
          <a:off x="0" y="0"/>
          <a:ext cx="0" cy="0"/>
          <a:chOff x="0" y="0"/>
          <a:chExt cx="0" cy="0"/>
        </a:xfrm>
      </p:grpSpPr>
      <p:sp>
        <p:nvSpPr>
          <p:cNvPr id="185" name="Google Shape;185;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Layout" showMasterSp="0">
  <p:cSld name="Title Slide Layout">
    <p:spTree>
      <p:nvGrpSpPr>
        <p:cNvPr id="186" name="Shape 186"/>
        <p:cNvGrpSpPr/>
        <p:nvPr/>
      </p:nvGrpSpPr>
      <p:grpSpPr>
        <a:xfrm>
          <a:off x="0" y="0"/>
          <a:ext cx="0" cy="0"/>
          <a:chOff x="0" y="0"/>
          <a:chExt cx="0" cy="0"/>
        </a:xfrm>
      </p:grpSpPr>
      <p:pic>
        <p:nvPicPr>
          <p:cNvPr id="187" name="Google Shape;187;p31"/>
          <p:cNvPicPr preferRelativeResize="0"/>
          <p:nvPr/>
        </p:nvPicPr>
        <p:blipFill rotWithShape="1">
          <a:blip r:embed="rId2">
            <a:alphaModFix/>
          </a:blip>
          <a:srcRect b="0" l="0" r="0" t="0"/>
          <a:stretch/>
        </p:blipFill>
        <p:spPr>
          <a:xfrm>
            <a:off x="0" y="0"/>
            <a:ext cx="9144001" cy="5143500"/>
          </a:xfrm>
          <a:prstGeom prst="rect">
            <a:avLst/>
          </a:prstGeom>
          <a:noFill/>
          <a:ln>
            <a:noFill/>
          </a:ln>
        </p:spPr>
      </p:pic>
      <p:sp>
        <p:nvSpPr>
          <p:cNvPr id="188" name="Google Shape;188;p31"/>
          <p:cNvSpPr/>
          <p:nvPr/>
        </p:nvSpPr>
        <p:spPr>
          <a:xfrm>
            <a:off x="0" y="-2122"/>
            <a:ext cx="9144000" cy="5145600"/>
          </a:xfrm>
          <a:prstGeom prst="rect">
            <a:avLst/>
          </a:prstGeom>
          <a:gradFill>
            <a:gsLst>
              <a:gs pos="0">
                <a:srgbClr val="DF156C">
                  <a:alpha val="72941"/>
                </a:srgbClr>
              </a:gs>
              <a:gs pos="34000">
                <a:srgbClr val="6B1D64">
                  <a:alpha val="64705"/>
                </a:srgbClr>
              </a:gs>
              <a:gs pos="83000">
                <a:srgbClr val="252A60">
                  <a:alpha val="68627"/>
                </a:srgbClr>
              </a:gs>
              <a:gs pos="100000">
                <a:srgbClr val="252A60">
                  <a:alpha val="68627"/>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pic>
        <p:nvPicPr>
          <p:cNvPr id="189" name="Google Shape;189;p31"/>
          <p:cNvPicPr preferRelativeResize="0"/>
          <p:nvPr/>
        </p:nvPicPr>
        <p:blipFill rotWithShape="1">
          <a:blip r:embed="rId3">
            <a:alphaModFix/>
          </a:blip>
          <a:srcRect b="0" l="0" r="0" t="0"/>
          <a:stretch/>
        </p:blipFill>
        <p:spPr>
          <a:xfrm>
            <a:off x="6484455" y="4437751"/>
            <a:ext cx="2055900" cy="326577"/>
          </a:xfrm>
          <a:prstGeom prst="rect">
            <a:avLst/>
          </a:prstGeom>
          <a:noFill/>
          <a:ln>
            <a:noFill/>
          </a:ln>
        </p:spPr>
      </p:pic>
      <p:sp>
        <p:nvSpPr>
          <p:cNvPr id="190" name="Google Shape;190;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1">
  <p:cSld name="CUSTOM_38_1">
    <p:spTree>
      <p:nvGrpSpPr>
        <p:cNvPr id="23" name="Shape 23"/>
        <p:cNvGrpSpPr/>
        <p:nvPr/>
      </p:nvGrpSpPr>
      <p:grpSpPr>
        <a:xfrm>
          <a:off x="0" y="0"/>
          <a:ext cx="0" cy="0"/>
          <a:chOff x="0" y="0"/>
          <a:chExt cx="0" cy="0"/>
        </a:xfrm>
      </p:grpSpPr>
      <p:sp>
        <p:nvSpPr>
          <p:cNvPr id="24" name="Google Shape;24;p4"/>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Open Sans"/>
                <a:ea typeface="Open Sans"/>
                <a:cs typeface="Open Sans"/>
                <a:sym typeface="Open Sans"/>
              </a:rPr>
              <a:t>MayaData Confidential</a:t>
            </a:r>
            <a:endParaRPr b="0" i="0" sz="1200" u="none" cap="none" strike="noStrike">
              <a:solidFill>
                <a:srgbClr val="FFFFFF"/>
              </a:solidFill>
              <a:latin typeface="Open Sans"/>
              <a:ea typeface="Open Sans"/>
              <a:cs typeface="Open Sans"/>
              <a:sym typeface="Open Sans"/>
            </a:endParaRPr>
          </a:p>
        </p:txBody>
      </p:sp>
      <p:pic>
        <p:nvPicPr>
          <p:cNvPr id="26" name="Google Shape;26;p4"/>
          <p:cNvPicPr preferRelativeResize="0"/>
          <p:nvPr/>
        </p:nvPicPr>
        <p:blipFill rotWithShape="1">
          <a:blip r:embed="rId2">
            <a:alphaModFix/>
          </a:blip>
          <a:srcRect b="0" l="0" r="0" t="0"/>
          <a:stretch/>
        </p:blipFill>
        <p:spPr>
          <a:xfrm>
            <a:off x="7396048" y="4802688"/>
            <a:ext cx="1253454" cy="284525"/>
          </a:xfrm>
          <a:prstGeom prst="rect">
            <a:avLst/>
          </a:prstGeom>
          <a:noFill/>
          <a:ln>
            <a:noFill/>
          </a:ln>
        </p:spPr>
      </p:pic>
      <p:sp>
        <p:nvSpPr>
          <p:cNvPr id="27" name="Google Shape;27;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91" name="Shape 191"/>
        <p:cNvGrpSpPr/>
        <p:nvPr/>
      </p:nvGrpSpPr>
      <p:grpSpPr>
        <a:xfrm>
          <a:off x="0" y="0"/>
          <a:ext cx="0" cy="0"/>
          <a:chOff x="0" y="0"/>
          <a:chExt cx="0" cy="0"/>
        </a:xfrm>
      </p:grpSpPr>
      <p:sp>
        <p:nvSpPr>
          <p:cNvPr id="192" name="Google Shape;192;p32"/>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93" name="Google Shape;193;p32"/>
          <p:cNvSpPr txBox="1"/>
          <p:nvPr>
            <p:ph idx="1" type="body"/>
          </p:nvPr>
        </p:nvSpPr>
        <p:spPr>
          <a:xfrm>
            <a:off x="257175" y="1066800"/>
            <a:ext cx="8629800" cy="36147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4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4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4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94" name="Google Shape;194;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95" name="Shape 195"/>
        <p:cNvGrpSpPr/>
        <p:nvPr/>
      </p:nvGrpSpPr>
      <p:grpSpPr>
        <a:xfrm>
          <a:off x="0" y="0"/>
          <a:ext cx="0" cy="0"/>
          <a:chOff x="0" y="0"/>
          <a:chExt cx="0" cy="0"/>
        </a:xfrm>
      </p:grpSpPr>
      <p:sp>
        <p:nvSpPr>
          <p:cNvPr id="196" name="Google Shape;196;p33"/>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97" name="Google Shape;197;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able">
  <p:cSld name="Title and Table">
    <p:spTree>
      <p:nvGrpSpPr>
        <p:cNvPr id="198" name="Shape 198"/>
        <p:cNvGrpSpPr/>
        <p:nvPr/>
      </p:nvGrpSpPr>
      <p:grpSpPr>
        <a:xfrm>
          <a:off x="0" y="0"/>
          <a:ext cx="0" cy="0"/>
          <a:chOff x="0" y="0"/>
          <a:chExt cx="0" cy="0"/>
        </a:xfrm>
      </p:grpSpPr>
      <p:sp>
        <p:nvSpPr>
          <p:cNvPr id="199" name="Google Shape;199;p34"/>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00" name="Google Shape;200;p34"/>
          <p:cNvSpPr/>
          <p:nvPr>
            <p:ph idx="2" type="tbl"/>
          </p:nvPr>
        </p:nvSpPr>
        <p:spPr>
          <a:xfrm>
            <a:off x="741164" y="1032272"/>
            <a:ext cx="7661700" cy="3519600"/>
          </a:xfrm>
          <a:prstGeom prst="rect">
            <a:avLst/>
          </a:prstGeom>
          <a:noFill/>
          <a:ln>
            <a:noFill/>
          </a:ln>
        </p:spPr>
        <p:txBody>
          <a:bodyPr anchorCtr="0" anchor="ctr" bIns="68575" lIns="68575" spcFirstLastPara="1" rIns="68575" wrap="square" tIns="68575">
            <a:noAutofit/>
          </a:bodyPr>
          <a:lstStyle>
            <a:lvl1pPr lvl="0" marR="0" rtl="0" algn="ctr">
              <a:spcBef>
                <a:spcPts val="0"/>
              </a:spcBef>
              <a:spcAft>
                <a:spcPts val="0"/>
              </a:spcAft>
              <a:buClr>
                <a:schemeClr val="lt2"/>
              </a:buClr>
              <a:buSzPts val="1400"/>
              <a:buFont typeface="Century Gothic"/>
              <a:buNone/>
              <a:defRPr b="0" i="0" sz="14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201" name="Google Shape;201;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35"/>
          <p:cNvSpPr txBox="1"/>
          <p:nvPr>
            <p:ph type="ctrTitle"/>
          </p:nvPr>
        </p:nvSpPr>
        <p:spPr>
          <a:xfrm>
            <a:off x="349100" y="1541525"/>
            <a:ext cx="8479500" cy="1664700"/>
          </a:xfrm>
          <a:prstGeom prst="rect">
            <a:avLst/>
          </a:prstGeom>
        </p:spPr>
        <p:txBody>
          <a:bodyPr anchorCtr="0" anchor="ctr" bIns="91425" lIns="0" spcFirstLastPara="1" rIns="91425" wrap="square" tIns="91425">
            <a:noAutofit/>
          </a:bodyPr>
          <a:lstStyle>
            <a:lvl1pPr lvl="0" rtl="0" algn="ctr">
              <a:spcBef>
                <a:spcPts val="0"/>
              </a:spcBef>
              <a:spcAft>
                <a:spcPts val="0"/>
              </a:spcAft>
              <a:buClr>
                <a:srgbClr val="FFFFFF"/>
              </a:buClr>
              <a:buSzPts val="4200"/>
              <a:buFont typeface="Open Sans SemiBold"/>
              <a:buNone/>
              <a:defRPr b="0" sz="4200">
                <a:solidFill>
                  <a:srgbClr val="FFFFFF"/>
                </a:solidFill>
                <a:latin typeface="Open Sans SemiBold"/>
                <a:ea typeface="Open Sans SemiBold"/>
                <a:cs typeface="Open Sans SemiBold"/>
                <a:sym typeface="Open Sans SemiBold"/>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204" name="Google Shape;204;p35"/>
          <p:cNvSpPr txBox="1"/>
          <p:nvPr>
            <p:ph idx="1" type="subTitle"/>
          </p:nvPr>
        </p:nvSpPr>
        <p:spPr>
          <a:xfrm>
            <a:off x="349100" y="3778225"/>
            <a:ext cx="8290500" cy="541200"/>
          </a:xfrm>
          <a:prstGeom prst="rect">
            <a:avLst/>
          </a:prstGeom>
          <a:noFill/>
          <a:ln>
            <a:noFill/>
          </a:ln>
        </p:spPr>
        <p:txBody>
          <a:bodyPr anchorCtr="0" anchor="ctr" bIns="91425" lIns="0" spcFirstLastPara="1" rIns="91425" wrap="square" tIns="91425">
            <a:noAutofit/>
          </a:bodyPr>
          <a:lstStyle>
            <a:lvl1pPr lvl="0" rtl="0" algn="ctr">
              <a:lnSpc>
                <a:spcPct val="100000"/>
              </a:lnSpc>
              <a:spcBef>
                <a:spcPts val="0"/>
              </a:spcBef>
              <a:spcAft>
                <a:spcPts val="0"/>
              </a:spcAft>
              <a:buClr>
                <a:srgbClr val="FFFFFF"/>
              </a:buClr>
              <a:buSzPts val="1600"/>
              <a:buNone/>
              <a:defRPr sz="1600">
                <a:solidFill>
                  <a:srgbClr val="FFFFFF"/>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5" name="Google Shape;205;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chemeClr val="accent1"/>
                </a:solidFill>
                <a:latin typeface="Open Sans"/>
                <a:ea typeface="Open Sans"/>
                <a:cs typeface="Open Sans"/>
                <a:sym typeface="Open Sans"/>
              </a:defRPr>
            </a:lvl1pPr>
            <a:lvl2pPr lvl="1" rtl="0">
              <a:buNone/>
              <a:defRPr sz="1300">
                <a:solidFill>
                  <a:schemeClr val="accent1"/>
                </a:solidFill>
                <a:latin typeface="Open Sans"/>
                <a:ea typeface="Open Sans"/>
                <a:cs typeface="Open Sans"/>
                <a:sym typeface="Open Sans"/>
              </a:defRPr>
            </a:lvl2pPr>
            <a:lvl3pPr lvl="2" rtl="0">
              <a:buNone/>
              <a:defRPr sz="1300">
                <a:solidFill>
                  <a:schemeClr val="accent1"/>
                </a:solidFill>
                <a:latin typeface="Open Sans"/>
                <a:ea typeface="Open Sans"/>
                <a:cs typeface="Open Sans"/>
                <a:sym typeface="Open Sans"/>
              </a:defRPr>
            </a:lvl3pPr>
            <a:lvl4pPr lvl="3" rtl="0">
              <a:buNone/>
              <a:defRPr sz="1300">
                <a:solidFill>
                  <a:schemeClr val="accent1"/>
                </a:solidFill>
                <a:latin typeface="Open Sans"/>
                <a:ea typeface="Open Sans"/>
                <a:cs typeface="Open Sans"/>
                <a:sym typeface="Open Sans"/>
              </a:defRPr>
            </a:lvl4pPr>
            <a:lvl5pPr lvl="4" rtl="0">
              <a:buNone/>
              <a:defRPr sz="1300">
                <a:solidFill>
                  <a:schemeClr val="accent1"/>
                </a:solidFill>
                <a:latin typeface="Open Sans"/>
                <a:ea typeface="Open Sans"/>
                <a:cs typeface="Open Sans"/>
                <a:sym typeface="Open Sans"/>
              </a:defRPr>
            </a:lvl5pPr>
            <a:lvl6pPr lvl="5" rtl="0">
              <a:buNone/>
              <a:defRPr sz="1300">
                <a:solidFill>
                  <a:schemeClr val="accent1"/>
                </a:solidFill>
                <a:latin typeface="Open Sans"/>
                <a:ea typeface="Open Sans"/>
                <a:cs typeface="Open Sans"/>
                <a:sym typeface="Open Sans"/>
              </a:defRPr>
            </a:lvl6pPr>
            <a:lvl7pPr lvl="6" rtl="0">
              <a:buNone/>
              <a:defRPr sz="1300">
                <a:solidFill>
                  <a:schemeClr val="accent1"/>
                </a:solidFill>
                <a:latin typeface="Open Sans"/>
                <a:ea typeface="Open Sans"/>
                <a:cs typeface="Open Sans"/>
                <a:sym typeface="Open Sans"/>
              </a:defRPr>
            </a:lvl7pPr>
            <a:lvl8pPr lvl="7" rtl="0">
              <a:buNone/>
              <a:defRPr sz="1300">
                <a:solidFill>
                  <a:schemeClr val="accent1"/>
                </a:solidFill>
                <a:latin typeface="Open Sans"/>
                <a:ea typeface="Open Sans"/>
                <a:cs typeface="Open Sans"/>
                <a:sym typeface="Open Sans"/>
              </a:defRPr>
            </a:lvl8pPr>
            <a:lvl9pPr lvl="8" rtl="0">
              <a:buNone/>
              <a:defRPr sz="1300">
                <a:solidFill>
                  <a:schemeClr val="accen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206" name="Google Shape;206;p35"/>
          <p:cNvPicPr preferRelativeResize="0"/>
          <p:nvPr/>
        </p:nvPicPr>
        <p:blipFill>
          <a:blip r:embed="rId3">
            <a:alphaModFix/>
          </a:blip>
          <a:stretch>
            <a:fillRect/>
          </a:stretch>
        </p:blipFill>
        <p:spPr>
          <a:xfrm>
            <a:off x="7240962" y="545275"/>
            <a:ext cx="1646079" cy="541200"/>
          </a:xfrm>
          <a:prstGeom prst="rect">
            <a:avLst/>
          </a:prstGeom>
          <a:noFill/>
          <a:ln>
            <a:noFill/>
          </a:ln>
        </p:spPr>
      </p:pic>
      <p:cxnSp>
        <p:nvCxnSpPr>
          <p:cNvPr id="207" name="Google Shape;207;p35"/>
          <p:cNvCxnSpPr/>
          <p:nvPr/>
        </p:nvCxnSpPr>
        <p:spPr>
          <a:xfrm>
            <a:off x="4288663" y="3524250"/>
            <a:ext cx="314400" cy="0"/>
          </a:xfrm>
          <a:prstGeom prst="straightConnector1">
            <a:avLst/>
          </a:prstGeom>
          <a:noFill/>
          <a:ln cap="flat" cmpd="sng" w="19050">
            <a:solidFill>
              <a:srgbClr val="0099CC"/>
            </a:solidFill>
            <a:prstDash val="solid"/>
            <a:round/>
            <a:headEnd len="med" w="med" type="none"/>
            <a:tailEnd len="med" w="med" type="none"/>
          </a:ln>
        </p:spPr>
      </p:cxnSp>
      <p:pic>
        <p:nvPicPr>
          <p:cNvPr id="208" name="Google Shape;208;p35"/>
          <p:cNvPicPr preferRelativeResize="0"/>
          <p:nvPr/>
        </p:nvPicPr>
        <p:blipFill>
          <a:blip r:embed="rId4">
            <a:alphaModFix/>
          </a:blip>
          <a:stretch>
            <a:fillRect/>
          </a:stretch>
        </p:blipFill>
        <p:spPr>
          <a:xfrm>
            <a:off x="1174676" y="345145"/>
            <a:ext cx="5199249" cy="8258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9" name="Shape 209"/>
        <p:cNvGrpSpPr/>
        <p:nvPr/>
      </p:nvGrpSpPr>
      <p:grpSpPr>
        <a:xfrm>
          <a:off x="0" y="0"/>
          <a:ext cx="0" cy="0"/>
          <a:chOff x="0" y="0"/>
          <a:chExt cx="0" cy="0"/>
        </a:xfrm>
      </p:grpSpPr>
      <p:pic>
        <p:nvPicPr>
          <p:cNvPr id="210" name="Google Shape;210;p36"/>
          <p:cNvPicPr preferRelativeResize="0"/>
          <p:nvPr/>
        </p:nvPicPr>
        <p:blipFill rotWithShape="1">
          <a:blip r:embed="rId2">
            <a:alphaModFix/>
          </a:blip>
          <a:srcRect b="84246" l="0" r="0" t="0"/>
          <a:stretch/>
        </p:blipFill>
        <p:spPr>
          <a:xfrm>
            <a:off x="4050" y="0"/>
            <a:ext cx="9135900" cy="810302"/>
          </a:xfrm>
          <a:prstGeom prst="rect">
            <a:avLst/>
          </a:prstGeom>
          <a:noFill/>
          <a:ln>
            <a:noFill/>
          </a:ln>
        </p:spPr>
      </p:pic>
      <p:sp>
        <p:nvSpPr>
          <p:cNvPr id="211" name="Google Shape;211;p36"/>
          <p:cNvSpPr txBox="1"/>
          <p:nvPr>
            <p:ph type="title"/>
          </p:nvPr>
        </p:nvSpPr>
        <p:spPr>
          <a:xfrm>
            <a:off x="348450" y="137550"/>
            <a:ext cx="7688700" cy="535200"/>
          </a:xfrm>
          <a:prstGeom prst="rect">
            <a:avLst/>
          </a:prstGeom>
        </p:spPr>
        <p:txBody>
          <a:bodyPr anchorCtr="0" anchor="ctr" bIns="91425" lIns="0" spcFirstLastPara="1" rIns="91425" wrap="square" tIns="91425">
            <a:noAutofit/>
          </a:bodyPr>
          <a:lstStyle>
            <a:lvl1pPr lvl="0" rtl="0">
              <a:spcBef>
                <a:spcPts val="0"/>
              </a:spcBef>
              <a:spcAft>
                <a:spcPts val="0"/>
              </a:spcAft>
              <a:buClr>
                <a:srgbClr val="FFFFFF"/>
              </a:buClr>
              <a:buSzPts val="2200"/>
              <a:buFont typeface="Open Sans Light"/>
              <a:buNone/>
              <a:defRPr b="0" sz="2200">
                <a:solidFill>
                  <a:srgbClr val="FFFFFF"/>
                </a:solidFill>
                <a:latin typeface="Open Sans Light"/>
                <a:ea typeface="Open Sans Light"/>
                <a:cs typeface="Open Sans Light"/>
                <a:sym typeface="Open Sans Light"/>
              </a:defRPr>
            </a:lvl1pPr>
            <a:lvl2pPr lvl="1"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2pPr>
            <a:lvl3pPr lvl="2"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3pPr>
            <a:lvl4pPr lvl="3"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4pPr>
            <a:lvl5pPr lvl="4"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5pPr>
            <a:lvl6pPr lvl="5"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6pPr>
            <a:lvl7pPr lvl="6"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7pPr>
            <a:lvl8pPr lvl="7"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8pPr>
            <a:lvl9pPr lvl="8"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9pPr>
          </a:lstStyle>
          <a:p/>
        </p:txBody>
      </p:sp>
      <p:sp>
        <p:nvSpPr>
          <p:cNvPr id="212" name="Google Shape;212;p36"/>
          <p:cNvSpPr txBox="1"/>
          <p:nvPr>
            <p:ph idx="1" type="body"/>
          </p:nvPr>
        </p:nvSpPr>
        <p:spPr>
          <a:xfrm>
            <a:off x="224625" y="964450"/>
            <a:ext cx="7688700" cy="3664800"/>
          </a:xfrm>
          <a:prstGeom prst="rect">
            <a:avLst/>
          </a:prstGeom>
          <a:noFill/>
          <a:ln>
            <a:noFill/>
          </a:ln>
        </p:spPr>
        <p:txBody>
          <a:bodyPr anchorCtr="0" anchor="ctr" bIns="91425" lIns="0" spcFirstLastPara="1" rIns="91425" wrap="square" tIns="91425">
            <a:noAutofit/>
          </a:bodyPr>
          <a:lstStyle>
            <a:lvl1pPr indent="-317500" lvl="0" marL="457200" rtl="0">
              <a:spcBef>
                <a:spcPts val="0"/>
              </a:spcBef>
              <a:spcAft>
                <a:spcPts val="0"/>
              </a:spcAft>
              <a:buSzPts val="1400"/>
              <a:buFont typeface="Open Sans Light"/>
              <a:buChar char="●"/>
              <a:defRPr>
                <a:latin typeface="Open Sans Light"/>
                <a:ea typeface="Open Sans Light"/>
                <a:cs typeface="Open Sans Light"/>
                <a:sym typeface="Open Sans Light"/>
              </a:defRPr>
            </a:lvl1pPr>
            <a:lvl2pPr indent="-311150" lvl="1" marL="914400" rtl="0">
              <a:spcBef>
                <a:spcPts val="0"/>
              </a:spcBef>
              <a:spcAft>
                <a:spcPts val="0"/>
              </a:spcAft>
              <a:buSzPts val="1300"/>
              <a:buFont typeface="Open Sans Light"/>
              <a:buChar char="○"/>
              <a:defRPr sz="1300">
                <a:latin typeface="Open Sans Light"/>
                <a:ea typeface="Open Sans Light"/>
                <a:cs typeface="Open Sans Light"/>
                <a:sym typeface="Open Sans Light"/>
              </a:defRPr>
            </a:lvl2pPr>
            <a:lvl3pPr indent="-311150" lvl="2" marL="1371600" rtl="0">
              <a:spcBef>
                <a:spcPts val="0"/>
              </a:spcBef>
              <a:spcAft>
                <a:spcPts val="0"/>
              </a:spcAft>
              <a:buSzPts val="1300"/>
              <a:buFont typeface="Open Sans Light"/>
              <a:buChar char="■"/>
              <a:defRPr sz="1300">
                <a:latin typeface="Open Sans Light"/>
                <a:ea typeface="Open Sans Light"/>
                <a:cs typeface="Open Sans Light"/>
                <a:sym typeface="Open Sans Light"/>
              </a:defRPr>
            </a:lvl3pPr>
            <a:lvl4pPr indent="-311150" lvl="3" marL="1828800" rtl="0">
              <a:spcBef>
                <a:spcPts val="0"/>
              </a:spcBef>
              <a:spcAft>
                <a:spcPts val="0"/>
              </a:spcAft>
              <a:buSzPts val="1300"/>
              <a:buFont typeface="Open Sans Light"/>
              <a:buChar char="●"/>
              <a:defRPr sz="1300">
                <a:latin typeface="Open Sans Light"/>
                <a:ea typeface="Open Sans Light"/>
                <a:cs typeface="Open Sans Light"/>
                <a:sym typeface="Open Sans Light"/>
              </a:defRPr>
            </a:lvl4pPr>
            <a:lvl5pPr indent="-311150" lvl="4" marL="2286000" rtl="0">
              <a:spcBef>
                <a:spcPts val="0"/>
              </a:spcBef>
              <a:spcAft>
                <a:spcPts val="0"/>
              </a:spcAft>
              <a:buSzPts val="1300"/>
              <a:buFont typeface="Open Sans Light"/>
              <a:buChar char="○"/>
              <a:defRPr sz="1300">
                <a:latin typeface="Open Sans Light"/>
                <a:ea typeface="Open Sans Light"/>
                <a:cs typeface="Open Sans Light"/>
                <a:sym typeface="Open Sans Light"/>
              </a:defRPr>
            </a:lvl5pPr>
            <a:lvl6pPr indent="-311150" lvl="5" marL="2743200" rtl="0">
              <a:spcBef>
                <a:spcPts val="0"/>
              </a:spcBef>
              <a:spcAft>
                <a:spcPts val="0"/>
              </a:spcAft>
              <a:buSzPts val="1300"/>
              <a:buFont typeface="Open Sans Light"/>
              <a:buChar char="■"/>
              <a:defRPr sz="1300">
                <a:latin typeface="Open Sans Light"/>
                <a:ea typeface="Open Sans Light"/>
                <a:cs typeface="Open Sans Light"/>
                <a:sym typeface="Open Sans Light"/>
              </a:defRPr>
            </a:lvl6pPr>
            <a:lvl7pPr indent="-311150" lvl="6" marL="3200400" rtl="0">
              <a:spcBef>
                <a:spcPts val="0"/>
              </a:spcBef>
              <a:spcAft>
                <a:spcPts val="0"/>
              </a:spcAft>
              <a:buSzPts val="1300"/>
              <a:buFont typeface="Open Sans Light"/>
              <a:buChar char="●"/>
              <a:defRPr sz="1300">
                <a:latin typeface="Open Sans Light"/>
                <a:ea typeface="Open Sans Light"/>
                <a:cs typeface="Open Sans Light"/>
                <a:sym typeface="Open Sans Light"/>
              </a:defRPr>
            </a:lvl7pPr>
            <a:lvl8pPr indent="-311150" lvl="7" marL="3657600" rtl="0">
              <a:spcBef>
                <a:spcPts val="0"/>
              </a:spcBef>
              <a:spcAft>
                <a:spcPts val="0"/>
              </a:spcAft>
              <a:buSzPts val="1300"/>
              <a:buFont typeface="Open Sans Light"/>
              <a:buChar char="○"/>
              <a:defRPr sz="1300">
                <a:latin typeface="Open Sans Light"/>
                <a:ea typeface="Open Sans Light"/>
                <a:cs typeface="Open Sans Light"/>
                <a:sym typeface="Open Sans Light"/>
              </a:defRPr>
            </a:lvl8pPr>
            <a:lvl9pPr indent="-311150" lvl="8" marL="4114800" rtl="0">
              <a:spcBef>
                <a:spcPts val="0"/>
              </a:spcBef>
              <a:spcAft>
                <a:spcPts val="0"/>
              </a:spcAft>
              <a:buSzPts val="1300"/>
              <a:buFont typeface="Open Sans Light"/>
              <a:buChar char="■"/>
              <a:defRPr sz="1300">
                <a:latin typeface="Open Sans Light"/>
                <a:ea typeface="Open Sans Light"/>
                <a:cs typeface="Open Sans Light"/>
                <a:sym typeface="Open Sans Light"/>
              </a:defRPr>
            </a:lvl9pPr>
          </a:lstStyle>
          <a:p/>
        </p:txBody>
      </p:sp>
      <p:sp>
        <p:nvSpPr>
          <p:cNvPr id="213" name="Google Shape;213;p36"/>
          <p:cNvSpPr txBox="1"/>
          <p:nvPr>
            <p:ph idx="12" type="sldNum"/>
          </p:nvPr>
        </p:nvSpPr>
        <p:spPr>
          <a:xfrm>
            <a:off x="8536302" y="4712714"/>
            <a:ext cx="548700" cy="393600"/>
          </a:xfrm>
          <a:prstGeom prst="rect">
            <a:avLst/>
          </a:prstGeom>
        </p:spPr>
        <p:txBody>
          <a:bodyPr anchorCtr="0" anchor="t" bIns="91425" lIns="91425" spcFirstLastPara="1" rIns="91425" wrap="square" tIns="91425">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2">
  <p:cSld name="TITLE_AND_BODY_2">
    <p:spTree>
      <p:nvGrpSpPr>
        <p:cNvPr id="214" name="Shape 214"/>
        <p:cNvGrpSpPr/>
        <p:nvPr/>
      </p:nvGrpSpPr>
      <p:grpSpPr>
        <a:xfrm>
          <a:off x="0" y="0"/>
          <a:ext cx="0" cy="0"/>
          <a:chOff x="0" y="0"/>
          <a:chExt cx="0" cy="0"/>
        </a:xfrm>
      </p:grpSpPr>
      <p:pic>
        <p:nvPicPr>
          <p:cNvPr id="215" name="Google Shape;215;p37"/>
          <p:cNvPicPr preferRelativeResize="0"/>
          <p:nvPr/>
        </p:nvPicPr>
        <p:blipFill rotWithShape="1">
          <a:blip r:embed="rId2">
            <a:alphaModFix/>
          </a:blip>
          <a:srcRect b="84246" l="0" r="0" t="0"/>
          <a:stretch/>
        </p:blipFill>
        <p:spPr>
          <a:xfrm>
            <a:off x="4050" y="0"/>
            <a:ext cx="9135900" cy="810302"/>
          </a:xfrm>
          <a:prstGeom prst="rect">
            <a:avLst/>
          </a:prstGeom>
          <a:noFill/>
          <a:ln>
            <a:noFill/>
          </a:ln>
        </p:spPr>
      </p:pic>
      <p:sp>
        <p:nvSpPr>
          <p:cNvPr id="216" name="Google Shape;216;p37"/>
          <p:cNvSpPr txBox="1"/>
          <p:nvPr>
            <p:ph type="title"/>
          </p:nvPr>
        </p:nvSpPr>
        <p:spPr>
          <a:xfrm>
            <a:off x="348450" y="137550"/>
            <a:ext cx="7688700" cy="535200"/>
          </a:xfrm>
          <a:prstGeom prst="rect">
            <a:avLst/>
          </a:prstGeom>
        </p:spPr>
        <p:txBody>
          <a:bodyPr anchorCtr="0" anchor="ctr" bIns="91425" lIns="0" spcFirstLastPara="1" rIns="91425" wrap="square" tIns="91425">
            <a:noAutofit/>
          </a:bodyPr>
          <a:lstStyle>
            <a:lvl1pPr lvl="0" rtl="0">
              <a:spcBef>
                <a:spcPts val="0"/>
              </a:spcBef>
              <a:spcAft>
                <a:spcPts val="0"/>
              </a:spcAft>
              <a:buClr>
                <a:srgbClr val="FFFFFF"/>
              </a:buClr>
              <a:buSzPts val="2200"/>
              <a:buFont typeface="Open Sans Light"/>
              <a:buNone/>
              <a:defRPr b="0" sz="2200">
                <a:solidFill>
                  <a:srgbClr val="FFFFFF"/>
                </a:solidFill>
                <a:latin typeface="Open Sans Light"/>
                <a:ea typeface="Open Sans Light"/>
                <a:cs typeface="Open Sans Light"/>
                <a:sym typeface="Open Sans Light"/>
              </a:defRPr>
            </a:lvl1pPr>
            <a:lvl2pPr lvl="1"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2pPr>
            <a:lvl3pPr lvl="2"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3pPr>
            <a:lvl4pPr lvl="3"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4pPr>
            <a:lvl5pPr lvl="4"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5pPr>
            <a:lvl6pPr lvl="5"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6pPr>
            <a:lvl7pPr lvl="6"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7pPr>
            <a:lvl8pPr lvl="7"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8pPr>
            <a:lvl9pPr lvl="8"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9pPr>
          </a:lstStyle>
          <a:p/>
        </p:txBody>
      </p:sp>
      <p:sp>
        <p:nvSpPr>
          <p:cNvPr id="217" name="Google Shape;217;p37"/>
          <p:cNvSpPr txBox="1"/>
          <p:nvPr>
            <p:ph idx="1" type="body"/>
          </p:nvPr>
        </p:nvSpPr>
        <p:spPr>
          <a:xfrm>
            <a:off x="224625" y="3315150"/>
            <a:ext cx="8690700" cy="1548600"/>
          </a:xfrm>
          <a:prstGeom prst="rect">
            <a:avLst/>
          </a:prstGeom>
          <a:noFill/>
          <a:ln>
            <a:noFill/>
          </a:ln>
        </p:spPr>
        <p:txBody>
          <a:bodyPr anchorCtr="0" anchor="ctr" bIns="91425" lIns="0" spcFirstLastPara="1" rIns="91425" wrap="square" tIns="91425">
            <a:noAutofit/>
          </a:bodyPr>
          <a:lstStyle>
            <a:lvl1pPr indent="-317500" lvl="0" marL="457200" rtl="0">
              <a:spcBef>
                <a:spcPts val="0"/>
              </a:spcBef>
              <a:spcAft>
                <a:spcPts val="0"/>
              </a:spcAft>
              <a:buSzPts val="1400"/>
              <a:buFont typeface="Open Sans Light"/>
              <a:buChar char="●"/>
              <a:defRPr>
                <a:latin typeface="Open Sans Light"/>
                <a:ea typeface="Open Sans Light"/>
                <a:cs typeface="Open Sans Light"/>
                <a:sym typeface="Open Sans Light"/>
              </a:defRPr>
            </a:lvl1pPr>
            <a:lvl2pPr indent="-311150" lvl="1" marL="914400" rtl="0">
              <a:spcBef>
                <a:spcPts val="0"/>
              </a:spcBef>
              <a:spcAft>
                <a:spcPts val="0"/>
              </a:spcAft>
              <a:buSzPts val="1300"/>
              <a:buFont typeface="Open Sans Light"/>
              <a:buChar char="○"/>
              <a:defRPr sz="1300">
                <a:latin typeface="Open Sans Light"/>
                <a:ea typeface="Open Sans Light"/>
                <a:cs typeface="Open Sans Light"/>
                <a:sym typeface="Open Sans Light"/>
              </a:defRPr>
            </a:lvl2pPr>
            <a:lvl3pPr indent="-311150" lvl="2" marL="1371600" rtl="0">
              <a:spcBef>
                <a:spcPts val="0"/>
              </a:spcBef>
              <a:spcAft>
                <a:spcPts val="0"/>
              </a:spcAft>
              <a:buSzPts val="1300"/>
              <a:buFont typeface="Open Sans Light"/>
              <a:buChar char="■"/>
              <a:defRPr sz="1300">
                <a:latin typeface="Open Sans Light"/>
                <a:ea typeface="Open Sans Light"/>
                <a:cs typeface="Open Sans Light"/>
                <a:sym typeface="Open Sans Light"/>
              </a:defRPr>
            </a:lvl3pPr>
            <a:lvl4pPr indent="-311150" lvl="3" marL="1828800" rtl="0">
              <a:spcBef>
                <a:spcPts val="0"/>
              </a:spcBef>
              <a:spcAft>
                <a:spcPts val="0"/>
              </a:spcAft>
              <a:buSzPts val="1300"/>
              <a:buFont typeface="Open Sans Light"/>
              <a:buChar char="●"/>
              <a:defRPr sz="1300">
                <a:latin typeface="Open Sans Light"/>
                <a:ea typeface="Open Sans Light"/>
                <a:cs typeface="Open Sans Light"/>
                <a:sym typeface="Open Sans Light"/>
              </a:defRPr>
            </a:lvl4pPr>
            <a:lvl5pPr indent="-311150" lvl="4" marL="2286000" rtl="0">
              <a:spcBef>
                <a:spcPts val="0"/>
              </a:spcBef>
              <a:spcAft>
                <a:spcPts val="0"/>
              </a:spcAft>
              <a:buSzPts val="1300"/>
              <a:buFont typeface="Open Sans Light"/>
              <a:buChar char="○"/>
              <a:defRPr sz="1300">
                <a:latin typeface="Open Sans Light"/>
                <a:ea typeface="Open Sans Light"/>
                <a:cs typeface="Open Sans Light"/>
                <a:sym typeface="Open Sans Light"/>
              </a:defRPr>
            </a:lvl5pPr>
            <a:lvl6pPr indent="-311150" lvl="5" marL="2743200" rtl="0">
              <a:spcBef>
                <a:spcPts val="0"/>
              </a:spcBef>
              <a:spcAft>
                <a:spcPts val="0"/>
              </a:spcAft>
              <a:buSzPts val="1300"/>
              <a:buFont typeface="Open Sans Light"/>
              <a:buChar char="■"/>
              <a:defRPr sz="1300">
                <a:latin typeface="Open Sans Light"/>
                <a:ea typeface="Open Sans Light"/>
                <a:cs typeface="Open Sans Light"/>
                <a:sym typeface="Open Sans Light"/>
              </a:defRPr>
            </a:lvl6pPr>
            <a:lvl7pPr indent="-311150" lvl="6" marL="3200400" rtl="0">
              <a:spcBef>
                <a:spcPts val="0"/>
              </a:spcBef>
              <a:spcAft>
                <a:spcPts val="0"/>
              </a:spcAft>
              <a:buSzPts val="1300"/>
              <a:buFont typeface="Open Sans Light"/>
              <a:buChar char="●"/>
              <a:defRPr sz="1300">
                <a:latin typeface="Open Sans Light"/>
                <a:ea typeface="Open Sans Light"/>
                <a:cs typeface="Open Sans Light"/>
                <a:sym typeface="Open Sans Light"/>
              </a:defRPr>
            </a:lvl7pPr>
            <a:lvl8pPr indent="-311150" lvl="7" marL="3657600" rtl="0">
              <a:spcBef>
                <a:spcPts val="0"/>
              </a:spcBef>
              <a:spcAft>
                <a:spcPts val="0"/>
              </a:spcAft>
              <a:buSzPts val="1300"/>
              <a:buFont typeface="Open Sans Light"/>
              <a:buChar char="○"/>
              <a:defRPr sz="1300">
                <a:latin typeface="Open Sans Light"/>
                <a:ea typeface="Open Sans Light"/>
                <a:cs typeface="Open Sans Light"/>
                <a:sym typeface="Open Sans Light"/>
              </a:defRPr>
            </a:lvl8pPr>
            <a:lvl9pPr indent="-311150" lvl="8" marL="4114800" rtl="0">
              <a:spcBef>
                <a:spcPts val="0"/>
              </a:spcBef>
              <a:spcAft>
                <a:spcPts val="0"/>
              </a:spcAft>
              <a:buSzPts val="1300"/>
              <a:buFont typeface="Open Sans Light"/>
              <a:buChar char="■"/>
              <a:defRPr sz="1300">
                <a:latin typeface="Open Sans Light"/>
                <a:ea typeface="Open Sans Light"/>
                <a:cs typeface="Open Sans Light"/>
                <a:sym typeface="Open Sans Light"/>
              </a:defRPr>
            </a:lvl9pPr>
          </a:lstStyle>
          <a:p/>
        </p:txBody>
      </p:sp>
      <p:sp>
        <p:nvSpPr>
          <p:cNvPr id="218" name="Google Shape;218;p37"/>
          <p:cNvSpPr txBox="1"/>
          <p:nvPr>
            <p:ph idx="12" type="sldNum"/>
          </p:nvPr>
        </p:nvSpPr>
        <p:spPr>
          <a:xfrm>
            <a:off x="8536302" y="4712714"/>
            <a:ext cx="548700" cy="393600"/>
          </a:xfrm>
          <a:prstGeom prst="rect">
            <a:avLst/>
          </a:prstGeom>
        </p:spPr>
        <p:txBody>
          <a:bodyPr anchorCtr="0" anchor="t" bIns="91425" lIns="91425" spcFirstLastPara="1" rIns="91425" wrap="square" tIns="91425">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indent="0" lvl="0" marL="0" rtl="0" algn="r">
              <a:spcBef>
                <a:spcPts val="0"/>
              </a:spcBef>
              <a:spcAft>
                <a:spcPts val="0"/>
              </a:spcAft>
              <a:buNone/>
            </a:pPr>
            <a:fld id="{00000000-1234-1234-1234-123412341234}" type="slidenum">
              <a:rPr lang="en-US"/>
              <a:t>‹#›</a:t>
            </a:fld>
            <a:endParaRPr/>
          </a:p>
        </p:txBody>
      </p:sp>
      <p:pic>
        <p:nvPicPr>
          <p:cNvPr id="219" name="Google Shape;219;p37"/>
          <p:cNvPicPr preferRelativeResize="0"/>
          <p:nvPr/>
        </p:nvPicPr>
        <p:blipFill rotWithShape="1">
          <a:blip r:embed="rId3">
            <a:alphaModFix/>
          </a:blip>
          <a:srcRect b="37011" l="-70" r="69" t="18284"/>
          <a:stretch/>
        </p:blipFill>
        <p:spPr>
          <a:xfrm>
            <a:off x="0" y="875046"/>
            <a:ext cx="9144000" cy="2299501"/>
          </a:xfrm>
          <a:prstGeom prst="rect">
            <a:avLst/>
          </a:prstGeom>
          <a:noFill/>
          <a:ln>
            <a:noFill/>
          </a:ln>
        </p:spPr>
      </p:pic>
      <p:sp>
        <p:nvSpPr>
          <p:cNvPr id="220" name="Google Shape;220;p37"/>
          <p:cNvSpPr txBox="1"/>
          <p:nvPr>
            <p:ph idx="2" type="subTitle"/>
          </p:nvPr>
        </p:nvSpPr>
        <p:spPr>
          <a:xfrm>
            <a:off x="348450" y="1158000"/>
            <a:ext cx="8275200" cy="1671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3">
  <p:cSld name="TITLE_AND_BODY_3">
    <p:spTree>
      <p:nvGrpSpPr>
        <p:cNvPr id="221" name="Shape 221"/>
        <p:cNvGrpSpPr/>
        <p:nvPr/>
      </p:nvGrpSpPr>
      <p:grpSpPr>
        <a:xfrm>
          <a:off x="0" y="0"/>
          <a:ext cx="0" cy="0"/>
          <a:chOff x="0" y="0"/>
          <a:chExt cx="0" cy="0"/>
        </a:xfrm>
      </p:grpSpPr>
      <p:pic>
        <p:nvPicPr>
          <p:cNvPr id="222" name="Google Shape;222;p38"/>
          <p:cNvPicPr preferRelativeResize="0"/>
          <p:nvPr/>
        </p:nvPicPr>
        <p:blipFill rotWithShape="1">
          <a:blip r:embed="rId2">
            <a:alphaModFix/>
          </a:blip>
          <a:srcRect b="84246" l="0" r="0" t="0"/>
          <a:stretch/>
        </p:blipFill>
        <p:spPr>
          <a:xfrm>
            <a:off x="4050" y="0"/>
            <a:ext cx="9135900" cy="810302"/>
          </a:xfrm>
          <a:prstGeom prst="rect">
            <a:avLst/>
          </a:prstGeom>
          <a:noFill/>
          <a:ln>
            <a:noFill/>
          </a:ln>
        </p:spPr>
      </p:pic>
      <p:sp>
        <p:nvSpPr>
          <p:cNvPr id="223" name="Google Shape;223;p38"/>
          <p:cNvSpPr txBox="1"/>
          <p:nvPr>
            <p:ph type="title"/>
          </p:nvPr>
        </p:nvSpPr>
        <p:spPr>
          <a:xfrm>
            <a:off x="348450" y="137550"/>
            <a:ext cx="7688700" cy="535200"/>
          </a:xfrm>
          <a:prstGeom prst="rect">
            <a:avLst/>
          </a:prstGeom>
        </p:spPr>
        <p:txBody>
          <a:bodyPr anchorCtr="0" anchor="ctr" bIns="91425" lIns="0" spcFirstLastPara="1" rIns="91425" wrap="square" tIns="91425">
            <a:noAutofit/>
          </a:bodyPr>
          <a:lstStyle>
            <a:lvl1pPr lvl="0" rtl="0">
              <a:spcBef>
                <a:spcPts val="0"/>
              </a:spcBef>
              <a:spcAft>
                <a:spcPts val="0"/>
              </a:spcAft>
              <a:buClr>
                <a:srgbClr val="FFFFFF"/>
              </a:buClr>
              <a:buSzPts val="2200"/>
              <a:buFont typeface="Open Sans Light"/>
              <a:buNone/>
              <a:defRPr b="0" sz="2200">
                <a:solidFill>
                  <a:srgbClr val="FFFFFF"/>
                </a:solidFill>
                <a:latin typeface="Open Sans Light"/>
                <a:ea typeface="Open Sans Light"/>
                <a:cs typeface="Open Sans Light"/>
                <a:sym typeface="Open Sans Light"/>
              </a:defRPr>
            </a:lvl1pPr>
            <a:lvl2pPr lvl="1"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2pPr>
            <a:lvl3pPr lvl="2"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3pPr>
            <a:lvl4pPr lvl="3"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4pPr>
            <a:lvl5pPr lvl="4"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5pPr>
            <a:lvl6pPr lvl="5"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6pPr>
            <a:lvl7pPr lvl="6"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7pPr>
            <a:lvl8pPr lvl="7"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8pPr>
            <a:lvl9pPr lvl="8"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9pPr>
          </a:lstStyle>
          <a:p/>
        </p:txBody>
      </p:sp>
      <p:sp>
        <p:nvSpPr>
          <p:cNvPr id="224" name="Google Shape;224;p38"/>
          <p:cNvSpPr txBox="1"/>
          <p:nvPr>
            <p:ph idx="1" type="body"/>
          </p:nvPr>
        </p:nvSpPr>
        <p:spPr>
          <a:xfrm>
            <a:off x="224625" y="964450"/>
            <a:ext cx="4197600" cy="3664800"/>
          </a:xfrm>
          <a:prstGeom prst="rect">
            <a:avLst/>
          </a:prstGeom>
          <a:noFill/>
          <a:ln>
            <a:noFill/>
          </a:ln>
        </p:spPr>
        <p:txBody>
          <a:bodyPr anchorCtr="0" anchor="ctr" bIns="91425" lIns="0" spcFirstLastPara="1" rIns="91425" wrap="square" tIns="91425">
            <a:noAutofit/>
          </a:bodyPr>
          <a:lstStyle>
            <a:lvl1pPr indent="-317500" lvl="0" marL="457200" rtl="0">
              <a:spcBef>
                <a:spcPts val="0"/>
              </a:spcBef>
              <a:spcAft>
                <a:spcPts val="0"/>
              </a:spcAft>
              <a:buSzPts val="1400"/>
              <a:buFont typeface="Open Sans Light"/>
              <a:buChar char="●"/>
              <a:defRPr>
                <a:latin typeface="Open Sans Light"/>
                <a:ea typeface="Open Sans Light"/>
                <a:cs typeface="Open Sans Light"/>
                <a:sym typeface="Open Sans Light"/>
              </a:defRPr>
            </a:lvl1pPr>
            <a:lvl2pPr indent="-311150" lvl="1" marL="914400" rtl="0">
              <a:spcBef>
                <a:spcPts val="0"/>
              </a:spcBef>
              <a:spcAft>
                <a:spcPts val="0"/>
              </a:spcAft>
              <a:buSzPts val="1300"/>
              <a:buFont typeface="Open Sans Light"/>
              <a:buChar char="○"/>
              <a:defRPr sz="1300">
                <a:latin typeface="Open Sans Light"/>
                <a:ea typeface="Open Sans Light"/>
                <a:cs typeface="Open Sans Light"/>
                <a:sym typeface="Open Sans Light"/>
              </a:defRPr>
            </a:lvl2pPr>
            <a:lvl3pPr indent="-311150" lvl="2" marL="1371600" rtl="0">
              <a:spcBef>
                <a:spcPts val="0"/>
              </a:spcBef>
              <a:spcAft>
                <a:spcPts val="0"/>
              </a:spcAft>
              <a:buSzPts val="1300"/>
              <a:buFont typeface="Open Sans Light"/>
              <a:buChar char="■"/>
              <a:defRPr sz="1300">
                <a:latin typeface="Open Sans Light"/>
                <a:ea typeface="Open Sans Light"/>
                <a:cs typeface="Open Sans Light"/>
                <a:sym typeface="Open Sans Light"/>
              </a:defRPr>
            </a:lvl3pPr>
            <a:lvl4pPr indent="-311150" lvl="3" marL="1828800" rtl="0">
              <a:spcBef>
                <a:spcPts val="0"/>
              </a:spcBef>
              <a:spcAft>
                <a:spcPts val="0"/>
              </a:spcAft>
              <a:buSzPts val="1300"/>
              <a:buFont typeface="Open Sans Light"/>
              <a:buChar char="●"/>
              <a:defRPr sz="1300">
                <a:latin typeface="Open Sans Light"/>
                <a:ea typeface="Open Sans Light"/>
                <a:cs typeface="Open Sans Light"/>
                <a:sym typeface="Open Sans Light"/>
              </a:defRPr>
            </a:lvl4pPr>
            <a:lvl5pPr indent="-311150" lvl="4" marL="2286000" rtl="0">
              <a:spcBef>
                <a:spcPts val="0"/>
              </a:spcBef>
              <a:spcAft>
                <a:spcPts val="0"/>
              </a:spcAft>
              <a:buSzPts val="1300"/>
              <a:buFont typeface="Open Sans Light"/>
              <a:buChar char="○"/>
              <a:defRPr sz="1300">
                <a:latin typeface="Open Sans Light"/>
                <a:ea typeface="Open Sans Light"/>
                <a:cs typeface="Open Sans Light"/>
                <a:sym typeface="Open Sans Light"/>
              </a:defRPr>
            </a:lvl5pPr>
            <a:lvl6pPr indent="-311150" lvl="5" marL="2743200" rtl="0">
              <a:spcBef>
                <a:spcPts val="0"/>
              </a:spcBef>
              <a:spcAft>
                <a:spcPts val="0"/>
              </a:spcAft>
              <a:buSzPts val="1300"/>
              <a:buFont typeface="Open Sans Light"/>
              <a:buChar char="■"/>
              <a:defRPr sz="1300">
                <a:latin typeface="Open Sans Light"/>
                <a:ea typeface="Open Sans Light"/>
                <a:cs typeface="Open Sans Light"/>
                <a:sym typeface="Open Sans Light"/>
              </a:defRPr>
            </a:lvl6pPr>
            <a:lvl7pPr indent="-311150" lvl="6" marL="3200400" rtl="0">
              <a:spcBef>
                <a:spcPts val="0"/>
              </a:spcBef>
              <a:spcAft>
                <a:spcPts val="0"/>
              </a:spcAft>
              <a:buSzPts val="1300"/>
              <a:buFont typeface="Open Sans Light"/>
              <a:buChar char="●"/>
              <a:defRPr sz="1300">
                <a:latin typeface="Open Sans Light"/>
                <a:ea typeface="Open Sans Light"/>
                <a:cs typeface="Open Sans Light"/>
                <a:sym typeface="Open Sans Light"/>
              </a:defRPr>
            </a:lvl7pPr>
            <a:lvl8pPr indent="-311150" lvl="7" marL="3657600" rtl="0">
              <a:spcBef>
                <a:spcPts val="0"/>
              </a:spcBef>
              <a:spcAft>
                <a:spcPts val="0"/>
              </a:spcAft>
              <a:buSzPts val="1300"/>
              <a:buFont typeface="Open Sans Light"/>
              <a:buChar char="○"/>
              <a:defRPr sz="1300">
                <a:latin typeface="Open Sans Light"/>
                <a:ea typeface="Open Sans Light"/>
                <a:cs typeface="Open Sans Light"/>
                <a:sym typeface="Open Sans Light"/>
              </a:defRPr>
            </a:lvl8pPr>
            <a:lvl9pPr indent="-311150" lvl="8" marL="4114800" rtl="0">
              <a:spcBef>
                <a:spcPts val="0"/>
              </a:spcBef>
              <a:spcAft>
                <a:spcPts val="0"/>
              </a:spcAft>
              <a:buSzPts val="1300"/>
              <a:buFont typeface="Open Sans Light"/>
              <a:buChar char="■"/>
              <a:defRPr sz="1300">
                <a:latin typeface="Open Sans Light"/>
                <a:ea typeface="Open Sans Light"/>
                <a:cs typeface="Open Sans Light"/>
                <a:sym typeface="Open Sans Light"/>
              </a:defRPr>
            </a:lvl9pPr>
          </a:lstStyle>
          <a:p/>
        </p:txBody>
      </p:sp>
      <p:sp>
        <p:nvSpPr>
          <p:cNvPr id="225" name="Google Shape;225;p38"/>
          <p:cNvSpPr txBox="1"/>
          <p:nvPr>
            <p:ph idx="12" type="sldNum"/>
          </p:nvPr>
        </p:nvSpPr>
        <p:spPr>
          <a:xfrm>
            <a:off x="8536302" y="4712714"/>
            <a:ext cx="548700" cy="393600"/>
          </a:xfrm>
          <a:prstGeom prst="rect">
            <a:avLst/>
          </a:prstGeom>
        </p:spPr>
        <p:txBody>
          <a:bodyPr anchorCtr="0" anchor="t" bIns="91425" lIns="91425" spcFirstLastPara="1" rIns="91425" wrap="square" tIns="91425">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226" name="Shape 226"/>
        <p:cNvGrpSpPr/>
        <p:nvPr/>
      </p:nvGrpSpPr>
      <p:grpSpPr>
        <a:xfrm>
          <a:off x="0" y="0"/>
          <a:ext cx="0" cy="0"/>
          <a:chOff x="0" y="0"/>
          <a:chExt cx="0" cy="0"/>
        </a:xfrm>
      </p:grpSpPr>
      <p:pic>
        <p:nvPicPr>
          <p:cNvPr id="227" name="Google Shape;227;p39"/>
          <p:cNvPicPr preferRelativeResize="0"/>
          <p:nvPr/>
        </p:nvPicPr>
        <p:blipFill rotWithShape="1">
          <a:blip r:embed="rId2">
            <a:alphaModFix/>
          </a:blip>
          <a:srcRect b="84246" l="0" r="0" t="0"/>
          <a:stretch/>
        </p:blipFill>
        <p:spPr>
          <a:xfrm>
            <a:off x="4050" y="0"/>
            <a:ext cx="9135900" cy="810302"/>
          </a:xfrm>
          <a:prstGeom prst="rect">
            <a:avLst/>
          </a:prstGeom>
          <a:noFill/>
          <a:ln>
            <a:noFill/>
          </a:ln>
        </p:spPr>
      </p:pic>
      <p:sp>
        <p:nvSpPr>
          <p:cNvPr id="228" name="Google Shape;228;p39"/>
          <p:cNvSpPr txBox="1"/>
          <p:nvPr>
            <p:ph type="title"/>
          </p:nvPr>
        </p:nvSpPr>
        <p:spPr>
          <a:xfrm>
            <a:off x="348450" y="137550"/>
            <a:ext cx="7688700" cy="535200"/>
          </a:xfrm>
          <a:prstGeom prst="rect">
            <a:avLst/>
          </a:prstGeom>
        </p:spPr>
        <p:txBody>
          <a:bodyPr anchorCtr="0" anchor="ctr" bIns="91425" lIns="0" spcFirstLastPara="1" rIns="91425" wrap="square" tIns="91425">
            <a:noAutofit/>
          </a:bodyPr>
          <a:lstStyle>
            <a:lvl1pPr lvl="0" rtl="0">
              <a:spcBef>
                <a:spcPts val="0"/>
              </a:spcBef>
              <a:spcAft>
                <a:spcPts val="0"/>
              </a:spcAft>
              <a:buClr>
                <a:srgbClr val="FFFFFF"/>
              </a:buClr>
              <a:buSzPts val="2200"/>
              <a:buFont typeface="Open Sans Light"/>
              <a:buNone/>
              <a:defRPr b="0" sz="2200">
                <a:solidFill>
                  <a:srgbClr val="FFFFFF"/>
                </a:solidFill>
                <a:latin typeface="Open Sans Light"/>
                <a:ea typeface="Open Sans Light"/>
                <a:cs typeface="Open Sans Light"/>
                <a:sym typeface="Open Sans Light"/>
              </a:defRPr>
            </a:lvl1pPr>
            <a:lvl2pPr lvl="1"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2pPr>
            <a:lvl3pPr lvl="2"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3pPr>
            <a:lvl4pPr lvl="3"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4pPr>
            <a:lvl5pPr lvl="4"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5pPr>
            <a:lvl6pPr lvl="5"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6pPr>
            <a:lvl7pPr lvl="6"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7pPr>
            <a:lvl8pPr lvl="7"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8pPr>
            <a:lvl9pPr lvl="8" rtl="0">
              <a:spcBef>
                <a:spcPts val="0"/>
              </a:spcBef>
              <a:spcAft>
                <a:spcPts val="0"/>
              </a:spcAft>
              <a:buClr>
                <a:schemeClr val="dk2"/>
              </a:buClr>
              <a:buSzPts val="2200"/>
              <a:buFont typeface="Open Sans Light"/>
              <a:buNone/>
              <a:defRPr b="0" sz="2200">
                <a:solidFill>
                  <a:schemeClr val="dk2"/>
                </a:solidFill>
                <a:latin typeface="Open Sans Light"/>
                <a:ea typeface="Open Sans Light"/>
                <a:cs typeface="Open Sans Light"/>
                <a:sym typeface="Open Sans Light"/>
              </a:defRPr>
            </a:lvl9pPr>
          </a:lstStyle>
          <a:p/>
        </p:txBody>
      </p:sp>
      <p:sp>
        <p:nvSpPr>
          <p:cNvPr id="229" name="Google Shape;229;p39"/>
          <p:cNvSpPr txBox="1"/>
          <p:nvPr>
            <p:ph idx="12" type="sldNum"/>
          </p:nvPr>
        </p:nvSpPr>
        <p:spPr>
          <a:xfrm>
            <a:off x="8536302" y="4712714"/>
            <a:ext cx="548700" cy="393600"/>
          </a:xfrm>
          <a:prstGeom prst="rect">
            <a:avLst/>
          </a:prstGeom>
        </p:spPr>
        <p:txBody>
          <a:bodyPr anchorCtr="0" anchor="t" bIns="91425" lIns="91425" spcFirstLastPara="1" rIns="91425" wrap="square" tIns="91425">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indent="0" lvl="0" marL="0" rtl="0" algn="r">
              <a:spcBef>
                <a:spcPts val="0"/>
              </a:spcBef>
              <a:spcAft>
                <a:spcPts val="0"/>
              </a:spcAft>
              <a:buNone/>
            </a:pPr>
            <a:fld id="{00000000-1234-1234-1234-123412341234}" type="slidenum">
              <a:rPr lang="en-US"/>
              <a:t>‹#›</a:t>
            </a:fld>
            <a:endParaRPr/>
          </a:p>
        </p:txBody>
      </p:sp>
      <p:sp>
        <p:nvSpPr>
          <p:cNvPr id="230" name="Google Shape;230;p39"/>
          <p:cNvSpPr txBox="1"/>
          <p:nvPr/>
        </p:nvSpPr>
        <p:spPr>
          <a:xfrm>
            <a:off x="1852450" y="1001100"/>
            <a:ext cx="39300" cy="2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231" name="Google Shape;231;p39"/>
          <p:cNvPicPr preferRelativeResize="0"/>
          <p:nvPr/>
        </p:nvPicPr>
        <p:blipFill rotWithShape="1">
          <a:blip r:embed="rId3">
            <a:alphaModFix/>
          </a:blip>
          <a:srcRect b="26128" l="0" r="0" t="0"/>
          <a:stretch/>
        </p:blipFill>
        <p:spPr>
          <a:xfrm>
            <a:off x="0" y="810300"/>
            <a:ext cx="9135898" cy="4494802"/>
          </a:xfrm>
          <a:prstGeom prst="rect">
            <a:avLst/>
          </a:prstGeom>
          <a:noFill/>
          <a:ln>
            <a:noFill/>
          </a:ln>
          <a:effectLst>
            <a:outerShdw blurRad="57150" rotWithShape="0" algn="bl" dir="5400000" dist="19050">
              <a:srgbClr val="000000">
                <a:alpha val="49000"/>
              </a:srgbClr>
            </a:outerShdw>
            <a:reflection blurRad="0" dir="5400000" dist="38100" endA="0" endPos="30000" fadeDir="5400012" kx="0" rotWithShape="0" algn="bl" stPos="0" sy="-100000" ky="0"/>
          </a:effectLst>
        </p:spPr>
      </p:pic>
      <p:sp>
        <p:nvSpPr>
          <p:cNvPr id="232" name="Google Shape;232;p39"/>
          <p:cNvSpPr txBox="1"/>
          <p:nvPr>
            <p:ph idx="1" type="body"/>
          </p:nvPr>
        </p:nvSpPr>
        <p:spPr>
          <a:xfrm>
            <a:off x="252250" y="1064175"/>
            <a:ext cx="4343400" cy="4079400"/>
          </a:xfrm>
          <a:prstGeom prst="rect">
            <a:avLst/>
          </a:prstGeom>
          <a:noFill/>
          <a:ln>
            <a:noFill/>
          </a:ln>
        </p:spPr>
        <p:txBody>
          <a:bodyPr anchorCtr="0" anchor="t" bIns="91425" lIns="91425" spcFirstLastPara="1" rIns="91425" wrap="square" tIns="91425">
            <a:noAutofit/>
          </a:bodyPr>
          <a:lstStyle>
            <a:lvl1pPr indent="-317500" lvl="0" marL="457200" rtl="0">
              <a:spcBef>
                <a:spcPts val="1000"/>
              </a:spcBef>
              <a:spcAft>
                <a:spcPts val="0"/>
              </a:spcAft>
              <a:buClr>
                <a:srgbClr val="FFFFFF"/>
              </a:buClr>
              <a:buSzPts val="1400"/>
              <a:buChar char="●"/>
              <a:defRPr>
                <a:solidFill>
                  <a:srgbClr val="FFFFFF"/>
                </a:solidFill>
              </a:defRPr>
            </a:lvl1pPr>
            <a:lvl2pPr indent="-317500" lvl="1" marL="914400" rtl="0">
              <a:spcBef>
                <a:spcPts val="1000"/>
              </a:spcBef>
              <a:spcAft>
                <a:spcPts val="0"/>
              </a:spcAft>
              <a:buClr>
                <a:srgbClr val="FFFFFF"/>
              </a:buClr>
              <a:buSzPts val="1400"/>
              <a:buChar char="○"/>
              <a:defRPr>
                <a:solidFill>
                  <a:srgbClr val="FFFFFF"/>
                </a:solidFill>
              </a:defRPr>
            </a:lvl2pPr>
            <a:lvl3pPr indent="-317500" lvl="2" marL="1371600" rtl="0">
              <a:spcBef>
                <a:spcPts val="1000"/>
              </a:spcBef>
              <a:spcAft>
                <a:spcPts val="0"/>
              </a:spcAft>
              <a:buClr>
                <a:srgbClr val="FFFFFF"/>
              </a:buClr>
              <a:buSzPts val="1400"/>
              <a:buChar char="■"/>
              <a:defRPr>
                <a:solidFill>
                  <a:srgbClr val="FFFFFF"/>
                </a:solidFill>
              </a:defRPr>
            </a:lvl3pPr>
            <a:lvl4pPr indent="-317500" lvl="3" marL="1828800" rtl="0">
              <a:spcBef>
                <a:spcPts val="1000"/>
              </a:spcBef>
              <a:spcAft>
                <a:spcPts val="0"/>
              </a:spcAft>
              <a:buClr>
                <a:srgbClr val="FFFFFF"/>
              </a:buClr>
              <a:buSzPts val="1400"/>
              <a:buChar char="●"/>
              <a:defRPr>
                <a:solidFill>
                  <a:srgbClr val="FFFFFF"/>
                </a:solidFill>
              </a:defRPr>
            </a:lvl4pPr>
            <a:lvl5pPr indent="-317500" lvl="4" marL="2286000" rtl="0">
              <a:spcBef>
                <a:spcPts val="1000"/>
              </a:spcBef>
              <a:spcAft>
                <a:spcPts val="0"/>
              </a:spcAft>
              <a:buClr>
                <a:srgbClr val="FFFFFF"/>
              </a:buClr>
              <a:buSzPts val="1400"/>
              <a:buChar char="○"/>
              <a:defRPr>
                <a:solidFill>
                  <a:srgbClr val="FFFFFF"/>
                </a:solidFill>
              </a:defRPr>
            </a:lvl5pPr>
            <a:lvl6pPr indent="-317500" lvl="5" marL="2743200" rtl="0">
              <a:spcBef>
                <a:spcPts val="1000"/>
              </a:spcBef>
              <a:spcAft>
                <a:spcPts val="0"/>
              </a:spcAft>
              <a:buClr>
                <a:srgbClr val="FFFFFF"/>
              </a:buClr>
              <a:buSzPts val="1400"/>
              <a:buChar char="■"/>
              <a:defRPr>
                <a:solidFill>
                  <a:srgbClr val="FFFFFF"/>
                </a:solidFill>
              </a:defRPr>
            </a:lvl6pPr>
            <a:lvl7pPr indent="-317500" lvl="6" marL="3200400" rtl="0">
              <a:spcBef>
                <a:spcPts val="1000"/>
              </a:spcBef>
              <a:spcAft>
                <a:spcPts val="0"/>
              </a:spcAft>
              <a:buClr>
                <a:srgbClr val="FFFFFF"/>
              </a:buClr>
              <a:buSzPts val="1400"/>
              <a:buChar char="●"/>
              <a:defRPr>
                <a:solidFill>
                  <a:srgbClr val="FFFFFF"/>
                </a:solidFill>
              </a:defRPr>
            </a:lvl7pPr>
            <a:lvl8pPr indent="-317500" lvl="7" marL="3657600" rtl="0">
              <a:spcBef>
                <a:spcPts val="1000"/>
              </a:spcBef>
              <a:spcAft>
                <a:spcPts val="0"/>
              </a:spcAft>
              <a:buClr>
                <a:srgbClr val="FFFFFF"/>
              </a:buClr>
              <a:buSzPts val="1400"/>
              <a:buChar char="○"/>
              <a:defRPr>
                <a:solidFill>
                  <a:srgbClr val="FFFFFF"/>
                </a:solidFill>
              </a:defRPr>
            </a:lvl8pPr>
            <a:lvl9pPr indent="-317500" lvl="8" marL="4114800" rtl="0">
              <a:spcBef>
                <a:spcPts val="100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02">
  <p:cSld name="CUSTOM_3">
    <p:spTree>
      <p:nvGrpSpPr>
        <p:cNvPr id="28" name="Shape 28"/>
        <p:cNvGrpSpPr/>
        <p:nvPr/>
      </p:nvGrpSpPr>
      <p:grpSpPr>
        <a:xfrm>
          <a:off x="0" y="0"/>
          <a:ext cx="0" cy="0"/>
          <a:chOff x="0" y="0"/>
          <a:chExt cx="0" cy="0"/>
        </a:xfrm>
      </p:grpSpPr>
      <p:sp>
        <p:nvSpPr>
          <p:cNvPr id="29" name="Google Shape;29;p5"/>
          <p:cNvSpPr txBox="1"/>
          <p:nvPr/>
        </p:nvSpPr>
        <p:spPr>
          <a:xfrm>
            <a:off x="537700" y="4791125"/>
            <a:ext cx="2364600" cy="2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20E5E"/>
                </a:solidFill>
                <a:latin typeface="Open Sans"/>
                <a:ea typeface="Open Sans"/>
                <a:cs typeface="Open Sans"/>
                <a:sym typeface="Open Sans"/>
              </a:rPr>
              <a:t>MayaData Confidential</a:t>
            </a:r>
            <a:endParaRPr b="0" i="0" sz="1200" u="none" cap="none" strike="noStrike">
              <a:solidFill>
                <a:srgbClr val="220E5E"/>
              </a:solidFill>
              <a:latin typeface="Open Sans"/>
              <a:ea typeface="Open Sans"/>
              <a:cs typeface="Open Sans"/>
              <a:sym typeface="Open Sans"/>
            </a:endParaRPr>
          </a:p>
        </p:txBody>
      </p:sp>
      <p:cxnSp>
        <p:nvCxnSpPr>
          <p:cNvPr id="30" name="Google Shape;30;p5"/>
          <p:cNvCxnSpPr/>
          <p:nvPr/>
        </p:nvCxnSpPr>
        <p:spPr>
          <a:xfrm>
            <a:off x="163975" y="4825650"/>
            <a:ext cx="8759400" cy="0"/>
          </a:xfrm>
          <a:prstGeom prst="straightConnector1">
            <a:avLst/>
          </a:prstGeom>
          <a:noFill/>
          <a:ln cap="flat" cmpd="sng" w="9525">
            <a:solidFill>
              <a:srgbClr val="CCCCCC"/>
            </a:solidFill>
            <a:prstDash val="solid"/>
            <a:round/>
            <a:headEnd len="sm" w="sm" type="none"/>
            <a:tailEnd len="sm" w="sm" type="none"/>
          </a:ln>
        </p:spPr>
      </p:cxnSp>
      <p:pic>
        <p:nvPicPr>
          <p:cNvPr id="31" name="Google Shape;31;p5"/>
          <p:cNvPicPr preferRelativeResize="0"/>
          <p:nvPr/>
        </p:nvPicPr>
        <p:blipFill rotWithShape="1">
          <a:blip r:embed="rId2">
            <a:alphaModFix/>
          </a:blip>
          <a:srcRect b="0" l="0" r="0" t="0"/>
          <a:stretch/>
        </p:blipFill>
        <p:spPr>
          <a:xfrm>
            <a:off x="7853325" y="4905500"/>
            <a:ext cx="1070050" cy="169400"/>
          </a:xfrm>
          <a:prstGeom prst="rect">
            <a:avLst/>
          </a:prstGeom>
          <a:noFill/>
          <a:ln>
            <a:noFill/>
          </a:ln>
        </p:spPr>
      </p:pic>
      <p:sp>
        <p:nvSpPr>
          <p:cNvPr id="32" name="Google Shape;32;p5"/>
          <p:cNvSpPr txBox="1"/>
          <p:nvPr>
            <p:ph type="title"/>
          </p:nvPr>
        </p:nvSpPr>
        <p:spPr>
          <a:xfrm>
            <a:off x="2412000" y="1780200"/>
            <a:ext cx="4320000" cy="173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sz="3000">
                <a:solidFill>
                  <a:srgbClr val="5333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elcome slide Option07">
  <p:cSld name="MAIN_POINT">
    <p:spTree>
      <p:nvGrpSpPr>
        <p:cNvPr id="34" name="Shape 34"/>
        <p:cNvGrpSpPr/>
        <p:nvPr/>
      </p:nvGrpSpPr>
      <p:grpSpPr>
        <a:xfrm>
          <a:off x="0" y="0"/>
          <a:ext cx="0" cy="0"/>
          <a:chOff x="0" y="0"/>
          <a:chExt cx="0" cy="0"/>
        </a:xfrm>
      </p:grpSpPr>
      <p:sp>
        <p:nvSpPr>
          <p:cNvPr id="35" name="Google Shape;35;p6"/>
          <p:cNvSpPr/>
          <p:nvPr/>
        </p:nvSpPr>
        <p:spPr>
          <a:xfrm>
            <a:off x="457400" y="395900"/>
            <a:ext cx="8192100" cy="4376400"/>
          </a:xfrm>
          <a:prstGeom prst="rect">
            <a:avLst/>
          </a:prstGeom>
          <a:noFill/>
          <a:ln cap="flat" cmpd="sng" w="9525">
            <a:solidFill>
              <a:srgbClr val="5333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6"/>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 name="Google Shape;38;p6"/>
          <p:cNvPicPr preferRelativeResize="0"/>
          <p:nvPr/>
        </p:nvPicPr>
        <p:blipFill rotWithShape="1">
          <a:blip r:embed="rId2">
            <a:alphaModFix/>
          </a:blip>
          <a:srcRect b="0" l="0" r="0" t="0"/>
          <a:stretch/>
        </p:blipFill>
        <p:spPr>
          <a:xfrm>
            <a:off x="7622500" y="4863663"/>
            <a:ext cx="1026950" cy="162575"/>
          </a:xfrm>
          <a:prstGeom prst="rect">
            <a:avLst/>
          </a:prstGeom>
          <a:noFill/>
          <a:ln>
            <a:noFill/>
          </a:ln>
        </p:spPr>
      </p:pic>
      <p:sp>
        <p:nvSpPr>
          <p:cNvPr id="39" name="Google Shape;39;p6"/>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Open Sans"/>
                <a:ea typeface="Open Sans"/>
                <a:cs typeface="Open Sans"/>
                <a:sym typeface="Open Sans"/>
              </a:rPr>
              <a:t>MayaData Confidential</a:t>
            </a:r>
            <a:endParaRPr b="0" i="0" sz="1200" u="none" cap="none" strike="noStrike">
              <a:solidFill>
                <a:srgbClr val="FFFFFF"/>
              </a:solidFill>
              <a:latin typeface="Open Sans"/>
              <a:ea typeface="Open Sans"/>
              <a:cs typeface="Open Sans"/>
              <a:sym typeface="Open Sans"/>
            </a:endParaRPr>
          </a:p>
        </p:txBody>
      </p:sp>
      <p:sp>
        <p:nvSpPr>
          <p:cNvPr id="40" name="Google Shape;40;p6"/>
          <p:cNvSpPr txBox="1"/>
          <p:nvPr>
            <p:ph type="title"/>
          </p:nvPr>
        </p:nvSpPr>
        <p:spPr>
          <a:xfrm>
            <a:off x="674925" y="536500"/>
            <a:ext cx="5589000" cy="146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sz="4800">
                <a:solidFill>
                  <a:srgbClr val="5333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solidFill>
                  <a:srgbClr val="5333FF"/>
                </a:solidFill>
              </a:defRPr>
            </a:lvl2pPr>
            <a:lvl3pPr lvl="2" algn="l">
              <a:lnSpc>
                <a:spcPct val="100000"/>
              </a:lnSpc>
              <a:spcBef>
                <a:spcPts val="0"/>
              </a:spcBef>
              <a:spcAft>
                <a:spcPts val="0"/>
              </a:spcAft>
              <a:buSzPts val="2800"/>
              <a:buNone/>
              <a:defRPr>
                <a:solidFill>
                  <a:srgbClr val="5333FF"/>
                </a:solidFill>
              </a:defRPr>
            </a:lvl3pPr>
            <a:lvl4pPr lvl="3" algn="l">
              <a:lnSpc>
                <a:spcPct val="100000"/>
              </a:lnSpc>
              <a:spcBef>
                <a:spcPts val="0"/>
              </a:spcBef>
              <a:spcAft>
                <a:spcPts val="0"/>
              </a:spcAft>
              <a:buSzPts val="2800"/>
              <a:buNone/>
              <a:defRPr>
                <a:solidFill>
                  <a:srgbClr val="5333FF"/>
                </a:solidFill>
              </a:defRPr>
            </a:lvl4pPr>
            <a:lvl5pPr lvl="4" algn="l">
              <a:lnSpc>
                <a:spcPct val="100000"/>
              </a:lnSpc>
              <a:spcBef>
                <a:spcPts val="0"/>
              </a:spcBef>
              <a:spcAft>
                <a:spcPts val="0"/>
              </a:spcAft>
              <a:buSzPts val="2800"/>
              <a:buNone/>
              <a:defRPr>
                <a:solidFill>
                  <a:srgbClr val="5333FF"/>
                </a:solidFill>
              </a:defRPr>
            </a:lvl5pPr>
            <a:lvl6pPr lvl="5" algn="l">
              <a:lnSpc>
                <a:spcPct val="100000"/>
              </a:lnSpc>
              <a:spcBef>
                <a:spcPts val="0"/>
              </a:spcBef>
              <a:spcAft>
                <a:spcPts val="0"/>
              </a:spcAft>
              <a:buSzPts val="2800"/>
              <a:buNone/>
              <a:defRPr>
                <a:solidFill>
                  <a:srgbClr val="5333FF"/>
                </a:solidFill>
              </a:defRPr>
            </a:lvl6pPr>
            <a:lvl7pPr lvl="6" algn="l">
              <a:lnSpc>
                <a:spcPct val="100000"/>
              </a:lnSpc>
              <a:spcBef>
                <a:spcPts val="0"/>
              </a:spcBef>
              <a:spcAft>
                <a:spcPts val="0"/>
              </a:spcAft>
              <a:buSzPts val="2800"/>
              <a:buNone/>
              <a:defRPr>
                <a:solidFill>
                  <a:srgbClr val="5333FF"/>
                </a:solidFill>
              </a:defRPr>
            </a:lvl7pPr>
            <a:lvl8pPr lvl="7" algn="l">
              <a:lnSpc>
                <a:spcPct val="100000"/>
              </a:lnSpc>
              <a:spcBef>
                <a:spcPts val="0"/>
              </a:spcBef>
              <a:spcAft>
                <a:spcPts val="0"/>
              </a:spcAft>
              <a:buSzPts val="2800"/>
              <a:buNone/>
              <a:defRPr>
                <a:solidFill>
                  <a:srgbClr val="5333FF"/>
                </a:solidFill>
              </a:defRPr>
            </a:lvl8pPr>
            <a:lvl9pPr lvl="8" algn="l">
              <a:lnSpc>
                <a:spcPct val="100000"/>
              </a:lnSpc>
              <a:spcBef>
                <a:spcPts val="0"/>
              </a:spcBef>
              <a:spcAft>
                <a:spcPts val="0"/>
              </a:spcAft>
              <a:buSzPts val="2800"/>
              <a:buNone/>
              <a:defRPr>
                <a:solidFill>
                  <a:srgbClr val="5333FF"/>
                </a:solidFill>
              </a:defRPr>
            </a:lvl9pPr>
          </a:lstStyle>
          <a:p/>
        </p:txBody>
      </p:sp>
      <p:sp>
        <p:nvSpPr>
          <p:cNvPr id="41" name="Google Shape;41;p6"/>
          <p:cNvSpPr txBox="1"/>
          <p:nvPr>
            <p:ph idx="1" type="subTitle"/>
          </p:nvPr>
        </p:nvSpPr>
        <p:spPr>
          <a:xfrm>
            <a:off x="674925" y="2429075"/>
            <a:ext cx="40278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5333FF"/>
                </a:solidFill>
                <a:latin typeface="Open Sans SemiBold"/>
                <a:ea typeface="Open Sans SemiBold"/>
                <a:cs typeface="Open Sans SemiBold"/>
                <a:sym typeface="Open Sans SemiBold"/>
              </a:defRPr>
            </a:lvl1pPr>
            <a:lvl2pPr lvl="1" algn="l">
              <a:lnSpc>
                <a:spcPct val="115000"/>
              </a:lnSpc>
              <a:spcBef>
                <a:spcPts val="1600"/>
              </a:spcBef>
              <a:spcAft>
                <a:spcPts val="0"/>
              </a:spcAft>
              <a:buSzPts val="1400"/>
              <a:buNone/>
              <a:defRPr>
                <a:solidFill>
                  <a:srgbClr val="5333FF"/>
                </a:solidFill>
              </a:defRPr>
            </a:lvl2pPr>
            <a:lvl3pPr lvl="2" algn="l">
              <a:lnSpc>
                <a:spcPct val="115000"/>
              </a:lnSpc>
              <a:spcBef>
                <a:spcPts val="1600"/>
              </a:spcBef>
              <a:spcAft>
                <a:spcPts val="0"/>
              </a:spcAft>
              <a:buSzPts val="1400"/>
              <a:buNone/>
              <a:defRPr>
                <a:solidFill>
                  <a:srgbClr val="5333FF"/>
                </a:solidFill>
              </a:defRPr>
            </a:lvl3pPr>
            <a:lvl4pPr lvl="3" algn="l">
              <a:lnSpc>
                <a:spcPct val="115000"/>
              </a:lnSpc>
              <a:spcBef>
                <a:spcPts val="1600"/>
              </a:spcBef>
              <a:spcAft>
                <a:spcPts val="0"/>
              </a:spcAft>
              <a:buSzPts val="1400"/>
              <a:buNone/>
              <a:defRPr>
                <a:solidFill>
                  <a:srgbClr val="5333FF"/>
                </a:solidFill>
              </a:defRPr>
            </a:lvl4pPr>
            <a:lvl5pPr lvl="4" algn="l">
              <a:lnSpc>
                <a:spcPct val="115000"/>
              </a:lnSpc>
              <a:spcBef>
                <a:spcPts val="1600"/>
              </a:spcBef>
              <a:spcAft>
                <a:spcPts val="0"/>
              </a:spcAft>
              <a:buSzPts val="1400"/>
              <a:buNone/>
              <a:defRPr>
                <a:solidFill>
                  <a:srgbClr val="5333FF"/>
                </a:solidFill>
              </a:defRPr>
            </a:lvl5pPr>
            <a:lvl6pPr lvl="5" algn="l">
              <a:lnSpc>
                <a:spcPct val="115000"/>
              </a:lnSpc>
              <a:spcBef>
                <a:spcPts val="1600"/>
              </a:spcBef>
              <a:spcAft>
                <a:spcPts val="0"/>
              </a:spcAft>
              <a:buSzPts val="1400"/>
              <a:buNone/>
              <a:defRPr>
                <a:solidFill>
                  <a:srgbClr val="5333FF"/>
                </a:solidFill>
              </a:defRPr>
            </a:lvl6pPr>
            <a:lvl7pPr lvl="6" algn="l">
              <a:lnSpc>
                <a:spcPct val="115000"/>
              </a:lnSpc>
              <a:spcBef>
                <a:spcPts val="1600"/>
              </a:spcBef>
              <a:spcAft>
                <a:spcPts val="0"/>
              </a:spcAft>
              <a:buSzPts val="1400"/>
              <a:buNone/>
              <a:defRPr>
                <a:solidFill>
                  <a:srgbClr val="5333FF"/>
                </a:solidFill>
              </a:defRPr>
            </a:lvl7pPr>
            <a:lvl8pPr lvl="7" algn="l">
              <a:lnSpc>
                <a:spcPct val="115000"/>
              </a:lnSpc>
              <a:spcBef>
                <a:spcPts val="1600"/>
              </a:spcBef>
              <a:spcAft>
                <a:spcPts val="0"/>
              </a:spcAft>
              <a:buSzPts val="1400"/>
              <a:buNone/>
              <a:defRPr>
                <a:solidFill>
                  <a:srgbClr val="5333FF"/>
                </a:solidFill>
              </a:defRPr>
            </a:lvl8pPr>
            <a:lvl9pPr lvl="8" algn="l">
              <a:lnSpc>
                <a:spcPct val="115000"/>
              </a:lnSpc>
              <a:spcBef>
                <a:spcPts val="1600"/>
              </a:spcBef>
              <a:spcAft>
                <a:spcPts val="1600"/>
              </a:spcAft>
              <a:buSzPts val="1400"/>
              <a:buNone/>
              <a:defRPr>
                <a:solidFill>
                  <a:srgbClr val="5333FF"/>
                </a:solidFill>
              </a:defRPr>
            </a:lvl9pPr>
          </a:lstStyle>
          <a:p/>
        </p:txBody>
      </p:sp>
      <p:sp>
        <p:nvSpPr>
          <p:cNvPr id="42" name="Google Shape;42;p6"/>
          <p:cNvSpPr txBox="1"/>
          <p:nvPr>
            <p:ph idx="2" type="body"/>
          </p:nvPr>
        </p:nvSpPr>
        <p:spPr>
          <a:xfrm>
            <a:off x="604975" y="3935975"/>
            <a:ext cx="2323200" cy="783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1pPr>
            <a:lvl2pPr indent="-304800" lvl="1" marL="9144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2pPr>
            <a:lvl3pPr indent="-304800" lvl="2" marL="13716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3pPr>
            <a:lvl4pPr indent="-304800" lvl="3" marL="18288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4pPr>
            <a:lvl5pPr indent="-304800" lvl="4" marL="22860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5pPr>
            <a:lvl6pPr indent="-304800" lvl="5" marL="27432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6pPr>
            <a:lvl7pPr indent="-304800" lvl="6" marL="32004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7pPr>
            <a:lvl8pPr indent="-304800" lvl="7" marL="3657600" algn="l">
              <a:lnSpc>
                <a:spcPct val="115000"/>
              </a:lnSpc>
              <a:spcBef>
                <a:spcPts val="1600"/>
              </a:spcBef>
              <a:spcAft>
                <a:spcPts val="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8pPr>
            <a:lvl9pPr indent="-304800" lvl="8" marL="4114800" algn="l">
              <a:lnSpc>
                <a:spcPct val="115000"/>
              </a:lnSpc>
              <a:spcBef>
                <a:spcPts val="1600"/>
              </a:spcBef>
              <a:spcAft>
                <a:spcPts val="1600"/>
              </a:spcAft>
              <a:buClr>
                <a:srgbClr val="5333FF"/>
              </a:buClr>
              <a:buSzPts val="1200"/>
              <a:buFont typeface="Montserrat Medium"/>
              <a:buChar char="■"/>
              <a:defRPr sz="1200">
                <a:solidFill>
                  <a:srgbClr val="5333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2">
  <p:cSld name="CUSTOM_38_2">
    <p:spTree>
      <p:nvGrpSpPr>
        <p:cNvPr id="43" name="Shape 43"/>
        <p:cNvGrpSpPr/>
        <p:nvPr/>
      </p:nvGrpSpPr>
      <p:grpSpPr>
        <a:xfrm>
          <a:off x="0" y="0"/>
          <a:ext cx="0" cy="0"/>
          <a:chOff x="0" y="0"/>
          <a:chExt cx="0" cy="0"/>
        </a:xfrm>
      </p:grpSpPr>
      <p:sp>
        <p:nvSpPr>
          <p:cNvPr id="44" name="Google Shape;44;p7"/>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C343D"/>
              </a:solidFill>
              <a:latin typeface="Arial"/>
              <a:ea typeface="Arial"/>
              <a:cs typeface="Arial"/>
              <a:sym typeface="Arial"/>
            </a:endParaRPr>
          </a:p>
        </p:txBody>
      </p:sp>
      <p:sp>
        <p:nvSpPr>
          <p:cNvPr id="45" name="Google Shape;45;p7"/>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Open Sans"/>
                <a:ea typeface="Open Sans"/>
                <a:cs typeface="Open Sans"/>
                <a:sym typeface="Open Sans"/>
              </a:rPr>
              <a:t>MayaData Confidential</a:t>
            </a:r>
            <a:endParaRPr b="0" i="0" sz="1200" u="none" cap="none" strike="noStrike">
              <a:solidFill>
                <a:srgbClr val="FFFFFF"/>
              </a:solidFill>
              <a:latin typeface="Open Sans"/>
              <a:ea typeface="Open Sans"/>
              <a:cs typeface="Open Sans"/>
              <a:sym typeface="Open Sans"/>
            </a:endParaRPr>
          </a:p>
        </p:txBody>
      </p:sp>
      <p:pic>
        <p:nvPicPr>
          <p:cNvPr id="46" name="Google Shape;46;p7"/>
          <p:cNvPicPr preferRelativeResize="0"/>
          <p:nvPr/>
        </p:nvPicPr>
        <p:blipFill rotWithShape="1">
          <a:blip r:embed="rId2">
            <a:alphaModFix/>
          </a:blip>
          <a:srcRect b="0" l="0" r="0" t="0"/>
          <a:stretch/>
        </p:blipFill>
        <p:spPr>
          <a:xfrm>
            <a:off x="7396048" y="4802688"/>
            <a:ext cx="1253454" cy="284525"/>
          </a:xfrm>
          <a:prstGeom prst="rect">
            <a:avLst/>
          </a:prstGeom>
          <a:noFill/>
          <a:ln>
            <a:noFill/>
          </a:ln>
        </p:spPr>
      </p:pic>
      <p:sp>
        <p:nvSpPr>
          <p:cNvPr id="47" name="Google Shape;47;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S Blank - Blue - Footer">
  <p:cSld name="CUSTOM_38_3">
    <p:spTree>
      <p:nvGrpSpPr>
        <p:cNvPr id="48" name="Shape 48"/>
        <p:cNvGrpSpPr/>
        <p:nvPr/>
      </p:nvGrpSpPr>
      <p:grpSpPr>
        <a:xfrm>
          <a:off x="0" y="0"/>
          <a:ext cx="0" cy="0"/>
          <a:chOff x="0" y="0"/>
          <a:chExt cx="0" cy="0"/>
        </a:xfrm>
      </p:grpSpPr>
      <p:sp>
        <p:nvSpPr>
          <p:cNvPr id="49" name="Google Shape;49;p8"/>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Open Sans"/>
                <a:ea typeface="Open Sans"/>
                <a:cs typeface="Open Sans"/>
                <a:sym typeface="Open Sans"/>
              </a:rPr>
              <a:t>MayaData Confidential</a:t>
            </a:r>
            <a:endParaRPr b="0" i="0" sz="1200" u="none" cap="none" strike="noStrike">
              <a:solidFill>
                <a:srgbClr val="FFFFFF"/>
              </a:solidFill>
              <a:latin typeface="Open Sans"/>
              <a:ea typeface="Open Sans"/>
              <a:cs typeface="Open Sans"/>
              <a:sym typeface="Open Sans"/>
            </a:endParaRPr>
          </a:p>
        </p:txBody>
      </p:sp>
      <p:sp>
        <p:nvSpPr>
          <p:cNvPr id="50" name="Google Shape;50;p8"/>
          <p:cNvSpPr txBox="1"/>
          <p:nvPr>
            <p:ph type="title"/>
          </p:nvPr>
        </p:nvSpPr>
        <p:spPr>
          <a:xfrm>
            <a:off x="113550" y="28450"/>
            <a:ext cx="7057500" cy="613800"/>
          </a:xfrm>
          <a:prstGeom prst="rect">
            <a:avLst/>
          </a:prstGeom>
          <a:noFill/>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Clr>
                <a:srgbClr val="1E135A"/>
              </a:buClr>
              <a:buSzPts val="2600"/>
              <a:buNone/>
              <a:defRPr b="1">
                <a:solidFill>
                  <a:srgbClr val="1E135A"/>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solidFill>
                  <a:srgbClr val="1C4587"/>
                </a:solidFill>
              </a:defRPr>
            </a:lvl2pPr>
            <a:lvl3pPr lvl="2" algn="l">
              <a:lnSpc>
                <a:spcPct val="100000"/>
              </a:lnSpc>
              <a:spcBef>
                <a:spcPts val="0"/>
              </a:spcBef>
              <a:spcAft>
                <a:spcPts val="0"/>
              </a:spcAft>
              <a:buSzPts val="2800"/>
              <a:buNone/>
              <a:defRPr>
                <a:solidFill>
                  <a:srgbClr val="1C4587"/>
                </a:solidFill>
              </a:defRPr>
            </a:lvl3pPr>
            <a:lvl4pPr lvl="3" algn="l">
              <a:lnSpc>
                <a:spcPct val="100000"/>
              </a:lnSpc>
              <a:spcBef>
                <a:spcPts val="0"/>
              </a:spcBef>
              <a:spcAft>
                <a:spcPts val="0"/>
              </a:spcAft>
              <a:buSzPts val="2800"/>
              <a:buNone/>
              <a:defRPr>
                <a:solidFill>
                  <a:srgbClr val="1C4587"/>
                </a:solidFill>
              </a:defRPr>
            </a:lvl4pPr>
            <a:lvl5pPr lvl="4" algn="l">
              <a:lnSpc>
                <a:spcPct val="100000"/>
              </a:lnSpc>
              <a:spcBef>
                <a:spcPts val="0"/>
              </a:spcBef>
              <a:spcAft>
                <a:spcPts val="0"/>
              </a:spcAft>
              <a:buSzPts val="2800"/>
              <a:buNone/>
              <a:defRPr>
                <a:solidFill>
                  <a:srgbClr val="1C4587"/>
                </a:solidFill>
              </a:defRPr>
            </a:lvl5pPr>
            <a:lvl6pPr lvl="5" algn="l">
              <a:lnSpc>
                <a:spcPct val="100000"/>
              </a:lnSpc>
              <a:spcBef>
                <a:spcPts val="0"/>
              </a:spcBef>
              <a:spcAft>
                <a:spcPts val="0"/>
              </a:spcAft>
              <a:buSzPts val="2800"/>
              <a:buNone/>
              <a:defRPr>
                <a:solidFill>
                  <a:srgbClr val="1C4587"/>
                </a:solidFill>
              </a:defRPr>
            </a:lvl6pPr>
            <a:lvl7pPr lvl="6" algn="l">
              <a:lnSpc>
                <a:spcPct val="100000"/>
              </a:lnSpc>
              <a:spcBef>
                <a:spcPts val="0"/>
              </a:spcBef>
              <a:spcAft>
                <a:spcPts val="0"/>
              </a:spcAft>
              <a:buSzPts val="2800"/>
              <a:buNone/>
              <a:defRPr>
                <a:solidFill>
                  <a:srgbClr val="1C4587"/>
                </a:solidFill>
              </a:defRPr>
            </a:lvl7pPr>
            <a:lvl8pPr lvl="7" algn="l">
              <a:lnSpc>
                <a:spcPct val="100000"/>
              </a:lnSpc>
              <a:spcBef>
                <a:spcPts val="0"/>
              </a:spcBef>
              <a:spcAft>
                <a:spcPts val="0"/>
              </a:spcAft>
              <a:buSzPts val="2800"/>
              <a:buNone/>
              <a:defRPr>
                <a:solidFill>
                  <a:srgbClr val="1C4587"/>
                </a:solidFill>
              </a:defRPr>
            </a:lvl8pPr>
            <a:lvl9pPr lvl="8" algn="l">
              <a:lnSpc>
                <a:spcPct val="100000"/>
              </a:lnSpc>
              <a:spcBef>
                <a:spcPts val="0"/>
              </a:spcBef>
              <a:spcAft>
                <a:spcPts val="0"/>
              </a:spcAft>
              <a:buSzPts val="2800"/>
              <a:buNone/>
              <a:defRPr>
                <a:solidFill>
                  <a:srgbClr val="1C4587"/>
                </a:solidFill>
              </a:defRPr>
            </a:lvl9pPr>
          </a:lstStyle>
          <a:p/>
        </p:txBody>
      </p:sp>
      <p:sp>
        <p:nvSpPr>
          <p:cNvPr id="51" name="Google Shape;51;p8"/>
          <p:cNvSpPr txBox="1"/>
          <p:nvPr>
            <p:ph idx="1" type="subTitle"/>
          </p:nvPr>
        </p:nvSpPr>
        <p:spPr>
          <a:xfrm>
            <a:off x="113550" y="595725"/>
            <a:ext cx="4292100" cy="3363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400">
                <a:solidFill>
                  <a:srgbClr val="341894"/>
                </a:solidFill>
                <a:latin typeface="Open Sans"/>
                <a:ea typeface="Open Sans"/>
                <a:cs typeface="Open Sans"/>
                <a:sym typeface="Open Sans"/>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2" name="Google Shape;52;p8"/>
          <p:cNvSpPr txBox="1"/>
          <p:nvPr>
            <p:ph idx="2" type="body"/>
          </p:nvPr>
        </p:nvSpPr>
        <p:spPr>
          <a:xfrm>
            <a:off x="142425" y="1204800"/>
            <a:ext cx="5113200" cy="2733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004ED6"/>
              </a:buClr>
              <a:buSzPts val="1400"/>
              <a:buChar char="●"/>
              <a:defRPr sz="1400">
                <a:solidFill>
                  <a:srgbClr val="004ED6"/>
                </a:solidFill>
              </a:defRPr>
            </a:lvl1pPr>
            <a:lvl2pPr indent="-317500" lvl="1" marL="914400" algn="l">
              <a:lnSpc>
                <a:spcPct val="115000"/>
              </a:lnSpc>
              <a:spcBef>
                <a:spcPts val="1600"/>
              </a:spcBef>
              <a:spcAft>
                <a:spcPts val="0"/>
              </a:spcAft>
              <a:buClr>
                <a:srgbClr val="004ED6"/>
              </a:buClr>
              <a:buSzPts val="1400"/>
              <a:buChar char="○"/>
              <a:defRPr>
                <a:solidFill>
                  <a:srgbClr val="004ED6"/>
                </a:solidFill>
              </a:defRPr>
            </a:lvl2pPr>
            <a:lvl3pPr indent="-317500" lvl="2" marL="1371600" algn="l">
              <a:lnSpc>
                <a:spcPct val="115000"/>
              </a:lnSpc>
              <a:spcBef>
                <a:spcPts val="1600"/>
              </a:spcBef>
              <a:spcAft>
                <a:spcPts val="0"/>
              </a:spcAft>
              <a:buClr>
                <a:srgbClr val="004ED6"/>
              </a:buClr>
              <a:buSzPts val="1400"/>
              <a:buChar char="■"/>
              <a:defRPr>
                <a:solidFill>
                  <a:srgbClr val="004ED6"/>
                </a:solidFill>
              </a:defRPr>
            </a:lvl3pPr>
            <a:lvl4pPr indent="-317500" lvl="3" marL="1828800" algn="l">
              <a:lnSpc>
                <a:spcPct val="115000"/>
              </a:lnSpc>
              <a:spcBef>
                <a:spcPts val="1600"/>
              </a:spcBef>
              <a:spcAft>
                <a:spcPts val="0"/>
              </a:spcAft>
              <a:buClr>
                <a:srgbClr val="004ED6"/>
              </a:buClr>
              <a:buSzPts val="1400"/>
              <a:buChar char="●"/>
              <a:defRPr>
                <a:solidFill>
                  <a:srgbClr val="004ED6"/>
                </a:solidFill>
              </a:defRPr>
            </a:lvl4pPr>
            <a:lvl5pPr indent="-317500" lvl="4" marL="2286000" algn="l">
              <a:lnSpc>
                <a:spcPct val="115000"/>
              </a:lnSpc>
              <a:spcBef>
                <a:spcPts val="1600"/>
              </a:spcBef>
              <a:spcAft>
                <a:spcPts val="0"/>
              </a:spcAft>
              <a:buClr>
                <a:srgbClr val="004ED6"/>
              </a:buClr>
              <a:buSzPts val="1400"/>
              <a:buChar char="○"/>
              <a:defRPr>
                <a:solidFill>
                  <a:srgbClr val="004ED6"/>
                </a:solidFill>
              </a:defRPr>
            </a:lvl5pPr>
            <a:lvl6pPr indent="-317500" lvl="5" marL="2743200" algn="l">
              <a:lnSpc>
                <a:spcPct val="115000"/>
              </a:lnSpc>
              <a:spcBef>
                <a:spcPts val="1600"/>
              </a:spcBef>
              <a:spcAft>
                <a:spcPts val="0"/>
              </a:spcAft>
              <a:buClr>
                <a:srgbClr val="004ED6"/>
              </a:buClr>
              <a:buSzPts val="1400"/>
              <a:buChar char="■"/>
              <a:defRPr>
                <a:solidFill>
                  <a:srgbClr val="004ED6"/>
                </a:solidFill>
              </a:defRPr>
            </a:lvl6pPr>
            <a:lvl7pPr indent="-317500" lvl="6" marL="3200400" algn="l">
              <a:lnSpc>
                <a:spcPct val="115000"/>
              </a:lnSpc>
              <a:spcBef>
                <a:spcPts val="1600"/>
              </a:spcBef>
              <a:spcAft>
                <a:spcPts val="0"/>
              </a:spcAft>
              <a:buClr>
                <a:srgbClr val="004ED6"/>
              </a:buClr>
              <a:buSzPts val="1400"/>
              <a:buChar char="●"/>
              <a:defRPr>
                <a:solidFill>
                  <a:srgbClr val="004ED6"/>
                </a:solidFill>
              </a:defRPr>
            </a:lvl7pPr>
            <a:lvl8pPr indent="-317500" lvl="7" marL="3657600" algn="l">
              <a:lnSpc>
                <a:spcPct val="115000"/>
              </a:lnSpc>
              <a:spcBef>
                <a:spcPts val="1600"/>
              </a:spcBef>
              <a:spcAft>
                <a:spcPts val="0"/>
              </a:spcAft>
              <a:buClr>
                <a:srgbClr val="004ED6"/>
              </a:buClr>
              <a:buSzPts val="1400"/>
              <a:buChar char="○"/>
              <a:defRPr>
                <a:solidFill>
                  <a:srgbClr val="004ED6"/>
                </a:solidFill>
              </a:defRPr>
            </a:lvl8pPr>
            <a:lvl9pPr indent="-317500" lvl="8" marL="4114800" algn="l">
              <a:lnSpc>
                <a:spcPct val="115000"/>
              </a:lnSpc>
              <a:spcBef>
                <a:spcPts val="1600"/>
              </a:spcBef>
              <a:spcAft>
                <a:spcPts val="1600"/>
              </a:spcAft>
              <a:buClr>
                <a:srgbClr val="004ED6"/>
              </a:buClr>
              <a:buSzPts val="1400"/>
              <a:buChar char="■"/>
              <a:defRPr>
                <a:solidFill>
                  <a:srgbClr val="004ED6"/>
                </a:solidFill>
              </a:defRPr>
            </a:lvl9pPr>
          </a:lstStyle>
          <a:p/>
        </p:txBody>
      </p:sp>
      <p:pic>
        <p:nvPicPr>
          <p:cNvPr id="53" name="Google Shape;53;p8"/>
          <p:cNvPicPr preferRelativeResize="0"/>
          <p:nvPr/>
        </p:nvPicPr>
        <p:blipFill rotWithShape="1">
          <a:blip r:embed="rId2">
            <a:alphaModFix/>
          </a:blip>
          <a:srcRect b="0" l="0" r="0" t="0"/>
          <a:stretch/>
        </p:blipFill>
        <p:spPr>
          <a:xfrm>
            <a:off x="7396048" y="4802688"/>
            <a:ext cx="1253454" cy="284525"/>
          </a:xfrm>
          <a:prstGeom prst="rect">
            <a:avLst/>
          </a:prstGeom>
          <a:noFill/>
          <a:ln>
            <a:noFill/>
          </a:ln>
        </p:spPr>
      </p:pic>
      <p:sp>
        <p:nvSpPr>
          <p:cNvPr id="54" name="Google Shape;54;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nal slide">
  <p:cSld name="SECTION_HEADER_1">
    <p:spTree>
      <p:nvGrpSpPr>
        <p:cNvPr id="55" name="Shape 55"/>
        <p:cNvGrpSpPr/>
        <p:nvPr/>
      </p:nvGrpSpPr>
      <p:grpSpPr>
        <a:xfrm>
          <a:off x="0" y="0"/>
          <a:ext cx="0" cy="0"/>
          <a:chOff x="0" y="0"/>
          <a:chExt cx="0" cy="0"/>
        </a:xfrm>
      </p:grpSpPr>
      <p:pic>
        <p:nvPicPr>
          <p:cNvPr id="56" name="Google Shape;56;p9"/>
          <p:cNvPicPr preferRelativeResize="0"/>
          <p:nvPr/>
        </p:nvPicPr>
        <p:blipFill rotWithShape="1">
          <a:blip r:embed="rId2">
            <a:alphaModFix/>
          </a:blip>
          <a:srcRect b="0" l="0" r="0" t="0"/>
          <a:stretch/>
        </p:blipFill>
        <p:spPr>
          <a:xfrm>
            <a:off x="231300" y="4857500"/>
            <a:ext cx="1169750" cy="177200"/>
          </a:xfrm>
          <a:prstGeom prst="rect">
            <a:avLst/>
          </a:prstGeom>
          <a:noFill/>
          <a:ln>
            <a:noFill/>
          </a:ln>
        </p:spPr>
      </p:pic>
      <p:sp>
        <p:nvSpPr>
          <p:cNvPr id="57" name="Google Shape;57;p9"/>
          <p:cNvSpPr/>
          <p:nvPr/>
        </p:nvSpPr>
        <p:spPr>
          <a:xfrm>
            <a:off x="8839900" y="4828525"/>
            <a:ext cx="258600" cy="248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 name="Google Shape;58;p9"/>
          <p:cNvCxnSpPr/>
          <p:nvPr/>
        </p:nvCxnSpPr>
        <p:spPr>
          <a:xfrm>
            <a:off x="-3400" y="646600"/>
            <a:ext cx="9152400" cy="0"/>
          </a:xfrm>
          <a:prstGeom prst="straightConnector1">
            <a:avLst/>
          </a:prstGeom>
          <a:noFill/>
          <a:ln cap="flat" cmpd="sng" w="9525">
            <a:solidFill>
              <a:srgbClr val="CCCCCC"/>
            </a:solidFill>
            <a:prstDash val="solid"/>
            <a:round/>
            <a:headEnd len="sm" w="sm" type="none"/>
            <a:tailEnd len="sm" w="sm" type="none"/>
          </a:ln>
        </p:spPr>
      </p:cxnSp>
      <p:sp>
        <p:nvSpPr>
          <p:cNvPr id="59" name="Google Shape;59;p9"/>
          <p:cNvSpPr txBox="1"/>
          <p:nvPr>
            <p:ph idx="1" type="subTitle"/>
          </p:nvPr>
        </p:nvSpPr>
        <p:spPr>
          <a:xfrm>
            <a:off x="1243800" y="14875"/>
            <a:ext cx="6656400" cy="4965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800"/>
              <a:buNone/>
              <a:defRPr sz="3000">
                <a:solidFill>
                  <a:srgbClr val="0A025D"/>
                </a:solidFill>
                <a:latin typeface="Montserrat SemiBold"/>
                <a:ea typeface="Montserrat SemiBold"/>
                <a:cs typeface="Montserrat SemiBold"/>
                <a:sym typeface="Montserrat SemiBold"/>
              </a:defRPr>
            </a:lvl1pPr>
            <a:lvl2pPr lvl="1"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2pPr>
            <a:lvl3pPr lvl="2"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3pPr>
            <a:lvl4pPr lvl="3"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4pPr>
            <a:lvl5pPr lvl="4"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5pPr>
            <a:lvl6pPr lvl="5"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6pPr>
            <a:lvl7pPr lvl="6"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7pPr>
            <a:lvl8pPr lvl="7" rtl="0" algn="ctr">
              <a:lnSpc>
                <a:spcPct val="115000"/>
              </a:lnSpc>
              <a:spcBef>
                <a:spcPts val="1600"/>
              </a:spcBef>
              <a:spcAft>
                <a:spcPts val="0"/>
              </a:spcAft>
              <a:buSzPts val="1400"/>
              <a:buNone/>
              <a:defRPr sz="2400">
                <a:solidFill>
                  <a:srgbClr val="0A025D"/>
                </a:solidFill>
                <a:latin typeface="Montserrat SemiBold"/>
                <a:ea typeface="Montserrat SemiBold"/>
                <a:cs typeface="Montserrat SemiBold"/>
                <a:sym typeface="Montserrat SemiBold"/>
              </a:defRPr>
            </a:lvl8pPr>
            <a:lvl9pPr lvl="8" rtl="0" algn="ctr">
              <a:lnSpc>
                <a:spcPct val="115000"/>
              </a:lnSpc>
              <a:spcBef>
                <a:spcPts val="1600"/>
              </a:spcBef>
              <a:spcAft>
                <a:spcPts val="1600"/>
              </a:spcAft>
              <a:buSzPts val="1400"/>
              <a:buNone/>
              <a:defRPr sz="2400">
                <a:solidFill>
                  <a:srgbClr val="0A025D"/>
                </a:solidFill>
                <a:latin typeface="Montserrat SemiBold"/>
                <a:ea typeface="Montserrat SemiBold"/>
                <a:cs typeface="Montserrat SemiBold"/>
                <a:sym typeface="Montserrat SemiBold"/>
              </a:defRPr>
            </a:lvl9pPr>
          </a:lstStyle>
          <a:p/>
        </p:txBody>
      </p:sp>
      <p:sp>
        <p:nvSpPr>
          <p:cNvPr id="60" name="Google Shape;60;p9"/>
          <p:cNvSpPr txBox="1"/>
          <p:nvPr>
            <p:ph idx="2" type="body"/>
          </p:nvPr>
        </p:nvSpPr>
        <p:spPr>
          <a:xfrm>
            <a:off x="550700" y="797875"/>
            <a:ext cx="8006100" cy="359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Montserrat"/>
              <a:buChar char="●"/>
              <a:defRPr>
                <a:latin typeface="Montserrat"/>
                <a:ea typeface="Montserrat"/>
                <a:cs typeface="Montserrat"/>
                <a:sym typeface="Montserrat"/>
              </a:defRPr>
            </a:lvl1pPr>
            <a:lvl2pPr indent="-342900" lvl="1" marL="9144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2pPr>
            <a:lvl3pPr indent="-342900" lvl="2" marL="13716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3pPr>
            <a:lvl4pPr indent="-342900" lvl="3" marL="18288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4pPr>
            <a:lvl5pPr indent="-342900" lvl="4" marL="22860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5pPr>
            <a:lvl6pPr indent="-342900" lvl="5" marL="27432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6pPr>
            <a:lvl7pPr indent="-342900" lvl="6" marL="32004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7pPr>
            <a:lvl8pPr indent="-342900" lvl="7" marL="3657600" rtl="0" algn="l">
              <a:lnSpc>
                <a:spcPct val="115000"/>
              </a:lnSpc>
              <a:spcBef>
                <a:spcPts val="1600"/>
              </a:spcBef>
              <a:spcAft>
                <a:spcPts val="0"/>
              </a:spcAft>
              <a:buSzPts val="1800"/>
              <a:buFont typeface="Montserrat"/>
              <a:buChar char="○"/>
              <a:defRPr sz="1800">
                <a:latin typeface="Montserrat"/>
                <a:ea typeface="Montserrat"/>
                <a:cs typeface="Montserrat"/>
                <a:sym typeface="Montserrat"/>
              </a:defRPr>
            </a:lvl8pPr>
            <a:lvl9pPr indent="-342900" lvl="8" marL="4114800" rtl="0" algn="l">
              <a:lnSpc>
                <a:spcPct val="115000"/>
              </a:lnSpc>
              <a:spcBef>
                <a:spcPts val="1600"/>
              </a:spcBef>
              <a:spcAft>
                <a:spcPts val="1600"/>
              </a:spcAft>
              <a:buSzPts val="1800"/>
              <a:buFont typeface="Montserrat"/>
              <a:buChar char="■"/>
              <a:defRPr sz="1800">
                <a:latin typeface="Montserrat"/>
                <a:ea typeface="Montserrat"/>
                <a:cs typeface="Montserrat"/>
                <a:sym typeface="Montserrat"/>
              </a:defRPr>
            </a:lvl9pPr>
          </a:lstStyle>
          <a:p/>
        </p:txBody>
      </p:sp>
      <p:sp>
        <p:nvSpPr>
          <p:cNvPr id="61" name="Google Shape;61;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latin typeface="Montserrat"/>
                <a:ea typeface="Montserrat"/>
                <a:cs typeface="Montserrat"/>
                <a:sym typeface="Montserrat"/>
              </a:defRPr>
            </a:lvl1pPr>
            <a:lvl2pPr lvl="1" rtl="0">
              <a:buNone/>
              <a:defRPr sz="1300">
                <a:latin typeface="Montserrat"/>
                <a:ea typeface="Montserrat"/>
                <a:cs typeface="Montserrat"/>
                <a:sym typeface="Montserrat"/>
              </a:defRPr>
            </a:lvl2pPr>
            <a:lvl3pPr lvl="2" rtl="0">
              <a:buNone/>
              <a:defRPr sz="1300">
                <a:latin typeface="Montserrat"/>
                <a:ea typeface="Montserrat"/>
                <a:cs typeface="Montserrat"/>
                <a:sym typeface="Montserrat"/>
              </a:defRPr>
            </a:lvl3pPr>
            <a:lvl4pPr lvl="3" rtl="0">
              <a:buNone/>
              <a:defRPr sz="1300">
                <a:latin typeface="Montserrat"/>
                <a:ea typeface="Montserrat"/>
                <a:cs typeface="Montserrat"/>
                <a:sym typeface="Montserrat"/>
              </a:defRPr>
            </a:lvl4pPr>
            <a:lvl5pPr lvl="4" rtl="0">
              <a:buNone/>
              <a:defRPr sz="1300">
                <a:latin typeface="Montserrat"/>
                <a:ea typeface="Montserrat"/>
                <a:cs typeface="Montserrat"/>
                <a:sym typeface="Montserrat"/>
              </a:defRPr>
            </a:lvl5pPr>
            <a:lvl6pPr lvl="5" rtl="0">
              <a:buNone/>
              <a:defRPr sz="1300">
                <a:latin typeface="Montserrat"/>
                <a:ea typeface="Montserrat"/>
                <a:cs typeface="Montserrat"/>
                <a:sym typeface="Montserrat"/>
              </a:defRPr>
            </a:lvl6pPr>
            <a:lvl7pPr lvl="6" rtl="0">
              <a:buNone/>
              <a:defRPr sz="1300">
                <a:latin typeface="Montserrat"/>
                <a:ea typeface="Montserrat"/>
                <a:cs typeface="Montserrat"/>
                <a:sym typeface="Montserrat"/>
              </a:defRPr>
            </a:lvl7pPr>
            <a:lvl8pPr lvl="7" rtl="0">
              <a:buNone/>
              <a:defRPr sz="1300">
                <a:latin typeface="Montserrat"/>
                <a:ea typeface="Montserrat"/>
                <a:cs typeface="Montserrat"/>
                <a:sym typeface="Montserrat"/>
              </a:defRPr>
            </a:lvl8pPr>
            <a:lvl9pPr lvl="8" rtl="0">
              <a:buNone/>
              <a:defRPr sz="1300">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62" name="Google Shape;62;p9"/>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C343D"/>
              </a:solidFill>
              <a:latin typeface="Arial"/>
              <a:ea typeface="Arial"/>
              <a:cs typeface="Arial"/>
              <a:sym typeface="Arial"/>
            </a:endParaRPr>
          </a:p>
        </p:txBody>
      </p:sp>
      <p:sp>
        <p:nvSpPr>
          <p:cNvPr id="63" name="Google Shape;63;p9"/>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Open Sans"/>
                <a:ea typeface="Open Sans"/>
                <a:cs typeface="Open Sans"/>
                <a:sym typeface="Open Sans"/>
              </a:rPr>
              <a:t>MayaData Confidential</a:t>
            </a:r>
            <a:endParaRPr b="0" i="0" sz="1200" u="none" cap="none" strike="noStrike">
              <a:solidFill>
                <a:srgbClr val="FFFFFF"/>
              </a:solidFill>
              <a:latin typeface="Open Sans"/>
              <a:ea typeface="Open Sans"/>
              <a:cs typeface="Open Sans"/>
              <a:sym typeface="Open Sans"/>
            </a:endParaRPr>
          </a:p>
        </p:txBody>
      </p:sp>
      <p:pic>
        <p:nvPicPr>
          <p:cNvPr id="64" name="Google Shape;64;p9"/>
          <p:cNvPicPr preferRelativeResize="0"/>
          <p:nvPr/>
        </p:nvPicPr>
        <p:blipFill rotWithShape="1">
          <a:blip r:embed="rId3">
            <a:alphaModFix/>
          </a:blip>
          <a:srcRect b="0" l="0" r="0" t="0"/>
          <a:stretch/>
        </p:blipFill>
        <p:spPr>
          <a:xfrm>
            <a:off x="7396048" y="4802688"/>
            <a:ext cx="1253454" cy="2845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Blue - Footer 3">
  <p:cSld name="CUSTOM_38_3_1">
    <p:spTree>
      <p:nvGrpSpPr>
        <p:cNvPr id="65" name="Shape 65"/>
        <p:cNvGrpSpPr/>
        <p:nvPr/>
      </p:nvGrpSpPr>
      <p:grpSpPr>
        <a:xfrm>
          <a:off x="0" y="0"/>
          <a:ext cx="0" cy="0"/>
          <a:chOff x="0" y="0"/>
          <a:chExt cx="0" cy="0"/>
        </a:xfrm>
      </p:grpSpPr>
      <p:sp>
        <p:nvSpPr>
          <p:cNvPr id="66" name="Google Shape;66;p10"/>
          <p:cNvSpPr/>
          <p:nvPr/>
        </p:nvSpPr>
        <p:spPr>
          <a:xfrm>
            <a:off x="0" y="4737800"/>
            <a:ext cx="9144000" cy="414300"/>
          </a:xfrm>
          <a:prstGeom prst="rect">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0"/>
          <p:cNvSpPr txBox="1"/>
          <p:nvPr/>
        </p:nvSpPr>
        <p:spPr>
          <a:xfrm>
            <a:off x="537700" y="4772300"/>
            <a:ext cx="23646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Open Sans"/>
                <a:ea typeface="Open Sans"/>
                <a:cs typeface="Open Sans"/>
                <a:sym typeface="Open Sans"/>
              </a:rPr>
              <a:t>MayaData Confidential</a:t>
            </a:r>
            <a:endParaRPr sz="1200">
              <a:solidFill>
                <a:srgbClr val="FFFFFF"/>
              </a:solidFill>
              <a:latin typeface="Open Sans"/>
              <a:ea typeface="Open Sans"/>
              <a:cs typeface="Open Sans"/>
              <a:sym typeface="Open Sans"/>
            </a:endParaRPr>
          </a:p>
        </p:txBody>
      </p:sp>
      <p:sp>
        <p:nvSpPr>
          <p:cNvPr id="68" name="Google Shape;68;p10"/>
          <p:cNvSpPr txBox="1"/>
          <p:nvPr>
            <p:ph type="title"/>
          </p:nvPr>
        </p:nvSpPr>
        <p:spPr>
          <a:xfrm>
            <a:off x="113550" y="28450"/>
            <a:ext cx="7057500" cy="613800"/>
          </a:xfrm>
          <a:prstGeom prst="rect">
            <a:avLst/>
          </a:prstGeom>
          <a:ln cap="flat" cmpd="sng" w="9525">
            <a:solidFill>
              <a:srgbClr val="004ED6"/>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None/>
              <a:defRPr sz="3000">
                <a:solidFill>
                  <a:srgbClr val="1C4587"/>
                </a:solidFill>
                <a:latin typeface="Montserrat SemiBold"/>
                <a:ea typeface="Montserrat SemiBold"/>
                <a:cs typeface="Montserrat SemiBold"/>
                <a:sym typeface="Montserrat SemiBold"/>
              </a:defRPr>
            </a:lvl1pPr>
            <a:lvl2pPr lvl="1" rtl="0">
              <a:spcBef>
                <a:spcPts val="0"/>
              </a:spcBef>
              <a:spcAft>
                <a:spcPts val="0"/>
              </a:spcAft>
              <a:buNone/>
              <a:defRPr>
                <a:solidFill>
                  <a:srgbClr val="1C4587"/>
                </a:solidFill>
              </a:defRPr>
            </a:lvl2pPr>
            <a:lvl3pPr lvl="2" rtl="0">
              <a:spcBef>
                <a:spcPts val="0"/>
              </a:spcBef>
              <a:spcAft>
                <a:spcPts val="0"/>
              </a:spcAft>
              <a:buNone/>
              <a:defRPr>
                <a:solidFill>
                  <a:srgbClr val="1C4587"/>
                </a:solidFill>
              </a:defRPr>
            </a:lvl3pPr>
            <a:lvl4pPr lvl="3" rtl="0">
              <a:spcBef>
                <a:spcPts val="0"/>
              </a:spcBef>
              <a:spcAft>
                <a:spcPts val="0"/>
              </a:spcAft>
              <a:buNone/>
              <a:defRPr>
                <a:solidFill>
                  <a:srgbClr val="1C4587"/>
                </a:solidFill>
              </a:defRPr>
            </a:lvl4pPr>
            <a:lvl5pPr lvl="4" rtl="0">
              <a:spcBef>
                <a:spcPts val="0"/>
              </a:spcBef>
              <a:spcAft>
                <a:spcPts val="0"/>
              </a:spcAft>
              <a:buNone/>
              <a:defRPr>
                <a:solidFill>
                  <a:srgbClr val="1C4587"/>
                </a:solidFill>
              </a:defRPr>
            </a:lvl5pPr>
            <a:lvl6pPr lvl="5" rtl="0">
              <a:spcBef>
                <a:spcPts val="0"/>
              </a:spcBef>
              <a:spcAft>
                <a:spcPts val="0"/>
              </a:spcAft>
              <a:buNone/>
              <a:defRPr>
                <a:solidFill>
                  <a:srgbClr val="1C4587"/>
                </a:solidFill>
              </a:defRPr>
            </a:lvl6pPr>
            <a:lvl7pPr lvl="6" rtl="0">
              <a:spcBef>
                <a:spcPts val="0"/>
              </a:spcBef>
              <a:spcAft>
                <a:spcPts val="0"/>
              </a:spcAft>
              <a:buNone/>
              <a:defRPr>
                <a:solidFill>
                  <a:srgbClr val="1C4587"/>
                </a:solidFill>
              </a:defRPr>
            </a:lvl7pPr>
            <a:lvl8pPr lvl="7" rtl="0">
              <a:spcBef>
                <a:spcPts val="0"/>
              </a:spcBef>
              <a:spcAft>
                <a:spcPts val="0"/>
              </a:spcAft>
              <a:buNone/>
              <a:defRPr>
                <a:solidFill>
                  <a:srgbClr val="1C4587"/>
                </a:solidFill>
              </a:defRPr>
            </a:lvl8pPr>
            <a:lvl9pPr lvl="8" rtl="0">
              <a:spcBef>
                <a:spcPts val="0"/>
              </a:spcBef>
              <a:spcAft>
                <a:spcPts val="0"/>
              </a:spcAft>
              <a:buNone/>
              <a:defRPr>
                <a:solidFill>
                  <a:srgbClr val="1C4587"/>
                </a:solidFill>
              </a:defRPr>
            </a:lvl9pPr>
          </a:lstStyle>
          <a:p/>
        </p:txBody>
      </p:sp>
      <p:sp>
        <p:nvSpPr>
          <p:cNvPr id="69" name="Google Shape;69;p10"/>
          <p:cNvSpPr txBox="1"/>
          <p:nvPr>
            <p:ph idx="1" type="subTitle"/>
          </p:nvPr>
        </p:nvSpPr>
        <p:spPr>
          <a:xfrm>
            <a:off x="113550" y="595725"/>
            <a:ext cx="4292100" cy="336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341894"/>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0" name="Google Shape;70;p10"/>
          <p:cNvSpPr txBox="1"/>
          <p:nvPr>
            <p:ph idx="2" type="body"/>
          </p:nvPr>
        </p:nvSpPr>
        <p:spPr>
          <a:xfrm>
            <a:off x="142425" y="1204800"/>
            <a:ext cx="5113200" cy="2733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4ED6"/>
              </a:buClr>
              <a:buSzPts val="1400"/>
              <a:buChar char="●"/>
              <a:defRPr sz="1400">
                <a:solidFill>
                  <a:srgbClr val="004ED6"/>
                </a:solidFill>
              </a:defRPr>
            </a:lvl1pPr>
            <a:lvl2pPr indent="-317500" lvl="1" marL="914400" rtl="0">
              <a:spcBef>
                <a:spcPts val="1600"/>
              </a:spcBef>
              <a:spcAft>
                <a:spcPts val="0"/>
              </a:spcAft>
              <a:buClr>
                <a:srgbClr val="004ED6"/>
              </a:buClr>
              <a:buSzPts val="1400"/>
              <a:buChar char="○"/>
              <a:defRPr>
                <a:solidFill>
                  <a:srgbClr val="004ED6"/>
                </a:solidFill>
              </a:defRPr>
            </a:lvl2pPr>
            <a:lvl3pPr indent="-317500" lvl="2" marL="1371600" rtl="0">
              <a:spcBef>
                <a:spcPts val="1600"/>
              </a:spcBef>
              <a:spcAft>
                <a:spcPts val="0"/>
              </a:spcAft>
              <a:buClr>
                <a:srgbClr val="004ED6"/>
              </a:buClr>
              <a:buSzPts val="1400"/>
              <a:buChar char="■"/>
              <a:defRPr>
                <a:solidFill>
                  <a:srgbClr val="004ED6"/>
                </a:solidFill>
              </a:defRPr>
            </a:lvl3pPr>
            <a:lvl4pPr indent="-317500" lvl="3" marL="1828800" rtl="0">
              <a:spcBef>
                <a:spcPts val="1600"/>
              </a:spcBef>
              <a:spcAft>
                <a:spcPts val="0"/>
              </a:spcAft>
              <a:buClr>
                <a:srgbClr val="004ED6"/>
              </a:buClr>
              <a:buSzPts val="1400"/>
              <a:buChar char="●"/>
              <a:defRPr>
                <a:solidFill>
                  <a:srgbClr val="004ED6"/>
                </a:solidFill>
              </a:defRPr>
            </a:lvl4pPr>
            <a:lvl5pPr indent="-317500" lvl="4" marL="2286000" rtl="0">
              <a:spcBef>
                <a:spcPts val="1600"/>
              </a:spcBef>
              <a:spcAft>
                <a:spcPts val="0"/>
              </a:spcAft>
              <a:buClr>
                <a:srgbClr val="004ED6"/>
              </a:buClr>
              <a:buSzPts val="1400"/>
              <a:buChar char="○"/>
              <a:defRPr>
                <a:solidFill>
                  <a:srgbClr val="004ED6"/>
                </a:solidFill>
              </a:defRPr>
            </a:lvl5pPr>
            <a:lvl6pPr indent="-317500" lvl="5" marL="2743200" rtl="0">
              <a:spcBef>
                <a:spcPts val="1600"/>
              </a:spcBef>
              <a:spcAft>
                <a:spcPts val="0"/>
              </a:spcAft>
              <a:buClr>
                <a:srgbClr val="004ED6"/>
              </a:buClr>
              <a:buSzPts val="1400"/>
              <a:buChar char="■"/>
              <a:defRPr>
                <a:solidFill>
                  <a:srgbClr val="004ED6"/>
                </a:solidFill>
              </a:defRPr>
            </a:lvl6pPr>
            <a:lvl7pPr indent="-317500" lvl="6" marL="3200400" rtl="0">
              <a:spcBef>
                <a:spcPts val="1600"/>
              </a:spcBef>
              <a:spcAft>
                <a:spcPts val="0"/>
              </a:spcAft>
              <a:buClr>
                <a:srgbClr val="004ED6"/>
              </a:buClr>
              <a:buSzPts val="1400"/>
              <a:buChar char="●"/>
              <a:defRPr>
                <a:solidFill>
                  <a:srgbClr val="004ED6"/>
                </a:solidFill>
              </a:defRPr>
            </a:lvl7pPr>
            <a:lvl8pPr indent="-317500" lvl="7" marL="3657600" rtl="0">
              <a:spcBef>
                <a:spcPts val="1600"/>
              </a:spcBef>
              <a:spcAft>
                <a:spcPts val="0"/>
              </a:spcAft>
              <a:buClr>
                <a:srgbClr val="004ED6"/>
              </a:buClr>
              <a:buSzPts val="1400"/>
              <a:buChar char="○"/>
              <a:defRPr>
                <a:solidFill>
                  <a:srgbClr val="004ED6"/>
                </a:solidFill>
              </a:defRPr>
            </a:lvl8pPr>
            <a:lvl9pPr indent="-317500" lvl="8" marL="4114800" rtl="0">
              <a:spcBef>
                <a:spcPts val="1600"/>
              </a:spcBef>
              <a:spcAft>
                <a:spcPts val="1600"/>
              </a:spcAft>
              <a:buClr>
                <a:srgbClr val="004ED6"/>
              </a:buClr>
              <a:buSzPts val="1400"/>
              <a:buChar char="■"/>
              <a:defRPr>
                <a:solidFill>
                  <a:srgbClr val="004ED6"/>
                </a:solidFill>
              </a:defRPr>
            </a:lvl9pPr>
          </a:lstStyle>
          <a:p/>
        </p:txBody>
      </p:sp>
      <p:pic>
        <p:nvPicPr>
          <p:cNvPr id="71" name="Google Shape;71;p10"/>
          <p:cNvPicPr preferRelativeResize="0"/>
          <p:nvPr/>
        </p:nvPicPr>
        <p:blipFill>
          <a:blip r:embed="rId2">
            <a:alphaModFix/>
          </a:blip>
          <a:stretch>
            <a:fillRect/>
          </a:stretch>
        </p:blipFill>
        <p:spPr>
          <a:xfrm>
            <a:off x="7396048" y="4802688"/>
            <a:ext cx="1253454" cy="284525"/>
          </a:xfrm>
          <a:prstGeom prst="rect">
            <a:avLst/>
          </a:prstGeom>
          <a:noFill/>
          <a:ln>
            <a:noFill/>
          </a:ln>
        </p:spPr>
      </p:pic>
      <p:sp>
        <p:nvSpPr>
          <p:cNvPr id="72" name="Google Shape;72;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004ED6"/>
                </a:solidFill>
              </a:defRPr>
            </a:lvl1pPr>
            <a:lvl2pPr lvl="1">
              <a:buNone/>
              <a:defRPr sz="1300">
                <a:solidFill>
                  <a:srgbClr val="004ED6"/>
                </a:solidFill>
              </a:defRPr>
            </a:lvl2pPr>
            <a:lvl3pPr lvl="2">
              <a:buNone/>
              <a:defRPr sz="1300">
                <a:solidFill>
                  <a:srgbClr val="004ED6"/>
                </a:solidFill>
              </a:defRPr>
            </a:lvl3pPr>
            <a:lvl4pPr lvl="3">
              <a:buNone/>
              <a:defRPr sz="1300">
                <a:solidFill>
                  <a:srgbClr val="004ED6"/>
                </a:solidFill>
              </a:defRPr>
            </a:lvl4pPr>
            <a:lvl5pPr lvl="4">
              <a:buNone/>
              <a:defRPr sz="1300">
                <a:solidFill>
                  <a:srgbClr val="004ED6"/>
                </a:solidFill>
              </a:defRPr>
            </a:lvl5pPr>
            <a:lvl6pPr lvl="5">
              <a:buNone/>
              <a:defRPr sz="1300">
                <a:solidFill>
                  <a:srgbClr val="004ED6"/>
                </a:solidFill>
              </a:defRPr>
            </a:lvl6pPr>
            <a:lvl7pPr lvl="6">
              <a:buNone/>
              <a:defRPr sz="1300">
                <a:solidFill>
                  <a:srgbClr val="004ED6"/>
                </a:solidFill>
              </a:defRPr>
            </a:lvl7pPr>
            <a:lvl8pPr lvl="7">
              <a:buNone/>
              <a:defRPr sz="1300">
                <a:solidFill>
                  <a:srgbClr val="004ED6"/>
                </a:solidFill>
              </a:defRPr>
            </a:lvl8pPr>
            <a:lvl9pPr lvl="8">
              <a:buNone/>
              <a:defRPr sz="1300">
                <a:solidFill>
                  <a:srgbClr val="004ED6"/>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image" Target="../media/image17.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6" Type="http://schemas.openxmlformats.org/officeDocument/2006/relationships/slideLayout" Target="../slideLayouts/slideLayout26.xml"/><Relationship Id="rId18" Type="http://schemas.openxmlformats.org/officeDocument/2006/relationships/theme" Target="../theme/theme1.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6" name="Shape 146"/>
        <p:cNvGrpSpPr/>
        <p:nvPr/>
      </p:nvGrpSpPr>
      <p:grpSpPr>
        <a:xfrm>
          <a:off x="0" y="0"/>
          <a:ext cx="0" cy="0"/>
          <a:chOff x="0" y="0"/>
          <a:chExt cx="0" cy="0"/>
        </a:xfrm>
      </p:grpSpPr>
      <p:sp>
        <p:nvSpPr>
          <p:cNvPr id="147" name="Google Shape;147;p23"/>
          <p:cNvSpPr txBox="1"/>
          <p:nvPr>
            <p:ph type="title"/>
          </p:nvPr>
        </p:nvSpPr>
        <p:spPr>
          <a:xfrm>
            <a:off x="257175" y="321389"/>
            <a:ext cx="8629800" cy="4431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8" name="Google Shape;148;p23"/>
          <p:cNvSpPr/>
          <p:nvPr/>
        </p:nvSpPr>
        <p:spPr>
          <a:xfrm>
            <a:off x="0" y="0"/>
            <a:ext cx="9144000" cy="34200"/>
          </a:xfrm>
          <a:prstGeom prst="rect">
            <a:avLst/>
          </a:prstGeom>
          <a:gradFill>
            <a:gsLst>
              <a:gs pos="0">
                <a:schemeClr val="accent1"/>
              </a:gs>
              <a:gs pos="91000">
                <a:schemeClr val="accent2"/>
              </a:gs>
              <a:gs pos="100000">
                <a:schemeClr val="accent2"/>
              </a:gs>
            </a:gsLst>
            <a:lin ang="2399891"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149" name="Google Shape;149;p23"/>
          <p:cNvSpPr txBox="1"/>
          <p:nvPr/>
        </p:nvSpPr>
        <p:spPr>
          <a:xfrm>
            <a:off x="597477" y="4767263"/>
            <a:ext cx="3086100" cy="273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US" sz="700" u="none" cap="none" strike="noStrike">
                <a:solidFill>
                  <a:srgbClr val="8EA8AF"/>
                </a:solidFill>
                <a:latin typeface="Century Gothic"/>
                <a:ea typeface="Century Gothic"/>
                <a:cs typeface="Century Gothic"/>
                <a:sym typeface="Century Gothic"/>
              </a:rPr>
              <a:t>Cloud Native Computing Foundation</a:t>
            </a:r>
            <a:endParaRPr sz="1100"/>
          </a:p>
        </p:txBody>
      </p:sp>
      <p:sp>
        <p:nvSpPr>
          <p:cNvPr id="150" name="Google Shape;150;p23"/>
          <p:cNvSpPr txBox="1"/>
          <p:nvPr/>
        </p:nvSpPr>
        <p:spPr>
          <a:xfrm>
            <a:off x="257175" y="4767263"/>
            <a:ext cx="277500" cy="273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fld id="{00000000-1234-1234-1234-123412341234}" type="slidenum">
              <a:rPr b="0" i="0" lang="en-US" sz="800" u="none" cap="none" strike="noStrike">
                <a:solidFill>
                  <a:srgbClr val="8EA8AF"/>
                </a:solidFill>
                <a:latin typeface="Century Gothic"/>
                <a:ea typeface="Century Gothic"/>
                <a:cs typeface="Century Gothic"/>
                <a:sym typeface="Century Gothic"/>
              </a:rPr>
              <a:t>‹#›</a:t>
            </a:fld>
            <a:endParaRPr b="0" i="0" sz="800" u="none" cap="none" strike="noStrike">
              <a:solidFill>
                <a:srgbClr val="8EA8AF"/>
              </a:solidFill>
              <a:latin typeface="Century Gothic"/>
              <a:ea typeface="Century Gothic"/>
              <a:cs typeface="Century Gothic"/>
              <a:sym typeface="Century Gothic"/>
            </a:endParaRPr>
          </a:p>
        </p:txBody>
      </p:sp>
      <p:pic>
        <p:nvPicPr>
          <p:cNvPr id="151" name="Google Shape;151;p23"/>
          <p:cNvPicPr preferRelativeResize="0"/>
          <p:nvPr/>
        </p:nvPicPr>
        <p:blipFill rotWithShape="1">
          <a:blip r:embed="rId1">
            <a:alphaModFix/>
          </a:blip>
          <a:srcRect b="0" l="0" r="0" t="0"/>
          <a:stretch/>
        </p:blipFill>
        <p:spPr>
          <a:xfrm>
            <a:off x="8710308" y="4811601"/>
            <a:ext cx="185168" cy="185168"/>
          </a:xfrm>
          <a:prstGeom prst="rect">
            <a:avLst/>
          </a:prstGeom>
          <a:noFill/>
          <a:ln>
            <a:noFill/>
          </a:ln>
        </p:spPr>
      </p:pic>
      <p:cxnSp>
        <p:nvCxnSpPr>
          <p:cNvPr id="152" name="Google Shape;152;p23"/>
          <p:cNvCxnSpPr/>
          <p:nvPr/>
        </p:nvCxnSpPr>
        <p:spPr>
          <a:xfrm>
            <a:off x="566072" y="4837211"/>
            <a:ext cx="0" cy="133800"/>
          </a:xfrm>
          <a:prstGeom prst="straightConnector1">
            <a:avLst/>
          </a:prstGeom>
          <a:noFill/>
          <a:ln cap="flat" cmpd="sng" w="12700">
            <a:solidFill>
              <a:srgbClr val="8EA8AF"/>
            </a:solidFill>
            <a:prstDash val="solid"/>
            <a:miter lim="800000"/>
            <a:headEnd len="sm" w="sm" type="none"/>
            <a:tailEnd len="sm" w="sm" type="none"/>
          </a:ln>
        </p:spPr>
      </p:cxnSp>
      <p:sp>
        <p:nvSpPr>
          <p:cNvPr id="153" name="Google Shape;153;p2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accent2"/>
                </a:solidFill>
                <a:latin typeface="Century Gothic"/>
                <a:ea typeface="Century Gothic"/>
                <a:cs typeface="Century Gothic"/>
                <a:sym typeface="Century Gothic"/>
              </a:defRPr>
            </a:lvl1pPr>
            <a:lvl2pPr lvl="1" algn="r">
              <a:buNone/>
              <a:defRPr sz="1300">
                <a:solidFill>
                  <a:schemeClr val="accent2"/>
                </a:solidFill>
                <a:latin typeface="Century Gothic"/>
                <a:ea typeface="Century Gothic"/>
                <a:cs typeface="Century Gothic"/>
                <a:sym typeface="Century Gothic"/>
              </a:defRPr>
            </a:lvl2pPr>
            <a:lvl3pPr lvl="2" algn="r">
              <a:buNone/>
              <a:defRPr sz="1300">
                <a:solidFill>
                  <a:schemeClr val="accent2"/>
                </a:solidFill>
                <a:latin typeface="Century Gothic"/>
                <a:ea typeface="Century Gothic"/>
                <a:cs typeface="Century Gothic"/>
                <a:sym typeface="Century Gothic"/>
              </a:defRPr>
            </a:lvl3pPr>
            <a:lvl4pPr lvl="3" algn="r">
              <a:buNone/>
              <a:defRPr sz="1300">
                <a:solidFill>
                  <a:schemeClr val="accent2"/>
                </a:solidFill>
                <a:latin typeface="Century Gothic"/>
                <a:ea typeface="Century Gothic"/>
                <a:cs typeface="Century Gothic"/>
                <a:sym typeface="Century Gothic"/>
              </a:defRPr>
            </a:lvl4pPr>
            <a:lvl5pPr lvl="4" algn="r">
              <a:buNone/>
              <a:defRPr sz="1300">
                <a:solidFill>
                  <a:schemeClr val="accent2"/>
                </a:solidFill>
                <a:latin typeface="Century Gothic"/>
                <a:ea typeface="Century Gothic"/>
                <a:cs typeface="Century Gothic"/>
                <a:sym typeface="Century Gothic"/>
              </a:defRPr>
            </a:lvl5pPr>
            <a:lvl6pPr lvl="5" algn="r">
              <a:buNone/>
              <a:defRPr sz="1300">
                <a:solidFill>
                  <a:schemeClr val="accent2"/>
                </a:solidFill>
                <a:latin typeface="Century Gothic"/>
                <a:ea typeface="Century Gothic"/>
                <a:cs typeface="Century Gothic"/>
                <a:sym typeface="Century Gothic"/>
              </a:defRPr>
            </a:lvl6pPr>
            <a:lvl7pPr lvl="6" algn="r">
              <a:buNone/>
              <a:defRPr sz="1300">
                <a:solidFill>
                  <a:schemeClr val="accent2"/>
                </a:solidFill>
                <a:latin typeface="Century Gothic"/>
                <a:ea typeface="Century Gothic"/>
                <a:cs typeface="Century Gothic"/>
                <a:sym typeface="Century Gothic"/>
              </a:defRPr>
            </a:lvl7pPr>
            <a:lvl8pPr lvl="7" algn="r">
              <a:buNone/>
              <a:defRPr sz="1300">
                <a:solidFill>
                  <a:schemeClr val="accent2"/>
                </a:solidFill>
                <a:latin typeface="Century Gothic"/>
                <a:ea typeface="Century Gothic"/>
                <a:cs typeface="Century Gothic"/>
                <a:sym typeface="Century Gothic"/>
              </a:defRPr>
            </a:lvl8pPr>
            <a:lvl9pPr lvl="8" algn="r">
              <a:buNone/>
              <a:defRPr sz="1300">
                <a:solidFill>
                  <a:schemeClr val="accen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62">
          <p15:clr>
            <a:srgbClr val="F26B43"/>
          </p15:clr>
        </p15:guide>
        <p15:guide id="2" pos="5598">
          <p15:clr>
            <a:srgbClr val="F26B43"/>
          </p15:clr>
        </p15:guide>
        <p15:guide id="3" pos="2880">
          <p15:clr>
            <a:srgbClr val="FDE53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10.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4.png"/><Relationship Id="rId13" Type="http://schemas.openxmlformats.org/officeDocument/2006/relationships/image" Target="../media/image47.png"/><Relationship Id="rId12"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46.png"/><Relationship Id="rId15" Type="http://schemas.openxmlformats.org/officeDocument/2006/relationships/image" Target="../media/image57.png"/><Relationship Id="rId14"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3.png"/><Relationship Id="rId7" Type="http://schemas.openxmlformats.org/officeDocument/2006/relationships/image" Target="../media/image56.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14.xml.rels><?xml version="1.0" encoding="UTF-8" standalone="yes"?><Relationships xmlns="http://schemas.openxmlformats.org/package/2006/relationships"><Relationship Id="rId20" Type="http://schemas.openxmlformats.org/officeDocument/2006/relationships/image" Target="../media/image74.png"/><Relationship Id="rId22" Type="http://schemas.openxmlformats.org/officeDocument/2006/relationships/image" Target="../media/image76.png"/><Relationship Id="rId21" Type="http://schemas.openxmlformats.org/officeDocument/2006/relationships/image" Target="../media/image77.png"/><Relationship Id="rId24" Type="http://schemas.openxmlformats.org/officeDocument/2006/relationships/image" Target="../media/image80.png"/><Relationship Id="rId23"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60.png"/><Relationship Id="rId26" Type="http://schemas.openxmlformats.org/officeDocument/2006/relationships/image" Target="../media/image82.png"/><Relationship Id="rId25" Type="http://schemas.openxmlformats.org/officeDocument/2006/relationships/image" Target="../media/image83.png"/><Relationship Id="rId28" Type="http://schemas.openxmlformats.org/officeDocument/2006/relationships/image" Target="../media/image79.jpg"/><Relationship Id="rId27" Type="http://schemas.openxmlformats.org/officeDocument/2006/relationships/image" Target="../media/image81.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75.png"/><Relationship Id="rId8" Type="http://schemas.openxmlformats.org/officeDocument/2006/relationships/image" Target="../media/image62.jpg"/><Relationship Id="rId11" Type="http://schemas.openxmlformats.org/officeDocument/2006/relationships/image" Target="../media/image64.png"/><Relationship Id="rId10" Type="http://schemas.openxmlformats.org/officeDocument/2006/relationships/image" Target="../media/image65.png"/><Relationship Id="rId13" Type="http://schemas.openxmlformats.org/officeDocument/2006/relationships/image" Target="../media/image67.png"/><Relationship Id="rId12" Type="http://schemas.openxmlformats.org/officeDocument/2006/relationships/image" Target="../media/image63.png"/><Relationship Id="rId15" Type="http://schemas.openxmlformats.org/officeDocument/2006/relationships/image" Target="../media/image71.png"/><Relationship Id="rId14" Type="http://schemas.openxmlformats.org/officeDocument/2006/relationships/image" Target="../media/image78.png"/><Relationship Id="rId17" Type="http://schemas.openxmlformats.org/officeDocument/2006/relationships/image" Target="../media/image69.png"/><Relationship Id="rId16" Type="http://schemas.openxmlformats.org/officeDocument/2006/relationships/image" Target="../media/image68.png"/><Relationship Id="rId19" Type="http://schemas.openxmlformats.org/officeDocument/2006/relationships/image" Target="../media/image73.jpg"/><Relationship Id="rId18"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9.png"/><Relationship Id="rId4" Type="http://schemas.openxmlformats.org/officeDocument/2006/relationships/image" Target="../media/image93.png"/><Relationship Id="rId5" Type="http://schemas.openxmlformats.org/officeDocument/2006/relationships/image" Target="../media/image9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2.jpg"/><Relationship Id="rId4" Type="http://schemas.openxmlformats.org/officeDocument/2006/relationships/image" Target="../media/image90.png"/><Relationship Id="rId5" Type="http://schemas.openxmlformats.org/officeDocument/2006/relationships/image" Target="../media/image88.jpg"/><Relationship Id="rId6"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hyperlink" Target="https://events.linuxfoundation.org/kubecon-cloudnativecon-europe/program/schedule/" TargetMode="External"/><Relationship Id="rId4"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z_LbRfDKPvE" TargetMode="External"/><Relationship Id="rId4" Type="http://schemas.openxmlformats.org/officeDocument/2006/relationships/image" Target="../media/image86.jpg"/><Relationship Id="rId5" Type="http://schemas.openxmlformats.org/officeDocument/2006/relationships/hyperlink" Target="https://www.youtube.com/watch?v=0CEHN6ECaPs" TargetMode="External"/><Relationship Id="rId6" Type="http://schemas.openxmlformats.org/officeDocument/2006/relationships/hyperlink" Target="https://www.youtube.com/watch?v=z_LbRfDKPv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4.png"/><Relationship Id="rId4" Type="http://schemas.openxmlformats.org/officeDocument/2006/relationships/image" Target="../media/image97.png"/><Relationship Id="rId5" Type="http://schemas.openxmlformats.org/officeDocument/2006/relationships/image" Target="../media/image99.png"/><Relationship Id="rId6" Type="http://schemas.openxmlformats.org/officeDocument/2006/relationships/hyperlink" Target="https://github.com/karlrupp/microprocessor-trend-dat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8.jpg"/><Relationship Id="rId4" Type="http://schemas.openxmlformats.org/officeDocument/2006/relationships/image" Target="../media/image100.png"/><Relationship Id="rId9" Type="http://schemas.openxmlformats.org/officeDocument/2006/relationships/image" Target="../media/image110.png"/><Relationship Id="rId5" Type="http://schemas.openxmlformats.org/officeDocument/2006/relationships/image" Target="../media/image95.png"/><Relationship Id="rId6" Type="http://schemas.openxmlformats.org/officeDocument/2006/relationships/image" Target="../media/image101.png"/><Relationship Id="rId7" Type="http://schemas.openxmlformats.org/officeDocument/2006/relationships/image" Target="../media/image102.jpg"/><Relationship Id="rId8" Type="http://schemas.openxmlformats.org/officeDocument/2006/relationships/image" Target="../media/image114.png"/><Relationship Id="rId11" Type="http://schemas.openxmlformats.org/officeDocument/2006/relationships/image" Target="../media/image112.png"/><Relationship Id="rId10" Type="http://schemas.openxmlformats.org/officeDocument/2006/relationships/image" Target="../media/image103.png"/><Relationship Id="rId13" Type="http://schemas.openxmlformats.org/officeDocument/2006/relationships/image" Target="../media/image109.png"/><Relationship Id="rId12" Type="http://schemas.openxmlformats.org/officeDocument/2006/relationships/image" Target="../media/image104.png"/><Relationship Id="rId15" Type="http://schemas.openxmlformats.org/officeDocument/2006/relationships/image" Target="../media/image111.png"/><Relationship Id="rId14" Type="http://schemas.openxmlformats.org/officeDocument/2006/relationships/image" Target="../media/image10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0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1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6.png"/><Relationship Id="rId4" Type="http://schemas.openxmlformats.org/officeDocument/2006/relationships/image" Target="../media/image117.png"/><Relationship Id="rId9" Type="http://schemas.openxmlformats.org/officeDocument/2006/relationships/image" Target="../media/image121.png"/><Relationship Id="rId5" Type="http://schemas.openxmlformats.org/officeDocument/2006/relationships/image" Target="../media/image113.png"/><Relationship Id="rId6" Type="http://schemas.openxmlformats.org/officeDocument/2006/relationships/image" Target="../media/image118.png"/><Relationship Id="rId7" Type="http://schemas.openxmlformats.org/officeDocument/2006/relationships/image" Target="../media/image115.png"/><Relationship Id="rId8" Type="http://schemas.openxmlformats.org/officeDocument/2006/relationships/image" Target="../media/image108.png"/><Relationship Id="rId11" Type="http://schemas.openxmlformats.org/officeDocument/2006/relationships/image" Target="../media/image120.png"/><Relationship Id="rId10" Type="http://schemas.openxmlformats.org/officeDocument/2006/relationships/image" Target="../media/image119.png"/><Relationship Id="rId12" Type="http://schemas.openxmlformats.org/officeDocument/2006/relationships/image" Target="../media/image1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6.png"/><Relationship Id="rId4" Type="http://schemas.openxmlformats.org/officeDocument/2006/relationships/image" Target="../media/image127.png"/><Relationship Id="rId9" Type="http://schemas.openxmlformats.org/officeDocument/2006/relationships/image" Target="../media/image124.png"/><Relationship Id="rId5" Type="http://schemas.openxmlformats.org/officeDocument/2006/relationships/image" Target="../media/image122.png"/><Relationship Id="rId6" Type="http://schemas.openxmlformats.org/officeDocument/2006/relationships/image" Target="../media/image125.png"/><Relationship Id="rId7" Type="http://schemas.openxmlformats.org/officeDocument/2006/relationships/image" Target="../media/image117.png"/><Relationship Id="rId8" Type="http://schemas.openxmlformats.org/officeDocument/2006/relationships/image" Target="../media/image113.png"/><Relationship Id="rId11" Type="http://schemas.openxmlformats.org/officeDocument/2006/relationships/image" Target="../media/image115.png"/><Relationship Id="rId10" Type="http://schemas.openxmlformats.org/officeDocument/2006/relationships/image" Target="../media/image118.png"/><Relationship Id="rId13" Type="http://schemas.openxmlformats.org/officeDocument/2006/relationships/image" Target="../media/image121.png"/><Relationship Id="rId12" Type="http://schemas.openxmlformats.org/officeDocument/2006/relationships/image" Target="../media/image108.png"/><Relationship Id="rId15" Type="http://schemas.openxmlformats.org/officeDocument/2006/relationships/image" Target="../media/image120.png"/><Relationship Id="rId14" Type="http://schemas.openxmlformats.org/officeDocument/2006/relationships/image" Target="../media/image119.png"/><Relationship Id="rId17" Type="http://schemas.openxmlformats.org/officeDocument/2006/relationships/image" Target="../media/image130.png"/><Relationship Id="rId16" Type="http://schemas.openxmlformats.org/officeDocument/2006/relationships/image" Target="../media/image1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3.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145.png"/><Relationship Id="rId4" Type="http://schemas.openxmlformats.org/officeDocument/2006/relationships/image" Target="../media/image134.png"/><Relationship Id="rId5" Type="http://schemas.openxmlformats.org/officeDocument/2006/relationships/image" Target="../media/image138.png"/><Relationship Id="rId6" Type="http://schemas.openxmlformats.org/officeDocument/2006/relationships/image" Target="../media/image132.png"/><Relationship Id="rId7" Type="http://schemas.openxmlformats.org/officeDocument/2006/relationships/image" Target="../media/image131.png"/><Relationship Id="rId8" Type="http://schemas.openxmlformats.org/officeDocument/2006/relationships/image" Target="../media/image1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1.png"/><Relationship Id="rId4" Type="http://schemas.openxmlformats.org/officeDocument/2006/relationships/image" Target="../media/image143.jpg"/><Relationship Id="rId9" Type="http://schemas.openxmlformats.org/officeDocument/2006/relationships/image" Target="../media/image139.png"/><Relationship Id="rId5" Type="http://schemas.openxmlformats.org/officeDocument/2006/relationships/image" Target="../media/image137.png"/><Relationship Id="rId6" Type="http://schemas.openxmlformats.org/officeDocument/2006/relationships/image" Target="../media/image133.png"/><Relationship Id="rId7" Type="http://schemas.openxmlformats.org/officeDocument/2006/relationships/image" Target="../media/image140.png"/><Relationship Id="rId8" Type="http://schemas.openxmlformats.org/officeDocument/2006/relationships/image" Target="../media/image135.png"/><Relationship Id="rId11" Type="http://schemas.openxmlformats.org/officeDocument/2006/relationships/image" Target="../media/image144.png"/><Relationship Id="rId10" Type="http://schemas.openxmlformats.org/officeDocument/2006/relationships/image" Target="../media/image142.png"/><Relationship Id="rId13" Type="http://schemas.openxmlformats.org/officeDocument/2006/relationships/image" Target="../media/image148.png"/><Relationship Id="rId12" Type="http://schemas.openxmlformats.org/officeDocument/2006/relationships/image" Target="../media/image146.png"/><Relationship Id="rId15" Type="http://schemas.openxmlformats.org/officeDocument/2006/relationships/image" Target="../media/image150.png"/><Relationship Id="rId14" Type="http://schemas.openxmlformats.org/officeDocument/2006/relationships/image" Target="../media/image149.png"/><Relationship Id="rId16" Type="http://schemas.openxmlformats.org/officeDocument/2006/relationships/image" Target="../media/image1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hyperlink" Target="https://www.youtube.com/watch?v=_5MfGMf8PG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66.png"/><Relationship Id="rId4" Type="http://schemas.openxmlformats.org/officeDocument/2006/relationships/hyperlink" Target="https://getoctane.io/"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hyperlink" Target="https://github.com/openebs/performance-benchmark/tree/master/benchmark-too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1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1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1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1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3.png"/><Relationship Id="rId4" Type="http://schemas.openxmlformats.org/officeDocument/2006/relationships/image" Target="../media/image128.png"/><Relationship Id="rId9" Type="http://schemas.openxmlformats.org/officeDocument/2006/relationships/image" Target="../media/image172.png"/><Relationship Id="rId5" Type="http://schemas.openxmlformats.org/officeDocument/2006/relationships/image" Target="../media/image129.png"/><Relationship Id="rId6" Type="http://schemas.openxmlformats.org/officeDocument/2006/relationships/image" Target="../media/image156.png"/><Relationship Id="rId7" Type="http://schemas.openxmlformats.org/officeDocument/2006/relationships/image" Target="../media/image160.png"/><Relationship Id="rId8" Type="http://schemas.openxmlformats.org/officeDocument/2006/relationships/image" Target="../media/image1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51.png"/><Relationship Id="rId4" Type="http://schemas.openxmlformats.org/officeDocument/2006/relationships/image" Target="../media/image158.png"/><Relationship Id="rId9" Type="http://schemas.openxmlformats.org/officeDocument/2006/relationships/image" Target="../media/image175.png"/><Relationship Id="rId5" Type="http://schemas.openxmlformats.org/officeDocument/2006/relationships/image" Target="../media/image153.png"/><Relationship Id="rId6" Type="http://schemas.openxmlformats.org/officeDocument/2006/relationships/image" Target="../media/image155.png"/><Relationship Id="rId7" Type="http://schemas.openxmlformats.org/officeDocument/2006/relationships/image" Target="../media/image157.png"/><Relationship Id="rId8" Type="http://schemas.openxmlformats.org/officeDocument/2006/relationships/image" Target="../media/image161.png"/><Relationship Id="rId11" Type="http://schemas.openxmlformats.org/officeDocument/2006/relationships/image" Target="../media/image163.png"/><Relationship Id="rId10" Type="http://schemas.openxmlformats.org/officeDocument/2006/relationships/image" Target="../media/image162.png"/><Relationship Id="rId13" Type="http://schemas.openxmlformats.org/officeDocument/2006/relationships/image" Target="../media/image171.png"/><Relationship Id="rId12" Type="http://schemas.openxmlformats.org/officeDocument/2006/relationships/image" Target="../media/image164.png"/><Relationship Id="rId15" Type="http://schemas.openxmlformats.org/officeDocument/2006/relationships/image" Target="../media/image167.png"/><Relationship Id="rId14" Type="http://schemas.openxmlformats.org/officeDocument/2006/relationships/image" Target="../media/image169.png"/><Relationship Id="rId17" Type="http://schemas.openxmlformats.org/officeDocument/2006/relationships/image" Target="../media/image187.png"/><Relationship Id="rId16" Type="http://schemas.openxmlformats.org/officeDocument/2006/relationships/image" Target="../media/image191.png"/></Relationships>
</file>

<file path=ppt/slides/_rels/slide5.xml.rels><?xml version="1.0" encoding="UTF-8" standalone="yes"?><Relationships xmlns="http://schemas.openxmlformats.org/package/2006/relationships"><Relationship Id="rId10" Type="http://schemas.openxmlformats.org/officeDocument/2006/relationships/image" Target="../media/image28.jpg"/><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1.jpg"/><Relationship Id="rId5" Type="http://schemas.openxmlformats.org/officeDocument/2006/relationships/hyperlink" Target="https://twitter.com/kiranmova" TargetMode="External"/><Relationship Id="rId6" Type="http://schemas.openxmlformats.org/officeDocument/2006/relationships/hyperlink" Target="https://twitter.com/muratkarslioglu" TargetMode="External"/><Relationship Id="rId7" Type="http://schemas.openxmlformats.org/officeDocument/2006/relationships/hyperlink" Target="https://twitter.com/Brian_Matheson" TargetMode="External"/><Relationship Id="rId8" Type="http://schemas.openxmlformats.org/officeDocument/2006/relationships/image" Target="../media/image3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omments" Target="../comments/comment1.xml"/><Relationship Id="rId4" Type="http://schemas.openxmlformats.org/officeDocument/2006/relationships/hyperlink" Target="https://account.mayadata.io/login" TargetMode="External"/><Relationship Id="rId9" Type="http://schemas.openxmlformats.org/officeDocument/2006/relationships/image" Target="../media/image186.png"/><Relationship Id="rId5" Type="http://schemas.openxmlformats.org/officeDocument/2006/relationships/image" Target="../media/image168.png"/><Relationship Id="rId6" Type="http://schemas.openxmlformats.org/officeDocument/2006/relationships/image" Target="../media/image174.png"/><Relationship Id="rId7" Type="http://schemas.openxmlformats.org/officeDocument/2006/relationships/image" Target="../media/image176.png"/><Relationship Id="rId8" Type="http://schemas.openxmlformats.org/officeDocument/2006/relationships/image" Target="../media/image1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comments" Target="../comments/comment2.xml"/><Relationship Id="rId4" Type="http://schemas.openxmlformats.org/officeDocument/2006/relationships/image" Target="../media/image1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9.png"/><Relationship Id="rId4" Type="http://schemas.openxmlformats.org/officeDocument/2006/relationships/hyperlink" Target="https://dok.communit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6.png"/><Relationship Id="rId4" Type="http://schemas.openxmlformats.org/officeDocument/2006/relationships/image" Target="../media/image117.png"/><Relationship Id="rId9" Type="http://schemas.openxmlformats.org/officeDocument/2006/relationships/image" Target="../media/image121.png"/><Relationship Id="rId5" Type="http://schemas.openxmlformats.org/officeDocument/2006/relationships/image" Target="../media/image113.png"/><Relationship Id="rId6" Type="http://schemas.openxmlformats.org/officeDocument/2006/relationships/image" Target="../media/image118.png"/><Relationship Id="rId7" Type="http://schemas.openxmlformats.org/officeDocument/2006/relationships/image" Target="../media/image115.png"/><Relationship Id="rId8" Type="http://schemas.openxmlformats.org/officeDocument/2006/relationships/image" Target="../media/image108.png"/><Relationship Id="rId11" Type="http://schemas.openxmlformats.org/officeDocument/2006/relationships/image" Target="../media/image120.png"/><Relationship Id="rId10" Type="http://schemas.openxmlformats.org/officeDocument/2006/relationships/image" Target="../media/image119.png"/><Relationship Id="rId12"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6.png"/><Relationship Id="rId4" Type="http://schemas.openxmlformats.org/officeDocument/2006/relationships/image" Target="../media/image117.png"/><Relationship Id="rId9" Type="http://schemas.openxmlformats.org/officeDocument/2006/relationships/image" Target="../media/image121.png"/><Relationship Id="rId5" Type="http://schemas.openxmlformats.org/officeDocument/2006/relationships/image" Target="../media/image113.png"/><Relationship Id="rId6" Type="http://schemas.openxmlformats.org/officeDocument/2006/relationships/image" Target="../media/image118.png"/><Relationship Id="rId7" Type="http://schemas.openxmlformats.org/officeDocument/2006/relationships/image" Target="../media/image115.png"/><Relationship Id="rId8" Type="http://schemas.openxmlformats.org/officeDocument/2006/relationships/image" Target="../media/image108.png"/><Relationship Id="rId11" Type="http://schemas.openxmlformats.org/officeDocument/2006/relationships/image" Target="../media/image120.png"/><Relationship Id="rId10" Type="http://schemas.openxmlformats.org/officeDocument/2006/relationships/image" Target="../media/image119.png"/><Relationship Id="rId12" Type="http://schemas.openxmlformats.org/officeDocument/2006/relationships/image" Target="../media/image1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6.png"/><Relationship Id="rId4" Type="http://schemas.openxmlformats.org/officeDocument/2006/relationships/image" Target="../media/image127.png"/><Relationship Id="rId9" Type="http://schemas.openxmlformats.org/officeDocument/2006/relationships/image" Target="../media/image124.png"/><Relationship Id="rId5" Type="http://schemas.openxmlformats.org/officeDocument/2006/relationships/image" Target="../media/image122.png"/><Relationship Id="rId6" Type="http://schemas.openxmlformats.org/officeDocument/2006/relationships/image" Target="../media/image125.png"/><Relationship Id="rId7" Type="http://schemas.openxmlformats.org/officeDocument/2006/relationships/image" Target="../media/image117.png"/><Relationship Id="rId8" Type="http://schemas.openxmlformats.org/officeDocument/2006/relationships/image" Target="../media/image113.png"/><Relationship Id="rId11" Type="http://schemas.openxmlformats.org/officeDocument/2006/relationships/image" Target="../media/image115.png"/><Relationship Id="rId10" Type="http://schemas.openxmlformats.org/officeDocument/2006/relationships/image" Target="../media/image118.png"/><Relationship Id="rId13" Type="http://schemas.openxmlformats.org/officeDocument/2006/relationships/image" Target="../media/image121.png"/><Relationship Id="rId12" Type="http://schemas.openxmlformats.org/officeDocument/2006/relationships/image" Target="../media/image108.png"/><Relationship Id="rId15" Type="http://schemas.openxmlformats.org/officeDocument/2006/relationships/image" Target="../media/image120.png"/><Relationship Id="rId14" Type="http://schemas.openxmlformats.org/officeDocument/2006/relationships/image" Target="../media/image119.png"/><Relationship Id="rId17" Type="http://schemas.openxmlformats.org/officeDocument/2006/relationships/image" Target="../media/image130.png"/><Relationship Id="rId16" Type="http://schemas.openxmlformats.org/officeDocument/2006/relationships/image" Target="../media/image1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82.png"/><Relationship Id="rId4" Type="http://schemas.openxmlformats.org/officeDocument/2006/relationships/image" Target="../media/image184.png"/><Relationship Id="rId9" Type="http://schemas.openxmlformats.org/officeDocument/2006/relationships/image" Target="../media/image189.png"/><Relationship Id="rId5" Type="http://schemas.openxmlformats.org/officeDocument/2006/relationships/image" Target="../media/image181.png"/><Relationship Id="rId6" Type="http://schemas.openxmlformats.org/officeDocument/2006/relationships/image" Target="../media/image183.png"/><Relationship Id="rId7" Type="http://schemas.openxmlformats.org/officeDocument/2006/relationships/image" Target="../media/image177.png"/><Relationship Id="rId8" Type="http://schemas.openxmlformats.org/officeDocument/2006/relationships/image" Target="../media/image1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4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85.png"/><Relationship Id="rId4" Type="http://schemas.openxmlformats.org/officeDocument/2006/relationships/image" Target="../media/image1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hyperlink" Target="https://dok.communit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0735"/>
        </a:solidFill>
      </p:bgPr>
    </p:bg>
    <p:spTree>
      <p:nvGrpSpPr>
        <p:cNvPr id="236" name="Shape 236"/>
        <p:cNvGrpSpPr/>
        <p:nvPr/>
      </p:nvGrpSpPr>
      <p:grpSpPr>
        <a:xfrm>
          <a:off x="0" y="0"/>
          <a:ext cx="0" cy="0"/>
          <a:chOff x="0" y="0"/>
          <a:chExt cx="0" cy="0"/>
        </a:xfrm>
      </p:grpSpPr>
      <p:sp>
        <p:nvSpPr>
          <p:cNvPr id="237" name="Google Shape;237;p40"/>
          <p:cNvSpPr/>
          <p:nvPr/>
        </p:nvSpPr>
        <p:spPr>
          <a:xfrm rot="-5399645">
            <a:off x="4174375" y="1070025"/>
            <a:ext cx="5812200" cy="4467900"/>
          </a:xfrm>
          <a:prstGeom prst="triangle">
            <a:avLst>
              <a:gd fmla="val 52767" name="adj"/>
            </a:avLst>
          </a:prstGeom>
          <a:solidFill>
            <a:srgbClr val="613D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0"/>
          <p:cNvSpPr/>
          <p:nvPr/>
        </p:nvSpPr>
        <p:spPr>
          <a:xfrm rot="10800000">
            <a:off x="8900" y="13225"/>
            <a:ext cx="10395300" cy="3880200"/>
          </a:xfrm>
          <a:prstGeom prst="triangle">
            <a:avLst>
              <a:gd fmla="val 43215" name="adj"/>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0"/>
          <p:cNvSpPr/>
          <p:nvPr/>
        </p:nvSpPr>
        <p:spPr>
          <a:xfrm>
            <a:off x="0" y="75"/>
            <a:ext cx="7878000" cy="5143500"/>
          </a:xfrm>
          <a:prstGeom prst="rtTriangle">
            <a:avLst/>
          </a:prstGeom>
          <a:gradFill>
            <a:gsLst>
              <a:gs pos="0">
                <a:srgbClr val="610F75"/>
              </a:gs>
              <a:gs pos="100000">
                <a:srgbClr val="01010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0"/>
          <p:cNvSpPr txBox="1"/>
          <p:nvPr>
            <p:ph type="title"/>
          </p:nvPr>
        </p:nvSpPr>
        <p:spPr>
          <a:xfrm>
            <a:off x="665400" y="1242400"/>
            <a:ext cx="5445600" cy="111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300"/>
              <a:t>Kubernetes for Storage. An overview</a:t>
            </a:r>
            <a:endParaRPr sz="3000"/>
          </a:p>
          <a:p>
            <a:pPr indent="0" lvl="0" marL="0" rtl="0" algn="l">
              <a:lnSpc>
                <a:spcPct val="100000"/>
              </a:lnSpc>
              <a:spcBef>
                <a:spcPts val="0"/>
              </a:spcBef>
              <a:spcAft>
                <a:spcPts val="0"/>
              </a:spcAft>
              <a:buSzPts val="1100"/>
              <a:buNone/>
            </a:pPr>
            <a:r>
              <a:t/>
            </a:r>
            <a:endParaRPr sz="2400"/>
          </a:p>
          <a:p>
            <a:pPr indent="0" lvl="0" marL="0" rtl="0" algn="l">
              <a:lnSpc>
                <a:spcPct val="100000"/>
              </a:lnSpc>
              <a:spcBef>
                <a:spcPts val="0"/>
              </a:spcBef>
              <a:spcAft>
                <a:spcPts val="0"/>
              </a:spcAft>
              <a:buSzPts val="1100"/>
              <a:buNone/>
            </a:pPr>
            <a:r>
              <a:t/>
            </a:r>
            <a:endParaRPr b="0" sz="1800">
              <a:latin typeface="Montserrat"/>
              <a:ea typeface="Montserrat"/>
              <a:cs typeface="Montserrat"/>
              <a:sym typeface="Montserrat"/>
            </a:endParaRPr>
          </a:p>
        </p:txBody>
      </p:sp>
      <p:sp>
        <p:nvSpPr>
          <p:cNvPr id="241" name="Google Shape;241;p40"/>
          <p:cNvSpPr txBox="1"/>
          <p:nvPr>
            <p:ph idx="1" type="subTitle"/>
          </p:nvPr>
        </p:nvSpPr>
        <p:spPr>
          <a:xfrm>
            <a:off x="798750" y="2495750"/>
            <a:ext cx="4593300" cy="1397700"/>
          </a:xfrm>
          <a:prstGeom prst="rect">
            <a:avLst/>
          </a:prstGeom>
          <a:noFill/>
          <a:ln>
            <a:noFill/>
          </a:ln>
        </p:spPr>
        <p:txBody>
          <a:bodyPr anchorCtr="0" anchor="t" bIns="91425" lIns="91425" spcFirstLastPara="1" rIns="91425" wrap="square" tIns="91425">
            <a:noAutofit/>
          </a:bodyPr>
          <a:lstStyle/>
          <a:p>
            <a:pPr indent="-285750" lvl="0" marL="285750" rtl="0" algn="l">
              <a:lnSpc>
                <a:spcPct val="115000"/>
              </a:lnSpc>
              <a:spcBef>
                <a:spcPts val="0"/>
              </a:spcBef>
              <a:spcAft>
                <a:spcPts val="0"/>
              </a:spcAft>
              <a:buClr>
                <a:schemeClr val="lt1"/>
              </a:buClr>
              <a:buSzPts val="1600"/>
              <a:buFont typeface="Arial"/>
              <a:buChar char="•"/>
            </a:pPr>
            <a:r>
              <a:rPr lang="en-US"/>
              <a:t>Container Attached Storage </a:t>
            </a:r>
            <a:endParaRPr/>
          </a:p>
          <a:p>
            <a:pPr indent="-285750" lvl="0" marL="285750" rtl="0" algn="l">
              <a:lnSpc>
                <a:spcPct val="115000"/>
              </a:lnSpc>
              <a:spcBef>
                <a:spcPts val="0"/>
              </a:spcBef>
              <a:spcAft>
                <a:spcPts val="0"/>
              </a:spcAft>
              <a:buClr>
                <a:schemeClr val="lt1"/>
              </a:buClr>
              <a:buSzPts val="1600"/>
              <a:buFont typeface="Arial"/>
              <a:buChar char="•"/>
            </a:pPr>
            <a:r>
              <a:rPr lang="en-US"/>
              <a:t>Built </a:t>
            </a:r>
            <a:r>
              <a:rPr i="1" lang="en-US"/>
              <a:t>on</a:t>
            </a:r>
            <a:r>
              <a:rPr lang="en-US"/>
              <a:t> Kubernetes </a:t>
            </a:r>
            <a:r>
              <a:rPr i="1" lang="en-US"/>
              <a:t>for</a:t>
            </a:r>
            <a:r>
              <a:rPr lang="en-US"/>
              <a:t> Kubernetes</a:t>
            </a:r>
            <a:endParaRPr/>
          </a:p>
          <a:p>
            <a:pPr indent="-285750" lvl="0" marL="285750" rtl="0" algn="l">
              <a:lnSpc>
                <a:spcPct val="115000"/>
              </a:lnSpc>
              <a:spcBef>
                <a:spcPts val="0"/>
              </a:spcBef>
              <a:spcAft>
                <a:spcPts val="0"/>
              </a:spcAft>
              <a:buClr>
                <a:schemeClr val="lt1"/>
              </a:buClr>
              <a:buSzPts val="1600"/>
              <a:buFont typeface="Arial"/>
              <a:buChar char="•"/>
            </a:pPr>
            <a:r>
              <a:rPr lang="en-US"/>
              <a:t>A complete solution for the use of Kubernetes as a data plane</a:t>
            </a:r>
            <a:endParaRPr b="1">
              <a:latin typeface="Open Sans"/>
              <a:ea typeface="Open Sans"/>
              <a:cs typeface="Open Sans"/>
              <a:sym typeface="Open Sans"/>
            </a:endParaRPr>
          </a:p>
          <a:p>
            <a:pPr indent="0" lvl="0" marL="457200" rtl="0" algn="l">
              <a:lnSpc>
                <a:spcPct val="115000"/>
              </a:lnSpc>
              <a:spcBef>
                <a:spcPts val="0"/>
              </a:spcBef>
              <a:spcAft>
                <a:spcPts val="0"/>
              </a:spcAft>
              <a:buSzPts val="1800"/>
              <a:buNone/>
            </a:pPr>
            <a:r>
              <a:t/>
            </a:r>
            <a:endParaRPr/>
          </a:p>
        </p:txBody>
      </p:sp>
      <p:sp>
        <p:nvSpPr>
          <p:cNvPr id="242" name="Google Shape;242;p40"/>
          <p:cNvSpPr txBox="1"/>
          <p:nvPr>
            <p:ph idx="4294967295" type="body"/>
          </p:nvPr>
        </p:nvSpPr>
        <p:spPr>
          <a:xfrm>
            <a:off x="827325" y="4349025"/>
            <a:ext cx="2323200" cy="3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US" sz="1200">
                <a:solidFill>
                  <a:schemeClr val="lt1"/>
                </a:solidFill>
                <a:latin typeface="Montserrat Medium"/>
                <a:ea typeface="Montserrat Medium"/>
                <a:cs typeface="Montserrat Medium"/>
                <a:sym typeface="Montserrat Medium"/>
              </a:rPr>
              <a:t>CNCF Webinar</a:t>
            </a:r>
            <a:endParaRPr sz="1200">
              <a:solidFill>
                <a:schemeClr val="lt1"/>
              </a:solidFill>
              <a:latin typeface="Montserrat Medium"/>
              <a:ea typeface="Montserrat Medium"/>
              <a:cs typeface="Montserrat Medium"/>
              <a:sym typeface="Montserrat Medium"/>
            </a:endParaRPr>
          </a:p>
          <a:p>
            <a:pPr indent="0" lvl="0" marL="0" rtl="0" algn="l">
              <a:lnSpc>
                <a:spcPct val="115000"/>
              </a:lnSpc>
              <a:spcBef>
                <a:spcPts val="1600"/>
              </a:spcBef>
              <a:spcAft>
                <a:spcPts val="1600"/>
              </a:spcAft>
              <a:buSzPts val="1800"/>
              <a:buNone/>
            </a:pPr>
            <a:r>
              <a:rPr lang="en-US" sz="1200">
                <a:solidFill>
                  <a:schemeClr val="lt1"/>
                </a:solidFill>
                <a:latin typeface="Montserrat Medium"/>
                <a:ea typeface="Montserrat Medium"/>
                <a:cs typeface="Montserrat Medium"/>
                <a:sym typeface="Montserrat Medium"/>
              </a:rPr>
              <a:t>July</a:t>
            </a:r>
            <a:r>
              <a:rPr lang="en-US" sz="1200">
                <a:solidFill>
                  <a:schemeClr val="lt1"/>
                </a:solidFill>
                <a:latin typeface="Montserrat Medium"/>
                <a:ea typeface="Montserrat Medium"/>
                <a:cs typeface="Montserrat Medium"/>
                <a:sym typeface="Montserrat Medium"/>
              </a:rPr>
              <a:t> 16, 2020</a:t>
            </a:r>
            <a:endParaRPr/>
          </a:p>
        </p:txBody>
      </p:sp>
      <p:pic>
        <p:nvPicPr>
          <p:cNvPr id="243" name="Google Shape;243;p40"/>
          <p:cNvPicPr preferRelativeResize="0"/>
          <p:nvPr/>
        </p:nvPicPr>
        <p:blipFill>
          <a:blip r:embed="rId3">
            <a:alphaModFix/>
          </a:blip>
          <a:stretch>
            <a:fillRect/>
          </a:stretch>
        </p:blipFill>
        <p:spPr>
          <a:xfrm rot="-13">
            <a:off x="6440978" y="1086469"/>
            <a:ext cx="1534164" cy="1489476"/>
          </a:xfrm>
          <a:prstGeom prst="rect">
            <a:avLst/>
          </a:prstGeom>
          <a:noFill/>
          <a:ln>
            <a:noFill/>
          </a:ln>
        </p:spPr>
      </p:pic>
      <p:sp>
        <p:nvSpPr>
          <p:cNvPr id="244" name="Google Shape;244;p40"/>
          <p:cNvSpPr/>
          <p:nvPr/>
        </p:nvSpPr>
        <p:spPr>
          <a:xfrm>
            <a:off x="6436775" y="5206200"/>
            <a:ext cx="2972400" cy="97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 A cultural shift</a:t>
            </a:r>
            <a:endParaRPr sz="2800"/>
          </a:p>
        </p:txBody>
      </p:sp>
      <p:pic>
        <p:nvPicPr>
          <p:cNvPr id="337" name="Google Shape;337;p49"/>
          <p:cNvPicPr preferRelativeResize="0"/>
          <p:nvPr/>
        </p:nvPicPr>
        <p:blipFill>
          <a:blip r:embed="rId3">
            <a:alphaModFix/>
          </a:blip>
          <a:stretch>
            <a:fillRect/>
          </a:stretch>
        </p:blipFill>
        <p:spPr>
          <a:xfrm>
            <a:off x="243437" y="785813"/>
            <a:ext cx="4752975" cy="3571875"/>
          </a:xfrm>
          <a:prstGeom prst="rect">
            <a:avLst/>
          </a:prstGeom>
          <a:noFill/>
          <a:ln>
            <a:noFill/>
          </a:ln>
        </p:spPr>
      </p:pic>
      <p:pic>
        <p:nvPicPr>
          <p:cNvPr id="338" name="Google Shape;338;p49"/>
          <p:cNvPicPr preferRelativeResize="0"/>
          <p:nvPr/>
        </p:nvPicPr>
        <p:blipFill>
          <a:blip r:embed="rId4">
            <a:alphaModFix/>
          </a:blip>
          <a:stretch>
            <a:fillRect/>
          </a:stretch>
        </p:blipFill>
        <p:spPr>
          <a:xfrm>
            <a:off x="6403244" y="841475"/>
            <a:ext cx="841567" cy="776000"/>
          </a:xfrm>
          <a:prstGeom prst="rect">
            <a:avLst/>
          </a:prstGeom>
          <a:noFill/>
          <a:ln>
            <a:noFill/>
          </a:ln>
        </p:spPr>
      </p:pic>
      <p:pic>
        <p:nvPicPr>
          <p:cNvPr id="339" name="Google Shape;339;p49"/>
          <p:cNvPicPr preferRelativeResize="0"/>
          <p:nvPr/>
        </p:nvPicPr>
        <p:blipFill>
          <a:blip r:embed="rId5">
            <a:alphaModFix/>
          </a:blip>
          <a:stretch>
            <a:fillRect/>
          </a:stretch>
        </p:blipFill>
        <p:spPr>
          <a:xfrm>
            <a:off x="5387776" y="841475"/>
            <a:ext cx="841567" cy="776000"/>
          </a:xfrm>
          <a:prstGeom prst="rect">
            <a:avLst/>
          </a:prstGeom>
          <a:noFill/>
          <a:ln>
            <a:noFill/>
          </a:ln>
        </p:spPr>
      </p:pic>
      <p:pic>
        <p:nvPicPr>
          <p:cNvPr id="340" name="Google Shape;340;p49"/>
          <p:cNvPicPr preferRelativeResize="0"/>
          <p:nvPr/>
        </p:nvPicPr>
        <p:blipFill>
          <a:blip r:embed="rId6">
            <a:alphaModFix/>
          </a:blip>
          <a:stretch>
            <a:fillRect/>
          </a:stretch>
        </p:blipFill>
        <p:spPr>
          <a:xfrm>
            <a:off x="7579560" y="841475"/>
            <a:ext cx="841566" cy="776000"/>
          </a:xfrm>
          <a:prstGeom prst="rect">
            <a:avLst/>
          </a:prstGeom>
          <a:noFill/>
          <a:ln>
            <a:noFill/>
          </a:ln>
        </p:spPr>
      </p:pic>
      <p:pic>
        <p:nvPicPr>
          <p:cNvPr id="341" name="Google Shape;341;p49"/>
          <p:cNvPicPr preferRelativeResize="0"/>
          <p:nvPr/>
        </p:nvPicPr>
        <p:blipFill>
          <a:blip r:embed="rId7">
            <a:alphaModFix/>
          </a:blip>
          <a:stretch>
            <a:fillRect/>
          </a:stretch>
        </p:blipFill>
        <p:spPr>
          <a:xfrm>
            <a:off x="5366364" y="1816700"/>
            <a:ext cx="824815" cy="735325"/>
          </a:xfrm>
          <a:prstGeom prst="rect">
            <a:avLst/>
          </a:prstGeom>
          <a:noFill/>
          <a:ln>
            <a:noFill/>
          </a:ln>
        </p:spPr>
      </p:pic>
      <p:pic>
        <p:nvPicPr>
          <p:cNvPr id="342" name="Google Shape;342;p49"/>
          <p:cNvPicPr preferRelativeResize="0"/>
          <p:nvPr/>
        </p:nvPicPr>
        <p:blipFill>
          <a:blip r:embed="rId8">
            <a:alphaModFix/>
          </a:blip>
          <a:stretch>
            <a:fillRect/>
          </a:stretch>
        </p:blipFill>
        <p:spPr>
          <a:xfrm>
            <a:off x="6323149" y="1816700"/>
            <a:ext cx="824815" cy="735325"/>
          </a:xfrm>
          <a:prstGeom prst="rect">
            <a:avLst/>
          </a:prstGeom>
          <a:noFill/>
          <a:ln>
            <a:noFill/>
          </a:ln>
        </p:spPr>
      </p:pic>
      <p:pic>
        <p:nvPicPr>
          <p:cNvPr id="343" name="Google Shape;343;p49"/>
          <p:cNvPicPr preferRelativeResize="0"/>
          <p:nvPr/>
        </p:nvPicPr>
        <p:blipFill>
          <a:blip r:embed="rId9">
            <a:alphaModFix/>
          </a:blip>
          <a:stretch>
            <a:fillRect/>
          </a:stretch>
        </p:blipFill>
        <p:spPr>
          <a:xfrm>
            <a:off x="7279962" y="1469988"/>
            <a:ext cx="1428750" cy="1428750"/>
          </a:xfrm>
          <a:prstGeom prst="rect">
            <a:avLst/>
          </a:prstGeom>
          <a:noFill/>
          <a:ln>
            <a:noFill/>
          </a:ln>
        </p:spPr>
      </p:pic>
      <p:pic>
        <p:nvPicPr>
          <p:cNvPr id="344" name="Google Shape;344;p49"/>
          <p:cNvPicPr preferRelativeResize="0"/>
          <p:nvPr/>
        </p:nvPicPr>
        <p:blipFill>
          <a:blip r:embed="rId10">
            <a:alphaModFix/>
          </a:blip>
          <a:stretch>
            <a:fillRect/>
          </a:stretch>
        </p:blipFill>
        <p:spPr>
          <a:xfrm>
            <a:off x="5365676" y="2818051"/>
            <a:ext cx="851787" cy="732674"/>
          </a:xfrm>
          <a:prstGeom prst="rect">
            <a:avLst/>
          </a:prstGeom>
          <a:noFill/>
          <a:ln>
            <a:noFill/>
          </a:ln>
        </p:spPr>
      </p:pic>
      <p:pic>
        <p:nvPicPr>
          <p:cNvPr id="345" name="Google Shape;345;p49"/>
          <p:cNvPicPr preferRelativeResize="0"/>
          <p:nvPr/>
        </p:nvPicPr>
        <p:blipFill>
          <a:blip r:embed="rId11">
            <a:alphaModFix/>
          </a:blip>
          <a:stretch>
            <a:fillRect/>
          </a:stretch>
        </p:blipFill>
        <p:spPr>
          <a:xfrm>
            <a:off x="6353739" y="2774725"/>
            <a:ext cx="851787" cy="709501"/>
          </a:xfrm>
          <a:prstGeom prst="rect">
            <a:avLst/>
          </a:prstGeom>
          <a:noFill/>
          <a:ln>
            <a:noFill/>
          </a:ln>
        </p:spPr>
      </p:pic>
      <p:pic>
        <p:nvPicPr>
          <p:cNvPr id="346" name="Google Shape;346;p49"/>
          <p:cNvPicPr preferRelativeResize="0"/>
          <p:nvPr/>
        </p:nvPicPr>
        <p:blipFill>
          <a:blip r:embed="rId12">
            <a:alphaModFix/>
          </a:blip>
          <a:stretch>
            <a:fillRect/>
          </a:stretch>
        </p:blipFill>
        <p:spPr>
          <a:xfrm>
            <a:off x="7341800" y="2668288"/>
            <a:ext cx="922375" cy="922375"/>
          </a:xfrm>
          <a:prstGeom prst="rect">
            <a:avLst/>
          </a:prstGeom>
          <a:noFill/>
          <a:ln>
            <a:noFill/>
          </a:ln>
        </p:spPr>
      </p:pic>
      <p:pic>
        <p:nvPicPr>
          <p:cNvPr id="347" name="Google Shape;347;p49"/>
          <p:cNvPicPr preferRelativeResize="0"/>
          <p:nvPr/>
        </p:nvPicPr>
        <p:blipFill>
          <a:blip r:embed="rId13">
            <a:alphaModFix/>
          </a:blip>
          <a:stretch>
            <a:fillRect/>
          </a:stretch>
        </p:blipFill>
        <p:spPr>
          <a:xfrm>
            <a:off x="5370791" y="3726471"/>
            <a:ext cx="841575" cy="841558"/>
          </a:xfrm>
          <a:prstGeom prst="rect">
            <a:avLst/>
          </a:prstGeom>
          <a:noFill/>
          <a:ln>
            <a:noFill/>
          </a:ln>
        </p:spPr>
      </p:pic>
      <p:pic>
        <p:nvPicPr>
          <p:cNvPr id="348" name="Google Shape;348;p49"/>
          <p:cNvPicPr preferRelativeResize="0"/>
          <p:nvPr/>
        </p:nvPicPr>
        <p:blipFill>
          <a:blip r:embed="rId14">
            <a:alphaModFix/>
          </a:blip>
          <a:stretch>
            <a:fillRect/>
          </a:stretch>
        </p:blipFill>
        <p:spPr>
          <a:xfrm>
            <a:off x="6364775" y="3743076"/>
            <a:ext cx="824800" cy="824800"/>
          </a:xfrm>
          <a:prstGeom prst="rect">
            <a:avLst/>
          </a:prstGeom>
          <a:noFill/>
          <a:ln>
            <a:noFill/>
          </a:ln>
        </p:spPr>
      </p:pic>
      <p:pic>
        <p:nvPicPr>
          <p:cNvPr id="349" name="Google Shape;349;p49"/>
          <p:cNvPicPr preferRelativeResize="0"/>
          <p:nvPr/>
        </p:nvPicPr>
        <p:blipFill>
          <a:blip r:embed="rId15">
            <a:alphaModFix/>
          </a:blip>
          <a:stretch>
            <a:fillRect/>
          </a:stretch>
        </p:blipFill>
        <p:spPr>
          <a:xfrm>
            <a:off x="7341975" y="3726498"/>
            <a:ext cx="922375" cy="820922"/>
          </a:xfrm>
          <a:prstGeom prst="rect">
            <a:avLst/>
          </a:prstGeom>
          <a:noFill/>
          <a:ln>
            <a:noFill/>
          </a:ln>
        </p:spPr>
      </p:pic>
      <p:sp>
        <p:nvSpPr>
          <p:cNvPr id="350" name="Google Shape;350;p49"/>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0"/>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PostgreSQL on OpenEBS Local PV</a:t>
            </a:r>
            <a:endParaRPr sz="2800"/>
          </a:p>
        </p:txBody>
      </p:sp>
      <p:pic>
        <p:nvPicPr>
          <p:cNvPr id="356" name="Google Shape;356;p50"/>
          <p:cNvPicPr preferRelativeResize="0"/>
          <p:nvPr/>
        </p:nvPicPr>
        <p:blipFill>
          <a:blip r:embed="rId3">
            <a:alphaModFix/>
          </a:blip>
          <a:stretch>
            <a:fillRect/>
          </a:stretch>
        </p:blipFill>
        <p:spPr>
          <a:xfrm>
            <a:off x="219407" y="760512"/>
            <a:ext cx="6163526" cy="3981149"/>
          </a:xfrm>
          <a:prstGeom prst="rect">
            <a:avLst/>
          </a:prstGeom>
          <a:noFill/>
          <a:ln cap="flat" cmpd="sng" w="9525">
            <a:solidFill>
              <a:srgbClr val="987BD0"/>
            </a:solidFill>
            <a:prstDash val="solid"/>
            <a:round/>
            <a:headEnd len="sm" w="sm" type="none"/>
            <a:tailEnd len="sm" w="sm" type="none"/>
          </a:ln>
        </p:spPr>
      </p:pic>
      <p:sp>
        <p:nvSpPr>
          <p:cNvPr id="357" name="Google Shape;357;p50"/>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1"/>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 More on Local PV</a:t>
            </a:r>
            <a:endParaRPr sz="2800"/>
          </a:p>
        </p:txBody>
      </p:sp>
      <p:pic>
        <p:nvPicPr>
          <p:cNvPr id="363" name="Google Shape;363;p51"/>
          <p:cNvPicPr preferRelativeResize="0"/>
          <p:nvPr/>
        </p:nvPicPr>
        <p:blipFill>
          <a:blip r:embed="rId3">
            <a:alphaModFix/>
          </a:blip>
          <a:stretch>
            <a:fillRect/>
          </a:stretch>
        </p:blipFill>
        <p:spPr>
          <a:xfrm>
            <a:off x="331000" y="840175"/>
            <a:ext cx="1914525" cy="704850"/>
          </a:xfrm>
          <a:prstGeom prst="rect">
            <a:avLst/>
          </a:prstGeom>
          <a:noFill/>
          <a:ln>
            <a:noFill/>
          </a:ln>
        </p:spPr>
      </p:pic>
      <p:pic>
        <p:nvPicPr>
          <p:cNvPr id="364" name="Google Shape;364;p51"/>
          <p:cNvPicPr preferRelativeResize="0"/>
          <p:nvPr/>
        </p:nvPicPr>
        <p:blipFill>
          <a:blip r:embed="rId4">
            <a:alphaModFix/>
          </a:blip>
          <a:stretch>
            <a:fillRect/>
          </a:stretch>
        </p:blipFill>
        <p:spPr>
          <a:xfrm>
            <a:off x="331000" y="1845350"/>
            <a:ext cx="1533525" cy="1714500"/>
          </a:xfrm>
          <a:prstGeom prst="rect">
            <a:avLst/>
          </a:prstGeom>
          <a:noFill/>
          <a:ln cap="flat" cmpd="sng" w="9525">
            <a:solidFill>
              <a:srgbClr val="B7B7B7"/>
            </a:solidFill>
            <a:prstDash val="solid"/>
            <a:round/>
            <a:headEnd len="sm" w="sm" type="none"/>
            <a:tailEnd len="sm" w="sm" type="none"/>
          </a:ln>
        </p:spPr>
      </p:pic>
      <p:sp>
        <p:nvSpPr>
          <p:cNvPr id="365" name="Google Shape;365;p51"/>
          <p:cNvSpPr txBox="1"/>
          <p:nvPr>
            <p:ph idx="4294967295" type="subTitle"/>
          </p:nvPr>
        </p:nvSpPr>
        <p:spPr>
          <a:xfrm>
            <a:off x="2379750" y="840175"/>
            <a:ext cx="6440100" cy="389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4292E"/>
                </a:solidFill>
                <a:highlight>
                  <a:srgbClr val="FFFFFF"/>
                </a:highlight>
                <a:latin typeface="Montserrat"/>
                <a:ea typeface="Montserrat"/>
                <a:cs typeface="Montserrat"/>
                <a:sym typeface="Montserrat"/>
              </a:rPr>
              <a:t>The vast majority of applications are able to better handle failover and replication than a block level device. </a:t>
            </a:r>
            <a:endParaRPr sz="1400">
              <a:solidFill>
                <a:srgbClr val="24292E"/>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400">
              <a:solidFill>
                <a:srgbClr val="24292E"/>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400">
                <a:solidFill>
                  <a:srgbClr val="24292E"/>
                </a:solidFill>
                <a:highlight>
                  <a:srgbClr val="FFFFFF"/>
                </a:highlight>
                <a:latin typeface="Montserrat"/>
                <a:ea typeface="Montserrat"/>
                <a:cs typeface="Montserrat"/>
                <a:sym typeface="Montserrat"/>
              </a:rPr>
              <a:t>Instead of introducing another distributed system into an already complex environment, OpenEBS's Local PVs allow us to leverage fast local storage. </a:t>
            </a:r>
            <a:endParaRPr sz="1400">
              <a:solidFill>
                <a:srgbClr val="24292E"/>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400">
              <a:solidFill>
                <a:srgbClr val="24292E"/>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400">
                <a:solidFill>
                  <a:srgbClr val="24292E"/>
                </a:solidFill>
                <a:highlight>
                  <a:srgbClr val="FFFFFF"/>
                </a:highlight>
                <a:latin typeface="Montserrat"/>
                <a:ea typeface="Montserrat"/>
                <a:cs typeface="Montserrat"/>
                <a:sym typeface="Montserrat"/>
              </a:rPr>
              <a:t>Additionally, by leveraging ZFS we are able to have encryption at rest for all of our workloads, compression, and the peace of mind of a COW based file system. OpenEBS has allowed us to </a:t>
            </a:r>
            <a:r>
              <a:rPr b="1" lang="en-US" sz="1400">
                <a:solidFill>
                  <a:srgbClr val="24292E"/>
                </a:solidFill>
                <a:highlight>
                  <a:srgbClr val="FFFFFF"/>
                </a:highlight>
                <a:latin typeface="Montserrat"/>
                <a:ea typeface="Montserrat"/>
                <a:cs typeface="Montserrat"/>
                <a:sym typeface="Montserrat"/>
              </a:rPr>
              <a:t>not introduce a complicated distributed system</a:t>
            </a:r>
            <a:r>
              <a:rPr lang="en-US" sz="1400">
                <a:solidFill>
                  <a:srgbClr val="24292E"/>
                </a:solidFill>
                <a:highlight>
                  <a:srgbClr val="FFFFFF"/>
                </a:highlight>
                <a:latin typeface="Montserrat"/>
                <a:ea typeface="Montserrat"/>
                <a:cs typeface="Montserrat"/>
                <a:sym typeface="Montserrat"/>
              </a:rPr>
              <a:t> into our platform. </a:t>
            </a:r>
            <a:endParaRPr sz="1400">
              <a:solidFill>
                <a:srgbClr val="24292E"/>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400">
              <a:solidFill>
                <a:srgbClr val="24292E"/>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400">
                <a:solidFill>
                  <a:srgbClr val="24292E"/>
                </a:solidFill>
                <a:highlight>
                  <a:srgbClr val="FFFFFF"/>
                </a:highlight>
                <a:latin typeface="Montserrat"/>
                <a:ea typeface="Montserrat"/>
                <a:cs typeface="Montserrat"/>
                <a:sym typeface="Montserrat"/>
              </a:rPr>
              <a:t>The adoption has been smooth and completely transparent to our end users.</a:t>
            </a:r>
            <a:endParaRPr sz="20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p:txBody>
      </p:sp>
      <p:sp>
        <p:nvSpPr>
          <p:cNvPr id="366" name="Google Shape;366;p51"/>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 </a:t>
            </a:r>
            <a:r>
              <a:rPr lang="en-US" sz="2800"/>
              <a:t>Resistance</a:t>
            </a:r>
            <a:r>
              <a:rPr lang="en-US" sz="2800"/>
              <a:t> is Futile</a:t>
            </a:r>
            <a:endParaRPr sz="2800"/>
          </a:p>
        </p:txBody>
      </p:sp>
      <p:pic>
        <p:nvPicPr>
          <p:cNvPr id="372" name="Google Shape;372;p52"/>
          <p:cNvPicPr preferRelativeResize="0"/>
          <p:nvPr/>
        </p:nvPicPr>
        <p:blipFill>
          <a:blip r:embed="rId3">
            <a:alphaModFix/>
          </a:blip>
          <a:stretch>
            <a:fillRect/>
          </a:stretch>
        </p:blipFill>
        <p:spPr>
          <a:xfrm>
            <a:off x="229177" y="613754"/>
            <a:ext cx="7464838" cy="4196449"/>
          </a:xfrm>
          <a:prstGeom prst="rect">
            <a:avLst/>
          </a:prstGeom>
          <a:noFill/>
          <a:ln>
            <a:noFill/>
          </a:ln>
        </p:spPr>
      </p:pic>
      <p:sp>
        <p:nvSpPr>
          <p:cNvPr id="373" name="Google Shape;373;p52"/>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53"/>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sz="2800"/>
              <a:t>Example</a:t>
            </a:r>
            <a:r>
              <a:rPr b="0" lang="en-US" sz="2800">
                <a:solidFill>
                  <a:srgbClr val="1E135A"/>
                </a:solidFill>
              </a:rPr>
              <a:t> references and workloads</a:t>
            </a:r>
            <a:endParaRPr b="0" sz="2800">
              <a:solidFill>
                <a:srgbClr val="1E135A"/>
              </a:solidFill>
            </a:endParaRPr>
          </a:p>
        </p:txBody>
      </p:sp>
      <p:grpSp>
        <p:nvGrpSpPr>
          <p:cNvPr id="379" name="Google Shape;379;p53"/>
          <p:cNvGrpSpPr/>
          <p:nvPr/>
        </p:nvGrpSpPr>
        <p:grpSpPr>
          <a:xfrm>
            <a:off x="226775" y="806974"/>
            <a:ext cx="8368300" cy="3768153"/>
            <a:chOff x="455375" y="578374"/>
            <a:chExt cx="8368300" cy="3768153"/>
          </a:xfrm>
        </p:grpSpPr>
        <p:pic>
          <p:nvPicPr>
            <p:cNvPr descr="More Logos" id="380" name="Google Shape;380;p53"/>
            <p:cNvPicPr preferRelativeResize="0"/>
            <p:nvPr/>
          </p:nvPicPr>
          <p:blipFill>
            <a:blip r:embed="rId3">
              <a:alphaModFix/>
            </a:blip>
            <a:stretch>
              <a:fillRect/>
            </a:stretch>
          </p:blipFill>
          <p:spPr>
            <a:xfrm>
              <a:off x="508300" y="3009900"/>
              <a:ext cx="865475" cy="487551"/>
            </a:xfrm>
            <a:prstGeom prst="rect">
              <a:avLst/>
            </a:prstGeom>
            <a:noFill/>
            <a:ln>
              <a:noFill/>
            </a:ln>
          </p:spPr>
        </p:pic>
        <p:pic>
          <p:nvPicPr>
            <p:cNvPr descr="Press kit | GitLab" id="381" name="Google Shape;381;p53"/>
            <p:cNvPicPr preferRelativeResize="0"/>
            <p:nvPr/>
          </p:nvPicPr>
          <p:blipFill>
            <a:blip r:embed="rId4">
              <a:alphaModFix/>
            </a:blip>
            <a:stretch>
              <a:fillRect/>
            </a:stretch>
          </p:blipFill>
          <p:spPr>
            <a:xfrm>
              <a:off x="5646262" y="578374"/>
              <a:ext cx="627262" cy="597350"/>
            </a:xfrm>
            <a:prstGeom prst="rect">
              <a:avLst/>
            </a:prstGeom>
            <a:noFill/>
            <a:ln>
              <a:noFill/>
            </a:ln>
          </p:spPr>
        </p:pic>
        <p:pic>
          <p:nvPicPr>
            <p:cNvPr descr="Software Driven Cloud Networking - Arista" id="382" name="Google Shape;382;p53"/>
            <p:cNvPicPr preferRelativeResize="0"/>
            <p:nvPr/>
          </p:nvPicPr>
          <p:blipFill>
            <a:blip r:embed="rId5">
              <a:alphaModFix/>
            </a:blip>
            <a:stretch>
              <a:fillRect/>
            </a:stretch>
          </p:blipFill>
          <p:spPr>
            <a:xfrm>
              <a:off x="468025" y="1589430"/>
              <a:ext cx="865475" cy="135045"/>
            </a:xfrm>
            <a:prstGeom prst="rect">
              <a:avLst/>
            </a:prstGeom>
            <a:noFill/>
            <a:ln>
              <a:noFill/>
            </a:ln>
          </p:spPr>
        </p:pic>
        <p:pic>
          <p:nvPicPr>
            <p:cNvPr descr="Logo" id="383" name="Google Shape;383;p53"/>
            <p:cNvPicPr preferRelativeResize="0"/>
            <p:nvPr/>
          </p:nvPicPr>
          <p:blipFill>
            <a:blip r:embed="rId6">
              <a:alphaModFix/>
            </a:blip>
            <a:stretch>
              <a:fillRect/>
            </a:stretch>
          </p:blipFill>
          <p:spPr>
            <a:xfrm>
              <a:off x="508725" y="1904673"/>
              <a:ext cx="739525" cy="314297"/>
            </a:xfrm>
            <a:prstGeom prst="rect">
              <a:avLst/>
            </a:prstGeom>
            <a:noFill/>
            <a:ln>
              <a:noFill/>
            </a:ln>
          </p:spPr>
        </p:pic>
        <p:pic>
          <p:nvPicPr>
            <p:cNvPr descr="CNCF Branding" id="384" name="Google Shape;384;p53"/>
            <p:cNvPicPr preferRelativeResize="0"/>
            <p:nvPr/>
          </p:nvPicPr>
          <p:blipFill>
            <a:blip r:embed="rId7">
              <a:alphaModFix/>
            </a:blip>
            <a:stretch>
              <a:fillRect/>
            </a:stretch>
          </p:blipFill>
          <p:spPr>
            <a:xfrm>
              <a:off x="498700" y="2433875"/>
              <a:ext cx="853099" cy="135050"/>
            </a:xfrm>
            <a:prstGeom prst="rect">
              <a:avLst/>
            </a:prstGeom>
            <a:noFill/>
            <a:ln>
              <a:noFill/>
            </a:ln>
          </p:spPr>
        </p:pic>
        <p:pic>
          <p:nvPicPr>
            <p:cNvPr descr="cort-logo | the Hybrid Group, LLC." id="385" name="Google Shape;385;p53"/>
            <p:cNvPicPr preferRelativeResize="0"/>
            <p:nvPr/>
          </p:nvPicPr>
          <p:blipFill>
            <a:blip r:embed="rId8">
              <a:alphaModFix/>
            </a:blip>
            <a:stretch>
              <a:fillRect/>
            </a:stretch>
          </p:blipFill>
          <p:spPr>
            <a:xfrm>
              <a:off x="593969" y="2684945"/>
              <a:ext cx="739531" cy="354975"/>
            </a:xfrm>
            <a:prstGeom prst="rect">
              <a:avLst/>
            </a:prstGeom>
            <a:noFill/>
            <a:ln>
              <a:noFill/>
            </a:ln>
          </p:spPr>
        </p:pic>
        <p:pic>
          <p:nvPicPr>
            <p:cNvPr descr="Optoro - Wikipedia" id="386" name="Google Shape;386;p53"/>
            <p:cNvPicPr preferRelativeResize="0"/>
            <p:nvPr/>
          </p:nvPicPr>
          <p:blipFill>
            <a:blip r:embed="rId9">
              <a:alphaModFix/>
            </a:blip>
            <a:stretch>
              <a:fillRect/>
            </a:stretch>
          </p:blipFill>
          <p:spPr>
            <a:xfrm>
              <a:off x="455375" y="3454950"/>
              <a:ext cx="878125" cy="478977"/>
            </a:xfrm>
            <a:prstGeom prst="rect">
              <a:avLst/>
            </a:prstGeom>
            <a:noFill/>
            <a:ln>
              <a:noFill/>
            </a:ln>
          </p:spPr>
        </p:pic>
        <p:pic>
          <p:nvPicPr>
            <p:cNvPr descr="Orange lanceert ZEN abonnementen: vast budget en 100% controle" id="387" name="Google Shape;387;p53"/>
            <p:cNvPicPr preferRelativeResize="0"/>
            <p:nvPr/>
          </p:nvPicPr>
          <p:blipFill>
            <a:blip r:embed="rId10">
              <a:alphaModFix/>
            </a:blip>
            <a:stretch>
              <a:fillRect/>
            </a:stretch>
          </p:blipFill>
          <p:spPr>
            <a:xfrm>
              <a:off x="585241" y="4042274"/>
              <a:ext cx="739525" cy="304253"/>
            </a:xfrm>
            <a:prstGeom prst="rect">
              <a:avLst/>
            </a:prstGeom>
            <a:noFill/>
            <a:ln>
              <a:noFill/>
            </a:ln>
          </p:spPr>
        </p:pic>
        <p:pic>
          <p:nvPicPr>
            <p:cNvPr descr="Agnes Intelligence | LinkedIn" id="388" name="Google Shape;388;p53"/>
            <p:cNvPicPr preferRelativeResize="0"/>
            <p:nvPr/>
          </p:nvPicPr>
          <p:blipFill>
            <a:blip r:embed="rId11">
              <a:alphaModFix/>
            </a:blip>
            <a:stretch>
              <a:fillRect/>
            </a:stretch>
          </p:blipFill>
          <p:spPr>
            <a:xfrm>
              <a:off x="500599" y="1250262"/>
              <a:ext cx="782250" cy="220830"/>
            </a:xfrm>
            <a:prstGeom prst="rect">
              <a:avLst/>
            </a:prstGeom>
            <a:noFill/>
            <a:ln>
              <a:noFill/>
            </a:ln>
          </p:spPr>
        </p:pic>
        <p:pic>
          <p:nvPicPr>
            <p:cNvPr descr="kafka-logo-icon | Parse.ly" id="389" name="Google Shape;389;p53"/>
            <p:cNvPicPr preferRelativeResize="0"/>
            <p:nvPr/>
          </p:nvPicPr>
          <p:blipFill>
            <a:blip r:embed="rId12">
              <a:alphaModFix/>
            </a:blip>
            <a:stretch>
              <a:fillRect/>
            </a:stretch>
          </p:blipFill>
          <p:spPr>
            <a:xfrm>
              <a:off x="1330763" y="710277"/>
              <a:ext cx="576113" cy="384069"/>
            </a:xfrm>
            <a:prstGeom prst="rect">
              <a:avLst/>
            </a:prstGeom>
            <a:noFill/>
            <a:ln>
              <a:noFill/>
            </a:ln>
          </p:spPr>
        </p:pic>
        <p:pic>
          <p:nvPicPr>
            <p:cNvPr descr="Prometheus (software) - Wikipedia" id="390" name="Google Shape;390;p53"/>
            <p:cNvPicPr preferRelativeResize="0"/>
            <p:nvPr/>
          </p:nvPicPr>
          <p:blipFill>
            <a:blip r:embed="rId13">
              <a:alphaModFix/>
            </a:blip>
            <a:stretch>
              <a:fillRect/>
            </a:stretch>
          </p:blipFill>
          <p:spPr>
            <a:xfrm>
              <a:off x="1827388" y="665764"/>
              <a:ext cx="434902" cy="430116"/>
            </a:xfrm>
            <a:prstGeom prst="rect">
              <a:avLst/>
            </a:prstGeom>
            <a:noFill/>
            <a:ln>
              <a:noFill/>
            </a:ln>
          </p:spPr>
        </p:pic>
        <p:pic>
          <p:nvPicPr>
            <p:cNvPr descr="Redis Vector Logo - Download Free SVG Icon | Worldvectorlogo" id="391" name="Google Shape;391;p53"/>
            <p:cNvPicPr preferRelativeResize="0"/>
            <p:nvPr/>
          </p:nvPicPr>
          <p:blipFill>
            <a:blip r:embed="rId14">
              <a:alphaModFix/>
            </a:blip>
            <a:stretch>
              <a:fillRect/>
            </a:stretch>
          </p:blipFill>
          <p:spPr>
            <a:xfrm>
              <a:off x="2316119" y="715930"/>
              <a:ext cx="434893" cy="372760"/>
            </a:xfrm>
            <a:prstGeom prst="rect">
              <a:avLst/>
            </a:prstGeom>
            <a:noFill/>
            <a:ln>
              <a:noFill/>
            </a:ln>
          </p:spPr>
        </p:pic>
        <p:pic>
          <p:nvPicPr>
            <p:cNvPr descr="PostgreSQL: The world's most advanced open source database" id="392" name="Google Shape;392;p53"/>
            <p:cNvPicPr preferRelativeResize="0"/>
            <p:nvPr/>
          </p:nvPicPr>
          <p:blipFill>
            <a:blip r:embed="rId15">
              <a:alphaModFix/>
            </a:blip>
            <a:stretch>
              <a:fillRect/>
            </a:stretch>
          </p:blipFill>
          <p:spPr>
            <a:xfrm>
              <a:off x="2799125" y="715940"/>
              <a:ext cx="434894" cy="447313"/>
            </a:xfrm>
            <a:prstGeom prst="rect">
              <a:avLst/>
            </a:prstGeom>
            <a:noFill/>
            <a:ln>
              <a:noFill/>
            </a:ln>
          </p:spPr>
        </p:pic>
        <p:pic>
          <p:nvPicPr>
            <p:cNvPr descr="Open Source Search: The Creators of Elasticsearch, ELK Stack ..." id="393" name="Google Shape;393;p53"/>
            <p:cNvPicPr preferRelativeResize="0"/>
            <p:nvPr/>
          </p:nvPicPr>
          <p:blipFill>
            <a:blip r:embed="rId16">
              <a:alphaModFix/>
            </a:blip>
            <a:stretch>
              <a:fillRect/>
            </a:stretch>
          </p:blipFill>
          <p:spPr>
            <a:xfrm>
              <a:off x="3292776" y="710147"/>
              <a:ext cx="384075" cy="384069"/>
            </a:xfrm>
            <a:prstGeom prst="rect">
              <a:avLst/>
            </a:prstGeom>
            <a:noFill/>
            <a:ln>
              <a:noFill/>
            </a:ln>
          </p:spPr>
        </p:pic>
        <p:pic>
          <p:nvPicPr>
            <p:cNvPr descr="Downloads / InfluxData Branding Docs" id="394" name="Google Shape;394;p53"/>
            <p:cNvPicPr preferRelativeResize="0"/>
            <p:nvPr/>
          </p:nvPicPr>
          <p:blipFill>
            <a:blip r:embed="rId17">
              <a:alphaModFix/>
            </a:blip>
            <a:stretch>
              <a:fillRect/>
            </a:stretch>
          </p:blipFill>
          <p:spPr>
            <a:xfrm>
              <a:off x="3653677" y="656232"/>
              <a:ext cx="492188" cy="492180"/>
            </a:xfrm>
            <a:prstGeom prst="rect">
              <a:avLst/>
            </a:prstGeom>
            <a:noFill/>
            <a:ln>
              <a:noFill/>
            </a:ln>
          </p:spPr>
        </p:pic>
        <p:pic>
          <p:nvPicPr>
            <p:cNvPr descr="Helm" id="395" name="Google Shape;395;p53"/>
            <p:cNvPicPr preferRelativeResize="0"/>
            <p:nvPr/>
          </p:nvPicPr>
          <p:blipFill>
            <a:blip r:embed="rId18">
              <a:alphaModFix/>
            </a:blip>
            <a:stretch>
              <a:fillRect/>
            </a:stretch>
          </p:blipFill>
          <p:spPr>
            <a:xfrm>
              <a:off x="4126279" y="707340"/>
              <a:ext cx="337988" cy="389980"/>
            </a:xfrm>
            <a:prstGeom prst="rect">
              <a:avLst/>
            </a:prstGeom>
            <a:noFill/>
            <a:ln>
              <a:noFill/>
            </a:ln>
          </p:spPr>
        </p:pic>
        <p:pic>
          <p:nvPicPr>
            <p:cNvPr descr="RabbitMQ.app — The easiest way to get started with RabbitMQ on the Mac" id="396" name="Google Shape;396;p53"/>
            <p:cNvPicPr preferRelativeResize="0"/>
            <p:nvPr/>
          </p:nvPicPr>
          <p:blipFill>
            <a:blip r:embed="rId19">
              <a:alphaModFix/>
            </a:blip>
            <a:stretch>
              <a:fillRect/>
            </a:stretch>
          </p:blipFill>
          <p:spPr>
            <a:xfrm>
              <a:off x="4466232" y="683966"/>
              <a:ext cx="434894" cy="434887"/>
            </a:xfrm>
            <a:prstGeom prst="rect">
              <a:avLst/>
            </a:prstGeom>
            <a:noFill/>
            <a:ln>
              <a:noFill/>
            </a:ln>
          </p:spPr>
        </p:pic>
        <p:pic>
          <p:nvPicPr>
            <p:cNvPr descr="Logo Mysql PNG Images, Free Download - Free Transparent PNG Logos" id="397" name="Google Shape;397;p53"/>
            <p:cNvPicPr preferRelativeResize="0"/>
            <p:nvPr/>
          </p:nvPicPr>
          <p:blipFill>
            <a:blip r:embed="rId20">
              <a:alphaModFix/>
            </a:blip>
            <a:stretch>
              <a:fillRect/>
            </a:stretch>
          </p:blipFill>
          <p:spPr>
            <a:xfrm>
              <a:off x="4903511" y="710297"/>
              <a:ext cx="384075" cy="384069"/>
            </a:xfrm>
            <a:prstGeom prst="rect">
              <a:avLst/>
            </a:prstGeom>
            <a:noFill/>
            <a:ln>
              <a:noFill/>
            </a:ln>
          </p:spPr>
        </p:pic>
        <p:pic>
          <p:nvPicPr>
            <p:cNvPr descr="Official MariaDB Logos | MariaDB" id="398" name="Google Shape;398;p53"/>
            <p:cNvPicPr preferRelativeResize="0"/>
            <p:nvPr/>
          </p:nvPicPr>
          <p:blipFill>
            <a:blip r:embed="rId21">
              <a:alphaModFix/>
            </a:blip>
            <a:stretch>
              <a:fillRect/>
            </a:stretch>
          </p:blipFill>
          <p:spPr>
            <a:xfrm>
              <a:off x="5289972" y="724847"/>
              <a:ext cx="434894" cy="354977"/>
            </a:xfrm>
            <a:prstGeom prst="rect">
              <a:avLst/>
            </a:prstGeom>
            <a:noFill/>
            <a:ln>
              <a:noFill/>
            </a:ln>
          </p:spPr>
        </p:pic>
        <p:pic>
          <p:nvPicPr>
            <p:cNvPr descr="Magento Logo transparent PNG - StickPNG" id="399" name="Google Shape;399;p53"/>
            <p:cNvPicPr preferRelativeResize="0"/>
            <p:nvPr/>
          </p:nvPicPr>
          <p:blipFill>
            <a:blip r:embed="rId22">
              <a:alphaModFix/>
            </a:blip>
            <a:stretch>
              <a:fillRect/>
            </a:stretch>
          </p:blipFill>
          <p:spPr>
            <a:xfrm>
              <a:off x="6174814" y="659610"/>
              <a:ext cx="434894" cy="434887"/>
            </a:xfrm>
            <a:prstGeom prst="rect">
              <a:avLst/>
            </a:prstGeom>
            <a:noFill/>
            <a:ln>
              <a:noFill/>
            </a:ln>
          </p:spPr>
        </p:pic>
        <p:pic>
          <p:nvPicPr>
            <p:cNvPr descr="Image result for check mark icon" id="400" name="Google Shape;400;p53" title="https://thenounproject.com/term/check-mark/5390/"/>
            <p:cNvPicPr preferRelativeResize="0"/>
            <p:nvPr/>
          </p:nvPicPr>
          <p:blipFill>
            <a:blip r:embed="rId23">
              <a:alphaModFix/>
            </a:blip>
            <a:stretch>
              <a:fillRect/>
            </a:stretch>
          </p:blipFill>
          <p:spPr>
            <a:xfrm>
              <a:off x="7152050" y="1248777"/>
              <a:ext cx="223800" cy="223800"/>
            </a:xfrm>
            <a:prstGeom prst="rect">
              <a:avLst/>
            </a:prstGeom>
            <a:noFill/>
            <a:ln>
              <a:noFill/>
            </a:ln>
          </p:spPr>
        </p:pic>
        <p:pic>
          <p:nvPicPr>
            <p:cNvPr descr="Folder Nfs Svg Png Icon Free Download (#147843) - OnlineWebFonts.COM" id="401" name="Google Shape;401;p53"/>
            <p:cNvPicPr preferRelativeResize="0"/>
            <p:nvPr/>
          </p:nvPicPr>
          <p:blipFill>
            <a:blip r:embed="rId24">
              <a:alphaModFix/>
            </a:blip>
            <a:stretch>
              <a:fillRect/>
            </a:stretch>
          </p:blipFill>
          <p:spPr>
            <a:xfrm>
              <a:off x="6616344" y="681099"/>
              <a:ext cx="434894" cy="389330"/>
            </a:xfrm>
            <a:prstGeom prst="rect">
              <a:avLst/>
            </a:prstGeom>
            <a:noFill/>
            <a:ln>
              <a:noFill/>
            </a:ln>
          </p:spPr>
        </p:pic>
        <p:pic>
          <p:nvPicPr>
            <p:cNvPr descr="Solr Svg Png Icon Free Download (#307312) - OnlineWebFonts.COM" id="402" name="Google Shape;402;p53"/>
            <p:cNvPicPr preferRelativeResize="0"/>
            <p:nvPr/>
          </p:nvPicPr>
          <p:blipFill>
            <a:blip r:embed="rId25">
              <a:alphaModFix/>
            </a:blip>
            <a:stretch>
              <a:fillRect/>
            </a:stretch>
          </p:blipFill>
          <p:spPr>
            <a:xfrm>
              <a:off x="7066225" y="747400"/>
              <a:ext cx="309875" cy="309875"/>
            </a:xfrm>
            <a:prstGeom prst="rect">
              <a:avLst/>
            </a:prstGeom>
            <a:noFill/>
            <a:ln>
              <a:noFill/>
            </a:ln>
          </p:spPr>
        </p:pic>
        <p:pic>
          <p:nvPicPr>
            <p:cNvPr descr="Image result for check mark icon" id="403" name="Google Shape;403;p53" title="https://thenounproject.com/term/check-mark/5390/"/>
            <p:cNvPicPr preferRelativeResize="0"/>
            <p:nvPr/>
          </p:nvPicPr>
          <p:blipFill>
            <a:blip r:embed="rId23">
              <a:alphaModFix/>
            </a:blip>
            <a:stretch>
              <a:fillRect/>
            </a:stretch>
          </p:blipFill>
          <p:spPr>
            <a:xfrm>
              <a:off x="6758888" y="1248777"/>
              <a:ext cx="223800" cy="223800"/>
            </a:xfrm>
            <a:prstGeom prst="rect">
              <a:avLst/>
            </a:prstGeom>
            <a:noFill/>
            <a:ln>
              <a:noFill/>
            </a:ln>
          </p:spPr>
        </p:pic>
        <p:pic>
          <p:nvPicPr>
            <p:cNvPr descr="Image result for check mark icon" id="404" name="Google Shape;404;p53" title="https://thenounproject.com/term/check-mark/5390/"/>
            <p:cNvPicPr preferRelativeResize="0"/>
            <p:nvPr/>
          </p:nvPicPr>
          <p:blipFill>
            <a:blip r:embed="rId23">
              <a:alphaModFix/>
            </a:blip>
            <a:stretch>
              <a:fillRect/>
            </a:stretch>
          </p:blipFill>
          <p:spPr>
            <a:xfrm>
              <a:off x="1506913" y="1248777"/>
              <a:ext cx="223800" cy="223800"/>
            </a:xfrm>
            <a:prstGeom prst="rect">
              <a:avLst/>
            </a:prstGeom>
            <a:noFill/>
            <a:ln>
              <a:noFill/>
            </a:ln>
          </p:spPr>
        </p:pic>
        <p:pic>
          <p:nvPicPr>
            <p:cNvPr descr="Gerrit icon" id="405" name="Google Shape;405;p53"/>
            <p:cNvPicPr preferRelativeResize="0"/>
            <p:nvPr/>
          </p:nvPicPr>
          <p:blipFill>
            <a:blip r:embed="rId26">
              <a:alphaModFix/>
            </a:blip>
            <a:stretch>
              <a:fillRect/>
            </a:stretch>
          </p:blipFill>
          <p:spPr>
            <a:xfrm>
              <a:off x="7391100" y="684900"/>
              <a:ext cx="434875" cy="434875"/>
            </a:xfrm>
            <a:prstGeom prst="rect">
              <a:avLst/>
            </a:prstGeom>
            <a:noFill/>
            <a:ln>
              <a:noFill/>
            </a:ln>
          </p:spPr>
        </p:pic>
        <p:pic>
          <p:nvPicPr>
            <p:cNvPr descr="Image result for check mark icon" id="406" name="Google Shape;406;p53" title="https://thenounproject.com/term/check-mark/5390/"/>
            <p:cNvPicPr preferRelativeResize="0"/>
            <p:nvPr/>
          </p:nvPicPr>
          <p:blipFill>
            <a:blip r:embed="rId23">
              <a:alphaModFix/>
            </a:blip>
            <a:stretch>
              <a:fillRect/>
            </a:stretch>
          </p:blipFill>
          <p:spPr>
            <a:xfrm>
              <a:off x="7451903" y="1545052"/>
              <a:ext cx="223800" cy="223800"/>
            </a:xfrm>
            <a:prstGeom prst="rect">
              <a:avLst/>
            </a:prstGeom>
            <a:noFill/>
            <a:ln>
              <a:noFill/>
            </a:ln>
          </p:spPr>
        </p:pic>
        <p:pic>
          <p:nvPicPr>
            <p:cNvPr descr="Npm icon" id="407" name="Google Shape;407;p53"/>
            <p:cNvPicPr preferRelativeResize="0"/>
            <p:nvPr/>
          </p:nvPicPr>
          <p:blipFill>
            <a:blip r:embed="rId27">
              <a:alphaModFix/>
            </a:blip>
            <a:stretch>
              <a:fillRect/>
            </a:stretch>
          </p:blipFill>
          <p:spPr>
            <a:xfrm>
              <a:off x="7832625" y="693500"/>
              <a:ext cx="492200" cy="492200"/>
            </a:xfrm>
            <a:prstGeom prst="rect">
              <a:avLst/>
            </a:prstGeom>
            <a:noFill/>
            <a:ln>
              <a:noFill/>
            </a:ln>
          </p:spPr>
        </p:pic>
        <p:pic>
          <p:nvPicPr>
            <p:cNvPr descr="Image result for check mark icon" id="408" name="Google Shape;408;p53" title="https://thenounproject.com/term/check-mark/5390/"/>
            <p:cNvPicPr preferRelativeResize="0"/>
            <p:nvPr/>
          </p:nvPicPr>
          <p:blipFill>
            <a:blip r:embed="rId23">
              <a:alphaModFix/>
            </a:blip>
            <a:stretch>
              <a:fillRect/>
            </a:stretch>
          </p:blipFill>
          <p:spPr>
            <a:xfrm>
              <a:off x="7969725" y="1545052"/>
              <a:ext cx="223800" cy="223800"/>
            </a:xfrm>
            <a:prstGeom prst="rect">
              <a:avLst/>
            </a:prstGeom>
            <a:noFill/>
            <a:ln>
              <a:noFill/>
            </a:ln>
          </p:spPr>
        </p:pic>
        <p:pic>
          <p:nvPicPr>
            <p:cNvPr descr="Image result for check mark icon" id="409" name="Google Shape;409;p53" title="https://thenounproject.com/term/check-mark/5390/"/>
            <p:cNvPicPr preferRelativeResize="0"/>
            <p:nvPr/>
          </p:nvPicPr>
          <p:blipFill>
            <a:blip r:embed="rId23">
              <a:alphaModFix/>
            </a:blip>
            <a:stretch>
              <a:fillRect/>
            </a:stretch>
          </p:blipFill>
          <p:spPr>
            <a:xfrm>
              <a:off x="2411250" y="1545052"/>
              <a:ext cx="223800" cy="223800"/>
            </a:xfrm>
            <a:prstGeom prst="rect">
              <a:avLst/>
            </a:prstGeom>
            <a:noFill/>
            <a:ln>
              <a:noFill/>
            </a:ln>
          </p:spPr>
        </p:pic>
        <p:pic>
          <p:nvPicPr>
            <p:cNvPr descr="Image result for check mark icon" id="410" name="Google Shape;410;p53" title="https://thenounproject.com/term/check-mark/5390/"/>
            <p:cNvPicPr preferRelativeResize="0"/>
            <p:nvPr/>
          </p:nvPicPr>
          <p:blipFill>
            <a:blip r:embed="rId23">
              <a:alphaModFix/>
            </a:blip>
            <a:stretch>
              <a:fillRect/>
            </a:stretch>
          </p:blipFill>
          <p:spPr>
            <a:xfrm>
              <a:off x="6758888" y="1545052"/>
              <a:ext cx="223800" cy="223800"/>
            </a:xfrm>
            <a:prstGeom prst="rect">
              <a:avLst/>
            </a:prstGeom>
            <a:noFill/>
            <a:ln>
              <a:noFill/>
            </a:ln>
          </p:spPr>
        </p:pic>
        <p:pic>
          <p:nvPicPr>
            <p:cNvPr descr="SonarQube: running tests from Jenkins Pipeline in Docker" id="411" name="Google Shape;411;p53"/>
            <p:cNvPicPr preferRelativeResize="0"/>
            <p:nvPr/>
          </p:nvPicPr>
          <p:blipFill>
            <a:blip r:embed="rId28">
              <a:alphaModFix/>
            </a:blip>
            <a:stretch>
              <a:fillRect/>
            </a:stretch>
          </p:blipFill>
          <p:spPr>
            <a:xfrm>
              <a:off x="8331475" y="659575"/>
              <a:ext cx="492200" cy="485519"/>
            </a:xfrm>
            <a:prstGeom prst="rect">
              <a:avLst/>
            </a:prstGeom>
            <a:noFill/>
            <a:ln>
              <a:noFill/>
            </a:ln>
          </p:spPr>
        </p:pic>
        <p:pic>
          <p:nvPicPr>
            <p:cNvPr descr="Image result for check mark icon" id="412" name="Google Shape;412;p53" title="https://thenounproject.com/term/check-mark/5390/"/>
            <p:cNvPicPr preferRelativeResize="0"/>
            <p:nvPr/>
          </p:nvPicPr>
          <p:blipFill>
            <a:blip r:embed="rId23">
              <a:alphaModFix/>
            </a:blip>
            <a:stretch>
              <a:fillRect/>
            </a:stretch>
          </p:blipFill>
          <p:spPr>
            <a:xfrm>
              <a:off x="8426925" y="1545052"/>
              <a:ext cx="223800" cy="223800"/>
            </a:xfrm>
            <a:prstGeom prst="rect">
              <a:avLst/>
            </a:prstGeom>
            <a:noFill/>
            <a:ln>
              <a:noFill/>
            </a:ln>
          </p:spPr>
        </p:pic>
        <p:pic>
          <p:nvPicPr>
            <p:cNvPr descr="Image result for check mark icon" id="413" name="Google Shape;413;p53" title="https://thenounproject.com/term/check-mark/5390/"/>
            <p:cNvPicPr preferRelativeResize="0"/>
            <p:nvPr/>
          </p:nvPicPr>
          <p:blipFill>
            <a:blip r:embed="rId23">
              <a:alphaModFix/>
            </a:blip>
            <a:stretch>
              <a:fillRect/>
            </a:stretch>
          </p:blipFill>
          <p:spPr>
            <a:xfrm>
              <a:off x="1506925" y="1969898"/>
              <a:ext cx="223800" cy="223800"/>
            </a:xfrm>
            <a:prstGeom prst="rect">
              <a:avLst/>
            </a:prstGeom>
            <a:noFill/>
            <a:ln>
              <a:noFill/>
            </a:ln>
          </p:spPr>
        </p:pic>
        <p:pic>
          <p:nvPicPr>
            <p:cNvPr descr="Image result for check mark icon" id="414" name="Google Shape;414;p53" title="https://thenounproject.com/term/check-mark/5390/"/>
            <p:cNvPicPr preferRelativeResize="0"/>
            <p:nvPr/>
          </p:nvPicPr>
          <p:blipFill>
            <a:blip r:embed="rId23">
              <a:alphaModFix/>
            </a:blip>
            <a:stretch>
              <a:fillRect/>
            </a:stretch>
          </p:blipFill>
          <p:spPr>
            <a:xfrm>
              <a:off x="3372914" y="1969898"/>
              <a:ext cx="223800" cy="223800"/>
            </a:xfrm>
            <a:prstGeom prst="rect">
              <a:avLst/>
            </a:prstGeom>
            <a:noFill/>
            <a:ln>
              <a:noFill/>
            </a:ln>
          </p:spPr>
        </p:pic>
        <p:pic>
          <p:nvPicPr>
            <p:cNvPr descr="Image result for check mark icon" id="415" name="Google Shape;415;p53" title="https://thenounproject.com/term/check-mark/5390/"/>
            <p:cNvPicPr preferRelativeResize="0"/>
            <p:nvPr/>
          </p:nvPicPr>
          <p:blipFill>
            <a:blip r:embed="rId23">
              <a:alphaModFix/>
            </a:blip>
            <a:stretch>
              <a:fillRect/>
            </a:stretch>
          </p:blipFill>
          <p:spPr>
            <a:xfrm>
              <a:off x="1932939" y="1969898"/>
              <a:ext cx="223800" cy="223800"/>
            </a:xfrm>
            <a:prstGeom prst="rect">
              <a:avLst/>
            </a:prstGeom>
            <a:noFill/>
            <a:ln>
              <a:noFill/>
            </a:ln>
          </p:spPr>
        </p:pic>
        <p:pic>
          <p:nvPicPr>
            <p:cNvPr descr="Image result for check mark icon" id="416" name="Google Shape;416;p53" title="https://thenounproject.com/term/check-mark/5390/"/>
            <p:cNvPicPr preferRelativeResize="0"/>
            <p:nvPr/>
          </p:nvPicPr>
          <p:blipFill>
            <a:blip r:embed="rId23">
              <a:alphaModFix/>
            </a:blip>
            <a:stretch>
              <a:fillRect/>
            </a:stretch>
          </p:blipFill>
          <p:spPr>
            <a:xfrm>
              <a:off x="2904672" y="2368569"/>
              <a:ext cx="223800" cy="223800"/>
            </a:xfrm>
            <a:prstGeom prst="rect">
              <a:avLst/>
            </a:prstGeom>
            <a:noFill/>
            <a:ln>
              <a:noFill/>
            </a:ln>
          </p:spPr>
        </p:pic>
        <p:pic>
          <p:nvPicPr>
            <p:cNvPr descr="Image result for check mark icon" id="417" name="Google Shape;417;p53" title="https://thenounproject.com/term/check-mark/5390/"/>
            <p:cNvPicPr preferRelativeResize="0"/>
            <p:nvPr/>
          </p:nvPicPr>
          <p:blipFill>
            <a:blip r:embed="rId23">
              <a:alphaModFix/>
            </a:blip>
            <a:stretch>
              <a:fillRect/>
            </a:stretch>
          </p:blipFill>
          <p:spPr>
            <a:xfrm>
              <a:off x="5395519" y="2368569"/>
              <a:ext cx="223800" cy="223800"/>
            </a:xfrm>
            <a:prstGeom prst="rect">
              <a:avLst/>
            </a:prstGeom>
            <a:noFill/>
            <a:ln>
              <a:noFill/>
            </a:ln>
          </p:spPr>
        </p:pic>
        <p:pic>
          <p:nvPicPr>
            <p:cNvPr descr="Image result for check mark icon" id="418" name="Google Shape;418;p53" title="https://thenounproject.com/term/check-mark/5390/"/>
            <p:cNvPicPr preferRelativeResize="0"/>
            <p:nvPr/>
          </p:nvPicPr>
          <p:blipFill>
            <a:blip r:embed="rId23">
              <a:alphaModFix/>
            </a:blip>
            <a:stretch>
              <a:fillRect/>
            </a:stretch>
          </p:blipFill>
          <p:spPr>
            <a:xfrm>
              <a:off x="3372914" y="2368569"/>
              <a:ext cx="223800" cy="223800"/>
            </a:xfrm>
            <a:prstGeom prst="rect">
              <a:avLst/>
            </a:prstGeom>
            <a:noFill/>
            <a:ln>
              <a:noFill/>
            </a:ln>
          </p:spPr>
        </p:pic>
        <p:pic>
          <p:nvPicPr>
            <p:cNvPr descr="Image result for check mark icon" id="419" name="Google Shape;419;p53" title="https://thenounproject.com/term/check-mark/5390/"/>
            <p:cNvPicPr preferRelativeResize="0"/>
            <p:nvPr/>
          </p:nvPicPr>
          <p:blipFill>
            <a:blip r:embed="rId23">
              <a:alphaModFix/>
            </a:blip>
            <a:stretch>
              <a:fillRect/>
            </a:stretch>
          </p:blipFill>
          <p:spPr>
            <a:xfrm>
              <a:off x="2411250" y="2368569"/>
              <a:ext cx="223800" cy="223800"/>
            </a:xfrm>
            <a:prstGeom prst="rect">
              <a:avLst/>
            </a:prstGeom>
            <a:noFill/>
            <a:ln>
              <a:noFill/>
            </a:ln>
          </p:spPr>
        </p:pic>
        <p:pic>
          <p:nvPicPr>
            <p:cNvPr descr="Image result for check mark icon" id="420" name="Google Shape;420;p53" title="https://thenounproject.com/term/check-mark/5390/"/>
            <p:cNvPicPr preferRelativeResize="0"/>
            <p:nvPr/>
          </p:nvPicPr>
          <p:blipFill>
            <a:blip r:embed="rId23">
              <a:alphaModFix/>
            </a:blip>
            <a:stretch>
              <a:fillRect/>
            </a:stretch>
          </p:blipFill>
          <p:spPr>
            <a:xfrm>
              <a:off x="3372914" y="2748425"/>
              <a:ext cx="223800" cy="223800"/>
            </a:xfrm>
            <a:prstGeom prst="rect">
              <a:avLst/>
            </a:prstGeom>
            <a:noFill/>
            <a:ln>
              <a:noFill/>
            </a:ln>
          </p:spPr>
        </p:pic>
        <p:pic>
          <p:nvPicPr>
            <p:cNvPr descr="Image result for check mark icon" id="421" name="Google Shape;421;p53" title="https://thenounproject.com/term/check-mark/5390/"/>
            <p:cNvPicPr preferRelativeResize="0"/>
            <p:nvPr/>
          </p:nvPicPr>
          <p:blipFill>
            <a:blip r:embed="rId23">
              <a:alphaModFix/>
            </a:blip>
            <a:stretch>
              <a:fillRect/>
            </a:stretch>
          </p:blipFill>
          <p:spPr>
            <a:xfrm>
              <a:off x="5395519" y="2748425"/>
              <a:ext cx="223800" cy="223800"/>
            </a:xfrm>
            <a:prstGeom prst="rect">
              <a:avLst/>
            </a:prstGeom>
            <a:noFill/>
            <a:ln>
              <a:noFill/>
            </a:ln>
          </p:spPr>
        </p:pic>
        <p:pic>
          <p:nvPicPr>
            <p:cNvPr descr="Image result for check mark icon" id="422" name="Google Shape;422;p53" title="https://thenounproject.com/term/check-mark/5390/"/>
            <p:cNvPicPr preferRelativeResize="0"/>
            <p:nvPr/>
          </p:nvPicPr>
          <p:blipFill>
            <a:blip r:embed="rId23">
              <a:alphaModFix/>
            </a:blip>
            <a:stretch>
              <a:fillRect/>
            </a:stretch>
          </p:blipFill>
          <p:spPr>
            <a:xfrm>
              <a:off x="6280350" y="2748425"/>
              <a:ext cx="223800" cy="223800"/>
            </a:xfrm>
            <a:prstGeom prst="rect">
              <a:avLst/>
            </a:prstGeom>
            <a:noFill/>
            <a:ln>
              <a:noFill/>
            </a:ln>
          </p:spPr>
        </p:pic>
        <p:pic>
          <p:nvPicPr>
            <p:cNvPr descr="Image result for check mark icon" id="423" name="Google Shape;423;p53" title="https://thenounproject.com/term/check-mark/5390/"/>
            <p:cNvPicPr preferRelativeResize="0"/>
            <p:nvPr/>
          </p:nvPicPr>
          <p:blipFill>
            <a:blip r:embed="rId23">
              <a:alphaModFix/>
            </a:blip>
            <a:stretch>
              <a:fillRect/>
            </a:stretch>
          </p:blipFill>
          <p:spPr>
            <a:xfrm>
              <a:off x="1932939" y="3141776"/>
              <a:ext cx="223800" cy="223800"/>
            </a:xfrm>
            <a:prstGeom prst="rect">
              <a:avLst/>
            </a:prstGeom>
            <a:noFill/>
            <a:ln>
              <a:noFill/>
            </a:ln>
          </p:spPr>
        </p:pic>
        <p:pic>
          <p:nvPicPr>
            <p:cNvPr descr="Image result for check mark icon" id="424" name="Google Shape;424;p53" title="https://thenounproject.com/term/check-mark/5390/"/>
            <p:cNvPicPr preferRelativeResize="0"/>
            <p:nvPr/>
          </p:nvPicPr>
          <p:blipFill>
            <a:blip r:embed="rId23">
              <a:alphaModFix/>
            </a:blip>
            <a:stretch>
              <a:fillRect/>
            </a:stretch>
          </p:blipFill>
          <p:spPr>
            <a:xfrm>
              <a:off x="4183373" y="3141776"/>
              <a:ext cx="223800" cy="223800"/>
            </a:xfrm>
            <a:prstGeom prst="rect">
              <a:avLst/>
            </a:prstGeom>
            <a:noFill/>
            <a:ln>
              <a:noFill/>
            </a:ln>
          </p:spPr>
        </p:pic>
        <p:pic>
          <p:nvPicPr>
            <p:cNvPr descr="Image result for check mark icon" id="425" name="Google Shape;425;p53" title="https://thenounproject.com/term/check-mark/5390/"/>
            <p:cNvPicPr preferRelativeResize="0"/>
            <p:nvPr/>
          </p:nvPicPr>
          <p:blipFill>
            <a:blip r:embed="rId23">
              <a:alphaModFix/>
            </a:blip>
            <a:stretch>
              <a:fillRect/>
            </a:stretch>
          </p:blipFill>
          <p:spPr>
            <a:xfrm>
              <a:off x="2904672" y="3582539"/>
              <a:ext cx="223800" cy="223800"/>
            </a:xfrm>
            <a:prstGeom prst="rect">
              <a:avLst/>
            </a:prstGeom>
            <a:noFill/>
            <a:ln>
              <a:noFill/>
            </a:ln>
          </p:spPr>
        </p:pic>
        <p:pic>
          <p:nvPicPr>
            <p:cNvPr descr="Image result for check mark icon" id="426" name="Google Shape;426;p53" title="https://thenounproject.com/term/check-mark/5390/"/>
            <p:cNvPicPr preferRelativeResize="0"/>
            <p:nvPr/>
          </p:nvPicPr>
          <p:blipFill>
            <a:blip r:embed="rId23">
              <a:alphaModFix/>
            </a:blip>
            <a:stretch>
              <a:fillRect/>
            </a:stretch>
          </p:blipFill>
          <p:spPr>
            <a:xfrm>
              <a:off x="4983648" y="3582539"/>
              <a:ext cx="223800" cy="223800"/>
            </a:xfrm>
            <a:prstGeom prst="rect">
              <a:avLst/>
            </a:prstGeom>
            <a:noFill/>
            <a:ln>
              <a:noFill/>
            </a:ln>
          </p:spPr>
        </p:pic>
        <p:pic>
          <p:nvPicPr>
            <p:cNvPr descr="Image result for check mark icon" id="427" name="Google Shape;427;p53" title="https://thenounproject.com/term/check-mark/5390/"/>
            <p:cNvPicPr preferRelativeResize="0"/>
            <p:nvPr/>
          </p:nvPicPr>
          <p:blipFill>
            <a:blip r:embed="rId23">
              <a:alphaModFix/>
            </a:blip>
            <a:stretch>
              <a:fillRect/>
            </a:stretch>
          </p:blipFill>
          <p:spPr>
            <a:xfrm>
              <a:off x="1932939" y="4082488"/>
              <a:ext cx="223800" cy="223800"/>
            </a:xfrm>
            <a:prstGeom prst="rect">
              <a:avLst/>
            </a:prstGeom>
            <a:noFill/>
            <a:ln>
              <a:noFill/>
            </a:ln>
          </p:spPr>
        </p:pic>
        <p:pic>
          <p:nvPicPr>
            <p:cNvPr descr="Image result for check mark icon" id="428" name="Google Shape;428;p53" title="https://thenounproject.com/term/check-mark/5390/"/>
            <p:cNvPicPr preferRelativeResize="0"/>
            <p:nvPr/>
          </p:nvPicPr>
          <p:blipFill>
            <a:blip r:embed="rId23">
              <a:alphaModFix/>
            </a:blip>
            <a:stretch>
              <a:fillRect/>
            </a:stretch>
          </p:blipFill>
          <p:spPr>
            <a:xfrm>
              <a:off x="1932939" y="3582539"/>
              <a:ext cx="223800" cy="223800"/>
            </a:xfrm>
            <a:prstGeom prst="rect">
              <a:avLst/>
            </a:prstGeom>
            <a:noFill/>
            <a:ln>
              <a:noFill/>
            </a:ln>
          </p:spPr>
        </p:pic>
        <p:pic>
          <p:nvPicPr>
            <p:cNvPr descr="Image result for check mark icon" id="429" name="Google Shape;429;p53" title="https://thenounproject.com/term/check-mark/5390/"/>
            <p:cNvPicPr preferRelativeResize="0"/>
            <p:nvPr/>
          </p:nvPicPr>
          <p:blipFill>
            <a:blip r:embed="rId23">
              <a:alphaModFix/>
            </a:blip>
            <a:stretch>
              <a:fillRect/>
            </a:stretch>
          </p:blipFill>
          <p:spPr>
            <a:xfrm>
              <a:off x="3372914" y="3582539"/>
              <a:ext cx="223800" cy="223800"/>
            </a:xfrm>
            <a:prstGeom prst="rect">
              <a:avLst/>
            </a:prstGeom>
            <a:noFill/>
            <a:ln>
              <a:noFill/>
            </a:ln>
          </p:spPr>
        </p:pic>
        <p:pic>
          <p:nvPicPr>
            <p:cNvPr descr="Image result for check mark icon" id="430" name="Google Shape;430;p53" title="https://thenounproject.com/term/check-mark/5390/"/>
            <p:cNvPicPr preferRelativeResize="0"/>
            <p:nvPr/>
          </p:nvPicPr>
          <p:blipFill>
            <a:blip r:embed="rId23">
              <a:alphaModFix/>
            </a:blip>
            <a:stretch>
              <a:fillRect/>
            </a:stretch>
          </p:blipFill>
          <p:spPr>
            <a:xfrm>
              <a:off x="2411250" y="3582539"/>
              <a:ext cx="223800" cy="223800"/>
            </a:xfrm>
            <a:prstGeom prst="rect">
              <a:avLst/>
            </a:prstGeom>
            <a:noFill/>
            <a:ln>
              <a:noFill/>
            </a:ln>
          </p:spPr>
        </p:pic>
        <p:pic>
          <p:nvPicPr>
            <p:cNvPr descr="Image result for check mark icon" id="431" name="Google Shape;431;p53" title="https://thenounproject.com/term/check-mark/5390/"/>
            <p:cNvPicPr preferRelativeResize="0"/>
            <p:nvPr/>
          </p:nvPicPr>
          <p:blipFill>
            <a:blip r:embed="rId23">
              <a:alphaModFix/>
            </a:blip>
            <a:stretch>
              <a:fillRect/>
            </a:stretch>
          </p:blipFill>
          <p:spPr>
            <a:xfrm>
              <a:off x="3787875" y="3141776"/>
              <a:ext cx="223800" cy="223800"/>
            </a:xfrm>
            <a:prstGeom prst="rect">
              <a:avLst/>
            </a:prstGeom>
            <a:noFill/>
            <a:ln>
              <a:noFill/>
            </a:ln>
          </p:spPr>
        </p:pic>
        <p:pic>
          <p:nvPicPr>
            <p:cNvPr descr="Image result for check mark icon" id="432" name="Google Shape;432;p53" title="https://thenounproject.com/term/check-mark/5390/"/>
            <p:cNvPicPr preferRelativeResize="0"/>
            <p:nvPr/>
          </p:nvPicPr>
          <p:blipFill>
            <a:blip r:embed="rId23">
              <a:alphaModFix/>
            </a:blip>
            <a:stretch>
              <a:fillRect/>
            </a:stretch>
          </p:blipFill>
          <p:spPr>
            <a:xfrm>
              <a:off x="4183373" y="4082488"/>
              <a:ext cx="223800" cy="223800"/>
            </a:xfrm>
            <a:prstGeom prst="rect">
              <a:avLst/>
            </a:prstGeom>
            <a:noFill/>
            <a:ln>
              <a:noFill/>
            </a:ln>
          </p:spPr>
        </p:pic>
        <p:pic>
          <p:nvPicPr>
            <p:cNvPr descr="Image result for check mark icon" id="433" name="Google Shape;433;p53" title="https://thenounproject.com/term/check-mark/5390/"/>
            <p:cNvPicPr preferRelativeResize="0"/>
            <p:nvPr/>
          </p:nvPicPr>
          <p:blipFill>
            <a:blip r:embed="rId23">
              <a:alphaModFix/>
            </a:blip>
            <a:stretch>
              <a:fillRect/>
            </a:stretch>
          </p:blipFill>
          <p:spPr>
            <a:xfrm>
              <a:off x="5847993" y="4082488"/>
              <a:ext cx="223800" cy="223800"/>
            </a:xfrm>
            <a:prstGeom prst="rect">
              <a:avLst/>
            </a:prstGeom>
            <a:noFill/>
            <a:ln>
              <a:noFill/>
            </a:ln>
          </p:spPr>
        </p:pic>
        <p:pic>
          <p:nvPicPr>
            <p:cNvPr descr="Image result for check mark icon" id="434" name="Google Shape;434;p53" title="https://thenounproject.com/term/check-mark/5390/"/>
            <p:cNvPicPr preferRelativeResize="0"/>
            <p:nvPr/>
          </p:nvPicPr>
          <p:blipFill>
            <a:blip r:embed="rId23">
              <a:alphaModFix/>
            </a:blip>
            <a:stretch>
              <a:fillRect/>
            </a:stretch>
          </p:blipFill>
          <p:spPr>
            <a:xfrm>
              <a:off x="2904672" y="4082488"/>
              <a:ext cx="223800" cy="223800"/>
            </a:xfrm>
            <a:prstGeom prst="rect">
              <a:avLst/>
            </a:prstGeom>
            <a:noFill/>
            <a:ln>
              <a:noFill/>
            </a:ln>
          </p:spPr>
        </p:pic>
        <p:pic>
          <p:nvPicPr>
            <p:cNvPr descr="Image result for check mark icon" id="435" name="Google Shape;435;p53" title="https://thenounproject.com/term/check-mark/5390/"/>
            <p:cNvPicPr preferRelativeResize="0"/>
            <p:nvPr/>
          </p:nvPicPr>
          <p:blipFill>
            <a:blip r:embed="rId23">
              <a:alphaModFix/>
            </a:blip>
            <a:stretch>
              <a:fillRect/>
            </a:stretch>
          </p:blipFill>
          <p:spPr>
            <a:xfrm>
              <a:off x="2411250" y="4082488"/>
              <a:ext cx="223800" cy="223800"/>
            </a:xfrm>
            <a:prstGeom prst="rect">
              <a:avLst/>
            </a:prstGeom>
            <a:noFill/>
            <a:ln>
              <a:noFill/>
            </a:ln>
          </p:spPr>
        </p:pic>
        <p:pic>
          <p:nvPicPr>
            <p:cNvPr descr="Image result for check mark icon" id="436" name="Google Shape;436;p53" title="https://thenounproject.com/term/check-mark/5390/"/>
            <p:cNvPicPr preferRelativeResize="0"/>
            <p:nvPr/>
          </p:nvPicPr>
          <p:blipFill>
            <a:blip r:embed="rId23">
              <a:alphaModFix/>
            </a:blip>
            <a:stretch>
              <a:fillRect/>
            </a:stretch>
          </p:blipFill>
          <p:spPr>
            <a:xfrm>
              <a:off x="4540713" y="4082488"/>
              <a:ext cx="223800" cy="223800"/>
            </a:xfrm>
            <a:prstGeom prst="rect">
              <a:avLst/>
            </a:prstGeom>
            <a:noFill/>
            <a:ln>
              <a:noFill/>
            </a:ln>
          </p:spPr>
        </p:pic>
        <p:pic>
          <p:nvPicPr>
            <p:cNvPr descr="Image result for check mark icon" id="437" name="Google Shape;437;p53" title="https://thenounproject.com/term/check-mark/5390/"/>
            <p:cNvPicPr preferRelativeResize="0"/>
            <p:nvPr/>
          </p:nvPicPr>
          <p:blipFill>
            <a:blip r:embed="rId23">
              <a:alphaModFix/>
            </a:blip>
            <a:stretch>
              <a:fillRect/>
            </a:stretch>
          </p:blipFill>
          <p:spPr>
            <a:xfrm>
              <a:off x="4983648" y="4082488"/>
              <a:ext cx="223800" cy="223800"/>
            </a:xfrm>
            <a:prstGeom prst="rect">
              <a:avLst/>
            </a:prstGeom>
            <a:noFill/>
            <a:ln>
              <a:noFill/>
            </a:ln>
          </p:spPr>
        </p:pic>
        <p:pic>
          <p:nvPicPr>
            <p:cNvPr descr="Image result for check mark icon" id="438" name="Google Shape;438;p53" title="https://thenounproject.com/term/check-mark/5390/"/>
            <p:cNvPicPr preferRelativeResize="0"/>
            <p:nvPr/>
          </p:nvPicPr>
          <p:blipFill>
            <a:blip r:embed="rId23">
              <a:alphaModFix/>
            </a:blip>
            <a:stretch>
              <a:fillRect/>
            </a:stretch>
          </p:blipFill>
          <p:spPr>
            <a:xfrm>
              <a:off x="1502125" y="4082488"/>
              <a:ext cx="223800" cy="223800"/>
            </a:xfrm>
            <a:prstGeom prst="rect">
              <a:avLst/>
            </a:prstGeom>
            <a:noFill/>
            <a:ln>
              <a:noFill/>
            </a:ln>
          </p:spPr>
        </p:pic>
        <p:pic>
          <p:nvPicPr>
            <p:cNvPr descr="Image result for check mark icon" id="439" name="Google Shape;439;p53" title="https://thenounproject.com/term/check-mark/5390/"/>
            <p:cNvPicPr preferRelativeResize="0"/>
            <p:nvPr/>
          </p:nvPicPr>
          <p:blipFill>
            <a:blip r:embed="rId23">
              <a:alphaModFix/>
            </a:blip>
            <a:stretch>
              <a:fillRect/>
            </a:stretch>
          </p:blipFill>
          <p:spPr>
            <a:xfrm>
              <a:off x="6758893" y="4082475"/>
              <a:ext cx="223800" cy="223800"/>
            </a:xfrm>
            <a:prstGeom prst="rect">
              <a:avLst/>
            </a:prstGeom>
            <a:noFill/>
            <a:ln>
              <a:noFill/>
            </a:ln>
          </p:spPr>
        </p:pic>
      </p:grpSp>
      <p:sp>
        <p:nvSpPr>
          <p:cNvPr id="440" name="Google Shape;440;p53"/>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4"/>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 The primitives</a:t>
            </a:r>
            <a:endParaRPr sz="2800"/>
          </a:p>
        </p:txBody>
      </p:sp>
      <p:sp>
        <p:nvSpPr>
          <p:cNvPr id="446" name="Google Shape;446;p54"/>
          <p:cNvSpPr txBox="1"/>
          <p:nvPr>
            <p:ph idx="4294967295" type="subTitle"/>
          </p:nvPr>
        </p:nvSpPr>
        <p:spPr>
          <a:xfrm>
            <a:off x="113550" y="595725"/>
            <a:ext cx="5632500" cy="41928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Native interfaces for connecting workloads (Pods) to </a:t>
            </a:r>
            <a:r>
              <a:rPr lang="en-US">
                <a:latin typeface="Montserrat"/>
                <a:ea typeface="Montserrat"/>
                <a:cs typeface="Montserrat"/>
                <a:sym typeface="Montserrat"/>
              </a:rPr>
              <a:t>Persistent </a:t>
            </a:r>
            <a:r>
              <a:rPr lang="en-US">
                <a:latin typeface="Montserrat"/>
                <a:ea typeface="Montserrat"/>
                <a:cs typeface="Montserrat"/>
                <a:sym typeface="Montserrat"/>
              </a:rPr>
              <a:t>Volumes (PVs). </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Dynamic provisioning of PV via </a:t>
            </a:r>
            <a:r>
              <a:rPr lang="en-US">
                <a:latin typeface="Montserrat"/>
                <a:ea typeface="Montserrat"/>
                <a:cs typeface="Montserrat"/>
                <a:sym typeface="Montserrat"/>
              </a:rPr>
              <a:t>Persistent Volume Claim (</a:t>
            </a:r>
            <a:r>
              <a:rPr lang="en-US">
                <a:latin typeface="Montserrat"/>
                <a:ea typeface="Montserrat"/>
                <a:cs typeface="Montserrat"/>
                <a:sym typeface="Montserrat"/>
              </a:rPr>
              <a:t>PVC) and Storage Class (SC). </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More abstraction through community efforts around Persistent Volumes (PV) and  Persistent Volume Claims (PVC) and </a:t>
            </a:r>
            <a:r>
              <a:rPr lang="en-US">
                <a:latin typeface="Montserrat"/>
                <a:ea typeface="Montserrat"/>
                <a:cs typeface="Montserrat"/>
                <a:sym typeface="Montserrat"/>
              </a:rPr>
              <a:t>Container Storage Interface (C</a:t>
            </a:r>
            <a:r>
              <a:rPr lang="en-US">
                <a:latin typeface="Montserrat"/>
                <a:ea typeface="Montserrat"/>
                <a:cs typeface="Montserrat"/>
                <a:sym typeface="Montserrat"/>
              </a:rPr>
              <a:t>SI)</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CSI to handle vendor specific needs and avoid wildfire of “volume plugins” or “drivers” in K8s main repo</a:t>
            </a:r>
            <a:endParaRPr>
              <a:latin typeface="Montserrat"/>
              <a:ea typeface="Montserrat"/>
              <a:cs typeface="Montserrat"/>
              <a:sym typeface="Montserrat"/>
            </a:endParaRPr>
          </a:p>
        </p:txBody>
      </p:sp>
      <p:sp>
        <p:nvSpPr>
          <p:cNvPr id="447" name="Google Shape;447;p54"/>
          <p:cNvSpPr txBox="1"/>
          <p:nvPr/>
        </p:nvSpPr>
        <p:spPr>
          <a:xfrm>
            <a:off x="5958275" y="1562450"/>
            <a:ext cx="1363200" cy="334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In-tree Volumes</a:t>
            </a:r>
            <a:endParaRPr sz="1300">
              <a:latin typeface="Lato"/>
              <a:ea typeface="Lato"/>
              <a:cs typeface="Lato"/>
              <a:sym typeface="Lato"/>
            </a:endParaRPr>
          </a:p>
        </p:txBody>
      </p:sp>
      <p:sp>
        <p:nvSpPr>
          <p:cNvPr id="448" name="Google Shape;448;p54"/>
          <p:cNvSpPr txBox="1"/>
          <p:nvPr/>
        </p:nvSpPr>
        <p:spPr>
          <a:xfrm>
            <a:off x="5958275" y="2169014"/>
            <a:ext cx="1122300" cy="5154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Flex Volumes</a:t>
            </a:r>
            <a:endParaRPr sz="1300">
              <a:latin typeface="Lato"/>
              <a:ea typeface="Lato"/>
              <a:cs typeface="Lato"/>
              <a:sym typeface="Lato"/>
            </a:endParaRPr>
          </a:p>
        </p:txBody>
      </p:sp>
      <p:sp>
        <p:nvSpPr>
          <p:cNvPr id="449" name="Google Shape;449;p54"/>
          <p:cNvSpPr txBox="1"/>
          <p:nvPr/>
        </p:nvSpPr>
        <p:spPr>
          <a:xfrm>
            <a:off x="5958269" y="3500875"/>
            <a:ext cx="544200" cy="301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CSI</a:t>
            </a:r>
            <a:endParaRPr i="1" sz="1300">
              <a:latin typeface="Lato"/>
              <a:ea typeface="Lato"/>
              <a:cs typeface="Lato"/>
              <a:sym typeface="Lato"/>
            </a:endParaRPr>
          </a:p>
        </p:txBody>
      </p:sp>
      <p:sp>
        <p:nvSpPr>
          <p:cNvPr id="450" name="Google Shape;450;p54"/>
          <p:cNvSpPr txBox="1"/>
          <p:nvPr/>
        </p:nvSpPr>
        <p:spPr>
          <a:xfrm>
            <a:off x="7890250" y="1553100"/>
            <a:ext cx="544200" cy="301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PV</a:t>
            </a:r>
            <a:endParaRPr i="1" sz="1300">
              <a:latin typeface="Lato"/>
              <a:ea typeface="Lato"/>
              <a:cs typeface="Lato"/>
              <a:sym typeface="Lato"/>
            </a:endParaRPr>
          </a:p>
        </p:txBody>
      </p:sp>
      <p:sp>
        <p:nvSpPr>
          <p:cNvPr id="451" name="Google Shape;451;p54"/>
          <p:cNvSpPr txBox="1"/>
          <p:nvPr/>
        </p:nvSpPr>
        <p:spPr>
          <a:xfrm>
            <a:off x="5958275" y="951450"/>
            <a:ext cx="850200" cy="301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Volume</a:t>
            </a:r>
            <a:endParaRPr i="1" sz="1300">
              <a:latin typeface="Lato"/>
              <a:ea typeface="Lato"/>
              <a:cs typeface="Lato"/>
              <a:sym typeface="Lato"/>
            </a:endParaRPr>
          </a:p>
        </p:txBody>
      </p:sp>
      <p:sp>
        <p:nvSpPr>
          <p:cNvPr id="452" name="Google Shape;452;p54"/>
          <p:cNvSpPr txBox="1"/>
          <p:nvPr/>
        </p:nvSpPr>
        <p:spPr>
          <a:xfrm>
            <a:off x="7830850" y="1973975"/>
            <a:ext cx="603600" cy="301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PVC</a:t>
            </a:r>
            <a:endParaRPr i="1" sz="1300">
              <a:latin typeface="Lato"/>
              <a:ea typeface="Lato"/>
              <a:cs typeface="Lato"/>
              <a:sym typeface="Lato"/>
            </a:endParaRPr>
          </a:p>
        </p:txBody>
      </p:sp>
      <p:sp>
        <p:nvSpPr>
          <p:cNvPr id="453" name="Google Shape;453;p54"/>
          <p:cNvSpPr txBox="1"/>
          <p:nvPr/>
        </p:nvSpPr>
        <p:spPr>
          <a:xfrm>
            <a:off x="7830850" y="2394850"/>
            <a:ext cx="603600" cy="301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SC</a:t>
            </a:r>
            <a:endParaRPr i="1" sz="1300">
              <a:latin typeface="Lato"/>
              <a:ea typeface="Lato"/>
              <a:cs typeface="Lato"/>
              <a:sym typeface="Lato"/>
            </a:endParaRPr>
          </a:p>
        </p:txBody>
      </p:sp>
      <p:sp>
        <p:nvSpPr>
          <p:cNvPr id="454" name="Google Shape;454;p54"/>
          <p:cNvSpPr txBox="1"/>
          <p:nvPr/>
        </p:nvSpPr>
        <p:spPr>
          <a:xfrm>
            <a:off x="5958275" y="2925238"/>
            <a:ext cx="1665900" cy="334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External Provisioner</a:t>
            </a:r>
            <a:endParaRPr sz="1300">
              <a:latin typeface="Lato"/>
              <a:ea typeface="Lato"/>
              <a:cs typeface="Lato"/>
              <a:sym typeface="Lato"/>
            </a:endParaRPr>
          </a:p>
        </p:txBody>
      </p:sp>
      <p:sp>
        <p:nvSpPr>
          <p:cNvPr id="455" name="Google Shape;455;p54"/>
          <p:cNvSpPr txBox="1"/>
          <p:nvPr/>
        </p:nvSpPr>
        <p:spPr>
          <a:xfrm>
            <a:off x="7299700" y="3649483"/>
            <a:ext cx="1665900" cy="334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Topology Aware</a:t>
            </a:r>
            <a:endParaRPr sz="1300">
              <a:latin typeface="Lato"/>
              <a:ea typeface="Lato"/>
              <a:cs typeface="Lato"/>
              <a:sym typeface="Lato"/>
            </a:endParaRPr>
          </a:p>
        </p:txBody>
      </p:sp>
      <p:sp>
        <p:nvSpPr>
          <p:cNvPr id="456" name="Google Shape;456;p54"/>
          <p:cNvSpPr txBox="1"/>
          <p:nvPr/>
        </p:nvSpPr>
        <p:spPr>
          <a:xfrm>
            <a:off x="7890250" y="3231825"/>
            <a:ext cx="1053900" cy="334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Pools</a:t>
            </a:r>
            <a:endParaRPr sz="1300">
              <a:latin typeface="Lato"/>
              <a:ea typeface="Lato"/>
              <a:cs typeface="Lato"/>
              <a:sym typeface="Lato"/>
            </a:endParaRPr>
          </a:p>
        </p:txBody>
      </p:sp>
      <p:sp>
        <p:nvSpPr>
          <p:cNvPr id="457" name="Google Shape;457;p54"/>
          <p:cNvSpPr txBox="1"/>
          <p:nvPr/>
        </p:nvSpPr>
        <p:spPr>
          <a:xfrm>
            <a:off x="7299700" y="4116048"/>
            <a:ext cx="1665900" cy="334800"/>
          </a:xfrm>
          <a:prstGeom prst="rect">
            <a:avLst/>
          </a:prstGeom>
          <a:solidFill>
            <a:srgbClr val="FFFFFF"/>
          </a:solidFill>
          <a:ln>
            <a:noFill/>
          </a:ln>
          <a:effectLst>
            <a:outerShdw blurRad="57150" rotWithShape="0" algn="bl" dir="5400000" dist="19050">
              <a:srgbClr val="674EA7">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Lato"/>
                <a:ea typeface="Lato"/>
                <a:cs typeface="Lato"/>
                <a:sym typeface="Lato"/>
              </a:rPr>
              <a:t>Data Source</a:t>
            </a:r>
            <a:endParaRPr sz="1300">
              <a:latin typeface="Lato"/>
              <a:ea typeface="Lato"/>
              <a:cs typeface="Lato"/>
              <a:sym typeface="Lato"/>
            </a:endParaRPr>
          </a:p>
        </p:txBody>
      </p:sp>
      <p:sp>
        <p:nvSpPr>
          <p:cNvPr id="458" name="Google Shape;458;p54"/>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55"/>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Can’t I just? </a:t>
            </a:r>
            <a:endParaRPr sz="2800"/>
          </a:p>
        </p:txBody>
      </p:sp>
      <p:pic>
        <p:nvPicPr>
          <p:cNvPr descr="Screenshot 2019-01-31 at 14.16.45.png" id="464" name="Google Shape;464;p55"/>
          <p:cNvPicPr preferRelativeResize="0"/>
          <p:nvPr/>
        </p:nvPicPr>
        <p:blipFill rotWithShape="1">
          <a:blip r:embed="rId3">
            <a:alphaModFix/>
          </a:blip>
          <a:srcRect b="0" l="0" r="0" t="0"/>
          <a:stretch/>
        </p:blipFill>
        <p:spPr>
          <a:xfrm>
            <a:off x="4860194" y="800712"/>
            <a:ext cx="2986980" cy="2873127"/>
          </a:xfrm>
          <a:prstGeom prst="rect">
            <a:avLst/>
          </a:prstGeom>
          <a:noFill/>
          <a:ln>
            <a:noFill/>
          </a:ln>
        </p:spPr>
      </p:pic>
      <p:grpSp>
        <p:nvGrpSpPr>
          <p:cNvPr id="465" name="Google Shape;465;p55"/>
          <p:cNvGrpSpPr/>
          <p:nvPr/>
        </p:nvGrpSpPr>
        <p:grpSpPr>
          <a:xfrm>
            <a:off x="488041" y="645025"/>
            <a:ext cx="3324240" cy="2206116"/>
            <a:chOff x="1558091" y="2740375"/>
            <a:chExt cx="3324240" cy="2206116"/>
          </a:xfrm>
        </p:grpSpPr>
        <p:grpSp>
          <p:nvGrpSpPr>
            <p:cNvPr id="466" name="Google Shape;466;p55"/>
            <p:cNvGrpSpPr/>
            <p:nvPr/>
          </p:nvGrpSpPr>
          <p:grpSpPr>
            <a:xfrm>
              <a:off x="1558091" y="2740375"/>
              <a:ext cx="3324240" cy="2206116"/>
              <a:chOff x="948491" y="2740375"/>
              <a:chExt cx="3324240" cy="2206116"/>
            </a:xfrm>
          </p:grpSpPr>
          <p:sp>
            <p:nvSpPr>
              <p:cNvPr id="467" name="Google Shape;467;p55"/>
              <p:cNvSpPr/>
              <p:nvPr/>
            </p:nvSpPr>
            <p:spPr>
              <a:xfrm rot="351827">
                <a:off x="1037079" y="2896171"/>
                <a:ext cx="3147063" cy="1894522"/>
              </a:xfrm>
              <a:prstGeom prst="cloud">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5"/>
              <p:cNvSpPr/>
              <p:nvPr/>
            </p:nvSpPr>
            <p:spPr>
              <a:xfrm>
                <a:off x="1511050" y="4187175"/>
                <a:ext cx="39210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666666"/>
                    </a:solidFill>
                  </a:rPr>
                  <a:t>db1</a:t>
                </a:r>
                <a:endParaRPr sz="900">
                  <a:solidFill>
                    <a:srgbClr val="666666"/>
                  </a:solidFill>
                  <a:latin typeface="Calibri"/>
                  <a:ea typeface="Calibri"/>
                  <a:cs typeface="Calibri"/>
                  <a:sym typeface="Calibri"/>
                </a:endParaRPr>
              </a:p>
            </p:txBody>
          </p:sp>
          <p:sp>
            <p:nvSpPr>
              <p:cNvPr id="469" name="Google Shape;469;p55"/>
              <p:cNvSpPr/>
              <p:nvPr/>
            </p:nvSpPr>
            <p:spPr>
              <a:xfrm>
                <a:off x="2044450" y="4034775"/>
                <a:ext cx="39210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666666"/>
                    </a:solidFill>
                  </a:rPr>
                  <a:t>db2</a:t>
                </a:r>
                <a:endParaRPr sz="900">
                  <a:solidFill>
                    <a:srgbClr val="666666"/>
                  </a:solidFill>
                  <a:latin typeface="Calibri"/>
                  <a:ea typeface="Calibri"/>
                  <a:cs typeface="Calibri"/>
                  <a:sym typeface="Calibri"/>
                </a:endParaRPr>
              </a:p>
            </p:txBody>
          </p:sp>
          <p:sp>
            <p:nvSpPr>
              <p:cNvPr id="470" name="Google Shape;470;p55"/>
              <p:cNvSpPr/>
              <p:nvPr/>
            </p:nvSpPr>
            <p:spPr>
              <a:xfrm>
                <a:off x="2654050" y="4263375"/>
                <a:ext cx="58695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Redis</a:t>
                </a:r>
                <a:endParaRPr sz="900">
                  <a:solidFill>
                    <a:srgbClr val="666666"/>
                  </a:solidFill>
                  <a:latin typeface="Calibri"/>
                  <a:ea typeface="Calibri"/>
                  <a:cs typeface="Calibri"/>
                  <a:sym typeface="Calibri"/>
                </a:endParaRPr>
              </a:p>
            </p:txBody>
          </p:sp>
          <p:cxnSp>
            <p:nvCxnSpPr>
              <p:cNvPr id="471" name="Google Shape;471;p55"/>
              <p:cNvCxnSpPr>
                <a:endCxn id="468" idx="1"/>
              </p:cNvCxnSpPr>
              <p:nvPr/>
            </p:nvCxnSpPr>
            <p:spPr>
              <a:xfrm>
                <a:off x="1694500" y="3699975"/>
                <a:ext cx="12600" cy="487200"/>
              </a:xfrm>
              <a:prstGeom prst="straightConnector1">
                <a:avLst/>
              </a:prstGeom>
              <a:noFill/>
              <a:ln cap="flat" cmpd="sng" w="9525">
                <a:solidFill>
                  <a:schemeClr val="dk2"/>
                </a:solidFill>
                <a:prstDash val="dot"/>
                <a:round/>
                <a:headEnd len="med" w="med" type="none"/>
                <a:tailEnd len="med" w="med" type="triangle"/>
              </a:ln>
            </p:spPr>
          </p:cxnSp>
          <p:sp>
            <p:nvSpPr>
              <p:cNvPr id="472" name="Google Shape;472;p55"/>
              <p:cNvSpPr/>
              <p:nvPr/>
            </p:nvSpPr>
            <p:spPr>
              <a:xfrm>
                <a:off x="1350125" y="3389275"/>
                <a:ext cx="721800" cy="27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1</a:t>
                </a:r>
                <a:endParaRPr sz="900">
                  <a:latin typeface="Calibri"/>
                  <a:ea typeface="Calibri"/>
                  <a:cs typeface="Calibri"/>
                  <a:sym typeface="Calibri"/>
                </a:endParaRPr>
              </a:p>
            </p:txBody>
          </p:sp>
          <p:sp>
            <p:nvSpPr>
              <p:cNvPr id="473" name="Google Shape;473;p55"/>
              <p:cNvSpPr/>
              <p:nvPr/>
            </p:nvSpPr>
            <p:spPr>
              <a:xfrm>
                <a:off x="2112125" y="3541675"/>
                <a:ext cx="634500" cy="27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2</a:t>
                </a:r>
                <a:endParaRPr sz="900">
                  <a:latin typeface="Calibri"/>
                  <a:ea typeface="Calibri"/>
                  <a:cs typeface="Calibri"/>
                  <a:sym typeface="Calibri"/>
                </a:endParaRPr>
              </a:p>
            </p:txBody>
          </p:sp>
          <p:cxnSp>
            <p:nvCxnSpPr>
              <p:cNvPr id="474" name="Google Shape;474;p55"/>
              <p:cNvCxnSpPr>
                <a:endCxn id="469" idx="1"/>
              </p:cNvCxnSpPr>
              <p:nvPr/>
            </p:nvCxnSpPr>
            <p:spPr>
              <a:xfrm>
                <a:off x="2227900" y="3852375"/>
                <a:ext cx="12600" cy="182400"/>
              </a:xfrm>
              <a:prstGeom prst="straightConnector1">
                <a:avLst/>
              </a:prstGeom>
              <a:noFill/>
              <a:ln cap="flat" cmpd="sng" w="9525">
                <a:solidFill>
                  <a:schemeClr val="dk2"/>
                </a:solidFill>
                <a:prstDash val="dot"/>
                <a:round/>
                <a:headEnd len="med" w="med" type="none"/>
                <a:tailEnd len="med" w="med" type="triangle"/>
              </a:ln>
            </p:spPr>
          </p:cxnSp>
          <p:cxnSp>
            <p:nvCxnSpPr>
              <p:cNvPr id="475" name="Google Shape;475;p55"/>
              <p:cNvCxnSpPr/>
              <p:nvPr/>
            </p:nvCxnSpPr>
            <p:spPr>
              <a:xfrm>
                <a:off x="1715825" y="3834125"/>
                <a:ext cx="501300" cy="42300"/>
              </a:xfrm>
              <a:prstGeom prst="straightConnector1">
                <a:avLst/>
              </a:prstGeom>
              <a:noFill/>
              <a:ln cap="flat" cmpd="sng" w="9525">
                <a:solidFill>
                  <a:schemeClr val="dk2"/>
                </a:solidFill>
                <a:prstDash val="dot"/>
                <a:round/>
                <a:headEnd len="med" w="med" type="none"/>
                <a:tailEnd len="med" w="med" type="triangle"/>
              </a:ln>
            </p:spPr>
          </p:cxnSp>
          <p:sp>
            <p:nvSpPr>
              <p:cNvPr id="476" name="Google Shape;476;p55"/>
              <p:cNvSpPr/>
              <p:nvPr/>
            </p:nvSpPr>
            <p:spPr>
              <a:xfrm>
                <a:off x="2112125" y="3084475"/>
                <a:ext cx="721800" cy="182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UI</a:t>
                </a:r>
                <a:endParaRPr sz="900">
                  <a:latin typeface="Calibri"/>
                  <a:ea typeface="Calibri"/>
                  <a:cs typeface="Calibri"/>
                  <a:sym typeface="Calibri"/>
                </a:endParaRPr>
              </a:p>
            </p:txBody>
          </p:sp>
          <p:sp>
            <p:nvSpPr>
              <p:cNvPr id="477" name="Google Shape;477;p55"/>
              <p:cNvSpPr/>
              <p:nvPr/>
            </p:nvSpPr>
            <p:spPr>
              <a:xfrm>
                <a:off x="2942550" y="3345650"/>
                <a:ext cx="721800" cy="2190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REST API</a:t>
                </a:r>
                <a:endParaRPr sz="900">
                  <a:latin typeface="Calibri"/>
                  <a:ea typeface="Calibri"/>
                  <a:cs typeface="Calibri"/>
                  <a:sym typeface="Calibri"/>
                </a:endParaRPr>
              </a:p>
            </p:txBody>
          </p:sp>
          <p:cxnSp>
            <p:nvCxnSpPr>
              <p:cNvPr id="478" name="Google Shape;478;p55"/>
              <p:cNvCxnSpPr>
                <a:stCxn id="476" idx="2"/>
                <a:endCxn id="472" idx="0"/>
              </p:cNvCxnSpPr>
              <p:nvPr/>
            </p:nvCxnSpPr>
            <p:spPr>
              <a:xfrm flipH="1">
                <a:off x="1711025" y="3266875"/>
                <a:ext cx="762000" cy="122400"/>
              </a:xfrm>
              <a:prstGeom prst="straightConnector1">
                <a:avLst/>
              </a:prstGeom>
              <a:noFill/>
              <a:ln cap="flat" cmpd="sng" w="9525">
                <a:solidFill>
                  <a:schemeClr val="dk2"/>
                </a:solidFill>
                <a:prstDash val="dot"/>
                <a:round/>
                <a:headEnd len="med" w="med" type="none"/>
                <a:tailEnd len="med" w="med" type="triangle"/>
              </a:ln>
            </p:spPr>
          </p:cxnSp>
          <p:cxnSp>
            <p:nvCxnSpPr>
              <p:cNvPr id="479" name="Google Shape;479;p55"/>
              <p:cNvCxnSpPr>
                <a:stCxn id="476" idx="2"/>
                <a:endCxn id="473" idx="0"/>
              </p:cNvCxnSpPr>
              <p:nvPr/>
            </p:nvCxnSpPr>
            <p:spPr>
              <a:xfrm flipH="1">
                <a:off x="2429525" y="3266875"/>
                <a:ext cx="43500" cy="274800"/>
              </a:xfrm>
              <a:prstGeom prst="straightConnector1">
                <a:avLst/>
              </a:prstGeom>
              <a:noFill/>
              <a:ln cap="flat" cmpd="sng" w="9525">
                <a:solidFill>
                  <a:schemeClr val="dk2"/>
                </a:solidFill>
                <a:prstDash val="dot"/>
                <a:round/>
                <a:headEnd len="med" w="med" type="none"/>
                <a:tailEnd len="med" w="med" type="triangle"/>
              </a:ln>
            </p:spPr>
          </p:cxnSp>
          <p:cxnSp>
            <p:nvCxnSpPr>
              <p:cNvPr id="480" name="Google Shape;480;p55"/>
              <p:cNvCxnSpPr/>
              <p:nvPr/>
            </p:nvCxnSpPr>
            <p:spPr>
              <a:xfrm flipH="1">
                <a:off x="3115025" y="3571675"/>
                <a:ext cx="43800" cy="274800"/>
              </a:xfrm>
              <a:prstGeom prst="straightConnector1">
                <a:avLst/>
              </a:prstGeom>
              <a:noFill/>
              <a:ln cap="flat" cmpd="sng" w="9525">
                <a:solidFill>
                  <a:schemeClr val="dk2"/>
                </a:solidFill>
                <a:prstDash val="dot"/>
                <a:round/>
                <a:headEnd len="med" w="med" type="none"/>
                <a:tailEnd len="med" w="med" type="triangle"/>
              </a:ln>
            </p:spPr>
          </p:cxnSp>
          <p:sp>
            <p:nvSpPr>
              <p:cNvPr id="481" name="Google Shape;481;p55"/>
              <p:cNvSpPr/>
              <p:nvPr/>
            </p:nvSpPr>
            <p:spPr>
              <a:xfrm>
                <a:off x="2721725" y="3846475"/>
                <a:ext cx="634500" cy="27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CACHE service </a:t>
                </a:r>
                <a:endParaRPr sz="900">
                  <a:latin typeface="Calibri"/>
                  <a:ea typeface="Calibri"/>
                  <a:cs typeface="Calibri"/>
                  <a:sym typeface="Calibri"/>
                </a:endParaRPr>
              </a:p>
            </p:txBody>
          </p:sp>
          <p:cxnSp>
            <p:nvCxnSpPr>
              <p:cNvPr id="482" name="Google Shape;482;p55"/>
              <p:cNvCxnSpPr>
                <a:stCxn id="481" idx="2"/>
              </p:cNvCxnSpPr>
              <p:nvPr/>
            </p:nvCxnSpPr>
            <p:spPr>
              <a:xfrm flipH="1">
                <a:off x="2962475" y="4121875"/>
                <a:ext cx="76500" cy="181800"/>
              </a:xfrm>
              <a:prstGeom prst="straightConnector1">
                <a:avLst/>
              </a:prstGeom>
              <a:noFill/>
              <a:ln cap="flat" cmpd="sng" w="9525">
                <a:solidFill>
                  <a:schemeClr val="dk2"/>
                </a:solidFill>
                <a:prstDash val="dot"/>
                <a:round/>
                <a:headEnd len="med" w="med" type="none"/>
                <a:tailEnd len="med" w="med" type="triangle"/>
              </a:ln>
            </p:spPr>
          </p:cxnSp>
          <p:sp>
            <p:nvSpPr>
              <p:cNvPr id="483" name="Google Shape;483;p55"/>
              <p:cNvSpPr/>
              <p:nvPr/>
            </p:nvSpPr>
            <p:spPr>
              <a:xfrm>
                <a:off x="3492250" y="3958575"/>
                <a:ext cx="50130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666666"/>
                    </a:solidFill>
                  </a:rPr>
                  <a:t>db </a:t>
                </a:r>
                <a:r>
                  <a:rPr b="1" i="1" lang="en-US" sz="900">
                    <a:solidFill>
                      <a:srgbClr val="666666"/>
                    </a:solidFill>
                  </a:rPr>
                  <a:t>n</a:t>
                </a:r>
                <a:endParaRPr b="1" i="1" sz="900">
                  <a:solidFill>
                    <a:srgbClr val="666666"/>
                  </a:solidFill>
                  <a:latin typeface="Calibri"/>
                  <a:ea typeface="Calibri"/>
                  <a:cs typeface="Calibri"/>
                  <a:sym typeface="Calibri"/>
                </a:endParaRPr>
              </a:p>
            </p:txBody>
          </p:sp>
          <p:cxnSp>
            <p:nvCxnSpPr>
              <p:cNvPr id="484" name="Google Shape;484;p55"/>
              <p:cNvCxnSpPr>
                <a:endCxn id="483" idx="1"/>
              </p:cNvCxnSpPr>
              <p:nvPr/>
            </p:nvCxnSpPr>
            <p:spPr>
              <a:xfrm>
                <a:off x="3670600" y="3571575"/>
                <a:ext cx="72300" cy="387000"/>
              </a:xfrm>
              <a:prstGeom prst="straightConnector1">
                <a:avLst/>
              </a:prstGeom>
              <a:noFill/>
              <a:ln cap="flat" cmpd="sng" w="9525">
                <a:solidFill>
                  <a:schemeClr val="dk2"/>
                </a:solidFill>
                <a:prstDash val="dot"/>
                <a:round/>
                <a:headEnd len="med" w="med" type="none"/>
                <a:tailEnd len="med" w="med" type="triangle"/>
              </a:ln>
            </p:spPr>
          </p:cxnSp>
          <p:cxnSp>
            <p:nvCxnSpPr>
              <p:cNvPr id="485" name="Google Shape;485;p55"/>
              <p:cNvCxnSpPr>
                <a:stCxn id="476" idx="2"/>
                <a:endCxn id="481" idx="0"/>
              </p:cNvCxnSpPr>
              <p:nvPr/>
            </p:nvCxnSpPr>
            <p:spPr>
              <a:xfrm>
                <a:off x="2473025" y="3266875"/>
                <a:ext cx="566100" cy="579600"/>
              </a:xfrm>
              <a:prstGeom prst="straightConnector1">
                <a:avLst/>
              </a:prstGeom>
              <a:noFill/>
              <a:ln cap="flat" cmpd="sng" w="9525">
                <a:solidFill>
                  <a:schemeClr val="dk2"/>
                </a:solidFill>
                <a:prstDash val="dot"/>
                <a:round/>
                <a:headEnd len="med" w="med" type="none"/>
                <a:tailEnd len="med" w="med" type="triangle"/>
              </a:ln>
            </p:spPr>
          </p:cxnSp>
        </p:grpSp>
        <p:pic>
          <p:nvPicPr>
            <p:cNvPr id="486" name="Google Shape;486;p55"/>
            <p:cNvPicPr preferRelativeResize="0"/>
            <p:nvPr/>
          </p:nvPicPr>
          <p:blipFill>
            <a:blip r:embed="rId4">
              <a:alphaModFix/>
            </a:blip>
            <a:stretch>
              <a:fillRect/>
            </a:stretch>
          </p:blipFill>
          <p:spPr>
            <a:xfrm>
              <a:off x="3010950" y="4491311"/>
              <a:ext cx="284700" cy="275963"/>
            </a:xfrm>
            <a:prstGeom prst="rect">
              <a:avLst/>
            </a:prstGeom>
            <a:noFill/>
            <a:ln>
              <a:noFill/>
            </a:ln>
          </p:spPr>
        </p:pic>
      </p:grpSp>
      <p:pic>
        <p:nvPicPr>
          <p:cNvPr id="487" name="Google Shape;487;p55"/>
          <p:cNvPicPr preferRelativeResize="0"/>
          <p:nvPr/>
        </p:nvPicPr>
        <p:blipFill>
          <a:blip r:embed="rId5">
            <a:alphaModFix/>
          </a:blip>
          <a:stretch>
            <a:fillRect/>
          </a:stretch>
        </p:blipFill>
        <p:spPr>
          <a:xfrm>
            <a:off x="1518250" y="3396350"/>
            <a:ext cx="1087800" cy="1333499"/>
          </a:xfrm>
          <a:prstGeom prst="rect">
            <a:avLst/>
          </a:prstGeom>
          <a:noFill/>
          <a:ln>
            <a:noFill/>
          </a:ln>
          <a:effectLst>
            <a:outerShdw blurRad="57150" rotWithShape="0" algn="bl" dir="5400000" dist="19050">
              <a:srgbClr val="000000">
                <a:alpha val="50000"/>
              </a:srgbClr>
            </a:outerShdw>
          </a:effectLst>
        </p:spPr>
      </p:pic>
      <p:sp>
        <p:nvSpPr>
          <p:cNvPr id="488" name="Google Shape;488;p55"/>
          <p:cNvSpPr txBox="1"/>
          <p:nvPr/>
        </p:nvSpPr>
        <p:spPr>
          <a:xfrm>
            <a:off x="3097300" y="3874375"/>
            <a:ext cx="2912700" cy="7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300">
                <a:latin typeface="Montserrat"/>
                <a:ea typeface="Montserrat"/>
                <a:cs typeface="Montserrat"/>
                <a:sym typeface="Montserrat"/>
              </a:rPr>
              <a:t>Of course you can.  And you do.  </a:t>
            </a:r>
            <a:endParaRPr i="1" sz="1300">
              <a:latin typeface="Montserrat"/>
              <a:ea typeface="Montserrat"/>
              <a:cs typeface="Montserrat"/>
              <a:sym typeface="Montserrat"/>
            </a:endParaRPr>
          </a:p>
          <a:p>
            <a:pPr indent="0" lvl="0" marL="0" rtl="0" algn="l">
              <a:spcBef>
                <a:spcPts val="0"/>
              </a:spcBef>
              <a:spcAft>
                <a:spcPts val="0"/>
              </a:spcAft>
              <a:buNone/>
            </a:pPr>
            <a:r>
              <a:rPr i="1" lang="en-US" sz="1300">
                <a:latin typeface="Montserrat"/>
                <a:ea typeface="Montserrat"/>
                <a:cs typeface="Montserrat"/>
                <a:sym typeface="Montserrat"/>
              </a:rPr>
              <a:t>However you lose so many benefits of moving to Kubernetes.  </a:t>
            </a:r>
            <a:endParaRPr i="1" sz="1300">
              <a:latin typeface="Montserrat"/>
              <a:ea typeface="Montserrat"/>
              <a:cs typeface="Montserrat"/>
              <a:sym typeface="Montserrat"/>
            </a:endParaRPr>
          </a:p>
        </p:txBody>
      </p:sp>
      <p:sp>
        <p:nvSpPr>
          <p:cNvPr id="489" name="Google Shape;489;p55"/>
          <p:cNvSpPr/>
          <p:nvPr/>
        </p:nvSpPr>
        <p:spPr>
          <a:xfrm>
            <a:off x="6028175" y="3837625"/>
            <a:ext cx="227400" cy="852600"/>
          </a:xfrm>
          <a:prstGeom prst="chevron">
            <a:avLst>
              <a:gd fmla="val 50000" name="adj"/>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5"/>
          <p:cNvSpPr txBox="1"/>
          <p:nvPr/>
        </p:nvSpPr>
        <p:spPr>
          <a:xfrm>
            <a:off x="6441919" y="3902871"/>
            <a:ext cx="2201700" cy="7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300">
                <a:latin typeface="Montserrat"/>
                <a:ea typeface="Montserrat"/>
                <a:cs typeface="Montserrat"/>
                <a:sym typeface="Montserrat"/>
              </a:rPr>
              <a:t>Most workloads just use Direct Attached Storage instead.  </a:t>
            </a:r>
            <a:endParaRPr i="1" sz="1300">
              <a:latin typeface="Montserrat"/>
              <a:ea typeface="Montserrat"/>
              <a:cs typeface="Montserrat"/>
              <a:sym typeface="Montserrat"/>
            </a:endParaRPr>
          </a:p>
        </p:txBody>
      </p:sp>
      <p:sp>
        <p:nvSpPr>
          <p:cNvPr id="491" name="Google Shape;491;p55"/>
          <p:cNvSpPr txBox="1"/>
          <p:nvPr/>
        </p:nvSpPr>
        <p:spPr>
          <a:xfrm>
            <a:off x="1518250" y="2883225"/>
            <a:ext cx="1087800" cy="27780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00">
                <a:solidFill>
                  <a:srgbClr val="FFFFFF"/>
                </a:solidFill>
                <a:latin typeface="Montserrat"/>
                <a:ea typeface="Montserrat"/>
                <a:cs typeface="Montserrat"/>
                <a:sym typeface="Montserrat"/>
              </a:rPr>
              <a:t>CSI</a:t>
            </a:r>
            <a:endParaRPr b="1" sz="900">
              <a:solidFill>
                <a:srgbClr val="FFFFFF"/>
              </a:solidFill>
              <a:latin typeface="Montserrat"/>
              <a:ea typeface="Montserrat"/>
              <a:cs typeface="Montserrat"/>
              <a:sym typeface="Montserrat"/>
            </a:endParaRPr>
          </a:p>
        </p:txBody>
      </p:sp>
      <p:sp>
        <p:nvSpPr>
          <p:cNvPr id="492" name="Google Shape;492;p55"/>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pic>
        <p:nvPicPr>
          <p:cNvPr id="497" name="Google Shape;497;p56"/>
          <p:cNvPicPr preferRelativeResize="0"/>
          <p:nvPr/>
        </p:nvPicPr>
        <p:blipFill>
          <a:blip r:embed="rId3">
            <a:alphaModFix/>
          </a:blip>
          <a:stretch>
            <a:fillRect/>
          </a:stretch>
        </p:blipFill>
        <p:spPr>
          <a:xfrm>
            <a:off x="122275" y="3077325"/>
            <a:ext cx="1087800" cy="1333500"/>
          </a:xfrm>
          <a:prstGeom prst="rect">
            <a:avLst/>
          </a:prstGeom>
          <a:noFill/>
          <a:ln>
            <a:noFill/>
          </a:ln>
          <a:effectLst>
            <a:outerShdw blurRad="57150" rotWithShape="0" algn="bl" dir="5400000" dist="19050">
              <a:srgbClr val="000000">
                <a:alpha val="50000"/>
              </a:srgbClr>
            </a:outerShdw>
          </a:effectLst>
        </p:spPr>
      </p:pic>
      <p:pic>
        <p:nvPicPr>
          <p:cNvPr id="498" name="Google Shape;498;p56"/>
          <p:cNvPicPr preferRelativeResize="0"/>
          <p:nvPr/>
        </p:nvPicPr>
        <p:blipFill>
          <a:blip r:embed="rId4">
            <a:alphaModFix/>
          </a:blip>
          <a:stretch>
            <a:fillRect/>
          </a:stretch>
        </p:blipFill>
        <p:spPr>
          <a:xfrm>
            <a:off x="1773350" y="4215650"/>
            <a:ext cx="454050" cy="454050"/>
          </a:xfrm>
          <a:prstGeom prst="rect">
            <a:avLst/>
          </a:prstGeom>
          <a:noFill/>
          <a:ln>
            <a:noFill/>
          </a:ln>
        </p:spPr>
      </p:pic>
      <p:pic>
        <p:nvPicPr>
          <p:cNvPr id="499" name="Google Shape;499;p56"/>
          <p:cNvPicPr preferRelativeResize="0"/>
          <p:nvPr/>
        </p:nvPicPr>
        <p:blipFill>
          <a:blip r:embed="rId5">
            <a:alphaModFix/>
          </a:blip>
          <a:stretch>
            <a:fillRect/>
          </a:stretch>
        </p:blipFill>
        <p:spPr>
          <a:xfrm>
            <a:off x="2305750" y="4236580"/>
            <a:ext cx="491975" cy="312275"/>
          </a:xfrm>
          <a:prstGeom prst="rect">
            <a:avLst/>
          </a:prstGeom>
          <a:noFill/>
          <a:ln>
            <a:noFill/>
          </a:ln>
        </p:spPr>
      </p:pic>
      <p:pic>
        <p:nvPicPr>
          <p:cNvPr id="500" name="Google Shape;500;p56"/>
          <p:cNvPicPr preferRelativeResize="0"/>
          <p:nvPr/>
        </p:nvPicPr>
        <p:blipFill>
          <a:blip r:embed="rId4">
            <a:alphaModFix/>
          </a:blip>
          <a:stretch>
            <a:fillRect/>
          </a:stretch>
        </p:blipFill>
        <p:spPr>
          <a:xfrm>
            <a:off x="2889900" y="4215650"/>
            <a:ext cx="454050" cy="454050"/>
          </a:xfrm>
          <a:prstGeom prst="rect">
            <a:avLst/>
          </a:prstGeom>
          <a:noFill/>
          <a:ln>
            <a:noFill/>
          </a:ln>
        </p:spPr>
      </p:pic>
      <p:pic>
        <p:nvPicPr>
          <p:cNvPr id="501" name="Google Shape;501;p56"/>
          <p:cNvPicPr preferRelativeResize="0"/>
          <p:nvPr/>
        </p:nvPicPr>
        <p:blipFill>
          <a:blip r:embed="rId5">
            <a:alphaModFix/>
          </a:blip>
          <a:stretch>
            <a:fillRect/>
          </a:stretch>
        </p:blipFill>
        <p:spPr>
          <a:xfrm>
            <a:off x="3448750" y="4236580"/>
            <a:ext cx="491975" cy="312275"/>
          </a:xfrm>
          <a:prstGeom prst="rect">
            <a:avLst/>
          </a:prstGeom>
          <a:noFill/>
          <a:ln>
            <a:noFill/>
          </a:ln>
        </p:spPr>
      </p:pic>
      <p:pic>
        <p:nvPicPr>
          <p:cNvPr id="502" name="Google Shape;502;p56"/>
          <p:cNvPicPr preferRelativeResize="0"/>
          <p:nvPr/>
        </p:nvPicPr>
        <p:blipFill>
          <a:blip r:embed="rId4">
            <a:alphaModFix/>
          </a:blip>
          <a:stretch>
            <a:fillRect/>
          </a:stretch>
        </p:blipFill>
        <p:spPr>
          <a:xfrm>
            <a:off x="4059350" y="4215650"/>
            <a:ext cx="454050" cy="454050"/>
          </a:xfrm>
          <a:prstGeom prst="rect">
            <a:avLst/>
          </a:prstGeom>
          <a:noFill/>
          <a:ln>
            <a:noFill/>
          </a:ln>
        </p:spPr>
      </p:pic>
      <p:pic>
        <p:nvPicPr>
          <p:cNvPr id="503" name="Google Shape;503;p56"/>
          <p:cNvPicPr preferRelativeResize="0"/>
          <p:nvPr/>
        </p:nvPicPr>
        <p:blipFill>
          <a:blip r:embed="rId5">
            <a:alphaModFix/>
          </a:blip>
          <a:stretch>
            <a:fillRect/>
          </a:stretch>
        </p:blipFill>
        <p:spPr>
          <a:xfrm>
            <a:off x="4667950" y="4236580"/>
            <a:ext cx="491975" cy="312275"/>
          </a:xfrm>
          <a:prstGeom prst="rect">
            <a:avLst/>
          </a:prstGeom>
          <a:noFill/>
          <a:ln>
            <a:noFill/>
          </a:ln>
        </p:spPr>
      </p:pic>
      <p:sp>
        <p:nvSpPr>
          <p:cNvPr id="504" name="Google Shape;504;p56"/>
          <p:cNvSpPr/>
          <p:nvPr/>
        </p:nvSpPr>
        <p:spPr>
          <a:xfrm>
            <a:off x="1378013" y="3395700"/>
            <a:ext cx="227400" cy="852600"/>
          </a:xfrm>
          <a:prstGeom prst="chevron">
            <a:avLst>
              <a:gd fmla="val 50000" name="adj"/>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6"/>
          <p:cNvSpPr/>
          <p:nvPr/>
        </p:nvSpPr>
        <p:spPr>
          <a:xfrm>
            <a:off x="2177850" y="2697650"/>
            <a:ext cx="2196000" cy="14124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6"/>
          <p:cNvSpPr/>
          <p:nvPr/>
        </p:nvSpPr>
        <p:spPr>
          <a:xfrm>
            <a:off x="2410875" y="2881225"/>
            <a:ext cx="721800" cy="550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UI</a:t>
            </a:r>
            <a:endParaRPr/>
          </a:p>
        </p:txBody>
      </p:sp>
      <p:sp>
        <p:nvSpPr>
          <p:cNvPr id="507" name="Google Shape;507;p56"/>
          <p:cNvSpPr/>
          <p:nvPr/>
        </p:nvSpPr>
        <p:spPr>
          <a:xfrm>
            <a:off x="3249075" y="3033625"/>
            <a:ext cx="1075200" cy="550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Middleware</a:t>
            </a:r>
            <a:endParaRPr/>
          </a:p>
        </p:txBody>
      </p:sp>
      <p:sp>
        <p:nvSpPr>
          <p:cNvPr id="508" name="Google Shape;508;p56"/>
          <p:cNvSpPr/>
          <p:nvPr/>
        </p:nvSpPr>
        <p:spPr>
          <a:xfrm>
            <a:off x="2487075" y="3490825"/>
            <a:ext cx="1075200" cy="550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DB</a:t>
            </a:r>
            <a:endParaRPr/>
          </a:p>
        </p:txBody>
      </p:sp>
      <p:sp>
        <p:nvSpPr>
          <p:cNvPr id="509" name="Google Shape;509;p56"/>
          <p:cNvSpPr/>
          <p:nvPr/>
        </p:nvSpPr>
        <p:spPr>
          <a:xfrm rot="1828265">
            <a:off x="2969883" y="3114859"/>
            <a:ext cx="472685" cy="211929"/>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6"/>
          <p:cNvSpPr/>
          <p:nvPr/>
        </p:nvSpPr>
        <p:spPr>
          <a:xfrm rot="4313415">
            <a:off x="2749277" y="3404349"/>
            <a:ext cx="367716" cy="179304"/>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6"/>
          <p:cNvSpPr/>
          <p:nvPr/>
        </p:nvSpPr>
        <p:spPr>
          <a:xfrm rot="8244891">
            <a:off x="3130384" y="3480423"/>
            <a:ext cx="367527" cy="179405"/>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2" name="Google Shape;512;p56"/>
          <p:cNvGrpSpPr/>
          <p:nvPr/>
        </p:nvGrpSpPr>
        <p:grpSpPr>
          <a:xfrm>
            <a:off x="1558091" y="454375"/>
            <a:ext cx="3324240" cy="2206116"/>
            <a:chOff x="1558091" y="2740375"/>
            <a:chExt cx="3324240" cy="2206116"/>
          </a:xfrm>
        </p:grpSpPr>
        <p:grpSp>
          <p:nvGrpSpPr>
            <p:cNvPr id="513" name="Google Shape;513;p56"/>
            <p:cNvGrpSpPr/>
            <p:nvPr/>
          </p:nvGrpSpPr>
          <p:grpSpPr>
            <a:xfrm>
              <a:off x="1558091" y="2740375"/>
              <a:ext cx="3324240" cy="2206116"/>
              <a:chOff x="948491" y="2740375"/>
              <a:chExt cx="3324240" cy="2206116"/>
            </a:xfrm>
          </p:grpSpPr>
          <p:sp>
            <p:nvSpPr>
              <p:cNvPr id="514" name="Google Shape;514;p56"/>
              <p:cNvSpPr/>
              <p:nvPr/>
            </p:nvSpPr>
            <p:spPr>
              <a:xfrm rot="351827">
                <a:off x="1037079" y="2896171"/>
                <a:ext cx="3147063" cy="1894522"/>
              </a:xfrm>
              <a:prstGeom prst="cloud">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6"/>
              <p:cNvSpPr/>
              <p:nvPr/>
            </p:nvSpPr>
            <p:spPr>
              <a:xfrm>
                <a:off x="1511050" y="4187175"/>
                <a:ext cx="39210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666666"/>
                    </a:solidFill>
                  </a:rPr>
                  <a:t>db1</a:t>
                </a:r>
                <a:endParaRPr sz="900">
                  <a:solidFill>
                    <a:srgbClr val="666666"/>
                  </a:solidFill>
                  <a:latin typeface="Calibri"/>
                  <a:ea typeface="Calibri"/>
                  <a:cs typeface="Calibri"/>
                  <a:sym typeface="Calibri"/>
                </a:endParaRPr>
              </a:p>
            </p:txBody>
          </p:sp>
          <p:sp>
            <p:nvSpPr>
              <p:cNvPr id="516" name="Google Shape;516;p56"/>
              <p:cNvSpPr/>
              <p:nvPr/>
            </p:nvSpPr>
            <p:spPr>
              <a:xfrm>
                <a:off x="2044450" y="4034775"/>
                <a:ext cx="39210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666666"/>
                    </a:solidFill>
                  </a:rPr>
                  <a:t>db2</a:t>
                </a:r>
                <a:endParaRPr sz="900">
                  <a:solidFill>
                    <a:srgbClr val="666666"/>
                  </a:solidFill>
                  <a:latin typeface="Calibri"/>
                  <a:ea typeface="Calibri"/>
                  <a:cs typeface="Calibri"/>
                  <a:sym typeface="Calibri"/>
                </a:endParaRPr>
              </a:p>
            </p:txBody>
          </p:sp>
          <p:sp>
            <p:nvSpPr>
              <p:cNvPr id="517" name="Google Shape;517;p56"/>
              <p:cNvSpPr/>
              <p:nvPr/>
            </p:nvSpPr>
            <p:spPr>
              <a:xfrm>
                <a:off x="2654050" y="4263375"/>
                <a:ext cx="58695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Redis</a:t>
                </a:r>
                <a:endParaRPr sz="900">
                  <a:solidFill>
                    <a:srgbClr val="666666"/>
                  </a:solidFill>
                  <a:latin typeface="Calibri"/>
                  <a:ea typeface="Calibri"/>
                  <a:cs typeface="Calibri"/>
                  <a:sym typeface="Calibri"/>
                </a:endParaRPr>
              </a:p>
            </p:txBody>
          </p:sp>
          <p:cxnSp>
            <p:nvCxnSpPr>
              <p:cNvPr id="518" name="Google Shape;518;p56"/>
              <p:cNvCxnSpPr>
                <a:endCxn id="515" idx="1"/>
              </p:cNvCxnSpPr>
              <p:nvPr/>
            </p:nvCxnSpPr>
            <p:spPr>
              <a:xfrm>
                <a:off x="1694500" y="3699975"/>
                <a:ext cx="12600" cy="487200"/>
              </a:xfrm>
              <a:prstGeom prst="straightConnector1">
                <a:avLst/>
              </a:prstGeom>
              <a:noFill/>
              <a:ln cap="flat" cmpd="sng" w="9525">
                <a:solidFill>
                  <a:schemeClr val="dk2"/>
                </a:solidFill>
                <a:prstDash val="dot"/>
                <a:round/>
                <a:headEnd len="med" w="med" type="none"/>
                <a:tailEnd len="med" w="med" type="triangle"/>
              </a:ln>
            </p:spPr>
          </p:cxnSp>
          <p:sp>
            <p:nvSpPr>
              <p:cNvPr id="519" name="Google Shape;519;p56"/>
              <p:cNvSpPr/>
              <p:nvPr/>
            </p:nvSpPr>
            <p:spPr>
              <a:xfrm>
                <a:off x="1350125" y="3389275"/>
                <a:ext cx="721800" cy="27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1</a:t>
                </a:r>
                <a:endParaRPr sz="900">
                  <a:latin typeface="Calibri"/>
                  <a:ea typeface="Calibri"/>
                  <a:cs typeface="Calibri"/>
                  <a:sym typeface="Calibri"/>
                </a:endParaRPr>
              </a:p>
            </p:txBody>
          </p:sp>
          <p:sp>
            <p:nvSpPr>
              <p:cNvPr id="520" name="Google Shape;520;p56"/>
              <p:cNvSpPr/>
              <p:nvPr/>
            </p:nvSpPr>
            <p:spPr>
              <a:xfrm>
                <a:off x="2112125" y="3541675"/>
                <a:ext cx="634500" cy="27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2</a:t>
                </a:r>
                <a:endParaRPr sz="900">
                  <a:latin typeface="Calibri"/>
                  <a:ea typeface="Calibri"/>
                  <a:cs typeface="Calibri"/>
                  <a:sym typeface="Calibri"/>
                </a:endParaRPr>
              </a:p>
            </p:txBody>
          </p:sp>
          <p:cxnSp>
            <p:nvCxnSpPr>
              <p:cNvPr id="521" name="Google Shape;521;p56"/>
              <p:cNvCxnSpPr>
                <a:endCxn id="516" idx="1"/>
              </p:cNvCxnSpPr>
              <p:nvPr/>
            </p:nvCxnSpPr>
            <p:spPr>
              <a:xfrm>
                <a:off x="2227900" y="3852375"/>
                <a:ext cx="12600" cy="182400"/>
              </a:xfrm>
              <a:prstGeom prst="straightConnector1">
                <a:avLst/>
              </a:prstGeom>
              <a:noFill/>
              <a:ln cap="flat" cmpd="sng" w="9525">
                <a:solidFill>
                  <a:schemeClr val="dk2"/>
                </a:solidFill>
                <a:prstDash val="dot"/>
                <a:round/>
                <a:headEnd len="med" w="med" type="none"/>
                <a:tailEnd len="med" w="med" type="triangle"/>
              </a:ln>
            </p:spPr>
          </p:cxnSp>
          <p:cxnSp>
            <p:nvCxnSpPr>
              <p:cNvPr id="522" name="Google Shape;522;p56"/>
              <p:cNvCxnSpPr/>
              <p:nvPr/>
            </p:nvCxnSpPr>
            <p:spPr>
              <a:xfrm>
                <a:off x="1715825" y="3834125"/>
                <a:ext cx="501300" cy="42300"/>
              </a:xfrm>
              <a:prstGeom prst="straightConnector1">
                <a:avLst/>
              </a:prstGeom>
              <a:noFill/>
              <a:ln cap="flat" cmpd="sng" w="9525">
                <a:solidFill>
                  <a:schemeClr val="dk2"/>
                </a:solidFill>
                <a:prstDash val="dot"/>
                <a:round/>
                <a:headEnd len="med" w="med" type="none"/>
                <a:tailEnd len="med" w="med" type="triangle"/>
              </a:ln>
            </p:spPr>
          </p:cxnSp>
          <p:sp>
            <p:nvSpPr>
              <p:cNvPr id="523" name="Google Shape;523;p56"/>
              <p:cNvSpPr/>
              <p:nvPr/>
            </p:nvSpPr>
            <p:spPr>
              <a:xfrm>
                <a:off x="2112125" y="3084475"/>
                <a:ext cx="721800" cy="182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UI</a:t>
                </a:r>
                <a:endParaRPr sz="900">
                  <a:latin typeface="Calibri"/>
                  <a:ea typeface="Calibri"/>
                  <a:cs typeface="Calibri"/>
                  <a:sym typeface="Calibri"/>
                </a:endParaRPr>
              </a:p>
            </p:txBody>
          </p:sp>
          <p:sp>
            <p:nvSpPr>
              <p:cNvPr id="524" name="Google Shape;524;p56"/>
              <p:cNvSpPr/>
              <p:nvPr/>
            </p:nvSpPr>
            <p:spPr>
              <a:xfrm>
                <a:off x="2942550" y="3345650"/>
                <a:ext cx="721800" cy="2190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REST API</a:t>
                </a:r>
                <a:endParaRPr sz="900">
                  <a:latin typeface="Calibri"/>
                  <a:ea typeface="Calibri"/>
                  <a:cs typeface="Calibri"/>
                  <a:sym typeface="Calibri"/>
                </a:endParaRPr>
              </a:p>
            </p:txBody>
          </p:sp>
          <p:cxnSp>
            <p:nvCxnSpPr>
              <p:cNvPr id="525" name="Google Shape;525;p56"/>
              <p:cNvCxnSpPr>
                <a:stCxn id="523" idx="2"/>
                <a:endCxn id="519" idx="0"/>
              </p:cNvCxnSpPr>
              <p:nvPr/>
            </p:nvCxnSpPr>
            <p:spPr>
              <a:xfrm flipH="1">
                <a:off x="1711025" y="3266875"/>
                <a:ext cx="762000" cy="122400"/>
              </a:xfrm>
              <a:prstGeom prst="straightConnector1">
                <a:avLst/>
              </a:prstGeom>
              <a:noFill/>
              <a:ln cap="flat" cmpd="sng" w="9525">
                <a:solidFill>
                  <a:schemeClr val="dk2"/>
                </a:solidFill>
                <a:prstDash val="dot"/>
                <a:round/>
                <a:headEnd len="med" w="med" type="none"/>
                <a:tailEnd len="med" w="med" type="triangle"/>
              </a:ln>
            </p:spPr>
          </p:cxnSp>
          <p:cxnSp>
            <p:nvCxnSpPr>
              <p:cNvPr id="526" name="Google Shape;526;p56"/>
              <p:cNvCxnSpPr>
                <a:stCxn id="523" idx="2"/>
                <a:endCxn id="520" idx="0"/>
              </p:cNvCxnSpPr>
              <p:nvPr/>
            </p:nvCxnSpPr>
            <p:spPr>
              <a:xfrm flipH="1">
                <a:off x="2429525" y="3266875"/>
                <a:ext cx="43500" cy="274800"/>
              </a:xfrm>
              <a:prstGeom prst="straightConnector1">
                <a:avLst/>
              </a:prstGeom>
              <a:noFill/>
              <a:ln cap="flat" cmpd="sng" w="9525">
                <a:solidFill>
                  <a:schemeClr val="dk2"/>
                </a:solidFill>
                <a:prstDash val="dot"/>
                <a:round/>
                <a:headEnd len="med" w="med" type="none"/>
                <a:tailEnd len="med" w="med" type="triangle"/>
              </a:ln>
            </p:spPr>
          </p:cxnSp>
          <p:cxnSp>
            <p:nvCxnSpPr>
              <p:cNvPr id="527" name="Google Shape;527;p56"/>
              <p:cNvCxnSpPr/>
              <p:nvPr/>
            </p:nvCxnSpPr>
            <p:spPr>
              <a:xfrm flipH="1">
                <a:off x="3115025" y="3571675"/>
                <a:ext cx="43800" cy="274800"/>
              </a:xfrm>
              <a:prstGeom prst="straightConnector1">
                <a:avLst/>
              </a:prstGeom>
              <a:noFill/>
              <a:ln cap="flat" cmpd="sng" w="9525">
                <a:solidFill>
                  <a:schemeClr val="dk2"/>
                </a:solidFill>
                <a:prstDash val="dot"/>
                <a:round/>
                <a:headEnd len="med" w="med" type="none"/>
                <a:tailEnd len="med" w="med" type="triangle"/>
              </a:ln>
            </p:spPr>
          </p:cxnSp>
          <p:sp>
            <p:nvSpPr>
              <p:cNvPr id="528" name="Google Shape;528;p56"/>
              <p:cNvSpPr/>
              <p:nvPr/>
            </p:nvSpPr>
            <p:spPr>
              <a:xfrm>
                <a:off x="2721725" y="3846475"/>
                <a:ext cx="634500" cy="27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CACHE service </a:t>
                </a:r>
                <a:endParaRPr sz="900">
                  <a:latin typeface="Calibri"/>
                  <a:ea typeface="Calibri"/>
                  <a:cs typeface="Calibri"/>
                  <a:sym typeface="Calibri"/>
                </a:endParaRPr>
              </a:p>
            </p:txBody>
          </p:sp>
          <p:cxnSp>
            <p:nvCxnSpPr>
              <p:cNvPr id="529" name="Google Shape;529;p56"/>
              <p:cNvCxnSpPr>
                <a:stCxn id="528" idx="2"/>
              </p:cNvCxnSpPr>
              <p:nvPr/>
            </p:nvCxnSpPr>
            <p:spPr>
              <a:xfrm flipH="1">
                <a:off x="2962475" y="4121875"/>
                <a:ext cx="76500" cy="181800"/>
              </a:xfrm>
              <a:prstGeom prst="straightConnector1">
                <a:avLst/>
              </a:prstGeom>
              <a:noFill/>
              <a:ln cap="flat" cmpd="sng" w="9525">
                <a:solidFill>
                  <a:schemeClr val="dk2"/>
                </a:solidFill>
                <a:prstDash val="dot"/>
                <a:round/>
                <a:headEnd len="med" w="med" type="none"/>
                <a:tailEnd len="med" w="med" type="triangle"/>
              </a:ln>
            </p:spPr>
          </p:cxnSp>
          <p:sp>
            <p:nvSpPr>
              <p:cNvPr id="530" name="Google Shape;530;p56"/>
              <p:cNvSpPr/>
              <p:nvPr/>
            </p:nvSpPr>
            <p:spPr>
              <a:xfrm>
                <a:off x="3492250" y="3958575"/>
                <a:ext cx="501300" cy="21890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666666"/>
                    </a:solidFill>
                  </a:rPr>
                  <a:t>db </a:t>
                </a:r>
                <a:r>
                  <a:rPr b="1" i="1" lang="en-US" sz="900">
                    <a:solidFill>
                      <a:srgbClr val="666666"/>
                    </a:solidFill>
                  </a:rPr>
                  <a:t>n</a:t>
                </a:r>
                <a:endParaRPr b="1" i="1" sz="900">
                  <a:solidFill>
                    <a:srgbClr val="666666"/>
                  </a:solidFill>
                  <a:latin typeface="Calibri"/>
                  <a:ea typeface="Calibri"/>
                  <a:cs typeface="Calibri"/>
                  <a:sym typeface="Calibri"/>
                </a:endParaRPr>
              </a:p>
            </p:txBody>
          </p:sp>
          <p:cxnSp>
            <p:nvCxnSpPr>
              <p:cNvPr id="531" name="Google Shape;531;p56"/>
              <p:cNvCxnSpPr>
                <a:endCxn id="530" idx="1"/>
              </p:cNvCxnSpPr>
              <p:nvPr/>
            </p:nvCxnSpPr>
            <p:spPr>
              <a:xfrm>
                <a:off x="3670600" y="3571575"/>
                <a:ext cx="72300" cy="387000"/>
              </a:xfrm>
              <a:prstGeom prst="straightConnector1">
                <a:avLst/>
              </a:prstGeom>
              <a:noFill/>
              <a:ln cap="flat" cmpd="sng" w="9525">
                <a:solidFill>
                  <a:schemeClr val="dk2"/>
                </a:solidFill>
                <a:prstDash val="dot"/>
                <a:round/>
                <a:headEnd len="med" w="med" type="none"/>
                <a:tailEnd len="med" w="med" type="triangle"/>
              </a:ln>
            </p:spPr>
          </p:cxnSp>
          <p:cxnSp>
            <p:nvCxnSpPr>
              <p:cNvPr id="532" name="Google Shape;532;p56"/>
              <p:cNvCxnSpPr>
                <a:stCxn id="523" idx="2"/>
                <a:endCxn id="528" idx="0"/>
              </p:cNvCxnSpPr>
              <p:nvPr/>
            </p:nvCxnSpPr>
            <p:spPr>
              <a:xfrm>
                <a:off x="2473025" y="3266875"/>
                <a:ext cx="566100" cy="579600"/>
              </a:xfrm>
              <a:prstGeom prst="straightConnector1">
                <a:avLst/>
              </a:prstGeom>
              <a:noFill/>
              <a:ln cap="flat" cmpd="sng" w="9525">
                <a:solidFill>
                  <a:schemeClr val="dk2"/>
                </a:solidFill>
                <a:prstDash val="dot"/>
                <a:round/>
                <a:headEnd len="med" w="med" type="none"/>
                <a:tailEnd len="med" w="med" type="triangle"/>
              </a:ln>
            </p:spPr>
          </p:cxnSp>
        </p:grpSp>
        <p:pic>
          <p:nvPicPr>
            <p:cNvPr id="533" name="Google Shape;533;p56"/>
            <p:cNvPicPr preferRelativeResize="0"/>
            <p:nvPr/>
          </p:nvPicPr>
          <p:blipFill>
            <a:blip r:embed="rId6">
              <a:alphaModFix/>
            </a:blip>
            <a:stretch>
              <a:fillRect/>
            </a:stretch>
          </p:blipFill>
          <p:spPr>
            <a:xfrm>
              <a:off x="3010950" y="4491311"/>
              <a:ext cx="284700" cy="275963"/>
            </a:xfrm>
            <a:prstGeom prst="rect">
              <a:avLst/>
            </a:prstGeom>
            <a:noFill/>
            <a:ln>
              <a:noFill/>
            </a:ln>
          </p:spPr>
        </p:pic>
      </p:grpSp>
      <p:sp>
        <p:nvSpPr>
          <p:cNvPr id="534" name="Google Shape;534;p56"/>
          <p:cNvSpPr/>
          <p:nvPr/>
        </p:nvSpPr>
        <p:spPr>
          <a:xfrm rot="6913758">
            <a:off x="3086813" y="2441550"/>
            <a:ext cx="454671" cy="284507"/>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6"/>
          <p:cNvSpPr/>
          <p:nvPr/>
        </p:nvSpPr>
        <p:spPr>
          <a:xfrm rot="3706715">
            <a:off x="2705695" y="2414006"/>
            <a:ext cx="454872" cy="284277"/>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6"/>
          <p:cNvSpPr/>
          <p:nvPr/>
        </p:nvSpPr>
        <p:spPr>
          <a:xfrm rot="8101125">
            <a:off x="3329818" y="2376463"/>
            <a:ext cx="648063" cy="284681"/>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6"/>
          <p:cNvSpPr txBox="1"/>
          <p:nvPr/>
        </p:nvSpPr>
        <p:spPr>
          <a:xfrm>
            <a:off x="5538425" y="755775"/>
            <a:ext cx="3473100" cy="758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Lato"/>
                <a:ea typeface="Lato"/>
                <a:cs typeface="Lato"/>
                <a:sym typeface="Lato"/>
              </a:rPr>
              <a:t>A shared storage system is a complex monolithic distributed system built before</a:t>
            </a:r>
            <a:endParaRPr>
              <a:latin typeface="Lato"/>
              <a:ea typeface="Lato"/>
              <a:cs typeface="Lato"/>
              <a:sym typeface="Lato"/>
            </a:endParaRPr>
          </a:p>
          <a:p>
            <a:pPr indent="0" lvl="0" marL="0" rtl="0" algn="ctr">
              <a:spcBef>
                <a:spcPts val="0"/>
              </a:spcBef>
              <a:spcAft>
                <a:spcPts val="0"/>
              </a:spcAft>
              <a:buNone/>
            </a:pPr>
            <a:r>
              <a:rPr b="1" lang="en-US">
                <a:latin typeface="Lato"/>
                <a:ea typeface="Lato"/>
                <a:cs typeface="Lato"/>
                <a:sym typeface="Lato"/>
              </a:rPr>
              <a:t>Kubernetes</a:t>
            </a:r>
            <a:endParaRPr b="1">
              <a:latin typeface="Lato"/>
              <a:ea typeface="Lato"/>
              <a:cs typeface="Lato"/>
              <a:sym typeface="Lato"/>
            </a:endParaRPr>
          </a:p>
        </p:txBody>
      </p:sp>
      <p:sp>
        <p:nvSpPr>
          <p:cNvPr id="538" name="Google Shape;538;p56"/>
          <p:cNvSpPr txBox="1"/>
          <p:nvPr/>
        </p:nvSpPr>
        <p:spPr>
          <a:xfrm>
            <a:off x="5538425" y="1593975"/>
            <a:ext cx="3473100" cy="807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Lato"/>
                <a:ea typeface="Lato"/>
                <a:cs typeface="Lato"/>
                <a:sym typeface="Lato"/>
              </a:rPr>
              <a:t>These systems have DBs for metadata</a:t>
            </a:r>
            <a:endParaRPr>
              <a:latin typeface="Lato"/>
              <a:ea typeface="Lato"/>
              <a:cs typeface="Lato"/>
              <a:sym typeface="Lato"/>
            </a:endParaRPr>
          </a:p>
          <a:p>
            <a:pPr indent="0" lvl="0" marL="0" rtl="0" algn="ctr">
              <a:spcBef>
                <a:spcPts val="0"/>
              </a:spcBef>
              <a:spcAft>
                <a:spcPts val="0"/>
              </a:spcAft>
              <a:buNone/>
            </a:pPr>
            <a:r>
              <a:rPr lang="en-US">
                <a:latin typeface="Lato"/>
                <a:ea typeface="Lato"/>
                <a:cs typeface="Lato"/>
                <a:sym typeface="Lato"/>
              </a:rPr>
              <a:t>They have provisioning systems</a:t>
            </a:r>
            <a:endParaRPr>
              <a:latin typeface="Lato"/>
              <a:ea typeface="Lato"/>
              <a:cs typeface="Lato"/>
              <a:sym typeface="Lato"/>
            </a:endParaRPr>
          </a:p>
          <a:p>
            <a:pPr indent="0" lvl="0" marL="0" rtl="0" algn="ctr">
              <a:spcBef>
                <a:spcPts val="0"/>
              </a:spcBef>
              <a:spcAft>
                <a:spcPts val="0"/>
              </a:spcAft>
              <a:buNone/>
            </a:pPr>
            <a:r>
              <a:rPr lang="en-US">
                <a:latin typeface="Lato"/>
                <a:ea typeface="Lato"/>
                <a:cs typeface="Lato"/>
                <a:sym typeface="Lato"/>
              </a:rPr>
              <a:t>They have retry &amp; other logic</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p:txBody>
      </p:sp>
      <p:sp>
        <p:nvSpPr>
          <p:cNvPr id="539" name="Google Shape;539;p56"/>
          <p:cNvSpPr txBox="1"/>
          <p:nvPr/>
        </p:nvSpPr>
        <p:spPr>
          <a:xfrm>
            <a:off x="5538425" y="2508375"/>
            <a:ext cx="3473100" cy="568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Lato"/>
                <a:ea typeface="Lato"/>
                <a:cs typeface="Lato"/>
                <a:sym typeface="Lato"/>
              </a:rPr>
              <a:t>They take all the IO, mix it together, and do their best</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p:txBody>
      </p:sp>
      <p:sp>
        <p:nvSpPr>
          <p:cNvPr id="540" name="Google Shape;540;p56"/>
          <p:cNvSpPr txBox="1"/>
          <p:nvPr/>
        </p:nvSpPr>
        <p:spPr>
          <a:xfrm>
            <a:off x="5538425" y="3194175"/>
            <a:ext cx="3473100" cy="568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Lato"/>
                <a:ea typeface="Lato"/>
                <a:cs typeface="Lato"/>
                <a:sym typeface="Lato"/>
              </a:rPr>
              <a:t>Designed when storage media was slow and apps were NOT resilient</a:t>
            </a:r>
            <a:endParaRPr>
              <a:latin typeface="Lato"/>
              <a:ea typeface="Lato"/>
              <a:cs typeface="Lato"/>
              <a:sym typeface="Lato"/>
            </a:endParaRPr>
          </a:p>
        </p:txBody>
      </p:sp>
      <p:sp>
        <p:nvSpPr>
          <p:cNvPr id="541" name="Google Shape;541;p56"/>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What is inside that SAN?</a:t>
            </a:r>
            <a:endParaRPr sz="2800"/>
          </a:p>
        </p:txBody>
      </p:sp>
      <p:sp>
        <p:nvSpPr>
          <p:cNvPr id="542" name="Google Shape;542;p56"/>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57"/>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 CNCF Survey</a:t>
            </a:r>
            <a:endParaRPr sz="2800"/>
          </a:p>
        </p:txBody>
      </p:sp>
      <p:pic>
        <p:nvPicPr>
          <p:cNvPr id="548" name="Google Shape;548;p57"/>
          <p:cNvPicPr preferRelativeResize="0"/>
          <p:nvPr/>
        </p:nvPicPr>
        <p:blipFill>
          <a:blip r:embed="rId3">
            <a:alphaModFix/>
          </a:blip>
          <a:stretch>
            <a:fillRect/>
          </a:stretch>
        </p:blipFill>
        <p:spPr>
          <a:xfrm>
            <a:off x="152400" y="573973"/>
            <a:ext cx="7147078" cy="4196450"/>
          </a:xfrm>
          <a:prstGeom prst="rect">
            <a:avLst/>
          </a:prstGeom>
          <a:noFill/>
          <a:ln>
            <a:noFill/>
          </a:ln>
        </p:spPr>
      </p:pic>
      <p:sp>
        <p:nvSpPr>
          <p:cNvPr id="549" name="Google Shape;549;p57"/>
          <p:cNvSpPr/>
          <p:nvPr/>
        </p:nvSpPr>
        <p:spPr>
          <a:xfrm>
            <a:off x="5802000" y="2833300"/>
            <a:ext cx="1100400" cy="1783800"/>
          </a:xfrm>
          <a:prstGeom prst="ellipse">
            <a:avLst/>
          </a:prstGeom>
          <a:noFill/>
          <a:ln cap="flat" cmpd="sng" w="38100">
            <a:solidFill>
              <a:srgbClr val="EF86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7"/>
          <p:cNvSpPr txBox="1"/>
          <p:nvPr/>
        </p:nvSpPr>
        <p:spPr>
          <a:xfrm>
            <a:off x="6961250" y="2501325"/>
            <a:ext cx="2005800" cy="613800"/>
          </a:xfrm>
          <a:prstGeom prst="rect">
            <a:avLst/>
          </a:prstGeom>
          <a:solidFill>
            <a:srgbClr val="FFFFFF"/>
          </a:solidFill>
          <a:ln cap="flat" cmpd="sng" w="19050">
            <a:solidFill>
              <a:srgbClr val="EF86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Container Attached Storage most evaluated </a:t>
            </a:r>
            <a:endParaRPr>
              <a:latin typeface="Calibri"/>
              <a:ea typeface="Calibri"/>
              <a:cs typeface="Calibri"/>
              <a:sym typeface="Calibri"/>
            </a:endParaRPr>
          </a:p>
        </p:txBody>
      </p:sp>
      <p:cxnSp>
        <p:nvCxnSpPr>
          <p:cNvPr id="551" name="Google Shape;551;p57"/>
          <p:cNvCxnSpPr>
            <a:stCxn id="549" idx="6"/>
          </p:cNvCxnSpPr>
          <p:nvPr/>
        </p:nvCxnSpPr>
        <p:spPr>
          <a:xfrm flipH="1" rot="10800000">
            <a:off x="6902400" y="3138400"/>
            <a:ext cx="306600" cy="586800"/>
          </a:xfrm>
          <a:prstGeom prst="straightConnector1">
            <a:avLst/>
          </a:prstGeom>
          <a:noFill/>
          <a:ln cap="flat" cmpd="sng" w="19050">
            <a:solidFill>
              <a:srgbClr val="EF86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552" name="Google Shape;552;p57"/>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58"/>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sz="2800"/>
              <a:t>Conway’s Law for </a:t>
            </a:r>
            <a:r>
              <a:rPr b="0" lang="en-US"/>
              <a:t>Data Management</a:t>
            </a:r>
            <a:endParaRPr b="0" sz="2800"/>
          </a:p>
        </p:txBody>
      </p:sp>
      <p:sp>
        <p:nvSpPr>
          <p:cNvPr id="558" name="Google Shape;558;p5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559" name="Google Shape;559;p58"/>
          <p:cNvPicPr preferRelativeResize="0"/>
          <p:nvPr/>
        </p:nvPicPr>
        <p:blipFill>
          <a:blip r:embed="rId3">
            <a:alphaModFix/>
          </a:blip>
          <a:stretch>
            <a:fillRect/>
          </a:stretch>
        </p:blipFill>
        <p:spPr>
          <a:xfrm>
            <a:off x="299350" y="794650"/>
            <a:ext cx="5854020" cy="3873825"/>
          </a:xfrm>
          <a:prstGeom prst="rect">
            <a:avLst/>
          </a:prstGeom>
          <a:noFill/>
          <a:ln>
            <a:noFill/>
          </a:ln>
        </p:spPr>
      </p:pic>
      <p:sp>
        <p:nvSpPr>
          <p:cNvPr id="560" name="Google Shape;560;p58"/>
          <p:cNvSpPr txBox="1"/>
          <p:nvPr/>
        </p:nvSpPr>
        <p:spPr>
          <a:xfrm>
            <a:off x="6193046" y="956175"/>
            <a:ext cx="2910900" cy="613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333C4E"/>
                </a:solidFill>
                <a:highlight>
                  <a:srgbClr val="FFFFFF"/>
                </a:highlight>
                <a:latin typeface="Montserrat"/>
                <a:ea typeface="Montserrat"/>
                <a:cs typeface="Montserrat"/>
                <a:sym typeface="Montserrat"/>
              </a:rPr>
              <a:t>loosely coupled teams</a:t>
            </a:r>
            <a:endParaRPr b="1" sz="1600">
              <a:latin typeface="Montserrat"/>
              <a:ea typeface="Montserrat"/>
              <a:cs typeface="Montserrat"/>
              <a:sym typeface="Montserrat"/>
            </a:endParaRPr>
          </a:p>
        </p:txBody>
      </p:sp>
      <p:sp>
        <p:nvSpPr>
          <p:cNvPr id="561" name="Google Shape;561;p58"/>
          <p:cNvSpPr txBox="1"/>
          <p:nvPr/>
        </p:nvSpPr>
        <p:spPr>
          <a:xfrm>
            <a:off x="6211837" y="2098436"/>
            <a:ext cx="2910900" cy="613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333C4E"/>
                </a:solidFill>
                <a:highlight>
                  <a:srgbClr val="FFFFFF"/>
                </a:highlight>
                <a:latin typeface="Montserrat"/>
                <a:ea typeface="Montserrat"/>
                <a:cs typeface="Montserrat"/>
                <a:sym typeface="Montserrat"/>
              </a:rPr>
              <a:t>loosely coupled applications</a:t>
            </a:r>
            <a:endParaRPr b="1" sz="1600">
              <a:latin typeface="Montserrat"/>
              <a:ea typeface="Montserrat"/>
              <a:cs typeface="Montserrat"/>
              <a:sym typeface="Montserrat"/>
            </a:endParaRPr>
          </a:p>
        </p:txBody>
      </p:sp>
      <p:sp>
        <p:nvSpPr>
          <p:cNvPr id="562" name="Google Shape;562;p58"/>
          <p:cNvSpPr txBox="1"/>
          <p:nvPr/>
        </p:nvSpPr>
        <p:spPr>
          <a:xfrm>
            <a:off x="6189076" y="3316886"/>
            <a:ext cx="2910900" cy="613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333C4E"/>
                </a:solidFill>
                <a:highlight>
                  <a:srgbClr val="FFFFFF"/>
                </a:highlight>
                <a:latin typeface="Montserrat"/>
                <a:ea typeface="Montserrat"/>
                <a:cs typeface="Montserrat"/>
                <a:sym typeface="Montserrat"/>
              </a:rPr>
              <a:t>loosely coupled data</a:t>
            </a:r>
            <a:endParaRPr b="1" sz="16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257175" y="321389"/>
            <a:ext cx="8629800" cy="4431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lang="en-US">
                <a:solidFill>
                  <a:schemeClr val="accent1"/>
                </a:solidFill>
              </a:rPr>
              <a:t>Join us for KubeCon + CloudNativeCon Virtual</a:t>
            </a:r>
            <a:endParaRPr>
              <a:solidFill>
                <a:schemeClr val="accent1"/>
              </a:solidFill>
            </a:endParaRPr>
          </a:p>
        </p:txBody>
      </p:sp>
      <p:sp>
        <p:nvSpPr>
          <p:cNvPr id="251" name="Google Shape;251;p41"/>
          <p:cNvSpPr txBox="1"/>
          <p:nvPr/>
        </p:nvSpPr>
        <p:spPr>
          <a:xfrm>
            <a:off x="2941750" y="2931025"/>
            <a:ext cx="3070800" cy="11952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t/>
            </a:r>
            <a:endParaRPr b="1" sz="1500">
              <a:solidFill>
                <a:srgbClr val="3F4749"/>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en-US" sz="1500">
                <a:latin typeface="Century Gothic"/>
                <a:ea typeface="Century Gothic"/>
                <a:cs typeface="Century Gothic"/>
                <a:sym typeface="Century Gothic"/>
              </a:rPr>
              <a:t>Event dates:</a:t>
            </a:r>
            <a:r>
              <a:rPr b="1" lang="en-US" sz="1500">
                <a:solidFill>
                  <a:schemeClr val="accent1"/>
                </a:solidFill>
                <a:latin typeface="Century Gothic"/>
                <a:ea typeface="Century Gothic"/>
                <a:cs typeface="Century Gothic"/>
                <a:sym typeface="Century Gothic"/>
              </a:rPr>
              <a:t> August 17-20, 2020</a:t>
            </a:r>
            <a:endParaRPr b="1" sz="1500">
              <a:solidFill>
                <a:schemeClr val="accent1"/>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rPr b="1" lang="en-US" sz="1500">
                <a:latin typeface="Century Gothic"/>
                <a:ea typeface="Century Gothic"/>
                <a:cs typeface="Century Gothic"/>
                <a:sym typeface="Century Gothic"/>
              </a:rPr>
              <a:t>Schedule:</a:t>
            </a:r>
            <a:r>
              <a:rPr b="1" lang="en-US" sz="1500">
                <a:solidFill>
                  <a:schemeClr val="accent1"/>
                </a:solidFill>
                <a:latin typeface="Century Gothic"/>
                <a:ea typeface="Century Gothic"/>
                <a:cs typeface="Century Gothic"/>
                <a:sym typeface="Century Gothic"/>
              </a:rPr>
              <a:t> </a:t>
            </a:r>
            <a:r>
              <a:rPr b="1" lang="en-US" sz="1500" u="sng">
                <a:solidFill>
                  <a:schemeClr val="accent1"/>
                </a:solidFill>
                <a:latin typeface="Century Gothic"/>
                <a:ea typeface="Century Gothic"/>
                <a:cs typeface="Century Gothic"/>
                <a:sym typeface="Century Gothic"/>
                <a:hlinkClick r:id="rId3"/>
              </a:rPr>
              <a:t>Now available!</a:t>
            </a:r>
            <a:r>
              <a:rPr b="1" lang="en-US" sz="1500">
                <a:solidFill>
                  <a:schemeClr val="accent1"/>
                </a:solidFill>
                <a:latin typeface="Century Gothic"/>
                <a:ea typeface="Century Gothic"/>
                <a:cs typeface="Century Gothic"/>
                <a:sym typeface="Century Gothic"/>
              </a:rPr>
              <a:t> </a:t>
            </a:r>
            <a:endParaRPr b="1" sz="1500">
              <a:solidFill>
                <a:schemeClr val="accent1"/>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rPr b="1" lang="en-US" sz="1500">
                <a:latin typeface="Century Gothic"/>
                <a:ea typeface="Century Gothic"/>
                <a:cs typeface="Century Gothic"/>
                <a:sym typeface="Century Gothic"/>
              </a:rPr>
              <a:t>Cost:</a:t>
            </a:r>
            <a:r>
              <a:rPr b="1" lang="en-US" sz="1500">
                <a:solidFill>
                  <a:schemeClr val="accent1"/>
                </a:solidFill>
                <a:latin typeface="Century Gothic"/>
                <a:ea typeface="Century Gothic"/>
                <a:cs typeface="Century Gothic"/>
                <a:sym typeface="Century Gothic"/>
              </a:rPr>
              <a:t> $75</a:t>
            </a:r>
            <a:endParaRPr b="1" sz="1500">
              <a:solidFill>
                <a:schemeClr val="accent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b="1" sz="1900">
              <a:solidFill>
                <a:srgbClr val="DF156C"/>
              </a:solidFill>
              <a:latin typeface="Century Gothic"/>
              <a:ea typeface="Century Gothic"/>
              <a:cs typeface="Century Gothic"/>
              <a:sym typeface="Century Gothic"/>
            </a:endParaRPr>
          </a:p>
        </p:txBody>
      </p:sp>
      <p:pic>
        <p:nvPicPr>
          <p:cNvPr id="252" name="Google Shape;252;p41"/>
          <p:cNvPicPr preferRelativeResize="0"/>
          <p:nvPr/>
        </p:nvPicPr>
        <p:blipFill>
          <a:blip r:embed="rId4">
            <a:alphaModFix/>
          </a:blip>
          <a:stretch>
            <a:fillRect/>
          </a:stretch>
        </p:blipFill>
        <p:spPr>
          <a:xfrm>
            <a:off x="1193700" y="938251"/>
            <a:ext cx="6615199" cy="2067850"/>
          </a:xfrm>
          <a:prstGeom prst="rect">
            <a:avLst/>
          </a:prstGeom>
          <a:noFill/>
          <a:ln>
            <a:noFill/>
          </a:ln>
        </p:spPr>
      </p:pic>
      <p:sp>
        <p:nvSpPr>
          <p:cNvPr id="253" name="Google Shape;253;p41"/>
          <p:cNvSpPr/>
          <p:nvPr/>
        </p:nvSpPr>
        <p:spPr>
          <a:xfrm>
            <a:off x="3509425" y="4255175"/>
            <a:ext cx="2257500" cy="6141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1"/>
          <p:cNvSpPr txBox="1"/>
          <p:nvPr/>
        </p:nvSpPr>
        <p:spPr>
          <a:xfrm>
            <a:off x="3935425" y="4364850"/>
            <a:ext cx="18315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FFFF"/>
                </a:solidFill>
                <a:latin typeface="Century Gothic"/>
                <a:ea typeface="Century Gothic"/>
                <a:cs typeface="Century Gothic"/>
                <a:sym typeface="Century Gothic"/>
              </a:rPr>
              <a:t>Register now!</a:t>
            </a:r>
            <a:endParaRPr b="1">
              <a:solidFill>
                <a:srgbClr val="FFFFFF"/>
              </a:solidFill>
              <a:latin typeface="Century Gothic"/>
              <a:ea typeface="Century Gothic"/>
              <a:cs typeface="Century Gothic"/>
              <a:sym typeface="Century Gothic"/>
            </a:endParaRPr>
          </a:p>
        </p:txBody>
      </p:sp>
      <p:sp>
        <p:nvSpPr>
          <p:cNvPr id="255" name="Google Shape;255;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pic>
        <p:nvPicPr>
          <p:cNvPr descr="On this livestream from #KubeCon + #CloudNativeCon we'll talk with Bloomberg Data &amp; Analytics Infrastructure Lead Steven Bower, who will explain how the media company used cloud-native technologies to offer more than 200 search services for its employees and outside users." id="567" name="Google Shape;567;p59" title="How Bloomberg Uses Cloud-Native Technologies">
            <a:hlinkClick r:id="rId3"/>
          </p:cNvPr>
          <p:cNvPicPr preferRelativeResize="0"/>
          <p:nvPr/>
        </p:nvPicPr>
        <p:blipFill>
          <a:blip r:embed="rId4">
            <a:alphaModFix/>
          </a:blip>
          <a:stretch>
            <a:fillRect/>
          </a:stretch>
        </p:blipFill>
        <p:spPr>
          <a:xfrm>
            <a:off x="325025" y="786125"/>
            <a:ext cx="4355275" cy="3266450"/>
          </a:xfrm>
          <a:prstGeom prst="rect">
            <a:avLst/>
          </a:prstGeom>
          <a:noFill/>
          <a:ln>
            <a:noFill/>
          </a:ln>
          <a:effectLst>
            <a:outerShdw blurRad="57150" rotWithShape="0" algn="bl" dir="5400000" dist="19050">
              <a:srgbClr val="000000">
                <a:alpha val="50000"/>
              </a:srgbClr>
            </a:outerShdw>
          </a:effectLst>
        </p:spPr>
      </p:pic>
      <p:sp>
        <p:nvSpPr>
          <p:cNvPr id="568" name="Google Shape;568;p59"/>
          <p:cNvSpPr/>
          <p:nvPr/>
        </p:nvSpPr>
        <p:spPr>
          <a:xfrm>
            <a:off x="4852125" y="570275"/>
            <a:ext cx="4068600" cy="2808600"/>
          </a:xfrm>
          <a:prstGeom prst="roundRect">
            <a:avLst>
              <a:gd fmla="val 5923" name="adj"/>
            </a:avLst>
          </a:prstGeom>
          <a:solidFill>
            <a:schemeClr val="lt1"/>
          </a:solidFill>
          <a:ln>
            <a:noFill/>
          </a:ln>
          <a:effectLst>
            <a:outerShdw blurRad="1143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9" name="Google Shape;569;p59"/>
          <p:cNvSpPr txBox="1"/>
          <p:nvPr/>
        </p:nvSpPr>
        <p:spPr>
          <a:xfrm>
            <a:off x="5018450" y="731300"/>
            <a:ext cx="3796200" cy="2615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lang="en-US" sz="1800">
                <a:solidFill>
                  <a:srgbClr val="1F145D"/>
                </a:solidFill>
                <a:latin typeface="Open Sans"/>
                <a:ea typeface="Open Sans"/>
                <a:cs typeface="Open Sans"/>
                <a:sym typeface="Open Sans"/>
              </a:rPr>
              <a:t>Steven Bower at Bloomberg</a:t>
            </a:r>
            <a:endParaRPr b="1" sz="1800">
              <a:solidFill>
                <a:srgbClr val="1F145D"/>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Moved to Kubernetes in order to simplify and standardize their environments</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CNCF end user of the year 18/19</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Running dozens of different stateful workloads at scale</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Believes in open source</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Not about cost savings - about agility</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Everything loosely coupled</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Teams are autonomous and full stack</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Does not use shared storage</a:t>
            </a:r>
            <a:endParaRPr>
              <a:latin typeface="Lato"/>
              <a:ea typeface="Lato"/>
              <a:cs typeface="Lato"/>
              <a:sym typeface="Lato"/>
            </a:endParaRPr>
          </a:p>
          <a:p>
            <a:pPr indent="-317500" lvl="0" marL="457200" marR="0" rtl="0" algn="l">
              <a:lnSpc>
                <a:spcPct val="100000"/>
              </a:lnSpc>
              <a:spcBef>
                <a:spcPts val="0"/>
              </a:spcBef>
              <a:spcAft>
                <a:spcPts val="0"/>
              </a:spcAft>
              <a:buClr>
                <a:srgbClr val="1F145D"/>
              </a:buClr>
              <a:buSzPts val="1400"/>
              <a:buFont typeface="Lato"/>
              <a:buChar char="○"/>
            </a:pPr>
            <a:r>
              <a:rPr lang="en-US">
                <a:latin typeface="Lato"/>
                <a:ea typeface="Lato"/>
                <a:cs typeface="Lato"/>
                <a:sym typeface="Lato"/>
              </a:rPr>
              <a:t>Uses OpenEBS - different flavors</a:t>
            </a:r>
            <a:endParaRPr>
              <a:latin typeface="Lato"/>
              <a:ea typeface="Lato"/>
              <a:cs typeface="Lato"/>
              <a:sym typeface="Lato"/>
            </a:endParaRPr>
          </a:p>
        </p:txBody>
      </p:sp>
      <p:sp>
        <p:nvSpPr>
          <p:cNvPr id="570" name="Google Shape;570;p59"/>
          <p:cNvSpPr txBox="1"/>
          <p:nvPr/>
        </p:nvSpPr>
        <p:spPr>
          <a:xfrm>
            <a:off x="280125" y="4038600"/>
            <a:ext cx="4203600" cy="4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u="sng">
                <a:solidFill>
                  <a:schemeClr val="hlink"/>
                </a:solidFill>
                <a:hlinkClick r:id="rId5"/>
              </a:rPr>
              <a:t>https://www.youtube.com/watch?v=0CEHN6ECaPs</a:t>
            </a:r>
            <a:endParaRPr sz="1000">
              <a:solidFill>
                <a:srgbClr val="B7B7B7"/>
              </a:solidFill>
            </a:endParaRPr>
          </a:p>
          <a:p>
            <a:pPr indent="0" lvl="0" marL="0" rtl="0" algn="l">
              <a:spcBef>
                <a:spcPts val="0"/>
              </a:spcBef>
              <a:spcAft>
                <a:spcPts val="0"/>
              </a:spcAft>
              <a:buNone/>
            </a:pPr>
            <a:r>
              <a:t/>
            </a:r>
            <a:endParaRPr sz="1000">
              <a:solidFill>
                <a:srgbClr val="B7B7B7"/>
              </a:solidFill>
            </a:endParaRPr>
          </a:p>
          <a:p>
            <a:pPr indent="0" lvl="0" marL="0" rtl="0" algn="l">
              <a:spcBef>
                <a:spcPts val="0"/>
              </a:spcBef>
              <a:spcAft>
                <a:spcPts val="0"/>
              </a:spcAft>
              <a:buNone/>
            </a:pPr>
            <a:r>
              <a:rPr lang="en-US" sz="1000" u="sng">
                <a:solidFill>
                  <a:srgbClr val="B7B7B7"/>
                </a:solidFill>
                <a:hlinkClick r:id="rId6"/>
              </a:rPr>
              <a:t>https://www.youtube.com/watch?v=z_LbRfDKPvE</a:t>
            </a:r>
            <a:endParaRPr sz="1000">
              <a:solidFill>
                <a:srgbClr val="B7B7B7"/>
              </a:solidFill>
            </a:endParaRPr>
          </a:p>
        </p:txBody>
      </p:sp>
      <p:sp>
        <p:nvSpPr>
          <p:cNvPr id="571" name="Google Shape;571;p59"/>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CNCF end user </a:t>
            </a:r>
            <a:endParaRPr/>
          </a:p>
        </p:txBody>
      </p:sp>
      <p:sp>
        <p:nvSpPr>
          <p:cNvPr id="572" name="Google Shape;572;p59"/>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0"/>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Data Gravity - Loc</a:t>
            </a:r>
            <a:r>
              <a:rPr lang="en-US"/>
              <a:t>kin / Costs</a:t>
            </a:r>
            <a:endParaRPr sz="2800"/>
          </a:p>
        </p:txBody>
      </p:sp>
      <p:sp>
        <p:nvSpPr>
          <p:cNvPr id="578" name="Google Shape;578;p60"/>
          <p:cNvSpPr txBox="1"/>
          <p:nvPr>
            <p:ph idx="4294967295" type="subTitle"/>
          </p:nvPr>
        </p:nvSpPr>
        <p:spPr>
          <a:xfrm>
            <a:off x="113550" y="595725"/>
            <a:ext cx="4739100" cy="40932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Montserrat"/>
              <a:buChar char="●"/>
            </a:pPr>
            <a:r>
              <a:rPr lang="en-US" sz="1600">
                <a:latin typeface="Montserrat"/>
                <a:ea typeface="Montserrat"/>
                <a:cs typeface="Montserrat"/>
                <a:sym typeface="Montserrat"/>
              </a:rPr>
              <a:t>As data grows — it has the tendency to pull applications towards it (gravity)</a:t>
            </a:r>
            <a:endParaRPr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US" sz="1600">
                <a:latin typeface="Montserrat"/>
                <a:ea typeface="Montserrat"/>
                <a:cs typeface="Montserrat"/>
                <a:sym typeface="Montserrat"/>
              </a:rPr>
              <a:t>Everything will evolve around the sun and it dominates the planets</a:t>
            </a:r>
            <a:endParaRPr sz="1600">
              <a:latin typeface="Montserrat"/>
              <a:ea typeface="Montserrat"/>
              <a:cs typeface="Montserrat"/>
              <a:sym typeface="Montserrat"/>
            </a:endParaRPr>
          </a:p>
          <a:p>
            <a:pPr indent="-330200" lvl="1" marL="914400" rtl="0" algn="l">
              <a:spcBef>
                <a:spcPts val="0"/>
              </a:spcBef>
              <a:spcAft>
                <a:spcPts val="0"/>
              </a:spcAft>
              <a:buSzPts val="1600"/>
              <a:buFont typeface="Montserrat"/>
              <a:buChar char="○"/>
            </a:pPr>
            <a:r>
              <a:rPr lang="en-US" sz="1200">
                <a:latin typeface="Montserrat"/>
                <a:ea typeface="Montserrat"/>
                <a:cs typeface="Montserrat"/>
                <a:sym typeface="Montserrat"/>
              </a:rPr>
              <a:t>Latency, throughput, IO blender</a:t>
            </a:r>
            <a:endParaRPr sz="1200">
              <a:latin typeface="Montserrat"/>
              <a:ea typeface="Montserrat"/>
              <a:cs typeface="Montserrat"/>
              <a:sym typeface="Montserrat"/>
            </a:endParaRPr>
          </a:p>
          <a:p>
            <a:pPr indent="-330200" lvl="1" marL="914400" rtl="0" algn="l">
              <a:spcBef>
                <a:spcPts val="0"/>
              </a:spcBef>
              <a:spcAft>
                <a:spcPts val="0"/>
              </a:spcAft>
              <a:buSzPts val="1600"/>
              <a:buFont typeface="Montserrat"/>
              <a:buChar char="○"/>
            </a:pPr>
            <a:r>
              <a:rPr lang="en-US" sz="1200">
                <a:latin typeface="Montserrat"/>
                <a:ea typeface="Montserrat"/>
                <a:cs typeface="Montserrat"/>
                <a:sym typeface="Montserrat"/>
              </a:rPr>
              <a:t>If the sun goes super nova — all your apps circling it will be gone instantly</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US" sz="1600">
                <a:latin typeface="Montserrat"/>
                <a:ea typeface="Montserrat"/>
                <a:cs typeface="Montserrat"/>
                <a:sym typeface="Montserrat"/>
              </a:rPr>
              <a:t>Some solutions involve replicating the sun towards some other location in the “space time continuum”</a:t>
            </a:r>
            <a:endParaRPr sz="1600">
              <a:latin typeface="Montserrat"/>
              <a:ea typeface="Montserrat"/>
              <a:cs typeface="Montserrat"/>
              <a:sym typeface="Montserrat"/>
            </a:endParaRPr>
          </a:p>
          <a:p>
            <a:pPr indent="-330200" lvl="1" marL="914400" rtl="0" algn="l">
              <a:spcBef>
                <a:spcPts val="0"/>
              </a:spcBef>
              <a:spcAft>
                <a:spcPts val="0"/>
              </a:spcAft>
              <a:buSzPts val="1600"/>
              <a:buFont typeface="Montserrat"/>
              <a:buChar char="○"/>
            </a:pPr>
            <a:r>
              <a:rPr lang="en-US" sz="1200">
                <a:latin typeface="Montserrat"/>
                <a:ea typeface="Montserrat"/>
                <a:cs typeface="Montserrat"/>
                <a:sym typeface="Montserrat"/>
              </a:rPr>
              <a:t>It works — but it exacerbates the problem</a:t>
            </a:r>
            <a:endParaRPr sz="12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pic>
        <p:nvPicPr>
          <p:cNvPr descr="Screenshot 2019-01-29 at 09.52.11.png" id="579" name="Google Shape;579;p60"/>
          <p:cNvPicPr preferRelativeResize="0"/>
          <p:nvPr/>
        </p:nvPicPr>
        <p:blipFill rotWithShape="1">
          <a:blip r:embed="rId3">
            <a:alphaModFix amt="74070"/>
          </a:blip>
          <a:srcRect b="0" l="0" r="0" t="0"/>
          <a:stretch/>
        </p:blipFill>
        <p:spPr>
          <a:xfrm>
            <a:off x="4852523" y="1334874"/>
            <a:ext cx="4176399" cy="2361400"/>
          </a:xfrm>
          <a:prstGeom prst="rect">
            <a:avLst/>
          </a:prstGeom>
          <a:noFill/>
          <a:ln>
            <a:noFill/>
          </a:ln>
        </p:spPr>
      </p:pic>
      <p:sp>
        <p:nvSpPr>
          <p:cNvPr id="580" name="Google Shape;580;p60"/>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61"/>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Under-</a:t>
            </a:r>
            <a:r>
              <a:rPr lang="en-US"/>
              <a:t>utilization</a:t>
            </a:r>
            <a:r>
              <a:rPr lang="en-US"/>
              <a:t> of Technology</a:t>
            </a:r>
            <a:endParaRPr sz="2800"/>
          </a:p>
        </p:txBody>
      </p:sp>
      <p:pic>
        <p:nvPicPr>
          <p:cNvPr descr="Image" id="586" name="Google Shape;586;p61"/>
          <p:cNvPicPr preferRelativeResize="0"/>
          <p:nvPr/>
        </p:nvPicPr>
        <p:blipFill rotWithShape="1">
          <a:blip r:embed="rId3">
            <a:alphaModFix/>
          </a:blip>
          <a:srcRect b="0" l="0" r="0" t="0"/>
          <a:stretch/>
        </p:blipFill>
        <p:spPr>
          <a:xfrm>
            <a:off x="181696" y="1178253"/>
            <a:ext cx="5532225" cy="3508050"/>
          </a:xfrm>
          <a:prstGeom prst="rect">
            <a:avLst/>
          </a:prstGeom>
          <a:noFill/>
          <a:ln>
            <a:noFill/>
          </a:ln>
        </p:spPr>
      </p:pic>
      <p:pic>
        <p:nvPicPr>
          <p:cNvPr descr="Image" id="587" name="Google Shape;587;p61"/>
          <p:cNvPicPr preferRelativeResize="0"/>
          <p:nvPr/>
        </p:nvPicPr>
        <p:blipFill rotWithShape="1">
          <a:blip r:embed="rId4">
            <a:alphaModFix/>
          </a:blip>
          <a:srcRect b="0" l="0" r="0" t="0"/>
          <a:stretch/>
        </p:blipFill>
        <p:spPr>
          <a:xfrm>
            <a:off x="5362900" y="2664698"/>
            <a:ext cx="3781099" cy="1383875"/>
          </a:xfrm>
          <a:prstGeom prst="rect">
            <a:avLst/>
          </a:prstGeom>
          <a:noFill/>
          <a:ln>
            <a:noFill/>
          </a:ln>
        </p:spPr>
      </p:pic>
      <p:pic>
        <p:nvPicPr>
          <p:cNvPr descr="Screen Shot 2018-09-18 at 10.53.05.png" id="588" name="Google Shape;588;p61"/>
          <p:cNvPicPr preferRelativeResize="0"/>
          <p:nvPr/>
        </p:nvPicPr>
        <p:blipFill rotWithShape="1">
          <a:blip r:embed="rId5">
            <a:alphaModFix/>
          </a:blip>
          <a:srcRect b="17649" l="2114" r="0" t="26515"/>
          <a:stretch/>
        </p:blipFill>
        <p:spPr>
          <a:xfrm>
            <a:off x="5452978" y="853889"/>
            <a:ext cx="3575304" cy="729918"/>
          </a:xfrm>
          <a:prstGeom prst="rect">
            <a:avLst/>
          </a:prstGeom>
          <a:noFill/>
          <a:ln>
            <a:noFill/>
          </a:ln>
        </p:spPr>
      </p:pic>
      <p:sp>
        <p:nvSpPr>
          <p:cNvPr id="589" name="Google Shape;589;p61"/>
          <p:cNvSpPr txBox="1"/>
          <p:nvPr/>
        </p:nvSpPr>
        <p:spPr>
          <a:xfrm>
            <a:off x="395075" y="4631400"/>
            <a:ext cx="2648700" cy="2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u="sng">
                <a:solidFill>
                  <a:schemeClr val="hlink"/>
                </a:solidFill>
                <a:hlinkClick r:id="rId6"/>
              </a:rPr>
              <a:t>https://github.com/karlrupp/microprocessor-trend-data</a:t>
            </a:r>
            <a:r>
              <a:rPr lang="en-US" sz="800"/>
              <a:t> </a:t>
            </a:r>
            <a:endParaRPr sz="800"/>
          </a:p>
        </p:txBody>
      </p:sp>
      <p:sp>
        <p:nvSpPr>
          <p:cNvPr id="590" name="Google Shape;590;p61"/>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pic>
        <p:nvPicPr>
          <p:cNvPr descr="Image result for docker container logo" id="595" name="Google Shape;595;p62" title="https://stephenafamo.com/blog/understanding-docker-containers/"/>
          <p:cNvPicPr preferRelativeResize="0"/>
          <p:nvPr/>
        </p:nvPicPr>
        <p:blipFill>
          <a:blip r:embed="rId3">
            <a:alphaModFix/>
          </a:blip>
          <a:stretch>
            <a:fillRect/>
          </a:stretch>
        </p:blipFill>
        <p:spPr>
          <a:xfrm>
            <a:off x="815687" y="1717585"/>
            <a:ext cx="737527" cy="257250"/>
          </a:xfrm>
          <a:prstGeom prst="rect">
            <a:avLst/>
          </a:prstGeom>
          <a:noFill/>
          <a:ln>
            <a:noFill/>
          </a:ln>
        </p:spPr>
      </p:pic>
      <p:sp>
        <p:nvSpPr>
          <p:cNvPr id="596" name="Google Shape;596;p62"/>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Summary - challenges around K8s storage</a:t>
            </a:r>
            <a:endParaRPr sz="2800"/>
          </a:p>
          <a:p>
            <a:pPr indent="0" lvl="0" marL="0" rtl="0" algn="l">
              <a:spcBef>
                <a:spcPts val="0"/>
              </a:spcBef>
              <a:spcAft>
                <a:spcPts val="0"/>
              </a:spcAft>
              <a:buNone/>
            </a:pPr>
            <a:r>
              <a:t/>
            </a:r>
            <a:endParaRPr sz="2800"/>
          </a:p>
        </p:txBody>
      </p:sp>
      <p:pic>
        <p:nvPicPr>
          <p:cNvPr id="597" name="Google Shape;597;p62"/>
          <p:cNvPicPr preferRelativeResize="0"/>
          <p:nvPr/>
        </p:nvPicPr>
        <p:blipFill>
          <a:blip r:embed="rId4">
            <a:alphaModFix/>
          </a:blip>
          <a:stretch>
            <a:fillRect/>
          </a:stretch>
        </p:blipFill>
        <p:spPr>
          <a:xfrm rot="850077">
            <a:off x="5659864" y="3468523"/>
            <a:ext cx="903083" cy="860510"/>
          </a:xfrm>
          <a:prstGeom prst="rect">
            <a:avLst/>
          </a:prstGeom>
          <a:noFill/>
          <a:ln>
            <a:noFill/>
          </a:ln>
        </p:spPr>
      </p:pic>
      <p:pic>
        <p:nvPicPr>
          <p:cNvPr descr="Transport Roadblock 2 Icon | Windows 8 Iconset | Icons8" id="598" name="Google Shape;598;p62"/>
          <p:cNvPicPr preferRelativeResize="0"/>
          <p:nvPr/>
        </p:nvPicPr>
        <p:blipFill>
          <a:blip r:embed="rId5">
            <a:alphaModFix/>
          </a:blip>
          <a:stretch>
            <a:fillRect/>
          </a:stretch>
        </p:blipFill>
        <p:spPr>
          <a:xfrm>
            <a:off x="5553775" y="3536449"/>
            <a:ext cx="1146600" cy="1122353"/>
          </a:xfrm>
          <a:prstGeom prst="rect">
            <a:avLst/>
          </a:prstGeom>
          <a:noFill/>
          <a:ln>
            <a:noFill/>
          </a:ln>
        </p:spPr>
      </p:pic>
      <p:sp>
        <p:nvSpPr>
          <p:cNvPr id="599" name="Google Shape;599;p62"/>
          <p:cNvSpPr/>
          <p:nvPr/>
        </p:nvSpPr>
        <p:spPr>
          <a:xfrm>
            <a:off x="3237475" y="926747"/>
            <a:ext cx="2666400" cy="2209800"/>
          </a:xfrm>
          <a:prstGeom prst="roundRect">
            <a:avLst>
              <a:gd fmla="val 981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2"/>
          <p:cNvSpPr/>
          <p:nvPr/>
        </p:nvSpPr>
        <p:spPr>
          <a:xfrm>
            <a:off x="364800" y="933097"/>
            <a:ext cx="2708100" cy="2209800"/>
          </a:xfrm>
          <a:prstGeom prst="roundRect">
            <a:avLst>
              <a:gd fmla="val 669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62"/>
          <p:cNvSpPr/>
          <p:nvPr/>
        </p:nvSpPr>
        <p:spPr>
          <a:xfrm>
            <a:off x="6103938" y="926747"/>
            <a:ext cx="2554800" cy="2209800"/>
          </a:xfrm>
          <a:prstGeom prst="roundRect">
            <a:avLst>
              <a:gd fmla="val 981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2" name="Google Shape;602;p62"/>
          <p:cNvPicPr preferRelativeResize="0"/>
          <p:nvPr/>
        </p:nvPicPr>
        <p:blipFill>
          <a:blip r:embed="rId6">
            <a:alphaModFix/>
          </a:blip>
          <a:stretch>
            <a:fillRect/>
          </a:stretch>
        </p:blipFill>
        <p:spPr>
          <a:xfrm>
            <a:off x="2416976" y="2364872"/>
            <a:ext cx="354828" cy="257250"/>
          </a:xfrm>
          <a:prstGeom prst="rect">
            <a:avLst/>
          </a:prstGeom>
          <a:noFill/>
          <a:ln>
            <a:noFill/>
          </a:ln>
        </p:spPr>
      </p:pic>
      <p:pic>
        <p:nvPicPr>
          <p:cNvPr id="603" name="Google Shape;603;p62"/>
          <p:cNvPicPr preferRelativeResize="0"/>
          <p:nvPr/>
        </p:nvPicPr>
        <p:blipFill>
          <a:blip r:embed="rId6">
            <a:alphaModFix/>
          </a:blip>
          <a:stretch>
            <a:fillRect/>
          </a:stretch>
        </p:blipFill>
        <p:spPr>
          <a:xfrm>
            <a:off x="1694514" y="2357147"/>
            <a:ext cx="354828" cy="257250"/>
          </a:xfrm>
          <a:prstGeom prst="rect">
            <a:avLst/>
          </a:prstGeom>
          <a:noFill/>
          <a:ln>
            <a:noFill/>
          </a:ln>
        </p:spPr>
      </p:pic>
      <p:pic>
        <p:nvPicPr>
          <p:cNvPr id="604" name="Google Shape;604;p62"/>
          <p:cNvPicPr preferRelativeResize="0"/>
          <p:nvPr/>
        </p:nvPicPr>
        <p:blipFill>
          <a:blip r:embed="rId6">
            <a:alphaModFix/>
          </a:blip>
          <a:stretch>
            <a:fillRect/>
          </a:stretch>
        </p:blipFill>
        <p:spPr>
          <a:xfrm>
            <a:off x="1973576" y="2568910"/>
            <a:ext cx="354828" cy="257250"/>
          </a:xfrm>
          <a:prstGeom prst="rect">
            <a:avLst/>
          </a:prstGeom>
          <a:noFill/>
          <a:ln>
            <a:noFill/>
          </a:ln>
        </p:spPr>
      </p:pic>
      <p:pic>
        <p:nvPicPr>
          <p:cNvPr descr="Image result for docker container logo" id="605" name="Google Shape;605;p62" title="https://stephenafamo.com/blog/understanding-docker-containers/"/>
          <p:cNvPicPr preferRelativeResize="0"/>
          <p:nvPr/>
        </p:nvPicPr>
        <p:blipFill>
          <a:blip r:embed="rId3">
            <a:alphaModFix/>
          </a:blip>
          <a:stretch>
            <a:fillRect/>
          </a:stretch>
        </p:blipFill>
        <p:spPr>
          <a:xfrm>
            <a:off x="587087" y="2014635"/>
            <a:ext cx="737527" cy="257250"/>
          </a:xfrm>
          <a:prstGeom prst="rect">
            <a:avLst/>
          </a:prstGeom>
          <a:noFill/>
          <a:ln>
            <a:noFill/>
          </a:ln>
        </p:spPr>
      </p:pic>
      <p:sp>
        <p:nvSpPr>
          <p:cNvPr id="606" name="Google Shape;606;p62"/>
          <p:cNvSpPr txBox="1"/>
          <p:nvPr/>
        </p:nvSpPr>
        <p:spPr>
          <a:xfrm>
            <a:off x="563175" y="933097"/>
            <a:ext cx="2608500" cy="33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1155CC"/>
                </a:solidFill>
              </a:rPr>
              <a:t>Conway’s Law</a:t>
            </a:r>
            <a:endParaRPr b="1" sz="1600">
              <a:solidFill>
                <a:srgbClr val="1155CC"/>
              </a:solidFill>
            </a:endParaRPr>
          </a:p>
        </p:txBody>
      </p:sp>
      <p:sp>
        <p:nvSpPr>
          <p:cNvPr id="607" name="Google Shape;607;p62"/>
          <p:cNvSpPr/>
          <p:nvPr/>
        </p:nvSpPr>
        <p:spPr>
          <a:xfrm>
            <a:off x="227775" y="931247"/>
            <a:ext cx="416400" cy="416100"/>
          </a:xfrm>
          <a:prstGeom prst="ellipse">
            <a:avLst/>
          </a:prstGeom>
          <a:noFill/>
          <a:ln>
            <a:noFill/>
          </a:ln>
        </p:spPr>
        <p:txBody>
          <a:bodyPr anchorCtr="0" anchor="ctr" bIns="91425" lIns="91425" spcFirstLastPara="1" rIns="0" wrap="square" tIns="91425">
            <a:noAutofit/>
          </a:bodyPr>
          <a:lstStyle/>
          <a:p>
            <a:pPr indent="57150" lvl="0" marL="0" marR="152400" rtl="0" algn="ctr">
              <a:spcBef>
                <a:spcPts val="0"/>
              </a:spcBef>
              <a:spcAft>
                <a:spcPts val="0"/>
              </a:spcAft>
              <a:buNone/>
            </a:pPr>
            <a:r>
              <a:rPr b="1" lang="en-US" sz="2100">
                <a:solidFill>
                  <a:srgbClr val="1155CC"/>
                </a:solidFill>
              </a:rPr>
              <a:t>1</a:t>
            </a:r>
            <a:endParaRPr b="1" sz="2100">
              <a:solidFill>
                <a:srgbClr val="1155CC"/>
              </a:solidFill>
            </a:endParaRPr>
          </a:p>
        </p:txBody>
      </p:sp>
      <p:pic>
        <p:nvPicPr>
          <p:cNvPr descr="Image result for docker container logo" id="608" name="Google Shape;608;p62" title="https://stephenafamo.com/blog/understanding-docker-containers/"/>
          <p:cNvPicPr preferRelativeResize="0"/>
          <p:nvPr/>
        </p:nvPicPr>
        <p:blipFill rotWithShape="1">
          <a:blip r:embed="rId3">
            <a:alphaModFix/>
          </a:blip>
          <a:srcRect b="10674" l="0" r="23242" t="0"/>
          <a:stretch/>
        </p:blipFill>
        <p:spPr>
          <a:xfrm>
            <a:off x="427325" y="1751601"/>
            <a:ext cx="566100" cy="229800"/>
          </a:xfrm>
          <a:prstGeom prst="rect">
            <a:avLst/>
          </a:prstGeom>
          <a:noFill/>
          <a:ln>
            <a:noFill/>
          </a:ln>
        </p:spPr>
      </p:pic>
      <p:pic>
        <p:nvPicPr>
          <p:cNvPr id="609" name="Google Shape;609;p62"/>
          <p:cNvPicPr preferRelativeResize="0"/>
          <p:nvPr/>
        </p:nvPicPr>
        <p:blipFill>
          <a:blip r:embed="rId7">
            <a:alphaModFix/>
          </a:blip>
          <a:stretch>
            <a:fillRect/>
          </a:stretch>
        </p:blipFill>
        <p:spPr>
          <a:xfrm>
            <a:off x="589375" y="2345047"/>
            <a:ext cx="737526" cy="550499"/>
          </a:xfrm>
          <a:prstGeom prst="rect">
            <a:avLst/>
          </a:prstGeom>
          <a:noFill/>
          <a:ln>
            <a:noFill/>
          </a:ln>
          <a:effectLst>
            <a:outerShdw blurRad="57150" rotWithShape="0" algn="bl" dir="5400000" dist="19050">
              <a:srgbClr val="000000">
                <a:alpha val="50000"/>
              </a:srgbClr>
            </a:outerShdw>
          </a:effectLst>
        </p:spPr>
      </p:pic>
      <p:cxnSp>
        <p:nvCxnSpPr>
          <p:cNvPr id="610" name="Google Shape;610;p62"/>
          <p:cNvCxnSpPr/>
          <p:nvPr/>
        </p:nvCxnSpPr>
        <p:spPr>
          <a:xfrm rot="10800000">
            <a:off x="1172263" y="1976147"/>
            <a:ext cx="0" cy="381000"/>
          </a:xfrm>
          <a:prstGeom prst="straightConnector1">
            <a:avLst/>
          </a:prstGeom>
          <a:noFill/>
          <a:ln cap="flat" cmpd="sng" w="9525">
            <a:solidFill>
              <a:schemeClr val="dk2"/>
            </a:solidFill>
            <a:prstDash val="solid"/>
            <a:round/>
            <a:headEnd len="med" w="med" type="none"/>
            <a:tailEnd len="med" w="med" type="none"/>
          </a:ln>
        </p:spPr>
      </p:cxnSp>
      <p:cxnSp>
        <p:nvCxnSpPr>
          <p:cNvPr id="611" name="Google Shape;611;p62"/>
          <p:cNvCxnSpPr/>
          <p:nvPr/>
        </p:nvCxnSpPr>
        <p:spPr>
          <a:xfrm rot="10800000">
            <a:off x="927275" y="2233247"/>
            <a:ext cx="0" cy="166800"/>
          </a:xfrm>
          <a:prstGeom prst="straightConnector1">
            <a:avLst/>
          </a:prstGeom>
          <a:noFill/>
          <a:ln cap="flat" cmpd="sng" w="9525">
            <a:solidFill>
              <a:schemeClr val="dk2"/>
            </a:solidFill>
            <a:prstDash val="solid"/>
            <a:round/>
            <a:headEnd len="med" w="med" type="none"/>
            <a:tailEnd len="med" w="med" type="none"/>
          </a:ln>
        </p:spPr>
      </p:cxnSp>
      <p:cxnSp>
        <p:nvCxnSpPr>
          <p:cNvPr id="612" name="Google Shape;612;p62"/>
          <p:cNvCxnSpPr/>
          <p:nvPr/>
        </p:nvCxnSpPr>
        <p:spPr>
          <a:xfrm rot="10800000">
            <a:off x="708738" y="1933247"/>
            <a:ext cx="0" cy="466800"/>
          </a:xfrm>
          <a:prstGeom prst="straightConnector1">
            <a:avLst/>
          </a:prstGeom>
          <a:noFill/>
          <a:ln cap="flat" cmpd="sng" w="9525">
            <a:solidFill>
              <a:schemeClr val="dk2"/>
            </a:solidFill>
            <a:prstDash val="solid"/>
            <a:round/>
            <a:headEnd len="med" w="med" type="none"/>
            <a:tailEnd len="med" w="med" type="none"/>
          </a:ln>
        </p:spPr>
      </p:cxnSp>
      <p:sp>
        <p:nvSpPr>
          <p:cNvPr id="613" name="Google Shape;613;p62"/>
          <p:cNvSpPr/>
          <p:nvPr/>
        </p:nvSpPr>
        <p:spPr>
          <a:xfrm>
            <a:off x="644175" y="2311697"/>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14" name="Google Shape;614;p62"/>
          <p:cNvSpPr/>
          <p:nvPr/>
        </p:nvSpPr>
        <p:spPr>
          <a:xfrm>
            <a:off x="860588" y="2311697"/>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15" name="Google Shape;615;p62"/>
          <p:cNvSpPr/>
          <p:nvPr/>
        </p:nvSpPr>
        <p:spPr>
          <a:xfrm>
            <a:off x="1077013" y="2311697"/>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pic>
        <p:nvPicPr>
          <p:cNvPr descr="Image result for docker container logo" id="616" name="Google Shape;616;p62" title="https://stephenafamo.com/blog/understanding-docker-containers/"/>
          <p:cNvPicPr preferRelativeResize="0"/>
          <p:nvPr/>
        </p:nvPicPr>
        <p:blipFill>
          <a:blip r:embed="rId3">
            <a:alphaModFix/>
          </a:blip>
          <a:stretch>
            <a:fillRect/>
          </a:stretch>
        </p:blipFill>
        <p:spPr>
          <a:xfrm>
            <a:off x="1876312" y="2014635"/>
            <a:ext cx="737527" cy="257250"/>
          </a:xfrm>
          <a:prstGeom prst="rect">
            <a:avLst/>
          </a:prstGeom>
          <a:noFill/>
          <a:ln>
            <a:noFill/>
          </a:ln>
        </p:spPr>
      </p:pic>
      <p:pic>
        <p:nvPicPr>
          <p:cNvPr descr="Image result for docker container logo" id="617" name="Google Shape;617;p62" title="https://stephenafamo.com/blog/understanding-docker-containers/"/>
          <p:cNvPicPr preferRelativeResize="0"/>
          <p:nvPr/>
        </p:nvPicPr>
        <p:blipFill>
          <a:blip r:embed="rId3">
            <a:alphaModFix/>
          </a:blip>
          <a:stretch>
            <a:fillRect/>
          </a:stretch>
        </p:blipFill>
        <p:spPr>
          <a:xfrm>
            <a:off x="1654025" y="1717585"/>
            <a:ext cx="737527" cy="257250"/>
          </a:xfrm>
          <a:prstGeom prst="rect">
            <a:avLst/>
          </a:prstGeom>
          <a:noFill/>
          <a:ln>
            <a:noFill/>
          </a:ln>
        </p:spPr>
      </p:pic>
      <p:pic>
        <p:nvPicPr>
          <p:cNvPr descr="Image result for docker container logo" id="618" name="Google Shape;618;p62" title="https://stephenafamo.com/blog/understanding-docker-containers/"/>
          <p:cNvPicPr preferRelativeResize="0"/>
          <p:nvPr/>
        </p:nvPicPr>
        <p:blipFill>
          <a:blip r:embed="rId3">
            <a:alphaModFix/>
          </a:blip>
          <a:stretch>
            <a:fillRect/>
          </a:stretch>
        </p:blipFill>
        <p:spPr>
          <a:xfrm>
            <a:off x="2149837" y="1772560"/>
            <a:ext cx="737527" cy="257250"/>
          </a:xfrm>
          <a:prstGeom prst="rect">
            <a:avLst/>
          </a:prstGeom>
          <a:noFill/>
          <a:ln>
            <a:noFill/>
          </a:ln>
        </p:spPr>
      </p:pic>
      <p:cxnSp>
        <p:nvCxnSpPr>
          <p:cNvPr id="619" name="Google Shape;619;p62"/>
          <p:cNvCxnSpPr/>
          <p:nvPr/>
        </p:nvCxnSpPr>
        <p:spPr>
          <a:xfrm rot="10800000">
            <a:off x="2461488" y="1976147"/>
            <a:ext cx="0" cy="381000"/>
          </a:xfrm>
          <a:prstGeom prst="straightConnector1">
            <a:avLst/>
          </a:prstGeom>
          <a:noFill/>
          <a:ln cap="flat" cmpd="sng" w="9525">
            <a:solidFill>
              <a:schemeClr val="dk2"/>
            </a:solidFill>
            <a:prstDash val="solid"/>
            <a:round/>
            <a:headEnd len="med" w="med" type="none"/>
            <a:tailEnd len="med" w="med" type="none"/>
          </a:ln>
        </p:spPr>
      </p:cxnSp>
      <p:cxnSp>
        <p:nvCxnSpPr>
          <p:cNvPr id="620" name="Google Shape;620;p62"/>
          <p:cNvCxnSpPr/>
          <p:nvPr/>
        </p:nvCxnSpPr>
        <p:spPr>
          <a:xfrm rot="10800000">
            <a:off x="2216500" y="2233322"/>
            <a:ext cx="0" cy="233400"/>
          </a:xfrm>
          <a:prstGeom prst="straightConnector1">
            <a:avLst/>
          </a:prstGeom>
          <a:noFill/>
          <a:ln cap="flat" cmpd="sng" w="9525">
            <a:solidFill>
              <a:schemeClr val="dk2"/>
            </a:solidFill>
            <a:prstDash val="solid"/>
            <a:round/>
            <a:headEnd len="med" w="med" type="none"/>
            <a:tailEnd len="med" w="med" type="none"/>
          </a:ln>
        </p:spPr>
      </p:cxnSp>
      <p:cxnSp>
        <p:nvCxnSpPr>
          <p:cNvPr id="621" name="Google Shape;621;p62"/>
          <p:cNvCxnSpPr/>
          <p:nvPr/>
        </p:nvCxnSpPr>
        <p:spPr>
          <a:xfrm rot="10800000">
            <a:off x="1997963" y="1933247"/>
            <a:ext cx="0" cy="466800"/>
          </a:xfrm>
          <a:prstGeom prst="straightConnector1">
            <a:avLst/>
          </a:prstGeom>
          <a:noFill/>
          <a:ln cap="flat" cmpd="sng" w="9525">
            <a:solidFill>
              <a:schemeClr val="dk2"/>
            </a:solidFill>
            <a:prstDash val="solid"/>
            <a:round/>
            <a:headEnd len="med" w="med" type="none"/>
            <a:tailEnd len="med" w="med" type="none"/>
          </a:ln>
        </p:spPr>
      </p:cxnSp>
      <p:sp>
        <p:nvSpPr>
          <p:cNvPr id="622" name="Google Shape;622;p62"/>
          <p:cNvSpPr/>
          <p:nvPr/>
        </p:nvSpPr>
        <p:spPr>
          <a:xfrm>
            <a:off x="1933400" y="2311697"/>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23" name="Google Shape;623;p62"/>
          <p:cNvSpPr/>
          <p:nvPr/>
        </p:nvSpPr>
        <p:spPr>
          <a:xfrm>
            <a:off x="2137900" y="2471497"/>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24" name="Google Shape;624;p62"/>
          <p:cNvSpPr/>
          <p:nvPr/>
        </p:nvSpPr>
        <p:spPr>
          <a:xfrm>
            <a:off x="2366238" y="2239747"/>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25" name="Google Shape;625;p62"/>
          <p:cNvSpPr txBox="1"/>
          <p:nvPr/>
        </p:nvSpPr>
        <p:spPr>
          <a:xfrm>
            <a:off x="1579163" y="1180560"/>
            <a:ext cx="1434300" cy="23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200">
                <a:solidFill>
                  <a:schemeClr val="dk1"/>
                </a:solidFill>
              </a:rPr>
              <a:t>Per workload, per team</a:t>
            </a:r>
            <a:endParaRPr b="1">
              <a:solidFill>
                <a:schemeClr val="dk1"/>
              </a:solidFill>
            </a:endParaRPr>
          </a:p>
        </p:txBody>
      </p:sp>
      <p:sp>
        <p:nvSpPr>
          <p:cNvPr id="626" name="Google Shape;626;p62"/>
          <p:cNvSpPr txBox="1"/>
          <p:nvPr/>
        </p:nvSpPr>
        <p:spPr>
          <a:xfrm>
            <a:off x="418350" y="1180560"/>
            <a:ext cx="1146600" cy="23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200">
                <a:solidFill>
                  <a:schemeClr val="dk1"/>
                </a:solidFill>
              </a:rPr>
              <a:t>Shared everything</a:t>
            </a:r>
            <a:endParaRPr b="1"/>
          </a:p>
        </p:txBody>
      </p:sp>
      <p:sp>
        <p:nvSpPr>
          <p:cNvPr id="627" name="Google Shape;627;p62"/>
          <p:cNvSpPr txBox="1"/>
          <p:nvPr/>
        </p:nvSpPr>
        <p:spPr>
          <a:xfrm>
            <a:off x="3552450" y="933097"/>
            <a:ext cx="2112300" cy="33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1155CC"/>
                </a:solidFill>
              </a:rPr>
              <a:t>Costly lock-in </a:t>
            </a:r>
            <a:endParaRPr b="1" sz="1600">
              <a:solidFill>
                <a:srgbClr val="1155CC"/>
              </a:solidFill>
            </a:endParaRPr>
          </a:p>
        </p:txBody>
      </p:sp>
      <p:sp>
        <p:nvSpPr>
          <p:cNvPr id="628" name="Google Shape;628;p62"/>
          <p:cNvSpPr/>
          <p:nvPr/>
        </p:nvSpPr>
        <p:spPr>
          <a:xfrm>
            <a:off x="3201675" y="890647"/>
            <a:ext cx="416400" cy="416100"/>
          </a:xfrm>
          <a:prstGeom prst="ellipse">
            <a:avLst/>
          </a:prstGeom>
          <a:noFill/>
          <a:ln>
            <a:noFill/>
          </a:ln>
        </p:spPr>
        <p:txBody>
          <a:bodyPr anchorCtr="0" anchor="ctr" bIns="91425" lIns="91425" spcFirstLastPara="1" rIns="0" wrap="square" tIns="91425">
            <a:noAutofit/>
          </a:bodyPr>
          <a:lstStyle/>
          <a:p>
            <a:pPr indent="57150" lvl="0" marL="0" marR="152400" rtl="0" algn="ctr">
              <a:spcBef>
                <a:spcPts val="0"/>
              </a:spcBef>
              <a:spcAft>
                <a:spcPts val="0"/>
              </a:spcAft>
              <a:buNone/>
            </a:pPr>
            <a:r>
              <a:rPr b="1" lang="en-US" sz="2000">
                <a:solidFill>
                  <a:srgbClr val="1155CC"/>
                </a:solidFill>
              </a:rPr>
              <a:t>2</a:t>
            </a:r>
            <a:endParaRPr b="1" sz="2000">
              <a:solidFill>
                <a:srgbClr val="1155CC"/>
              </a:solidFill>
            </a:endParaRPr>
          </a:p>
        </p:txBody>
      </p:sp>
      <p:pic>
        <p:nvPicPr>
          <p:cNvPr descr="Handshake Icons - Download Free Vector Icons | Noun Project" id="629" name="Google Shape;629;p62"/>
          <p:cNvPicPr preferRelativeResize="0"/>
          <p:nvPr/>
        </p:nvPicPr>
        <p:blipFill>
          <a:blip r:embed="rId8">
            <a:alphaModFix/>
          </a:blip>
          <a:stretch>
            <a:fillRect/>
          </a:stretch>
        </p:blipFill>
        <p:spPr>
          <a:xfrm>
            <a:off x="4153146" y="1547854"/>
            <a:ext cx="841144" cy="706646"/>
          </a:xfrm>
          <a:prstGeom prst="rect">
            <a:avLst/>
          </a:prstGeom>
          <a:noFill/>
          <a:ln>
            <a:noFill/>
          </a:ln>
        </p:spPr>
      </p:pic>
      <p:pic>
        <p:nvPicPr>
          <p:cNvPr id="630" name="Google Shape;630;p62"/>
          <p:cNvPicPr preferRelativeResize="0"/>
          <p:nvPr/>
        </p:nvPicPr>
        <p:blipFill>
          <a:blip r:embed="rId7">
            <a:alphaModFix/>
          </a:blip>
          <a:stretch>
            <a:fillRect/>
          </a:stretch>
        </p:blipFill>
        <p:spPr>
          <a:xfrm>
            <a:off x="4932925" y="1215322"/>
            <a:ext cx="800101" cy="980819"/>
          </a:xfrm>
          <a:prstGeom prst="rect">
            <a:avLst/>
          </a:prstGeom>
          <a:noFill/>
          <a:ln>
            <a:noFill/>
          </a:ln>
          <a:effectLst>
            <a:outerShdw blurRad="57150" rotWithShape="0" algn="bl" dir="5400000" dist="19050">
              <a:srgbClr val="000000">
                <a:alpha val="50000"/>
              </a:srgbClr>
            </a:outerShdw>
          </a:effectLst>
        </p:spPr>
      </p:pic>
      <p:pic>
        <p:nvPicPr>
          <p:cNvPr descr="Container Storage Interface (CSI) for Kubernetes GA - Kubernetes" id="631" name="Google Shape;631;p62"/>
          <p:cNvPicPr preferRelativeResize="0"/>
          <p:nvPr/>
        </p:nvPicPr>
        <p:blipFill rotWithShape="1">
          <a:blip r:embed="rId9">
            <a:alphaModFix/>
          </a:blip>
          <a:srcRect b="-10197" l="-10197" r="-10197" t="-10197"/>
          <a:stretch/>
        </p:blipFill>
        <p:spPr>
          <a:xfrm>
            <a:off x="3810961" y="1454458"/>
            <a:ext cx="323382" cy="451060"/>
          </a:xfrm>
          <a:prstGeom prst="rect">
            <a:avLst/>
          </a:prstGeom>
          <a:noFill/>
          <a:ln>
            <a:noFill/>
          </a:ln>
        </p:spPr>
      </p:pic>
      <p:sp>
        <p:nvSpPr>
          <p:cNvPr id="632" name="Google Shape;632;p62"/>
          <p:cNvSpPr/>
          <p:nvPr/>
        </p:nvSpPr>
        <p:spPr>
          <a:xfrm rot="-601333">
            <a:off x="3737202" y="1452877"/>
            <a:ext cx="489571" cy="482567"/>
          </a:xfrm>
          <a:prstGeom prst="heptagon">
            <a:avLst>
              <a:gd fmla="val 102572" name="hf"/>
              <a:gd fmla="val 105210" name="vf"/>
            </a:avLst>
          </a:prstGeom>
          <a:noFill/>
          <a:ln cap="flat" cmpd="sng" w="1905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2"/>
          <p:cNvSpPr txBox="1"/>
          <p:nvPr/>
        </p:nvSpPr>
        <p:spPr>
          <a:xfrm>
            <a:off x="6471100" y="1009297"/>
            <a:ext cx="2257500" cy="33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1155CC"/>
                </a:solidFill>
              </a:rPr>
              <a:t>Process mismatch &amp; 100x more dynamism</a:t>
            </a:r>
            <a:endParaRPr b="1" sz="1600">
              <a:solidFill>
                <a:srgbClr val="1155CC"/>
              </a:solidFill>
            </a:endParaRPr>
          </a:p>
        </p:txBody>
      </p:sp>
      <p:sp>
        <p:nvSpPr>
          <p:cNvPr id="634" name="Google Shape;634;p62"/>
          <p:cNvSpPr/>
          <p:nvPr/>
        </p:nvSpPr>
        <p:spPr>
          <a:xfrm>
            <a:off x="6120325" y="890647"/>
            <a:ext cx="416400" cy="416100"/>
          </a:xfrm>
          <a:prstGeom prst="ellipse">
            <a:avLst/>
          </a:prstGeom>
          <a:noFill/>
          <a:ln>
            <a:noFill/>
          </a:ln>
        </p:spPr>
        <p:txBody>
          <a:bodyPr anchorCtr="0" anchor="ctr" bIns="91425" lIns="91425" spcFirstLastPara="1" rIns="0" wrap="square" tIns="91425">
            <a:noAutofit/>
          </a:bodyPr>
          <a:lstStyle/>
          <a:p>
            <a:pPr indent="57150" lvl="0" marL="0" marR="152400" rtl="0" algn="ctr">
              <a:spcBef>
                <a:spcPts val="0"/>
              </a:spcBef>
              <a:spcAft>
                <a:spcPts val="0"/>
              </a:spcAft>
              <a:buNone/>
            </a:pPr>
            <a:r>
              <a:rPr b="1" lang="en-US" sz="2000">
                <a:solidFill>
                  <a:srgbClr val="1155CC"/>
                </a:solidFill>
              </a:rPr>
              <a:t>3</a:t>
            </a:r>
            <a:endParaRPr b="1" sz="2000">
              <a:solidFill>
                <a:srgbClr val="1155CC"/>
              </a:solidFill>
            </a:endParaRPr>
          </a:p>
        </p:txBody>
      </p:sp>
      <p:pic>
        <p:nvPicPr>
          <p:cNvPr id="635" name="Google Shape;635;p62"/>
          <p:cNvPicPr preferRelativeResize="0"/>
          <p:nvPr/>
        </p:nvPicPr>
        <p:blipFill>
          <a:blip r:embed="rId10">
            <a:alphaModFix/>
          </a:blip>
          <a:stretch>
            <a:fillRect/>
          </a:stretch>
        </p:blipFill>
        <p:spPr>
          <a:xfrm>
            <a:off x="6174149" y="2044097"/>
            <a:ext cx="1123725" cy="689325"/>
          </a:xfrm>
          <a:prstGeom prst="rect">
            <a:avLst/>
          </a:prstGeom>
          <a:noFill/>
          <a:ln>
            <a:noFill/>
          </a:ln>
        </p:spPr>
      </p:pic>
      <p:pic>
        <p:nvPicPr>
          <p:cNvPr id="636" name="Google Shape;636;p62"/>
          <p:cNvPicPr preferRelativeResize="0"/>
          <p:nvPr/>
        </p:nvPicPr>
        <p:blipFill>
          <a:blip r:embed="rId11">
            <a:alphaModFix/>
          </a:blip>
          <a:stretch>
            <a:fillRect/>
          </a:stretch>
        </p:blipFill>
        <p:spPr>
          <a:xfrm>
            <a:off x="7561125" y="1879247"/>
            <a:ext cx="800100" cy="895350"/>
          </a:xfrm>
          <a:prstGeom prst="rect">
            <a:avLst/>
          </a:prstGeom>
          <a:noFill/>
          <a:ln>
            <a:noFill/>
          </a:ln>
        </p:spPr>
      </p:pic>
      <p:sp>
        <p:nvSpPr>
          <p:cNvPr id="637" name="Google Shape;637;p62"/>
          <p:cNvSpPr txBox="1"/>
          <p:nvPr/>
        </p:nvSpPr>
        <p:spPr>
          <a:xfrm>
            <a:off x="6077101" y="1547872"/>
            <a:ext cx="1239900" cy="257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1200">
                <a:solidFill>
                  <a:schemeClr val="dk1"/>
                </a:solidFill>
              </a:rPr>
              <a:t>Traditional  processes</a:t>
            </a:r>
            <a:endParaRPr b="1"/>
          </a:p>
        </p:txBody>
      </p:sp>
      <p:sp>
        <p:nvSpPr>
          <p:cNvPr id="638" name="Google Shape;638;p62"/>
          <p:cNvSpPr txBox="1"/>
          <p:nvPr/>
        </p:nvSpPr>
        <p:spPr>
          <a:xfrm>
            <a:off x="7403400" y="1547872"/>
            <a:ext cx="1123800" cy="257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1200">
                <a:solidFill>
                  <a:schemeClr val="dk1"/>
                </a:solidFill>
              </a:rPr>
              <a:t>Automated Kube - Ops</a:t>
            </a:r>
            <a:endParaRPr b="1"/>
          </a:p>
        </p:txBody>
      </p:sp>
      <p:cxnSp>
        <p:nvCxnSpPr>
          <p:cNvPr id="639" name="Google Shape;639;p62"/>
          <p:cNvCxnSpPr/>
          <p:nvPr/>
        </p:nvCxnSpPr>
        <p:spPr>
          <a:xfrm>
            <a:off x="1571625" y="1495172"/>
            <a:ext cx="0" cy="1371600"/>
          </a:xfrm>
          <a:prstGeom prst="straightConnector1">
            <a:avLst/>
          </a:prstGeom>
          <a:noFill/>
          <a:ln cap="flat" cmpd="sng" w="9525">
            <a:solidFill>
              <a:srgbClr val="999999"/>
            </a:solidFill>
            <a:prstDash val="solid"/>
            <a:round/>
            <a:headEnd len="med" w="med" type="none"/>
            <a:tailEnd len="med" w="med" type="none"/>
          </a:ln>
        </p:spPr>
      </p:cxnSp>
      <p:cxnSp>
        <p:nvCxnSpPr>
          <p:cNvPr id="640" name="Google Shape;640;p62"/>
          <p:cNvCxnSpPr/>
          <p:nvPr/>
        </p:nvCxnSpPr>
        <p:spPr>
          <a:xfrm>
            <a:off x="7353300" y="1574447"/>
            <a:ext cx="0" cy="1371600"/>
          </a:xfrm>
          <a:prstGeom prst="straightConnector1">
            <a:avLst/>
          </a:prstGeom>
          <a:noFill/>
          <a:ln cap="flat" cmpd="sng" w="9525">
            <a:solidFill>
              <a:srgbClr val="999999"/>
            </a:solidFill>
            <a:prstDash val="solid"/>
            <a:round/>
            <a:headEnd len="med" w="med" type="none"/>
            <a:tailEnd len="med" w="med" type="none"/>
          </a:ln>
        </p:spPr>
      </p:cxnSp>
      <p:sp>
        <p:nvSpPr>
          <p:cNvPr id="641" name="Google Shape;641;p62"/>
          <p:cNvSpPr/>
          <p:nvPr/>
        </p:nvSpPr>
        <p:spPr>
          <a:xfrm>
            <a:off x="398675" y="3230477"/>
            <a:ext cx="4748400" cy="1509900"/>
          </a:xfrm>
          <a:prstGeom prst="roundRect">
            <a:avLst>
              <a:gd fmla="val 981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baseline="30000" lang="en-US" sz="1100">
                <a:solidFill>
                  <a:schemeClr val="dk1"/>
                </a:solidFill>
              </a:rPr>
              <a:t>instructions</a:t>
            </a:r>
            <a:endParaRPr/>
          </a:p>
        </p:txBody>
      </p:sp>
      <p:sp>
        <p:nvSpPr>
          <p:cNvPr id="642" name="Google Shape;642;p62"/>
          <p:cNvSpPr txBox="1"/>
          <p:nvPr/>
        </p:nvSpPr>
        <p:spPr>
          <a:xfrm>
            <a:off x="723050" y="3230477"/>
            <a:ext cx="4748400" cy="33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1155CC"/>
                </a:solidFill>
              </a:rPr>
              <a:t>External know-how required for traditional storage </a:t>
            </a:r>
            <a:endParaRPr b="1" sz="1600">
              <a:solidFill>
                <a:srgbClr val="1155CC"/>
              </a:solidFill>
            </a:endParaRPr>
          </a:p>
        </p:txBody>
      </p:sp>
      <p:sp>
        <p:nvSpPr>
          <p:cNvPr id="643" name="Google Shape;643;p62"/>
          <p:cNvSpPr/>
          <p:nvPr/>
        </p:nvSpPr>
        <p:spPr>
          <a:xfrm>
            <a:off x="372263" y="3188027"/>
            <a:ext cx="416400" cy="416100"/>
          </a:xfrm>
          <a:prstGeom prst="ellipse">
            <a:avLst/>
          </a:prstGeom>
          <a:noFill/>
          <a:ln>
            <a:noFill/>
          </a:ln>
        </p:spPr>
        <p:txBody>
          <a:bodyPr anchorCtr="0" anchor="ctr" bIns="91425" lIns="91425" spcFirstLastPara="1" rIns="0" wrap="square" tIns="91425">
            <a:noAutofit/>
          </a:bodyPr>
          <a:lstStyle/>
          <a:p>
            <a:pPr indent="57150" lvl="0" marL="0" marR="152400" rtl="0" algn="ctr">
              <a:spcBef>
                <a:spcPts val="0"/>
              </a:spcBef>
              <a:spcAft>
                <a:spcPts val="0"/>
              </a:spcAft>
              <a:buNone/>
            </a:pPr>
            <a:r>
              <a:rPr b="1" lang="en-US" sz="2100">
                <a:solidFill>
                  <a:srgbClr val="1155CC"/>
                </a:solidFill>
              </a:rPr>
              <a:t>4</a:t>
            </a:r>
            <a:endParaRPr b="1" sz="2100">
              <a:solidFill>
                <a:srgbClr val="1155CC"/>
              </a:solidFill>
            </a:endParaRPr>
          </a:p>
        </p:txBody>
      </p:sp>
      <p:sp>
        <p:nvSpPr>
          <p:cNvPr id="644" name="Google Shape;644;p62"/>
          <p:cNvSpPr txBox="1"/>
          <p:nvPr/>
        </p:nvSpPr>
        <p:spPr>
          <a:xfrm>
            <a:off x="1421450" y="1220310"/>
            <a:ext cx="4386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vs</a:t>
            </a:r>
            <a:endParaRPr sz="1100"/>
          </a:p>
        </p:txBody>
      </p:sp>
      <p:sp>
        <p:nvSpPr>
          <p:cNvPr id="645" name="Google Shape;645;p62"/>
          <p:cNvSpPr txBox="1"/>
          <p:nvPr/>
        </p:nvSpPr>
        <p:spPr>
          <a:xfrm>
            <a:off x="7198975" y="1427660"/>
            <a:ext cx="4386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vs</a:t>
            </a:r>
            <a:endParaRPr sz="1100"/>
          </a:p>
        </p:txBody>
      </p:sp>
      <p:pic>
        <p:nvPicPr>
          <p:cNvPr id="646" name="Google Shape;646;p62"/>
          <p:cNvPicPr preferRelativeResize="0"/>
          <p:nvPr/>
        </p:nvPicPr>
        <p:blipFill>
          <a:blip r:embed="rId7">
            <a:alphaModFix/>
          </a:blip>
          <a:stretch>
            <a:fillRect/>
          </a:stretch>
        </p:blipFill>
        <p:spPr>
          <a:xfrm>
            <a:off x="906350" y="3583291"/>
            <a:ext cx="800101" cy="980798"/>
          </a:xfrm>
          <a:prstGeom prst="rect">
            <a:avLst/>
          </a:prstGeom>
          <a:noFill/>
          <a:ln>
            <a:noFill/>
          </a:ln>
          <a:effectLst>
            <a:outerShdw blurRad="57150" rotWithShape="0" algn="bl" dir="5400000" dist="19050">
              <a:srgbClr val="000000">
                <a:alpha val="50000"/>
              </a:srgbClr>
            </a:outerShdw>
          </a:effectLst>
        </p:spPr>
      </p:pic>
      <p:pic>
        <p:nvPicPr>
          <p:cNvPr descr="Frustration Icons - Download Free Vector Icons | Noun Project" id="647" name="Google Shape;647;p62"/>
          <p:cNvPicPr preferRelativeResize="0"/>
          <p:nvPr/>
        </p:nvPicPr>
        <p:blipFill>
          <a:blip r:embed="rId12">
            <a:alphaModFix/>
          </a:blip>
          <a:stretch>
            <a:fillRect/>
          </a:stretch>
        </p:blipFill>
        <p:spPr>
          <a:xfrm>
            <a:off x="3610125" y="3511825"/>
            <a:ext cx="1123725" cy="1123725"/>
          </a:xfrm>
          <a:prstGeom prst="rect">
            <a:avLst/>
          </a:prstGeom>
          <a:noFill/>
          <a:ln>
            <a:noFill/>
          </a:ln>
        </p:spPr>
      </p:pic>
      <p:sp>
        <p:nvSpPr>
          <p:cNvPr id="648" name="Google Shape;648;p62"/>
          <p:cNvSpPr txBox="1"/>
          <p:nvPr/>
        </p:nvSpPr>
        <p:spPr>
          <a:xfrm>
            <a:off x="3888938" y="4160927"/>
            <a:ext cx="5661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FFFF"/>
                </a:solidFill>
              </a:rPr>
              <a:t>SRE</a:t>
            </a:r>
            <a:endParaRPr b="1">
              <a:solidFill>
                <a:srgbClr val="FFFFFF"/>
              </a:solidFill>
            </a:endParaRPr>
          </a:p>
        </p:txBody>
      </p:sp>
      <p:pic>
        <p:nvPicPr>
          <p:cNvPr id="649" name="Google Shape;649;p62"/>
          <p:cNvPicPr preferRelativeResize="0"/>
          <p:nvPr/>
        </p:nvPicPr>
        <p:blipFill>
          <a:blip r:embed="rId4">
            <a:alphaModFix/>
          </a:blip>
          <a:stretch>
            <a:fillRect/>
          </a:stretch>
        </p:blipFill>
        <p:spPr>
          <a:xfrm rot="867711">
            <a:off x="3323258" y="1762207"/>
            <a:ext cx="684209" cy="664280"/>
          </a:xfrm>
          <a:prstGeom prst="rect">
            <a:avLst/>
          </a:prstGeom>
          <a:noFill/>
          <a:ln>
            <a:noFill/>
          </a:ln>
        </p:spPr>
      </p:pic>
      <p:sp>
        <p:nvSpPr>
          <p:cNvPr id="650" name="Google Shape;650;p62"/>
          <p:cNvSpPr/>
          <p:nvPr/>
        </p:nvSpPr>
        <p:spPr>
          <a:xfrm>
            <a:off x="1732050" y="3945139"/>
            <a:ext cx="323400" cy="257100"/>
          </a:xfrm>
          <a:prstGeom prst="leftArrow">
            <a:avLst>
              <a:gd fmla="val 50000" name="adj1"/>
              <a:gd fmla="val 50000" name="adj2"/>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2"/>
          <p:cNvSpPr txBox="1"/>
          <p:nvPr/>
        </p:nvSpPr>
        <p:spPr>
          <a:xfrm>
            <a:off x="1497650" y="2846472"/>
            <a:ext cx="1370700" cy="29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000"/>
              <a:t>Container native</a:t>
            </a:r>
            <a:endParaRPr b="1" i="1" sz="1000"/>
          </a:p>
        </p:txBody>
      </p:sp>
      <p:sp>
        <p:nvSpPr>
          <p:cNvPr id="652" name="Google Shape;652;p62"/>
          <p:cNvSpPr/>
          <p:nvPr/>
        </p:nvSpPr>
        <p:spPr>
          <a:xfrm>
            <a:off x="5351675" y="3279002"/>
            <a:ext cx="3376800" cy="1461300"/>
          </a:xfrm>
          <a:prstGeom prst="roundRect">
            <a:avLst>
              <a:gd fmla="val 981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2"/>
          <p:cNvSpPr txBox="1"/>
          <p:nvPr/>
        </p:nvSpPr>
        <p:spPr>
          <a:xfrm>
            <a:off x="5664900" y="3248527"/>
            <a:ext cx="3376800" cy="33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1155CC"/>
                </a:solidFill>
              </a:rPr>
              <a:t>Under-utilized K8s investment!</a:t>
            </a:r>
            <a:endParaRPr b="1" sz="1600">
              <a:solidFill>
                <a:srgbClr val="1155CC"/>
              </a:solidFill>
            </a:endParaRPr>
          </a:p>
        </p:txBody>
      </p:sp>
      <p:sp>
        <p:nvSpPr>
          <p:cNvPr id="654" name="Google Shape;654;p62"/>
          <p:cNvSpPr/>
          <p:nvPr/>
        </p:nvSpPr>
        <p:spPr>
          <a:xfrm>
            <a:off x="5325263" y="3188027"/>
            <a:ext cx="416400" cy="416100"/>
          </a:xfrm>
          <a:prstGeom prst="ellipse">
            <a:avLst/>
          </a:prstGeom>
          <a:noFill/>
          <a:ln>
            <a:noFill/>
          </a:ln>
        </p:spPr>
        <p:txBody>
          <a:bodyPr anchorCtr="0" anchor="ctr" bIns="91425" lIns="91425" spcFirstLastPara="1" rIns="0" wrap="square" tIns="91425">
            <a:noAutofit/>
          </a:bodyPr>
          <a:lstStyle/>
          <a:p>
            <a:pPr indent="57150" lvl="0" marL="0" marR="152400" rtl="0" algn="ctr">
              <a:spcBef>
                <a:spcPts val="0"/>
              </a:spcBef>
              <a:spcAft>
                <a:spcPts val="0"/>
              </a:spcAft>
              <a:buNone/>
            </a:pPr>
            <a:r>
              <a:rPr b="1" lang="en-US" sz="2000">
                <a:solidFill>
                  <a:srgbClr val="1155CC"/>
                </a:solidFill>
              </a:rPr>
              <a:t>5</a:t>
            </a:r>
            <a:endParaRPr b="1" sz="2000">
              <a:solidFill>
                <a:srgbClr val="1155CC"/>
              </a:solidFill>
            </a:endParaRPr>
          </a:p>
        </p:txBody>
      </p:sp>
      <p:pic>
        <p:nvPicPr>
          <p:cNvPr descr="High Price Icons - Download Free Vector Icons | Noun Project" id="655" name="Google Shape;655;p62"/>
          <p:cNvPicPr preferRelativeResize="0"/>
          <p:nvPr/>
        </p:nvPicPr>
        <p:blipFill>
          <a:blip r:embed="rId13">
            <a:alphaModFix/>
          </a:blip>
          <a:stretch>
            <a:fillRect/>
          </a:stretch>
        </p:blipFill>
        <p:spPr>
          <a:xfrm>
            <a:off x="4307716" y="1345847"/>
            <a:ext cx="438600" cy="438600"/>
          </a:xfrm>
          <a:prstGeom prst="rect">
            <a:avLst/>
          </a:prstGeom>
          <a:noFill/>
          <a:ln>
            <a:noFill/>
          </a:ln>
        </p:spPr>
      </p:pic>
      <p:sp>
        <p:nvSpPr>
          <p:cNvPr id="656" name="Google Shape;656;p62"/>
          <p:cNvSpPr/>
          <p:nvPr/>
        </p:nvSpPr>
        <p:spPr>
          <a:xfrm>
            <a:off x="7973498" y="3739491"/>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2"/>
          <p:cNvSpPr/>
          <p:nvPr/>
        </p:nvSpPr>
        <p:spPr>
          <a:xfrm>
            <a:off x="7743795" y="3744545"/>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2"/>
          <p:cNvSpPr/>
          <p:nvPr/>
        </p:nvSpPr>
        <p:spPr>
          <a:xfrm>
            <a:off x="7514092" y="3974411"/>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2"/>
          <p:cNvSpPr/>
          <p:nvPr/>
        </p:nvSpPr>
        <p:spPr>
          <a:xfrm>
            <a:off x="7957241" y="3974411"/>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2"/>
          <p:cNvSpPr/>
          <p:nvPr/>
        </p:nvSpPr>
        <p:spPr>
          <a:xfrm>
            <a:off x="7218200" y="4270242"/>
            <a:ext cx="968700" cy="294600"/>
          </a:xfrm>
          <a:prstGeom prst="cube">
            <a:avLst>
              <a:gd fmla="val 76458" name="adj"/>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rgbClr val="FFFFFF"/>
              </a:solidFill>
            </a:endParaRPr>
          </a:p>
        </p:txBody>
      </p:sp>
      <p:sp>
        <p:nvSpPr>
          <p:cNvPr id="661" name="Google Shape;661;p62"/>
          <p:cNvSpPr/>
          <p:nvPr/>
        </p:nvSpPr>
        <p:spPr>
          <a:xfrm>
            <a:off x="7272858" y="4230000"/>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2"/>
          <p:cNvSpPr/>
          <p:nvPr/>
        </p:nvSpPr>
        <p:spPr>
          <a:xfrm>
            <a:off x="7502561" y="4230000"/>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62"/>
          <p:cNvSpPr/>
          <p:nvPr/>
        </p:nvSpPr>
        <p:spPr>
          <a:xfrm>
            <a:off x="7716006" y="4230000"/>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62"/>
          <p:cNvSpPr/>
          <p:nvPr/>
        </p:nvSpPr>
        <p:spPr>
          <a:xfrm>
            <a:off x="7514092" y="3751805"/>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2"/>
          <p:cNvSpPr/>
          <p:nvPr/>
        </p:nvSpPr>
        <p:spPr>
          <a:xfrm>
            <a:off x="7380530" y="3885369"/>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2"/>
          <p:cNvSpPr/>
          <p:nvPr/>
        </p:nvSpPr>
        <p:spPr>
          <a:xfrm>
            <a:off x="7610233" y="3885369"/>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2"/>
          <p:cNvSpPr/>
          <p:nvPr/>
        </p:nvSpPr>
        <p:spPr>
          <a:xfrm>
            <a:off x="7272858" y="4007393"/>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2"/>
          <p:cNvSpPr/>
          <p:nvPr/>
        </p:nvSpPr>
        <p:spPr>
          <a:xfrm>
            <a:off x="7502561" y="4007393"/>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2"/>
          <p:cNvSpPr/>
          <p:nvPr/>
        </p:nvSpPr>
        <p:spPr>
          <a:xfrm>
            <a:off x="7839935" y="3890737"/>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2"/>
          <p:cNvSpPr/>
          <p:nvPr/>
        </p:nvSpPr>
        <p:spPr>
          <a:xfrm>
            <a:off x="7963374" y="3701701"/>
            <a:ext cx="351000" cy="863100"/>
          </a:xfrm>
          <a:prstGeom prst="cube">
            <a:avLst>
              <a:gd fmla="val 76458" name="adj"/>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FFFFFF"/>
              </a:solidFill>
            </a:endParaRPr>
          </a:p>
        </p:txBody>
      </p:sp>
      <p:sp>
        <p:nvSpPr>
          <p:cNvPr id="671" name="Google Shape;671;p62"/>
          <p:cNvSpPr txBox="1"/>
          <p:nvPr/>
        </p:nvSpPr>
        <p:spPr>
          <a:xfrm rot="-5400000">
            <a:off x="7699483" y="4201167"/>
            <a:ext cx="624300" cy="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rgbClr val="FFFFFF"/>
              </a:solidFill>
            </a:endParaRPr>
          </a:p>
        </p:txBody>
      </p:sp>
      <p:sp>
        <p:nvSpPr>
          <p:cNvPr id="672" name="Google Shape;672;p62"/>
          <p:cNvSpPr/>
          <p:nvPr/>
        </p:nvSpPr>
        <p:spPr>
          <a:xfrm>
            <a:off x="7738267" y="4007393"/>
            <a:ext cx="229800" cy="229800"/>
          </a:xfrm>
          <a:prstGeom prst="cube">
            <a:avLst>
              <a:gd fmla="val 25000" name="adj"/>
            </a:avLst>
          </a:prstGeom>
          <a:solidFill>
            <a:srgbClr val="6CCD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2"/>
          <p:cNvSpPr/>
          <p:nvPr/>
        </p:nvSpPr>
        <p:spPr>
          <a:xfrm>
            <a:off x="7295697" y="3578839"/>
            <a:ext cx="907200" cy="1111500"/>
          </a:xfrm>
          <a:prstGeom prst="mathMultiply">
            <a:avLst>
              <a:gd fmla="val 14782" name="adj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2"/>
          <p:cNvSpPr/>
          <p:nvPr/>
        </p:nvSpPr>
        <p:spPr>
          <a:xfrm>
            <a:off x="6836338" y="3986852"/>
            <a:ext cx="323400" cy="2955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Weight Icons - Download Free Vector Icons | Noun Project" id="675" name="Google Shape;675;p62"/>
          <p:cNvPicPr preferRelativeResize="0"/>
          <p:nvPr/>
        </p:nvPicPr>
        <p:blipFill>
          <a:blip r:embed="rId14">
            <a:alphaModFix/>
          </a:blip>
          <a:stretch>
            <a:fillRect/>
          </a:stretch>
        </p:blipFill>
        <p:spPr>
          <a:xfrm>
            <a:off x="4298363" y="2057497"/>
            <a:ext cx="566100" cy="566100"/>
          </a:xfrm>
          <a:prstGeom prst="rect">
            <a:avLst/>
          </a:prstGeom>
          <a:noFill/>
          <a:ln>
            <a:noFill/>
          </a:ln>
        </p:spPr>
      </p:pic>
      <p:sp>
        <p:nvSpPr>
          <p:cNvPr id="676" name="Google Shape;676;p62"/>
          <p:cNvSpPr/>
          <p:nvPr/>
        </p:nvSpPr>
        <p:spPr>
          <a:xfrm>
            <a:off x="4173686" y="2604952"/>
            <a:ext cx="800100" cy="4161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77" name="Google Shape;677;p62"/>
          <p:cNvSpPr/>
          <p:nvPr/>
        </p:nvSpPr>
        <p:spPr>
          <a:xfrm>
            <a:off x="5021300" y="1079972"/>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78" name="Google Shape;678;p62"/>
          <p:cNvSpPr/>
          <p:nvPr/>
        </p:nvSpPr>
        <p:spPr>
          <a:xfrm>
            <a:off x="5237713" y="1079972"/>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79" name="Google Shape;679;p62"/>
          <p:cNvSpPr/>
          <p:nvPr/>
        </p:nvSpPr>
        <p:spPr>
          <a:xfrm>
            <a:off x="5454138" y="1079972"/>
            <a:ext cx="190500" cy="1953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680" name="Google Shape;680;p62"/>
          <p:cNvSpPr txBox="1"/>
          <p:nvPr/>
        </p:nvSpPr>
        <p:spPr>
          <a:xfrm>
            <a:off x="4257663" y="2226797"/>
            <a:ext cx="632100" cy="38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00">
                <a:solidFill>
                  <a:srgbClr val="FFFFFF"/>
                </a:solidFill>
              </a:rPr>
              <a:t>Data gravity</a:t>
            </a:r>
            <a:endParaRPr b="1" sz="800">
              <a:solidFill>
                <a:srgbClr val="FFFFFF"/>
              </a:solidFill>
            </a:endParaRPr>
          </a:p>
        </p:txBody>
      </p:sp>
      <p:grpSp>
        <p:nvGrpSpPr>
          <p:cNvPr id="681" name="Google Shape;681;p62"/>
          <p:cNvGrpSpPr/>
          <p:nvPr/>
        </p:nvGrpSpPr>
        <p:grpSpPr>
          <a:xfrm>
            <a:off x="2081075" y="3535077"/>
            <a:ext cx="1370675" cy="1118500"/>
            <a:chOff x="2081075" y="3466800"/>
            <a:chExt cx="1370675" cy="1118500"/>
          </a:xfrm>
        </p:grpSpPr>
        <p:pic>
          <p:nvPicPr>
            <p:cNvPr descr="Manuscript Svg Png Icon Free Download (#547144) - OnlineWebFonts.COM" id="682" name="Google Shape;682;p62"/>
            <p:cNvPicPr preferRelativeResize="0"/>
            <p:nvPr/>
          </p:nvPicPr>
          <p:blipFill>
            <a:blip r:embed="rId15">
              <a:alphaModFix/>
            </a:blip>
            <a:stretch>
              <a:fillRect/>
            </a:stretch>
          </p:blipFill>
          <p:spPr>
            <a:xfrm>
              <a:off x="2081075" y="3507200"/>
              <a:ext cx="1370675" cy="1078100"/>
            </a:xfrm>
            <a:prstGeom prst="rect">
              <a:avLst/>
            </a:prstGeom>
            <a:noFill/>
            <a:ln>
              <a:noFill/>
            </a:ln>
          </p:spPr>
        </p:pic>
        <p:sp>
          <p:nvSpPr>
            <p:cNvPr id="683" name="Google Shape;683;p62"/>
            <p:cNvSpPr txBox="1"/>
            <p:nvPr/>
          </p:nvSpPr>
          <p:spPr>
            <a:xfrm>
              <a:off x="2196000" y="3466800"/>
              <a:ext cx="737400" cy="22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US" sz="1100"/>
                <a:t>Storage sys.</a:t>
              </a:r>
              <a:endParaRPr b="1" baseline="30000" sz="1100"/>
            </a:p>
          </p:txBody>
        </p:sp>
        <p:sp>
          <p:nvSpPr>
            <p:cNvPr id="684" name="Google Shape;684;p62"/>
            <p:cNvSpPr txBox="1"/>
            <p:nvPr/>
          </p:nvSpPr>
          <p:spPr>
            <a:xfrm>
              <a:off x="2211300" y="3580625"/>
              <a:ext cx="706800" cy="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US" sz="1100">
                  <a:solidFill>
                    <a:schemeClr val="dk1"/>
                  </a:solidFill>
                </a:rPr>
                <a:t>instructions</a:t>
              </a:r>
              <a:endParaRPr/>
            </a:p>
          </p:txBody>
        </p:sp>
      </p:grpSp>
      <p:sp>
        <p:nvSpPr>
          <p:cNvPr id="685" name="Google Shape;685;p62"/>
          <p:cNvSpPr txBox="1"/>
          <p:nvPr/>
        </p:nvSpPr>
        <p:spPr>
          <a:xfrm>
            <a:off x="419275" y="2843169"/>
            <a:ext cx="1506000" cy="2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t>External storage</a:t>
            </a:r>
            <a:endParaRPr sz="1000"/>
          </a:p>
        </p:txBody>
      </p:sp>
      <p:sp>
        <p:nvSpPr>
          <p:cNvPr id="686" name="Google Shape;686;p62"/>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0735"/>
        </a:solidFill>
      </p:bgPr>
    </p:bg>
    <p:spTree>
      <p:nvGrpSpPr>
        <p:cNvPr id="690" name="Shape 690"/>
        <p:cNvGrpSpPr/>
        <p:nvPr/>
      </p:nvGrpSpPr>
      <p:grpSpPr>
        <a:xfrm>
          <a:off x="0" y="0"/>
          <a:ext cx="0" cy="0"/>
          <a:chOff x="0" y="0"/>
          <a:chExt cx="0" cy="0"/>
        </a:xfrm>
      </p:grpSpPr>
      <p:sp>
        <p:nvSpPr>
          <p:cNvPr id="691" name="Google Shape;691;p63"/>
          <p:cNvSpPr/>
          <p:nvPr/>
        </p:nvSpPr>
        <p:spPr>
          <a:xfrm rot="-5399645">
            <a:off x="4174375" y="1070025"/>
            <a:ext cx="5812200" cy="4467900"/>
          </a:xfrm>
          <a:prstGeom prst="triangle">
            <a:avLst>
              <a:gd fmla="val 52767" name="adj"/>
            </a:avLst>
          </a:prstGeom>
          <a:solidFill>
            <a:srgbClr val="613D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3"/>
          <p:cNvSpPr/>
          <p:nvPr/>
        </p:nvSpPr>
        <p:spPr>
          <a:xfrm rot="10800000">
            <a:off x="8900" y="13225"/>
            <a:ext cx="10395300" cy="3880200"/>
          </a:xfrm>
          <a:prstGeom prst="triangle">
            <a:avLst>
              <a:gd fmla="val 43215" name="adj"/>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63"/>
          <p:cNvSpPr/>
          <p:nvPr/>
        </p:nvSpPr>
        <p:spPr>
          <a:xfrm>
            <a:off x="0" y="75"/>
            <a:ext cx="7878000" cy="5143500"/>
          </a:xfrm>
          <a:prstGeom prst="rtTriangle">
            <a:avLst/>
          </a:prstGeom>
          <a:gradFill>
            <a:gsLst>
              <a:gs pos="0">
                <a:srgbClr val="610F75"/>
              </a:gs>
              <a:gs pos="100000">
                <a:srgbClr val="01010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3"/>
          <p:cNvSpPr txBox="1"/>
          <p:nvPr>
            <p:ph type="title"/>
          </p:nvPr>
        </p:nvSpPr>
        <p:spPr>
          <a:xfrm>
            <a:off x="665400" y="1242400"/>
            <a:ext cx="6594900" cy="25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400"/>
              <a:t>Container Attached Storage</a:t>
            </a:r>
            <a:endParaRPr sz="3400"/>
          </a:p>
          <a:p>
            <a:pPr indent="0" lvl="0" marL="0" rtl="0" algn="l">
              <a:lnSpc>
                <a:spcPct val="100000"/>
              </a:lnSpc>
              <a:spcBef>
                <a:spcPts val="0"/>
              </a:spcBef>
              <a:spcAft>
                <a:spcPts val="0"/>
              </a:spcAft>
              <a:buSzPts val="1100"/>
              <a:buNone/>
            </a:pPr>
            <a:r>
              <a:t/>
            </a:r>
            <a:endParaRPr sz="3400"/>
          </a:p>
          <a:p>
            <a:pPr indent="0" lvl="0" marL="0" rtl="0" algn="l">
              <a:lnSpc>
                <a:spcPct val="100000"/>
              </a:lnSpc>
              <a:spcBef>
                <a:spcPts val="0"/>
              </a:spcBef>
              <a:spcAft>
                <a:spcPts val="0"/>
              </a:spcAft>
              <a:buSzPts val="1100"/>
              <a:buNone/>
            </a:pPr>
            <a:r>
              <a:rPr lang="en-US" sz="3400"/>
              <a:t>K8s Storage done right. </a:t>
            </a:r>
            <a:endParaRPr sz="3400"/>
          </a:p>
        </p:txBody>
      </p:sp>
      <p:sp>
        <p:nvSpPr>
          <p:cNvPr id="695" name="Google Shape;695;p63"/>
          <p:cNvSpPr/>
          <p:nvPr/>
        </p:nvSpPr>
        <p:spPr>
          <a:xfrm>
            <a:off x="6436775" y="5206200"/>
            <a:ext cx="2972400" cy="97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Google Shape;701;p64"/>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CAS </a:t>
            </a:r>
            <a:r>
              <a:rPr lang="en-US" sz="2800"/>
              <a:t>: Apps </a:t>
            </a:r>
            <a:r>
              <a:rPr lang="en-US"/>
              <a:t>have</a:t>
            </a:r>
            <a:r>
              <a:rPr lang="en-US" sz="2800"/>
              <a:t> changed ...</a:t>
            </a:r>
            <a:endParaRPr sz="2800"/>
          </a:p>
        </p:txBody>
      </p:sp>
      <p:sp>
        <p:nvSpPr>
          <p:cNvPr id="702" name="Google Shape;702;p64"/>
          <p:cNvSpPr txBox="1"/>
          <p:nvPr>
            <p:ph idx="4294967295" type="subTitle"/>
          </p:nvPr>
        </p:nvSpPr>
        <p:spPr>
          <a:xfrm>
            <a:off x="113550" y="595725"/>
            <a:ext cx="8805900" cy="4236000"/>
          </a:xfrm>
          <a:prstGeom prst="rect">
            <a:avLst/>
          </a:prstGeom>
        </p:spPr>
        <p:txBody>
          <a:bodyPr anchorCtr="0" anchor="ctr" bIns="91425" lIns="91425" spcFirstLastPara="1" rIns="91425" wrap="square" tIns="91425">
            <a:noAutofit/>
          </a:bodyPr>
          <a:lstStyle/>
          <a:p>
            <a:pPr indent="-355600" lvl="0" marL="457200" rtl="0" algn="l">
              <a:lnSpc>
                <a:spcPct val="100000"/>
              </a:lnSpc>
              <a:spcBef>
                <a:spcPts val="0"/>
              </a:spcBef>
              <a:spcAft>
                <a:spcPts val="0"/>
              </a:spcAft>
              <a:buSzPts val="2000"/>
              <a:buFont typeface="Montserrat"/>
              <a:buChar char="●"/>
            </a:pPr>
            <a:r>
              <a:rPr lang="en-US" sz="2000">
                <a:latin typeface="Montserrat"/>
                <a:ea typeface="Montserrat"/>
                <a:cs typeface="Montserrat"/>
                <a:sym typeface="Montserrat"/>
              </a:rPr>
              <a:t>Meta languages, Go, Rust,...</a:t>
            </a:r>
            <a:endParaRPr sz="2000">
              <a:latin typeface="Montserrat"/>
              <a:ea typeface="Montserrat"/>
              <a:cs typeface="Montserrat"/>
              <a:sym typeface="Montserrat"/>
            </a:endParaRPr>
          </a:p>
          <a:p>
            <a:pPr indent="-355600" lvl="0" marL="457200" rtl="0" algn="l">
              <a:lnSpc>
                <a:spcPct val="100000"/>
              </a:lnSpc>
              <a:spcBef>
                <a:spcPts val="1000"/>
              </a:spcBef>
              <a:spcAft>
                <a:spcPts val="0"/>
              </a:spcAft>
              <a:buSzPts val="2000"/>
              <a:buFont typeface="Montserrat"/>
              <a:buChar char="●"/>
            </a:pPr>
            <a:r>
              <a:rPr lang="en-US" sz="2000">
                <a:latin typeface="Montserrat"/>
                <a:ea typeface="Montserrat"/>
                <a:cs typeface="Montserrat"/>
                <a:sym typeface="Montserrat"/>
              </a:rPr>
              <a:t>Apps are often distributed systems themselves</a:t>
            </a:r>
            <a:endParaRPr sz="1600">
              <a:latin typeface="Montserrat"/>
              <a:ea typeface="Montserrat"/>
              <a:cs typeface="Montserrat"/>
              <a:sym typeface="Montserrat"/>
            </a:endParaRPr>
          </a:p>
          <a:p>
            <a:pPr indent="-330200" lvl="1" marL="914400" rtl="0" algn="l">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Is a distributed storage system still needed? </a:t>
            </a:r>
            <a:endParaRPr sz="1600">
              <a:latin typeface="Montserrat"/>
              <a:ea typeface="Montserrat"/>
              <a:cs typeface="Montserrat"/>
              <a:sym typeface="Montserrat"/>
            </a:endParaRPr>
          </a:p>
          <a:p>
            <a:pPr indent="-355600" lvl="0" marL="457200" rtl="0" algn="l">
              <a:lnSpc>
                <a:spcPct val="100000"/>
              </a:lnSpc>
              <a:spcBef>
                <a:spcPts val="1000"/>
              </a:spcBef>
              <a:spcAft>
                <a:spcPts val="0"/>
              </a:spcAft>
              <a:buSzPts val="2000"/>
              <a:buFont typeface="Montserrat"/>
              <a:buChar char="●"/>
            </a:pPr>
            <a:r>
              <a:rPr lang="en-US" sz="2000">
                <a:latin typeface="Montserrat"/>
                <a:ea typeface="Montserrat"/>
                <a:cs typeface="Montserrat"/>
                <a:sym typeface="Montserrat"/>
              </a:rPr>
              <a:t>Designed to fail and expected to fail</a:t>
            </a:r>
            <a:endParaRPr sz="2000">
              <a:latin typeface="Montserrat"/>
              <a:ea typeface="Montserrat"/>
              <a:cs typeface="Montserrat"/>
              <a:sym typeface="Montserrat"/>
            </a:endParaRPr>
          </a:p>
          <a:p>
            <a:pPr indent="-330200" lvl="1" marL="914400" rtl="0" algn="l">
              <a:lnSpc>
                <a:spcPct val="100000"/>
              </a:lnSpc>
              <a:spcBef>
                <a:spcPts val="1600"/>
              </a:spcBef>
              <a:spcAft>
                <a:spcPts val="0"/>
              </a:spcAft>
              <a:buSzPts val="1600"/>
              <a:buFont typeface="Montserrat"/>
              <a:buChar char="○"/>
            </a:pPr>
            <a:r>
              <a:rPr lang="en-US" sz="1600">
                <a:latin typeface="Montserrat"/>
                <a:ea typeface="Montserrat"/>
                <a:cs typeface="Montserrat"/>
                <a:sym typeface="Montserrat"/>
              </a:rPr>
              <a:t>Across racks, DC’s, regions and providers, physical or virtual</a:t>
            </a:r>
            <a:endParaRPr sz="1600">
              <a:latin typeface="Montserrat"/>
              <a:ea typeface="Montserrat"/>
              <a:cs typeface="Montserrat"/>
              <a:sym typeface="Montserrat"/>
            </a:endParaRPr>
          </a:p>
          <a:p>
            <a:pPr indent="-355600" lvl="0" marL="457200" rtl="0" algn="l">
              <a:lnSpc>
                <a:spcPct val="100000"/>
              </a:lnSpc>
              <a:spcBef>
                <a:spcPts val="1000"/>
              </a:spcBef>
              <a:spcAft>
                <a:spcPts val="0"/>
              </a:spcAft>
              <a:buSzPts val="2000"/>
              <a:buFont typeface="Montserrat"/>
              <a:buChar char="●"/>
            </a:pPr>
            <a:r>
              <a:rPr lang="en-US" sz="2000">
                <a:latin typeface="Montserrat"/>
                <a:ea typeface="Montserrat"/>
                <a:cs typeface="Montserrat"/>
                <a:sym typeface="Montserrat"/>
              </a:rPr>
              <a:t>Scalability batteries included</a:t>
            </a:r>
            <a:endParaRPr sz="2000">
              <a:latin typeface="Montserrat"/>
              <a:ea typeface="Montserrat"/>
              <a:cs typeface="Montserrat"/>
              <a:sym typeface="Montserrat"/>
            </a:endParaRPr>
          </a:p>
          <a:p>
            <a:pPr indent="-330200" lvl="1" marL="914400" rtl="0" algn="l">
              <a:lnSpc>
                <a:spcPct val="100000"/>
              </a:lnSpc>
              <a:spcBef>
                <a:spcPts val="1600"/>
              </a:spcBef>
              <a:spcAft>
                <a:spcPts val="0"/>
              </a:spcAft>
              <a:buSzPts val="1600"/>
              <a:buFont typeface="Montserrat"/>
              <a:buChar char="○"/>
            </a:pPr>
            <a:r>
              <a:rPr lang="en-US" sz="1600">
                <a:latin typeface="Montserrat"/>
                <a:ea typeface="Montserrat"/>
                <a:cs typeface="Montserrat"/>
                <a:sym typeface="Montserrat"/>
              </a:rPr>
              <a:t>HaProxy, Envoy, Nginx, Auto scaling</a:t>
            </a:r>
            <a:endParaRPr sz="1600">
              <a:latin typeface="Montserrat"/>
              <a:ea typeface="Montserrat"/>
              <a:cs typeface="Montserrat"/>
              <a:sym typeface="Montserrat"/>
            </a:endParaRPr>
          </a:p>
          <a:p>
            <a:pPr indent="-355600" lvl="0" marL="457200" rtl="0" algn="l">
              <a:lnSpc>
                <a:spcPct val="100000"/>
              </a:lnSpc>
              <a:spcBef>
                <a:spcPts val="1000"/>
              </a:spcBef>
              <a:spcAft>
                <a:spcPts val="0"/>
              </a:spcAft>
              <a:buSzPts val="2000"/>
              <a:buFont typeface="Montserrat"/>
              <a:buChar char="●"/>
            </a:pPr>
            <a:r>
              <a:rPr lang="en-US" sz="2000">
                <a:latin typeface="Montserrat"/>
                <a:ea typeface="Montserrat"/>
                <a:cs typeface="Montserrat"/>
                <a:sym typeface="Montserrat"/>
              </a:rPr>
              <a:t>Loosely Coupled. Agility: </a:t>
            </a:r>
            <a:endParaRPr sz="2000">
              <a:latin typeface="Montserrat"/>
              <a:ea typeface="Montserrat"/>
              <a:cs typeface="Montserrat"/>
              <a:sym typeface="Montserrat"/>
            </a:endParaRPr>
          </a:p>
          <a:p>
            <a:pPr indent="-355600" lvl="1" marL="914400" rtl="0" algn="l">
              <a:lnSpc>
                <a:spcPct val="100000"/>
              </a:lnSpc>
              <a:spcBef>
                <a:spcPts val="1600"/>
              </a:spcBef>
              <a:spcAft>
                <a:spcPts val="1000"/>
              </a:spcAft>
              <a:buSzPts val="2000"/>
              <a:buFont typeface="Montserrat"/>
              <a:buChar char="○"/>
            </a:pPr>
            <a:r>
              <a:rPr lang="en-US" sz="2000">
                <a:latin typeface="Montserrat"/>
                <a:ea typeface="Montserrat"/>
                <a:cs typeface="Montserrat"/>
                <a:sym typeface="Montserrat"/>
              </a:rPr>
              <a:t>releasing frequently - always changing</a:t>
            </a:r>
            <a:endParaRPr>
              <a:latin typeface="Montserrat"/>
              <a:ea typeface="Montserrat"/>
              <a:cs typeface="Montserrat"/>
              <a:sym typeface="Montserrat"/>
            </a:endParaRPr>
          </a:p>
        </p:txBody>
      </p:sp>
      <p:sp>
        <p:nvSpPr>
          <p:cNvPr id="703" name="Google Shape;703;p64"/>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65"/>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CAS </a:t>
            </a:r>
            <a:r>
              <a:rPr lang="en-US" sz="2800"/>
              <a:t>: Built for Cloud Native IO demands ...</a:t>
            </a:r>
            <a:endParaRPr sz="2800"/>
          </a:p>
        </p:txBody>
      </p:sp>
      <p:sp>
        <p:nvSpPr>
          <p:cNvPr id="709" name="Google Shape;709;p65"/>
          <p:cNvSpPr txBox="1"/>
          <p:nvPr>
            <p:ph idx="4294967295" type="subTitle"/>
          </p:nvPr>
        </p:nvSpPr>
        <p:spPr>
          <a:xfrm>
            <a:off x="113550" y="595725"/>
            <a:ext cx="8783400" cy="4121700"/>
          </a:xfrm>
          <a:prstGeom prst="rect">
            <a:avLst/>
          </a:prstGeom>
        </p:spPr>
        <p:txBody>
          <a:bodyPr anchorCtr="0" anchor="ctr" bIns="91425" lIns="91425" spcFirstLastPara="1" rIns="91425" wrap="square" tIns="91425">
            <a:noAutofit/>
          </a:bodyPr>
          <a:lstStyle/>
          <a:p>
            <a:pPr indent="-355600" lvl="0" marL="457200" marR="0" rtl="0" algn="l">
              <a:lnSpc>
                <a:spcPct val="100000"/>
              </a:lnSpc>
              <a:spcBef>
                <a:spcPts val="0"/>
              </a:spcBef>
              <a:spcAft>
                <a:spcPts val="0"/>
              </a:spcAft>
              <a:buSzPts val="2000"/>
              <a:buFont typeface="Montserrat"/>
              <a:buChar char="●"/>
            </a:pPr>
            <a:r>
              <a:rPr lang="en-US" sz="2000">
                <a:latin typeface="Montserrat"/>
                <a:ea typeface="Montserrat"/>
                <a:cs typeface="Montserrat"/>
                <a:sym typeface="Montserrat"/>
              </a:rPr>
              <a:t>Datasets of individual containers relativity small in terms of IO and size</a:t>
            </a:r>
            <a:endParaRPr sz="2000">
              <a:latin typeface="Montserrat"/>
              <a:ea typeface="Montserrat"/>
              <a:cs typeface="Montserrat"/>
              <a:sym typeface="Montserrat"/>
            </a:endParaRPr>
          </a:p>
          <a:p>
            <a:pPr indent="-342900" lvl="1" marL="914400" marR="0" rtl="0" algn="l">
              <a:lnSpc>
                <a:spcPct val="100000"/>
              </a:lnSpc>
              <a:spcBef>
                <a:spcPts val="1000"/>
              </a:spcBef>
              <a:spcAft>
                <a:spcPts val="0"/>
              </a:spcAft>
              <a:buSzPts val="1800"/>
              <a:buFont typeface="Montserrat"/>
              <a:buChar char="○"/>
            </a:pPr>
            <a:r>
              <a:rPr lang="en-US" sz="1800">
                <a:latin typeface="Montserrat"/>
                <a:ea typeface="Montserrat"/>
                <a:cs typeface="Montserrat"/>
                <a:sym typeface="Montserrat"/>
              </a:rPr>
              <a:t>Prefer having a collection of small stars over a big sun?</a:t>
            </a:r>
            <a:endParaRPr sz="1800">
              <a:latin typeface="Montserrat"/>
              <a:ea typeface="Montserrat"/>
              <a:cs typeface="Montserrat"/>
              <a:sym typeface="Montserrat"/>
            </a:endParaRPr>
          </a:p>
          <a:p>
            <a:pPr indent="-342900" lvl="1" marL="914400" marR="0" rtl="0" algn="l">
              <a:lnSpc>
                <a:spcPct val="100000"/>
              </a:lnSpc>
              <a:spcBef>
                <a:spcPts val="1000"/>
              </a:spcBef>
              <a:spcAft>
                <a:spcPts val="0"/>
              </a:spcAft>
              <a:buSzPts val="1800"/>
              <a:buFont typeface="Montserrat"/>
              <a:buChar char="○"/>
            </a:pPr>
            <a:r>
              <a:rPr lang="en-US" sz="1800">
                <a:latin typeface="Montserrat"/>
                <a:ea typeface="Montserrat"/>
                <a:cs typeface="Montserrat"/>
                <a:sym typeface="Montserrat"/>
              </a:rPr>
              <a:t>Multiple smaller databases than large databases (Conway’s  Law)</a:t>
            </a:r>
            <a:endParaRPr sz="1800">
              <a:latin typeface="Montserrat"/>
              <a:ea typeface="Montserrat"/>
              <a:cs typeface="Montserrat"/>
              <a:sym typeface="Montserrat"/>
            </a:endParaRPr>
          </a:p>
          <a:p>
            <a:pPr indent="0" lvl="0" marL="0" rtl="0" algn="l">
              <a:lnSpc>
                <a:spcPct val="100000"/>
              </a:lnSpc>
              <a:spcBef>
                <a:spcPts val="1000"/>
              </a:spcBef>
              <a:spcAft>
                <a:spcPts val="0"/>
              </a:spcAft>
              <a:buNone/>
            </a:pPr>
            <a:r>
              <a:t/>
            </a:r>
            <a:endParaRPr sz="2000">
              <a:latin typeface="Montserrat"/>
              <a:ea typeface="Montserrat"/>
              <a:cs typeface="Montserrat"/>
              <a:sym typeface="Montserrat"/>
            </a:endParaRPr>
          </a:p>
          <a:p>
            <a:pPr indent="-355600" lvl="0" marL="457200" rtl="0" algn="l">
              <a:lnSpc>
                <a:spcPct val="100000"/>
              </a:lnSpc>
              <a:spcBef>
                <a:spcPts val="0"/>
              </a:spcBef>
              <a:spcAft>
                <a:spcPts val="0"/>
              </a:spcAft>
              <a:buSzPts val="2000"/>
              <a:buFont typeface="Montserrat"/>
              <a:buChar char="●"/>
            </a:pPr>
            <a:r>
              <a:rPr lang="en-US" sz="2000">
                <a:latin typeface="Montserrat"/>
                <a:ea typeface="Montserrat"/>
                <a:cs typeface="Montserrat"/>
                <a:sym typeface="Montserrat"/>
              </a:rPr>
              <a:t>Hardware Trends are changing </a:t>
            </a:r>
            <a:endParaRPr sz="2000">
              <a:latin typeface="Montserrat"/>
              <a:ea typeface="Montserrat"/>
              <a:cs typeface="Montserrat"/>
              <a:sym typeface="Montserrat"/>
            </a:endParaRPr>
          </a:p>
          <a:p>
            <a:pPr indent="-342900" lvl="1" marL="914400" rtl="0" algn="l">
              <a:lnSpc>
                <a:spcPct val="100000"/>
              </a:lnSpc>
              <a:spcBef>
                <a:spcPts val="1600"/>
              </a:spcBef>
              <a:spcAft>
                <a:spcPts val="0"/>
              </a:spcAft>
              <a:buSzPts val="1800"/>
              <a:buFont typeface="Montserrat"/>
              <a:buChar char="○"/>
            </a:pPr>
            <a:r>
              <a:rPr lang="en-US" sz="1800">
                <a:latin typeface="Montserrat"/>
                <a:ea typeface="Montserrat"/>
                <a:cs typeface="Montserrat"/>
                <a:sym typeface="Montserrat"/>
              </a:rPr>
              <a:t>Built using low latency technologies</a:t>
            </a:r>
            <a:endParaRPr sz="1800">
              <a:latin typeface="Montserrat"/>
              <a:ea typeface="Montserrat"/>
              <a:cs typeface="Montserrat"/>
              <a:sym typeface="Montserrat"/>
            </a:endParaRPr>
          </a:p>
          <a:p>
            <a:pPr indent="-342900" lvl="1" marL="914400" rtl="0" algn="l">
              <a:lnSpc>
                <a:spcPct val="100000"/>
              </a:lnSpc>
              <a:spcBef>
                <a:spcPts val="1600"/>
              </a:spcBef>
              <a:spcAft>
                <a:spcPts val="0"/>
              </a:spcAft>
              <a:buSzPts val="1800"/>
              <a:buFont typeface="Montserrat"/>
              <a:buChar char="○"/>
            </a:pPr>
            <a:r>
              <a:rPr lang="en-US" sz="1800">
                <a:latin typeface="Montserrat"/>
                <a:ea typeface="Montserrat"/>
                <a:cs typeface="Montserrat"/>
                <a:sym typeface="Montserrat"/>
              </a:rPr>
              <a:t>NVMe, DPDK/SPDK</a:t>
            </a:r>
            <a:endParaRPr sz="1800">
              <a:latin typeface="Montserrat"/>
              <a:ea typeface="Montserrat"/>
              <a:cs typeface="Montserrat"/>
              <a:sym typeface="Montserrat"/>
            </a:endParaRPr>
          </a:p>
        </p:txBody>
      </p:sp>
      <p:sp>
        <p:nvSpPr>
          <p:cNvPr id="710" name="Google Shape;710;p65"/>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66"/>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E135A"/>
                </a:solidFill>
                <a:latin typeface="Montserrat SemiBold"/>
                <a:ea typeface="Montserrat SemiBold"/>
                <a:cs typeface="Montserrat SemiBold"/>
                <a:sym typeface="Montserrat SemiBold"/>
              </a:rPr>
              <a:t>CAS: </a:t>
            </a:r>
            <a:r>
              <a:rPr b="1" lang="en-US">
                <a:solidFill>
                  <a:srgbClr val="1E135A"/>
                </a:solidFill>
                <a:latin typeface="Montserrat SemiBold"/>
                <a:ea typeface="Montserrat SemiBold"/>
                <a:cs typeface="Montserrat SemiBold"/>
                <a:sym typeface="Montserrat SemiBold"/>
              </a:rPr>
              <a:t>Ring based communication channels</a:t>
            </a:r>
            <a:endParaRPr b="1">
              <a:solidFill>
                <a:srgbClr val="1E135A"/>
              </a:solidFill>
              <a:latin typeface="Montserrat SemiBold"/>
              <a:ea typeface="Montserrat SemiBold"/>
              <a:cs typeface="Montserrat SemiBold"/>
              <a:sym typeface="Montserrat SemiBold"/>
            </a:endParaRPr>
          </a:p>
        </p:txBody>
      </p:sp>
      <p:sp>
        <p:nvSpPr>
          <p:cNvPr id="716" name="Google Shape;716;p66"/>
          <p:cNvSpPr txBox="1"/>
          <p:nvPr>
            <p:ph idx="1" type="body"/>
          </p:nvPr>
        </p:nvSpPr>
        <p:spPr>
          <a:xfrm>
            <a:off x="159300" y="847675"/>
            <a:ext cx="4608900" cy="3836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One queue is used for submitting new </a:t>
            </a:r>
            <a:r>
              <a:rPr lang="en-US">
                <a:latin typeface="Montserrat"/>
                <a:ea typeface="Montserrat"/>
                <a:cs typeface="Montserrat"/>
                <a:sym typeface="Montserrat"/>
              </a:rPr>
              <a:t>requests</a:t>
            </a:r>
            <a:r>
              <a:rPr lang="en-US">
                <a:latin typeface="Montserrat"/>
                <a:ea typeface="Montserrat"/>
                <a:cs typeface="Montserrat"/>
                <a:sym typeface="Montserrat"/>
              </a:rPr>
              <a:t> </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A separate  queue is used to store requests that have been completed</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Sometimes a third queue is used to submit admin commands</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io_uring a new interface added to the kernel to “catch up” with the high speed devices, poll mode FTW.</a:t>
            </a:r>
            <a:endParaRPr>
              <a:latin typeface="Montserrat"/>
              <a:ea typeface="Montserrat"/>
              <a:cs typeface="Montserrat"/>
              <a:sym typeface="Montserrat"/>
            </a:endParaRPr>
          </a:p>
        </p:txBody>
      </p:sp>
      <p:pic>
        <p:nvPicPr>
          <p:cNvPr id="717" name="Google Shape;717;p66"/>
          <p:cNvPicPr preferRelativeResize="0"/>
          <p:nvPr/>
        </p:nvPicPr>
        <p:blipFill>
          <a:blip r:embed="rId3">
            <a:alphaModFix/>
          </a:blip>
          <a:stretch>
            <a:fillRect/>
          </a:stretch>
        </p:blipFill>
        <p:spPr>
          <a:xfrm>
            <a:off x="4569029" y="1000075"/>
            <a:ext cx="4549050" cy="3052850"/>
          </a:xfrm>
          <a:prstGeom prst="rect">
            <a:avLst/>
          </a:prstGeom>
          <a:noFill/>
          <a:ln>
            <a:noFill/>
          </a:ln>
        </p:spPr>
      </p:pic>
      <p:sp>
        <p:nvSpPr>
          <p:cNvPr id="718" name="Google Shape;718;p66"/>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67"/>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E135A"/>
                </a:solidFill>
                <a:latin typeface="Montserrat SemiBold"/>
                <a:ea typeface="Montserrat SemiBold"/>
                <a:cs typeface="Montserrat SemiBold"/>
                <a:sym typeface="Montserrat SemiBold"/>
              </a:rPr>
              <a:t>CAS: </a:t>
            </a:r>
            <a:r>
              <a:rPr b="1" lang="en-US">
                <a:solidFill>
                  <a:srgbClr val="1E135A"/>
                </a:solidFill>
                <a:latin typeface="Montserrat SemiBold"/>
                <a:ea typeface="Montserrat SemiBold"/>
                <a:cs typeface="Montserrat SemiBold"/>
                <a:sym typeface="Montserrat SemiBold"/>
              </a:rPr>
              <a:t>Hardware bugs and their impact</a:t>
            </a:r>
            <a:endParaRPr b="1">
              <a:solidFill>
                <a:srgbClr val="1E135A"/>
              </a:solidFill>
              <a:latin typeface="Montserrat SemiBold"/>
              <a:ea typeface="Montserrat SemiBold"/>
              <a:cs typeface="Montserrat SemiBold"/>
              <a:sym typeface="Montserrat SemiBold"/>
            </a:endParaRPr>
          </a:p>
        </p:txBody>
      </p:sp>
      <p:sp>
        <p:nvSpPr>
          <p:cNvPr id="724" name="Google Shape;724;p67"/>
          <p:cNvSpPr txBox="1"/>
          <p:nvPr>
            <p:ph idx="1" type="body"/>
          </p:nvPr>
        </p:nvSpPr>
        <p:spPr>
          <a:xfrm>
            <a:off x="159300" y="847675"/>
            <a:ext cx="4288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High number of system calls have a huge impact on performance</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Two solutions to mitigate this:</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lang="en-US">
                <a:latin typeface="Montserrat"/>
                <a:ea typeface="Montserrat"/>
                <a:cs typeface="Montserrat"/>
                <a:sym typeface="Montserrat"/>
              </a:rPr>
              <a:t>Making use of huge pages</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lang="en-US">
                <a:latin typeface="Montserrat"/>
                <a:ea typeface="Montserrat"/>
                <a:cs typeface="Montserrat"/>
                <a:sym typeface="Montserrat"/>
              </a:rPr>
              <a:t>Try to do as much as possible in user space</a:t>
            </a:r>
            <a:endParaRPr>
              <a:latin typeface="Montserrat"/>
              <a:ea typeface="Montserrat"/>
              <a:cs typeface="Montserrat"/>
              <a:sym typeface="Montserrat"/>
            </a:endParaRPr>
          </a:p>
        </p:txBody>
      </p:sp>
      <p:pic>
        <p:nvPicPr>
          <p:cNvPr id="725" name="Google Shape;725;p67"/>
          <p:cNvPicPr preferRelativeResize="0"/>
          <p:nvPr/>
        </p:nvPicPr>
        <p:blipFill>
          <a:blip r:embed="rId3">
            <a:alphaModFix/>
          </a:blip>
          <a:stretch>
            <a:fillRect/>
          </a:stretch>
        </p:blipFill>
        <p:spPr>
          <a:xfrm>
            <a:off x="4448175" y="1170788"/>
            <a:ext cx="4532701" cy="2801923"/>
          </a:xfrm>
          <a:prstGeom prst="rect">
            <a:avLst/>
          </a:prstGeom>
          <a:noFill/>
          <a:ln>
            <a:noFill/>
          </a:ln>
        </p:spPr>
      </p:pic>
      <p:sp>
        <p:nvSpPr>
          <p:cNvPr id="726" name="Google Shape;726;p67"/>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68"/>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E135A"/>
                </a:solidFill>
                <a:latin typeface="Montserrat SemiBold"/>
                <a:ea typeface="Montserrat SemiBold"/>
                <a:cs typeface="Montserrat SemiBold"/>
                <a:sym typeface="Montserrat SemiBold"/>
              </a:rPr>
              <a:t>CAS: </a:t>
            </a:r>
            <a:r>
              <a:rPr b="1" lang="en-US">
                <a:solidFill>
                  <a:srgbClr val="1E135A"/>
                </a:solidFill>
                <a:latin typeface="Montserrat SemiBold"/>
                <a:ea typeface="Montserrat SemiBold"/>
                <a:cs typeface="Montserrat SemiBold"/>
                <a:sym typeface="Montserrat SemiBold"/>
              </a:rPr>
              <a:t>NVMe =&gt; Less is Mo</a:t>
            </a:r>
            <a:r>
              <a:rPr lang="en-US">
                <a:solidFill>
                  <a:srgbClr val="1E135A"/>
                </a:solidFill>
                <a:latin typeface="Montserrat SemiBold"/>
                <a:ea typeface="Montserrat SemiBold"/>
                <a:cs typeface="Montserrat SemiBold"/>
                <a:sym typeface="Montserrat SemiBold"/>
              </a:rPr>
              <a:t>re</a:t>
            </a:r>
            <a:endParaRPr b="1">
              <a:solidFill>
                <a:srgbClr val="1E135A"/>
              </a:solidFill>
              <a:latin typeface="Montserrat SemiBold"/>
              <a:ea typeface="Montserrat SemiBold"/>
              <a:cs typeface="Montserrat SemiBold"/>
              <a:sym typeface="Montserrat SemiBold"/>
            </a:endParaRPr>
          </a:p>
        </p:txBody>
      </p:sp>
      <p:sp>
        <p:nvSpPr>
          <p:cNvPr id="732" name="Google Shape;732;p68"/>
          <p:cNvSpPr txBox="1"/>
          <p:nvPr>
            <p:ph idx="1" type="body"/>
          </p:nvPr>
        </p:nvSpPr>
        <p:spPr>
          <a:xfrm>
            <a:off x="159300" y="847675"/>
            <a:ext cx="4649700" cy="3802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NVMe is a protocol that dictates how bits are moved between the CPU/device but also -- between devices</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lang="en-US">
                <a:latin typeface="Montserrat"/>
                <a:ea typeface="Montserrat"/>
                <a:cs typeface="Montserrat"/>
                <a:sym typeface="Montserrat"/>
              </a:rPr>
              <a:t>Its origin can be found with Infi Band used in HPC for many years (1999)</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NVMe over Fabrics extends the protocol over TCP, RDMA, FC, virtio</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A complete replacement of the SCSI protocol which goes back all the way to 1978</a:t>
            </a:r>
            <a:endParaRPr>
              <a:latin typeface="Montserrat"/>
              <a:ea typeface="Montserrat"/>
              <a:cs typeface="Montserrat"/>
              <a:sym typeface="Montserrat"/>
            </a:endParaRPr>
          </a:p>
        </p:txBody>
      </p:sp>
      <p:sp>
        <p:nvSpPr>
          <p:cNvPr id="733" name="Google Shape;733;p68"/>
          <p:cNvSpPr/>
          <p:nvPr/>
        </p:nvSpPr>
        <p:spPr>
          <a:xfrm>
            <a:off x="4974000" y="1722675"/>
            <a:ext cx="25251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block layer</a:t>
            </a:r>
            <a:endParaRPr/>
          </a:p>
        </p:txBody>
      </p:sp>
      <p:sp>
        <p:nvSpPr>
          <p:cNvPr id="734" name="Google Shape;734;p68"/>
          <p:cNvSpPr/>
          <p:nvPr/>
        </p:nvSpPr>
        <p:spPr>
          <a:xfrm>
            <a:off x="4974000" y="2207075"/>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SCSI</a:t>
            </a:r>
            <a:endParaRPr/>
          </a:p>
        </p:txBody>
      </p:sp>
      <p:sp>
        <p:nvSpPr>
          <p:cNvPr id="735" name="Google Shape;735;p68"/>
          <p:cNvSpPr/>
          <p:nvPr/>
        </p:nvSpPr>
        <p:spPr>
          <a:xfrm>
            <a:off x="4974000" y="2662600"/>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SAS</a:t>
            </a:r>
            <a:endParaRPr/>
          </a:p>
        </p:txBody>
      </p:sp>
      <p:sp>
        <p:nvSpPr>
          <p:cNvPr id="736" name="Google Shape;736;p68"/>
          <p:cNvSpPr/>
          <p:nvPr/>
        </p:nvSpPr>
        <p:spPr>
          <a:xfrm>
            <a:off x="4974000" y="3118125"/>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SAS</a:t>
            </a:r>
            <a:endParaRPr/>
          </a:p>
        </p:txBody>
      </p:sp>
      <p:sp>
        <p:nvSpPr>
          <p:cNvPr id="737" name="Google Shape;737;p68"/>
          <p:cNvSpPr/>
          <p:nvPr/>
        </p:nvSpPr>
        <p:spPr>
          <a:xfrm>
            <a:off x="4974000" y="3573650"/>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SCSI</a:t>
            </a:r>
            <a:endParaRPr/>
          </a:p>
        </p:txBody>
      </p:sp>
      <p:sp>
        <p:nvSpPr>
          <p:cNvPr id="738" name="Google Shape;738;p68"/>
          <p:cNvSpPr/>
          <p:nvPr/>
        </p:nvSpPr>
        <p:spPr>
          <a:xfrm>
            <a:off x="6373500" y="2207075"/>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NVMe</a:t>
            </a:r>
            <a:endParaRPr/>
          </a:p>
        </p:txBody>
      </p:sp>
      <p:sp>
        <p:nvSpPr>
          <p:cNvPr id="739" name="Google Shape;739;p68"/>
          <p:cNvSpPr/>
          <p:nvPr/>
        </p:nvSpPr>
        <p:spPr>
          <a:xfrm>
            <a:off x="4974000" y="4029175"/>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device</a:t>
            </a:r>
            <a:endParaRPr/>
          </a:p>
        </p:txBody>
      </p:sp>
      <p:sp>
        <p:nvSpPr>
          <p:cNvPr id="740" name="Google Shape;740;p68"/>
          <p:cNvSpPr/>
          <p:nvPr/>
        </p:nvSpPr>
        <p:spPr>
          <a:xfrm>
            <a:off x="6373500" y="4029175"/>
            <a:ext cx="1125600" cy="3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device</a:t>
            </a:r>
            <a:endParaRPr/>
          </a:p>
        </p:txBody>
      </p:sp>
      <p:cxnSp>
        <p:nvCxnSpPr>
          <p:cNvPr id="741" name="Google Shape;741;p68"/>
          <p:cNvCxnSpPr>
            <a:stCxn id="738" idx="2"/>
            <a:endCxn id="740" idx="0"/>
          </p:cNvCxnSpPr>
          <p:nvPr/>
        </p:nvCxnSpPr>
        <p:spPr>
          <a:xfrm>
            <a:off x="6936300" y="2567975"/>
            <a:ext cx="0" cy="1461300"/>
          </a:xfrm>
          <a:prstGeom prst="straightConnector1">
            <a:avLst/>
          </a:prstGeom>
          <a:noFill/>
          <a:ln cap="flat" cmpd="sng" w="9525">
            <a:solidFill>
              <a:schemeClr val="dk2"/>
            </a:solidFill>
            <a:prstDash val="solid"/>
            <a:round/>
            <a:headEnd len="med" w="med" type="none"/>
            <a:tailEnd len="med" w="med" type="stealth"/>
          </a:ln>
        </p:spPr>
      </p:cxnSp>
      <p:sp>
        <p:nvSpPr>
          <p:cNvPr id="742" name="Google Shape;742;p68"/>
          <p:cNvSpPr/>
          <p:nvPr/>
        </p:nvSpPr>
        <p:spPr>
          <a:xfrm>
            <a:off x="4974000" y="1152475"/>
            <a:ext cx="1125600" cy="44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App</a:t>
            </a:r>
            <a:endParaRPr/>
          </a:p>
        </p:txBody>
      </p:sp>
      <p:sp>
        <p:nvSpPr>
          <p:cNvPr id="743" name="Google Shape;743;p68"/>
          <p:cNvSpPr/>
          <p:nvPr/>
        </p:nvSpPr>
        <p:spPr>
          <a:xfrm>
            <a:off x="6373500" y="1152475"/>
            <a:ext cx="1125600" cy="44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App</a:t>
            </a:r>
            <a:endParaRPr/>
          </a:p>
        </p:txBody>
      </p:sp>
      <p:cxnSp>
        <p:nvCxnSpPr>
          <p:cNvPr id="744" name="Google Shape;744;p68"/>
          <p:cNvCxnSpPr>
            <a:stCxn id="743" idx="3"/>
            <a:endCxn id="738" idx="3"/>
          </p:cNvCxnSpPr>
          <p:nvPr/>
        </p:nvCxnSpPr>
        <p:spPr>
          <a:xfrm>
            <a:off x="7499100" y="1375825"/>
            <a:ext cx="600" cy="1011600"/>
          </a:xfrm>
          <a:prstGeom prst="bentConnector3">
            <a:avLst>
              <a:gd fmla="val 39687500" name="adj1"/>
            </a:avLst>
          </a:prstGeom>
          <a:noFill/>
          <a:ln cap="flat" cmpd="sng" w="9525">
            <a:solidFill>
              <a:schemeClr val="dk2"/>
            </a:solidFill>
            <a:prstDash val="solid"/>
            <a:round/>
            <a:headEnd len="med" w="med" type="triangle"/>
            <a:tailEnd len="med" w="med" type="triangle"/>
          </a:ln>
        </p:spPr>
      </p:cxnSp>
      <p:sp>
        <p:nvSpPr>
          <p:cNvPr id="745" name="Google Shape;745;p68"/>
          <p:cNvSpPr txBox="1"/>
          <p:nvPr/>
        </p:nvSpPr>
        <p:spPr>
          <a:xfrm>
            <a:off x="7664225" y="1722675"/>
            <a:ext cx="1341900" cy="48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kernel bypass</a:t>
            </a:r>
            <a:endParaRPr/>
          </a:p>
        </p:txBody>
      </p:sp>
      <p:sp>
        <p:nvSpPr>
          <p:cNvPr id="746" name="Google Shape;746;p6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sz="2800"/>
              <a:t>Before we begin...</a:t>
            </a:r>
            <a:endParaRPr b="0" sz="2800">
              <a:solidFill>
                <a:srgbClr val="1E135A"/>
              </a:solidFill>
            </a:endParaRPr>
          </a:p>
        </p:txBody>
      </p:sp>
      <p:pic>
        <p:nvPicPr>
          <p:cNvPr id="261" name="Google Shape;261;p42"/>
          <p:cNvPicPr preferRelativeResize="0"/>
          <p:nvPr/>
        </p:nvPicPr>
        <p:blipFill>
          <a:blip r:embed="rId3">
            <a:alphaModFix/>
          </a:blip>
          <a:stretch>
            <a:fillRect/>
          </a:stretch>
        </p:blipFill>
        <p:spPr>
          <a:xfrm>
            <a:off x="206825" y="794650"/>
            <a:ext cx="3930075" cy="3930075"/>
          </a:xfrm>
          <a:prstGeom prst="rect">
            <a:avLst/>
          </a:prstGeom>
          <a:noFill/>
          <a:ln>
            <a:noFill/>
          </a:ln>
        </p:spPr>
      </p:pic>
      <p:sp>
        <p:nvSpPr>
          <p:cNvPr id="262" name="Google Shape;262;p42"/>
          <p:cNvSpPr txBox="1"/>
          <p:nvPr/>
        </p:nvSpPr>
        <p:spPr>
          <a:xfrm>
            <a:off x="4286575" y="1786450"/>
            <a:ext cx="4503900" cy="22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50">
                <a:solidFill>
                  <a:srgbClr val="4D5156"/>
                </a:solidFill>
                <a:highlight>
                  <a:srgbClr val="FFFFFF"/>
                </a:highlight>
                <a:latin typeface="Montserrat"/>
                <a:ea typeface="Montserrat"/>
                <a:cs typeface="Montserrat"/>
                <a:sym typeface="Montserrat"/>
              </a:rPr>
              <a:t>Varys tells Tyrion that on the streets it is called the </a:t>
            </a:r>
            <a:r>
              <a:rPr b="1" lang="en-US" sz="1550">
                <a:solidFill>
                  <a:srgbClr val="5F6368"/>
                </a:solidFill>
                <a:highlight>
                  <a:srgbClr val="FFFFFF"/>
                </a:highlight>
                <a:latin typeface="Montserrat"/>
                <a:ea typeface="Montserrat"/>
                <a:cs typeface="Montserrat"/>
                <a:sym typeface="Montserrat"/>
              </a:rPr>
              <a:t>Red</a:t>
            </a:r>
            <a:r>
              <a:rPr lang="en-US" sz="1550">
                <a:solidFill>
                  <a:srgbClr val="4D5156"/>
                </a:solidFill>
                <a:highlight>
                  <a:srgbClr val="FFFFFF"/>
                </a:highlight>
                <a:latin typeface="Montserrat"/>
                <a:ea typeface="Montserrat"/>
                <a:cs typeface="Montserrat"/>
                <a:sym typeface="Montserrat"/>
              </a:rPr>
              <a:t> Messenger. </a:t>
            </a:r>
            <a:endParaRPr sz="1550">
              <a:solidFill>
                <a:srgbClr val="4D5156"/>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550">
              <a:solidFill>
                <a:srgbClr val="4D5156"/>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550">
                <a:solidFill>
                  <a:srgbClr val="4D5156"/>
                </a:solidFill>
                <a:highlight>
                  <a:srgbClr val="FFFFFF"/>
                </a:highlight>
                <a:latin typeface="Montserrat"/>
                <a:ea typeface="Montserrat"/>
                <a:cs typeface="Montserrat"/>
                <a:sym typeface="Montserrat"/>
              </a:rPr>
              <a:t>The </a:t>
            </a:r>
            <a:r>
              <a:rPr b="1" lang="en-US" sz="1550">
                <a:solidFill>
                  <a:srgbClr val="5F6368"/>
                </a:solidFill>
                <a:highlight>
                  <a:srgbClr val="FFFFFF"/>
                </a:highlight>
                <a:latin typeface="Montserrat"/>
                <a:ea typeface="Montserrat"/>
                <a:cs typeface="Montserrat"/>
                <a:sym typeface="Montserrat"/>
              </a:rPr>
              <a:t>comet</a:t>
            </a:r>
            <a:r>
              <a:rPr lang="en-US" sz="1550">
                <a:solidFill>
                  <a:srgbClr val="4D5156"/>
                </a:solidFill>
                <a:highlight>
                  <a:srgbClr val="FFFFFF"/>
                </a:highlight>
                <a:latin typeface="Montserrat"/>
                <a:ea typeface="Montserrat"/>
                <a:cs typeface="Montserrat"/>
                <a:sym typeface="Montserrat"/>
              </a:rPr>
              <a:t> is interpreted differently by different people in Westeros and Essos. </a:t>
            </a:r>
            <a:endParaRPr sz="1550">
              <a:solidFill>
                <a:srgbClr val="4D5156"/>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550">
              <a:solidFill>
                <a:srgbClr val="4D5156"/>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550">
                <a:solidFill>
                  <a:srgbClr val="4D5156"/>
                </a:solidFill>
                <a:highlight>
                  <a:srgbClr val="FFFFFF"/>
                </a:highlight>
                <a:latin typeface="Montserrat"/>
                <a:ea typeface="Montserrat"/>
                <a:cs typeface="Montserrat"/>
                <a:sym typeface="Montserrat"/>
              </a:rPr>
              <a:t>To some, like Melisandre and Old Nan , it signals the coming of dragons.</a:t>
            </a:r>
            <a:endParaRPr sz="1900">
              <a:latin typeface="Montserrat"/>
              <a:ea typeface="Montserrat"/>
              <a:cs typeface="Montserrat"/>
              <a:sym typeface="Montserrat"/>
            </a:endParaRPr>
          </a:p>
        </p:txBody>
      </p:sp>
      <p:sp>
        <p:nvSpPr>
          <p:cNvPr id="263" name="Google Shape;263;p42"/>
          <p:cNvSpPr txBox="1"/>
          <p:nvPr/>
        </p:nvSpPr>
        <p:spPr>
          <a:xfrm>
            <a:off x="4286575" y="823075"/>
            <a:ext cx="4032000" cy="8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latin typeface="Montserrat"/>
                <a:ea typeface="Montserrat"/>
                <a:cs typeface="Montserrat"/>
                <a:sym typeface="Montserrat"/>
              </a:rPr>
              <a:t>They say, It’s</a:t>
            </a:r>
            <a:r>
              <a:rPr b="1" i="1" lang="en-US" sz="2200">
                <a:solidFill>
                  <a:srgbClr val="F37207"/>
                </a:solidFill>
                <a:latin typeface="Montserrat"/>
                <a:ea typeface="Montserrat"/>
                <a:cs typeface="Montserrat"/>
                <a:sym typeface="Montserrat"/>
              </a:rPr>
              <a:t>(CAS)</a:t>
            </a:r>
            <a:r>
              <a:rPr i="1" lang="en-US" sz="2200">
                <a:latin typeface="Montserrat"/>
                <a:ea typeface="Montserrat"/>
                <a:cs typeface="Montserrat"/>
                <a:sym typeface="Montserrat"/>
              </a:rPr>
              <a:t> is a sign</a:t>
            </a:r>
            <a:endParaRPr i="1" sz="2200">
              <a:latin typeface="Montserrat"/>
              <a:ea typeface="Montserrat"/>
              <a:cs typeface="Montserrat"/>
              <a:sym typeface="Montserrat"/>
            </a:endParaRPr>
          </a:p>
        </p:txBody>
      </p:sp>
      <p:sp>
        <p:nvSpPr>
          <p:cNvPr id="264" name="Google Shape;264;p42"/>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69"/>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E135A"/>
                </a:solidFill>
                <a:latin typeface="Montserrat SemiBold"/>
                <a:ea typeface="Montserrat SemiBold"/>
                <a:cs typeface="Montserrat SemiBold"/>
                <a:sym typeface="Montserrat SemiBold"/>
              </a:rPr>
              <a:t>CAS: </a:t>
            </a:r>
            <a:r>
              <a:rPr b="1" lang="en-US">
                <a:solidFill>
                  <a:srgbClr val="1E135A"/>
                </a:solidFill>
                <a:latin typeface="Montserrat SemiBold"/>
                <a:ea typeface="Montserrat SemiBold"/>
                <a:cs typeface="Montserrat SemiBold"/>
                <a:sym typeface="Montserrat SemiBold"/>
              </a:rPr>
              <a:t>Impacts of HW changes on the stack</a:t>
            </a:r>
            <a:endParaRPr b="1">
              <a:solidFill>
                <a:srgbClr val="1E135A"/>
              </a:solidFill>
              <a:latin typeface="Montserrat SemiBold"/>
              <a:ea typeface="Montserrat SemiBold"/>
              <a:cs typeface="Montserrat SemiBold"/>
              <a:sym typeface="Montserrat SemiBold"/>
            </a:endParaRPr>
          </a:p>
        </p:txBody>
      </p:sp>
      <p:sp>
        <p:nvSpPr>
          <p:cNvPr id="752" name="Google Shape;752;p69"/>
          <p:cNvSpPr txBox="1"/>
          <p:nvPr>
            <p:ph idx="1" type="body"/>
          </p:nvPr>
        </p:nvSpPr>
        <p:spPr>
          <a:xfrm>
            <a:off x="159300" y="8476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Packets come in at a very high rate, single CPU 100% how to scale?</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lang="en-US">
                <a:latin typeface="Montserrat"/>
                <a:ea typeface="Montserrat"/>
                <a:cs typeface="Montserrat"/>
                <a:sym typeface="Montserrat"/>
              </a:rPr>
              <a:t>CPU has ~67ns per packet @3GHz</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Solution: spread across multiple cores which requires locking</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b="1" lang="en-US"/>
              <a:t>Locks are expensive</a:t>
            </a:r>
            <a:r>
              <a:rPr lang="en-US">
                <a:latin typeface="Montserrat"/>
                <a:ea typeface="Montserrat"/>
                <a:cs typeface="Montserrat"/>
                <a:sym typeface="Montserrat"/>
              </a:rPr>
              <a:t> and locks are in memory which is 70-40ns away? </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Amdahl's law starts to dominate the performance envelope</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Context switches and system calls have gotten far more expensive post spectere meltdown</a:t>
            </a:r>
            <a:endParaRPr>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What we seem to need are lockless queues that scale per core</a:t>
            </a:r>
            <a:endParaRPr>
              <a:latin typeface="Montserrat"/>
              <a:ea typeface="Montserrat"/>
              <a:cs typeface="Montserrat"/>
              <a:sym typeface="Montserrat"/>
            </a:endParaRPr>
          </a:p>
          <a:p>
            <a:pPr indent="-317500" lvl="1" marL="914400" rtl="0" algn="l">
              <a:spcBef>
                <a:spcPts val="0"/>
              </a:spcBef>
              <a:spcAft>
                <a:spcPts val="0"/>
              </a:spcAft>
              <a:buSzPts val="1400"/>
              <a:buChar char="○"/>
            </a:pPr>
            <a:r>
              <a:rPr b="1" lang="en-US"/>
              <a:t>Poll mode drivers</a:t>
            </a:r>
            <a:endParaRPr b="1"/>
          </a:p>
          <a:p>
            <a:pPr indent="-342900" lvl="0" marL="457200" rtl="0" algn="l">
              <a:spcBef>
                <a:spcPts val="0"/>
              </a:spcBef>
              <a:spcAft>
                <a:spcPts val="0"/>
              </a:spcAft>
              <a:buSzPts val="1800"/>
              <a:buFont typeface="Montserrat"/>
              <a:buChar char="●"/>
            </a:pPr>
            <a:r>
              <a:rPr lang="en-US">
                <a:latin typeface="Montserrat"/>
                <a:ea typeface="Montserrat"/>
                <a:cs typeface="Montserrat"/>
                <a:sym typeface="Montserrat"/>
              </a:rPr>
              <a:t>Partial rewrites are inevitable, the rewards are high</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i="1" lang="en-US">
                <a:latin typeface="Montserrat"/>
                <a:ea typeface="Montserrat"/>
                <a:cs typeface="Montserrat"/>
                <a:sym typeface="Montserrat"/>
              </a:rPr>
              <a:t>ScyllaDB, VPP, Open vSwitch, </a:t>
            </a:r>
            <a:endParaRPr i="1">
              <a:latin typeface="Montserrat"/>
              <a:ea typeface="Montserrat"/>
              <a:cs typeface="Montserrat"/>
              <a:sym typeface="Montserrat"/>
            </a:endParaRPr>
          </a:p>
        </p:txBody>
      </p:sp>
      <p:sp>
        <p:nvSpPr>
          <p:cNvPr id="753" name="Google Shape;753;p69"/>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70"/>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E135A"/>
                </a:solidFill>
                <a:latin typeface="Montserrat SemiBold"/>
                <a:ea typeface="Montserrat SemiBold"/>
                <a:cs typeface="Montserrat SemiBold"/>
                <a:sym typeface="Montserrat SemiBold"/>
              </a:rPr>
              <a:t>CAS : </a:t>
            </a:r>
            <a:r>
              <a:rPr lang="en-US">
                <a:solidFill>
                  <a:srgbClr val="1E135A"/>
                </a:solidFill>
                <a:latin typeface="Montserrat SemiBold"/>
                <a:ea typeface="Montserrat SemiBold"/>
                <a:cs typeface="Montserrat SemiBold"/>
                <a:sym typeface="Montserrat SemiBold"/>
              </a:rPr>
              <a:t>Pattern - Distributed Apps</a:t>
            </a:r>
            <a:endParaRPr b="1">
              <a:solidFill>
                <a:srgbClr val="1E135A"/>
              </a:solidFill>
              <a:latin typeface="Montserrat SemiBold"/>
              <a:ea typeface="Montserrat SemiBold"/>
              <a:cs typeface="Montserrat SemiBold"/>
              <a:sym typeface="Montserrat SemiBold"/>
            </a:endParaRPr>
          </a:p>
        </p:txBody>
      </p:sp>
      <p:cxnSp>
        <p:nvCxnSpPr>
          <p:cNvPr id="759" name="Google Shape;759;p70"/>
          <p:cNvCxnSpPr>
            <a:stCxn id="760" idx="0"/>
            <a:endCxn id="761" idx="2"/>
          </p:cNvCxnSpPr>
          <p:nvPr/>
        </p:nvCxnSpPr>
        <p:spPr>
          <a:xfrm rot="10800000">
            <a:off x="4002050" y="2816439"/>
            <a:ext cx="0" cy="7965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sp>
        <p:nvSpPr>
          <p:cNvPr id="761" name="Google Shape;761;p70"/>
          <p:cNvSpPr/>
          <p:nvPr/>
        </p:nvSpPr>
        <p:spPr>
          <a:xfrm>
            <a:off x="3367100" y="23556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US" sz="1500" u="none" cap="none" strike="noStrike">
                <a:solidFill>
                  <a:srgbClr val="FFFFFF"/>
                </a:solidFill>
                <a:latin typeface="Helvetica Neue"/>
                <a:ea typeface="Helvetica Neue"/>
                <a:cs typeface="Helvetica Neue"/>
                <a:sym typeface="Helvetica Neue"/>
              </a:rPr>
              <a:t>PVC 2</a:t>
            </a:r>
            <a:endParaRPr sz="900"/>
          </a:p>
        </p:txBody>
      </p:sp>
      <p:sp>
        <p:nvSpPr>
          <p:cNvPr id="760" name="Google Shape;760;p70"/>
          <p:cNvSpPr/>
          <p:nvPr/>
        </p:nvSpPr>
        <p:spPr>
          <a:xfrm>
            <a:off x="3367100" y="36129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chemeClr val="lt1"/>
                </a:solidFill>
                <a:latin typeface="Helvetica Neue"/>
                <a:ea typeface="Helvetica Neue"/>
                <a:cs typeface="Helvetica Neue"/>
                <a:sym typeface="Helvetica Neue"/>
              </a:rPr>
              <a:t>Local PV 2</a:t>
            </a:r>
            <a:endParaRPr sz="900"/>
          </a:p>
        </p:txBody>
      </p:sp>
      <p:sp>
        <p:nvSpPr>
          <p:cNvPr id="762" name="Google Shape;762;p70"/>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cxnSp>
        <p:nvCxnSpPr>
          <p:cNvPr id="763" name="Google Shape;763;p70"/>
          <p:cNvCxnSpPr>
            <a:stCxn id="764" idx="0"/>
            <a:endCxn id="765" idx="2"/>
          </p:cNvCxnSpPr>
          <p:nvPr/>
        </p:nvCxnSpPr>
        <p:spPr>
          <a:xfrm rot="10800000">
            <a:off x="1716050" y="2816439"/>
            <a:ext cx="0" cy="7965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sp>
        <p:nvSpPr>
          <p:cNvPr id="765" name="Google Shape;765;p70"/>
          <p:cNvSpPr/>
          <p:nvPr/>
        </p:nvSpPr>
        <p:spPr>
          <a:xfrm>
            <a:off x="1081100" y="23556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US" sz="1500" u="none" cap="none" strike="noStrike">
                <a:solidFill>
                  <a:srgbClr val="FFFFFF"/>
                </a:solidFill>
                <a:latin typeface="Helvetica Neue"/>
                <a:ea typeface="Helvetica Neue"/>
                <a:cs typeface="Helvetica Neue"/>
                <a:sym typeface="Helvetica Neue"/>
              </a:rPr>
              <a:t>PVC 1</a:t>
            </a:r>
            <a:endParaRPr sz="900"/>
          </a:p>
        </p:txBody>
      </p:sp>
      <p:sp>
        <p:nvSpPr>
          <p:cNvPr id="764" name="Google Shape;764;p70"/>
          <p:cNvSpPr/>
          <p:nvPr/>
        </p:nvSpPr>
        <p:spPr>
          <a:xfrm>
            <a:off x="1081100" y="36129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Local PV 3</a:t>
            </a:r>
            <a:endParaRPr sz="900"/>
          </a:p>
        </p:txBody>
      </p:sp>
      <p:cxnSp>
        <p:nvCxnSpPr>
          <p:cNvPr id="766" name="Google Shape;766;p70"/>
          <p:cNvCxnSpPr>
            <a:stCxn id="767" idx="0"/>
            <a:endCxn id="768" idx="2"/>
          </p:cNvCxnSpPr>
          <p:nvPr/>
        </p:nvCxnSpPr>
        <p:spPr>
          <a:xfrm rot="10800000">
            <a:off x="6135650" y="2816439"/>
            <a:ext cx="0" cy="7965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sp>
        <p:nvSpPr>
          <p:cNvPr id="768" name="Google Shape;768;p70"/>
          <p:cNvSpPr/>
          <p:nvPr/>
        </p:nvSpPr>
        <p:spPr>
          <a:xfrm>
            <a:off x="5500700" y="23556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US" sz="1500" u="none" cap="none" strike="noStrike">
                <a:solidFill>
                  <a:srgbClr val="FFFFFF"/>
                </a:solidFill>
                <a:latin typeface="Helvetica Neue"/>
                <a:ea typeface="Helvetica Neue"/>
                <a:cs typeface="Helvetica Neue"/>
                <a:sym typeface="Helvetica Neue"/>
              </a:rPr>
              <a:t>PVC 3</a:t>
            </a:r>
            <a:endParaRPr sz="900"/>
          </a:p>
        </p:txBody>
      </p:sp>
      <p:sp>
        <p:nvSpPr>
          <p:cNvPr id="767" name="Google Shape;767;p70"/>
          <p:cNvSpPr/>
          <p:nvPr/>
        </p:nvSpPr>
        <p:spPr>
          <a:xfrm>
            <a:off x="5500700" y="36129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chemeClr val="lt1"/>
                </a:solidFill>
                <a:latin typeface="Helvetica Neue"/>
                <a:ea typeface="Helvetica Neue"/>
                <a:cs typeface="Helvetica Neue"/>
                <a:sym typeface="Helvetica Neue"/>
              </a:rPr>
              <a:t>Local PV </a:t>
            </a:r>
            <a:r>
              <a:rPr lang="en-US" sz="1500">
                <a:solidFill>
                  <a:srgbClr val="FFFFFF"/>
                </a:solidFill>
                <a:latin typeface="Helvetica Neue"/>
                <a:ea typeface="Helvetica Neue"/>
                <a:cs typeface="Helvetica Neue"/>
                <a:sym typeface="Helvetica Neue"/>
              </a:rPr>
              <a:t>3</a:t>
            </a:r>
            <a:endParaRPr sz="900"/>
          </a:p>
        </p:txBody>
      </p:sp>
      <p:sp>
        <p:nvSpPr>
          <p:cNvPr id="769" name="Google Shape;769;p70"/>
          <p:cNvSpPr/>
          <p:nvPr/>
        </p:nvSpPr>
        <p:spPr>
          <a:xfrm>
            <a:off x="3367100" y="11364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rtl="0" algn="ctr">
              <a:spcBef>
                <a:spcPts val="0"/>
              </a:spcBef>
              <a:spcAft>
                <a:spcPts val="0"/>
              </a:spcAft>
              <a:buClr>
                <a:schemeClr val="lt1"/>
              </a:buClr>
              <a:buSzPts val="1500"/>
              <a:buFont typeface="Helvetica Neue"/>
              <a:buNone/>
            </a:pPr>
            <a:r>
              <a:rPr lang="en-US" sz="1500">
                <a:solidFill>
                  <a:schemeClr val="lt1"/>
                </a:solidFill>
                <a:latin typeface="Helvetica Neue"/>
                <a:ea typeface="Helvetica Neue"/>
                <a:cs typeface="Helvetica Neue"/>
                <a:sym typeface="Helvetica Neue"/>
              </a:rPr>
              <a:t>App (R2)</a:t>
            </a:r>
            <a:endParaRPr sz="900"/>
          </a:p>
        </p:txBody>
      </p:sp>
      <p:sp>
        <p:nvSpPr>
          <p:cNvPr id="770" name="Google Shape;770;p70"/>
          <p:cNvSpPr/>
          <p:nvPr/>
        </p:nvSpPr>
        <p:spPr>
          <a:xfrm>
            <a:off x="1081100" y="11364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App (R1)</a:t>
            </a:r>
            <a:endParaRPr sz="900"/>
          </a:p>
        </p:txBody>
      </p:sp>
      <p:sp>
        <p:nvSpPr>
          <p:cNvPr id="771" name="Google Shape;771;p70"/>
          <p:cNvSpPr/>
          <p:nvPr/>
        </p:nvSpPr>
        <p:spPr>
          <a:xfrm>
            <a:off x="5500700" y="11364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rtl="0" algn="ctr">
              <a:spcBef>
                <a:spcPts val="0"/>
              </a:spcBef>
              <a:spcAft>
                <a:spcPts val="0"/>
              </a:spcAft>
              <a:buClr>
                <a:schemeClr val="lt1"/>
              </a:buClr>
              <a:buSzPts val="1500"/>
              <a:buFont typeface="Helvetica Neue"/>
              <a:buNone/>
            </a:pPr>
            <a:r>
              <a:rPr lang="en-US" sz="1500">
                <a:solidFill>
                  <a:schemeClr val="lt1"/>
                </a:solidFill>
                <a:latin typeface="Helvetica Neue"/>
                <a:ea typeface="Helvetica Neue"/>
                <a:cs typeface="Helvetica Neue"/>
                <a:sym typeface="Helvetica Neue"/>
              </a:rPr>
              <a:t>App (R3)</a:t>
            </a:r>
            <a:endParaRPr sz="900"/>
          </a:p>
        </p:txBody>
      </p:sp>
      <p:cxnSp>
        <p:nvCxnSpPr>
          <p:cNvPr id="772" name="Google Shape;772;p70"/>
          <p:cNvCxnSpPr>
            <a:stCxn id="761" idx="0"/>
            <a:endCxn id="769" idx="2"/>
          </p:cNvCxnSpPr>
          <p:nvPr/>
        </p:nvCxnSpPr>
        <p:spPr>
          <a:xfrm rot="10800000">
            <a:off x="4002050" y="1597239"/>
            <a:ext cx="0" cy="7584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cxnSp>
        <p:nvCxnSpPr>
          <p:cNvPr id="773" name="Google Shape;773;p70"/>
          <p:cNvCxnSpPr>
            <a:stCxn id="765" idx="0"/>
            <a:endCxn id="770" idx="2"/>
          </p:cNvCxnSpPr>
          <p:nvPr/>
        </p:nvCxnSpPr>
        <p:spPr>
          <a:xfrm rot="10800000">
            <a:off x="1716050" y="1597239"/>
            <a:ext cx="0" cy="7584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cxnSp>
        <p:nvCxnSpPr>
          <p:cNvPr id="774" name="Google Shape;774;p70"/>
          <p:cNvCxnSpPr>
            <a:stCxn id="768" idx="0"/>
            <a:endCxn id="771" idx="2"/>
          </p:cNvCxnSpPr>
          <p:nvPr/>
        </p:nvCxnSpPr>
        <p:spPr>
          <a:xfrm rot="10800000">
            <a:off x="6135650" y="1597239"/>
            <a:ext cx="0" cy="7584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cxnSp>
        <p:nvCxnSpPr>
          <p:cNvPr id="775" name="Google Shape;775;p70"/>
          <p:cNvCxnSpPr>
            <a:stCxn id="770" idx="0"/>
            <a:endCxn id="769" idx="0"/>
          </p:cNvCxnSpPr>
          <p:nvPr/>
        </p:nvCxnSpPr>
        <p:spPr>
          <a:xfrm flipH="1" rot="-5400000">
            <a:off x="2858750" y="-6261"/>
            <a:ext cx="600" cy="2286000"/>
          </a:xfrm>
          <a:prstGeom prst="curvedConnector3">
            <a:avLst>
              <a:gd fmla="val -39687500" name="adj1"/>
            </a:avLst>
          </a:prstGeom>
          <a:noFill/>
          <a:ln cap="flat" cmpd="sng" w="9525">
            <a:solidFill>
              <a:schemeClr val="dk2"/>
            </a:solidFill>
            <a:prstDash val="solid"/>
            <a:round/>
            <a:headEnd len="med" w="med" type="none"/>
            <a:tailEnd len="med" w="med" type="none"/>
          </a:ln>
        </p:spPr>
      </p:cxnSp>
      <p:cxnSp>
        <p:nvCxnSpPr>
          <p:cNvPr id="776" name="Google Shape;776;p70"/>
          <p:cNvCxnSpPr>
            <a:stCxn id="770" idx="0"/>
            <a:endCxn id="771" idx="0"/>
          </p:cNvCxnSpPr>
          <p:nvPr/>
        </p:nvCxnSpPr>
        <p:spPr>
          <a:xfrm flipH="1" rot="-5400000">
            <a:off x="3925550" y="-1073061"/>
            <a:ext cx="600" cy="4419600"/>
          </a:xfrm>
          <a:prstGeom prst="curvedConnector3">
            <a:avLst>
              <a:gd fmla="val -39687500" name="adj1"/>
            </a:avLst>
          </a:prstGeom>
          <a:noFill/>
          <a:ln cap="flat" cmpd="sng" w="9525">
            <a:solidFill>
              <a:schemeClr val="dk2"/>
            </a:solidFill>
            <a:prstDash val="solid"/>
            <a:round/>
            <a:headEnd len="med" w="med" type="none"/>
            <a:tailEnd len="med" w="med" type="none"/>
          </a:ln>
        </p:spPr>
      </p:cxnSp>
      <p:cxnSp>
        <p:nvCxnSpPr>
          <p:cNvPr id="777" name="Google Shape;777;p70"/>
          <p:cNvCxnSpPr>
            <a:stCxn id="769" idx="0"/>
            <a:endCxn id="771" idx="0"/>
          </p:cNvCxnSpPr>
          <p:nvPr/>
        </p:nvCxnSpPr>
        <p:spPr>
          <a:xfrm flipH="1" rot="-5400000">
            <a:off x="5068550" y="69939"/>
            <a:ext cx="600" cy="2133600"/>
          </a:xfrm>
          <a:prstGeom prst="curvedConnector3">
            <a:avLst>
              <a:gd fmla="val -39687500" name="adj1"/>
            </a:avLst>
          </a:prstGeom>
          <a:noFill/>
          <a:ln cap="flat" cmpd="sng" w="9525">
            <a:solidFill>
              <a:schemeClr val="dk2"/>
            </a:solidFill>
            <a:prstDash val="solid"/>
            <a:round/>
            <a:headEnd len="med" w="med" type="none"/>
            <a:tailEnd len="med" w="med" type="none"/>
          </a:ln>
        </p:spPr>
      </p:cxnSp>
      <p:sp>
        <p:nvSpPr>
          <p:cNvPr id="778" name="Google Shape;778;p70"/>
          <p:cNvSpPr txBox="1"/>
          <p:nvPr/>
        </p:nvSpPr>
        <p:spPr>
          <a:xfrm>
            <a:off x="7285775" y="2489750"/>
            <a:ext cx="17877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Hostpath</a:t>
            </a:r>
            <a:endParaRPr sz="1200">
              <a:latin typeface="Lato"/>
              <a:ea typeface="Lato"/>
              <a:cs typeface="Lato"/>
              <a:sym typeface="Lato"/>
            </a:endParaRPr>
          </a:p>
        </p:txBody>
      </p:sp>
      <p:sp>
        <p:nvSpPr>
          <p:cNvPr id="779" name="Google Shape;779;p70"/>
          <p:cNvSpPr txBox="1"/>
          <p:nvPr/>
        </p:nvSpPr>
        <p:spPr>
          <a:xfrm>
            <a:off x="7285775" y="2946950"/>
            <a:ext cx="17877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Block Device</a:t>
            </a:r>
            <a:endParaRPr sz="1200">
              <a:latin typeface="Lato"/>
              <a:ea typeface="Lato"/>
              <a:cs typeface="Lato"/>
              <a:sym typeface="Lato"/>
            </a:endParaRPr>
          </a:p>
        </p:txBody>
      </p:sp>
      <p:sp>
        <p:nvSpPr>
          <p:cNvPr id="780" name="Google Shape;780;p70"/>
          <p:cNvSpPr txBox="1"/>
          <p:nvPr/>
        </p:nvSpPr>
        <p:spPr>
          <a:xfrm>
            <a:off x="7285775" y="3404150"/>
            <a:ext cx="17877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Local ZFS / LVM</a:t>
            </a:r>
            <a:endParaRPr sz="12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000"/>
                                        <p:tgtEl>
                                          <p:spTgt spid="778"/>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71"/>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Connect a Stateful App to OpenEBS LocalPV</a:t>
            </a:r>
            <a:endParaRPr b="0" sz="2800">
              <a:solidFill>
                <a:srgbClr val="1E135A"/>
              </a:solidFill>
            </a:endParaRPr>
          </a:p>
        </p:txBody>
      </p:sp>
      <p:sp>
        <p:nvSpPr>
          <p:cNvPr id="786" name="Google Shape;786;p71"/>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787" name="Google Shape;787;p71"/>
          <p:cNvSpPr/>
          <p:nvPr/>
        </p:nvSpPr>
        <p:spPr>
          <a:xfrm>
            <a:off x="113550" y="714475"/>
            <a:ext cx="8298000" cy="3947400"/>
          </a:xfrm>
          <a:prstGeom prst="roundRect">
            <a:avLst>
              <a:gd fmla="val 4339" name="adj"/>
            </a:avLst>
          </a:prstGeom>
          <a:noFill/>
          <a:ln cap="flat" cmpd="sng" w="9525">
            <a:solidFill>
              <a:srgbClr val="2754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1"/>
          <p:cNvSpPr/>
          <p:nvPr/>
        </p:nvSpPr>
        <p:spPr>
          <a:xfrm>
            <a:off x="5255625" y="2983800"/>
            <a:ext cx="2964300" cy="75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LocalPV HostPath</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US" sz="1200">
                <a:latin typeface="Montserrat"/>
                <a:ea typeface="Montserrat"/>
                <a:cs typeface="Montserrat"/>
                <a:sym typeface="Montserrat"/>
              </a:rPr>
              <a:t>Node 3</a:t>
            </a:r>
            <a:endParaRPr sz="1200">
              <a:latin typeface="Montserrat"/>
              <a:ea typeface="Montserrat"/>
              <a:cs typeface="Montserrat"/>
              <a:sym typeface="Montserrat"/>
            </a:endParaRPr>
          </a:p>
        </p:txBody>
      </p:sp>
      <p:sp>
        <p:nvSpPr>
          <p:cNvPr id="789" name="Google Shape;789;p71"/>
          <p:cNvSpPr/>
          <p:nvPr/>
        </p:nvSpPr>
        <p:spPr>
          <a:xfrm>
            <a:off x="5255625" y="1410750"/>
            <a:ext cx="2964300" cy="75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US" sz="1200">
                <a:latin typeface="Montserrat"/>
                <a:ea typeface="Montserrat"/>
                <a:cs typeface="Montserrat"/>
                <a:sym typeface="Montserrat"/>
              </a:rPr>
              <a:t>LocalPV Device</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US" sz="1200">
                <a:latin typeface="Montserrat"/>
                <a:ea typeface="Montserrat"/>
                <a:cs typeface="Montserrat"/>
                <a:sym typeface="Montserrat"/>
              </a:rPr>
              <a:t>Node 1</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790" name="Google Shape;790;p71"/>
          <p:cNvSpPr/>
          <p:nvPr/>
        </p:nvSpPr>
        <p:spPr>
          <a:xfrm>
            <a:off x="5255625" y="2197275"/>
            <a:ext cx="2964300" cy="75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ZFS LocalPV</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US" sz="1200">
                <a:latin typeface="Montserrat"/>
                <a:ea typeface="Montserrat"/>
                <a:cs typeface="Montserrat"/>
                <a:sym typeface="Montserrat"/>
              </a:rPr>
              <a:t>Node 2</a:t>
            </a:r>
            <a:endParaRPr sz="1200">
              <a:latin typeface="Montserrat"/>
              <a:ea typeface="Montserrat"/>
              <a:cs typeface="Montserrat"/>
              <a:sym typeface="Montserrat"/>
            </a:endParaRPr>
          </a:p>
        </p:txBody>
      </p:sp>
      <p:sp>
        <p:nvSpPr>
          <p:cNvPr id="791" name="Google Shape;791;p71"/>
          <p:cNvSpPr/>
          <p:nvPr/>
        </p:nvSpPr>
        <p:spPr>
          <a:xfrm>
            <a:off x="6907500" y="2286000"/>
            <a:ext cx="1306800" cy="599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US" sz="1200">
                <a:latin typeface="Montserrat"/>
                <a:ea typeface="Montserrat"/>
                <a:cs typeface="Montserrat"/>
                <a:sym typeface="Montserrat"/>
              </a:rPr>
              <a:t>ZFS Pool</a:t>
            </a:r>
            <a:endParaRPr sz="1200">
              <a:latin typeface="Montserrat"/>
              <a:ea typeface="Montserrat"/>
              <a:cs typeface="Montserrat"/>
              <a:sym typeface="Montserrat"/>
            </a:endParaRPr>
          </a:p>
        </p:txBody>
      </p:sp>
      <p:pic>
        <p:nvPicPr>
          <p:cNvPr id="792" name="Google Shape;792;p71"/>
          <p:cNvPicPr preferRelativeResize="0"/>
          <p:nvPr/>
        </p:nvPicPr>
        <p:blipFill>
          <a:blip r:embed="rId3">
            <a:alphaModFix/>
          </a:blip>
          <a:stretch>
            <a:fillRect/>
          </a:stretch>
        </p:blipFill>
        <p:spPr>
          <a:xfrm>
            <a:off x="8149750" y="992700"/>
            <a:ext cx="532400" cy="518200"/>
          </a:xfrm>
          <a:prstGeom prst="rect">
            <a:avLst/>
          </a:prstGeom>
          <a:noFill/>
          <a:ln>
            <a:noFill/>
          </a:ln>
        </p:spPr>
      </p:pic>
      <p:sp>
        <p:nvSpPr>
          <p:cNvPr id="793" name="Google Shape;793;p71"/>
          <p:cNvSpPr/>
          <p:nvPr/>
        </p:nvSpPr>
        <p:spPr>
          <a:xfrm>
            <a:off x="192700" y="778200"/>
            <a:ext cx="3722700" cy="2173200"/>
          </a:xfrm>
          <a:prstGeom prst="roundRect">
            <a:avLst>
              <a:gd fmla="val 7982"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4" name="Google Shape;794;p71"/>
          <p:cNvCxnSpPr>
            <a:stCxn id="795" idx="0"/>
            <a:endCxn id="796" idx="2"/>
          </p:cNvCxnSpPr>
          <p:nvPr/>
        </p:nvCxnSpPr>
        <p:spPr>
          <a:xfrm flipH="1" rot="10800000">
            <a:off x="4044310" y="2825344"/>
            <a:ext cx="253500" cy="339300"/>
          </a:xfrm>
          <a:prstGeom prst="straightConnector1">
            <a:avLst/>
          </a:prstGeom>
          <a:noFill/>
          <a:ln cap="flat" cmpd="sng" w="28575">
            <a:solidFill>
              <a:srgbClr val="999999"/>
            </a:solidFill>
            <a:prstDash val="dash"/>
            <a:round/>
            <a:headEnd len="med" w="med" type="none"/>
            <a:tailEnd len="med" w="med" type="triangle"/>
          </a:ln>
        </p:spPr>
      </p:cxnSp>
      <p:cxnSp>
        <p:nvCxnSpPr>
          <p:cNvPr id="797" name="Google Shape;797;p71"/>
          <p:cNvCxnSpPr>
            <a:stCxn id="798" idx="3"/>
            <a:endCxn id="796" idx="1"/>
          </p:cNvCxnSpPr>
          <p:nvPr/>
        </p:nvCxnSpPr>
        <p:spPr>
          <a:xfrm>
            <a:off x="3495362" y="2571756"/>
            <a:ext cx="549000" cy="0"/>
          </a:xfrm>
          <a:prstGeom prst="straightConnector1">
            <a:avLst/>
          </a:prstGeom>
          <a:noFill/>
          <a:ln cap="flat" cmpd="sng" w="28575">
            <a:solidFill>
              <a:srgbClr val="595959"/>
            </a:solidFill>
            <a:prstDash val="solid"/>
            <a:round/>
            <a:headEnd len="med" w="med" type="triangle"/>
            <a:tailEnd len="med" w="med" type="triangle"/>
          </a:ln>
        </p:spPr>
      </p:cxnSp>
      <p:cxnSp>
        <p:nvCxnSpPr>
          <p:cNvPr id="799" name="Google Shape;799;p71"/>
          <p:cNvCxnSpPr>
            <a:stCxn id="800" idx="3"/>
            <a:endCxn id="798" idx="1"/>
          </p:cNvCxnSpPr>
          <p:nvPr/>
        </p:nvCxnSpPr>
        <p:spPr>
          <a:xfrm>
            <a:off x="2730171" y="2557752"/>
            <a:ext cx="257700" cy="14100"/>
          </a:xfrm>
          <a:prstGeom prst="straightConnector1">
            <a:avLst/>
          </a:prstGeom>
          <a:noFill/>
          <a:ln cap="flat" cmpd="sng" w="28575">
            <a:solidFill>
              <a:srgbClr val="434343"/>
            </a:solidFill>
            <a:prstDash val="solid"/>
            <a:round/>
            <a:headEnd len="med" w="med" type="none"/>
            <a:tailEnd len="med" w="med" type="triangle"/>
          </a:ln>
        </p:spPr>
      </p:cxnSp>
      <p:cxnSp>
        <p:nvCxnSpPr>
          <p:cNvPr id="801" name="Google Shape;801;p71"/>
          <p:cNvCxnSpPr>
            <a:stCxn id="802" idx="3"/>
            <a:endCxn id="803" idx="1"/>
          </p:cNvCxnSpPr>
          <p:nvPr/>
        </p:nvCxnSpPr>
        <p:spPr>
          <a:xfrm flipH="1" rot="10800000">
            <a:off x="945042" y="2557891"/>
            <a:ext cx="318300" cy="6900"/>
          </a:xfrm>
          <a:prstGeom prst="bentConnector3">
            <a:avLst>
              <a:gd fmla="val 49985" name="adj1"/>
            </a:avLst>
          </a:prstGeom>
          <a:noFill/>
          <a:ln cap="flat" cmpd="sng" w="28575">
            <a:solidFill>
              <a:srgbClr val="595959"/>
            </a:solidFill>
            <a:prstDash val="solid"/>
            <a:round/>
            <a:headEnd len="med" w="med" type="none"/>
            <a:tailEnd len="med" w="med" type="triangle"/>
          </a:ln>
        </p:spPr>
      </p:cxnSp>
      <p:cxnSp>
        <p:nvCxnSpPr>
          <p:cNvPr id="804" name="Google Shape;804;p71"/>
          <p:cNvCxnSpPr>
            <a:stCxn id="803" idx="3"/>
            <a:endCxn id="800" idx="1"/>
          </p:cNvCxnSpPr>
          <p:nvPr/>
        </p:nvCxnSpPr>
        <p:spPr>
          <a:xfrm>
            <a:off x="1861080" y="2557762"/>
            <a:ext cx="269400" cy="600"/>
          </a:xfrm>
          <a:prstGeom prst="bentConnector3">
            <a:avLst>
              <a:gd fmla="val 49979" name="adj1"/>
            </a:avLst>
          </a:prstGeom>
          <a:noFill/>
          <a:ln cap="flat" cmpd="sng" w="28575">
            <a:solidFill>
              <a:srgbClr val="595959"/>
            </a:solidFill>
            <a:prstDash val="solid"/>
            <a:round/>
            <a:headEnd len="med" w="med" type="none"/>
            <a:tailEnd len="med" w="med" type="triangle"/>
          </a:ln>
        </p:spPr>
      </p:cxnSp>
      <p:cxnSp>
        <p:nvCxnSpPr>
          <p:cNvPr id="805" name="Google Shape;805;p71"/>
          <p:cNvCxnSpPr>
            <a:stCxn id="806" idx="2"/>
            <a:endCxn id="806" idx="2"/>
          </p:cNvCxnSpPr>
          <p:nvPr/>
        </p:nvCxnSpPr>
        <p:spPr>
          <a:xfrm flipH="1" rot="-5400000">
            <a:off x="2430282" y="2110712"/>
            <a:ext cx="600" cy="600"/>
          </a:xfrm>
          <a:prstGeom prst="bentConnector3">
            <a:avLst>
              <a:gd fmla="val 39687500" name="adj1"/>
            </a:avLst>
          </a:prstGeom>
          <a:noFill/>
          <a:ln cap="flat" cmpd="sng" w="28575">
            <a:solidFill>
              <a:srgbClr val="999999"/>
            </a:solidFill>
            <a:prstDash val="dash"/>
            <a:round/>
            <a:headEnd len="med" w="med" type="triangle"/>
            <a:tailEnd len="med" w="med" type="none"/>
          </a:ln>
        </p:spPr>
      </p:cxnSp>
      <p:cxnSp>
        <p:nvCxnSpPr>
          <p:cNvPr id="807" name="Google Shape;807;p71"/>
          <p:cNvCxnSpPr>
            <a:endCxn id="806" idx="0"/>
          </p:cNvCxnSpPr>
          <p:nvPr/>
        </p:nvCxnSpPr>
        <p:spPr>
          <a:xfrm flipH="1" rot="-5400000">
            <a:off x="2391432" y="1472062"/>
            <a:ext cx="77100" cy="600"/>
          </a:xfrm>
          <a:prstGeom prst="bentConnector3">
            <a:avLst>
              <a:gd fmla="val 50000" name="adj1"/>
            </a:avLst>
          </a:prstGeom>
          <a:noFill/>
          <a:ln cap="flat" cmpd="sng" w="28575">
            <a:solidFill>
              <a:srgbClr val="999999"/>
            </a:solidFill>
            <a:prstDash val="dash"/>
            <a:round/>
            <a:headEnd len="med" w="med" type="none"/>
            <a:tailEnd len="med" w="med" type="triangle"/>
          </a:ln>
        </p:spPr>
      </p:cxnSp>
      <p:pic>
        <p:nvPicPr>
          <p:cNvPr id="808" name="Google Shape;808;p71"/>
          <p:cNvPicPr preferRelativeResize="0"/>
          <p:nvPr/>
        </p:nvPicPr>
        <p:blipFill>
          <a:blip r:embed="rId4">
            <a:alphaModFix/>
          </a:blip>
          <a:stretch>
            <a:fillRect/>
          </a:stretch>
        </p:blipFill>
        <p:spPr>
          <a:xfrm>
            <a:off x="3570500" y="1017616"/>
            <a:ext cx="598688" cy="597600"/>
          </a:xfrm>
          <a:prstGeom prst="rect">
            <a:avLst/>
          </a:prstGeom>
          <a:noFill/>
          <a:ln>
            <a:noFill/>
          </a:ln>
        </p:spPr>
      </p:pic>
      <p:pic>
        <p:nvPicPr>
          <p:cNvPr id="800" name="Google Shape;800;p71"/>
          <p:cNvPicPr preferRelativeResize="0"/>
          <p:nvPr/>
        </p:nvPicPr>
        <p:blipFill>
          <a:blip r:embed="rId5">
            <a:alphaModFix/>
          </a:blip>
          <a:stretch>
            <a:fillRect/>
          </a:stretch>
        </p:blipFill>
        <p:spPr>
          <a:xfrm>
            <a:off x="2130368" y="2257852"/>
            <a:ext cx="599803" cy="599800"/>
          </a:xfrm>
          <a:prstGeom prst="rect">
            <a:avLst/>
          </a:prstGeom>
          <a:noFill/>
          <a:ln>
            <a:noFill/>
          </a:ln>
        </p:spPr>
      </p:pic>
      <p:pic>
        <p:nvPicPr>
          <p:cNvPr id="806" name="Google Shape;806;p71"/>
          <p:cNvPicPr preferRelativeResize="0"/>
          <p:nvPr/>
        </p:nvPicPr>
        <p:blipFill>
          <a:blip r:embed="rId6">
            <a:alphaModFix/>
          </a:blip>
          <a:stretch>
            <a:fillRect/>
          </a:stretch>
        </p:blipFill>
        <p:spPr>
          <a:xfrm>
            <a:off x="2130382" y="1510912"/>
            <a:ext cx="599800" cy="599800"/>
          </a:xfrm>
          <a:prstGeom prst="rect">
            <a:avLst/>
          </a:prstGeom>
          <a:noFill/>
          <a:ln>
            <a:noFill/>
          </a:ln>
        </p:spPr>
      </p:pic>
      <p:pic>
        <p:nvPicPr>
          <p:cNvPr id="803" name="Google Shape;803;p71"/>
          <p:cNvPicPr preferRelativeResize="0"/>
          <p:nvPr/>
        </p:nvPicPr>
        <p:blipFill>
          <a:blip r:embed="rId7">
            <a:alphaModFix/>
          </a:blip>
          <a:stretch>
            <a:fillRect/>
          </a:stretch>
        </p:blipFill>
        <p:spPr>
          <a:xfrm>
            <a:off x="1263249" y="2258850"/>
            <a:ext cx="597831" cy="597825"/>
          </a:xfrm>
          <a:prstGeom prst="rect">
            <a:avLst/>
          </a:prstGeom>
          <a:noFill/>
          <a:ln>
            <a:noFill/>
          </a:ln>
        </p:spPr>
      </p:pic>
      <p:pic>
        <p:nvPicPr>
          <p:cNvPr id="802" name="Google Shape;802;p71"/>
          <p:cNvPicPr preferRelativeResize="0"/>
          <p:nvPr/>
        </p:nvPicPr>
        <p:blipFill>
          <a:blip r:embed="rId8">
            <a:alphaModFix/>
          </a:blip>
          <a:stretch>
            <a:fillRect/>
          </a:stretch>
        </p:blipFill>
        <p:spPr>
          <a:xfrm>
            <a:off x="347212" y="2265878"/>
            <a:ext cx="597831" cy="597825"/>
          </a:xfrm>
          <a:prstGeom prst="rect">
            <a:avLst/>
          </a:prstGeom>
          <a:noFill/>
          <a:ln>
            <a:noFill/>
          </a:ln>
        </p:spPr>
      </p:pic>
      <p:pic>
        <p:nvPicPr>
          <p:cNvPr id="796" name="Google Shape;796;p71"/>
          <p:cNvPicPr preferRelativeResize="0"/>
          <p:nvPr/>
        </p:nvPicPr>
        <p:blipFill>
          <a:blip r:embed="rId9">
            <a:alphaModFix/>
          </a:blip>
          <a:stretch>
            <a:fillRect/>
          </a:stretch>
        </p:blipFill>
        <p:spPr>
          <a:xfrm>
            <a:off x="4044257" y="2318039"/>
            <a:ext cx="507406" cy="507404"/>
          </a:xfrm>
          <a:prstGeom prst="rect">
            <a:avLst/>
          </a:prstGeom>
          <a:noFill/>
          <a:ln>
            <a:noFill/>
          </a:ln>
        </p:spPr>
      </p:pic>
      <p:pic>
        <p:nvPicPr>
          <p:cNvPr id="798" name="Google Shape;798;p71"/>
          <p:cNvPicPr preferRelativeResize="0"/>
          <p:nvPr/>
        </p:nvPicPr>
        <p:blipFill>
          <a:blip r:embed="rId10">
            <a:alphaModFix/>
          </a:blip>
          <a:stretch>
            <a:fillRect/>
          </a:stretch>
        </p:blipFill>
        <p:spPr>
          <a:xfrm>
            <a:off x="2987958" y="2318054"/>
            <a:ext cx="507404" cy="507404"/>
          </a:xfrm>
          <a:prstGeom prst="rect">
            <a:avLst/>
          </a:prstGeom>
          <a:noFill/>
          <a:ln>
            <a:noFill/>
          </a:ln>
        </p:spPr>
      </p:pic>
      <p:pic>
        <p:nvPicPr>
          <p:cNvPr id="795" name="Google Shape;795;p71"/>
          <p:cNvPicPr preferRelativeResize="0"/>
          <p:nvPr/>
        </p:nvPicPr>
        <p:blipFill>
          <a:blip r:embed="rId11">
            <a:alphaModFix/>
          </a:blip>
          <a:stretch>
            <a:fillRect/>
          </a:stretch>
        </p:blipFill>
        <p:spPr>
          <a:xfrm>
            <a:off x="3790608" y="3164644"/>
            <a:ext cx="507404" cy="507404"/>
          </a:xfrm>
          <a:prstGeom prst="rect">
            <a:avLst/>
          </a:prstGeom>
          <a:noFill/>
          <a:ln>
            <a:noFill/>
          </a:ln>
        </p:spPr>
      </p:pic>
      <p:sp>
        <p:nvSpPr>
          <p:cNvPr id="809" name="Google Shape;809;p71"/>
          <p:cNvSpPr txBox="1"/>
          <p:nvPr/>
        </p:nvSpPr>
        <p:spPr>
          <a:xfrm>
            <a:off x="2759300" y="1575300"/>
            <a:ext cx="11478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Application Namespace</a:t>
            </a:r>
            <a:endParaRPr sz="1200">
              <a:latin typeface="Montserrat"/>
              <a:ea typeface="Montserrat"/>
              <a:cs typeface="Montserrat"/>
              <a:sym typeface="Montserrat"/>
            </a:endParaRPr>
          </a:p>
        </p:txBody>
      </p:sp>
      <p:cxnSp>
        <p:nvCxnSpPr>
          <p:cNvPr id="810" name="Google Shape;810;p71"/>
          <p:cNvCxnSpPr/>
          <p:nvPr/>
        </p:nvCxnSpPr>
        <p:spPr>
          <a:xfrm>
            <a:off x="4546413" y="2567316"/>
            <a:ext cx="2355900" cy="14100"/>
          </a:xfrm>
          <a:prstGeom prst="straightConnector1">
            <a:avLst/>
          </a:prstGeom>
          <a:noFill/>
          <a:ln cap="flat" cmpd="sng" w="28575">
            <a:solidFill>
              <a:srgbClr val="595959"/>
            </a:solidFill>
            <a:prstDash val="solid"/>
            <a:round/>
            <a:headEnd len="med" w="med" type="triangle"/>
            <a:tailEnd len="med" w="med" type="triangle"/>
          </a:ln>
        </p:spPr>
      </p:cxnSp>
      <p:sp>
        <p:nvSpPr>
          <p:cNvPr id="811" name="Google Shape;811;p71"/>
          <p:cNvSpPr/>
          <p:nvPr/>
        </p:nvSpPr>
        <p:spPr>
          <a:xfrm>
            <a:off x="251975" y="834050"/>
            <a:ext cx="1408104" cy="711504"/>
          </a:xfrm>
          <a:prstGeom prst="cloud">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Internet</a:t>
            </a:r>
            <a:endParaRPr/>
          </a:p>
        </p:txBody>
      </p:sp>
      <p:cxnSp>
        <p:nvCxnSpPr>
          <p:cNvPr id="812" name="Google Shape;812;p71"/>
          <p:cNvCxnSpPr>
            <a:stCxn id="811" idx="1"/>
            <a:endCxn id="802" idx="0"/>
          </p:cNvCxnSpPr>
          <p:nvPr/>
        </p:nvCxnSpPr>
        <p:spPr>
          <a:xfrm rot="5400000">
            <a:off x="440477" y="1750446"/>
            <a:ext cx="721200" cy="309900"/>
          </a:xfrm>
          <a:prstGeom prst="curvedConnector3">
            <a:avLst>
              <a:gd fmla="val 50225" name="adj1"/>
            </a:avLst>
          </a:prstGeom>
          <a:noFill/>
          <a:ln cap="flat" cmpd="sng" w="28575">
            <a:solidFill>
              <a:srgbClr val="595959"/>
            </a:solidFill>
            <a:prstDash val="solid"/>
            <a:round/>
            <a:headEnd len="med" w="med" type="none"/>
            <a:tailEnd len="med" w="med" type="triangle"/>
          </a:ln>
        </p:spPr>
      </p:cxnSp>
      <p:sp>
        <p:nvSpPr>
          <p:cNvPr id="813" name="Google Shape;813;p71"/>
          <p:cNvSpPr/>
          <p:nvPr/>
        </p:nvSpPr>
        <p:spPr>
          <a:xfrm>
            <a:off x="696760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1"/>
          <p:cNvSpPr/>
          <p:nvPr/>
        </p:nvSpPr>
        <p:spPr>
          <a:xfrm>
            <a:off x="712000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71"/>
          <p:cNvSpPr/>
          <p:nvPr/>
        </p:nvSpPr>
        <p:spPr>
          <a:xfrm>
            <a:off x="725188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71"/>
          <p:cNvSpPr/>
          <p:nvPr/>
        </p:nvSpPr>
        <p:spPr>
          <a:xfrm>
            <a:off x="740428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71"/>
          <p:cNvSpPr/>
          <p:nvPr/>
        </p:nvSpPr>
        <p:spPr>
          <a:xfrm>
            <a:off x="753615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71"/>
          <p:cNvSpPr/>
          <p:nvPr/>
        </p:nvSpPr>
        <p:spPr>
          <a:xfrm>
            <a:off x="768855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71"/>
          <p:cNvSpPr/>
          <p:nvPr/>
        </p:nvSpPr>
        <p:spPr>
          <a:xfrm>
            <a:off x="782043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71"/>
          <p:cNvSpPr/>
          <p:nvPr/>
        </p:nvSpPr>
        <p:spPr>
          <a:xfrm>
            <a:off x="797283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71"/>
          <p:cNvSpPr/>
          <p:nvPr/>
        </p:nvSpPr>
        <p:spPr>
          <a:xfrm>
            <a:off x="6967730"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71"/>
          <p:cNvSpPr/>
          <p:nvPr/>
        </p:nvSpPr>
        <p:spPr>
          <a:xfrm>
            <a:off x="7120130"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71"/>
          <p:cNvSpPr/>
          <p:nvPr/>
        </p:nvSpPr>
        <p:spPr>
          <a:xfrm>
            <a:off x="7252005"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1"/>
          <p:cNvSpPr/>
          <p:nvPr/>
        </p:nvSpPr>
        <p:spPr>
          <a:xfrm>
            <a:off x="7404405"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71"/>
          <p:cNvSpPr/>
          <p:nvPr/>
        </p:nvSpPr>
        <p:spPr>
          <a:xfrm>
            <a:off x="6967730"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71"/>
          <p:cNvSpPr/>
          <p:nvPr/>
        </p:nvSpPr>
        <p:spPr>
          <a:xfrm>
            <a:off x="7120130"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71"/>
          <p:cNvSpPr txBox="1"/>
          <p:nvPr/>
        </p:nvSpPr>
        <p:spPr>
          <a:xfrm>
            <a:off x="7030700" y="1842100"/>
            <a:ext cx="12192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sp>
        <p:nvSpPr>
          <p:cNvPr id="828" name="Google Shape;828;p71"/>
          <p:cNvSpPr/>
          <p:nvPr/>
        </p:nvSpPr>
        <p:spPr>
          <a:xfrm>
            <a:off x="857400" y="3164650"/>
            <a:ext cx="1219200" cy="1191900"/>
          </a:xfrm>
          <a:prstGeom prst="wedgeRectCallout">
            <a:avLst>
              <a:gd fmla="val 68729" name="adj1"/>
              <a:gd fmla="val -79224"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WaitForFirstConsumer</a:t>
            </a:r>
            <a:endParaRPr sz="1200">
              <a:latin typeface="Montserrat"/>
              <a:ea typeface="Montserrat"/>
              <a:cs typeface="Montserrat"/>
              <a:sym typeface="Montserrat"/>
            </a:endParaRPr>
          </a:p>
        </p:txBody>
      </p:sp>
      <p:sp>
        <p:nvSpPr>
          <p:cNvPr id="829" name="Google Shape;829;p71"/>
          <p:cNvSpPr/>
          <p:nvPr/>
        </p:nvSpPr>
        <p:spPr>
          <a:xfrm>
            <a:off x="2130475" y="3164650"/>
            <a:ext cx="1147800" cy="699000"/>
          </a:xfrm>
          <a:prstGeom prst="wedgeRectCallout">
            <a:avLst>
              <a:gd fmla="val 131147" name="adj1"/>
              <a:gd fmla="val -98298"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Persistent Volume for Application</a:t>
            </a:r>
            <a:endParaRPr sz="1200">
              <a:latin typeface="Montserrat"/>
              <a:ea typeface="Montserrat"/>
              <a:cs typeface="Montserrat"/>
              <a:sym typeface="Montserrat"/>
            </a:endParaRPr>
          </a:p>
        </p:txBody>
      </p:sp>
      <p:sp>
        <p:nvSpPr>
          <p:cNvPr id="830" name="Google Shape;830;p71"/>
          <p:cNvSpPr/>
          <p:nvPr/>
        </p:nvSpPr>
        <p:spPr>
          <a:xfrm>
            <a:off x="2130475" y="3918900"/>
            <a:ext cx="1440000" cy="507300"/>
          </a:xfrm>
          <a:prstGeom prst="wedgeRectCallout">
            <a:avLst>
              <a:gd fmla="val 86243" name="adj1"/>
              <a:gd fmla="val -10067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Create LocalPV StorageClass</a:t>
            </a:r>
            <a:endParaRPr sz="1200">
              <a:latin typeface="Montserrat"/>
              <a:ea typeface="Montserrat"/>
              <a:cs typeface="Montserrat"/>
              <a:sym typeface="Montserrat"/>
            </a:endParaRPr>
          </a:p>
        </p:txBody>
      </p:sp>
      <p:cxnSp>
        <p:nvCxnSpPr>
          <p:cNvPr id="831" name="Google Shape;831;p71"/>
          <p:cNvCxnSpPr>
            <a:stCxn id="796" idx="0"/>
            <a:endCxn id="813" idx="2"/>
          </p:cNvCxnSpPr>
          <p:nvPr/>
        </p:nvCxnSpPr>
        <p:spPr>
          <a:xfrm rot="-5400000">
            <a:off x="5318110" y="668489"/>
            <a:ext cx="629400" cy="2669700"/>
          </a:xfrm>
          <a:prstGeom prst="bentConnector2">
            <a:avLst/>
          </a:prstGeom>
          <a:noFill/>
          <a:ln cap="flat" cmpd="sng" w="28575">
            <a:solidFill>
              <a:schemeClr val="dk2"/>
            </a:solidFill>
            <a:prstDash val="solid"/>
            <a:round/>
            <a:headEnd len="med" w="med" type="triangle"/>
            <a:tailEnd len="med" w="med" type="triangle"/>
          </a:ln>
        </p:spPr>
      </p:cxnSp>
      <p:cxnSp>
        <p:nvCxnSpPr>
          <p:cNvPr id="832" name="Google Shape;832;p71"/>
          <p:cNvCxnSpPr>
            <a:stCxn id="796" idx="2"/>
            <a:endCxn id="833" idx="1"/>
          </p:cNvCxnSpPr>
          <p:nvPr/>
        </p:nvCxnSpPr>
        <p:spPr>
          <a:xfrm flipH="1" rot="-5400000">
            <a:off x="4534360" y="2589043"/>
            <a:ext cx="540300" cy="1013100"/>
          </a:xfrm>
          <a:prstGeom prst="bentConnector2">
            <a:avLst/>
          </a:prstGeom>
          <a:noFill/>
          <a:ln cap="flat" cmpd="sng" w="28575">
            <a:solidFill>
              <a:schemeClr val="dk2"/>
            </a:solidFill>
            <a:prstDash val="solid"/>
            <a:round/>
            <a:headEnd len="med" w="med" type="triangle"/>
            <a:tailEnd len="med" w="med" type="triangle"/>
          </a:ln>
        </p:spPr>
      </p:cxnSp>
      <p:sp>
        <p:nvSpPr>
          <p:cNvPr id="833" name="Google Shape;833;p71"/>
          <p:cNvSpPr/>
          <p:nvPr/>
        </p:nvSpPr>
        <p:spPr>
          <a:xfrm>
            <a:off x="5311075" y="3286675"/>
            <a:ext cx="855600" cy="1584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t>XFS or EXT: </a:t>
            </a:r>
            <a:endParaRPr sz="900"/>
          </a:p>
        </p:txBody>
      </p:sp>
      <p:cxnSp>
        <p:nvCxnSpPr>
          <p:cNvPr id="834" name="Google Shape;834;p71"/>
          <p:cNvCxnSpPr>
            <a:stCxn id="833" idx="3"/>
            <a:endCxn id="826" idx="2"/>
          </p:cNvCxnSpPr>
          <p:nvPr/>
        </p:nvCxnSpPr>
        <p:spPr>
          <a:xfrm flipH="1" rot="10800000">
            <a:off x="6166675" y="3252475"/>
            <a:ext cx="953400" cy="113400"/>
          </a:xfrm>
          <a:prstGeom prst="bentConnector3">
            <a:avLst>
              <a:gd fmla="val 50003" name="adj1"/>
            </a:avLst>
          </a:prstGeom>
          <a:noFill/>
          <a:ln cap="flat" cmpd="sng" w="28575">
            <a:solidFill>
              <a:schemeClr val="dk2"/>
            </a:solidFill>
            <a:prstDash val="solid"/>
            <a:round/>
            <a:headEnd len="med" w="med" type="triangle"/>
            <a:tailEnd len="med" w="med" type="triangle"/>
          </a:ln>
        </p:spPr>
      </p:cxnSp>
      <p:sp>
        <p:nvSpPr>
          <p:cNvPr id="835" name="Google Shape;835;p71"/>
          <p:cNvSpPr/>
          <p:nvPr/>
        </p:nvSpPr>
        <p:spPr>
          <a:xfrm>
            <a:off x="6588500" y="825925"/>
            <a:ext cx="1306800" cy="507300"/>
          </a:xfrm>
          <a:prstGeom prst="wedgeRectCallout">
            <a:avLst>
              <a:gd fmla="val -10462" name="adj1"/>
              <a:gd fmla="val 109043"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NDM knows if disk is in use</a:t>
            </a:r>
            <a:endParaRPr sz="1200">
              <a:latin typeface="Montserrat"/>
              <a:ea typeface="Montserrat"/>
              <a:cs typeface="Montserrat"/>
              <a:sym typeface="Montserrat"/>
            </a:endParaRPr>
          </a:p>
        </p:txBody>
      </p:sp>
      <p:sp>
        <p:nvSpPr>
          <p:cNvPr id="836" name="Google Shape;836;p71"/>
          <p:cNvSpPr/>
          <p:nvPr/>
        </p:nvSpPr>
        <p:spPr>
          <a:xfrm>
            <a:off x="8048963" y="1804800"/>
            <a:ext cx="1013100" cy="1108200"/>
          </a:xfrm>
          <a:prstGeom prst="wedgeRectCallout">
            <a:avLst>
              <a:gd fmla="val -72566" name="adj1"/>
              <a:gd fmla="val 29956"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Creates volume in user defined ZFS pool</a:t>
            </a:r>
            <a:endParaRPr sz="1200">
              <a:latin typeface="Montserrat"/>
              <a:ea typeface="Montserrat"/>
              <a:cs typeface="Montserrat"/>
              <a:sym typeface="Montserrat"/>
            </a:endParaRPr>
          </a:p>
        </p:txBody>
      </p:sp>
      <p:sp>
        <p:nvSpPr>
          <p:cNvPr id="837" name="Google Shape;837;p71"/>
          <p:cNvSpPr/>
          <p:nvPr/>
        </p:nvSpPr>
        <p:spPr>
          <a:xfrm>
            <a:off x="1147850" y="1523425"/>
            <a:ext cx="953400" cy="721200"/>
          </a:xfrm>
          <a:prstGeom prst="wedgeRectCallout">
            <a:avLst>
              <a:gd fmla="val 86243" name="adj1"/>
              <a:gd fmla="val -10067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STS with Node Selectors</a:t>
            </a:r>
            <a:endParaRPr sz="1200">
              <a:latin typeface="Montserrat"/>
              <a:ea typeface="Montserrat"/>
              <a:cs typeface="Montserrat"/>
              <a:sym typeface="Montserrat"/>
            </a:endParaRPr>
          </a:p>
        </p:txBody>
      </p:sp>
      <p:pic>
        <p:nvPicPr>
          <p:cNvPr id="838" name="Google Shape;838;p71"/>
          <p:cNvPicPr preferRelativeResize="0"/>
          <p:nvPr/>
        </p:nvPicPr>
        <p:blipFill>
          <a:blip r:embed="rId12">
            <a:alphaModFix/>
          </a:blip>
          <a:stretch>
            <a:fillRect/>
          </a:stretch>
        </p:blipFill>
        <p:spPr>
          <a:xfrm>
            <a:off x="2130665" y="834050"/>
            <a:ext cx="599803" cy="599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72"/>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E135A"/>
                </a:solidFill>
                <a:latin typeface="Montserrat SemiBold"/>
                <a:ea typeface="Montserrat SemiBold"/>
                <a:cs typeface="Montserrat SemiBold"/>
                <a:sym typeface="Montserrat SemiBold"/>
              </a:rPr>
              <a:t>CAS : </a:t>
            </a:r>
            <a:r>
              <a:rPr lang="en-US">
                <a:solidFill>
                  <a:srgbClr val="1E135A"/>
                </a:solidFill>
                <a:latin typeface="Montserrat SemiBold"/>
                <a:ea typeface="Montserrat SemiBold"/>
                <a:cs typeface="Montserrat SemiBold"/>
                <a:sym typeface="Montserrat SemiBold"/>
              </a:rPr>
              <a:t>Pattern - Replicated and Isolated</a:t>
            </a:r>
            <a:endParaRPr b="1">
              <a:solidFill>
                <a:srgbClr val="1E135A"/>
              </a:solidFill>
              <a:latin typeface="Montserrat SemiBold"/>
              <a:ea typeface="Montserrat SemiBold"/>
              <a:cs typeface="Montserrat SemiBold"/>
              <a:sym typeface="Montserrat SemiBold"/>
            </a:endParaRPr>
          </a:p>
        </p:txBody>
      </p:sp>
      <p:cxnSp>
        <p:nvCxnSpPr>
          <p:cNvPr id="844" name="Google Shape;844;p72"/>
          <p:cNvCxnSpPr>
            <a:stCxn id="845" idx="0"/>
            <a:endCxn id="846" idx="2"/>
          </p:cNvCxnSpPr>
          <p:nvPr/>
        </p:nvCxnSpPr>
        <p:spPr>
          <a:xfrm rot="10800000">
            <a:off x="1703350" y="3345039"/>
            <a:ext cx="4800600" cy="6489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cxnSp>
        <p:nvCxnSpPr>
          <p:cNvPr id="847" name="Google Shape;847;p72"/>
          <p:cNvCxnSpPr>
            <a:stCxn id="848" idx="0"/>
            <a:endCxn id="846" idx="2"/>
          </p:cNvCxnSpPr>
          <p:nvPr/>
        </p:nvCxnSpPr>
        <p:spPr>
          <a:xfrm rot="10800000">
            <a:off x="1703450" y="3345039"/>
            <a:ext cx="2527200" cy="6489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cxnSp>
        <p:nvCxnSpPr>
          <p:cNvPr id="849" name="Google Shape;849;p72"/>
          <p:cNvCxnSpPr>
            <a:stCxn id="846" idx="2"/>
            <a:endCxn id="850" idx="0"/>
          </p:cNvCxnSpPr>
          <p:nvPr/>
        </p:nvCxnSpPr>
        <p:spPr>
          <a:xfrm>
            <a:off x="1703350" y="3345114"/>
            <a:ext cx="0" cy="648900"/>
          </a:xfrm>
          <a:prstGeom prst="straightConnector1">
            <a:avLst/>
          </a:prstGeom>
          <a:noFill/>
          <a:ln cap="flat" cmpd="sng" w="25400">
            <a:solidFill>
              <a:srgbClr val="000000"/>
            </a:solidFill>
            <a:prstDash val="solid"/>
            <a:round/>
            <a:headEnd len="sm" w="sm" type="none"/>
            <a:tailEnd len="med" w="med" type="triangle"/>
          </a:ln>
          <a:effectLst>
            <a:outerShdw blurRad="50800" rotWithShape="0" dir="5400000" dist="25400">
              <a:srgbClr val="000000">
                <a:alpha val="34900"/>
              </a:srgbClr>
            </a:outerShdw>
          </a:effectLst>
        </p:spPr>
      </p:cxnSp>
      <p:sp>
        <p:nvSpPr>
          <p:cNvPr id="846" name="Google Shape;846;p72"/>
          <p:cNvSpPr/>
          <p:nvPr/>
        </p:nvSpPr>
        <p:spPr>
          <a:xfrm>
            <a:off x="1068400" y="2884314"/>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PV (Target)</a:t>
            </a:r>
            <a:endParaRPr sz="900"/>
          </a:p>
        </p:txBody>
      </p:sp>
      <p:sp>
        <p:nvSpPr>
          <p:cNvPr id="850" name="Google Shape;850;p72"/>
          <p:cNvSpPr/>
          <p:nvPr/>
        </p:nvSpPr>
        <p:spPr>
          <a:xfrm>
            <a:off x="1068399" y="39939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Replica </a:t>
            </a:r>
            <a:r>
              <a:rPr b="0" i="0" lang="en-US" sz="1500" u="none" cap="none" strike="noStrike">
                <a:solidFill>
                  <a:srgbClr val="FFFFFF"/>
                </a:solidFill>
                <a:latin typeface="Helvetica Neue"/>
                <a:ea typeface="Helvetica Neue"/>
                <a:cs typeface="Helvetica Neue"/>
                <a:sym typeface="Helvetica Neue"/>
              </a:rPr>
              <a:t>1</a:t>
            </a:r>
            <a:endParaRPr sz="900"/>
          </a:p>
        </p:txBody>
      </p:sp>
      <p:sp>
        <p:nvSpPr>
          <p:cNvPr id="848" name="Google Shape;848;p72"/>
          <p:cNvSpPr/>
          <p:nvPr/>
        </p:nvSpPr>
        <p:spPr>
          <a:xfrm>
            <a:off x="3595700" y="39939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Replica </a:t>
            </a:r>
            <a:r>
              <a:rPr b="0" i="0" lang="en-US" sz="1500" u="none" cap="none" strike="noStrike">
                <a:solidFill>
                  <a:srgbClr val="FFFFFF"/>
                </a:solidFill>
                <a:latin typeface="Helvetica Neue"/>
                <a:ea typeface="Helvetica Neue"/>
                <a:cs typeface="Helvetica Neue"/>
                <a:sym typeface="Helvetica Neue"/>
              </a:rPr>
              <a:t>2</a:t>
            </a:r>
            <a:endParaRPr sz="900"/>
          </a:p>
        </p:txBody>
      </p:sp>
      <p:sp>
        <p:nvSpPr>
          <p:cNvPr id="845" name="Google Shape;845;p72"/>
          <p:cNvSpPr/>
          <p:nvPr/>
        </p:nvSpPr>
        <p:spPr>
          <a:xfrm>
            <a:off x="5869000" y="399393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Replica 3</a:t>
            </a:r>
            <a:endParaRPr sz="900"/>
          </a:p>
        </p:txBody>
      </p:sp>
      <p:sp>
        <p:nvSpPr>
          <p:cNvPr id="851" name="Google Shape;851;p72"/>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852" name="Google Shape;852;p72"/>
          <p:cNvSpPr/>
          <p:nvPr/>
        </p:nvSpPr>
        <p:spPr>
          <a:xfrm>
            <a:off x="1068400" y="193358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US" sz="1500" u="none" cap="none" strike="noStrike">
                <a:solidFill>
                  <a:srgbClr val="FFFFFF"/>
                </a:solidFill>
                <a:latin typeface="Helvetica Neue"/>
                <a:ea typeface="Helvetica Neue"/>
                <a:cs typeface="Helvetica Neue"/>
                <a:sym typeface="Helvetica Neue"/>
              </a:rPr>
              <a:t>PVC</a:t>
            </a:r>
            <a:endParaRPr sz="900"/>
          </a:p>
        </p:txBody>
      </p:sp>
      <p:sp>
        <p:nvSpPr>
          <p:cNvPr id="853" name="Google Shape;853;p72"/>
          <p:cNvSpPr/>
          <p:nvPr/>
        </p:nvSpPr>
        <p:spPr>
          <a:xfrm>
            <a:off x="1068400" y="942989"/>
            <a:ext cx="1269900" cy="460800"/>
          </a:xfrm>
          <a:prstGeom prst="rect">
            <a:avLst/>
          </a:prstGeom>
          <a:solidFill>
            <a:srgbClr val="1D1457"/>
          </a:solidFill>
          <a:ln>
            <a:noFill/>
          </a:ln>
          <a:effectLst>
            <a:outerShdw blurRad="50800" rotWithShape="0" dir="5400000" dist="25400">
              <a:srgbClr val="000000">
                <a:alpha val="37650"/>
              </a:srgbClr>
            </a:outerShdw>
          </a:effectLst>
        </p:spPr>
        <p:txBody>
          <a:bodyPr anchorCtr="0" anchor="ctr" bIns="41900" lIns="41900" spcFirstLastPara="1" rIns="41900" wrap="square" tIns="41900">
            <a:noAutofit/>
          </a:bodyPr>
          <a:lstStyle/>
          <a:p>
            <a:pPr indent="0" lvl="0" marL="0" marR="0" rtl="0" algn="ctr">
              <a:lnSpc>
                <a:spcPct val="100000"/>
              </a:lnSpc>
              <a:spcBef>
                <a:spcPts val="0"/>
              </a:spcBef>
              <a:spcAft>
                <a:spcPts val="0"/>
              </a:spcAft>
              <a:buClr>
                <a:srgbClr val="FFFFFF"/>
              </a:buClr>
              <a:buSzPts val="1500"/>
              <a:buFont typeface="Helvetica Neue"/>
              <a:buNone/>
            </a:pPr>
            <a:r>
              <a:rPr lang="en-US" sz="1500">
                <a:solidFill>
                  <a:srgbClr val="FFFFFF"/>
                </a:solidFill>
                <a:latin typeface="Helvetica Neue"/>
                <a:ea typeface="Helvetica Neue"/>
                <a:cs typeface="Helvetica Neue"/>
                <a:sym typeface="Helvetica Neue"/>
              </a:rPr>
              <a:t>App</a:t>
            </a:r>
            <a:endParaRPr sz="900"/>
          </a:p>
        </p:txBody>
      </p:sp>
      <p:cxnSp>
        <p:nvCxnSpPr>
          <p:cNvPr id="854" name="Google Shape;854;p72"/>
          <p:cNvCxnSpPr>
            <a:stCxn id="852" idx="0"/>
            <a:endCxn id="853" idx="2"/>
          </p:cNvCxnSpPr>
          <p:nvPr/>
        </p:nvCxnSpPr>
        <p:spPr>
          <a:xfrm rot="10800000">
            <a:off x="1703350" y="1403789"/>
            <a:ext cx="0" cy="529800"/>
          </a:xfrm>
          <a:prstGeom prst="straightConnector1">
            <a:avLst/>
          </a:prstGeom>
          <a:noFill/>
          <a:ln cap="flat" cmpd="sng" w="25400">
            <a:solidFill>
              <a:srgbClr val="000000"/>
            </a:solidFill>
            <a:prstDash val="solid"/>
            <a:round/>
            <a:headEnd len="med" w="med" type="triangle"/>
            <a:tailEnd len="sm" w="sm" type="none"/>
          </a:ln>
          <a:effectLst>
            <a:outerShdw blurRad="50800" rotWithShape="0" dir="5400000" dist="25400">
              <a:srgbClr val="000000">
                <a:alpha val="34900"/>
              </a:srgbClr>
            </a:outerShdw>
          </a:effectLst>
        </p:spPr>
      </p:cxnSp>
      <p:cxnSp>
        <p:nvCxnSpPr>
          <p:cNvPr id="855" name="Google Shape;855;p72"/>
          <p:cNvCxnSpPr>
            <a:stCxn id="852" idx="2"/>
            <a:endCxn id="846" idx="0"/>
          </p:cNvCxnSpPr>
          <p:nvPr/>
        </p:nvCxnSpPr>
        <p:spPr>
          <a:xfrm>
            <a:off x="1703350" y="2394389"/>
            <a:ext cx="0" cy="489900"/>
          </a:xfrm>
          <a:prstGeom prst="straightConnector1">
            <a:avLst/>
          </a:prstGeom>
          <a:noFill/>
          <a:ln cap="flat" cmpd="sng" w="25400">
            <a:solidFill>
              <a:srgbClr val="000000"/>
            </a:solidFill>
            <a:prstDash val="solid"/>
            <a:round/>
            <a:headEnd len="sm" w="sm" type="none"/>
            <a:tailEnd len="med" w="med" type="triangle"/>
          </a:ln>
          <a:effectLst>
            <a:outerShdw blurRad="50800" rotWithShape="0" dir="5400000" dist="25400">
              <a:srgbClr val="000000">
                <a:alpha val="34900"/>
              </a:srgbClr>
            </a:outerShdw>
          </a:effectLst>
        </p:spPr>
      </p:cxnSp>
      <p:sp>
        <p:nvSpPr>
          <p:cNvPr id="856" name="Google Shape;856;p72"/>
          <p:cNvSpPr txBox="1"/>
          <p:nvPr/>
        </p:nvSpPr>
        <p:spPr>
          <a:xfrm>
            <a:off x="7285775" y="2489750"/>
            <a:ext cx="17877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Jiva/Longhorn</a:t>
            </a:r>
            <a:endParaRPr sz="1200">
              <a:latin typeface="Lato"/>
              <a:ea typeface="Lato"/>
              <a:cs typeface="Lato"/>
              <a:sym typeface="Lato"/>
            </a:endParaRPr>
          </a:p>
        </p:txBody>
      </p:sp>
      <p:sp>
        <p:nvSpPr>
          <p:cNvPr id="857" name="Google Shape;857;p72"/>
          <p:cNvSpPr txBox="1"/>
          <p:nvPr/>
        </p:nvSpPr>
        <p:spPr>
          <a:xfrm>
            <a:off x="7285775" y="2946950"/>
            <a:ext cx="17877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cStor</a:t>
            </a:r>
            <a:endParaRPr sz="1200">
              <a:latin typeface="Lato"/>
              <a:ea typeface="Lato"/>
              <a:cs typeface="Lato"/>
              <a:sym typeface="Lato"/>
            </a:endParaRPr>
          </a:p>
        </p:txBody>
      </p:sp>
      <p:sp>
        <p:nvSpPr>
          <p:cNvPr id="858" name="Google Shape;858;p72"/>
          <p:cNvSpPr txBox="1"/>
          <p:nvPr/>
        </p:nvSpPr>
        <p:spPr>
          <a:xfrm>
            <a:off x="7285775" y="3404150"/>
            <a:ext cx="17877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Mayastor</a:t>
            </a:r>
            <a:endParaRPr sz="12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1000"/>
                                        <p:tgtEl>
                                          <p:spTgt spid="856"/>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1000"/>
                                        <p:tgtEl>
                                          <p:spTgt spid="8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sp>
        <p:nvSpPr>
          <p:cNvPr id="863" name="Google Shape;863;p73"/>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Connect a Stateful App to OpenEBS cStor Storage</a:t>
            </a:r>
            <a:endParaRPr>
              <a:solidFill>
                <a:srgbClr val="351C75"/>
              </a:solidFill>
              <a:latin typeface="Arial"/>
              <a:ea typeface="Arial"/>
              <a:cs typeface="Arial"/>
              <a:sym typeface="Arial"/>
            </a:endParaRPr>
          </a:p>
        </p:txBody>
      </p:sp>
      <p:sp>
        <p:nvSpPr>
          <p:cNvPr id="864" name="Google Shape;864;p73"/>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865" name="Google Shape;865;p73"/>
          <p:cNvSpPr/>
          <p:nvPr/>
        </p:nvSpPr>
        <p:spPr>
          <a:xfrm>
            <a:off x="113550" y="714475"/>
            <a:ext cx="8298000" cy="3947400"/>
          </a:xfrm>
          <a:prstGeom prst="roundRect">
            <a:avLst>
              <a:gd fmla="val 3185" name="adj"/>
            </a:avLst>
          </a:prstGeom>
          <a:noFill/>
          <a:ln cap="flat" cmpd="sng" w="9525">
            <a:solidFill>
              <a:srgbClr val="2754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73"/>
          <p:cNvSpPr/>
          <p:nvPr/>
        </p:nvSpPr>
        <p:spPr>
          <a:xfrm>
            <a:off x="4680525" y="1294500"/>
            <a:ext cx="3531300" cy="3244500"/>
          </a:xfrm>
          <a:prstGeom prst="roundRect">
            <a:avLst>
              <a:gd fmla="val 9263"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7" name="Google Shape;867;p73"/>
          <p:cNvPicPr preferRelativeResize="0"/>
          <p:nvPr/>
        </p:nvPicPr>
        <p:blipFill>
          <a:blip r:embed="rId3">
            <a:alphaModFix/>
          </a:blip>
          <a:stretch>
            <a:fillRect/>
          </a:stretch>
        </p:blipFill>
        <p:spPr>
          <a:xfrm>
            <a:off x="8149750" y="992700"/>
            <a:ext cx="532400" cy="518200"/>
          </a:xfrm>
          <a:prstGeom prst="rect">
            <a:avLst/>
          </a:prstGeom>
          <a:noFill/>
          <a:ln>
            <a:noFill/>
          </a:ln>
        </p:spPr>
      </p:pic>
      <p:cxnSp>
        <p:nvCxnSpPr>
          <p:cNvPr id="868" name="Google Shape;868;p73"/>
          <p:cNvCxnSpPr>
            <a:stCxn id="869" idx="3"/>
            <a:endCxn id="870" idx="1"/>
          </p:cNvCxnSpPr>
          <p:nvPr/>
        </p:nvCxnSpPr>
        <p:spPr>
          <a:xfrm flipH="1" rot="10800000">
            <a:off x="5710367" y="1886650"/>
            <a:ext cx="657300" cy="6990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871" name="Google Shape;871;p73"/>
          <p:cNvCxnSpPr>
            <a:stCxn id="869" idx="3"/>
            <a:endCxn id="872" idx="1"/>
          </p:cNvCxnSpPr>
          <p:nvPr/>
        </p:nvCxnSpPr>
        <p:spPr>
          <a:xfrm>
            <a:off x="5710367" y="2585650"/>
            <a:ext cx="657300" cy="7104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873" name="Google Shape;873;p73"/>
          <p:cNvCxnSpPr>
            <a:stCxn id="869" idx="3"/>
            <a:endCxn id="874" idx="1"/>
          </p:cNvCxnSpPr>
          <p:nvPr/>
        </p:nvCxnSpPr>
        <p:spPr>
          <a:xfrm>
            <a:off x="5710367" y="2585650"/>
            <a:ext cx="657300" cy="57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875" name="Google Shape;875;p73"/>
          <p:cNvCxnSpPr>
            <a:stCxn id="876" idx="0"/>
            <a:endCxn id="877" idx="2"/>
          </p:cNvCxnSpPr>
          <p:nvPr/>
        </p:nvCxnSpPr>
        <p:spPr>
          <a:xfrm rot="-5400000">
            <a:off x="5142653" y="2555206"/>
            <a:ext cx="1987200" cy="467100"/>
          </a:xfrm>
          <a:prstGeom prst="bentConnector3">
            <a:avLst>
              <a:gd fmla="val 50000" name="adj1"/>
            </a:avLst>
          </a:prstGeom>
          <a:noFill/>
          <a:ln cap="flat" cmpd="sng" w="19050">
            <a:solidFill>
              <a:srgbClr val="999999"/>
            </a:solidFill>
            <a:prstDash val="dash"/>
            <a:round/>
            <a:headEnd len="med" w="med" type="none"/>
            <a:tailEnd len="med" w="med" type="triangle"/>
          </a:ln>
        </p:spPr>
      </p:cxnSp>
      <p:cxnSp>
        <p:nvCxnSpPr>
          <p:cNvPr id="878" name="Google Shape;878;p73"/>
          <p:cNvCxnSpPr>
            <a:stCxn id="879" idx="0"/>
            <a:endCxn id="874" idx="2"/>
          </p:cNvCxnSpPr>
          <p:nvPr/>
        </p:nvCxnSpPr>
        <p:spPr>
          <a:xfrm rot="-5400000">
            <a:off x="5839553" y="3106606"/>
            <a:ext cx="1043700" cy="612600"/>
          </a:xfrm>
          <a:prstGeom prst="bentConnector3">
            <a:avLst>
              <a:gd fmla="val 49995" name="adj1"/>
            </a:avLst>
          </a:prstGeom>
          <a:noFill/>
          <a:ln cap="flat" cmpd="sng" w="19050">
            <a:solidFill>
              <a:srgbClr val="999999"/>
            </a:solidFill>
            <a:prstDash val="dash"/>
            <a:round/>
            <a:headEnd len="med" w="med" type="none"/>
            <a:tailEnd len="med" w="med" type="triangle"/>
          </a:ln>
        </p:spPr>
      </p:cxnSp>
      <p:cxnSp>
        <p:nvCxnSpPr>
          <p:cNvPr id="880" name="Google Shape;880;p73"/>
          <p:cNvCxnSpPr>
            <a:stCxn id="881" idx="0"/>
            <a:endCxn id="872" idx="2"/>
          </p:cNvCxnSpPr>
          <p:nvPr/>
        </p:nvCxnSpPr>
        <p:spPr>
          <a:xfrm rot="-5400000">
            <a:off x="6191903" y="3611356"/>
            <a:ext cx="491400" cy="460200"/>
          </a:xfrm>
          <a:prstGeom prst="bentConnector3">
            <a:avLst>
              <a:gd fmla="val 49988" name="adj1"/>
            </a:avLst>
          </a:prstGeom>
          <a:noFill/>
          <a:ln cap="flat" cmpd="sng" w="19050">
            <a:solidFill>
              <a:srgbClr val="999999"/>
            </a:solidFill>
            <a:prstDash val="dash"/>
            <a:round/>
            <a:headEnd len="med" w="med" type="none"/>
            <a:tailEnd len="med" w="med" type="triangle"/>
          </a:ln>
        </p:spPr>
      </p:cxnSp>
      <p:pic>
        <p:nvPicPr>
          <p:cNvPr id="870" name="Google Shape;870;p73"/>
          <p:cNvPicPr preferRelativeResize="0"/>
          <p:nvPr/>
        </p:nvPicPr>
        <p:blipFill>
          <a:blip r:embed="rId4">
            <a:alphaModFix/>
          </a:blip>
          <a:stretch>
            <a:fillRect/>
          </a:stretch>
        </p:blipFill>
        <p:spPr>
          <a:xfrm>
            <a:off x="6367805" y="1586627"/>
            <a:ext cx="599803" cy="599800"/>
          </a:xfrm>
          <a:prstGeom prst="rect">
            <a:avLst/>
          </a:prstGeom>
          <a:noFill/>
          <a:ln>
            <a:noFill/>
          </a:ln>
        </p:spPr>
      </p:pic>
      <p:pic>
        <p:nvPicPr>
          <p:cNvPr id="869" name="Google Shape;869;p73"/>
          <p:cNvPicPr preferRelativeResize="0"/>
          <p:nvPr/>
        </p:nvPicPr>
        <p:blipFill>
          <a:blip r:embed="rId5">
            <a:alphaModFix/>
          </a:blip>
          <a:stretch>
            <a:fillRect/>
          </a:stretch>
        </p:blipFill>
        <p:spPr>
          <a:xfrm>
            <a:off x="5112537" y="2286737"/>
            <a:ext cx="597831" cy="597825"/>
          </a:xfrm>
          <a:prstGeom prst="rect">
            <a:avLst/>
          </a:prstGeom>
          <a:noFill/>
          <a:ln>
            <a:noFill/>
          </a:ln>
        </p:spPr>
      </p:pic>
      <p:pic>
        <p:nvPicPr>
          <p:cNvPr id="874" name="Google Shape;874;p73"/>
          <p:cNvPicPr preferRelativeResize="0"/>
          <p:nvPr/>
        </p:nvPicPr>
        <p:blipFill>
          <a:blip r:embed="rId4">
            <a:alphaModFix/>
          </a:blip>
          <a:stretch>
            <a:fillRect/>
          </a:stretch>
        </p:blipFill>
        <p:spPr>
          <a:xfrm>
            <a:off x="6367793" y="2291352"/>
            <a:ext cx="599803" cy="599800"/>
          </a:xfrm>
          <a:prstGeom prst="rect">
            <a:avLst/>
          </a:prstGeom>
          <a:noFill/>
          <a:ln>
            <a:noFill/>
          </a:ln>
        </p:spPr>
      </p:pic>
      <p:pic>
        <p:nvPicPr>
          <p:cNvPr id="872" name="Google Shape;872;p73"/>
          <p:cNvPicPr preferRelativeResize="0"/>
          <p:nvPr/>
        </p:nvPicPr>
        <p:blipFill>
          <a:blip r:embed="rId4">
            <a:alphaModFix/>
          </a:blip>
          <a:stretch>
            <a:fillRect/>
          </a:stretch>
        </p:blipFill>
        <p:spPr>
          <a:xfrm>
            <a:off x="6367793" y="2996077"/>
            <a:ext cx="599803" cy="599800"/>
          </a:xfrm>
          <a:prstGeom prst="rect">
            <a:avLst/>
          </a:prstGeom>
          <a:noFill/>
          <a:ln>
            <a:noFill/>
          </a:ln>
        </p:spPr>
      </p:pic>
      <p:sp>
        <p:nvSpPr>
          <p:cNvPr id="882" name="Google Shape;882;p73"/>
          <p:cNvSpPr txBox="1"/>
          <p:nvPr/>
        </p:nvSpPr>
        <p:spPr>
          <a:xfrm>
            <a:off x="4721188" y="2891150"/>
            <a:ext cx="12192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Montserrat"/>
                <a:ea typeface="Montserrat"/>
                <a:cs typeface="Montserrat"/>
                <a:sym typeface="Montserrat"/>
              </a:rPr>
              <a:t>iSCSI Target</a:t>
            </a:r>
            <a:endParaRPr sz="1200">
              <a:latin typeface="Montserrat"/>
              <a:ea typeface="Montserrat"/>
              <a:cs typeface="Montserrat"/>
              <a:sym typeface="Montserrat"/>
            </a:endParaRPr>
          </a:p>
          <a:p>
            <a:pPr indent="0" lvl="0" marL="0" rtl="0" algn="ctr">
              <a:spcBef>
                <a:spcPts val="0"/>
              </a:spcBef>
              <a:spcAft>
                <a:spcPts val="0"/>
              </a:spcAft>
              <a:buNone/>
            </a:pPr>
            <a:r>
              <a:rPr lang="en-US" sz="1200">
                <a:latin typeface="Montserrat"/>
                <a:ea typeface="Montserrat"/>
                <a:cs typeface="Montserrat"/>
                <a:sym typeface="Montserrat"/>
              </a:rPr>
              <a:t>(PV)</a:t>
            </a:r>
            <a:endParaRPr sz="1200">
              <a:latin typeface="Montserrat"/>
              <a:ea typeface="Montserrat"/>
              <a:cs typeface="Montserrat"/>
              <a:sym typeface="Montserrat"/>
            </a:endParaRPr>
          </a:p>
        </p:txBody>
      </p:sp>
      <p:sp>
        <p:nvSpPr>
          <p:cNvPr id="883" name="Google Shape;883;p73"/>
          <p:cNvSpPr txBox="1"/>
          <p:nvPr/>
        </p:nvSpPr>
        <p:spPr>
          <a:xfrm>
            <a:off x="6093800" y="2074950"/>
            <a:ext cx="12192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900">
                <a:solidFill>
                  <a:srgbClr val="38761D"/>
                </a:solidFill>
              </a:rPr>
              <a:t>cStor Replica Pods</a:t>
            </a:r>
            <a:endParaRPr sz="900">
              <a:solidFill>
                <a:srgbClr val="38761D"/>
              </a:solidFill>
            </a:endParaRPr>
          </a:p>
          <a:p>
            <a:pPr indent="0" lvl="0" marL="0" rtl="0" algn="ctr">
              <a:spcBef>
                <a:spcPts val="0"/>
              </a:spcBef>
              <a:spcAft>
                <a:spcPts val="0"/>
              </a:spcAft>
              <a:buNone/>
            </a:pPr>
            <a:r>
              <a:t/>
            </a:r>
            <a:endParaRPr sz="900">
              <a:solidFill>
                <a:srgbClr val="1155CC"/>
              </a:solidFill>
            </a:endParaRPr>
          </a:p>
        </p:txBody>
      </p:sp>
      <p:pic>
        <p:nvPicPr>
          <p:cNvPr id="884" name="Google Shape;884;p73"/>
          <p:cNvPicPr preferRelativeResize="0"/>
          <p:nvPr/>
        </p:nvPicPr>
        <p:blipFill>
          <a:blip r:embed="rId6">
            <a:alphaModFix/>
          </a:blip>
          <a:stretch>
            <a:fillRect/>
          </a:stretch>
        </p:blipFill>
        <p:spPr>
          <a:xfrm>
            <a:off x="4867875" y="1017613"/>
            <a:ext cx="598688" cy="597600"/>
          </a:xfrm>
          <a:prstGeom prst="rect">
            <a:avLst/>
          </a:prstGeom>
          <a:noFill/>
          <a:ln>
            <a:noFill/>
          </a:ln>
        </p:spPr>
      </p:pic>
      <p:sp>
        <p:nvSpPr>
          <p:cNvPr id="877" name="Google Shape;877;p73"/>
          <p:cNvSpPr txBox="1"/>
          <p:nvPr/>
        </p:nvSpPr>
        <p:spPr>
          <a:xfrm>
            <a:off x="5353325" y="1324175"/>
            <a:ext cx="20331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OpenEBS Namespace</a:t>
            </a:r>
            <a:endParaRPr sz="1200">
              <a:latin typeface="Montserrat"/>
              <a:ea typeface="Montserrat"/>
              <a:cs typeface="Montserrat"/>
              <a:sym typeface="Montserrat"/>
            </a:endParaRPr>
          </a:p>
        </p:txBody>
      </p:sp>
      <p:sp>
        <p:nvSpPr>
          <p:cNvPr id="885" name="Google Shape;885;p73"/>
          <p:cNvSpPr/>
          <p:nvPr/>
        </p:nvSpPr>
        <p:spPr>
          <a:xfrm>
            <a:off x="192700" y="778200"/>
            <a:ext cx="3722700" cy="2173200"/>
          </a:xfrm>
          <a:prstGeom prst="roundRect">
            <a:avLst>
              <a:gd fmla="val 7982"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6" name="Google Shape;886;p73"/>
          <p:cNvCxnSpPr>
            <a:stCxn id="887" idx="0"/>
            <a:endCxn id="888" idx="2"/>
          </p:cNvCxnSpPr>
          <p:nvPr/>
        </p:nvCxnSpPr>
        <p:spPr>
          <a:xfrm flipH="1" rot="10800000">
            <a:off x="4040073" y="2825294"/>
            <a:ext cx="258000" cy="333900"/>
          </a:xfrm>
          <a:prstGeom prst="straightConnector1">
            <a:avLst/>
          </a:prstGeom>
          <a:noFill/>
          <a:ln cap="flat" cmpd="sng" w="28575">
            <a:solidFill>
              <a:srgbClr val="999999"/>
            </a:solidFill>
            <a:prstDash val="dash"/>
            <a:round/>
            <a:headEnd len="med" w="med" type="none"/>
            <a:tailEnd len="med" w="med" type="triangle"/>
          </a:ln>
        </p:spPr>
      </p:cxnSp>
      <p:cxnSp>
        <p:nvCxnSpPr>
          <p:cNvPr id="889" name="Google Shape;889;p73"/>
          <p:cNvCxnSpPr>
            <a:stCxn id="890" idx="3"/>
            <a:endCxn id="888" idx="1"/>
          </p:cNvCxnSpPr>
          <p:nvPr/>
        </p:nvCxnSpPr>
        <p:spPr>
          <a:xfrm>
            <a:off x="3495362" y="2571756"/>
            <a:ext cx="549000" cy="0"/>
          </a:xfrm>
          <a:prstGeom prst="straightConnector1">
            <a:avLst/>
          </a:prstGeom>
          <a:noFill/>
          <a:ln cap="flat" cmpd="sng" w="28575">
            <a:solidFill>
              <a:srgbClr val="595959"/>
            </a:solidFill>
            <a:prstDash val="solid"/>
            <a:round/>
            <a:headEnd len="med" w="med" type="triangle"/>
            <a:tailEnd len="med" w="med" type="triangle"/>
          </a:ln>
        </p:spPr>
      </p:cxnSp>
      <p:cxnSp>
        <p:nvCxnSpPr>
          <p:cNvPr id="891" name="Google Shape;891;p73"/>
          <p:cNvCxnSpPr>
            <a:stCxn id="892" idx="3"/>
            <a:endCxn id="890" idx="1"/>
          </p:cNvCxnSpPr>
          <p:nvPr/>
        </p:nvCxnSpPr>
        <p:spPr>
          <a:xfrm>
            <a:off x="2730171" y="2557752"/>
            <a:ext cx="257700" cy="14100"/>
          </a:xfrm>
          <a:prstGeom prst="straightConnector1">
            <a:avLst/>
          </a:prstGeom>
          <a:noFill/>
          <a:ln cap="flat" cmpd="sng" w="28575">
            <a:solidFill>
              <a:srgbClr val="434343"/>
            </a:solidFill>
            <a:prstDash val="solid"/>
            <a:round/>
            <a:headEnd len="med" w="med" type="none"/>
            <a:tailEnd len="med" w="med" type="triangle"/>
          </a:ln>
        </p:spPr>
      </p:cxnSp>
      <p:cxnSp>
        <p:nvCxnSpPr>
          <p:cNvPr id="893" name="Google Shape;893;p73"/>
          <p:cNvCxnSpPr>
            <a:stCxn id="894" idx="3"/>
            <a:endCxn id="895" idx="1"/>
          </p:cNvCxnSpPr>
          <p:nvPr/>
        </p:nvCxnSpPr>
        <p:spPr>
          <a:xfrm flipH="1" rot="10800000">
            <a:off x="945042" y="2557891"/>
            <a:ext cx="318300" cy="6900"/>
          </a:xfrm>
          <a:prstGeom prst="bentConnector3">
            <a:avLst>
              <a:gd fmla="val 49985" name="adj1"/>
            </a:avLst>
          </a:prstGeom>
          <a:noFill/>
          <a:ln cap="flat" cmpd="sng" w="28575">
            <a:solidFill>
              <a:srgbClr val="595959"/>
            </a:solidFill>
            <a:prstDash val="solid"/>
            <a:round/>
            <a:headEnd len="med" w="med" type="none"/>
            <a:tailEnd len="med" w="med" type="triangle"/>
          </a:ln>
        </p:spPr>
      </p:cxnSp>
      <p:cxnSp>
        <p:nvCxnSpPr>
          <p:cNvPr id="896" name="Google Shape;896;p73"/>
          <p:cNvCxnSpPr>
            <a:stCxn id="895" idx="3"/>
            <a:endCxn id="892" idx="1"/>
          </p:cNvCxnSpPr>
          <p:nvPr/>
        </p:nvCxnSpPr>
        <p:spPr>
          <a:xfrm>
            <a:off x="1861080" y="2557762"/>
            <a:ext cx="269400" cy="600"/>
          </a:xfrm>
          <a:prstGeom prst="bentConnector3">
            <a:avLst>
              <a:gd fmla="val 49979" name="adj1"/>
            </a:avLst>
          </a:prstGeom>
          <a:noFill/>
          <a:ln cap="flat" cmpd="sng" w="28575">
            <a:solidFill>
              <a:srgbClr val="595959"/>
            </a:solidFill>
            <a:prstDash val="solid"/>
            <a:round/>
            <a:headEnd len="med" w="med" type="none"/>
            <a:tailEnd len="med" w="med" type="triangle"/>
          </a:ln>
        </p:spPr>
      </p:cxnSp>
      <p:cxnSp>
        <p:nvCxnSpPr>
          <p:cNvPr id="897" name="Google Shape;897;p73"/>
          <p:cNvCxnSpPr>
            <a:stCxn id="898" idx="2"/>
            <a:endCxn id="898" idx="2"/>
          </p:cNvCxnSpPr>
          <p:nvPr/>
        </p:nvCxnSpPr>
        <p:spPr>
          <a:xfrm flipH="1" rot="-5400000">
            <a:off x="2430282" y="2110712"/>
            <a:ext cx="600" cy="600"/>
          </a:xfrm>
          <a:prstGeom prst="bentConnector3">
            <a:avLst>
              <a:gd fmla="val 39687500" name="adj1"/>
            </a:avLst>
          </a:prstGeom>
          <a:noFill/>
          <a:ln cap="flat" cmpd="sng" w="28575">
            <a:solidFill>
              <a:srgbClr val="999999"/>
            </a:solidFill>
            <a:prstDash val="dash"/>
            <a:round/>
            <a:headEnd len="med" w="med" type="triangle"/>
            <a:tailEnd len="med" w="med" type="none"/>
          </a:ln>
        </p:spPr>
      </p:cxnSp>
      <p:cxnSp>
        <p:nvCxnSpPr>
          <p:cNvPr id="899" name="Google Shape;899;p73"/>
          <p:cNvCxnSpPr>
            <a:stCxn id="900" idx="2"/>
            <a:endCxn id="898" idx="0"/>
          </p:cNvCxnSpPr>
          <p:nvPr/>
        </p:nvCxnSpPr>
        <p:spPr>
          <a:xfrm flipH="1" rot="-5400000">
            <a:off x="2392032" y="1472110"/>
            <a:ext cx="77100" cy="600"/>
          </a:xfrm>
          <a:prstGeom prst="bentConnector3">
            <a:avLst>
              <a:gd fmla="val 49969" name="adj1"/>
            </a:avLst>
          </a:prstGeom>
          <a:noFill/>
          <a:ln cap="flat" cmpd="sng" w="28575">
            <a:solidFill>
              <a:srgbClr val="999999"/>
            </a:solidFill>
            <a:prstDash val="dash"/>
            <a:round/>
            <a:headEnd len="med" w="med" type="none"/>
            <a:tailEnd len="med" w="med" type="triangle"/>
          </a:ln>
        </p:spPr>
      </p:cxnSp>
      <p:pic>
        <p:nvPicPr>
          <p:cNvPr id="901" name="Google Shape;901;p73"/>
          <p:cNvPicPr preferRelativeResize="0"/>
          <p:nvPr/>
        </p:nvPicPr>
        <p:blipFill>
          <a:blip r:embed="rId7">
            <a:alphaModFix/>
          </a:blip>
          <a:stretch>
            <a:fillRect/>
          </a:stretch>
        </p:blipFill>
        <p:spPr>
          <a:xfrm>
            <a:off x="3570500" y="1017616"/>
            <a:ext cx="598688" cy="597600"/>
          </a:xfrm>
          <a:prstGeom prst="rect">
            <a:avLst/>
          </a:prstGeom>
          <a:noFill/>
          <a:ln>
            <a:noFill/>
          </a:ln>
        </p:spPr>
      </p:pic>
      <p:pic>
        <p:nvPicPr>
          <p:cNvPr id="892" name="Google Shape;892;p73"/>
          <p:cNvPicPr preferRelativeResize="0"/>
          <p:nvPr/>
        </p:nvPicPr>
        <p:blipFill>
          <a:blip r:embed="rId8">
            <a:alphaModFix/>
          </a:blip>
          <a:stretch>
            <a:fillRect/>
          </a:stretch>
        </p:blipFill>
        <p:spPr>
          <a:xfrm>
            <a:off x="2130368" y="2257852"/>
            <a:ext cx="599803" cy="599800"/>
          </a:xfrm>
          <a:prstGeom prst="rect">
            <a:avLst/>
          </a:prstGeom>
          <a:noFill/>
          <a:ln>
            <a:noFill/>
          </a:ln>
        </p:spPr>
      </p:pic>
      <p:pic>
        <p:nvPicPr>
          <p:cNvPr id="900" name="Google Shape;900;p73"/>
          <p:cNvPicPr preferRelativeResize="0"/>
          <p:nvPr/>
        </p:nvPicPr>
        <p:blipFill>
          <a:blip r:embed="rId9">
            <a:alphaModFix/>
          </a:blip>
          <a:stretch>
            <a:fillRect/>
          </a:stretch>
        </p:blipFill>
        <p:spPr>
          <a:xfrm>
            <a:off x="2130380" y="834060"/>
            <a:ext cx="599803" cy="599800"/>
          </a:xfrm>
          <a:prstGeom prst="rect">
            <a:avLst/>
          </a:prstGeom>
          <a:noFill/>
          <a:ln>
            <a:noFill/>
          </a:ln>
        </p:spPr>
      </p:pic>
      <p:pic>
        <p:nvPicPr>
          <p:cNvPr id="898" name="Google Shape;898;p73"/>
          <p:cNvPicPr preferRelativeResize="0"/>
          <p:nvPr/>
        </p:nvPicPr>
        <p:blipFill>
          <a:blip r:embed="rId10">
            <a:alphaModFix/>
          </a:blip>
          <a:stretch>
            <a:fillRect/>
          </a:stretch>
        </p:blipFill>
        <p:spPr>
          <a:xfrm>
            <a:off x="2130382" y="1510912"/>
            <a:ext cx="599800" cy="599800"/>
          </a:xfrm>
          <a:prstGeom prst="rect">
            <a:avLst/>
          </a:prstGeom>
          <a:noFill/>
          <a:ln>
            <a:noFill/>
          </a:ln>
        </p:spPr>
      </p:pic>
      <p:pic>
        <p:nvPicPr>
          <p:cNvPr id="895" name="Google Shape;895;p73"/>
          <p:cNvPicPr preferRelativeResize="0"/>
          <p:nvPr/>
        </p:nvPicPr>
        <p:blipFill>
          <a:blip r:embed="rId11">
            <a:alphaModFix/>
          </a:blip>
          <a:stretch>
            <a:fillRect/>
          </a:stretch>
        </p:blipFill>
        <p:spPr>
          <a:xfrm>
            <a:off x="1263249" y="2258850"/>
            <a:ext cx="597831" cy="597825"/>
          </a:xfrm>
          <a:prstGeom prst="rect">
            <a:avLst/>
          </a:prstGeom>
          <a:noFill/>
          <a:ln>
            <a:noFill/>
          </a:ln>
        </p:spPr>
      </p:pic>
      <p:pic>
        <p:nvPicPr>
          <p:cNvPr id="894" name="Google Shape;894;p73"/>
          <p:cNvPicPr preferRelativeResize="0"/>
          <p:nvPr/>
        </p:nvPicPr>
        <p:blipFill>
          <a:blip r:embed="rId12">
            <a:alphaModFix/>
          </a:blip>
          <a:stretch>
            <a:fillRect/>
          </a:stretch>
        </p:blipFill>
        <p:spPr>
          <a:xfrm>
            <a:off x="347212" y="2265878"/>
            <a:ext cx="597831" cy="597825"/>
          </a:xfrm>
          <a:prstGeom prst="rect">
            <a:avLst/>
          </a:prstGeom>
          <a:noFill/>
          <a:ln>
            <a:noFill/>
          </a:ln>
        </p:spPr>
      </p:pic>
      <p:pic>
        <p:nvPicPr>
          <p:cNvPr id="888" name="Google Shape;888;p73"/>
          <p:cNvPicPr preferRelativeResize="0"/>
          <p:nvPr/>
        </p:nvPicPr>
        <p:blipFill>
          <a:blip r:embed="rId13">
            <a:alphaModFix/>
          </a:blip>
          <a:stretch>
            <a:fillRect/>
          </a:stretch>
        </p:blipFill>
        <p:spPr>
          <a:xfrm>
            <a:off x="4044257" y="2318039"/>
            <a:ext cx="507406" cy="507404"/>
          </a:xfrm>
          <a:prstGeom prst="rect">
            <a:avLst/>
          </a:prstGeom>
          <a:noFill/>
          <a:ln>
            <a:noFill/>
          </a:ln>
        </p:spPr>
      </p:pic>
      <p:pic>
        <p:nvPicPr>
          <p:cNvPr id="890" name="Google Shape;890;p73"/>
          <p:cNvPicPr preferRelativeResize="0"/>
          <p:nvPr/>
        </p:nvPicPr>
        <p:blipFill>
          <a:blip r:embed="rId14">
            <a:alphaModFix/>
          </a:blip>
          <a:stretch>
            <a:fillRect/>
          </a:stretch>
        </p:blipFill>
        <p:spPr>
          <a:xfrm>
            <a:off x="2987958" y="2318054"/>
            <a:ext cx="507404" cy="507404"/>
          </a:xfrm>
          <a:prstGeom prst="rect">
            <a:avLst/>
          </a:prstGeom>
          <a:noFill/>
          <a:ln>
            <a:noFill/>
          </a:ln>
        </p:spPr>
      </p:pic>
      <p:pic>
        <p:nvPicPr>
          <p:cNvPr id="887" name="Google Shape;887;p73"/>
          <p:cNvPicPr preferRelativeResize="0"/>
          <p:nvPr/>
        </p:nvPicPr>
        <p:blipFill>
          <a:blip r:embed="rId15">
            <a:alphaModFix/>
          </a:blip>
          <a:stretch>
            <a:fillRect/>
          </a:stretch>
        </p:blipFill>
        <p:spPr>
          <a:xfrm>
            <a:off x="3786370" y="3159194"/>
            <a:ext cx="507404" cy="507404"/>
          </a:xfrm>
          <a:prstGeom prst="rect">
            <a:avLst/>
          </a:prstGeom>
          <a:noFill/>
          <a:ln>
            <a:noFill/>
          </a:ln>
        </p:spPr>
      </p:pic>
      <p:sp>
        <p:nvSpPr>
          <p:cNvPr id="902" name="Google Shape;902;p73"/>
          <p:cNvSpPr txBox="1"/>
          <p:nvPr/>
        </p:nvSpPr>
        <p:spPr>
          <a:xfrm>
            <a:off x="2759300" y="1575300"/>
            <a:ext cx="11478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Application Namespace</a:t>
            </a:r>
            <a:endParaRPr sz="1200">
              <a:latin typeface="Montserrat"/>
              <a:ea typeface="Montserrat"/>
              <a:cs typeface="Montserrat"/>
              <a:sym typeface="Montserrat"/>
            </a:endParaRPr>
          </a:p>
        </p:txBody>
      </p:sp>
      <p:cxnSp>
        <p:nvCxnSpPr>
          <p:cNvPr id="903" name="Google Shape;903;p73"/>
          <p:cNvCxnSpPr>
            <a:stCxn id="888" idx="3"/>
            <a:endCxn id="869" idx="1"/>
          </p:cNvCxnSpPr>
          <p:nvPr/>
        </p:nvCxnSpPr>
        <p:spPr>
          <a:xfrm>
            <a:off x="4551663" y="2571741"/>
            <a:ext cx="561000" cy="13800"/>
          </a:xfrm>
          <a:prstGeom prst="straightConnector1">
            <a:avLst/>
          </a:prstGeom>
          <a:noFill/>
          <a:ln cap="flat" cmpd="sng" w="28575">
            <a:solidFill>
              <a:srgbClr val="595959"/>
            </a:solidFill>
            <a:prstDash val="solid"/>
            <a:round/>
            <a:headEnd len="med" w="med" type="triangle"/>
            <a:tailEnd len="med" w="med" type="triangle"/>
          </a:ln>
        </p:spPr>
      </p:cxnSp>
      <p:sp>
        <p:nvSpPr>
          <p:cNvPr id="904" name="Google Shape;904;p73"/>
          <p:cNvSpPr/>
          <p:nvPr/>
        </p:nvSpPr>
        <p:spPr>
          <a:xfrm>
            <a:off x="251975" y="834050"/>
            <a:ext cx="1408104" cy="711504"/>
          </a:xfrm>
          <a:prstGeom prst="cloud">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Montserrat"/>
                <a:ea typeface="Montserrat"/>
                <a:cs typeface="Montserrat"/>
                <a:sym typeface="Montserrat"/>
              </a:rPr>
              <a:t>Internet</a:t>
            </a:r>
            <a:endParaRPr sz="1300">
              <a:latin typeface="Montserrat"/>
              <a:ea typeface="Montserrat"/>
              <a:cs typeface="Montserrat"/>
              <a:sym typeface="Montserrat"/>
            </a:endParaRPr>
          </a:p>
        </p:txBody>
      </p:sp>
      <p:cxnSp>
        <p:nvCxnSpPr>
          <p:cNvPr id="905" name="Google Shape;905;p73"/>
          <p:cNvCxnSpPr>
            <a:stCxn id="904" idx="1"/>
            <a:endCxn id="894" idx="0"/>
          </p:cNvCxnSpPr>
          <p:nvPr/>
        </p:nvCxnSpPr>
        <p:spPr>
          <a:xfrm rot="5400000">
            <a:off x="440477" y="1750446"/>
            <a:ext cx="721200" cy="309900"/>
          </a:xfrm>
          <a:prstGeom prst="curvedConnector3">
            <a:avLst>
              <a:gd fmla="val 50225" name="adj1"/>
            </a:avLst>
          </a:prstGeom>
          <a:noFill/>
          <a:ln cap="flat" cmpd="sng" w="28575">
            <a:solidFill>
              <a:srgbClr val="595959"/>
            </a:solidFill>
            <a:prstDash val="solid"/>
            <a:round/>
            <a:headEnd len="med" w="med" type="none"/>
            <a:tailEnd len="med" w="med" type="triangle"/>
          </a:ln>
        </p:spPr>
      </p:cxnSp>
      <p:sp>
        <p:nvSpPr>
          <p:cNvPr id="906" name="Google Shape;906;p73"/>
          <p:cNvSpPr/>
          <p:nvPr/>
        </p:nvSpPr>
        <p:spPr>
          <a:xfrm>
            <a:off x="696760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73"/>
          <p:cNvSpPr/>
          <p:nvPr/>
        </p:nvSpPr>
        <p:spPr>
          <a:xfrm>
            <a:off x="712000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73"/>
          <p:cNvSpPr/>
          <p:nvPr/>
        </p:nvSpPr>
        <p:spPr>
          <a:xfrm>
            <a:off x="725188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73"/>
          <p:cNvSpPr/>
          <p:nvPr/>
        </p:nvSpPr>
        <p:spPr>
          <a:xfrm>
            <a:off x="740428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73"/>
          <p:cNvSpPr/>
          <p:nvPr/>
        </p:nvSpPr>
        <p:spPr>
          <a:xfrm>
            <a:off x="753615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73"/>
          <p:cNvSpPr/>
          <p:nvPr/>
        </p:nvSpPr>
        <p:spPr>
          <a:xfrm>
            <a:off x="768855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73"/>
          <p:cNvSpPr/>
          <p:nvPr/>
        </p:nvSpPr>
        <p:spPr>
          <a:xfrm>
            <a:off x="782043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73"/>
          <p:cNvSpPr/>
          <p:nvPr/>
        </p:nvSpPr>
        <p:spPr>
          <a:xfrm>
            <a:off x="797283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73"/>
          <p:cNvSpPr/>
          <p:nvPr/>
        </p:nvSpPr>
        <p:spPr>
          <a:xfrm>
            <a:off x="6967730"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73"/>
          <p:cNvSpPr/>
          <p:nvPr/>
        </p:nvSpPr>
        <p:spPr>
          <a:xfrm>
            <a:off x="7120130"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73"/>
          <p:cNvSpPr/>
          <p:nvPr/>
        </p:nvSpPr>
        <p:spPr>
          <a:xfrm>
            <a:off x="7252005"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73"/>
          <p:cNvSpPr/>
          <p:nvPr/>
        </p:nvSpPr>
        <p:spPr>
          <a:xfrm>
            <a:off x="7404405"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73"/>
          <p:cNvSpPr/>
          <p:nvPr/>
        </p:nvSpPr>
        <p:spPr>
          <a:xfrm>
            <a:off x="7536280"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73"/>
          <p:cNvSpPr/>
          <p:nvPr/>
        </p:nvSpPr>
        <p:spPr>
          <a:xfrm>
            <a:off x="7688680"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73"/>
          <p:cNvSpPr/>
          <p:nvPr/>
        </p:nvSpPr>
        <p:spPr>
          <a:xfrm>
            <a:off x="7820555"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73"/>
          <p:cNvSpPr/>
          <p:nvPr/>
        </p:nvSpPr>
        <p:spPr>
          <a:xfrm>
            <a:off x="7972955"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73"/>
          <p:cNvSpPr/>
          <p:nvPr/>
        </p:nvSpPr>
        <p:spPr>
          <a:xfrm>
            <a:off x="6967730"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73"/>
          <p:cNvSpPr/>
          <p:nvPr/>
        </p:nvSpPr>
        <p:spPr>
          <a:xfrm>
            <a:off x="7120130"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73"/>
          <p:cNvSpPr/>
          <p:nvPr/>
        </p:nvSpPr>
        <p:spPr>
          <a:xfrm>
            <a:off x="7252005"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73"/>
          <p:cNvSpPr/>
          <p:nvPr/>
        </p:nvSpPr>
        <p:spPr>
          <a:xfrm>
            <a:off x="7404405"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73"/>
          <p:cNvSpPr/>
          <p:nvPr/>
        </p:nvSpPr>
        <p:spPr>
          <a:xfrm>
            <a:off x="7536280"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73"/>
          <p:cNvSpPr/>
          <p:nvPr/>
        </p:nvSpPr>
        <p:spPr>
          <a:xfrm>
            <a:off x="7688680"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73"/>
          <p:cNvSpPr/>
          <p:nvPr/>
        </p:nvSpPr>
        <p:spPr>
          <a:xfrm>
            <a:off x="7820555"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3"/>
          <p:cNvSpPr/>
          <p:nvPr/>
        </p:nvSpPr>
        <p:spPr>
          <a:xfrm>
            <a:off x="7972955"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3"/>
          <p:cNvSpPr txBox="1"/>
          <p:nvPr/>
        </p:nvSpPr>
        <p:spPr>
          <a:xfrm>
            <a:off x="7030700" y="1842100"/>
            <a:ext cx="12192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pic>
        <p:nvPicPr>
          <p:cNvPr id="876" name="Google Shape;876;p73"/>
          <p:cNvPicPr preferRelativeResize="0"/>
          <p:nvPr/>
        </p:nvPicPr>
        <p:blipFill>
          <a:blip r:embed="rId16">
            <a:alphaModFix/>
          </a:blip>
          <a:stretch>
            <a:fillRect/>
          </a:stretch>
        </p:blipFill>
        <p:spPr>
          <a:xfrm>
            <a:off x="5768003" y="3782356"/>
            <a:ext cx="269400" cy="269400"/>
          </a:xfrm>
          <a:prstGeom prst="rect">
            <a:avLst/>
          </a:prstGeom>
          <a:noFill/>
          <a:ln>
            <a:noFill/>
          </a:ln>
        </p:spPr>
      </p:pic>
      <p:pic>
        <p:nvPicPr>
          <p:cNvPr id="879" name="Google Shape;879;p73"/>
          <p:cNvPicPr preferRelativeResize="0"/>
          <p:nvPr/>
        </p:nvPicPr>
        <p:blipFill>
          <a:blip r:embed="rId16">
            <a:alphaModFix/>
          </a:blip>
          <a:stretch>
            <a:fillRect/>
          </a:stretch>
        </p:blipFill>
        <p:spPr>
          <a:xfrm>
            <a:off x="5920403" y="3934756"/>
            <a:ext cx="269400" cy="269400"/>
          </a:xfrm>
          <a:prstGeom prst="rect">
            <a:avLst/>
          </a:prstGeom>
          <a:noFill/>
          <a:ln>
            <a:noFill/>
          </a:ln>
        </p:spPr>
      </p:pic>
      <p:pic>
        <p:nvPicPr>
          <p:cNvPr id="881" name="Google Shape;881;p73"/>
          <p:cNvPicPr preferRelativeResize="0"/>
          <p:nvPr/>
        </p:nvPicPr>
        <p:blipFill>
          <a:blip r:embed="rId16">
            <a:alphaModFix/>
          </a:blip>
          <a:stretch>
            <a:fillRect/>
          </a:stretch>
        </p:blipFill>
        <p:spPr>
          <a:xfrm>
            <a:off x="6072803" y="4087156"/>
            <a:ext cx="269400" cy="269400"/>
          </a:xfrm>
          <a:prstGeom prst="rect">
            <a:avLst/>
          </a:prstGeom>
          <a:noFill/>
          <a:ln>
            <a:noFill/>
          </a:ln>
        </p:spPr>
      </p:pic>
      <p:sp>
        <p:nvSpPr>
          <p:cNvPr id="931" name="Google Shape;931;p73"/>
          <p:cNvSpPr txBox="1"/>
          <p:nvPr/>
        </p:nvSpPr>
        <p:spPr>
          <a:xfrm>
            <a:off x="4907300" y="3975609"/>
            <a:ext cx="11478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00">
                <a:solidFill>
                  <a:srgbClr val="38761D"/>
                </a:solidFill>
                <a:latin typeface="Montserrat"/>
                <a:ea typeface="Montserrat"/>
                <a:cs typeface="Montserrat"/>
                <a:sym typeface="Montserrat"/>
              </a:rPr>
              <a:t>cStor Replica Deployments (nodeSelectors)</a:t>
            </a:r>
            <a:endParaRPr sz="800">
              <a:solidFill>
                <a:srgbClr val="38761D"/>
              </a:solidFill>
              <a:latin typeface="Montserrat"/>
              <a:ea typeface="Montserrat"/>
              <a:cs typeface="Montserrat"/>
              <a:sym typeface="Montserrat"/>
            </a:endParaRPr>
          </a:p>
        </p:txBody>
      </p:sp>
      <p:sp>
        <p:nvSpPr>
          <p:cNvPr id="932" name="Google Shape;932;p73"/>
          <p:cNvSpPr/>
          <p:nvPr/>
        </p:nvSpPr>
        <p:spPr>
          <a:xfrm>
            <a:off x="857400" y="3164650"/>
            <a:ext cx="1219200" cy="1191900"/>
          </a:xfrm>
          <a:prstGeom prst="wedgeRectCallout">
            <a:avLst>
              <a:gd fmla="val 68729" name="adj1"/>
              <a:gd fmla="val -79224"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Stateful Application Running Inside Pod in Kubernetes</a:t>
            </a:r>
            <a:endParaRPr sz="1200">
              <a:latin typeface="Montserrat"/>
              <a:ea typeface="Montserrat"/>
              <a:cs typeface="Montserrat"/>
              <a:sym typeface="Montserrat"/>
            </a:endParaRPr>
          </a:p>
        </p:txBody>
      </p:sp>
      <p:sp>
        <p:nvSpPr>
          <p:cNvPr id="933" name="Google Shape;933;p73"/>
          <p:cNvSpPr/>
          <p:nvPr/>
        </p:nvSpPr>
        <p:spPr>
          <a:xfrm>
            <a:off x="2130475" y="3164650"/>
            <a:ext cx="1147800" cy="699000"/>
          </a:xfrm>
          <a:prstGeom prst="wedgeRectCallout">
            <a:avLst>
              <a:gd fmla="val 131147" name="adj1"/>
              <a:gd fmla="val -98298"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Persistent Volume for Application</a:t>
            </a:r>
            <a:endParaRPr sz="1200">
              <a:latin typeface="Montserrat"/>
              <a:ea typeface="Montserrat"/>
              <a:cs typeface="Montserrat"/>
              <a:sym typeface="Montserrat"/>
            </a:endParaRPr>
          </a:p>
        </p:txBody>
      </p:sp>
      <p:sp>
        <p:nvSpPr>
          <p:cNvPr id="934" name="Google Shape;934;p73"/>
          <p:cNvSpPr/>
          <p:nvPr/>
        </p:nvSpPr>
        <p:spPr>
          <a:xfrm>
            <a:off x="2130475" y="3918900"/>
            <a:ext cx="1440000" cy="507300"/>
          </a:xfrm>
          <a:prstGeom prst="wedgeRectCallout">
            <a:avLst>
              <a:gd fmla="val 85269" name="adj1"/>
              <a:gd fmla="val -10343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Create a cStor StorageClass</a:t>
            </a:r>
            <a:endParaRPr sz="1200">
              <a:latin typeface="Montserrat"/>
              <a:ea typeface="Montserrat"/>
              <a:cs typeface="Montserrat"/>
              <a:sym typeface="Montserrat"/>
            </a:endParaRPr>
          </a:p>
        </p:txBody>
      </p:sp>
      <p:sp>
        <p:nvSpPr>
          <p:cNvPr id="935" name="Google Shape;935;p73"/>
          <p:cNvSpPr/>
          <p:nvPr/>
        </p:nvSpPr>
        <p:spPr>
          <a:xfrm>
            <a:off x="6961400" y="3448375"/>
            <a:ext cx="1094100" cy="908100"/>
          </a:xfrm>
          <a:prstGeom prst="wedgeRectCallout">
            <a:avLst>
              <a:gd fmla="val -63742" name="adj1"/>
              <a:gd fmla="val -36356"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cStor Replica Pod with 8 Disks</a:t>
            </a:r>
            <a:endParaRPr sz="1200">
              <a:latin typeface="Montserrat"/>
              <a:ea typeface="Montserrat"/>
              <a:cs typeface="Montserrat"/>
              <a:sym typeface="Montserrat"/>
            </a:endParaRPr>
          </a:p>
        </p:txBody>
      </p:sp>
      <p:pic>
        <p:nvPicPr>
          <p:cNvPr id="936" name="Google Shape;936;p73"/>
          <p:cNvPicPr preferRelativeResize="0"/>
          <p:nvPr/>
        </p:nvPicPr>
        <p:blipFill>
          <a:blip r:embed="rId17">
            <a:alphaModFix/>
          </a:blip>
          <a:stretch>
            <a:fillRect/>
          </a:stretch>
        </p:blipFill>
        <p:spPr>
          <a:xfrm>
            <a:off x="4724587" y="3489238"/>
            <a:ext cx="612600" cy="54273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74"/>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sz="2800">
                <a:solidFill>
                  <a:srgbClr val="1E135A"/>
                </a:solidFill>
              </a:rPr>
              <a:t>CAS </a:t>
            </a:r>
            <a:r>
              <a:rPr b="0" lang="en-US" sz="2800">
                <a:solidFill>
                  <a:srgbClr val="1E135A"/>
                </a:solidFill>
              </a:rPr>
              <a:t>- using K8S as a data layer</a:t>
            </a:r>
            <a:endParaRPr b="0" sz="2800">
              <a:solidFill>
                <a:srgbClr val="1E135A"/>
              </a:solidFill>
            </a:endParaRPr>
          </a:p>
        </p:txBody>
      </p:sp>
      <p:sp>
        <p:nvSpPr>
          <p:cNvPr id="942" name="Google Shape;942;p74"/>
          <p:cNvSpPr/>
          <p:nvPr/>
        </p:nvSpPr>
        <p:spPr>
          <a:xfrm rot="342109">
            <a:off x="654010" y="1164248"/>
            <a:ext cx="5125443" cy="3001313"/>
          </a:xfrm>
          <a:prstGeom prst="cloud">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74"/>
          <p:cNvSpPr/>
          <p:nvPr/>
        </p:nvSpPr>
        <p:spPr>
          <a:xfrm>
            <a:off x="1425425" y="3209250"/>
            <a:ext cx="638775" cy="225975"/>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db1</a:t>
            </a:r>
            <a:endParaRPr sz="900">
              <a:solidFill>
                <a:srgbClr val="666666"/>
              </a:solidFill>
              <a:latin typeface="Calibri"/>
              <a:ea typeface="Calibri"/>
              <a:cs typeface="Calibri"/>
              <a:sym typeface="Calibri"/>
            </a:endParaRPr>
          </a:p>
        </p:txBody>
      </p:sp>
      <p:sp>
        <p:nvSpPr>
          <p:cNvPr id="944" name="Google Shape;944;p74"/>
          <p:cNvSpPr/>
          <p:nvPr/>
        </p:nvSpPr>
        <p:spPr>
          <a:xfrm>
            <a:off x="2294375" y="2967897"/>
            <a:ext cx="638775" cy="225975"/>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db2</a:t>
            </a:r>
            <a:endParaRPr sz="900">
              <a:solidFill>
                <a:srgbClr val="666666"/>
              </a:solidFill>
              <a:latin typeface="Calibri"/>
              <a:ea typeface="Calibri"/>
              <a:cs typeface="Calibri"/>
              <a:sym typeface="Calibri"/>
            </a:endParaRPr>
          </a:p>
        </p:txBody>
      </p:sp>
      <p:sp>
        <p:nvSpPr>
          <p:cNvPr id="945" name="Google Shape;945;p74"/>
          <p:cNvSpPr/>
          <p:nvPr/>
        </p:nvSpPr>
        <p:spPr>
          <a:xfrm>
            <a:off x="3287485" y="3329926"/>
            <a:ext cx="956200" cy="346672"/>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Redis</a:t>
            </a:r>
            <a:endParaRPr sz="900">
              <a:solidFill>
                <a:srgbClr val="666666"/>
              </a:solidFill>
              <a:latin typeface="Calibri"/>
              <a:ea typeface="Calibri"/>
              <a:cs typeface="Calibri"/>
              <a:sym typeface="Calibri"/>
            </a:endParaRPr>
          </a:p>
        </p:txBody>
      </p:sp>
      <p:cxnSp>
        <p:nvCxnSpPr>
          <p:cNvPr id="946" name="Google Shape;946;p74"/>
          <p:cNvCxnSpPr>
            <a:stCxn id="947" idx="2"/>
            <a:endCxn id="943" idx="1"/>
          </p:cNvCxnSpPr>
          <p:nvPr/>
        </p:nvCxnSpPr>
        <p:spPr>
          <a:xfrm>
            <a:off x="1680151" y="2233604"/>
            <a:ext cx="64800" cy="975600"/>
          </a:xfrm>
          <a:prstGeom prst="straightConnector1">
            <a:avLst/>
          </a:prstGeom>
          <a:noFill/>
          <a:ln cap="flat" cmpd="sng" w="9525">
            <a:solidFill>
              <a:schemeClr val="dk2"/>
            </a:solidFill>
            <a:prstDash val="dot"/>
            <a:round/>
            <a:headEnd len="med" w="med" type="none"/>
            <a:tailEnd len="med" w="med" type="triangle"/>
          </a:ln>
        </p:spPr>
      </p:cxnSp>
      <p:sp>
        <p:nvSpPr>
          <p:cNvPr id="947" name="Google Shape;947;p74"/>
          <p:cNvSpPr/>
          <p:nvPr/>
        </p:nvSpPr>
        <p:spPr>
          <a:xfrm>
            <a:off x="1163251" y="1945604"/>
            <a:ext cx="1033800" cy="2880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1</a:t>
            </a:r>
            <a:endParaRPr sz="900">
              <a:latin typeface="Calibri"/>
              <a:ea typeface="Calibri"/>
              <a:cs typeface="Calibri"/>
              <a:sym typeface="Calibri"/>
            </a:endParaRPr>
          </a:p>
        </p:txBody>
      </p:sp>
      <p:sp>
        <p:nvSpPr>
          <p:cNvPr id="948" name="Google Shape;948;p74"/>
          <p:cNvSpPr/>
          <p:nvPr/>
        </p:nvSpPr>
        <p:spPr>
          <a:xfrm>
            <a:off x="2404631" y="2186972"/>
            <a:ext cx="1033800" cy="2508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2</a:t>
            </a:r>
            <a:endParaRPr sz="900">
              <a:latin typeface="Calibri"/>
              <a:ea typeface="Calibri"/>
              <a:cs typeface="Calibri"/>
              <a:sym typeface="Calibri"/>
            </a:endParaRPr>
          </a:p>
        </p:txBody>
      </p:sp>
      <p:cxnSp>
        <p:nvCxnSpPr>
          <p:cNvPr id="949" name="Google Shape;949;p74"/>
          <p:cNvCxnSpPr>
            <a:endCxn id="944" idx="1"/>
          </p:cNvCxnSpPr>
          <p:nvPr/>
        </p:nvCxnSpPr>
        <p:spPr>
          <a:xfrm flipH="1">
            <a:off x="2613763" y="2490297"/>
            <a:ext cx="56700" cy="477600"/>
          </a:xfrm>
          <a:prstGeom prst="straightConnector1">
            <a:avLst/>
          </a:prstGeom>
          <a:noFill/>
          <a:ln cap="flat" cmpd="sng" w="9525">
            <a:solidFill>
              <a:schemeClr val="dk2"/>
            </a:solidFill>
            <a:prstDash val="dot"/>
            <a:round/>
            <a:headEnd len="med" w="med" type="none"/>
            <a:tailEnd len="med" w="med" type="triangle"/>
          </a:ln>
        </p:spPr>
      </p:cxnSp>
      <p:cxnSp>
        <p:nvCxnSpPr>
          <p:cNvPr id="950" name="Google Shape;950;p74"/>
          <p:cNvCxnSpPr/>
          <p:nvPr/>
        </p:nvCxnSpPr>
        <p:spPr>
          <a:xfrm>
            <a:off x="1759022" y="2650123"/>
            <a:ext cx="897300" cy="75600"/>
          </a:xfrm>
          <a:prstGeom prst="straightConnector1">
            <a:avLst/>
          </a:prstGeom>
          <a:noFill/>
          <a:ln cap="flat" cmpd="sng" w="9525">
            <a:solidFill>
              <a:schemeClr val="dk2"/>
            </a:solidFill>
            <a:prstDash val="dot"/>
            <a:round/>
            <a:headEnd len="med" w="med" type="none"/>
            <a:tailEnd len="med" w="med" type="triangle"/>
          </a:ln>
        </p:spPr>
      </p:cxnSp>
      <p:sp>
        <p:nvSpPr>
          <p:cNvPr id="951" name="Google Shape;951;p74"/>
          <p:cNvSpPr/>
          <p:nvPr/>
        </p:nvSpPr>
        <p:spPr>
          <a:xfrm>
            <a:off x="2404635" y="1462903"/>
            <a:ext cx="1176000" cy="2889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UI</a:t>
            </a:r>
            <a:endParaRPr sz="900">
              <a:latin typeface="Calibri"/>
              <a:ea typeface="Calibri"/>
              <a:cs typeface="Calibri"/>
              <a:sym typeface="Calibri"/>
            </a:endParaRPr>
          </a:p>
        </p:txBody>
      </p:sp>
      <p:sp>
        <p:nvSpPr>
          <p:cNvPr id="952" name="Google Shape;952;p74"/>
          <p:cNvSpPr/>
          <p:nvPr/>
        </p:nvSpPr>
        <p:spPr>
          <a:xfrm>
            <a:off x="3757490" y="1876518"/>
            <a:ext cx="1176000" cy="2508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REST API</a:t>
            </a:r>
            <a:endParaRPr sz="900">
              <a:latin typeface="Calibri"/>
              <a:ea typeface="Calibri"/>
              <a:cs typeface="Calibri"/>
              <a:sym typeface="Calibri"/>
            </a:endParaRPr>
          </a:p>
        </p:txBody>
      </p:sp>
      <p:cxnSp>
        <p:nvCxnSpPr>
          <p:cNvPr id="953" name="Google Shape;953;p74"/>
          <p:cNvCxnSpPr>
            <a:stCxn id="951" idx="2"/>
            <a:endCxn id="947" idx="0"/>
          </p:cNvCxnSpPr>
          <p:nvPr/>
        </p:nvCxnSpPr>
        <p:spPr>
          <a:xfrm flipH="1">
            <a:off x="1680135" y="1751803"/>
            <a:ext cx="1312500" cy="193800"/>
          </a:xfrm>
          <a:prstGeom prst="straightConnector1">
            <a:avLst/>
          </a:prstGeom>
          <a:noFill/>
          <a:ln cap="flat" cmpd="sng" w="9525">
            <a:solidFill>
              <a:schemeClr val="dk2"/>
            </a:solidFill>
            <a:prstDash val="dot"/>
            <a:round/>
            <a:headEnd len="med" w="med" type="none"/>
            <a:tailEnd len="med" w="med" type="triangle"/>
          </a:ln>
        </p:spPr>
      </p:cxnSp>
      <p:cxnSp>
        <p:nvCxnSpPr>
          <p:cNvPr id="954" name="Google Shape;954;p74"/>
          <p:cNvCxnSpPr>
            <a:stCxn id="951" idx="2"/>
            <a:endCxn id="948" idx="0"/>
          </p:cNvCxnSpPr>
          <p:nvPr/>
        </p:nvCxnSpPr>
        <p:spPr>
          <a:xfrm flipH="1">
            <a:off x="2921535" y="1751803"/>
            <a:ext cx="71100" cy="435300"/>
          </a:xfrm>
          <a:prstGeom prst="straightConnector1">
            <a:avLst/>
          </a:prstGeom>
          <a:noFill/>
          <a:ln cap="flat" cmpd="sng" w="9525">
            <a:solidFill>
              <a:schemeClr val="dk2"/>
            </a:solidFill>
            <a:prstDash val="dot"/>
            <a:round/>
            <a:headEnd len="med" w="med" type="none"/>
            <a:tailEnd len="med" w="med" type="triangle"/>
          </a:ln>
        </p:spPr>
      </p:cxnSp>
      <p:cxnSp>
        <p:nvCxnSpPr>
          <p:cNvPr id="955" name="Google Shape;955;p74"/>
          <p:cNvCxnSpPr/>
          <p:nvPr/>
        </p:nvCxnSpPr>
        <p:spPr>
          <a:xfrm flipH="1">
            <a:off x="4038414" y="2234481"/>
            <a:ext cx="71400" cy="435300"/>
          </a:xfrm>
          <a:prstGeom prst="straightConnector1">
            <a:avLst/>
          </a:prstGeom>
          <a:noFill/>
          <a:ln cap="flat" cmpd="sng" w="9525">
            <a:solidFill>
              <a:schemeClr val="dk2"/>
            </a:solidFill>
            <a:prstDash val="dot"/>
            <a:round/>
            <a:headEnd len="med" w="med" type="none"/>
            <a:tailEnd len="med" w="med" type="triangle"/>
          </a:ln>
        </p:spPr>
      </p:cxnSp>
      <p:sp>
        <p:nvSpPr>
          <p:cNvPr id="956" name="Google Shape;956;p74"/>
          <p:cNvSpPr/>
          <p:nvPr/>
        </p:nvSpPr>
        <p:spPr>
          <a:xfrm>
            <a:off x="3397734" y="2669682"/>
            <a:ext cx="1033800" cy="4362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CACHE service </a:t>
            </a:r>
            <a:endParaRPr sz="900">
              <a:latin typeface="Calibri"/>
              <a:ea typeface="Calibri"/>
              <a:cs typeface="Calibri"/>
              <a:sym typeface="Calibri"/>
            </a:endParaRPr>
          </a:p>
        </p:txBody>
      </p:sp>
      <p:cxnSp>
        <p:nvCxnSpPr>
          <p:cNvPr id="957" name="Google Shape;957;p74"/>
          <p:cNvCxnSpPr>
            <a:stCxn id="956" idx="2"/>
          </p:cNvCxnSpPr>
          <p:nvPr/>
        </p:nvCxnSpPr>
        <p:spPr>
          <a:xfrm flipH="1">
            <a:off x="3790134" y="3105882"/>
            <a:ext cx="124500" cy="288000"/>
          </a:xfrm>
          <a:prstGeom prst="straightConnector1">
            <a:avLst/>
          </a:prstGeom>
          <a:noFill/>
          <a:ln cap="flat" cmpd="sng" w="9525">
            <a:solidFill>
              <a:schemeClr val="dk2"/>
            </a:solidFill>
            <a:prstDash val="dot"/>
            <a:round/>
            <a:headEnd len="med" w="med" type="none"/>
            <a:tailEnd len="med" w="med" type="triangle"/>
          </a:ln>
        </p:spPr>
      </p:cxnSp>
      <p:sp>
        <p:nvSpPr>
          <p:cNvPr id="958" name="Google Shape;958;p74"/>
          <p:cNvSpPr/>
          <p:nvPr/>
        </p:nvSpPr>
        <p:spPr>
          <a:xfrm>
            <a:off x="4653000" y="2847222"/>
            <a:ext cx="816675" cy="25085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db </a:t>
            </a:r>
            <a:r>
              <a:rPr b="1" i="1" lang="en-US" sz="900">
                <a:solidFill>
                  <a:srgbClr val="666666"/>
                </a:solidFill>
              </a:rPr>
              <a:t>n</a:t>
            </a:r>
            <a:endParaRPr b="1" i="1" sz="900">
              <a:solidFill>
                <a:srgbClr val="666666"/>
              </a:solidFill>
              <a:latin typeface="Calibri"/>
              <a:ea typeface="Calibri"/>
              <a:cs typeface="Calibri"/>
              <a:sym typeface="Calibri"/>
            </a:endParaRPr>
          </a:p>
        </p:txBody>
      </p:sp>
      <p:cxnSp>
        <p:nvCxnSpPr>
          <p:cNvPr id="959" name="Google Shape;959;p74"/>
          <p:cNvCxnSpPr>
            <a:endCxn id="958" idx="1"/>
          </p:cNvCxnSpPr>
          <p:nvPr/>
        </p:nvCxnSpPr>
        <p:spPr>
          <a:xfrm>
            <a:off x="4943438" y="2234322"/>
            <a:ext cx="117900" cy="612900"/>
          </a:xfrm>
          <a:prstGeom prst="straightConnector1">
            <a:avLst/>
          </a:prstGeom>
          <a:noFill/>
          <a:ln cap="flat" cmpd="sng" w="9525">
            <a:solidFill>
              <a:schemeClr val="dk2"/>
            </a:solidFill>
            <a:prstDash val="dot"/>
            <a:round/>
            <a:headEnd len="med" w="med" type="none"/>
            <a:tailEnd len="med" w="med" type="triangle"/>
          </a:ln>
        </p:spPr>
      </p:cxnSp>
      <p:cxnSp>
        <p:nvCxnSpPr>
          <p:cNvPr id="960" name="Google Shape;960;p74"/>
          <p:cNvCxnSpPr>
            <a:stCxn id="951" idx="2"/>
            <a:endCxn id="956" idx="0"/>
          </p:cNvCxnSpPr>
          <p:nvPr/>
        </p:nvCxnSpPr>
        <p:spPr>
          <a:xfrm>
            <a:off x="2992635" y="1751803"/>
            <a:ext cx="921900" cy="918000"/>
          </a:xfrm>
          <a:prstGeom prst="straightConnector1">
            <a:avLst/>
          </a:prstGeom>
          <a:noFill/>
          <a:ln cap="flat" cmpd="sng" w="9525">
            <a:solidFill>
              <a:schemeClr val="dk2"/>
            </a:solidFill>
            <a:prstDash val="dot"/>
            <a:round/>
            <a:headEnd len="med" w="med" type="none"/>
            <a:tailEnd len="med" w="med" type="triangle"/>
          </a:ln>
        </p:spPr>
      </p:cxnSp>
      <p:pic>
        <p:nvPicPr>
          <p:cNvPr id="961" name="Google Shape;961;p74"/>
          <p:cNvPicPr preferRelativeResize="0"/>
          <p:nvPr/>
        </p:nvPicPr>
        <p:blipFill>
          <a:blip r:embed="rId3">
            <a:alphaModFix/>
          </a:blip>
          <a:stretch>
            <a:fillRect/>
          </a:stretch>
        </p:blipFill>
        <p:spPr>
          <a:xfrm>
            <a:off x="3071600" y="3864711"/>
            <a:ext cx="284700" cy="275963"/>
          </a:xfrm>
          <a:prstGeom prst="rect">
            <a:avLst/>
          </a:prstGeom>
          <a:noFill/>
          <a:ln>
            <a:noFill/>
          </a:ln>
        </p:spPr>
      </p:pic>
      <p:grpSp>
        <p:nvGrpSpPr>
          <p:cNvPr id="962" name="Google Shape;962;p74"/>
          <p:cNvGrpSpPr/>
          <p:nvPr/>
        </p:nvGrpSpPr>
        <p:grpSpPr>
          <a:xfrm>
            <a:off x="1557876" y="3436303"/>
            <a:ext cx="302037" cy="275986"/>
            <a:chOff x="6851309" y="3418549"/>
            <a:chExt cx="744300" cy="744300"/>
          </a:xfrm>
        </p:grpSpPr>
        <p:grpSp>
          <p:nvGrpSpPr>
            <p:cNvPr id="963" name="Google Shape;963;p74"/>
            <p:cNvGrpSpPr/>
            <p:nvPr/>
          </p:nvGrpSpPr>
          <p:grpSpPr>
            <a:xfrm>
              <a:off x="6851309" y="3418549"/>
              <a:ext cx="744300" cy="744300"/>
              <a:chOff x="2551814" y="1623237"/>
              <a:chExt cx="744300" cy="744300"/>
            </a:xfrm>
          </p:grpSpPr>
          <p:sp>
            <p:nvSpPr>
              <p:cNvPr id="964" name="Google Shape;964;p74"/>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965" name="Google Shape;965;p74"/>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966" name="Google Shape;966;p74"/>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grpSp>
        <p:nvGrpSpPr>
          <p:cNvPr id="967" name="Google Shape;967;p74"/>
          <p:cNvGrpSpPr/>
          <p:nvPr/>
        </p:nvGrpSpPr>
        <p:grpSpPr>
          <a:xfrm>
            <a:off x="2472276" y="3207703"/>
            <a:ext cx="302037" cy="275986"/>
            <a:chOff x="6851309" y="3418549"/>
            <a:chExt cx="744300" cy="744300"/>
          </a:xfrm>
        </p:grpSpPr>
        <p:grpSp>
          <p:nvGrpSpPr>
            <p:cNvPr id="968" name="Google Shape;968;p74"/>
            <p:cNvGrpSpPr/>
            <p:nvPr/>
          </p:nvGrpSpPr>
          <p:grpSpPr>
            <a:xfrm>
              <a:off x="6851309" y="3418549"/>
              <a:ext cx="744300" cy="744300"/>
              <a:chOff x="2551814" y="1623237"/>
              <a:chExt cx="744300" cy="744300"/>
            </a:xfrm>
          </p:grpSpPr>
          <p:sp>
            <p:nvSpPr>
              <p:cNvPr id="969" name="Google Shape;969;p74"/>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970" name="Google Shape;970;p74"/>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971" name="Google Shape;971;p74"/>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grpSp>
        <p:nvGrpSpPr>
          <p:cNvPr id="972" name="Google Shape;972;p74"/>
          <p:cNvGrpSpPr/>
          <p:nvPr/>
        </p:nvGrpSpPr>
        <p:grpSpPr>
          <a:xfrm>
            <a:off x="3539076" y="3664903"/>
            <a:ext cx="302037" cy="275986"/>
            <a:chOff x="6851309" y="3418549"/>
            <a:chExt cx="744300" cy="744300"/>
          </a:xfrm>
        </p:grpSpPr>
        <p:grpSp>
          <p:nvGrpSpPr>
            <p:cNvPr id="973" name="Google Shape;973;p74"/>
            <p:cNvGrpSpPr/>
            <p:nvPr/>
          </p:nvGrpSpPr>
          <p:grpSpPr>
            <a:xfrm>
              <a:off x="6851309" y="3418549"/>
              <a:ext cx="744300" cy="744300"/>
              <a:chOff x="2551814" y="1623237"/>
              <a:chExt cx="744300" cy="744300"/>
            </a:xfrm>
          </p:grpSpPr>
          <p:sp>
            <p:nvSpPr>
              <p:cNvPr id="974" name="Google Shape;974;p74"/>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975" name="Google Shape;975;p74"/>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976" name="Google Shape;976;p74"/>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grpSp>
        <p:nvGrpSpPr>
          <p:cNvPr id="977" name="Google Shape;977;p74"/>
          <p:cNvGrpSpPr/>
          <p:nvPr/>
        </p:nvGrpSpPr>
        <p:grpSpPr>
          <a:xfrm>
            <a:off x="4910676" y="3131503"/>
            <a:ext cx="302037" cy="275986"/>
            <a:chOff x="6851309" y="3418549"/>
            <a:chExt cx="744300" cy="744300"/>
          </a:xfrm>
        </p:grpSpPr>
        <p:grpSp>
          <p:nvGrpSpPr>
            <p:cNvPr id="978" name="Google Shape;978;p74"/>
            <p:cNvGrpSpPr/>
            <p:nvPr/>
          </p:nvGrpSpPr>
          <p:grpSpPr>
            <a:xfrm>
              <a:off x="6851309" y="3418549"/>
              <a:ext cx="744300" cy="744300"/>
              <a:chOff x="2551814" y="1623237"/>
              <a:chExt cx="744300" cy="744300"/>
            </a:xfrm>
          </p:grpSpPr>
          <p:sp>
            <p:nvSpPr>
              <p:cNvPr id="979" name="Google Shape;979;p74"/>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980" name="Google Shape;980;p74"/>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981" name="Google Shape;981;p74"/>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pic>
        <p:nvPicPr>
          <p:cNvPr id="982" name="Google Shape;982;p74"/>
          <p:cNvPicPr preferRelativeResize="0"/>
          <p:nvPr/>
        </p:nvPicPr>
        <p:blipFill>
          <a:blip r:embed="rId6">
            <a:alphaModFix/>
          </a:blip>
          <a:stretch>
            <a:fillRect/>
          </a:stretch>
        </p:blipFill>
        <p:spPr>
          <a:xfrm>
            <a:off x="6103449" y="839829"/>
            <a:ext cx="2195974" cy="956250"/>
          </a:xfrm>
          <a:prstGeom prst="rect">
            <a:avLst/>
          </a:prstGeom>
          <a:noFill/>
          <a:ln>
            <a:noFill/>
          </a:ln>
          <a:effectLst>
            <a:outerShdw blurRad="57150" rotWithShape="0" algn="bl" dir="5400000" dist="19050">
              <a:srgbClr val="000000">
                <a:alpha val="50000"/>
              </a:srgbClr>
            </a:outerShdw>
          </a:effectLst>
        </p:spPr>
      </p:pic>
      <p:sp>
        <p:nvSpPr>
          <p:cNvPr id="983" name="Google Shape;983;p74"/>
          <p:cNvSpPr txBox="1"/>
          <p:nvPr/>
        </p:nvSpPr>
        <p:spPr>
          <a:xfrm>
            <a:off x="6113700" y="1982625"/>
            <a:ext cx="29703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Every workload &amp; team its own system</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984" name="Google Shape;984;p74"/>
          <p:cNvSpPr txBox="1"/>
          <p:nvPr/>
        </p:nvSpPr>
        <p:spPr>
          <a:xfrm>
            <a:off x="6113700" y="2363625"/>
            <a:ext cx="29703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Different engines for different workloads</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985" name="Google Shape;985;p74"/>
          <p:cNvSpPr txBox="1"/>
          <p:nvPr/>
        </p:nvSpPr>
        <p:spPr>
          <a:xfrm>
            <a:off x="6113700" y="2744625"/>
            <a:ext cx="29703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Built </a:t>
            </a:r>
            <a:r>
              <a:rPr i="1" lang="en-US" sz="1200">
                <a:latin typeface="Lato"/>
                <a:ea typeface="Lato"/>
                <a:cs typeface="Lato"/>
                <a:sym typeface="Lato"/>
              </a:rPr>
              <a:t>on</a:t>
            </a:r>
            <a:r>
              <a:rPr lang="en-US" sz="1200">
                <a:latin typeface="Lato"/>
                <a:ea typeface="Lato"/>
                <a:cs typeface="Lato"/>
                <a:sym typeface="Lato"/>
              </a:rPr>
              <a:t> Kubernetes </a:t>
            </a:r>
            <a:r>
              <a:rPr i="1" lang="en-US" sz="1200">
                <a:latin typeface="Lato"/>
                <a:ea typeface="Lato"/>
                <a:cs typeface="Lato"/>
                <a:sym typeface="Lato"/>
              </a:rPr>
              <a:t>for</a:t>
            </a:r>
            <a:r>
              <a:rPr lang="en-US" sz="1200">
                <a:latin typeface="Lato"/>
                <a:ea typeface="Lato"/>
                <a:cs typeface="Lato"/>
                <a:sym typeface="Lato"/>
              </a:rPr>
              <a:t> Kubernetes</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986" name="Google Shape;986;p74"/>
          <p:cNvSpPr txBox="1"/>
          <p:nvPr/>
        </p:nvSpPr>
        <p:spPr>
          <a:xfrm>
            <a:off x="6113700" y="3125625"/>
            <a:ext cx="2970300" cy="124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Delivers the benefits of            for data</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No lock-in</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Open source</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Runs consistently everywhere </a:t>
            </a:r>
            <a:endParaRPr sz="1200">
              <a:latin typeface="Lato"/>
              <a:ea typeface="Lato"/>
              <a:cs typeface="Lato"/>
              <a:sym typeface="Lato"/>
            </a:endParaRPr>
          </a:p>
          <a:p>
            <a:pPr indent="-304800" lvl="1" marL="914400" rtl="0" algn="l">
              <a:spcBef>
                <a:spcPts val="0"/>
              </a:spcBef>
              <a:spcAft>
                <a:spcPts val="0"/>
              </a:spcAft>
              <a:buSzPts val="1200"/>
              <a:buFont typeface="Lato"/>
              <a:buChar char="-"/>
            </a:pPr>
            <a:r>
              <a:rPr lang="en-US" sz="1200">
                <a:latin typeface="Lato"/>
                <a:ea typeface="Lato"/>
                <a:cs typeface="Lato"/>
                <a:sym typeface="Lato"/>
              </a:rPr>
              <a:t>Any underlying cloud or disk or SAN</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pic>
        <p:nvPicPr>
          <p:cNvPr id="987" name="Google Shape;987;p74"/>
          <p:cNvPicPr preferRelativeResize="0"/>
          <p:nvPr/>
        </p:nvPicPr>
        <p:blipFill>
          <a:blip r:embed="rId3">
            <a:alphaModFix/>
          </a:blip>
          <a:stretch>
            <a:fillRect/>
          </a:stretch>
        </p:blipFill>
        <p:spPr>
          <a:xfrm>
            <a:off x="7798200" y="3184261"/>
            <a:ext cx="284700" cy="275963"/>
          </a:xfrm>
          <a:prstGeom prst="rect">
            <a:avLst/>
          </a:prstGeom>
          <a:noFill/>
          <a:ln>
            <a:noFill/>
          </a:ln>
        </p:spPr>
      </p:pic>
      <p:sp>
        <p:nvSpPr>
          <p:cNvPr id="988" name="Google Shape;988;p74"/>
          <p:cNvSpPr txBox="1"/>
          <p:nvPr/>
        </p:nvSpPr>
        <p:spPr>
          <a:xfrm>
            <a:off x="6113700" y="4421025"/>
            <a:ext cx="2970300" cy="326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Lato"/>
                <a:ea typeface="Lato"/>
                <a:cs typeface="Lato"/>
                <a:sym typeface="Lato"/>
              </a:rPr>
              <a:t>AND the right architecture for NVMe</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989" name="Google Shape;989;p74"/>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3" name="Shape 993"/>
        <p:cNvGrpSpPr/>
        <p:nvPr/>
      </p:nvGrpSpPr>
      <p:grpSpPr>
        <a:xfrm>
          <a:off x="0" y="0"/>
          <a:ext cx="0" cy="0"/>
          <a:chOff x="0" y="0"/>
          <a:chExt cx="0" cy="0"/>
        </a:xfrm>
      </p:grpSpPr>
      <p:sp>
        <p:nvSpPr>
          <p:cNvPr id="994" name="Google Shape;994;p75"/>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CAS Examples on CNCF Landscape</a:t>
            </a:r>
            <a:endParaRPr>
              <a:solidFill>
                <a:srgbClr val="1E135A"/>
              </a:solidFill>
              <a:latin typeface="Montserrat SemiBold"/>
              <a:ea typeface="Montserrat SemiBold"/>
              <a:cs typeface="Montserrat SemiBold"/>
              <a:sym typeface="Montserrat SemiBold"/>
            </a:endParaRPr>
          </a:p>
        </p:txBody>
      </p:sp>
      <p:sp>
        <p:nvSpPr>
          <p:cNvPr id="995" name="Google Shape;995;p75"/>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996" name="Google Shape;996;p75"/>
          <p:cNvPicPr preferRelativeResize="0"/>
          <p:nvPr/>
        </p:nvPicPr>
        <p:blipFill>
          <a:blip r:embed="rId3">
            <a:alphaModFix amt="33000"/>
          </a:blip>
          <a:stretch>
            <a:fillRect/>
          </a:stretch>
        </p:blipFill>
        <p:spPr>
          <a:xfrm>
            <a:off x="152400" y="751925"/>
            <a:ext cx="8839202" cy="3065915"/>
          </a:xfrm>
          <a:prstGeom prst="rect">
            <a:avLst/>
          </a:prstGeom>
          <a:noFill/>
          <a:ln>
            <a:noFill/>
          </a:ln>
        </p:spPr>
      </p:pic>
      <p:pic>
        <p:nvPicPr>
          <p:cNvPr id="997" name="Google Shape;997;p75"/>
          <p:cNvPicPr preferRelativeResize="0"/>
          <p:nvPr/>
        </p:nvPicPr>
        <p:blipFill>
          <a:blip r:embed="rId4">
            <a:alphaModFix/>
          </a:blip>
          <a:stretch>
            <a:fillRect/>
          </a:stretch>
        </p:blipFill>
        <p:spPr>
          <a:xfrm>
            <a:off x="5196150" y="1419840"/>
            <a:ext cx="971550" cy="1009650"/>
          </a:xfrm>
          <a:prstGeom prst="rect">
            <a:avLst/>
          </a:prstGeom>
          <a:noFill/>
          <a:ln cap="flat" cmpd="sng" w="19050">
            <a:solidFill>
              <a:srgbClr val="6AA84F"/>
            </a:solidFill>
            <a:prstDash val="solid"/>
            <a:round/>
            <a:headEnd len="sm" w="sm" type="none"/>
            <a:tailEnd len="sm" w="sm" type="none"/>
          </a:ln>
        </p:spPr>
      </p:pic>
      <p:pic>
        <p:nvPicPr>
          <p:cNvPr id="998" name="Google Shape;998;p75"/>
          <p:cNvPicPr preferRelativeResize="0"/>
          <p:nvPr/>
        </p:nvPicPr>
        <p:blipFill>
          <a:blip r:embed="rId5">
            <a:alphaModFix/>
          </a:blip>
          <a:stretch>
            <a:fillRect/>
          </a:stretch>
        </p:blipFill>
        <p:spPr>
          <a:xfrm>
            <a:off x="5196150" y="2531190"/>
            <a:ext cx="971550" cy="1000125"/>
          </a:xfrm>
          <a:prstGeom prst="rect">
            <a:avLst/>
          </a:prstGeom>
          <a:noFill/>
          <a:ln cap="flat" cmpd="sng" w="9525">
            <a:solidFill>
              <a:srgbClr val="666666"/>
            </a:solidFill>
            <a:prstDash val="solid"/>
            <a:round/>
            <a:headEnd len="sm" w="sm" type="none"/>
            <a:tailEnd len="sm" w="sm" type="none"/>
          </a:ln>
        </p:spPr>
      </p:pic>
      <p:pic>
        <p:nvPicPr>
          <p:cNvPr id="999" name="Google Shape;999;p75"/>
          <p:cNvPicPr preferRelativeResize="0"/>
          <p:nvPr/>
        </p:nvPicPr>
        <p:blipFill>
          <a:blip r:embed="rId6">
            <a:alphaModFix/>
          </a:blip>
          <a:stretch>
            <a:fillRect/>
          </a:stretch>
        </p:blipFill>
        <p:spPr>
          <a:xfrm>
            <a:off x="113550" y="3023165"/>
            <a:ext cx="962025" cy="923925"/>
          </a:xfrm>
          <a:prstGeom prst="rect">
            <a:avLst/>
          </a:prstGeom>
          <a:noFill/>
          <a:ln cap="flat" cmpd="sng" w="9525">
            <a:solidFill>
              <a:srgbClr val="666666"/>
            </a:solidFill>
            <a:prstDash val="solid"/>
            <a:round/>
            <a:headEnd len="sm" w="sm" type="none"/>
            <a:tailEnd len="sm" w="sm" type="none"/>
          </a:ln>
        </p:spPr>
      </p:pic>
      <p:pic>
        <p:nvPicPr>
          <p:cNvPr id="1000" name="Google Shape;1000;p75"/>
          <p:cNvPicPr preferRelativeResize="0"/>
          <p:nvPr/>
        </p:nvPicPr>
        <p:blipFill>
          <a:blip r:embed="rId7">
            <a:alphaModFix/>
          </a:blip>
          <a:stretch>
            <a:fillRect/>
          </a:stretch>
        </p:blipFill>
        <p:spPr>
          <a:xfrm>
            <a:off x="2318075" y="2113265"/>
            <a:ext cx="971550" cy="1000125"/>
          </a:xfrm>
          <a:prstGeom prst="rect">
            <a:avLst/>
          </a:prstGeom>
          <a:noFill/>
          <a:ln cap="flat" cmpd="sng" w="9525">
            <a:solidFill>
              <a:srgbClr val="666666"/>
            </a:solidFill>
            <a:prstDash val="solid"/>
            <a:round/>
            <a:headEnd len="sm" w="sm" type="none"/>
            <a:tailEnd len="sm" w="sm" type="none"/>
          </a:ln>
        </p:spPr>
      </p:pic>
      <p:pic>
        <p:nvPicPr>
          <p:cNvPr id="1001" name="Google Shape;1001;p75"/>
          <p:cNvPicPr preferRelativeResize="0"/>
          <p:nvPr/>
        </p:nvPicPr>
        <p:blipFill>
          <a:blip r:embed="rId8">
            <a:alphaModFix/>
          </a:blip>
          <a:stretch>
            <a:fillRect/>
          </a:stretch>
        </p:blipFill>
        <p:spPr>
          <a:xfrm>
            <a:off x="793550" y="2103753"/>
            <a:ext cx="962025" cy="1019175"/>
          </a:xfrm>
          <a:prstGeom prst="rect">
            <a:avLst/>
          </a:prstGeom>
          <a:noFill/>
          <a:ln cap="flat" cmpd="sng" w="19050">
            <a:solidFill>
              <a:srgbClr val="6AA84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10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10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1000"/>
                                        <p:tgtEl>
                                          <p:spTgt spid="9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5" name="Shape 1005"/>
        <p:cNvGrpSpPr/>
        <p:nvPr/>
      </p:nvGrpSpPr>
      <p:grpSpPr>
        <a:xfrm>
          <a:off x="0" y="0"/>
          <a:ext cx="0" cy="0"/>
          <a:chOff x="0" y="0"/>
          <a:chExt cx="0" cy="0"/>
        </a:xfrm>
      </p:grpSpPr>
      <p:pic>
        <p:nvPicPr>
          <p:cNvPr descr="Manuscript Svg Png Icon Free Download (#547144) - OnlineWebFonts.COM" id="1006" name="Google Shape;1006;p76"/>
          <p:cNvPicPr preferRelativeResize="0"/>
          <p:nvPr/>
        </p:nvPicPr>
        <p:blipFill>
          <a:blip r:embed="rId3">
            <a:alphaModFix/>
          </a:blip>
          <a:stretch>
            <a:fillRect/>
          </a:stretch>
        </p:blipFill>
        <p:spPr>
          <a:xfrm>
            <a:off x="7084173" y="1328900"/>
            <a:ext cx="1289700" cy="879625"/>
          </a:xfrm>
          <a:prstGeom prst="rect">
            <a:avLst/>
          </a:prstGeom>
          <a:noFill/>
          <a:ln>
            <a:noFill/>
          </a:ln>
        </p:spPr>
      </p:pic>
      <p:pic>
        <p:nvPicPr>
          <p:cNvPr descr="OpenEBS (@openebs) | Twitter" id="1007" name="Google Shape;1007;p76"/>
          <p:cNvPicPr preferRelativeResize="0"/>
          <p:nvPr/>
        </p:nvPicPr>
        <p:blipFill>
          <a:blip r:embed="rId4">
            <a:alphaModFix/>
          </a:blip>
          <a:stretch>
            <a:fillRect/>
          </a:stretch>
        </p:blipFill>
        <p:spPr>
          <a:xfrm>
            <a:off x="1738600" y="1086750"/>
            <a:ext cx="359175" cy="359175"/>
          </a:xfrm>
          <a:prstGeom prst="rect">
            <a:avLst/>
          </a:prstGeom>
          <a:noFill/>
          <a:ln>
            <a:noFill/>
          </a:ln>
        </p:spPr>
      </p:pic>
      <p:sp>
        <p:nvSpPr>
          <p:cNvPr id="1008" name="Google Shape;1008;p76"/>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sz="2800">
                <a:solidFill>
                  <a:srgbClr val="1E135A"/>
                </a:solidFill>
              </a:rPr>
              <a:t>Summary - </a:t>
            </a:r>
            <a:r>
              <a:rPr b="0" lang="en-US" sz="2800">
                <a:solidFill>
                  <a:srgbClr val="1E135A"/>
                </a:solidFill>
              </a:rPr>
              <a:t>Unleash the power of K8s with CAS</a:t>
            </a:r>
            <a:endParaRPr b="0" sz="2800">
              <a:solidFill>
                <a:srgbClr val="1E135A"/>
              </a:solidFill>
            </a:endParaRPr>
          </a:p>
        </p:txBody>
      </p:sp>
      <p:sp>
        <p:nvSpPr>
          <p:cNvPr id="1009" name="Google Shape;1009;p76"/>
          <p:cNvSpPr txBox="1"/>
          <p:nvPr/>
        </p:nvSpPr>
        <p:spPr>
          <a:xfrm>
            <a:off x="6188850" y="1006375"/>
            <a:ext cx="2269200" cy="320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1100">
                <a:solidFill>
                  <a:schemeClr val="dk1"/>
                </a:solidFill>
                <a:latin typeface="Calibri"/>
                <a:ea typeface="Calibri"/>
                <a:cs typeface="Calibri"/>
                <a:sym typeface="Calibri"/>
              </a:rPr>
              <a:t>Built on Kubernetes for Kubernetes</a:t>
            </a:r>
            <a:endParaRPr sz="1100">
              <a:solidFill>
                <a:schemeClr val="dk1"/>
              </a:solidFill>
              <a:latin typeface="Calibri"/>
              <a:ea typeface="Calibri"/>
              <a:cs typeface="Calibri"/>
              <a:sym typeface="Calibri"/>
            </a:endParaRPr>
          </a:p>
        </p:txBody>
      </p:sp>
      <p:pic>
        <p:nvPicPr>
          <p:cNvPr descr="Lock unlock icon vector" id="1010" name="Google Shape;1010;p76"/>
          <p:cNvPicPr preferRelativeResize="0"/>
          <p:nvPr/>
        </p:nvPicPr>
        <p:blipFill>
          <a:blip r:embed="rId5">
            <a:alphaModFix/>
          </a:blip>
          <a:stretch>
            <a:fillRect/>
          </a:stretch>
        </p:blipFill>
        <p:spPr>
          <a:xfrm>
            <a:off x="358650" y="2614800"/>
            <a:ext cx="1229625" cy="1229625"/>
          </a:xfrm>
          <a:prstGeom prst="rect">
            <a:avLst/>
          </a:prstGeom>
          <a:noFill/>
          <a:ln>
            <a:noFill/>
          </a:ln>
        </p:spPr>
      </p:pic>
      <p:sp>
        <p:nvSpPr>
          <p:cNvPr id="1011" name="Google Shape;1011;p76"/>
          <p:cNvSpPr txBox="1"/>
          <p:nvPr/>
        </p:nvSpPr>
        <p:spPr>
          <a:xfrm>
            <a:off x="1134075" y="2853713"/>
            <a:ext cx="845400" cy="38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Avoid Lock-in</a:t>
            </a:r>
            <a:endParaRPr sz="1100">
              <a:solidFill>
                <a:schemeClr val="dk1"/>
              </a:solidFill>
              <a:latin typeface="Calibri"/>
              <a:ea typeface="Calibri"/>
              <a:cs typeface="Calibri"/>
              <a:sym typeface="Calibri"/>
            </a:endParaRPr>
          </a:p>
        </p:txBody>
      </p:sp>
      <p:cxnSp>
        <p:nvCxnSpPr>
          <p:cNvPr id="1012" name="Google Shape;1012;p76"/>
          <p:cNvCxnSpPr/>
          <p:nvPr/>
        </p:nvCxnSpPr>
        <p:spPr>
          <a:xfrm>
            <a:off x="1566825" y="905900"/>
            <a:ext cx="90000" cy="98400"/>
          </a:xfrm>
          <a:prstGeom prst="straightConnector1">
            <a:avLst/>
          </a:prstGeom>
          <a:noFill/>
          <a:ln cap="flat" cmpd="sng" w="76200">
            <a:solidFill>
              <a:srgbClr val="FF9900"/>
            </a:solidFill>
            <a:prstDash val="solid"/>
            <a:round/>
            <a:headEnd len="med" w="med" type="none"/>
            <a:tailEnd len="med" w="med" type="none"/>
          </a:ln>
        </p:spPr>
      </p:cxnSp>
      <p:sp>
        <p:nvSpPr>
          <p:cNvPr id="1013" name="Google Shape;1013;p76"/>
          <p:cNvSpPr/>
          <p:nvPr/>
        </p:nvSpPr>
        <p:spPr>
          <a:xfrm>
            <a:off x="1035196" y="3385600"/>
            <a:ext cx="700704" cy="384372"/>
          </a:xfrm>
          <a:prstGeom prst="cloud">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FF"/>
              </a:solidFill>
            </a:endParaRPr>
          </a:p>
        </p:txBody>
      </p:sp>
      <p:pic>
        <p:nvPicPr>
          <p:cNvPr id="1014" name="Google Shape;1014;p76"/>
          <p:cNvPicPr preferRelativeResize="0"/>
          <p:nvPr/>
        </p:nvPicPr>
        <p:blipFill>
          <a:blip r:embed="rId6">
            <a:alphaModFix/>
          </a:blip>
          <a:stretch>
            <a:fillRect/>
          </a:stretch>
        </p:blipFill>
        <p:spPr>
          <a:xfrm>
            <a:off x="456750" y="737125"/>
            <a:ext cx="359175" cy="364824"/>
          </a:xfrm>
          <a:prstGeom prst="rect">
            <a:avLst/>
          </a:prstGeom>
          <a:noFill/>
          <a:ln>
            <a:noFill/>
          </a:ln>
        </p:spPr>
      </p:pic>
      <p:sp>
        <p:nvSpPr>
          <p:cNvPr id="1015" name="Google Shape;1015;p76"/>
          <p:cNvSpPr/>
          <p:nvPr/>
        </p:nvSpPr>
        <p:spPr>
          <a:xfrm rot="-769353">
            <a:off x="752042" y="1593892"/>
            <a:ext cx="666419" cy="656592"/>
          </a:xfrm>
          <a:prstGeom prst="heptagon">
            <a:avLst>
              <a:gd fmla="val 102572" name="hf"/>
              <a:gd fmla="val 105210" name="vf"/>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6" name="Google Shape;1016;p76"/>
          <p:cNvPicPr preferRelativeResize="0"/>
          <p:nvPr/>
        </p:nvPicPr>
        <p:blipFill>
          <a:blip r:embed="rId7">
            <a:alphaModFix/>
          </a:blip>
          <a:stretch>
            <a:fillRect/>
          </a:stretch>
        </p:blipFill>
        <p:spPr>
          <a:xfrm>
            <a:off x="961675" y="1740500"/>
            <a:ext cx="263740" cy="320400"/>
          </a:xfrm>
          <a:prstGeom prst="rect">
            <a:avLst/>
          </a:prstGeom>
          <a:noFill/>
          <a:ln>
            <a:noFill/>
          </a:ln>
        </p:spPr>
      </p:pic>
      <p:pic>
        <p:nvPicPr>
          <p:cNvPr id="1017" name="Google Shape;1017;p76"/>
          <p:cNvPicPr preferRelativeResize="0"/>
          <p:nvPr/>
        </p:nvPicPr>
        <p:blipFill>
          <a:blip r:embed="rId8">
            <a:alphaModFix/>
          </a:blip>
          <a:stretch>
            <a:fillRect/>
          </a:stretch>
        </p:blipFill>
        <p:spPr>
          <a:xfrm rot="867713">
            <a:off x="849832" y="906237"/>
            <a:ext cx="772200" cy="749713"/>
          </a:xfrm>
          <a:prstGeom prst="rect">
            <a:avLst/>
          </a:prstGeom>
          <a:noFill/>
          <a:ln>
            <a:noFill/>
          </a:ln>
        </p:spPr>
      </p:pic>
      <p:sp>
        <p:nvSpPr>
          <p:cNvPr id="1018" name="Google Shape;1018;p76"/>
          <p:cNvSpPr/>
          <p:nvPr/>
        </p:nvSpPr>
        <p:spPr>
          <a:xfrm rot="-861692">
            <a:off x="313213" y="654890"/>
            <a:ext cx="666426" cy="656531"/>
          </a:xfrm>
          <a:prstGeom prst="heptagon">
            <a:avLst>
              <a:gd fmla="val 102572" name="hf"/>
              <a:gd fmla="val 105210" name="vf"/>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76"/>
          <p:cNvSpPr txBox="1"/>
          <p:nvPr/>
        </p:nvSpPr>
        <p:spPr>
          <a:xfrm>
            <a:off x="286413" y="1021750"/>
            <a:ext cx="720000" cy="12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00"/>
              <a:t>Compute</a:t>
            </a:r>
            <a:endParaRPr b="1" sz="1100"/>
          </a:p>
        </p:txBody>
      </p:sp>
      <p:sp>
        <p:nvSpPr>
          <p:cNvPr id="1020" name="Google Shape;1020;p76"/>
          <p:cNvSpPr txBox="1"/>
          <p:nvPr/>
        </p:nvSpPr>
        <p:spPr>
          <a:xfrm>
            <a:off x="733538" y="1936150"/>
            <a:ext cx="720000" cy="12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00"/>
              <a:t>Network</a:t>
            </a:r>
            <a:endParaRPr b="1" sz="1100"/>
          </a:p>
        </p:txBody>
      </p:sp>
      <p:sp>
        <p:nvSpPr>
          <p:cNvPr id="1021" name="Google Shape;1021;p76"/>
          <p:cNvSpPr/>
          <p:nvPr/>
        </p:nvSpPr>
        <p:spPr>
          <a:xfrm rot="2544542">
            <a:off x="1585106" y="982888"/>
            <a:ext cx="666352" cy="656160"/>
          </a:xfrm>
          <a:prstGeom prst="heptagon">
            <a:avLst>
              <a:gd fmla="val 102572" name="hf"/>
              <a:gd fmla="val 105210" name="vf"/>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22" name="Google Shape;1022;p76"/>
          <p:cNvSpPr/>
          <p:nvPr/>
        </p:nvSpPr>
        <p:spPr>
          <a:xfrm rot="-2513">
            <a:off x="1712987" y="1097651"/>
            <a:ext cx="410400" cy="364500"/>
          </a:xfrm>
          <a:prstGeom prst="can">
            <a:avLst>
              <a:gd fmla="val 25000"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6"/>
          <p:cNvSpPr txBox="1"/>
          <p:nvPr/>
        </p:nvSpPr>
        <p:spPr>
          <a:xfrm rot="-5730">
            <a:off x="1558276" y="1354090"/>
            <a:ext cx="720001" cy="1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00"/>
              <a:t>Data</a:t>
            </a:r>
            <a:endParaRPr b="1" sz="1100"/>
          </a:p>
        </p:txBody>
      </p:sp>
      <p:cxnSp>
        <p:nvCxnSpPr>
          <p:cNvPr id="1024" name="Google Shape;1024;p76"/>
          <p:cNvCxnSpPr/>
          <p:nvPr/>
        </p:nvCxnSpPr>
        <p:spPr>
          <a:xfrm>
            <a:off x="1786000" y="792725"/>
            <a:ext cx="43800" cy="123000"/>
          </a:xfrm>
          <a:prstGeom prst="straightConnector1">
            <a:avLst/>
          </a:prstGeom>
          <a:noFill/>
          <a:ln cap="flat" cmpd="sng" w="76200">
            <a:solidFill>
              <a:srgbClr val="FF9900"/>
            </a:solidFill>
            <a:prstDash val="solid"/>
            <a:round/>
            <a:headEnd len="med" w="med" type="none"/>
            <a:tailEnd len="med" w="med" type="none"/>
          </a:ln>
        </p:spPr>
      </p:cxnSp>
      <p:cxnSp>
        <p:nvCxnSpPr>
          <p:cNvPr id="1025" name="Google Shape;1025;p76"/>
          <p:cNvCxnSpPr/>
          <p:nvPr/>
        </p:nvCxnSpPr>
        <p:spPr>
          <a:xfrm flipH="1">
            <a:off x="2038725" y="802825"/>
            <a:ext cx="34200" cy="134100"/>
          </a:xfrm>
          <a:prstGeom prst="straightConnector1">
            <a:avLst/>
          </a:prstGeom>
          <a:noFill/>
          <a:ln cap="flat" cmpd="sng" w="76200">
            <a:solidFill>
              <a:srgbClr val="FF9900"/>
            </a:solidFill>
            <a:prstDash val="solid"/>
            <a:round/>
            <a:headEnd len="med" w="med" type="none"/>
            <a:tailEnd len="med" w="med" type="none"/>
          </a:ln>
        </p:spPr>
      </p:cxnSp>
      <p:cxnSp>
        <p:nvCxnSpPr>
          <p:cNvPr id="1026" name="Google Shape;1026;p76"/>
          <p:cNvCxnSpPr/>
          <p:nvPr/>
        </p:nvCxnSpPr>
        <p:spPr>
          <a:xfrm flipH="1">
            <a:off x="2210625" y="898100"/>
            <a:ext cx="89700" cy="114000"/>
          </a:xfrm>
          <a:prstGeom prst="straightConnector1">
            <a:avLst/>
          </a:prstGeom>
          <a:noFill/>
          <a:ln cap="flat" cmpd="sng" w="76200">
            <a:solidFill>
              <a:srgbClr val="FF9900"/>
            </a:solidFill>
            <a:prstDash val="solid"/>
            <a:round/>
            <a:headEnd len="med" w="med" type="none"/>
            <a:tailEnd len="med" w="med" type="none"/>
          </a:ln>
        </p:spPr>
      </p:cxnSp>
      <p:cxnSp>
        <p:nvCxnSpPr>
          <p:cNvPr id="1027" name="Google Shape;1027;p76"/>
          <p:cNvCxnSpPr/>
          <p:nvPr/>
        </p:nvCxnSpPr>
        <p:spPr>
          <a:xfrm flipH="1">
            <a:off x="2312375" y="1115975"/>
            <a:ext cx="136800" cy="60000"/>
          </a:xfrm>
          <a:prstGeom prst="straightConnector1">
            <a:avLst/>
          </a:prstGeom>
          <a:noFill/>
          <a:ln cap="flat" cmpd="sng" w="76200">
            <a:solidFill>
              <a:srgbClr val="FF9900"/>
            </a:solidFill>
            <a:prstDash val="solid"/>
            <a:round/>
            <a:headEnd len="med" w="med" type="none"/>
            <a:tailEnd len="med" w="med" type="none"/>
          </a:ln>
        </p:spPr>
      </p:cxnSp>
      <p:cxnSp>
        <p:nvCxnSpPr>
          <p:cNvPr id="1028" name="Google Shape;1028;p76"/>
          <p:cNvCxnSpPr/>
          <p:nvPr/>
        </p:nvCxnSpPr>
        <p:spPr>
          <a:xfrm rot="10800000">
            <a:off x="2385450" y="1346900"/>
            <a:ext cx="156000" cy="6600"/>
          </a:xfrm>
          <a:prstGeom prst="straightConnector1">
            <a:avLst/>
          </a:prstGeom>
          <a:noFill/>
          <a:ln cap="flat" cmpd="sng" w="76200">
            <a:solidFill>
              <a:srgbClr val="FF9900"/>
            </a:solidFill>
            <a:prstDash val="solid"/>
            <a:round/>
            <a:headEnd len="med" w="med" type="none"/>
            <a:tailEnd len="med" w="med" type="none"/>
          </a:ln>
        </p:spPr>
      </p:cxnSp>
      <p:cxnSp>
        <p:nvCxnSpPr>
          <p:cNvPr id="1029" name="Google Shape;1029;p76"/>
          <p:cNvCxnSpPr/>
          <p:nvPr/>
        </p:nvCxnSpPr>
        <p:spPr>
          <a:xfrm rot="10800000">
            <a:off x="2275150" y="1515625"/>
            <a:ext cx="144300" cy="49200"/>
          </a:xfrm>
          <a:prstGeom prst="straightConnector1">
            <a:avLst/>
          </a:prstGeom>
          <a:noFill/>
          <a:ln cap="flat" cmpd="sng" w="76200">
            <a:solidFill>
              <a:srgbClr val="FF9900"/>
            </a:solidFill>
            <a:prstDash val="solid"/>
            <a:round/>
            <a:headEnd len="med" w="med" type="none"/>
            <a:tailEnd len="med" w="med" type="none"/>
          </a:ln>
        </p:spPr>
      </p:cxnSp>
      <p:cxnSp>
        <p:nvCxnSpPr>
          <p:cNvPr id="1030" name="Google Shape;1030;p76"/>
          <p:cNvCxnSpPr/>
          <p:nvPr/>
        </p:nvCxnSpPr>
        <p:spPr>
          <a:xfrm rot="10800000">
            <a:off x="2150600" y="1697925"/>
            <a:ext cx="77700" cy="108600"/>
          </a:xfrm>
          <a:prstGeom prst="straightConnector1">
            <a:avLst/>
          </a:prstGeom>
          <a:noFill/>
          <a:ln cap="flat" cmpd="sng" w="76200">
            <a:solidFill>
              <a:srgbClr val="FF9900"/>
            </a:solidFill>
            <a:prstDash val="solid"/>
            <a:round/>
            <a:headEnd len="med" w="med" type="none"/>
            <a:tailEnd len="med" w="med" type="none"/>
          </a:ln>
        </p:spPr>
      </p:cxnSp>
      <p:cxnSp>
        <p:nvCxnSpPr>
          <p:cNvPr id="1031" name="Google Shape;1031;p76"/>
          <p:cNvCxnSpPr/>
          <p:nvPr/>
        </p:nvCxnSpPr>
        <p:spPr>
          <a:xfrm rot="10800000">
            <a:off x="1960875" y="1754425"/>
            <a:ext cx="18600" cy="117000"/>
          </a:xfrm>
          <a:prstGeom prst="straightConnector1">
            <a:avLst/>
          </a:prstGeom>
          <a:noFill/>
          <a:ln cap="flat" cmpd="sng" w="76200">
            <a:solidFill>
              <a:srgbClr val="FF9900"/>
            </a:solidFill>
            <a:prstDash val="solid"/>
            <a:round/>
            <a:headEnd len="med" w="med" type="none"/>
            <a:tailEnd len="med" w="med" type="none"/>
          </a:ln>
        </p:spPr>
      </p:cxnSp>
      <p:cxnSp>
        <p:nvCxnSpPr>
          <p:cNvPr id="1032" name="Google Shape;1032;p76"/>
          <p:cNvCxnSpPr/>
          <p:nvPr/>
        </p:nvCxnSpPr>
        <p:spPr>
          <a:xfrm flipH="1" rot="10800000">
            <a:off x="1706225" y="1751775"/>
            <a:ext cx="44400" cy="113100"/>
          </a:xfrm>
          <a:prstGeom prst="straightConnector1">
            <a:avLst/>
          </a:prstGeom>
          <a:noFill/>
          <a:ln cap="flat" cmpd="sng" w="76200">
            <a:solidFill>
              <a:srgbClr val="FF9900"/>
            </a:solidFill>
            <a:prstDash val="solid"/>
            <a:round/>
            <a:headEnd len="med" w="med" type="none"/>
            <a:tailEnd len="med" w="med" type="none"/>
          </a:ln>
        </p:spPr>
      </p:cxnSp>
      <p:cxnSp>
        <p:nvCxnSpPr>
          <p:cNvPr id="1033" name="Google Shape;1033;p76"/>
          <p:cNvCxnSpPr/>
          <p:nvPr/>
        </p:nvCxnSpPr>
        <p:spPr>
          <a:xfrm flipH="1" rot="10800000">
            <a:off x="1471075" y="1631475"/>
            <a:ext cx="101700" cy="81000"/>
          </a:xfrm>
          <a:prstGeom prst="straightConnector1">
            <a:avLst/>
          </a:prstGeom>
          <a:noFill/>
          <a:ln cap="flat" cmpd="sng" w="76200">
            <a:solidFill>
              <a:srgbClr val="FF9900"/>
            </a:solidFill>
            <a:prstDash val="solid"/>
            <a:round/>
            <a:headEnd len="med" w="med" type="none"/>
            <a:tailEnd len="med" w="med" type="none"/>
          </a:ln>
        </p:spPr>
      </p:cxnSp>
      <p:sp>
        <p:nvSpPr>
          <p:cNvPr id="1034" name="Google Shape;1034;p76"/>
          <p:cNvSpPr txBox="1"/>
          <p:nvPr/>
        </p:nvSpPr>
        <p:spPr>
          <a:xfrm>
            <a:off x="1674675" y="4216988"/>
            <a:ext cx="1374900" cy="516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1100">
                <a:solidFill>
                  <a:schemeClr val="dk1"/>
                </a:solidFill>
                <a:latin typeface="Calibri"/>
                <a:ea typeface="Calibri"/>
                <a:cs typeface="Calibri"/>
                <a:sym typeface="Calibri"/>
              </a:rPr>
              <a:t>Data portability and no gravity issues</a:t>
            </a:r>
            <a:endParaRPr sz="1100">
              <a:solidFill>
                <a:schemeClr val="dk1"/>
              </a:solidFill>
              <a:latin typeface="Calibri"/>
              <a:ea typeface="Calibri"/>
              <a:cs typeface="Calibri"/>
              <a:sym typeface="Calibri"/>
            </a:endParaRPr>
          </a:p>
        </p:txBody>
      </p:sp>
      <p:pic>
        <p:nvPicPr>
          <p:cNvPr descr="Open Source Icons - Download Free Vector Icons | Noun Project" id="1035" name="Google Shape;1035;p76"/>
          <p:cNvPicPr preferRelativeResize="0"/>
          <p:nvPr/>
        </p:nvPicPr>
        <p:blipFill>
          <a:blip r:embed="rId9">
            <a:alphaModFix/>
          </a:blip>
          <a:stretch>
            <a:fillRect/>
          </a:stretch>
        </p:blipFill>
        <p:spPr>
          <a:xfrm>
            <a:off x="3621562" y="554650"/>
            <a:ext cx="700700" cy="700700"/>
          </a:xfrm>
          <a:prstGeom prst="rect">
            <a:avLst/>
          </a:prstGeom>
          <a:noFill/>
          <a:ln>
            <a:noFill/>
          </a:ln>
        </p:spPr>
      </p:pic>
      <p:cxnSp>
        <p:nvCxnSpPr>
          <p:cNvPr id="1036" name="Google Shape;1036;p76"/>
          <p:cNvCxnSpPr/>
          <p:nvPr/>
        </p:nvCxnSpPr>
        <p:spPr>
          <a:xfrm flipH="1" rot="10800000">
            <a:off x="2586875" y="996175"/>
            <a:ext cx="1113900" cy="188400"/>
          </a:xfrm>
          <a:prstGeom prst="straightConnector1">
            <a:avLst/>
          </a:prstGeom>
          <a:noFill/>
          <a:ln cap="flat" cmpd="sng" w="9525">
            <a:solidFill>
              <a:srgbClr val="FF9900"/>
            </a:solidFill>
            <a:prstDash val="solid"/>
            <a:round/>
            <a:headEnd len="med" w="med" type="none"/>
            <a:tailEnd len="med" w="med" type="triangle"/>
          </a:ln>
        </p:spPr>
      </p:cxnSp>
      <p:cxnSp>
        <p:nvCxnSpPr>
          <p:cNvPr id="1037" name="Google Shape;1037;p76"/>
          <p:cNvCxnSpPr/>
          <p:nvPr/>
        </p:nvCxnSpPr>
        <p:spPr>
          <a:xfrm>
            <a:off x="2666238" y="1417746"/>
            <a:ext cx="3600600" cy="272700"/>
          </a:xfrm>
          <a:prstGeom prst="straightConnector1">
            <a:avLst/>
          </a:prstGeom>
          <a:noFill/>
          <a:ln cap="flat" cmpd="sng" w="9525">
            <a:solidFill>
              <a:srgbClr val="FF9900"/>
            </a:solidFill>
            <a:prstDash val="solid"/>
            <a:round/>
            <a:headEnd len="med" w="med" type="none"/>
            <a:tailEnd len="med" w="med" type="triangle"/>
          </a:ln>
        </p:spPr>
      </p:cxnSp>
      <p:cxnSp>
        <p:nvCxnSpPr>
          <p:cNvPr id="1038" name="Google Shape;1038;p76"/>
          <p:cNvCxnSpPr/>
          <p:nvPr/>
        </p:nvCxnSpPr>
        <p:spPr>
          <a:xfrm flipH="1">
            <a:off x="1277825" y="1973850"/>
            <a:ext cx="474900" cy="729000"/>
          </a:xfrm>
          <a:prstGeom prst="straightConnector1">
            <a:avLst/>
          </a:prstGeom>
          <a:noFill/>
          <a:ln cap="flat" cmpd="sng" w="9525">
            <a:solidFill>
              <a:srgbClr val="FF9900"/>
            </a:solidFill>
            <a:prstDash val="solid"/>
            <a:round/>
            <a:headEnd len="med" w="med" type="none"/>
            <a:tailEnd len="med" w="med" type="triangle"/>
          </a:ln>
        </p:spPr>
      </p:cxnSp>
      <p:cxnSp>
        <p:nvCxnSpPr>
          <p:cNvPr id="1039" name="Google Shape;1039;p76"/>
          <p:cNvCxnSpPr/>
          <p:nvPr/>
        </p:nvCxnSpPr>
        <p:spPr>
          <a:xfrm>
            <a:off x="1979475" y="1979700"/>
            <a:ext cx="223800" cy="1402800"/>
          </a:xfrm>
          <a:prstGeom prst="straightConnector1">
            <a:avLst/>
          </a:prstGeom>
          <a:noFill/>
          <a:ln cap="flat" cmpd="sng" w="9525">
            <a:solidFill>
              <a:srgbClr val="FF9900"/>
            </a:solidFill>
            <a:prstDash val="solid"/>
            <a:round/>
            <a:headEnd len="med" w="med" type="none"/>
            <a:tailEnd len="med" w="med" type="triangle"/>
          </a:ln>
        </p:spPr>
      </p:cxnSp>
      <p:pic>
        <p:nvPicPr>
          <p:cNvPr descr="Weight Icons - Download Free Vector Icons | Noun Project" id="1040" name="Google Shape;1040;p76"/>
          <p:cNvPicPr preferRelativeResize="0"/>
          <p:nvPr/>
        </p:nvPicPr>
        <p:blipFill>
          <a:blip r:embed="rId10">
            <a:alphaModFix/>
          </a:blip>
          <a:stretch>
            <a:fillRect/>
          </a:stretch>
        </p:blipFill>
        <p:spPr>
          <a:xfrm>
            <a:off x="2075888" y="3354775"/>
            <a:ext cx="566100" cy="566100"/>
          </a:xfrm>
          <a:prstGeom prst="rect">
            <a:avLst/>
          </a:prstGeom>
          <a:noFill/>
          <a:ln>
            <a:noFill/>
          </a:ln>
        </p:spPr>
      </p:pic>
      <p:sp>
        <p:nvSpPr>
          <p:cNvPr id="1041" name="Google Shape;1041;p76"/>
          <p:cNvSpPr/>
          <p:nvPr/>
        </p:nvSpPr>
        <p:spPr>
          <a:xfrm>
            <a:off x="1951211" y="3902230"/>
            <a:ext cx="800100" cy="4161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sp>
        <p:nvSpPr>
          <p:cNvPr id="1042" name="Google Shape;1042;p76"/>
          <p:cNvSpPr txBox="1"/>
          <p:nvPr/>
        </p:nvSpPr>
        <p:spPr>
          <a:xfrm>
            <a:off x="2035188" y="3524075"/>
            <a:ext cx="632100" cy="38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800">
              <a:solidFill>
                <a:srgbClr val="FFFFFF"/>
              </a:solidFill>
            </a:endParaRPr>
          </a:p>
        </p:txBody>
      </p:sp>
      <p:sp>
        <p:nvSpPr>
          <p:cNvPr id="1043" name="Google Shape;1043;p76"/>
          <p:cNvSpPr/>
          <p:nvPr/>
        </p:nvSpPr>
        <p:spPr>
          <a:xfrm>
            <a:off x="1744101" y="3129030"/>
            <a:ext cx="1229700" cy="1551300"/>
          </a:xfrm>
          <a:prstGeom prst="mathMultiply">
            <a:avLst>
              <a:gd fmla="val 6632" name="adj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76"/>
          <p:cNvSpPr txBox="1"/>
          <p:nvPr/>
        </p:nvSpPr>
        <p:spPr>
          <a:xfrm>
            <a:off x="4159650" y="518800"/>
            <a:ext cx="2107200" cy="320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1100">
                <a:solidFill>
                  <a:schemeClr val="dk1"/>
                </a:solidFill>
                <a:latin typeface="Calibri"/>
                <a:ea typeface="Calibri"/>
                <a:cs typeface="Calibri"/>
                <a:sym typeface="Calibri"/>
              </a:rPr>
              <a:t>Based on OpenEBS, Open Source, </a:t>
            </a:r>
            <a:endParaRPr sz="1100">
              <a:solidFill>
                <a:schemeClr val="dk1"/>
              </a:solidFill>
              <a:latin typeface="Calibri"/>
              <a:ea typeface="Calibri"/>
              <a:cs typeface="Calibri"/>
              <a:sym typeface="Calibri"/>
            </a:endParaRPr>
          </a:p>
          <a:p>
            <a:pPr indent="0" lvl="0" marL="0" marR="0" rtl="0" algn="ctr">
              <a:lnSpc>
                <a:spcPct val="115000"/>
              </a:lnSpc>
              <a:spcBef>
                <a:spcPts val="0"/>
              </a:spcBef>
              <a:spcAft>
                <a:spcPts val="0"/>
              </a:spcAft>
              <a:buNone/>
            </a:pPr>
            <a:r>
              <a:rPr lang="en-US" sz="1100">
                <a:solidFill>
                  <a:schemeClr val="dk1"/>
                </a:solidFill>
                <a:latin typeface="Calibri"/>
                <a:ea typeface="Calibri"/>
                <a:cs typeface="Calibri"/>
                <a:sym typeface="Calibri"/>
              </a:rPr>
              <a:t>5th largest CNCF contributor</a:t>
            </a:r>
            <a:endParaRPr sz="1100">
              <a:solidFill>
                <a:schemeClr val="dk1"/>
              </a:solidFill>
              <a:latin typeface="Calibri"/>
              <a:ea typeface="Calibri"/>
              <a:cs typeface="Calibri"/>
              <a:sym typeface="Calibri"/>
            </a:endParaRPr>
          </a:p>
        </p:txBody>
      </p:sp>
      <p:cxnSp>
        <p:nvCxnSpPr>
          <p:cNvPr id="1045" name="Google Shape;1045;p76"/>
          <p:cNvCxnSpPr/>
          <p:nvPr/>
        </p:nvCxnSpPr>
        <p:spPr>
          <a:xfrm>
            <a:off x="2399425" y="1711038"/>
            <a:ext cx="3489300" cy="1753500"/>
          </a:xfrm>
          <a:prstGeom prst="straightConnector1">
            <a:avLst/>
          </a:prstGeom>
          <a:noFill/>
          <a:ln cap="flat" cmpd="sng" w="9525">
            <a:solidFill>
              <a:srgbClr val="FF9900"/>
            </a:solidFill>
            <a:prstDash val="solid"/>
            <a:round/>
            <a:headEnd len="med" w="med" type="none"/>
            <a:tailEnd len="med" w="med" type="triangle"/>
          </a:ln>
        </p:spPr>
      </p:cxnSp>
      <p:sp>
        <p:nvSpPr>
          <p:cNvPr id="1046" name="Google Shape;1046;p76"/>
          <p:cNvSpPr txBox="1"/>
          <p:nvPr/>
        </p:nvSpPr>
        <p:spPr>
          <a:xfrm>
            <a:off x="3011525" y="4004000"/>
            <a:ext cx="1095000" cy="729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1100">
                <a:solidFill>
                  <a:schemeClr val="dk1"/>
                </a:solidFill>
                <a:latin typeface="Calibri"/>
                <a:ea typeface="Calibri"/>
                <a:cs typeface="Calibri"/>
                <a:sym typeface="Calibri"/>
              </a:rPr>
              <a:t>50-70% reduced storage TCO</a:t>
            </a:r>
            <a:endParaRPr sz="1100">
              <a:solidFill>
                <a:schemeClr val="dk1"/>
              </a:solidFill>
              <a:latin typeface="Calibri"/>
              <a:ea typeface="Calibri"/>
              <a:cs typeface="Calibri"/>
              <a:sym typeface="Calibri"/>
            </a:endParaRPr>
          </a:p>
        </p:txBody>
      </p:sp>
      <p:pic>
        <p:nvPicPr>
          <p:cNvPr descr="High Price Icons - Download Free Vector Icons | Noun Project" id="1047" name="Google Shape;1047;p76"/>
          <p:cNvPicPr preferRelativeResize="0"/>
          <p:nvPr/>
        </p:nvPicPr>
        <p:blipFill>
          <a:blip r:embed="rId11">
            <a:alphaModFix/>
          </a:blip>
          <a:stretch>
            <a:fillRect/>
          </a:stretch>
        </p:blipFill>
        <p:spPr>
          <a:xfrm rot="10800000">
            <a:off x="3210899" y="3452750"/>
            <a:ext cx="654925" cy="654900"/>
          </a:xfrm>
          <a:prstGeom prst="rect">
            <a:avLst/>
          </a:prstGeom>
          <a:noFill/>
          <a:ln>
            <a:noFill/>
          </a:ln>
        </p:spPr>
      </p:pic>
      <p:sp>
        <p:nvSpPr>
          <p:cNvPr id="1048" name="Google Shape;1048;p76"/>
          <p:cNvSpPr/>
          <p:nvPr/>
        </p:nvSpPr>
        <p:spPr>
          <a:xfrm>
            <a:off x="642265" y="3567304"/>
            <a:ext cx="700704" cy="384372"/>
          </a:xfrm>
          <a:prstGeom prst="cloud">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FF"/>
              </a:solidFill>
            </a:endParaRPr>
          </a:p>
        </p:txBody>
      </p:sp>
      <p:sp>
        <p:nvSpPr>
          <p:cNvPr id="1049" name="Google Shape;1049;p76"/>
          <p:cNvSpPr/>
          <p:nvPr/>
        </p:nvSpPr>
        <p:spPr>
          <a:xfrm>
            <a:off x="211023" y="3459840"/>
            <a:ext cx="700704" cy="384372"/>
          </a:xfrm>
          <a:prstGeom prst="cloud">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FF"/>
              </a:solidFill>
            </a:endParaRPr>
          </a:p>
        </p:txBody>
      </p:sp>
      <p:cxnSp>
        <p:nvCxnSpPr>
          <p:cNvPr id="1050" name="Google Shape;1050;p76"/>
          <p:cNvCxnSpPr/>
          <p:nvPr/>
        </p:nvCxnSpPr>
        <p:spPr>
          <a:xfrm>
            <a:off x="2253641" y="1923613"/>
            <a:ext cx="997500" cy="1611300"/>
          </a:xfrm>
          <a:prstGeom prst="straightConnector1">
            <a:avLst/>
          </a:prstGeom>
          <a:noFill/>
          <a:ln cap="flat" cmpd="sng" w="9525">
            <a:solidFill>
              <a:srgbClr val="FF9900"/>
            </a:solidFill>
            <a:prstDash val="solid"/>
            <a:round/>
            <a:headEnd len="med" w="med" type="none"/>
            <a:tailEnd len="med" w="med" type="triangle"/>
          </a:ln>
        </p:spPr>
      </p:cxnSp>
      <p:sp>
        <p:nvSpPr>
          <p:cNvPr id="1051" name="Google Shape;1051;p76"/>
          <p:cNvSpPr txBox="1"/>
          <p:nvPr/>
        </p:nvSpPr>
        <p:spPr>
          <a:xfrm>
            <a:off x="4202325" y="4181275"/>
            <a:ext cx="1744500" cy="48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Native Hyperconvergence: Truly Cloud Native Storage for Kubernetes</a:t>
            </a:r>
            <a:endParaRPr sz="1600">
              <a:solidFill>
                <a:srgbClr val="262B3E"/>
              </a:solidFill>
            </a:endParaRPr>
          </a:p>
        </p:txBody>
      </p:sp>
      <p:pic>
        <p:nvPicPr>
          <p:cNvPr descr="Scale Tool Icons - Download Free Vector Icons | Noun Project" id="1052" name="Google Shape;1052;p76"/>
          <p:cNvPicPr preferRelativeResize="0"/>
          <p:nvPr/>
        </p:nvPicPr>
        <p:blipFill>
          <a:blip r:embed="rId12">
            <a:alphaModFix/>
          </a:blip>
          <a:stretch>
            <a:fillRect/>
          </a:stretch>
        </p:blipFill>
        <p:spPr>
          <a:xfrm>
            <a:off x="4595625" y="3681350"/>
            <a:ext cx="566100" cy="566100"/>
          </a:xfrm>
          <a:prstGeom prst="rect">
            <a:avLst/>
          </a:prstGeom>
          <a:noFill/>
          <a:ln>
            <a:noFill/>
          </a:ln>
        </p:spPr>
      </p:pic>
      <p:cxnSp>
        <p:nvCxnSpPr>
          <p:cNvPr id="1053" name="Google Shape;1053;p76"/>
          <p:cNvCxnSpPr>
            <a:endCxn id="1052" idx="0"/>
          </p:cNvCxnSpPr>
          <p:nvPr/>
        </p:nvCxnSpPr>
        <p:spPr>
          <a:xfrm>
            <a:off x="2388675" y="1852850"/>
            <a:ext cx="2490000" cy="1828500"/>
          </a:xfrm>
          <a:prstGeom prst="straightConnector1">
            <a:avLst/>
          </a:prstGeom>
          <a:noFill/>
          <a:ln cap="flat" cmpd="sng" w="9525">
            <a:solidFill>
              <a:srgbClr val="FF9900"/>
            </a:solidFill>
            <a:prstDash val="solid"/>
            <a:round/>
            <a:headEnd len="med" w="med" type="none"/>
            <a:tailEnd len="med" w="med" type="triangle"/>
          </a:ln>
        </p:spPr>
      </p:cxnSp>
      <p:sp>
        <p:nvSpPr>
          <p:cNvPr id="1054" name="Google Shape;1054;p76"/>
          <p:cNvSpPr txBox="1"/>
          <p:nvPr/>
        </p:nvSpPr>
        <p:spPr>
          <a:xfrm>
            <a:off x="6048550" y="4075313"/>
            <a:ext cx="1374900" cy="41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High Availability - limited blast radius</a:t>
            </a:r>
            <a:endParaRPr sz="1100">
              <a:solidFill>
                <a:schemeClr val="dk1"/>
              </a:solidFill>
              <a:latin typeface="Calibri"/>
              <a:ea typeface="Calibri"/>
              <a:cs typeface="Calibri"/>
              <a:sym typeface="Calibri"/>
            </a:endParaRPr>
          </a:p>
        </p:txBody>
      </p:sp>
      <p:grpSp>
        <p:nvGrpSpPr>
          <p:cNvPr id="1055" name="Google Shape;1055;p76"/>
          <p:cNvGrpSpPr/>
          <p:nvPr/>
        </p:nvGrpSpPr>
        <p:grpSpPr>
          <a:xfrm>
            <a:off x="6042619" y="3437386"/>
            <a:ext cx="1054900" cy="696557"/>
            <a:chOff x="6722825" y="3641600"/>
            <a:chExt cx="1982150" cy="1308825"/>
          </a:xfrm>
        </p:grpSpPr>
        <p:pic>
          <p:nvPicPr>
            <p:cNvPr descr="Blast Icons - Download Free Vector Icons | Noun Project" id="1056" name="Google Shape;1056;p76"/>
            <p:cNvPicPr preferRelativeResize="0"/>
            <p:nvPr/>
          </p:nvPicPr>
          <p:blipFill>
            <a:blip r:embed="rId13">
              <a:alphaModFix/>
            </a:blip>
            <a:stretch>
              <a:fillRect/>
            </a:stretch>
          </p:blipFill>
          <p:spPr>
            <a:xfrm>
              <a:off x="6722825" y="3641600"/>
              <a:ext cx="632100" cy="632100"/>
            </a:xfrm>
            <a:prstGeom prst="rect">
              <a:avLst/>
            </a:prstGeom>
            <a:noFill/>
            <a:ln>
              <a:noFill/>
            </a:ln>
          </p:spPr>
        </p:pic>
        <p:pic>
          <p:nvPicPr>
            <p:cNvPr descr="Blast Icons - Download Free Vector Icons | Noun Project" id="1057" name="Google Shape;1057;p76"/>
            <p:cNvPicPr preferRelativeResize="0"/>
            <p:nvPr/>
          </p:nvPicPr>
          <p:blipFill>
            <a:blip r:embed="rId13">
              <a:alphaModFix/>
            </a:blip>
            <a:stretch>
              <a:fillRect/>
            </a:stretch>
          </p:blipFill>
          <p:spPr>
            <a:xfrm>
              <a:off x="7397850" y="3641600"/>
              <a:ext cx="632100" cy="632100"/>
            </a:xfrm>
            <a:prstGeom prst="rect">
              <a:avLst/>
            </a:prstGeom>
            <a:noFill/>
            <a:ln>
              <a:noFill/>
            </a:ln>
          </p:spPr>
        </p:pic>
        <p:pic>
          <p:nvPicPr>
            <p:cNvPr descr="Blast Icons - Download Free Vector Icons | Noun Project" id="1058" name="Google Shape;1058;p76"/>
            <p:cNvPicPr preferRelativeResize="0"/>
            <p:nvPr/>
          </p:nvPicPr>
          <p:blipFill>
            <a:blip r:embed="rId13">
              <a:alphaModFix/>
            </a:blip>
            <a:stretch>
              <a:fillRect/>
            </a:stretch>
          </p:blipFill>
          <p:spPr>
            <a:xfrm>
              <a:off x="8072875" y="3641600"/>
              <a:ext cx="632100" cy="632100"/>
            </a:xfrm>
            <a:prstGeom prst="rect">
              <a:avLst/>
            </a:prstGeom>
            <a:noFill/>
            <a:ln>
              <a:noFill/>
            </a:ln>
          </p:spPr>
        </p:pic>
        <p:pic>
          <p:nvPicPr>
            <p:cNvPr descr="Blast Icons - Download Free Vector Icons | Noun Project" id="1059" name="Google Shape;1059;p76"/>
            <p:cNvPicPr preferRelativeResize="0"/>
            <p:nvPr/>
          </p:nvPicPr>
          <p:blipFill>
            <a:blip r:embed="rId13">
              <a:alphaModFix/>
            </a:blip>
            <a:stretch>
              <a:fillRect/>
            </a:stretch>
          </p:blipFill>
          <p:spPr>
            <a:xfrm>
              <a:off x="6722825" y="4318325"/>
              <a:ext cx="632100" cy="632100"/>
            </a:xfrm>
            <a:prstGeom prst="rect">
              <a:avLst/>
            </a:prstGeom>
            <a:noFill/>
            <a:ln>
              <a:noFill/>
            </a:ln>
          </p:spPr>
        </p:pic>
        <p:pic>
          <p:nvPicPr>
            <p:cNvPr descr="Blast Icons - Download Free Vector Icons | Noun Project" id="1060" name="Google Shape;1060;p76"/>
            <p:cNvPicPr preferRelativeResize="0"/>
            <p:nvPr/>
          </p:nvPicPr>
          <p:blipFill>
            <a:blip r:embed="rId13">
              <a:alphaModFix/>
            </a:blip>
            <a:stretch>
              <a:fillRect/>
            </a:stretch>
          </p:blipFill>
          <p:spPr>
            <a:xfrm>
              <a:off x="7397850" y="4318325"/>
              <a:ext cx="632100" cy="632100"/>
            </a:xfrm>
            <a:prstGeom prst="rect">
              <a:avLst/>
            </a:prstGeom>
            <a:noFill/>
            <a:ln>
              <a:noFill/>
            </a:ln>
          </p:spPr>
        </p:pic>
        <p:pic>
          <p:nvPicPr>
            <p:cNvPr descr="Blast Icons - Download Free Vector Icons | Noun Project" id="1061" name="Google Shape;1061;p76"/>
            <p:cNvPicPr preferRelativeResize="0"/>
            <p:nvPr/>
          </p:nvPicPr>
          <p:blipFill>
            <a:blip r:embed="rId13">
              <a:alphaModFix/>
            </a:blip>
            <a:stretch>
              <a:fillRect/>
            </a:stretch>
          </p:blipFill>
          <p:spPr>
            <a:xfrm>
              <a:off x="8072875" y="4318325"/>
              <a:ext cx="632100" cy="632100"/>
            </a:xfrm>
            <a:prstGeom prst="rect">
              <a:avLst/>
            </a:prstGeom>
            <a:noFill/>
            <a:ln>
              <a:noFill/>
            </a:ln>
          </p:spPr>
        </p:pic>
      </p:grpSp>
      <p:sp>
        <p:nvSpPr>
          <p:cNvPr id="1062" name="Google Shape;1062;p76"/>
          <p:cNvSpPr/>
          <p:nvPr/>
        </p:nvSpPr>
        <p:spPr>
          <a:xfrm>
            <a:off x="6113900" y="3513263"/>
            <a:ext cx="223800" cy="1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76"/>
          <p:cNvSpPr/>
          <p:nvPr/>
        </p:nvSpPr>
        <p:spPr>
          <a:xfrm>
            <a:off x="6113900" y="3877863"/>
            <a:ext cx="223800" cy="1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6"/>
          <p:cNvSpPr/>
          <p:nvPr/>
        </p:nvSpPr>
        <p:spPr>
          <a:xfrm>
            <a:off x="6823250" y="3877863"/>
            <a:ext cx="223800" cy="1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76"/>
          <p:cNvSpPr/>
          <p:nvPr/>
        </p:nvSpPr>
        <p:spPr>
          <a:xfrm>
            <a:off x="6823250" y="3541238"/>
            <a:ext cx="223800" cy="1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76"/>
          <p:cNvSpPr/>
          <p:nvPr/>
        </p:nvSpPr>
        <p:spPr>
          <a:xfrm>
            <a:off x="6468575" y="3541238"/>
            <a:ext cx="223800" cy="1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76"/>
          <p:cNvSpPr/>
          <p:nvPr/>
        </p:nvSpPr>
        <p:spPr>
          <a:xfrm rot="-6611">
            <a:off x="6147798" y="3878021"/>
            <a:ext cx="156000" cy="186900"/>
          </a:xfrm>
          <a:prstGeom prst="can">
            <a:avLst>
              <a:gd fmla="val 25000"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6"/>
          <p:cNvSpPr/>
          <p:nvPr/>
        </p:nvSpPr>
        <p:spPr>
          <a:xfrm rot="-6611">
            <a:off x="6147798" y="3507821"/>
            <a:ext cx="156000" cy="186900"/>
          </a:xfrm>
          <a:prstGeom prst="can">
            <a:avLst>
              <a:gd fmla="val 25000"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6"/>
          <p:cNvSpPr/>
          <p:nvPr/>
        </p:nvSpPr>
        <p:spPr>
          <a:xfrm rot="-6611">
            <a:off x="6502473" y="3507821"/>
            <a:ext cx="156000" cy="186900"/>
          </a:xfrm>
          <a:prstGeom prst="can">
            <a:avLst>
              <a:gd fmla="val 25000"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6"/>
          <p:cNvSpPr/>
          <p:nvPr/>
        </p:nvSpPr>
        <p:spPr>
          <a:xfrm rot="-6611">
            <a:off x="6823248" y="3507821"/>
            <a:ext cx="156000" cy="186900"/>
          </a:xfrm>
          <a:prstGeom prst="can">
            <a:avLst>
              <a:gd fmla="val 25000"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6"/>
          <p:cNvSpPr/>
          <p:nvPr/>
        </p:nvSpPr>
        <p:spPr>
          <a:xfrm rot="-6611">
            <a:off x="6823248" y="3878021"/>
            <a:ext cx="156000" cy="186900"/>
          </a:xfrm>
          <a:prstGeom prst="can">
            <a:avLst>
              <a:gd fmla="val 25000"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2" name="Google Shape;1072;p76"/>
          <p:cNvGrpSpPr/>
          <p:nvPr/>
        </p:nvGrpSpPr>
        <p:grpSpPr>
          <a:xfrm>
            <a:off x="6513658" y="1295908"/>
            <a:ext cx="566100" cy="566100"/>
            <a:chOff x="3104970" y="510345"/>
            <a:chExt cx="566100" cy="566100"/>
          </a:xfrm>
        </p:grpSpPr>
        <p:pic>
          <p:nvPicPr>
            <p:cNvPr descr="Admin Icons - Free Download, PNG and SVG" id="1073" name="Google Shape;1073;p76"/>
            <p:cNvPicPr preferRelativeResize="0"/>
            <p:nvPr/>
          </p:nvPicPr>
          <p:blipFill>
            <a:blip r:embed="rId14">
              <a:alphaModFix/>
            </a:blip>
            <a:stretch>
              <a:fillRect/>
            </a:stretch>
          </p:blipFill>
          <p:spPr>
            <a:xfrm>
              <a:off x="3104970" y="510345"/>
              <a:ext cx="566100" cy="566100"/>
            </a:xfrm>
            <a:prstGeom prst="rect">
              <a:avLst/>
            </a:prstGeom>
            <a:noFill/>
            <a:ln>
              <a:noFill/>
            </a:ln>
          </p:spPr>
        </p:pic>
        <p:sp>
          <p:nvSpPr>
            <p:cNvPr id="1074" name="Google Shape;1074;p76"/>
            <p:cNvSpPr/>
            <p:nvPr/>
          </p:nvSpPr>
          <p:spPr>
            <a:xfrm rot="-5400000">
              <a:off x="3365975" y="771875"/>
              <a:ext cx="44100" cy="85800"/>
            </a:xfrm>
            <a:prstGeom prst="moon">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5" name="Google Shape;1075;p76"/>
          <p:cNvSpPr txBox="1"/>
          <p:nvPr/>
        </p:nvSpPr>
        <p:spPr>
          <a:xfrm>
            <a:off x="6249200" y="1786725"/>
            <a:ext cx="1095000" cy="22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00"/>
              <a:t>SRE focus on K8s, and K8s only</a:t>
            </a:r>
            <a:endParaRPr sz="800"/>
          </a:p>
        </p:txBody>
      </p:sp>
      <p:sp>
        <p:nvSpPr>
          <p:cNvPr id="1076" name="Google Shape;1076;p76"/>
          <p:cNvSpPr/>
          <p:nvPr/>
        </p:nvSpPr>
        <p:spPr>
          <a:xfrm>
            <a:off x="6880088" y="1375314"/>
            <a:ext cx="1524900" cy="654900"/>
          </a:xfrm>
          <a:prstGeom prst="mathMultiply">
            <a:avLst>
              <a:gd fmla="val 8702" name="adj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7" name="Google Shape;1077;p76"/>
          <p:cNvGrpSpPr/>
          <p:nvPr/>
        </p:nvGrpSpPr>
        <p:grpSpPr>
          <a:xfrm>
            <a:off x="7127896" y="1247450"/>
            <a:ext cx="808500" cy="187500"/>
            <a:chOff x="5440696" y="483175"/>
            <a:chExt cx="808500" cy="187500"/>
          </a:xfrm>
        </p:grpSpPr>
        <p:sp>
          <p:nvSpPr>
            <p:cNvPr id="1078" name="Google Shape;1078;p76"/>
            <p:cNvSpPr txBox="1"/>
            <p:nvPr/>
          </p:nvSpPr>
          <p:spPr>
            <a:xfrm>
              <a:off x="5484951" y="483175"/>
              <a:ext cx="720000" cy="1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US" sz="1100"/>
                <a:t>Storage.</a:t>
              </a:r>
              <a:endParaRPr b="1" baseline="30000" sz="1100"/>
            </a:p>
          </p:txBody>
        </p:sp>
        <p:sp>
          <p:nvSpPr>
            <p:cNvPr id="1079" name="Google Shape;1079;p76"/>
            <p:cNvSpPr txBox="1"/>
            <p:nvPr/>
          </p:nvSpPr>
          <p:spPr>
            <a:xfrm>
              <a:off x="5440696" y="540025"/>
              <a:ext cx="808500" cy="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US" sz="1100">
                  <a:solidFill>
                    <a:schemeClr val="dk1"/>
                  </a:solidFill>
                </a:rPr>
                <a:t>instructions</a:t>
              </a:r>
              <a:endParaRPr/>
            </a:p>
          </p:txBody>
        </p:sp>
      </p:grpSp>
      <p:sp>
        <p:nvSpPr>
          <p:cNvPr id="1080" name="Google Shape;1080;p76"/>
          <p:cNvSpPr txBox="1"/>
          <p:nvPr/>
        </p:nvSpPr>
        <p:spPr>
          <a:xfrm>
            <a:off x="113550" y="3844200"/>
            <a:ext cx="1782900" cy="2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Cross Cloud visibility</a:t>
            </a:r>
            <a:endParaRPr sz="11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Multi-platform abstraction </a:t>
            </a:r>
            <a:endParaRPr sz="1100">
              <a:solidFill>
                <a:schemeClr val="dk1"/>
              </a:solidFill>
              <a:latin typeface="Calibri"/>
              <a:ea typeface="Calibri"/>
              <a:cs typeface="Calibri"/>
              <a:sym typeface="Calibri"/>
            </a:endParaRPr>
          </a:p>
        </p:txBody>
      </p:sp>
      <p:cxnSp>
        <p:nvCxnSpPr>
          <p:cNvPr id="1081" name="Google Shape;1081;p76"/>
          <p:cNvCxnSpPr/>
          <p:nvPr/>
        </p:nvCxnSpPr>
        <p:spPr>
          <a:xfrm>
            <a:off x="2572713" y="1591588"/>
            <a:ext cx="3512700" cy="1086600"/>
          </a:xfrm>
          <a:prstGeom prst="straightConnector1">
            <a:avLst/>
          </a:prstGeom>
          <a:noFill/>
          <a:ln cap="flat" cmpd="sng" w="9525">
            <a:solidFill>
              <a:srgbClr val="FF9900"/>
            </a:solidFill>
            <a:prstDash val="solid"/>
            <a:round/>
            <a:headEnd len="med" w="med" type="none"/>
            <a:tailEnd len="med" w="med" type="triangle"/>
          </a:ln>
        </p:spPr>
      </p:cxnSp>
      <p:sp>
        <p:nvSpPr>
          <p:cNvPr id="1082" name="Google Shape;1082;p76"/>
          <p:cNvSpPr txBox="1"/>
          <p:nvPr/>
        </p:nvSpPr>
        <p:spPr>
          <a:xfrm>
            <a:off x="6916838" y="2394275"/>
            <a:ext cx="2154000" cy="41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Container attached storage using disk within the K8s cluster. </a:t>
            </a:r>
            <a:endParaRPr sz="11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lang="en-US" sz="1100">
                <a:solidFill>
                  <a:schemeClr val="dk1"/>
                </a:solidFill>
                <a:latin typeface="Calibri"/>
                <a:ea typeface="Calibri"/>
                <a:cs typeface="Calibri"/>
                <a:sym typeface="Calibri"/>
              </a:rPr>
              <a:t>Workload-down storage - ideal for small micro ‘2 pizza’ teams</a:t>
            </a:r>
            <a:endParaRPr sz="1100">
              <a:solidFill>
                <a:schemeClr val="dk1"/>
              </a:solidFill>
              <a:latin typeface="Calibri"/>
              <a:ea typeface="Calibri"/>
              <a:cs typeface="Calibri"/>
              <a:sym typeface="Calibri"/>
            </a:endParaRPr>
          </a:p>
        </p:txBody>
      </p:sp>
      <p:pic>
        <p:nvPicPr>
          <p:cNvPr id="1083" name="Google Shape;1083;p76"/>
          <p:cNvPicPr preferRelativeResize="0"/>
          <p:nvPr/>
        </p:nvPicPr>
        <p:blipFill>
          <a:blip r:embed="rId15">
            <a:alphaModFix/>
          </a:blip>
          <a:stretch>
            <a:fillRect/>
          </a:stretch>
        </p:blipFill>
        <p:spPr>
          <a:xfrm>
            <a:off x="5993973" y="2664636"/>
            <a:ext cx="886125" cy="410614"/>
          </a:xfrm>
          <a:prstGeom prst="rect">
            <a:avLst/>
          </a:prstGeom>
          <a:noFill/>
          <a:ln>
            <a:noFill/>
          </a:ln>
        </p:spPr>
      </p:pic>
      <p:sp>
        <p:nvSpPr>
          <p:cNvPr id="1084" name="Google Shape;1084;p76"/>
          <p:cNvSpPr/>
          <p:nvPr/>
        </p:nvSpPr>
        <p:spPr>
          <a:xfrm>
            <a:off x="6468570" y="2889025"/>
            <a:ext cx="475800" cy="311700"/>
          </a:xfrm>
          <a:prstGeom prst="can">
            <a:avLst>
              <a:gd fmla="val 25000" name="adj"/>
            </a:avLst>
          </a:prstGeom>
          <a:solidFill>
            <a:srgbClr val="FFC000"/>
          </a:solidFill>
          <a:ln cap="flat" cmpd="sng" w="25400">
            <a:solidFill>
              <a:srgbClr val="BA7C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rgbClr val="FFFFFF"/>
              </a:solidFill>
            </a:endParaRPr>
          </a:p>
        </p:txBody>
      </p:sp>
      <p:pic>
        <p:nvPicPr>
          <p:cNvPr descr="Kubernetes - Wikipedia" id="1085" name="Google Shape;1085;p76"/>
          <p:cNvPicPr preferRelativeResize="0"/>
          <p:nvPr/>
        </p:nvPicPr>
        <p:blipFill>
          <a:blip r:embed="rId16">
            <a:alphaModFix/>
          </a:blip>
          <a:stretch>
            <a:fillRect/>
          </a:stretch>
        </p:blipFill>
        <p:spPr>
          <a:xfrm>
            <a:off x="2741723" y="1163936"/>
            <a:ext cx="2490000" cy="2413546"/>
          </a:xfrm>
          <a:prstGeom prst="rect">
            <a:avLst/>
          </a:prstGeom>
          <a:noFill/>
          <a:ln>
            <a:noFill/>
          </a:ln>
        </p:spPr>
      </p:pic>
      <p:sp>
        <p:nvSpPr>
          <p:cNvPr id="1086" name="Google Shape;1086;p76"/>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0" name="Shape 1090"/>
        <p:cNvGrpSpPr/>
        <p:nvPr/>
      </p:nvGrpSpPr>
      <p:grpSpPr>
        <a:xfrm>
          <a:off x="0" y="0"/>
          <a:ext cx="0" cy="0"/>
          <a:chOff x="0" y="0"/>
          <a:chExt cx="0" cy="0"/>
        </a:xfrm>
      </p:grpSpPr>
      <p:sp>
        <p:nvSpPr>
          <p:cNvPr id="1091" name="Google Shape;1091;p77"/>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CAS : What about performance? </a:t>
            </a:r>
            <a:endParaRPr>
              <a:solidFill>
                <a:srgbClr val="1E135A"/>
              </a:solidFill>
              <a:latin typeface="Montserrat SemiBold"/>
              <a:ea typeface="Montserrat SemiBold"/>
              <a:cs typeface="Montserrat SemiBold"/>
              <a:sym typeface="Montserrat SemiBold"/>
            </a:endParaRPr>
          </a:p>
        </p:txBody>
      </p:sp>
      <p:sp>
        <p:nvSpPr>
          <p:cNvPr id="1092" name="Google Shape;1092;p77"/>
          <p:cNvSpPr txBox="1"/>
          <p:nvPr>
            <p:ph idx="1" type="body"/>
          </p:nvPr>
        </p:nvSpPr>
        <p:spPr>
          <a:xfrm>
            <a:off x="159300" y="847675"/>
            <a:ext cx="8520600" cy="397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20124D"/>
                </a:solidFill>
              </a:rPr>
              <a:t>For low latency workloads - that are already distributed in nature - use different flavors of OpenEBS Local PV. </a:t>
            </a:r>
            <a:endParaRPr>
              <a:solidFill>
                <a:srgbClr val="20124D"/>
              </a:solidFill>
            </a:endParaRPr>
          </a:p>
          <a:p>
            <a:pPr indent="0" lvl="0" marL="0" rtl="0" algn="l">
              <a:spcBef>
                <a:spcPts val="0"/>
              </a:spcBef>
              <a:spcAft>
                <a:spcPts val="0"/>
              </a:spcAft>
              <a:buNone/>
            </a:pPr>
            <a:r>
              <a:t/>
            </a:r>
            <a:endParaRPr>
              <a:solidFill>
                <a:srgbClr val="20124D"/>
              </a:solidFill>
            </a:endParaRPr>
          </a:p>
          <a:p>
            <a:pPr indent="0" lvl="0" marL="0" rtl="0" algn="l">
              <a:spcBef>
                <a:spcPts val="0"/>
              </a:spcBef>
              <a:spcAft>
                <a:spcPts val="0"/>
              </a:spcAft>
              <a:buNone/>
            </a:pPr>
            <a:r>
              <a:rPr lang="en-US">
                <a:solidFill>
                  <a:srgbClr val="20124D"/>
                </a:solidFill>
              </a:rPr>
              <a:t>cStor (though it is relatively slow due to its strict consistency checks), fares well in workloads that are not very IO intensive. Have users running 50+ workloads on cStor in 3 node cluster. </a:t>
            </a:r>
            <a:endParaRPr>
              <a:solidFill>
                <a:srgbClr val="20124D"/>
              </a:solidFill>
            </a:endParaRPr>
          </a:p>
          <a:p>
            <a:pPr indent="0" lvl="0" marL="0" rtl="0" algn="l">
              <a:spcBef>
                <a:spcPts val="0"/>
              </a:spcBef>
              <a:spcAft>
                <a:spcPts val="0"/>
              </a:spcAft>
              <a:buNone/>
            </a:pPr>
            <a:r>
              <a:t/>
            </a:r>
            <a:endParaRPr>
              <a:solidFill>
                <a:srgbClr val="20124D"/>
              </a:solidFill>
            </a:endParaRPr>
          </a:p>
          <a:p>
            <a:pPr indent="0" lvl="0" marL="0" rtl="0" algn="l">
              <a:spcBef>
                <a:spcPts val="0"/>
              </a:spcBef>
              <a:spcAft>
                <a:spcPts val="0"/>
              </a:spcAft>
              <a:buNone/>
            </a:pPr>
            <a:r>
              <a:rPr lang="en-US">
                <a:solidFill>
                  <a:srgbClr val="20124D"/>
                </a:solidFill>
              </a:rPr>
              <a:t>Mayastor - specifically targeted for low latency workloads operates at Local PV - low latency numbers - while maintaining strict consistency and offering storage services.  </a:t>
            </a:r>
            <a:endParaRPr sz="1100"/>
          </a:p>
        </p:txBody>
      </p:sp>
      <p:sp>
        <p:nvSpPr>
          <p:cNvPr id="1093" name="Google Shape;1093;p77"/>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78"/>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1E135A"/>
                </a:solidFill>
                <a:latin typeface="Montserrat SemiBold"/>
                <a:ea typeface="Montserrat SemiBold"/>
                <a:cs typeface="Montserrat SemiBold"/>
                <a:sym typeface="Montserrat SemiBold"/>
              </a:rPr>
              <a:t>CAS: OpenEBS </a:t>
            </a:r>
            <a:r>
              <a:rPr lang="en-US">
                <a:solidFill>
                  <a:srgbClr val="1E135A"/>
                </a:solidFill>
                <a:latin typeface="Montserrat SemiBold"/>
                <a:ea typeface="Montserrat SemiBold"/>
                <a:cs typeface="Montserrat SemiBold"/>
                <a:sym typeface="Montserrat SemiBold"/>
              </a:rPr>
              <a:t>Mayastor 0.2.0 - ALPHA</a:t>
            </a:r>
            <a:endParaRPr>
              <a:solidFill>
                <a:srgbClr val="1E135A"/>
              </a:solidFill>
              <a:latin typeface="Montserrat SemiBold"/>
              <a:ea typeface="Montserrat SemiBold"/>
              <a:cs typeface="Montserrat SemiBold"/>
              <a:sym typeface="Montserrat SemiBold"/>
            </a:endParaRPr>
          </a:p>
        </p:txBody>
      </p:sp>
      <p:sp>
        <p:nvSpPr>
          <p:cNvPr id="1099" name="Google Shape;1099;p78"/>
          <p:cNvSpPr txBox="1"/>
          <p:nvPr>
            <p:ph idx="1" type="body"/>
          </p:nvPr>
        </p:nvSpPr>
        <p:spPr>
          <a:xfrm>
            <a:off x="159300" y="847675"/>
            <a:ext cx="8520600" cy="397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3"/>
              </a:rPr>
              <a:t>https://www.youtube.com/watch?v=_5MfGMf8PG4</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US" sz="1700">
                <a:latin typeface="Montserrat"/>
                <a:ea typeface="Montserrat"/>
                <a:cs typeface="Montserrat"/>
                <a:sym typeface="Montserrat"/>
              </a:rPr>
              <a:t>100% user space implementation</a:t>
            </a:r>
            <a:endParaRPr sz="1700">
              <a:latin typeface="Montserrat"/>
              <a:ea typeface="Montserrat"/>
              <a:cs typeface="Montserrat"/>
              <a:sym typeface="Montserrat"/>
            </a:endParaRPr>
          </a:p>
          <a:p>
            <a:pPr indent="-311150" lvl="1" marL="914400" rtl="0" algn="l">
              <a:spcBef>
                <a:spcPts val="0"/>
              </a:spcBef>
              <a:spcAft>
                <a:spcPts val="0"/>
              </a:spcAft>
              <a:buSzPts val="1300"/>
              <a:buFont typeface="Montserrat"/>
              <a:buChar char="○"/>
            </a:pPr>
            <a:r>
              <a:rPr lang="en-US" sz="1300">
                <a:latin typeface="Montserrat"/>
                <a:ea typeface="Montserrat"/>
                <a:cs typeface="Montserrat"/>
                <a:sym typeface="Montserrat"/>
              </a:rPr>
              <a:t>Crucially important to avoid cloud dependencies; ubuntu-GKE != ubuntu-AWS</a:t>
            </a:r>
            <a:endParaRPr sz="1300">
              <a:latin typeface="Montserrat"/>
              <a:ea typeface="Montserrat"/>
              <a:cs typeface="Montserrat"/>
              <a:sym typeface="Montserrat"/>
            </a:endParaRPr>
          </a:p>
          <a:p>
            <a:pPr indent="-311150" lvl="1" marL="914400" rtl="0" algn="l">
              <a:spcBef>
                <a:spcPts val="0"/>
              </a:spcBef>
              <a:spcAft>
                <a:spcPts val="0"/>
              </a:spcAft>
              <a:buSzPts val="1300"/>
              <a:buFont typeface="Montserrat"/>
              <a:buChar char="○"/>
            </a:pPr>
            <a:r>
              <a:rPr lang="en-US" sz="1300">
                <a:latin typeface="Montserrat"/>
                <a:ea typeface="Montserrat"/>
                <a:cs typeface="Montserrat"/>
                <a:sym typeface="Montserrat"/>
              </a:rPr>
              <a:t>Leverages poll mode drivers and auto detects uring support</a:t>
            </a:r>
            <a:endParaRPr sz="13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US" sz="1700">
                <a:latin typeface="Montserrat"/>
                <a:ea typeface="Montserrat"/>
                <a:cs typeface="Montserrat"/>
                <a:sym typeface="Montserrat"/>
              </a:rPr>
              <a:t>The Nexus supports several storage protocols and can be used with existing iSCSI, NVM-oF targets and local storage</a:t>
            </a:r>
            <a:endParaRPr sz="1700">
              <a:latin typeface="Montserrat"/>
              <a:ea typeface="Montserrat"/>
              <a:cs typeface="Montserrat"/>
              <a:sym typeface="Montserrat"/>
            </a:endParaRPr>
          </a:p>
          <a:p>
            <a:pPr indent="-311150" lvl="1" marL="914400" rtl="0" algn="l">
              <a:spcBef>
                <a:spcPts val="0"/>
              </a:spcBef>
              <a:spcAft>
                <a:spcPts val="0"/>
              </a:spcAft>
              <a:buSzPts val="1300"/>
              <a:buFont typeface="Montserrat"/>
              <a:buChar char="○"/>
            </a:pPr>
            <a:r>
              <a:rPr lang="en-US" sz="1300">
                <a:latin typeface="Montserrat"/>
                <a:ea typeface="Montserrat"/>
                <a:cs typeface="Montserrat"/>
                <a:sym typeface="Montserrat"/>
              </a:rPr>
              <a:t>Can do n-way mirrors i.e iscsi://&lt;host&gt;/iqn + nvmf://host/nqn + file:///dev/sdb</a:t>
            </a:r>
            <a:endParaRPr sz="13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US" sz="1700">
                <a:latin typeface="Montserrat"/>
                <a:ea typeface="Montserrat"/>
                <a:cs typeface="Montserrat"/>
                <a:sym typeface="Montserrat"/>
              </a:rPr>
              <a:t>Also API driven, i.e write to NVMe directly by passing the kernel</a:t>
            </a:r>
            <a:endParaRPr sz="1700">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sp>
        <p:nvSpPr>
          <p:cNvPr id="1100" name="Google Shape;1100;p7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3"/>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sz="2800"/>
              <a:t>Conway’s Law for Software Development</a:t>
            </a:r>
            <a:endParaRPr b="0" sz="2800"/>
          </a:p>
        </p:txBody>
      </p:sp>
      <p:sp>
        <p:nvSpPr>
          <p:cNvPr id="270" name="Google Shape;270;p43"/>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271" name="Google Shape;271;p43"/>
          <p:cNvPicPr preferRelativeResize="0"/>
          <p:nvPr/>
        </p:nvPicPr>
        <p:blipFill>
          <a:blip r:embed="rId3">
            <a:alphaModFix/>
          </a:blip>
          <a:stretch>
            <a:fillRect/>
          </a:stretch>
        </p:blipFill>
        <p:spPr>
          <a:xfrm>
            <a:off x="232575" y="781275"/>
            <a:ext cx="5010150" cy="2762250"/>
          </a:xfrm>
          <a:prstGeom prst="rect">
            <a:avLst/>
          </a:prstGeom>
          <a:noFill/>
          <a:ln>
            <a:noFill/>
          </a:ln>
        </p:spPr>
      </p:pic>
      <p:pic>
        <p:nvPicPr>
          <p:cNvPr id="272" name="Google Shape;272;p43"/>
          <p:cNvPicPr preferRelativeResize="0"/>
          <p:nvPr/>
        </p:nvPicPr>
        <p:blipFill>
          <a:blip r:embed="rId4">
            <a:alphaModFix/>
          </a:blip>
          <a:stretch>
            <a:fillRect/>
          </a:stretch>
        </p:blipFill>
        <p:spPr>
          <a:xfrm>
            <a:off x="3998025" y="2320813"/>
            <a:ext cx="4953000" cy="240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0735"/>
        </a:solidFill>
      </p:bgPr>
    </p:bg>
    <p:spTree>
      <p:nvGrpSpPr>
        <p:cNvPr id="1104" name="Shape 1104"/>
        <p:cNvGrpSpPr/>
        <p:nvPr/>
      </p:nvGrpSpPr>
      <p:grpSpPr>
        <a:xfrm>
          <a:off x="0" y="0"/>
          <a:ext cx="0" cy="0"/>
          <a:chOff x="0" y="0"/>
          <a:chExt cx="0" cy="0"/>
        </a:xfrm>
      </p:grpSpPr>
      <p:sp>
        <p:nvSpPr>
          <p:cNvPr id="1105" name="Google Shape;1105;p79"/>
          <p:cNvSpPr/>
          <p:nvPr/>
        </p:nvSpPr>
        <p:spPr>
          <a:xfrm rot="-5399645">
            <a:off x="4174375" y="1070025"/>
            <a:ext cx="5812200" cy="4467900"/>
          </a:xfrm>
          <a:prstGeom prst="triangle">
            <a:avLst>
              <a:gd fmla="val 52767" name="adj"/>
            </a:avLst>
          </a:prstGeom>
          <a:solidFill>
            <a:srgbClr val="613D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9"/>
          <p:cNvSpPr/>
          <p:nvPr/>
        </p:nvSpPr>
        <p:spPr>
          <a:xfrm rot="10800000">
            <a:off x="8900" y="13225"/>
            <a:ext cx="10395300" cy="3880200"/>
          </a:xfrm>
          <a:prstGeom prst="triangle">
            <a:avLst>
              <a:gd fmla="val 43215" name="adj"/>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79"/>
          <p:cNvSpPr/>
          <p:nvPr/>
        </p:nvSpPr>
        <p:spPr>
          <a:xfrm>
            <a:off x="0" y="75"/>
            <a:ext cx="7878000" cy="5143500"/>
          </a:xfrm>
          <a:prstGeom prst="rtTriangle">
            <a:avLst/>
          </a:prstGeom>
          <a:gradFill>
            <a:gsLst>
              <a:gs pos="0">
                <a:srgbClr val="610F75"/>
              </a:gs>
              <a:gs pos="100000">
                <a:srgbClr val="01010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79"/>
          <p:cNvSpPr txBox="1"/>
          <p:nvPr>
            <p:ph type="title"/>
          </p:nvPr>
        </p:nvSpPr>
        <p:spPr>
          <a:xfrm>
            <a:off x="665400" y="1242400"/>
            <a:ext cx="6594900" cy="25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400"/>
              <a:t>Container Attached Storage</a:t>
            </a:r>
            <a:endParaRPr sz="3400"/>
          </a:p>
          <a:p>
            <a:pPr indent="0" lvl="0" marL="0" rtl="0" algn="l">
              <a:lnSpc>
                <a:spcPct val="100000"/>
              </a:lnSpc>
              <a:spcBef>
                <a:spcPts val="0"/>
              </a:spcBef>
              <a:spcAft>
                <a:spcPts val="0"/>
              </a:spcAft>
              <a:buSzPts val="1100"/>
              <a:buNone/>
            </a:pPr>
            <a:r>
              <a:t/>
            </a:r>
            <a:endParaRPr sz="3400"/>
          </a:p>
          <a:p>
            <a:pPr indent="0" lvl="0" marL="0" rtl="0" algn="l">
              <a:lnSpc>
                <a:spcPct val="100000"/>
              </a:lnSpc>
              <a:spcBef>
                <a:spcPts val="0"/>
              </a:spcBef>
              <a:spcAft>
                <a:spcPts val="0"/>
              </a:spcAft>
              <a:buSzPts val="1100"/>
              <a:buNone/>
            </a:pPr>
            <a:r>
              <a:rPr lang="en-US" sz="3400"/>
              <a:t>Performance Benchmarking</a:t>
            </a:r>
            <a:endParaRPr sz="3400"/>
          </a:p>
        </p:txBody>
      </p:sp>
      <p:sp>
        <p:nvSpPr>
          <p:cNvPr id="1109" name="Google Shape;1109;p79"/>
          <p:cNvSpPr/>
          <p:nvPr/>
        </p:nvSpPr>
        <p:spPr>
          <a:xfrm>
            <a:off x="6436775" y="5206200"/>
            <a:ext cx="2972400" cy="97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1111" name="Google Shape;1111;p79"/>
          <p:cNvPicPr preferRelativeResize="0"/>
          <p:nvPr/>
        </p:nvPicPr>
        <p:blipFill>
          <a:blip r:embed="rId3">
            <a:alphaModFix/>
          </a:blip>
          <a:stretch>
            <a:fillRect/>
          </a:stretch>
        </p:blipFill>
        <p:spPr>
          <a:xfrm>
            <a:off x="6404159" y="3564359"/>
            <a:ext cx="2774773" cy="610450"/>
          </a:xfrm>
          <a:prstGeom prst="rect">
            <a:avLst/>
          </a:prstGeom>
          <a:noFill/>
          <a:ln>
            <a:noFill/>
          </a:ln>
        </p:spPr>
      </p:pic>
      <p:sp>
        <p:nvSpPr>
          <p:cNvPr id="1112" name="Google Shape;1112;p79"/>
          <p:cNvSpPr txBox="1"/>
          <p:nvPr/>
        </p:nvSpPr>
        <p:spPr>
          <a:xfrm>
            <a:off x="6315013" y="4267250"/>
            <a:ext cx="28563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rgbClr val="FFFFFF"/>
                </a:solidFill>
                <a:latin typeface="Consolas"/>
                <a:ea typeface="Consolas"/>
                <a:cs typeface="Consolas"/>
                <a:sym typeface="Consolas"/>
                <a:hlinkClick r:id="rId4"/>
              </a:rPr>
              <a:t>https://getoctane.io/</a:t>
            </a:r>
            <a:endParaRPr>
              <a:solidFill>
                <a:srgbClr val="FFFFFF"/>
              </a:solidFill>
              <a:latin typeface="Consolas"/>
              <a:ea typeface="Consolas"/>
              <a:cs typeface="Consolas"/>
              <a:sym typeface="Consolas"/>
            </a:endParaRPr>
          </a:p>
          <a:p>
            <a:pPr indent="0" lvl="0" marL="0" rtl="0" algn="l">
              <a:spcBef>
                <a:spcPts val="0"/>
              </a:spcBef>
              <a:spcAft>
                <a:spcPts val="0"/>
              </a:spcAft>
              <a:buNone/>
            </a:pPr>
            <a:r>
              <a:t/>
            </a:r>
            <a:endParaRPr>
              <a:solidFill>
                <a:srgbClr val="FFFFFF"/>
              </a:solidFill>
              <a:latin typeface="Consolas"/>
              <a:ea typeface="Consolas"/>
              <a:cs typeface="Consolas"/>
              <a:sym typeface="Consolas"/>
            </a:endParaRPr>
          </a:p>
          <a:p>
            <a:pPr indent="0" lvl="0" marL="0" rtl="0" algn="l">
              <a:spcBef>
                <a:spcPts val="0"/>
              </a:spcBef>
              <a:spcAft>
                <a:spcPts val="0"/>
              </a:spcAft>
              <a:buNone/>
            </a:pPr>
            <a:r>
              <a:rPr lang="en-US">
                <a:solidFill>
                  <a:srgbClr val="FFFFFF"/>
                </a:solidFill>
                <a:latin typeface="Consolas"/>
                <a:ea typeface="Consolas"/>
                <a:cs typeface="Consolas"/>
                <a:sym typeface="Consolas"/>
              </a:rPr>
              <a:t>Solving costs on Kubernetes</a:t>
            </a:r>
            <a:endParaRPr>
              <a:solidFill>
                <a:srgbClr val="FFFFFF"/>
              </a:solidFill>
              <a:latin typeface="Consolas"/>
              <a:ea typeface="Consolas"/>
              <a:cs typeface="Consolas"/>
              <a:sym typeface="Consolas"/>
            </a:endParaRPr>
          </a:p>
        </p:txBody>
      </p:sp>
      <p:sp>
        <p:nvSpPr>
          <p:cNvPr id="1113" name="Google Shape;1113;p79"/>
          <p:cNvSpPr txBox="1"/>
          <p:nvPr/>
        </p:nvSpPr>
        <p:spPr>
          <a:xfrm>
            <a:off x="6285340" y="3156557"/>
            <a:ext cx="28563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FFFFF"/>
                </a:solidFill>
                <a:latin typeface="Montserrat"/>
                <a:ea typeface="Montserrat"/>
                <a:cs typeface="Montserrat"/>
                <a:sym typeface="Montserrat"/>
              </a:rPr>
              <a:t>Ben Hundley</a:t>
            </a:r>
            <a:endParaRPr sz="1800">
              <a:solidFill>
                <a:srgbClr val="FFFFFF"/>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7" name="Shape 1117"/>
        <p:cNvGrpSpPr/>
        <p:nvPr/>
      </p:nvGrpSpPr>
      <p:grpSpPr>
        <a:xfrm>
          <a:off x="0" y="0"/>
          <a:ext cx="0" cy="0"/>
          <a:chOff x="0" y="0"/>
          <a:chExt cx="0" cy="0"/>
        </a:xfrm>
      </p:grpSpPr>
      <p:sp>
        <p:nvSpPr>
          <p:cNvPr id="1118" name="Google Shape;1118;p80"/>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Performance Benchmarking - Test Details </a:t>
            </a:r>
            <a:endParaRPr b="0">
              <a:solidFill>
                <a:srgbClr val="1E135A"/>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b="0">
              <a:solidFill>
                <a:srgbClr val="1E135A"/>
              </a:solidFill>
              <a:latin typeface="Montserrat SemiBold"/>
              <a:ea typeface="Montserrat SemiBold"/>
              <a:cs typeface="Montserrat SemiBold"/>
              <a:sym typeface="Montserrat SemiBold"/>
            </a:endParaRPr>
          </a:p>
        </p:txBody>
      </p:sp>
      <p:sp>
        <p:nvSpPr>
          <p:cNvPr id="1119" name="Google Shape;1119;p80"/>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1120" name="Google Shape;1120;p80"/>
          <p:cNvSpPr txBox="1"/>
          <p:nvPr>
            <p:ph idx="1" type="body"/>
          </p:nvPr>
        </p:nvSpPr>
        <p:spPr>
          <a:xfrm>
            <a:off x="220550" y="1037450"/>
            <a:ext cx="6950400" cy="139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0124D"/>
                </a:solidFill>
                <a:latin typeface="Montserrat"/>
                <a:ea typeface="Montserrat"/>
                <a:cs typeface="Montserrat"/>
                <a:sym typeface="Montserrat"/>
              </a:rPr>
              <a:t>Kubernetes Cluster Details</a:t>
            </a:r>
            <a:endParaRPr sz="1800">
              <a:solidFill>
                <a:srgbClr val="20124D"/>
              </a:solidFill>
              <a:latin typeface="Montserrat"/>
              <a:ea typeface="Montserrat"/>
              <a:cs typeface="Montserrat"/>
              <a:sym typeface="Montserrat"/>
            </a:endParaRPr>
          </a:p>
          <a:p>
            <a:pPr indent="-323850" lvl="0" marL="457200" rtl="0" algn="l">
              <a:spcBef>
                <a:spcPts val="0"/>
              </a:spcBef>
              <a:spcAft>
                <a:spcPts val="0"/>
              </a:spcAft>
              <a:buClr>
                <a:srgbClr val="000000"/>
              </a:buClr>
              <a:buSzPts val="1500"/>
              <a:buFont typeface="Montserrat"/>
              <a:buChar char="●"/>
            </a:pPr>
            <a:r>
              <a:rPr lang="en-US" sz="1500">
                <a:solidFill>
                  <a:srgbClr val="000000"/>
                </a:solidFill>
                <a:latin typeface="Montserrat"/>
                <a:ea typeface="Montserrat"/>
                <a:cs typeface="Montserrat"/>
                <a:sym typeface="Montserrat"/>
              </a:rPr>
              <a:t>m5ad.2xlarge on AWS (8 cores, 32GiB RAM, 300GiB NVMe SSD)</a:t>
            </a:r>
            <a:endParaRPr sz="1500">
              <a:solidFill>
                <a:srgbClr val="000000"/>
              </a:solidFill>
              <a:latin typeface="Montserrat"/>
              <a:ea typeface="Montserrat"/>
              <a:cs typeface="Montserrat"/>
              <a:sym typeface="Montserrat"/>
            </a:endParaRPr>
          </a:p>
          <a:p>
            <a:pPr indent="-323850" lvl="0" marL="457200" rtl="0" algn="l">
              <a:spcBef>
                <a:spcPts val="0"/>
              </a:spcBef>
              <a:spcAft>
                <a:spcPts val="0"/>
              </a:spcAft>
              <a:buClr>
                <a:srgbClr val="000000"/>
              </a:buClr>
              <a:buSzPts val="1500"/>
              <a:buFont typeface="Montserrat"/>
              <a:buChar char="●"/>
            </a:pPr>
            <a:r>
              <a:rPr lang="en-US" sz="1500">
                <a:solidFill>
                  <a:srgbClr val="000000"/>
                </a:solidFill>
                <a:latin typeface="Montserrat"/>
                <a:ea typeface="Montserrat"/>
                <a:cs typeface="Montserrat"/>
                <a:sym typeface="Montserrat"/>
              </a:rPr>
              <a:t>Kubernetes 1.16.8</a:t>
            </a:r>
            <a:endParaRPr sz="1500">
              <a:solidFill>
                <a:srgbClr val="000000"/>
              </a:solidFill>
              <a:latin typeface="Montserrat"/>
              <a:ea typeface="Montserrat"/>
              <a:cs typeface="Montserrat"/>
              <a:sym typeface="Montserrat"/>
            </a:endParaRPr>
          </a:p>
          <a:p>
            <a:pPr indent="-323850" lvl="0" marL="457200" rtl="0" algn="l">
              <a:spcBef>
                <a:spcPts val="0"/>
              </a:spcBef>
              <a:spcAft>
                <a:spcPts val="0"/>
              </a:spcAft>
              <a:buClr>
                <a:srgbClr val="000000"/>
              </a:buClr>
              <a:buSzPts val="1500"/>
              <a:buFont typeface="Montserrat"/>
              <a:buChar char="●"/>
            </a:pPr>
            <a:r>
              <a:rPr lang="en-US" sz="1500">
                <a:solidFill>
                  <a:srgbClr val="000000"/>
                </a:solidFill>
                <a:latin typeface="Montserrat"/>
                <a:ea typeface="Montserrat"/>
                <a:cs typeface="Montserrat"/>
                <a:sym typeface="Montserrat"/>
              </a:rPr>
              <a:t>Amazon Linux 2</a:t>
            </a:r>
            <a:endParaRPr sz="22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p:txBody>
      </p:sp>
      <p:sp>
        <p:nvSpPr>
          <p:cNvPr id="1121" name="Google Shape;1121;p80"/>
          <p:cNvSpPr txBox="1"/>
          <p:nvPr>
            <p:ph idx="1" type="body"/>
          </p:nvPr>
        </p:nvSpPr>
        <p:spPr>
          <a:xfrm>
            <a:off x="245825" y="2549783"/>
            <a:ext cx="6950400" cy="12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0124D"/>
                </a:solidFill>
                <a:latin typeface="Montserrat"/>
                <a:ea typeface="Montserrat"/>
                <a:cs typeface="Montserrat"/>
                <a:sym typeface="Montserrat"/>
              </a:rPr>
              <a:t>FIO and pgbench</a:t>
            </a:r>
            <a:endParaRPr sz="1800">
              <a:solidFill>
                <a:srgbClr val="20124D"/>
              </a:solidFill>
              <a:latin typeface="Montserrat"/>
              <a:ea typeface="Montserrat"/>
              <a:cs typeface="Montserrat"/>
              <a:sym typeface="Montserrat"/>
            </a:endParaRPr>
          </a:p>
          <a:p>
            <a:pPr indent="-342900" lvl="0" marL="457200" rtl="0" algn="l">
              <a:spcBef>
                <a:spcPts val="0"/>
              </a:spcBef>
              <a:spcAft>
                <a:spcPts val="0"/>
              </a:spcAft>
              <a:buClr>
                <a:srgbClr val="20124D"/>
              </a:buClr>
              <a:buSzPts val="1800"/>
              <a:buFont typeface="Montserrat"/>
              <a:buChar char="●"/>
            </a:pPr>
            <a:r>
              <a:rPr lang="en-US">
                <a:solidFill>
                  <a:srgbClr val="000000"/>
                </a:solidFill>
                <a:latin typeface="Montserrat"/>
                <a:ea typeface="Montserrat"/>
                <a:cs typeface="Montserrat"/>
                <a:sym typeface="Montserrat"/>
              </a:rPr>
              <a:t>Fio profiles for Postgres were generated with pgbench and blktrace.</a:t>
            </a:r>
            <a:endParaRPr>
              <a:solidFill>
                <a:srgbClr val="000000"/>
              </a:solidFill>
              <a:latin typeface="Montserrat"/>
              <a:ea typeface="Montserrat"/>
              <a:cs typeface="Montserrat"/>
              <a:sym typeface="Montserrat"/>
            </a:endParaRPr>
          </a:p>
          <a:p>
            <a:pPr indent="-342900" lvl="0" marL="457200" rtl="0" algn="l">
              <a:spcBef>
                <a:spcPts val="0"/>
              </a:spcBef>
              <a:spcAft>
                <a:spcPts val="0"/>
              </a:spcAft>
              <a:buClr>
                <a:srgbClr val="20124D"/>
              </a:buClr>
              <a:buSzPts val="1800"/>
              <a:buFont typeface="Montserrat"/>
              <a:buChar char="●"/>
            </a:pPr>
            <a:r>
              <a:rPr lang="en-US">
                <a:solidFill>
                  <a:srgbClr val="000000"/>
                </a:solidFill>
                <a:latin typeface="Montserrat"/>
                <a:ea typeface="Montserrat"/>
                <a:cs typeface="Montserrat"/>
                <a:sym typeface="Montserrat"/>
              </a:rPr>
              <a:t>Fio command to replay the profile.</a:t>
            </a:r>
            <a:endParaRPr sz="18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p:txBody>
      </p:sp>
      <p:sp>
        <p:nvSpPr>
          <p:cNvPr id="1122" name="Google Shape;1122;p80"/>
          <p:cNvSpPr txBox="1"/>
          <p:nvPr>
            <p:ph idx="1" type="body"/>
          </p:nvPr>
        </p:nvSpPr>
        <p:spPr>
          <a:xfrm>
            <a:off x="245825" y="4073775"/>
            <a:ext cx="8676000" cy="4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u="sng">
                <a:solidFill>
                  <a:schemeClr val="hlink"/>
                </a:solidFill>
                <a:hlinkClick r:id="rId3"/>
              </a:rPr>
              <a:t>https://github.com/openebs/performance-benchmark/tree/master/benchmark-tool</a:t>
            </a:r>
            <a:endParaRPr sz="14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20124D"/>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6" name="Shape 1126"/>
        <p:cNvGrpSpPr/>
        <p:nvPr/>
      </p:nvGrpSpPr>
      <p:grpSpPr>
        <a:xfrm>
          <a:off x="0" y="0"/>
          <a:ext cx="0" cy="0"/>
          <a:chOff x="0" y="0"/>
          <a:chExt cx="0" cy="0"/>
        </a:xfrm>
      </p:grpSpPr>
      <p:sp>
        <p:nvSpPr>
          <p:cNvPr id="1127" name="Google Shape;1127;p81"/>
          <p:cNvSpPr txBox="1"/>
          <p:nvPr>
            <p:ph idx="1" type="body"/>
          </p:nvPr>
        </p:nvSpPr>
        <p:spPr>
          <a:xfrm>
            <a:off x="220550" y="1037450"/>
            <a:ext cx="5219100" cy="3501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US">
                <a:solidFill>
                  <a:srgbClr val="000000"/>
                </a:solidFill>
              </a:rPr>
              <a:t>Tuning the nodes for performance - as part of your Terraform / Ansible</a:t>
            </a:r>
            <a:endParaRPr>
              <a:solidFill>
                <a:srgbClr val="20124D"/>
              </a:solidFill>
            </a:endParaRPr>
          </a:p>
          <a:p>
            <a:pPr indent="-342900" lvl="0" marL="457200" rtl="0" algn="l">
              <a:spcBef>
                <a:spcPts val="0"/>
              </a:spcBef>
              <a:spcAft>
                <a:spcPts val="0"/>
              </a:spcAft>
              <a:buClr>
                <a:srgbClr val="000000"/>
              </a:buClr>
              <a:buSzPts val="1800"/>
              <a:buFont typeface="Montserrat"/>
              <a:buChar char="●"/>
            </a:pPr>
            <a:r>
              <a:rPr lang="en-US">
                <a:solidFill>
                  <a:srgbClr val="20124D"/>
                </a:solidFill>
              </a:rPr>
              <a:t>Test for scale - number of workloads </a:t>
            </a:r>
            <a:endParaRPr>
              <a:solidFill>
                <a:srgbClr val="20124D"/>
              </a:solidFill>
            </a:endParaRPr>
          </a:p>
          <a:p>
            <a:pPr indent="-342900" lvl="0" marL="457200" rtl="0" algn="l">
              <a:spcBef>
                <a:spcPts val="0"/>
              </a:spcBef>
              <a:spcAft>
                <a:spcPts val="0"/>
              </a:spcAft>
              <a:buClr>
                <a:srgbClr val="000000"/>
              </a:buClr>
              <a:buSzPts val="1800"/>
              <a:buChar char="●"/>
            </a:pPr>
            <a:r>
              <a:rPr lang="en-US">
                <a:solidFill>
                  <a:srgbClr val="000000"/>
                </a:solidFill>
              </a:rPr>
              <a:t>Day 2 Operations in Progress</a:t>
            </a:r>
            <a:endParaRPr>
              <a:solidFill>
                <a:srgbClr val="000000"/>
              </a:solidFill>
            </a:endParaRPr>
          </a:p>
          <a:p>
            <a:pPr indent="-342900" lvl="0" marL="457200" rtl="0" algn="l">
              <a:spcBef>
                <a:spcPts val="0"/>
              </a:spcBef>
              <a:spcAft>
                <a:spcPts val="0"/>
              </a:spcAft>
              <a:buClr>
                <a:srgbClr val="000000"/>
              </a:buClr>
              <a:buSzPts val="1800"/>
              <a:buFont typeface="Montserrat"/>
              <a:buChar char="●"/>
            </a:pPr>
            <a:r>
              <a:rPr lang="en-US">
                <a:solidFill>
                  <a:srgbClr val="000000"/>
                </a:solidFill>
              </a:rPr>
              <a:t>Noisy neighbour / Load</a:t>
            </a:r>
            <a:endParaRPr>
              <a:solidFill>
                <a:srgbClr val="000000"/>
              </a:solidFill>
            </a:endParaRPr>
          </a:p>
          <a:p>
            <a:pPr indent="-342900" lvl="0" marL="457200" rtl="0" algn="l">
              <a:spcBef>
                <a:spcPts val="0"/>
              </a:spcBef>
              <a:spcAft>
                <a:spcPts val="0"/>
              </a:spcAft>
              <a:buClr>
                <a:srgbClr val="000000"/>
              </a:buClr>
              <a:buSzPts val="1800"/>
              <a:buFont typeface="Montserrat"/>
              <a:buChar char="●"/>
            </a:pPr>
            <a:r>
              <a:rPr lang="en-US">
                <a:solidFill>
                  <a:srgbClr val="000000"/>
                </a:solidFill>
              </a:rPr>
              <a:t>Chaos</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20124D"/>
              </a:solidFill>
              <a:latin typeface="Montserrat"/>
              <a:ea typeface="Montserrat"/>
              <a:cs typeface="Montserrat"/>
              <a:sym typeface="Montserrat"/>
            </a:endParaRPr>
          </a:p>
        </p:txBody>
      </p:sp>
      <p:sp>
        <p:nvSpPr>
          <p:cNvPr id="1128" name="Google Shape;1128;p81"/>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Performance Benchmarking - CAS</a:t>
            </a:r>
            <a:endParaRPr b="0">
              <a:solidFill>
                <a:srgbClr val="1E135A"/>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b="0">
              <a:solidFill>
                <a:srgbClr val="1E135A"/>
              </a:solidFill>
              <a:latin typeface="Montserrat SemiBold"/>
              <a:ea typeface="Montserrat SemiBold"/>
              <a:cs typeface="Montserrat SemiBold"/>
              <a:sym typeface="Montserrat SemiBold"/>
            </a:endParaRPr>
          </a:p>
        </p:txBody>
      </p:sp>
      <p:sp>
        <p:nvSpPr>
          <p:cNvPr id="1129" name="Google Shape;1129;p81"/>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1130" name="Google Shape;1130;p81"/>
          <p:cNvPicPr preferRelativeResize="0"/>
          <p:nvPr/>
        </p:nvPicPr>
        <p:blipFill>
          <a:blip r:embed="rId3">
            <a:alphaModFix/>
          </a:blip>
          <a:stretch>
            <a:fillRect/>
          </a:stretch>
        </p:blipFill>
        <p:spPr>
          <a:xfrm>
            <a:off x="5489625" y="1161200"/>
            <a:ext cx="3390900" cy="30670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4" name="Shape 1134"/>
        <p:cNvGrpSpPr/>
        <p:nvPr/>
      </p:nvGrpSpPr>
      <p:grpSpPr>
        <a:xfrm>
          <a:off x="0" y="0"/>
          <a:ext cx="0" cy="0"/>
          <a:chOff x="0" y="0"/>
          <a:chExt cx="0" cy="0"/>
        </a:xfrm>
      </p:grpSpPr>
      <p:sp>
        <p:nvSpPr>
          <p:cNvPr id="1135" name="Google Shape;1135;p82"/>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Per workload Benchmarks</a:t>
            </a:r>
            <a:endParaRPr b="0">
              <a:solidFill>
                <a:srgbClr val="1E135A"/>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b="0">
              <a:solidFill>
                <a:srgbClr val="1E135A"/>
              </a:solidFill>
              <a:latin typeface="Montserrat SemiBold"/>
              <a:ea typeface="Montserrat SemiBold"/>
              <a:cs typeface="Montserrat SemiBold"/>
              <a:sym typeface="Montserrat SemiBold"/>
            </a:endParaRPr>
          </a:p>
        </p:txBody>
      </p:sp>
      <p:sp>
        <p:nvSpPr>
          <p:cNvPr id="1136" name="Google Shape;1136;p82"/>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1137" name="Google Shape;1137;p82" title="Chart"/>
          <p:cNvPicPr preferRelativeResize="0"/>
          <p:nvPr/>
        </p:nvPicPr>
        <p:blipFill>
          <a:blip r:embed="rId3">
            <a:alphaModFix/>
          </a:blip>
          <a:stretch>
            <a:fillRect/>
          </a:stretch>
        </p:blipFill>
        <p:spPr>
          <a:xfrm>
            <a:off x="206975" y="712925"/>
            <a:ext cx="6541176" cy="4044649"/>
          </a:xfrm>
          <a:prstGeom prst="rect">
            <a:avLst/>
          </a:prstGeom>
          <a:noFill/>
          <a:ln>
            <a:noFill/>
          </a:ln>
        </p:spPr>
      </p:pic>
      <p:sp>
        <p:nvSpPr>
          <p:cNvPr id="1138" name="Google Shape;1138;p82"/>
          <p:cNvSpPr txBox="1"/>
          <p:nvPr>
            <p:ph idx="1" type="body"/>
          </p:nvPr>
        </p:nvSpPr>
        <p:spPr>
          <a:xfrm>
            <a:off x="3212575" y="1435725"/>
            <a:ext cx="3353700" cy="4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rgbClr val="999999"/>
                </a:solidFill>
              </a:rPr>
              <a:t>(*) Default settings without iSCSI/cStor tunables</a:t>
            </a:r>
            <a:endParaRPr i="1" sz="1000">
              <a:solidFill>
                <a:srgbClr val="999999"/>
              </a:solidFill>
            </a:endParaRPr>
          </a:p>
          <a:p>
            <a:pPr indent="0" lvl="0" marL="0" rtl="0" algn="l">
              <a:spcBef>
                <a:spcPts val="0"/>
              </a:spcBef>
              <a:spcAft>
                <a:spcPts val="0"/>
              </a:spcAft>
              <a:buNone/>
            </a:pPr>
            <a:r>
              <a:rPr i="1" lang="en-US" sz="1000">
                <a:solidFill>
                  <a:srgbClr val="999999"/>
                </a:solidFill>
              </a:rPr>
              <a:t>(**) NVMeoF offers 2-3x more performance. </a:t>
            </a:r>
            <a:endParaRPr i="1" sz="1000">
              <a:solidFill>
                <a:srgbClr val="999999"/>
              </a:solidFill>
            </a:endParaRPr>
          </a:p>
          <a:p>
            <a:pPr indent="0" lvl="0" marL="0" rtl="0" algn="l">
              <a:spcBef>
                <a:spcPts val="0"/>
              </a:spcBef>
              <a:spcAft>
                <a:spcPts val="0"/>
              </a:spcAft>
              <a:buNone/>
            </a:pPr>
            <a:r>
              <a:t/>
            </a:r>
            <a:endParaRPr i="1" sz="1000">
              <a:solidFill>
                <a:srgbClr val="999999"/>
              </a:solidFill>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2" name="Shape 1142"/>
        <p:cNvGrpSpPr/>
        <p:nvPr/>
      </p:nvGrpSpPr>
      <p:grpSpPr>
        <a:xfrm>
          <a:off x="0" y="0"/>
          <a:ext cx="0" cy="0"/>
          <a:chOff x="0" y="0"/>
          <a:chExt cx="0" cy="0"/>
        </a:xfrm>
      </p:grpSpPr>
      <p:sp>
        <p:nvSpPr>
          <p:cNvPr id="1143" name="Google Shape;1143;p83"/>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Application Benchmarks</a:t>
            </a:r>
            <a:endParaRPr b="0">
              <a:solidFill>
                <a:srgbClr val="1E135A"/>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b="0">
              <a:solidFill>
                <a:srgbClr val="1E135A"/>
              </a:solidFill>
              <a:latin typeface="Montserrat SemiBold"/>
              <a:ea typeface="Montserrat SemiBold"/>
              <a:cs typeface="Montserrat SemiBold"/>
              <a:sym typeface="Montserrat SemiBold"/>
            </a:endParaRPr>
          </a:p>
        </p:txBody>
      </p:sp>
      <p:sp>
        <p:nvSpPr>
          <p:cNvPr id="1144" name="Google Shape;1144;p83"/>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graphicFrame>
        <p:nvGraphicFramePr>
          <p:cNvPr id="1145" name="Google Shape;1145;p83"/>
          <p:cNvGraphicFramePr/>
          <p:nvPr/>
        </p:nvGraphicFramePr>
        <p:xfrm>
          <a:off x="380000" y="1028625"/>
          <a:ext cx="3000000" cy="3000000"/>
        </p:xfrm>
        <a:graphic>
          <a:graphicData uri="http://schemas.openxmlformats.org/drawingml/2006/table">
            <a:tbl>
              <a:tblPr>
                <a:noFill/>
                <a:tableStyleId>{53C69D07-BF5D-4FC9-8021-EC2A0962320D}</a:tableStyleId>
              </a:tblPr>
              <a:tblGrid>
                <a:gridCol w="2273175"/>
                <a:gridCol w="1136600"/>
                <a:gridCol w="1136600"/>
                <a:gridCol w="1136600"/>
                <a:gridCol w="1136600"/>
              </a:tblGrid>
              <a:tr h="454875">
                <a:tc>
                  <a:txBody>
                    <a:bodyPr/>
                    <a:lstStyle/>
                    <a:p>
                      <a:pPr indent="0" lvl="0" marL="0" rtl="0" algn="l">
                        <a:spcBef>
                          <a:spcPts val="0"/>
                        </a:spcBef>
                        <a:spcAft>
                          <a:spcPts val="0"/>
                        </a:spcAft>
                        <a:buNone/>
                      </a:pPr>
                      <a:r>
                        <a:t/>
                      </a:r>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gridSpan="2">
                  <a:txBody>
                    <a:bodyPr/>
                    <a:lstStyle/>
                    <a:p>
                      <a:pPr indent="0" lvl="0" marL="0" rtl="0" algn="ctr">
                        <a:lnSpc>
                          <a:spcPct val="115000"/>
                        </a:lnSpc>
                        <a:spcBef>
                          <a:spcPts val="0"/>
                        </a:spcBef>
                        <a:spcAft>
                          <a:spcPts val="0"/>
                        </a:spcAft>
                        <a:buNone/>
                      </a:pPr>
                      <a:r>
                        <a:rPr lang="en-US">
                          <a:latin typeface="Montserrat"/>
                          <a:ea typeface="Montserrat"/>
                          <a:cs typeface="Montserrat"/>
                          <a:sym typeface="Montserrat"/>
                        </a:rPr>
                        <a:t>IOPS</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hMerge="1"/>
                <a:tc gridSpan="2">
                  <a:txBody>
                    <a:bodyPr/>
                    <a:lstStyle/>
                    <a:p>
                      <a:pPr indent="0" lvl="0" marL="0" rtl="0" algn="ctr">
                        <a:lnSpc>
                          <a:spcPct val="115000"/>
                        </a:lnSpc>
                        <a:spcBef>
                          <a:spcPts val="0"/>
                        </a:spcBef>
                        <a:spcAft>
                          <a:spcPts val="0"/>
                        </a:spcAft>
                        <a:buNone/>
                      </a:pPr>
                      <a:r>
                        <a:rPr lang="en-US">
                          <a:latin typeface="Montserrat"/>
                          <a:ea typeface="Montserrat"/>
                          <a:cs typeface="Montserrat"/>
                          <a:sym typeface="Montserrat"/>
                        </a:rPr>
                        <a:t>Throughput (MiB/s)</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hMerge="1"/>
              </a:tr>
              <a:tr h="454875">
                <a:tc>
                  <a:txBody>
                    <a:bodyPr/>
                    <a:lstStyle/>
                    <a:p>
                      <a:pPr indent="0" lvl="0" marL="0" rtl="0" algn="l">
                        <a:spcBef>
                          <a:spcPts val="0"/>
                        </a:spcBef>
                        <a:spcAft>
                          <a:spcPts val="0"/>
                        </a:spcAft>
                        <a:buNone/>
                      </a:pPr>
                      <a:r>
                        <a:t/>
                      </a:r>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Read</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Write</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Read</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Write</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solidFill>
                      <a:srgbClr val="6FA8DC"/>
                    </a:solidFill>
                  </a:tcPr>
                </a:tc>
              </a:tr>
              <a:tr h="454875">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OpenEBS Hostpath</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10200</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16300</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79.9</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252</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454875">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OpenEBS Device</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9042</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14500</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71</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224</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454875">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OpenEBS cStor*</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1383</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2214</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10.9</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34.3</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r h="454875">
                <a:tc>
                  <a:txBody>
                    <a:bodyPr/>
                    <a:lstStyle/>
                    <a:p>
                      <a:pPr indent="0" lvl="0" marL="0" rtl="0" algn="l">
                        <a:lnSpc>
                          <a:spcPct val="115000"/>
                        </a:lnSpc>
                        <a:spcBef>
                          <a:spcPts val="0"/>
                        </a:spcBef>
                        <a:spcAft>
                          <a:spcPts val="0"/>
                        </a:spcAft>
                        <a:buNone/>
                      </a:pPr>
                      <a:r>
                        <a:rPr lang="en-US">
                          <a:latin typeface="Montserrat"/>
                          <a:ea typeface="Montserrat"/>
                          <a:cs typeface="Montserrat"/>
                          <a:sym typeface="Montserrat"/>
                        </a:rPr>
                        <a:t>OpenEBS Mayastor**</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10200</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16200</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79.5</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a:latin typeface="Montserrat"/>
                          <a:ea typeface="Montserrat"/>
                          <a:cs typeface="Montserrat"/>
                          <a:sym typeface="Montserrat"/>
                        </a:rPr>
                        <a:t>251</a:t>
                      </a:r>
                      <a:endParaRPr>
                        <a:latin typeface="Montserrat"/>
                        <a:ea typeface="Montserrat"/>
                        <a:cs typeface="Montserrat"/>
                        <a:sym typeface="Montserrat"/>
                      </a:endParaRPr>
                    </a:p>
                  </a:txBody>
                  <a:tcPr marT="19050" marB="19050" marR="28575" marL="28575" anchor="b">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425">
                      <a:solidFill>
                        <a:srgbClr val="CCCCCC"/>
                      </a:solidFill>
                      <a:prstDash val="solid"/>
                      <a:round/>
                      <a:headEnd len="sm" w="sm" type="none"/>
                      <a:tailEnd len="sm" w="sm" type="none"/>
                    </a:lnB>
                  </a:tcPr>
                </a:tc>
              </a:tr>
            </a:tbl>
          </a:graphicData>
        </a:graphic>
      </p:graphicFrame>
      <p:sp>
        <p:nvSpPr>
          <p:cNvPr id="1146" name="Google Shape;1146;p83"/>
          <p:cNvSpPr txBox="1"/>
          <p:nvPr>
            <p:ph idx="1" type="body"/>
          </p:nvPr>
        </p:nvSpPr>
        <p:spPr>
          <a:xfrm>
            <a:off x="393175" y="3950325"/>
            <a:ext cx="3353700" cy="4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rgbClr val="999999"/>
                </a:solidFill>
              </a:rPr>
              <a:t>(*) Default settings without iSCSI/cStor tunables</a:t>
            </a:r>
            <a:endParaRPr i="1" sz="1000">
              <a:solidFill>
                <a:srgbClr val="999999"/>
              </a:solidFill>
            </a:endParaRPr>
          </a:p>
          <a:p>
            <a:pPr indent="0" lvl="0" marL="0" rtl="0" algn="l">
              <a:spcBef>
                <a:spcPts val="0"/>
              </a:spcBef>
              <a:spcAft>
                <a:spcPts val="0"/>
              </a:spcAft>
              <a:buNone/>
            </a:pPr>
            <a:r>
              <a:rPr i="1" lang="en-US" sz="1000">
                <a:solidFill>
                  <a:srgbClr val="999999"/>
                </a:solidFill>
              </a:rPr>
              <a:t>(**) NVMeoF offers 2-3x more performance. </a:t>
            </a:r>
            <a:endParaRPr i="1" sz="1000">
              <a:solidFill>
                <a:srgbClr val="999999"/>
              </a:solidFill>
            </a:endParaRPr>
          </a:p>
          <a:p>
            <a:pPr indent="0" lvl="0" marL="0" rtl="0" algn="l">
              <a:spcBef>
                <a:spcPts val="0"/>
              </a:spcBef>
              <a:spcAft>
                <a:spcPts val="0"/>
              </a:spcAft>
              <a:buNone/>
            </a:pPr>
            <a:r>
              <a:t/>
            </a:r>
            <a:endParaRPr i="1" sz="1000">
              <a:solidFill>
                <a:srgbClr val="999999"/>
              </a:solidFill>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84"/>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FIO</a:t>
            </a:r>
            <a:endParaRPr b="0">
              <a:solidFill>
                <a:srgbClr val="1E135A"/>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b="0">
              <a:solidFill>
                <a:srgbClr val="1E135A"/>
              </a:solidFill>
              <a:latin typeface="Montserrat SemiBold"/>
              <a:ea typeface="Montserrat SemiBold"/>
              <a:cs typeface="Montserrat SemiBold"/>
              <a:sym typeface="Montserrat SemiBold"/>
            </a:endParaRPr>
          </a:p>
        </p:txBody>
      </p:sp>
      <p:sp>
        <p:nvSpPr>
          <p:cNvPr id="1152" name="Google Shape;1152;p84"/>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1153" name="Google Shape;1153;p84" title="Chart"/>
          <p:cNvPicPr preferRelativeResize="0"/>
          <p:nvPr/>
        </p:nvPicPr>
        <p:blipFill>
          <a:blip r:embed="rId3">
            <a:alphaModFix/>
          </a:blip>
          <a:stretch>
            <a:fillRect/>
          </a:stretch>
        </p:blipFill>
        <p:spPr>
          <a:xfrm>
            <a:off x="251350" y="794650"/>
            <a:ext cx="6413538" cy="3965701"/>
          </a:xfrm>
          <a:prstGeom prst="rect">
            <a:avLst/>
          </a:prstGeom>
          <a:noFill/>
          <a:ln>
            <a:noFill/>
          </a:ln>
        </p:spPr>
      </p:pic>
      <p:sp>
        <p:nvSpPr>
          <p:cNvPr id="1154" name="Google Shape;1154;p84"/>
          <p:cNvSpPr txBox="1"/>
          <p:nvPr>
            <p:ph idx="1" type="body"/>
          </p:nvPr>
        </p:nvSpPr>
        <p:spPr>
          <a:xfrm>
            <a:off x="3060175" y="1500546"/>
            <a:ext cx="3353700" cy="4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rgbClr val="999999"/>
                </a:solidFill>
              </a:rPr>
              <a:t>(*) Default settings without iSCSI/cStor tunables</a:t>
            </a:r>
            <a:endParaRPr i="1" sz="1000">
              <a:solidFill>
                <a:srgbClr val="999999"/>
              </a:solidFill>
            </a:endParaRPr>
          </a:p>
          <a:p>
            <a:pPr indent="0" lvl="0" marL="0" rtl="0" algn="l">
              <a:spcBef>
                <a:spcPts val="0"/>
              </a:spcBef>
              <a:spcAft>
                <a:spcPts val="0"/>
              </a:spcAft>
              <a:buNone/>
            </a:pPr>
            <a:r>
              <a:rPr i="1" lang="en-US" sz="1000">
                <a:solidFill>
                  <a:srgbClr val="999999"/>
                </a:solidFill>
              </a:rPr>
              <a:t>(**) NVMeoF offers 2-3x more performance. </a:t>
            </a:r>
            <a:endParaRPr i="1" sz="1000">
              <a:solidFill>
                <a:srgbClr val="999999"/>
              </a:solidFill>
            </a:endParaRPr>
          </a:p>
          <a:p>
            <a:pPr indent="0" lvl="0" marL="0" rtl="0" algn="l">
              <a:spcBef>
                <a:spcPts val="0"/>
              </a:spcBef>
              <a:spcAft>
                <a:spcPts val="0"/>
              </a:spcAft>
              <a:buNone/>
            </a:pPr>
            <a:r>
              <a:t/>
            </a:r>
            <a:endParaRPr i="1" sz="1000">
              <a:solidFill>
                <a:srgbClr val="999999"/>
              </a:solidFill>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8" name="Shape 1158"/>
        <p:cNvGrpSpPr/>
        <p:nvPr/>
      </p:nvGrpSpPr>
      <p:grpSpPr>
        <a:xfrm>
          <a:off x="0" y="0"/>
          <a:ext cx="0" cy="0"/>
          <a:chOff x="0" y="0"/>
          <a:chExt cx="0" cy="0"/>
        </a:xfrm>
      </p:grpSpPr>
      <p:sp>
        <p:nvSpPr>
          <p:cNvPr id="1159" name="Google Shape;1159;p85"/>
          <p:cNvSpPr txBox="1"/>
          <p:nvPr>
            <p:ph type="title"/>
          </p:nvPr>
        </p:nvSpPr>
        <p:spPr>
          <a:xfrm>
            <a:off x="831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a:solidFill>
                  <a:srgbClr val="1E135A"/>
                </a:solidFill>
                <a:latin typeface="Montserrat SemiBold"/>
                <a:ea typeface="Montserrat SemiBold"/>
                <a:cs typeface="Montserrat SemiBold"/>
                <a:sym typeface="Montserrat SemiBold"/>
              </a:rPr>
              <a:t>FIO </a:t>
            </a:r>
            <a:endParaRPr b="0">
              <a:solidFill>
                <a:srgbClr val="1E135A"/>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b="0">
              <a:solidFill>
                <a:srgbClr val="1E135A"/>
              </a:solidFill>
              <a:latin typeface="Montserrat SemiBold"/>
              <a:ea typeface="Montserrat SemiBold"/>
              <a:cs typeface="Montserrat SemiBold"/>
              <a:sym typeface="Montserrat SemiBold"/>
            </a:endParaRPr>
          </a:p>
        </p:txBody>
      </p:sp>
      <p:sp>
        <p:nvSpPr>
          <p:cNvPr id="1160" name="Google Shape;1160;p85"/>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1161" name="Google Shape;1161;p85" title="Chart"/>
          <p:cNvPicPr preferRelativeResize="0"/>
          <p:nvPr/>
        </p:nvPicPr>
        <p:blipFill>
          <a:blip r:embed="rId3">
            <a:alphaModFix/>
          </a:blip>
          <a:stretch>
            <a:fillRect/>
          </a:stretch>
        </p:blipFill>
        <p:spPr>
          <a:xfrm>
            <a:off x="163975" y="774200"/>
            <a:ext cx="6453126" cy="3990175"/>
          </a:xfrm>
          <a:prstGeom prst="rect">
            <a:avLst/>
          </a:prstGeom>
          <a:noFill/>
          <a:ln>
            <a:noFill/>
          </a:ln>
        </p:spPr>
      </p:pic>
      <p:sp>
        <p:nvSpPr>
          <p:cNvPr id="1162" name="Google Shape;1162;p85"/>
          <p:cNvSpPr txBox="1"/>
          <p:nvPr>
            <p:ph idx="1" type="body"/>
          </p:nvPr>
        </p:nvSpPr>
        <p:spPr>
          <a:xfrm>
            <a:off x="3060175" y="1477787"/>
            <a:ext cx="3353700" cy="4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rgbClr val="999999"/>
                </a:solidFill>
              </a:rPr>
              <a:t>(*) Default settings without iSCSI/cStor tunables</a:t>
            </a:r>
            <a:endParaRPr i="1" sz="1000">
              <a:solidFill>
                <a:srgbClr val="999999"/>
              </a:solidFill>
            </a:endParaRPr>
          </a:p>
          <a:p>
            <a:pPr indent="0" lvl="0" marL="0" rtl="0" algn="l">
              <a:spcBef>
                <a:spcPts val="0"/>
              </a:spcBef>
              <a:spcAft>
                <a:spcPts val="0"/>
              </a:spcAft>
              <a:buNone/>
            </a:pPr>
            <a:r>
              <a:rPr i="1" lang="en-US" sz="1000">
                <a:solidFill>
                  <a:srgbClr val="999999"/>
                </a:solidFill>
              </a:rPr>
              <a:t>(**) NVMeoF offers 2-3x more performance. </a:t>
            </a:r>
            <a:endParaRPr i="1" sz="1000">
              <a:solidFill>
                <a:srgbClr val="999999"/>
              </a:solidFill>
            </a:endParaRPr>
          </a:p>
          <a:p>
            <a:pPr indent="0" lvl="0" marL="0" rtl="0" algn="l">
              <a:spcBef>
                <a:spcPts val="0"/>
              </a:spcBef>
              <a:spcAft>
                <a:spcPts val="0"/>
              </a:spcAft>
              <a:buNone/>
            </a:pPr>
            <a:r>
              <a:t/>
            </a:r>
            <a:endParaRPr i="1" sz="1000">
              <a:solidFill>
                <a:srgbClr val="999999"/>
              </a:solidFill>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a:p>
            <a:pPr indent="0" lvl="0" marL="0" rtl="0" algn="l">
              <a:spcBef>
                <a:spcPts val="0"/>
              </a:spcBef>
              <a:spcAft>
                <a:spcPts val="0"/>
              </a:spcAft>
              <a:buNone/>
            </a:pPr>
            <a:r>
              <a:t/>
            </a:r>
            <a:endParaRPr i="1" sz="1000">
              <a:solidFill>
                <a:srgbClr val="999999"/>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0735"/>
        </a:solidFill>
      </p:bgPr>
    </p:bg>
    <p:spTree>
      <p:nvGrpSpPr>
        <p:cNvPr id="1166" name="Shape 1166"/>
        <p:cNvGrpSpPr/>
        <p:nvPr/>
      </p:nvGrpSpPr>
      <p:grpSpPr>
        <a:xfrm>
          <a:off x="0" y="0"/>
          <a:ext cx="0" cy="0"/>
          <a:chOff x="0" y="0"/>
          <a:chExt cx="0" cy="0"/>
        </a:xfrm>
      </p:grpSpPr>
      <p:sp>
        <p:nvSpPr>
          <p:cNvPr id="1167" name="Google Shape;1167;p86"/>
          <p:cNvSpPr/>
          <p:nvPr/>
        </p:nvSpPr>
        <p:spPr>
          <a:xfrm rot="-5399645">
            <a:off x="4174375" y="1070025"/>
            <a:ext cx="5812200" cy="4467900"/>
          </a:xfrm>
          <a:prstGeom prst="triangle">
            <a:avLst>
              <a:gd fmla="val 52767" name="adj"/>
            </a:avLst>
          </a:prstGeom>
          <a:solidFill>
            <a:srgbClr val="613D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86"/>
          <p:cNvSpPr/>
          <p:nvPr/>
        </p:nvSpPr>
        <p:spPr>
          <a:xfrm rot="10800000">
            <a:off x="8900" y="13225"/>
            <a:ext cx="10395300" cy="3880200"/>
          </a:xfrm>
          <a:prstGeom prst="triangle">
            <a:avLst>
              <a:gd fmla="val 43215" name="adj"/>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86"/>
          <p:cNvSpPr/>
          <p:nvPr/>
        </p:nvSpPr>
        <p:spPr>
          <a:xfrm>
            <a:off x="0" y="75"/>
            <a:ext cx="7878000" cy="5143500"/>
          </a:xfrm>
          <a:prstGeom prst="rtTriangle">
            <a:avLst/>
          </a:prstGeom>
          <a:gradFill>
            <a:gsLst>
              <a:gs pos="0">
                <a:srgbClr val="610F75"/>
              </a:gs>
              <a:gs pos="100000">
                <a:srgbClr val="01010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86"/>
          <p:cNvSpPr txBox="1"/>
          <p:nvPr>
            <p:ph type="title"/>
          </p:nvPr>
        </p:nvSpPr>
        <p:spPr>
          <a:xfrm>
            <a:off x="665400" y="1242400"/>
            <a:ext cx="6594900" cy="25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400"/>
              <a:t>Container Attached Storage</a:t>
            </a:r>
            <a:endParaRPr sz="3400"/>
          </a:p>
          <a:p>
            <a:pPr indent="0" lvl="0" marL="0" rtl="0" algn="l">
              <a:lnSpc>
                <a:spcPct val="100000"/>
              </a:lnSpc>
              <a:spcBef>
                <a:spcPts val="0"/>
              </a:spcBef>
              <a:spcAft>
                <a:spcPts val="0"/>
              </a:spcAft>
              <a:buSzPts val="1100"/>
              <a:buNone/>
            </a:pPr>
            <a:r>
              <a:t/>
            </a:r>
            <a:endParaRPr sz="3400"/>
          </a:p>
          <a:p>
            <a:pPr indent="0" lvl="0" marL="0" rtl="0" algn="l">
              <a:lnSpc>
                <a:spcPct val="100000"/>
              </a:lnSpc>
              <a:spcBef>
                <a:spcPts val="0"/>
              </a:spcBef>
              <a:spcAft>
                <a:spcPts val="0"/>
              </a:spcAft>
              <a:buSzPts val="1100"/>
              <a:buNone/>
            </a:pPr>
            <a:r>
              <a:rPr lang="en-US" sz="3400"/>
              <a:t>Data Agility</a:t>
            </a:r>
            <a:endParaRPr sz="3400"/>
          </a:p>
        </p:txBody>
      </p:sp>
      <p:sp>
        <p:nvSpPr>
          <p:cNvPr id="1171" name="Google Shape;1171;p86"/>
          <p:cNvSpPr/>
          <p:nvPr/>
        </p:nvSpPr>
        <p:spPr>
          <a:xfrm>
            <a:off x="6436775" y="5206200"/>
            <a:ext cx="2972400" cy="97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6" name="Shape 1176"/>
        <p:cNvGrpSpPr/>
        <p:nvPr/>
      </p:nvGrpSpPr>
      <p:grpSpPr>
        <a:xfrm>
          <a:off x="0" y="0"/>
          <a:ext cx="0" cy="0"/>
          <a:chOff x="0" y="0"/>
          <a:chExt cx="0" cy="0"/>
        </a:xfrm>
      </p:grpSpPr>
      <p:sp>
        <p:nvSpPr>
          <p:cNvPr id="1177" name="Google Shape;1177;p87"/>
          <p:cNvSpPr/>
          <p:nvPr/>
        </p:nvSpPr>
        <p:spPr>
          <a:xfrm rot="342109">
            <a:off x="273010" y="630848"/>
            <a:ext cx="5125443" cy="3001313"/>
          </a:xfrm>
          <a:prstGeom prst="cloud">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87"/>
          <p:cNvSpPr/>
          <p:nvPr/>
        </p:nvSpPr>
        <p:spPr>
          <a:xfrm>
            <a:off x="1044425" y="2675850"/>
            <a:ext cx="638775" cy="225975"/>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db1</a:t>
            </a:r>
            <a:endParaRPr sz="900">
              <a:solidFill>
                <a:srgbClr val="666666"/>
              </a:solidFill>
              <a:latin typeface="Calibri"/>
              <a:ea typeface="Calibri"/>
              <a:cs typeface="Calibri"/>
              <a:sym typeface="Calibri"/>
            </a:endParaRPr>
          </a:p>
        </p:txBody>
      </p:sp>
      <p:sp>
        <p:nvSpPr>
          <p:cNvPr id="1179" name="Google Shape;1179;p87"/>
          <p:cNvSpPr/>
          <p:nvPr/>
        </p:nvSpPr>
        <p:spPr>
          <a:xfrm>
            <a:off x="1913375" y="2434497"/>
            <a:ext cx="638775" cy="225975"/>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db2</a:t>
            </a:r>
            <a:endParaRPr sz="900">
              <a:solidFill>
                <a:srgbClr val="666666"/>
              </a:solidFill>
              <a:latin typeface="Calibri"/>
              <a:ea typeface="Calibri"/>
              <a:cs typeface="Calibri"/>
              <a:sym typeface="Calibri"/>
            </a:endParaRPr>
          </a:p>
        </p:txBody>
      </p:sp>
      <p:sp>
        <p:nvSpPr>
          <p:cNvPr id="1180" name="Google Shape;1180;p87"/>
          <p:cNvSpPr/>
          <p:nvPr/>
        </p:nvSpPr>
        <p:spPr>
          <a:xfrm>
            <a:off x="2906485" y="2796526"/>
            <a:ext cx="956200" cy="346672"/>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Redis</a:t>
            </a:r>
            <a:endParaRPr sz="900">
              <a:solidFill>
                <a:srgbClr val="666666"/>
              </a:solidFill>
              <a:latin typeface="Calibri"/>
              <a:ea typeface="Calibri"/>
              <a:cs typeface="Calibri"/>
              <a:sym typeface="Calibri"/>
            </a:endParaRPr>
          </a:p>
        </p:txBody>
      </p:sp>
      <p:cxnSp>
        <p:nvCxnSpPr>
          <p:cNvPr id="1181" name="Google Shape;1181;p87"/>
          <p:cNvCxnSpPr>
            <a:stCxn id="1182" idx="2"/>
            <a:endCxn id="1178" idx="1"/>
          </p:cNvCxnSpPr>
          <p:nvPr/>
        </p:nvCxnSpPr>
        <p:spPr>
          <a:xfrm>
            <a:off x="1299151" y="1700204"/>
            <a:ext cx="64800" cy="975600"/>
          </a:xfrm>
          <a:prstGeom prst="straightConnector1">
            <a:avLst/>
          </a:prstGeom>
          <a:noFill/>
          <a:ln cap="flat" cmpd="sng" w="9525">
            <a:solidFill>
              <a:schemeClr val="dk2"/>
            </a:solidFill>
            <a:prstDash val="dot"/>
            <a:round/>
            <a:headEnd len="med" w="med" type="none"/>
            <a:tailEnd len="med" w="med" type="triangle"/>
          </a:ln>
        </p:spPr>
      </p:cxnSp>
      <p:sp>
        <p:nvSpPr>
          <p:cNvPr id="1182" name="Google Shape;1182;p87"/>
          <p:cNvSpPr/>
          <p:nvPr/>
        </p:nvSpPr>
        <p:spPr>
          <a:xfrm>
            <a:off x="782251" y="1412204"/>
            <a:ext cx="1033800" cy="2880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1</a:t>
            </a:r>
            <a:endParaRPr sz="900">
              <a:latin typeface="Calibri"/>
              <a:ea typeface="Calibri"/>
              <a:cs typeface="Calibri"/>
              <a:sym typeface="Calibri"/>
            </a:endParaRPr>
          </a:p>
        </p:txBody>
      </p:sp>
      <p:sp>
        <p:nvSpPr>
          <p:cNvPr id="1183" name="Google Shape;1183;p87"/>
          <p:cNvSpPr/>
          <p:nvPr/>
        </p:nvSpPr>
        <p:spPr>
          <a:xfrm>
            <a:off x="2023631" y="1653572"/>
            <a:ext cx="1033800" cy="2508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Micro service 2</a:t>
            </a:r>
            <a:endParaRPr sz="900">
              <a:latin typeface="Calibri"/>
              <a:ea typeface="Calibri"/>
              <a:cs typeface="Calibri"/>
              <a:sym typeface="Calibri"/>
            </a:endParaRPr>
          </a:p>
        </p:txBody>
      </p:sp>
      <p:cxnSp>
        <p:nvCxnSpPr>
          <p:cNvPr id="1184" name="Google Shape;1184;p87"/>
          <p:cNvCxnSpPr>
            <a:endCxn id="1179" idx="1"/>
          </p:cNvCxnSpPr>
          <p:nvPr/>
        </p:nvCxnSpPr>
        <p:spPr>
          <a:xfrm flipH="1">
            <a:off x="2232763" y="1956897"/>
            <a:ext cx="56700" cy="477600"/>
          </a:xfrm>
          <a:prstGeom prst="straightConnector1">
            <a:avLst/>
          </a:prstGeom>
          <a:noFill/>
          <a:ln cap="flat" cmpd="sng" w="9525">
            <a:solidFill>
              <a:schemeClr val="dk2"/>
            </a:solidFill>
            <a:prstDash val="dot"/>
            <a:round/>
            <a:headEnd len="med" w="med" type="none"/>
            <a:tailEnd len="med" w="med" type="triangle"/>
          </a:ln>
        </p:spPr>
      </p:cxnSp>
      <p:cxnSp>
        <p:nvCxnSpPr>
          <p:cNvPr id="1185" name="Google Shape;1185;p87"/>
          <p:cNvCxnSpPr/>
          <p:nvPr/>
        </p:nvCxnSpPr>
        <p:spPr>
          <a:xfrm>
            <a:off x="1378022" y="2116723"/>
            <a:ext cx="897300" cy="75600"/>
          </a:xfrm>
          <a:prstGeom prst="straightConnector1">
            <a:avLst/>
          </a:prstGeom>
          <a:noFill/>
          <a:ln cap="flat" cmpd="sng" w="9525">
            <a:solidFill>
              <a:schemeClr val="dk2"/>
            </a:solidFill>
            <a:prstDash val="dot"/>
            <a:round/>
            <a:headEnd len="med" w="med" type="none"/>
            <a:tailEnd len="med" w="med" type="triangle"/>
          </a:ln>
        </p:spPr>
      </p:cxnSp>
      <p:sp>
        <p:nvSpPr>
          <p:cNvPr id="1186" name="Google Shape;1186;p87"/>
          <p:cNvSpPr/>
          <p:nvPr/>
        </p:nvSpPr>
        <p:spPr>
          <a:xfrm>
            <a:off x="2023635" y="929503"/>
            <a:ext cx="1176000" cy="2889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UI</a:t>
            </a:r>
            <a:endParaRPr sz="900">
              <a:latin typeface="Calibri"/>
              <a:ea typeface="Calibri"/>
              <a:cs typeface="Calibri"/>
              <a:sym typeface="Calibri"/>
            </a:endParaRPr>
          </a:p>
        </p:txBody>
      </p:sp>
      <p:sp>
        <p:nvSpPr>
          <p:cNvPr id="1187" name="Google Shape;1187;p87"/>
          <p:cNvSpPr/>
          <p:nvPr/>
        </p:nvSpPr>
        <p:spPr>
          <a:xfrm>
            <a:off x="3376490" y="1343118"/>
            <a:ext cx="1176000" cy="2508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REST API</a:t>
            </a:r>
            <a:endParaRPr sz="900">
              <a:latin typeface="Calibri"/>
              <a:ea typeface="Calibri"/>
              <a:cs typeface="Calibri"/>
              <a:sym typeface="Calibri"/>
            </a:endParaRPr>
          </a:p>
        </p:txBody>
      </p:sp>
      <p:cxnSp>
        <p:nvCxnSpPr>
          <p:cNvPr id="1188" name="Google Shape;1188;p87"/>
          <p:cNvCxnSpPr>
            <a:stCxn id="1186" idx="2"/>
            <a:endCxn id="1182" idx="0"/>
          </p:cNvCxnSpPr>
          <p:nvPr/>
        </p:nvCxnSpPr>
        <p:spPr>
          <a:xfrm flipH="1">
            <a:off x="1299135" y="1218403"/>
            <a:ext cx="1312500" cy="193800"/>
          </a:xfrm>
          <a:prstGeom prst="straightConnector1">
            <a:avLst/>
          </a:prstGeom>
          <a:noFill/>
          <a:ln cap="flat" cmpd="sng" w="9525">
            <a:solidFill>
              <a:schemeClr val="dk2"/>
            </a:solidFill>
            <a:prstDash val="dot"/>
            <a:round/>
            <a:headEnd len="med" w="med" type="none"/>
            <a:tailEnd len="med" w="med" type="triangle"/>
          </a:ln>
        </p:spPr>
      </p:cxnSp>
      <p:cxnSp>
        <p:nvCxnSpPr>
          <p:cNvPr id="1189" name="Google Shape;1189;p87"/>
          <p:cNvCxnSpPr>
            <a:stCxn id="1186" idx="2"/>
            <a:endCxn id="1183" idx="0"/>
          </p:cNvCxnSpPr>
          <p:nvPr/>
        </p:nvCxnSpPr>
        <p:spPr>
          <a:xfrm flipH="1">
            <a:off x="2540535" y="1218403"/>
            <a:ext cx="71100" cy="435300"/>
          </a:xfrm>
          <a:prstGeom prst="straightConnector1">
            <a:avLst/>
          </a:prstGeom>
          <a:noFill/>
          <a:ln cap="flat" cmpd="sng" w="9525">
            <a:solidFill>
              <a:schemeClr val="dk2"/>
            </a:solidFill>
            <a:prstDash val="dot"/>
            <a:round/>
            <a:headEnd len="med" w="med" type="none"/>
            <a:tailEnd len="med" w="med" type="triangle"/>
          </a:ln>
        </p:spPr>
      </p:cxnSp>
      <p:cxnSp>
        <p:nvCxnSpPr>
          <p:cNvPr id="1190" name="Google Shape;1190;p87"/>
          <p:cNvCxnSpPr/>
          <p:nvPr/>
        </p:nvCxnSpPr>
        <p:spPr>
          <a:xfrm flipH="1">
            <a:off x="3657414" y="1701081"/>
            <a:ext cx="71400" cy="435300"/>
          </a:xfrm>
          <a:prstGeom prst="straightConnector1">
            <a:avLst/>
          </a:prstGeom>
          <a:noFill/>
          <a:ln cap="flat" cmpd="sng" w="9525">
            <a:solidFill>
              <a:schemeClr val="dk2"/>
            </a:solidFill>
            <a:prstDash val="dot"/>
            <a:round/>
            <a:headEnd len="med" w="med" type="none"/>
            <a:tailEnd len="med" w="med" type="triangle"/>
          </a:ln>
        </p:spPr>
      </p:cxnSp>
      <p:sp>
        <p:nvSpPr>
          <p:cNvPr id="1191" name="Google Shape;1191;p87"/>
          <p:cNvSpPr/>
          <p:nvPr/>
        </p:nvSpPr>
        <p:spPr>
          <a:xfrm>
            <a:off x="3016734" y="2136282"/>
            <a:ext cx="1033800" cy="4362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900">
                <a:latin typeface="Calibri"/>
                <a:ea typeface="Calibri"/>
                <a:cs typeface="Calibri"/>
                <a:sym typeface="Calibri"/>
              </a:rPr>
              <a:t>CACHE service </a:t>
            </a:r>
            <a:endParaRPr sz="900">
              <a:latin typeface="Calibri"/>
              <a:ea typeface="Calibri"/>
              <a:cs typeface="Calibri"/>
              <a:sym typeface="Calibri"/>
            </a:endParaRPr>
          </a:p>
        </p:txBody>
      </p:sp>
      <p:cxnSp>
        <p:nvCxnSpPr>
          <p:cNvPr id="1192" name="Google Shape;1192;p87"/>
          <p:cNvCxnSpPr>
            <a:stCxn id="1191" idx="2"/>
          </p:cNvCxnSpPr>
          <p:nvPr/>
        </p:nvCxnSpPr>
        <p:spPr>
          <a:xfrm flipH="1">
            <a:off x="3409134" y="2572482"/>
            <a:ext cx="124500" cy="288000"/>
          </a:xfrm>
          <a:prstGeom prst="straightConnector1">
            <a:avLst/>
          </a:prstGeom>
          <a:noFill/>
          <a:ln cap="flat" cmpd="sng" w="9525">
            <a:solidFill>
              <a:schemeClr val="dk2"/>
            </a:solidFill>
            <a:prstDash val="dot"/>
            <a:round/>
            <a:headEnd len="med" w="med" type="none"/>
            <a:tailEnd len="med" w="med" type="triangle"/>
          </a:ln>
        </p:spPr>
      </p:cxnSp>
      <p:sp>
        <p:nvSpPr>
          <p:cNvPr id="1193" name="Google Shape;1193;p87"/>
          <p:cNvSpPr/>
          <p:nvPr/>
        </p:nvSpPr>
        <p:spPr>
          <a:xfrm>
            <a:off x="4272000" y="2313822"/>
            <a:ext cx="816675" cy="250850"/>
          </a:xfrm>
          <a:prstGeom prst="flowChartMagneticDisk">
            <a:avLst/>
          </a:prstGeom>
          <a:solidFill>
            <a:schemeClr val="lt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666666"/>
                </a:solidFill>
              </a:rPr>
              <a:t>db </a:t>
            </a:r>
            <a:r>
              <a:rPr b="1" i="1" lang="en-US" sz="900">
                <a:solidFill>
                  <a:srgbClr val="666666"/>
                </a:solidFill>
              </a:rPr>
              <a:t>n</a:t>
            </a:r>
            <a:endParaRPr b="1" i="1" sz="900">
              <a:solidFill>
                <a:srgbClr val="666666"/>
              </a:solidFill>
              <a:latin typeface="Calibri"/>
              <a:ea typeface="Calibri"/>
              <a:cs typeface="Calibri"/>
              <a:sym typeface="Calibri"/>
            </a:endParaRPr>
          </a:p>
        </p:txBody>
      </p:sp>
      <p:cxnSp>
        <p:nvCxnSpPr>
          <p:cNvPr id="1194" name="Google Shape;1194;p87"/>
          <p:cNvCxnSpPr>
            <a:endCxn id="1193" idx="1"/>
          </p:cNvCxnSpPr>
          <p:nvPr/>
        </p:nvCxnSpPr>
        <p:spPr>
          <a:xfrm>
            <a:off x="4562438" y="1700922"/>
            <a:ext cx="117900" cy="612900"/>
          </a:xfrm>
          <a:prstGeom prst="straightConnector1">
            <a:avLst/>
          </a:prstGeom>
          <a:noFill/>
          <a:ln cap="flat" cmpd="sng" w="9525">
            <a:solidFill>
              <a:schemeClr val="dk2"/>
            </a:solidFill>
            <a:prstDash val="dot"/>
            <a:round/>
            <a:headEnd len="med" w="med" type="none"/>
            <a:tailEnd len="med" w="med" type="triangle"/>
          </a:ln>
        </p:spPr>
      </p:cxnSp>
      <p:cxnSp>
        <p:nvCxnSpPr>
          <p:cNvPr id="1195" name="Google Shape;1195;p87"/>
          <p:cNvCxnSpPr>
            <a:stCxn id="1186" idx="2"/>
            <a:endCxn id="1191" idx="0"/>
          </p:cNvCxnSpPr>
          <p:nvPr/>
        </p:nvCxnSpPr>
        <p:spPr>
          <a:xfrm>
            <a:off x="2611635" y="1218403"/>
            <a:ext cx="921900" cy="918000"/>
          </a:xfrm>
          <a:prstGeom prst="straightConnector1">
            <a:avLst/>
          </a:prstGeom>
          <a:noFill/>
          <a:ln cap="flat" cmpd="sng" w="9525">
            <a:solidFill>
              <a:schemeClr val="dk2"/>
            </a:solidFill>
            <a:prstDash val="dot"/>
            <a:round/>
            <a:headEnd len="med" w="med" type="none"/>
            <a:tailEnd len="med" w="med" type="triangle"/>
          </a:ln>
        </p:spPr>
      </p:cxnSp>
      <p:pic>
        <p:nvPicPr>
          <p:cNvPr id="1196" name="Google Shape;1196;p87"/>
          <p:cNvPicPr preferRelativeResize="0"/>
          <p:nvPr/>
        </p:nvPicPr>
        <p:blipFill>
          <a:blip r:embed="rId3">
            <a:alphaModFix/>
          </a:blip>
          <a:stretch>
            <a:fillRect/>
          </a:stretch>
        </p:blipFill>
        <p:spPr>
          <a:xfrm>
            <a:off x="2690600" y="3331311"/>
            <a:ext cx="284700" cy="275963"/>
          </a:xfrm>
          <a:prstGeom prst="rect">
            <a:avLst/>
          </a:prstGeom>
          <a:noFill/>
          <a:ln>
            <a:noFill/>
          </a:ln>
        </p:spPr>
      </p:pic>
      <p:grpSp>
        <p:nvGrpSpPr>
          <p:cNvPr id="1197" name="Google Shape;1197;p87"/>
          <p:cNvGrpSpPr/>
          <p:nvPr/>
        </p:nvGrpSpPr>
        <p:grpSpPr>
          <a:xfrm>
            <a:off x="1176876" y="2902903"/>
            <a:ext cx="302037" cy="275986"/>
            <a:chOff x="6851309" y="3418549"/>
            <a:chExt cx="744300" cy="744300"/>
          </a:xfrm>
        </p:grpSpPr>
        <p:grpSp>
          <p:nvGrpSpPr>
            <p:cNvPr id="1198" name="Google Shape;1198;p87"/>
            <p:cNvGrpSpPr/>
            <p:nvPr/>
          </p:nvGrpSpPr>
          <p:grpSpPr>
            <a:xfrm>
              <a:off x="6851309" y="3418549"/>
              <a:ext cx="744300" cy="744300"/>
              <a:chOff x="2551814" y="1623237"/>
              <a:chExt cx="744300" cy="744300"/>
            </a:xfrm>
          </p:grpSpPr>
          <p:sp>
            <p:nvSpPr>
              <p:cNvPr id="1199" name="Google Shape;1199;p87"/>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200" name="Google Shape;1200;p87"/>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1201" name="Google Shape;1201;p87"/>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grpSp>
        <p:nvGrpSpPr>
          <p:cNvPr id="1202" name="Google Shape;1202;p87"/>
          <p:cNvGrpSpPr/>
          <p:nvPr/>
        </p:nvGrpSpPr>
        <p:grpSpPr>
          <a:xfrm>
            <a:off x="2091276" y="2674303"/>
            <a:ext cx="302037" cy="275986"/>
            <a:chOff x="6851309" y="3418549"/>
            <a:chExt cx="744300" cy="744300"/>
          </a:xfrm>
        </p:grpSpPr>
        <p:grpSp>
          <p:nvGrpSpPr>
            <p:cNvPr id="1203" name="Google Shape;1203;p87"/>
            <p:cNvGrpSpPr/>
            <p:nvPr/>
          </p:nvGrpSpPr>
          <p:grpSpPr>
            <a:xfrm>
              <a:off x="6851309" y="3418549"/>
              <a:ext cx="744300" cy="744300"/>
              <a:chOff x="2551814" y="1623237"/>
              <a:chExt cx="744300" cy="744300"/>
            </a:xfrm>
          </p:grpSpPr>
          <p:sp>
            <p:nvSpPr>
              <p:cNvPr id="1204" name="Google Shape;1204;p87"/>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205" name="Google Shape;1205;p87"/>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1206" name="Google Shape;1206;p87"/>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grpSp>
        <p:nvGrpSpPr>
          <p:cNvPr id="1207" name="Google Shape;1207;p87"/>
          <p:cNvGrpSpPr/>
          <p:nvPr/>
        </p:nvGrpSpPr>
        <p:grpSpPr>
          <a:xfrm>
            <a:off x="3158076" y="3131503"/>
            <a:ext cx="302037" cy="275986"/>
            <a:chOff x="6851309" y="3418549"/>
            <a:chExt cx="744300" cy="744300"/>
          </a:xfrm>
        </p:grpSpPr>
        <p:grpSp>
          <p:nvGrpSpPr>
            <p:cNvPr id="1208" name="Google Shape;1208;p87"/>
            <p:cNvGrpSpPr/>
            <p:nvPr/>
          </p:nvGrpSpPr>
          <p:grpSpPr>
            <a:xfrm>
              <a:off x="6851309" y="3418549"/>
              <a:ext cx="744300" cy="744300"/>
              <a:chOff x="2551814" y="1623237"/>
              <a:chExt cx="744300" cy="744300"/>
            </a:xfrm>
          </p:grpSpPr>
          <p:sp>
            <p:nvSpPr>
              <p:cNvPr id="1209" name="Google Shape;1209;p87"/>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210" name="Google Shape;1210;p87"/>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1211" name="Google Shape;1211;p87"/>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grpSp>
        <p:nvGrpSpPr>
          <p:cNvPr id="1212" name="Google Shape;1212;p87"/>
          <p:cNvGrpSpPr/>
          <p:nvPr/>
        </p:nvGrpSpPr>
        <p:grpSpPr>
          <a:xfrm>
            <a:off x="4529676" y="2598103"/>
            <a:ext cx="302037" cy="275986"/>
            <a:chOff x="6851309" y="3418549"/>
            <a:chExt cx="744300" cy="744300"/>
          </a:xfrm>
        </p:grpSpPr>
        <p:grpSp>
          <p:nvGrpSpPr>
            <p:cNvPr id="1213" name="Google Shape;1213;p87"/>
            <p:cNvGrpSpPr/>
            <p:nvPr/>
          </p:nvGrpSpPr>
          <p:grpSpPr>
            <a:xfrm>
              <a:off x="6851309" y="3418549"/>
              <a:ext cx="744300" cy="744300"/>
              <a:chOff x="2551814" y="1623237"/>
              <a:chExt cx="744300" cy="744300"/>
            </a:xfrm>
          </p:grpSpPr>
          <p:sp>
            <p:nvSpPr>
              <p:cNvPr id="1214" name="Google Shape;1214;p87"/>
              <p:cNvSpPr/>
              <p:nvPr/>
            </p:nvSpPr>
            <p:spPr>
              <a:xfrm>
                <a:off x="2551814" y="1623237"/>
                <a:ext cx="744300" cy="744300"/>
              </a:xfrm>
              <a:prstGeom prst="ellipse">
                <a:avLst/>
              </a:prstGeom>
              <a:solidFill>
                <a:srgbClr val="EF86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215" name="Google Shape;1215;p87"/>
              <p:cNvPicPr preferRelativeResize="0"/>
              <p:nvPr/>
            </p:nvPicPr>
            <p:blipFill rotWithShape="1">
              <a:blip r:embed="rId4">
                <a:alphaModFix/>
              </a:blip>
              <a:srcRect b="0" l="0" r="0" t="0"/>
              <a:stretch/>
            </p:blipFill>
            <p:spPr>
              <a:xfrm>
                <a:off x="2622113" y="1849675"/>
                <a:ext cx="308925" cy="308925"/>
              </a:xfrm>
              <a:prstGeom prst="rect">
                <a:avLst/>
              </a:prstGeom>
              <a:noFill/>
              <a:ln>
                <a:noFill/>
              </a:ln>
            </p:spPr>
          </p:pic>
        </p:grpSp>
        <p:pic>
          <p:nvPicPr>
            <p:cNvPr id="1216" name="Google Shape;1216;p87"/>
            <p:cNvPicPr preferRelativeResize="0"/>
            <p:nvPr/>
          </p:nvPicPr>
          <p:blipFill rotWithShape="1">
            <a:blip r:embed="rId5">
              <a:alphaModFix/>
            </a:blip>
            <a:srcRect b="0" l="0" r="0" t="0"/>
            <a:stretch/>
          </p:blipFill>
          <p:spPr>
            <a:xfrm>
              <a:off x="7230534" y="3626887"/>
              <a:ext cx="318856" cy="360785"/>
            </a:xfrm>
            <a:prstGeom prst="rect">
              <a:avLst/>
            </a:prstGeom>
            <a:noFill/>
            <a:ln>
              <a:noFill/>
            </a:ln>
            <a:effectLst>
              <a:outerShdw blurRad="50800" rotWithShape="0" algn="tl" dir="2700000" dist="38100">
                <a:srgbClr val="000000">
                  <a:alpha val="40000"/>
                </a:srgbClr>
              </a:outerShdw>
            </a:effectLst>
          </p:spPr>
        </p:pic>
      </p:grpSp>
      <p:sp>
        <p:nvSpPr>
          <p:cNvPr id="1217" name="Google Shape;1217;p87"/>
          <p:cNvSpPr/>
          <p:nvPr/>
        </p:nvSpPr>
        <p:spPr>
          <a:xfrm rot="5400000">
            <a:off x="1730745" y="3418827"/>
            <a:ext cx="454800" cy="284400"/>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87"/>
          <p:cNvSpPr txBox="1"/>
          <p:nvPr/>
        </p:nvSpPr>
        <p:spPr>
          <a:xfrm rot="-5400000">
            <a:off x="1735625" y="3416625"/>
            <a:ext cx="4095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FFFFFF"/>
                </a:solidFill>
                <a:latin typeface="Lato"/>
                <a:ea typeface="Lato"/>
                <a:cs typeface="Lato"/>
                <a:sym typeface="Lato"/>
              </a:rPr>
              <a:t>CSI</a:t>
            </a:r>
            <a:endParaRPr b="1" sz="900">
              <a:solidFill>
                <a:srgbClr val="FFFFFF"/>
              </a:solidFill>
              <a:latin typeface="Lato"/>
              <a:ea typeface="Lato"/>
              <a:cs typeface="Lato"/>
              <a:sym typeface="Lato"/>
            </a:endParaRPr>
          </a:p>
        </p:txBody>
      </p:sp>
      <p:sp>
        <p:nvSpPr>
          <p:cNvPr id="1219" name="Google Shape;1219;p87"/>
          <p:cNvSpPr/>
          <p:nvPr/>
        </p:nvSpPr>
        <p:spPr>
          <a:xfrm rot="5400000">
            <a:off x="3407145" y="3418827"/>
            <a:ext cx="454800" cy="284400"/>
          </a:xfrm>
          <a:prstGeom prst="leftRightArrow">
            <a:avLst>
              <a:gd fmla="val 50000" name="adj1"/>
              <a:gd fmla="val 50000" name="adj2"/>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87"/>
          <p:cNvSpPr txBox="1"/>
          <p:nvPr/>
        </p:nvSpPr>
        <p:spPr>
          <a:xfrm rot="-5400000">
            <a:off x="3412025" y="3416625"/>
            <a:ext cx="4095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FFFFFF"/>
                </a:solidFill>
                <a:latin typeface="Lato"/>
                <a:ea typeface="Lato"/>
                <a:cs typeface="Lato"/>
                <a:sym typeface="Lato"/>
              </a:rPr>
              <a:t>CSI</a:t>
            </a:r>
            <a:endParaRPr b="1" sz="900">
              <a:solidFill>
                <a:srgbClr val="FFFFFF"/>
              </a:solidFill>
              <a:latin typeface="Lato"/>
              <a:ea typeface="Lato"/>
              <a:cs typeface="Lato"/>
              <a:sym typeface="Lato"/>
            </a:endParaRPr>
          </a:p>
        </p:txBody>
      </p:sp>
      <p:pic>
        <p:nvPicPr>
          <p:cNvPr id="1221" name="Google Shape;1221;p87"/>
          <p:cNvPicPr preferRelativeResize="0"/>
          <p:nvPr/>
        </p:nvPicPr>
        <p:blipFill>
          <a:blip r:embed="rId6">
            <a:alphaModFix/>
          </a:blip>
          <a:stretch>
            <a:fillRect/>
          </a:stretch>
        </p:blipFill>
        <p:spPr>
          <a:xfrm>
            <a:off x="6112950" y="1952729"/>
            <a:ext cx="675950" cy="569221"/>
          </a:xfrm>
          <a:prstGeom prst="rect">
            <a:avLst/>
          </a:prstGeom>
          <a:noFill/>
          <a:ln>
            <a:noFill/>
          </a:ln>
        </p:spPr>
      </p:pic>
      <p:cxnSp>
        <p:nvCxnSpPr>
          <p:cNvPr id="1222" name="Google Shape;1222;p87"/>
          <p:cNvCxnSpPr>
            <a:stCxn id="1216" idx="2"/>
            <a:endCxn id="1221" idx="2"/>
          </p:cNvCxnSpPr>
          <p:nvPr/>
        </p:nvCxnSpPr>
        <p:spPr>
          <a:xfrm rot="-5400000">
            <a:off x="5456112" y="1814184"/>
            <a:ext cx="287100" cy="1702800"/>
          </a:xfrm>
          <a:prstGeom prst="curvedConnector3">
            <a:avLst>
              <a:gd fmla="val -82941" name="adj1"/>
            </a:avLst>
          </a:prstGeom>
          <a:noFill/>
          <a:ln cap="flat" cmpd="sng" w="9525">
            <a:solidFill>
              <a:srgbClr val="B45F06"/>
            </a:solidFill>
            <a:prstDash val="dash"/>
            <a:round/>
            <a:headEnd len="med" w="med" type="none"/>
            <a:tailEnd len="med" w="med" type="stealth"/>
          </a:ln>
          <a:effectLst>
            <a:outerShdw blurRad="57150" rotWithShape="0" algn="bl" dir="5400000" dist="19050">
              <a:srgbClr val="000000">
                <a:alpha val="50000"/>
              </a:srgbClr>
            </a:outerShdw>
          </a:effectLst>
        </p:spPr>
      </p:cxnSp>
      <p:cxnSp>
        <p:nvCxnSpPr>
          <p:cNvPr id="1223" name="Google Shape;1223;p87"/>
          <p:cNvCxnSpPr>
            <a:stCxn id="1211" idx="0"/>
            <a:endCxn id="1221" idx="2"/>
          </p:cNvCxnSpPr>
          <p:nvPr/>
        </p:nvCxnSpPr>
        <p:spPr>
          <a:xfrm rot="-5400000">
            <a:off x="4570512" y="1328205"/>
            <a:ext cx="686700" cy="3074400"/>
          </a:xfrm>
          <a:prstGeom prst="curvedConnector3">
            <a:avLst>
              <a:gd fmla="val -34108" name="adj1"/>
            </a:avLst>
          </a:prstGeom>
          <a:noFill/>
          <a:ln cap="flat" cmpd="sng" w="9525">
            <a:solidFill>
              <a:srgbClr val="B45F06"/>
            </a:solidFill>
            <a:prstDash val="dash"/>
            <a:round/>
            <a:headEnd len="med" w="med" type="none"/>
            <a:tailEnd len="med" w="med" type="stealth"/>
          </a:ln>
          <a:effectLst>
            <a:outerShdw blurRad="57150" rotWithShape="0" algn="bl" dir="5400000" dist="19050">
              <a:srgbClr val="000000">
                <a:alpha val="50000"/>
              </a:srgbClr>
            </a:outerShdw>
          </a:effectLst>
        </p:spPr>
      </p:cxnSp>
      <p:cxnSp>
        <p:nvCxnSpPr>
          <p:cNvPr id="1224" name="Google Shape;1224;p87"/>
          <p:cNvCxnSpPr>
            <a:stCxn id="1204" idx="4"/>
            <a:endCxn id="1221" idx="2"/>
          </p:cNvCxnSpPr>
          <p:nvPr/>
        </p:nvCxnSpPr>
        <p:spPr>
          <a:xfrm rot="-5400000">
            <a:off x="4132445" y="631739"/>
            <a:ext cx="428400" cy="4208700"/>
          </a:xfrm>
          <a:prstGeom prst="curvedConnector3">
            <a:avLst>
              <a:gd fmla="val -190998" name="adj1"/>
            </a:avLst>
          </a:prstGeom>
          <a:noFill/>
          <a:ln cap="flat" cmpd="sng" w="9525">
            <a:solidFill>
              <a:srgbClr val="B45F06"/>
            </a:solidFill>
            <a:prstDash val="dash"/>
            <a:round/>
            <a:headEnd len="med" w="med" type="none"/>
            <a:tailEnd len="med" w="med" type="stealth"/>
          </a:ln>
          <a:effectLst>
            <a:outerShdw blurRad="57150" rotWithShape="0" algn="bl" dir="5400000" dist="19050">
              <a:srgbClr val="000000">
                <a:alpha val="50000"/>
              </a:srgbClr>
            </a:outerShdw>
          </a:effectLst>
        </p:spPr>
      </p:cxnSp>
      <p:cxnSp>
        <p:nvCxnSpPr>
          <p:cNvPr id="1225" name="Google Shape;1225;p87"/>
          <p:cNvCxnSpPr>
            <a:stCxn id="1199" idx="4"/>
            <a:endCxn id="1221" idx="2"/>
          </p:cNvCxnSpPr>
          <p:nvPr/>
        </p:nvCxnSpPr>
        <p:spPr>
          <a:xfrm rot="-5400000">
            <a:off x="3560945" y="288839"/>
            <a:ext cx="657000" cy="5123100"/>
          </a:xfrm>
          <a:prstGeom prst="curvedConnector3">
            <a:avLst>
              <a:gd fmla="val -107585" name="adj1"/>
            </a:avLst>
          </a:prstGeom>
          <a:noFill/>
          <a:ln cap="flat" cmpd="sng" w="9525">
            <a:solidFill>
              <a:srgbClr val="B45F06"/>
            </a:solidFill>
            <a:prstDash val="dash"/>
            <a:round/>
            <a:headEnd len="med" w="med" type="none"/>
            <a:tailEnd len="med" w="med" type="stealth"/>
          </a:ln>
          <a:effectLst>
            <a:outerShdw blurRad="57150" rotWithShape="0" algn="bl" dir="5400000" dist="19050">
              <a:srgbClr val="000000">
                <a:alpha val="50000"/>
              </a:srgbClr>
            </a:outerShdw>
          </a:effectLst>
        </p:spPr>
      </p:cxnSp>
      <p:sp>
        <p:nvSpPr>
          <p:cNvPr id="1226" name="Google Shape;1226;p87"/>
          <p:cNvSpPr txBox="1"/>
          <p:nvPr/>
        </p:nvSpPr>
        <p:spPr>
          <a:xfrm rot="-1839201">
            <a:off x="5521420" y="2972882"/>
            <a:ext cx="816723" cy="2259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100">
                <a:latin typeface="Calibri"/>
                <a:ea typeface="Calibri"/>
                <a:cs typeface="Calibri"/>
                <a:sym typeface="Calibri"/>
              </a:rPr>
              <a:t>DMaaS</a:t>
            </a:r>
            <a:endParaRPr b="1" i="1" sz="1100">
              <a:latin typeface="Calibri"/>
              <a:ea typeface="Calibri"/>
              <a:cs typeface="Calibri"/>
              <a:sym typeface="Calibri"/>
            </a:endParaRPr>
          </a:p>
        </p:txBody>
      </p:sp>
      <p:pic>
        <p:nvPicPr>
          <p:cNvPr id="1227" name="Google Shape;1227;p87"/>
          <p:cNvPicPr preferRelativeResize="0"/>
          <p:nvPr/>
        </p:nvPicPr>
        <p:blipFill>
          <a:blip r:embed="rId7">
            <a:alphaModFix/>
          </a:blip>
          <a:stretch>
            <a:fillRect/>
          </a:stretch>
        </p:blipFill>
        <p:spPr>
          <a:xfrm>
            <a:off x="1762480" y="3876575"/>
            <a:ext cx="355795" cy="409500"/>
          </a:xfrm>
          <a:prstGeom prst="rect">
            <a:avLst/>
          </a:prstGeom>
          <a:noFill/>
          <a:ln>
            <a:noFill/>
          </a:ln>
        </p:spPr>
      </p:pic>
      <p:pic>
        <p:nvPicPr>
          <p:cNvPr id="1228" name="Google Shape;1228;p87"/>
          <p:cNvPicPr preferRelativeResize="0"/>
          <p:nvPr/>
        </p:nvPicPr>
        <p:blipFill>
          <a:blip r:embed="rId8">
            <a:alphaModFix/>
          </a:blip>
          <a:stretch>
            <a:fillRect/>
          </a:stretch>
        </p:blipFill>
        <p:spPr>
          <a:xfrm>
            <a:off x="4466153" y="2907525"/>
            <a:ext cx="603622" cy="346675"/>
          </a:xfrm>
          <a:prstGeom prst="rect">
            <a:avLst/>
          </a:prstGeom>
          <a:noFill/>
          <a:ln>
            <a:noFill/>
          </a:ln>
        </p:spPr>
      </p:pic>
      <p:sp>
        <p:nvSpPr>
          <p:cNvPr id="1229" name="Google Shape;1229;p87"/>
          <p:cNvSpPr/>
          <p:nvPr/>
        </p:nvSpPr>
        <p:spPr>
          <a:xfrm>
            <a:off x="5928825" y="1899275"/>
            <a:ext cx="1105875" cy="610800"/>
          </a:xfrm>
          <a:prstGeom prst="flowChartMagneticDisk">
            <a:avLst/>
          </a:prstGeom>
          <a:solidFill>
            <a:srgbClr val="B7B7B7"/>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t>S3 storage</a:t>
            </a:r>
            <a:endParaRPr b="1"/>
          </a:p>
        </p:txBody>
      </p:sp>
      <p:pic>
        <p:nvPicPr>
          <p:cNvPr id="1230" name="Google Shape;1230;p87"/>
          <p:cNvPicPr preferRelativeResize="0"/>
          <p:nvPr/>
        </p:nvPicPr>
        <p:blipFill>
          <a:blip r:embed="rId9">
            <a:alphaModFix/>
          </a:blip>
          <a:stretch>
            <a:fillRect/>
          </a:stretch>
        </p:blipFill>
        <p:spPr>
          <a:xfrm>
            <a:off x="3314963" y="3849200"/>
            <a:ext cx="603625" cy="362175"/>
          </a:xfrm>
          <a:prstGeom prst="rect">
            <a:avLst/>
          </a:prstGeom>
          <a:noFill/>
          <a:ln>
            <a:noFill/>
          </a:ln>
        </p:spPr>
      </p:pic>
      <p:sp>
        <p:nvSpPr>
          <p:cNvPr id="1231" name="Google Shape;1231;p87"/>
          <p:cNvSpPr txBox="1"/>
          <p:nvPr/>
        </p:nvSpPr>
        <p:spPr>
          <a:xfrm>
            <a:off x="5403525" y="3495575"/>
            <a:ext cx="3368400" cy="1251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Per workload storage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Per workload backup</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Per workload management</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Seamless</a:t>
            </a:r>
            <a:r>
              <a:rPr lang="en-US" sz="1200">
                <a:latin typeface="Montserrat"/>
                <a:ea typeface="Montserrat"/>
                <a:cs typeface="Montserrat"/>
                <a:sym typeface="Montserrat"/>
              </a:rPr>
              <a:t> integration w Optane &amp; </a:t>
            </a:r>
            <a:r>
              <a:rPr lang="en-US" sz="1200">
                <a:latin typeface="Montserrat"/>
                <a:ea typeface="Montserrat"/>
                <a:cs typeface="Montserrat"/>
                <a:sym typeface="Montserrat"/>
              </a:rPr>
              <a:t>bare metal</a:t>
            </a:r>
            <a:r>
              <a:rPr lang="en-US" sz="1200">
                <a:latin typeface="Montserrat"/>
                <a:ea typeface="Montserrat"/>
                <a:cs typeface="Montserrat"/>
                <a:sym typeface="Montserrat"/>
              </a:rPr>
              <a:t> &amp; CSI provisioned clouds and legacy storage</a:t>
            </a:r>
            <a:endParaRPr sz="1200">
              <a:latin typeface="Montserrat"/>
              <a:ea typeface="Montserrat"/>
              <a:cs typeface="Montserrat"/>
              <a:sym typeface="Montserrat"/>
            </a:endParaRPr>
          </a:p>
        </p:txBody>
      </p:sp>
      <p:sp>
        <p:nvSpPr>
          <p:cNvPr id="1232" name="Google Shape;1232;p87"/>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sz="2800"/>
              <a:t>Data Protection</a:t>
            </a:r>
            <a:endParaRPr b="0" sz="2800">
              <a:solidFill>
                <a:srgbClr val="1E135A"/>
              </a:solidFill>
            </a:endParaRPr>
          </a:p>
        </p:txBody>
      </p:sp>
      <p:sp>
        <p:nvSpPr>
          <p:cNvPr id="1233" name="Google Shape;1233;p87"/>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1000"/>
                                        <p:tgtEl>
                                          <p:spTgt spid="1222"/>
                                        </p:tgtEl>
                                      </p:cBhvr>
                                    </p:animEffect>
                                  </p:childTnLst>
                                </p:cTn>
                              </p:par>
                              <p:par>
                                <p:cTn fill="hold" nodeType="with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1000"/>
                                        <p:tgtEl>
                                          <p:spTgt spid="1223"/>
                                        </p:tgtEl>
                                      </p:cBhvr>
                                    </p:animEffect>
                                  </p:childTnLst>
                                </p:cTn>
                              </p:par>
                              <p:par>
                                <p:cTn fill="hold" nodeType="withEffect" presetClass="entr" presetID="10" presetSubtype="0">
                                  <p:stCondLst>
                                    <p:cond delay="0"/>
                                  </p:stCondLst>
                                  <p:childTnLst>
                                    <p:set>
                                      <p:cBhvr>
                                        <p:cTn dur="1" fill="hold">
                                          <p:stCondLst>
                                            <p:cond delay="0"/>
                                          </p:stCondLst>
                                        </p:cTn>
                                        <p:tgtEl>
                                          <p:spTgt spid="1224"/>
                                        </p:tgtEl>
                                        <p:attrNameLst>
                                          <p:attrName>style.visibility</p:attrName>
                                        </p:attrNameLst>
                                      </p:cBhvr>
                                      <p:to>
                                        <p:strVal val="visible"/>
                                      </p:to>
                                    </p:set>
                                    <p:animEffect filter="fade" transition="in">
                                      <p:cBhvr>
                                        <p:cTn dur="1000"/>
                                        <p:tgtEl>
                                          <p:spTgt spid="1224"/>
                                        </p:tgtEl>
                                      </p:cBhvr>
                                    </p:animEffect>
                                  </p:childTnLst>
                                </p:cTn>
                              </p:par>
                              <p:par>
                                <p:cTn fill="hold" nodeType="with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1000"/>
                                        <p:tgtEl>
                                          <p:spTgt spid="1225"/>
                                        </p:tgtEl>
                                      </p:cBhvr>
                                    </p:animEffec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1000"/>
                                        <p:tgtEl>
                                          <p:spTgt spid="1221"/>
                                        </p:tgtEl>
                                      </p:cBhvr>
                                    </p:animEffect>
                                  </p:childTnLst>
                                </p:cTn>
                              </p:par>
                              <p:par>
                                <p:cTn fill="hold" nodeType="withEffect" presetClass="entr" presetID="10" presetSubtype="0">
                                  <p:stCondLst>
                                    <p:cond delay="0"/>
                                  </p:stCondLst>
                                  <p:childTnLst>
                                    <p:set>
                                      <p:cBhvr>
                                        <p:cTn dur="1" fill="hold">
                                          <p:stCondLst>
                                            <p:cond delay="0"/>
                                          </p:stCondLst>
                                        </p:cTn>
                                        <p:tgtEl>
                                          <p:spTgt spid="1226"/>
                                        </p:tgtEl>
                                        <p:attrNameLst>
                                          <p:attrName>style.visibility</p:attrName>
                                        </p:attrNameLst>
                                      </p:cBhvr>
                                      <p:to>
                                        <p:strVal val="visible"/>
                                      </p:to>
                                    </p:set>
                                    <p:animEffect filter="fade" transition="in">
                                      <p:cBhvr>
                                        <p:cTn dur="1000"/>
                                        <p:tgtEl>
                                          <p:spTgt spid="1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7" name="Shape 1237"/>
        <p:cNvGrpSpPr/>
        <p:nvPr/>
      </p:nvGrpSpPr>
      <p:grpSpPr>
        <a:xfrm>
          <a:off x="0" y="0"/>
          <a:ext cx="0" cy="0"/>
          <a:chOff x="0" y="0"/>
          <a:chExt cx="0" cy="0"/>
        </a:xfrm>
      </p:grpSpPr>
      <p:sp>
        <p:nvSpPr>
          <p:cNvPr id="1238" name="Google Shape;1238;p88"/>
          <p:cNvSpPr/>
          <p:nvPr/>
        </p:nvSpPr>
        <p:spPr>
          <a:xfrm>
            <a:off x="4212150" y="2296325"/>
            <a:ext cx="4862700" cy="2052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88"/>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37207"/>
                </a:solidFill>
                <a:latin typeface="Montserrat"/>
                <a:ea typeface="Montserrat"/>
                <a:cs typeface="Montserrat"/>
                <a:sym typeface="Montserrat"/>
              </a:rPr>
              <a:t>Kubera</a:t>
            </a:r>
            <a:r>
              <a:rPr b="0" lang="en-US" sz="2800">
                <a:solidFill>
                  <a:srgbClr val="1E135A"/>
                </a:solidFill>
              </a:rPr>
              <a:t> = Kubernetes as your data layer</a:t>
            </a:r>
            <a:endParaRPr sz="2800">
              <a:solidFill>
                <a:srgbClr val="1E135A"/>
              </a:solidFill>
            </a:endParaRPr>
          </a:p>
          <a:p>
            <a:pPr indent="0" lvl="0" marL="0" rtl="0" algn="l">
              <a:spcBef>
                <a:spcPts val="0"/>
              </a:spcBef>
              <a:spcAft>
                <a:spcPts val="0"/>
              </a:spcAft>
              <a:buNone/>
            </a:pPr>
            <a:r>
              <a:t/>
            </a:r>
            <a:endParaRPr sz="2800">
              <a:solidFill>
                <a:srgbClr val="1E135A"/>
              </a:solidFill>
            </a:endParaRPr>
          </a:p>
        </p:txBody>
      </p:sp>
      <p:cxnSp>
        <p:nvCxnSpPr>
          <p:cNvPr id="1240" name="Google Shape;1240;p88"/>
          <p:cNvCxnSpPr/>
          <p:nvPr/>
        </p:nvCxnSpPr>
        <p:spPr>
          <a:xfrm>
            <a:off x="2236455" y="4638022"/>
            <a:ext cx="1197300" cy="0"/>
          </a:xfrm>
          <a:prstGeom prst="straightConnector1">
            <a:avLst/>
          </a:prstGeom>
          <a:noFill/>
          <a:ln cap="flat" cmpd="sng" w="12700">
            <a:solidFill>
              <a:srgbClr val="FFFFFF"/>
            </a:solidFill>
            <a:prstDash val="dash"/>
            <a:miter lim="800000"/>
            <a:headEnd len="sm" w="sm" type="none"/>
            <a:tailEnd len="sm" w="sm" type="none"/>
          </a:ln>
        </p:spPr>
      </p:cxnSp>
      <p:grpSp>
        <p:nvGrpSpPr>
          <p:cNvPr id="1241" name="Google Shape;1241;p88"/>
          <p:cNvGrpSpPr/>
          <p:nvPr/>
        </p:nvGrpSpPr>
        <p:grpSpPr>
          <a:xfrm>
            <a:off x="4605687" y="2834921"/>
            <a:ext cx="1842750" cy="593663"/>
            <a:chOff x="17397633" y="4881455"/>
            <a:chExt cx="4914000" cy="1583100"/>
          </a:xfrm>
        </p:grpSpPr>
        <p:sp>
          <p:nvSpPr>
            <p:cNvPr id="1242" name="Google Shape;1242;p88"/>
            <p:cNvSpPr/>
            <p:nvPr/>
          </p:nvSpPr>
          <p:spPr>
            <a:xfrm>
              <a:off x="17397633" y="4881455"/>
              <a:ext cx="4914000" cy="1583100"/>
            </a:xfrm>
            <a:prstGeom prst="rect">
              <a:avLst/>
            </a:prstGeom>
            <a:solidFill>
              <a:srgbClr val="EAED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243" name="Google Shape;1243;p88"/>
            <p:cNvSpPr txBox="1"/>
            <p:nvPr/>
          </p:nvSpPr>
          <p:spPr>
            <a:xfrm>
              <a:off x="17616797" y="5520568"/>
              <a:ext cx="4412100" cy="7419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313C41"/>
                </a:buClr>
                <a:buSzPts val="700"/>
                <a:buFont typeface="Roboto"/>
                <a:buNone/>
              </a:pPr>
              <a:r>
                <a:rPr lang="en-US" sz="700">
                  <a:solidFill>
                    <a:srgbClr val="313C41"/>
                  </a:solidFill>
                  <a:latin typeface="Roboto"/>
                  <a:ea typeface="Roboto"/>
                  <a:cs typeface="Roboto"/>
                  <a:sym typeface="Roboto"/>
                </a:rPr>
                <a:t>Policy and environment based application granular placement of PVs</a:t>
              </a:r>
              <a:endParaRPr b="0" i="0" sz="500" u="none" cap="none" strike="noStrike">
                <a:solidFill>
                  <a:srgbClr val="000000"/>
                </a:solidFill>
                <a:latin typeface="Arial"/>
                <a:ea typeface="Arial"/>
                <a:cs typeface="Arial"/>
                <a:sym typeface="Arial"/>
              </a:endParaRPr>
            </a:p>
          </p:txBody>
        </p:sp>
        <p:sp>
          <p:nvSpPr>
            <p:cNvPr id="1244" name="Google Shape;1244;p88"/>
            <p:cNvSpPr txBox="1"/>
            <p:nvPr/>
          </p:nvSpPr>
          <p:spPr>
            <a:xfrm>
              <a:off x="17615670" y="4985000"/>
              <a:ext cx="4412100" cy="5460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656979"/>
                </a:buClr>
                <a:buSzPts val="1000"/>
                <a:buFont typeface="Roboto Medium"/>
                <a:buNone/>
              </a:pPr>
              <a:r>
                <a:rPr lang="en-US" sz="1000">
                  <a:solidFill>
                    <a:srgbClr val="656979"/>
                  </a:solidFill>
                  <a:latin typeface="Roboto Medium"/>
                  <a:ea typeface="Roboto Medium"/>
                  <a:cs typeface="Roboto Medium"/>
                  <a:sym typeface="Roboto Medium"/>
                </a:rPr>
                <a:t>Policy based storage</a:t>
              </a:r>
              <a:endParaRPr b="0" i="0" sz="1000" u="none" cap="none" strike="noStrike">
                <a:solidFill>
                  <a:srgbClr val="656979"/>
                </a:solidFill>
                <a:latin typeface="Roboto Medium"/>
                <a:ea typeface="Roboto Medium"/>
                <a:cs typeface="Roboto Medium"/>
                <a:sym typeface="Roboto Medium"/>
              </a:endParaRPr>
            </a:p>
          </p:txBody>
        </p:sp>
      </p:grpSp>
      <p:grpSp>
        <p:nvGrpSpPr>
          <p:cNvPr id="1245" name="Google Shape;1245;p88"/>
          <p:cNvGrpSpPr/>
          <p:nvPr/>
        </p:nvGrpSpPr>
        <p:grpSpPr>
          <a:xfrm>
            <a:off x="4605687" y="3493208"/>
            <a:ext cx="1842750" cy="593663"/>
            <a:chOff x="17397633" y="4881455"/>
            <a:chExt cx="4914000" cy="1583100"/>
          </a:xfrm>
        </p:grpSpPr>
        <p:sp>
          <p:nvSpPr>
            <p:cNvPr id="1246" name="Google Shape;1246;p88"/>
            <p:cNvSpPr/>
            <p:nvPr/>
          </p:nvSpPr>
          <p:spPr>
            <a:xfrm>
              <a:off x="17397633" y="4881455"/>
              <a:ext cx="4914000" cy="1583100"/>
            </a:xfrm>
            <a:prstGeom prst="rect">
              <a:avLst/>
            </a:prstGeom>
            <a:solidFill>
              <a:srgbClr val="EAED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247" name="Google Shape;1247;p88"/>
            <p:cNvSpPr txBox="1"/>
            <p:nvPr/>
          </p:nvSpPr>
          <p:spPr>
            <a:xfrm>
              <a:off x="17616797" y="5520568"/>
              <a:ext cx="4412100" cy="7419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313C41"/>
                </a:buClr>
                <a:buSzPts val="700"/>
                <a:buFont typeface="Roboto"/>
                <a:buNone/>
              </a:pPr>
              <a:r>
                <a:rPr lang="en-US" sz="700">
                  <a:solidFill>
                    <a:srgbClr val="313C41"/>
                  </a:solidFill>
                  <a:latin typeface="Roboto"/>
                  <a:ea typeface="Roboto"/>
                  <a:cs typeface="Roboto"/>
                  <a:sym typeface="Roboto"/>
                </a:rPr>
                <a:t>Management of data ACLs. </a:t>
              </a:r>
              <a:endParaRPr b="0" i="0" sz="500" u="none" cap="none" strike="noStrike">
                <a:solidFill>
                  <a:srgbClr val="000000"/>
                </a:solidFill>
                <a:latin typeface="Arial"/>
                <a:ea typeface="Arial"/>
                <a:cs typeface="Arial"/>
                <a:sym typeface="Arial"/>
              </a:endParaRPr>
            </a:p>
          </p:txBody>
        </p:sp>
        <p:sp>
          <p:nvSpPr>
            <p:cNvPr id="1248" name="Google Shape;1248;p88"/>
            <p:cNvSpPr txBox="1"/>
            <p:nvPr/>
          </p:nvSpPr>
          <p:spPr>
            <a:xfrm>
              <a:off x="17615670" y="4985034"/>
              <a:ext cx="4412100" cy="5460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656979"/>
                </a:buClr>
                <a:buSzPts val="1000"/>
                <a:buFont typeface="Roboto Medium"/>
                <a:buNone/>
              </a:pPr>
              <a:r>
                <a:rPr lang="en-US" sz="1000">
                  <a:solidFill>
                    <a:srgbClr val="656979"/>
                  </a:solidFill>
                  <a:latin typeface="Roboto Medium"/>
                  <a:ea typeface="Roboto Medium"/>
                  <a:cs typeface="Roboto Medium"/>
                  <a:sym typeface="Roboto Medium"/>
                </a:rPr>
                <a:t>Compliance &amp; Governance</a:t>
              </a:r>
              <a:endParaRPr b="0" i="0" sz="1000" u="none" cap="none" strike="noStrike">
                <a:solidFill>
                  <a:srgbClr val="656979"/>
                </a:solidFill>
                <a:latin typeface="Roboto Medium"/>
                <a:ea typeface="Roboto Medium"/>
                <a:cs typeface="Roboto Medium"/>
                <a:sym typeface="Roboto Medium"/>
              </a:endParaRPr>
            </a:p>
          </p:txBody>
        </p:sp>
      </p:grpSp>
      <p:grpSp>
        <p:nvGrpSpPr>
          <p:cNvPr id="1249" name="Google Shape;1249;p88"/>
          <p:cNvGrpSpPr/>
          <p:nvPr/>
        </p:nvGrpSpPr>
        <p:grpSpPr>
          <a:xfrm>
            <a:off x="6801925" y="2834921"/>
            <a:ext cx="1842750" cy="593663"/>
            <a:chOff x="17397633" y="4881455"/>
            <a:chExt cx="4914000" cy="1583100"/>
          </a:xfrm>
        </p:grpSpPr>
        <p:sp>
          <p:nvSpPr>
            <p:cNvPr id="1250" name="Google Shape;1250;p88"/>
            <p:cNvSpPr/>
            <p:nvPr/>
          </p:nvSpPr>
          <p:spPr>
            <a:xfrm>
              <a:off x="17397633" y="4881455"/>
              <a:ext cx="4914000" cy="1583100"/>
            </a:xfrm>
            <a:prstGeom prst="rect">
              <a:avLst/>
            </a:prstGeom>
            <a:solidFill>
              <a:srgbClr val="EAED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251" name="Google Shape;1251;p88"/>
            <p:cNvSpPr txBox="1"/>
            <p:nvPr/>
          </p:nvSpPr>
          <p:spPr>
            <a:xfrm>
              <a:off x="17616797" y="5520568"/>
              <a:ext cx="4412100" cy="7419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313C41"/>
                </a:buClr>
                <a:buSzPts val="700"/>
                <a:buFont typeface="Roboto"/>
                <a:buNone/>
              </a:pPr>
              <a:r>
                <a:rPr lang="en-US" sz="700">
                  <a:solidFill>
                    <a:srgbClr val="313C41"/>
                  </a:solidFill>
                  <a:latin typeface="Roboto"/>
                  <a:ea typeface="Roboto"/>
                  <a:cs typeface="Roboto"/>
                  <a:sym typeface="Roboto"/>
                </a:rPr>
                <a:t>Application and data availability. </a:t>
              </a:r>
              <a:endParaRPr b="0" i="0" sz="500" u="none" cap="none" strike="noStrike">
                <a:solidFill>
                  <a:srgbClr val="000000"/>
                </a:solidFill>
                <a:latin typeface="Arial"/>
                <a:ea typeface="Arial"/>
                <a:cs typeface="Arial"/>
                <a:sym typeface="Arial"/>
              </a:endParaRPr>
            </a:p>
          </p:txBody>
        </p:sp>
        <p:sp>
          <p:nvSpPr>
            <p:cNvPr id="1252" name="Google Shape;1252;p88"/>
            <p:cNvSpPr txBox="1"/>
            <p:nvPr/>
          </p:nvSpPr>
          <p:spPr>
            <a:xfrm>
              <a:off x="17615668" y="4985000"/>
              <a:ext cx="3381000" cy="5460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656979"/>
                </a:buClr>
                <a:buSzPts val="1000"/>
                <a:buFont typeface="Roboto Medium"/>
                <a:buNone/>
              </a:pPr>
              <a:r>
                <a:rPr lang="en-US" sz="1000">
                  <a:solidFill>
                    <a:srgbClr val="656979"/>
                  </a:solidFill>
                  <a:latin typeface="Roboto Medium"/>
                  <a:ea typeface="Roboto Medium"/>
                  <a:cs typeface="Roboto Medium"/>
                  <a:sym typeface="Roboto Medium"/>
                </a:rPr>
                <a:t>Backup and DR</a:t>
              </a:r>
              <a:endParaRPr b="0" i="0" sz="1000" u="none" cap="none" strike="noStrike">
                <a:solidFill>
                  <a:srgbClr val="656979"/>
                </a:solidFill>
                <a:latin typeface="Roboto Medium"/>
                <a:ea typeface="Roboto Medium"/>
                <a:cs typeface="Roboto Medium"/>
                <a:sym typeface="Roboto Medium"/>
              </a:endParaRPr>
            </a:p>
          </p:txBody>
        </p:sp>
      </p:grpSp>
      <p:grpSp>
        <p:nvGrpSpPr>
          <p:cNvPr id="1253" name="Google Shape;1253;p88"/>
          <p:cNvGrpSpPr/>
          <p:nvPr/>
        </p:nvGrpSpPr>
        <p:grpSpPr>
          <a:xfrm>
            <a:off x="6801925" y="3493208"/>
            <a:ext cx="1842750" cy="593663"/>
            <a:chOff x="17397633" y="4881455"/>
            <a:chExt cx="4914000" cy="1583100"/>
          </a:xfrm>
        </p:grpSpPr>
        <p:sp>
          <p:nvSpPr>
            <p:cNvPr id="1254" name="Google Shape;1254;p88"/>
            <p:cNvSpPr/>
            <p:nvPr/>
          </p:nvSpPr>
          <p:spPr>
            <a:xfrm>
              <a:off x="17397633" y="4881455"/>
              <a:ext cx="4914000" cy="1583100"/>
            </a:xfrm>
            <a:prstGeom prst="rect">
              <a:avLst/>
            </a:prstGeom>
            <a:solidFill>
              <a:srgbClr val="EAED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255" name="Google Shape;1255;p88"/>
            <p:cNvSpPr txBox="1"/>
            <p:nvPr/>
          </p:nvSpPr>
          <p:spPr>
            <a:xfrm>
              <a:off x="17616797" y="5520568"/>
              <a:ext cx="4412100" cy="7419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313C41"/>
                </a:buClr>
                <a:buSzPts val="700"/>
                <a:buFont typeface="Roboto"/>
                <a:buNone/>
              </a:pPr>
              <a:r>
                <a:rPr lang="en-US" sz="700">
                  <a:solidFill>
                    <a:srgbClr val="313C41"/>
                  </a:solidFill>
                  <a:latin typeface="Roboto"/>
                  <a:ea typeface="Roboto"/>
                  <a:cs typeface="Roboto"/>
                  <a:sym typeface="Roboto"/>
                </a:rPr>
                <a:t>Anomaly detection and proactive config optimization optimized for data</a:t>
              </a:r>
              <a:endParaRPr b="0" i="0" sz="500" u="none" cap="none" strike="noStrike">
                <a:solidFill>
                  <a:srgbClr val="000000"/>
                </a:solidFill>
                <a:latin typeface="Arial"/>
                <a:ea typeface="Arial"/>
                <a:cs typeface="Arial"/>
                <a:sym typeface="Arial"/>
              </a:endParaRPr>
            </a:p>
          </p:txBody>
        </p:sp>
        <p:sp>
          <p:nvSpPr>
            <p:cNvPr id="1256" name="Google Shape;1256;p88"/>
            <p:cNvSpPr txBox="1"/>
            <p:nvPr/>
          </p:nvSpPr>
          <p:spPr>
            <a:xfrm>
              <a:off x="17615670" y="4985000"/>
              <a:ext cx="4579200" cy="5460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656979"/>
                </a:buClr>
                <a:buSzPts val="1000"/>
                <a:buFont typeface="Roboto Medium"/>
                <a:buNone/>
              </a:pPr>
              <a:r>
                <a:rPr lang="en-US" sz="1000">
                  <a:solidFill>
                    <a:srgbClr val="656979"/>
                  </a:solidFill>
                  <a:latin typeface="Roboto Medium"/>
                  <a:ea typeface="Roboto Medium"/>
                  <a:cs typeface="Roboto Medium"/>
                  <a:sym typeface="Roboto Medium"/>
                </a:rPr>
                <a:t>Monitoring &amp; Actions</a:t>
              </a:r>
              <a:endParaRPr b="0" i="0" sz="1000" u="none" cap="none" strike="noStrike">
                <a:solidFill>
                  <a:srgbClr val="656979"/>
                </a:solidFill>
                <a:latin typeface="Roboto Medium"/>
                <a:ea typeface="Roboto Medium"/>
                <a:cs typeface="Roboto Medium"/>
                <a:sym typeface="Roboto Medium"/>
              </a:endParaRPr>
            </a:p>
          </p:txBody>
        </p:sp>
      </p:grpSp>
      <p:sp>
        <p:nvSpPr>
          <p:cNvPr id="1257" name="Google Shape;1257;p88"/>
          <p:cNvSpPr/>
          <p:nvPr/>
        </p:nvSpPr>
        <p:spPr>
          <a:xfrm>
            <a:off x="5957100" y="1535025"/>
            <a:ext cx="3186900" cy="3045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700">
                <a:solidFill>
                  <a:srgbClr val="666666"/>
                </a:solidFill>
                <a:latin typeface="Open Sans"/>
                <a:ea typeface="Open Sans"/>
                <a:cs typeface="Open Sans"/>
                <a:sym typeface="Open Sans"/>
              </a:rPr>
              <a:t>Kubernetes APIs</a:t>
            </a:r>
            <a:endParaRPr b="1" sz="700">
              <a:solidFill>
                <a:srgbClr val="666666"/>
              </a:solidFill>
              <a:latin typeface="Open Sans"/>
              <a:ea typeface="Open Sans"/>
              <a:cs typeface="Open Sans"/>
              <a:sym typeface="Open Sans"/>
            </a:endParaRPr>
          </a:p>
        </p:txBody>
      </p:sp>
      <p:sp>
        <p:nvSpPr>
          <p:cNvPr id="1258" name="Google Shape;1258;p88"/>
          <p:cNvSpPr/>
          <p:nvPr/>
        </p:nvSpPr>
        <p:spPr>
          <a:xfrm>
            <a:off x="5970841" y="1247724"/>
            <a:ext cx="2224500" cy="3045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700">
                <a:solidFill>
                  <a:srgbClr val="666666"/>
                </a:solidFill>
                <a:latin typeface="Open Sans"/>
                <a:ea typeface="Open Sans"/>
                <a:cs typeface="Open Sans"/>
                <a:sym typeface="Open Sans"/>
              </a:rPr>
              <a:t>Stateful Applications</a:t>
            </a:r>
            <a:endParaRPr b="1" sz="700">
              <a:solidFill>
                <a:srgbClr val="666666"/>
              </a:solidFill>
              <a:latin typeface="Open Sans"/>
              <a:ea typeface="Open Sans"/>
              <a:cs typeface="Open Sans"/>
              <a:sym typeface="Open Sans"/>
            </a:endParaRPr>
          </a:p>
        </p:txBody>
      </p:sp>
      <p:pic>
        <p:nvPicPr>
          <p:cNvPr id="1259" name="Google Shape;1259;p88"/>
          <p:cNvPicPr preferRelativeResize="0"/>
          <p:nvPr/>
        </p:nvPicPr>
        <p:blipFill>
          <a:blip r:embed="rId3">
            <a:alphaModFix/>
          </a:blip>
          <a:stretch>
            <a:fillRect/>
          </a:stretch>
        </p:blipFill>
        <p:spPr>
          <a:xfrm>
            <a:off x="7021318" y="1213539"/>
            <a:ext cx="389225" cy="389227"/>
          </a:xfrm>
          <a:prstGeom prst="rect">
            <a:avLst/>
          </a:prstGeom>
          <a:noFill/>
          <a:ln>
            <a:noFill/>
          </a:ln>
          <a:effectLst>
            <a:outerShdw blurRad="57150" rotWithShape="0" algn="bl" dir="5400000" dist="19050">
              <a:srgbClr val="000000">
                <a:alpha val="50000"/>
              </a:srgbClr>
            </a:outerShdw>
          </a:effectLst>
        </p:spPr>
      </p:pic>
      <p:pic>
        <p:nvPicPr>
          <p:cNvPr id="1260" name="Google Shape;1260;p88"/>
          <p:cNvPicPr preferRelativeResize="0"/>
          <p:nvPr/>
        </p:nvPicPr>
        <p:blipFill>
          <a:blip r:embed="rId4">
            <a:alphaModFix/>
          </a:blip>
          <a:stretch>
            <a:fillRect/>
          </a:stretch>
        </p:blipFill>
        <p:spPr>
          <a:xfrm>
            <a:off x="7316796" y="1309095"/>
            <a:ext cx="211210" cy="192900"/>
          </a:xfrm>
          <a:prstGeom prst="rect">
            <a:avLst/>
          </a:prstGeom>
          <a:noFill/>
          <a:ln>
            <a:noFill/>
          </a:ln>
        </p:spPr>
      </p:pic>
      <p:pic>
        <p:nvPicPr>
          <p:cNvPr id="1261" name="Google Shape;1261;p88"/>
          <p:cNvPicPr preferRelativeResize="0"/>
          <p:nvPr/>
        </p:nvPicPr>
        <p:blipFill>
          <a:blip r:embed="rId5">
            <a:alphaModFix/>
          </a:blip>
          <a:stretch>
            <a:fillRect/>
          </a:stretch>
        </p:blipFill>
        <p:spPr>
          <a:xfrm>
            <a:off x="7467397" y="1267294"/>
            <a:ext cx="289022" cy="304492"/>
          </a:xfrm>
          <a:prstGeom prst="rect">
            <a:avLst/>
          </a:prstGeom>
          <a:noFill/>
          <a:ln>
            <a:noFill/>
          </a:ln>
        </p:spPr>
      </p:pic>
      <p:pic>
        <p:nvPicPr>
          <p:cNvPr id="1262" name="Google Shape;1262;p88"/>
          <p:cNvPicPr preferRelativeResize="0"/>
          <p:nvPr/>
        </p:nvPicPr>
        <p:blipFill>
          <a:blip r:embed="rId6">
            <a:alphaModFix/>
          </a:blip>
          <a:stretch>
            <a:fillRect/>
          </a:stretch>
        </p:blipFill>
        <p:spPr>
          <a:xfrm>
            <a:off x="7650264" y="1257538"/>
            <a:ext cx="289017" cy="289708"/>
          </a:xfrm>
          <a:prstGeom prst="rect">
            <a:avLst/>
          </a:prstGeom>
          <a:noFill/>
          <a:ln>
            <a:noFill/>
          </a:ln>
        </p:spPr>
      </p:pic>
      <p:pic>
        <p:nvPicPr>
          <p:cNvPr id="1263" name="Google Shape;1263;p88"/>
          <p:cNvPicPr preferRelativeResize="0"/>
          <p:nvPr/>
        </p:nvPicPr>
        <p:blipFill>
          <a:blip r:embed="rId7">
            <a:alphaModFix/>
          </a:blip>
          <a:stretch>
            <a:fillRect/>
          </a:stretch>
        </p:blipFill>
        <p:spPr>
          <a:xfrm>
            <a:off x="7883579" y="1316718"/>
            <a:ext cx="289018" cy="177024"/>
          </a:xfrm>
          <a:prstGeom prst="rect">
            <a:avLst/>
          </a:prstGeom>
          <a:noFill/>
          <a:ln>
            <a:noFill/>
          </a:ln>
        </p:spPr>
      </p:pic>
      <p:pic>
        <p:nvPicPr>
          <p:cNvPr id="1264" name="Google Shape;1264;p88"/>
          <p:cNvPicPr preferRelativeResize="0"/>
          <p:nvPr/>
        </p:nvPicPr>
        <p:blipFill>
          <a:blip r:embed="rId8">
            <a:alphaModFix/>
          </a:blip>
          <a:stretch>
            <a:fillRect/>
          </a:stretch>
        </p:blipFill>
        <p:spPr>
          <a:xfrm>
            <a:off x="7220208" y="1610159"/>
            <a:ext cx="311449" cy="158115"/>
          </a:xfrm>
          <a:prstGeom prst="rect">
            <a:avLst/>
          </a:prstGeom>
          <a:noFill/>
          <a:ln>
            <a:noFill/>
          </a:ln>
        </p:spPr>
      </p:pic>
      <p:pic>
        <p:nvPicPr>
          <p:cNvPr id="1265" name="Google Shape;1265;p88"/>
          <p:cNvPicPr preferRelativeResize="0"/>
          <p:nvPr/>
        </p:nvPicPr>
        <p:blipFill>
          <a:blip r:embed="rId9">
            <a:alphaModFix/>
          </a:blip>
          <a:stretch>
            <a:fillRect/>
          </a:stretch>
        </p:blipFill>
        <p:spPr>
          <a:xfrm>
            <a:off x="7560761" y="1576419"/>
            <a:ext cx="211212" cy="225594"/>
          </a:xfrm>
          <a:prstGeom prst="rect">
            <a:avLst/>
          </a:prstGeom>
          <a:noFill/>
          <a:ln>
            <a:noFill/>
          </a:ln>
        </p:spPr>
      </p:pic>
      <p:pic>
        <p:nvPicPr>
          <p:cNvPr id="1266" name="Google Shape;1266;p88"/>
          <p:cNvPicPr preferRelativeResize="0"/>
          <p:nvPr/>
        </p:nvPicPr>
        <p:blipFill>
          <a:blip r:embed="rId10">
            <a:alphaModFix/>
          </a:blip>
          <a:stretch>
            <a:fillRect/>
          </a:stretch>
        </p:blipFill>
        <p:spPr>
          <a:xfrm>
            <a:off x="6855867" y="1586697"/>
            <a:ext cx="211212" cy="205052"/>
          </a:xfrm>
          <a:prstGeom prst="rect">
            <a:avLst/>
          </a:prstGeom>
          <a:noFill/>
          <a:ln>
            <a:noFill/>
          </a:ln>
        </p:spPr>
      </p:pic>
      <p:pic>
        <p:nvPicPr>
          <p:cNvPr id="1267" name="Google Shape;1267;p88"/>
          <p:cNvPicPr preferRelativeResize="0"/>
          <p:nvPr/>
        </p:nvPicPr>
        <p:blipFill rotWithShape="1">
          <a:blip r:embed="rId11">
            <a:alphaModFix/>
          </a:blip>
          <a:srcRect b="40803" l="0" r="0" t="0"/>
          <a:stretch/>
        </p:blipFill>
        <p:spPr>
          <a:xfrm>
            <a:off x="8040451" y="1572729"/>
            <a:ext cx="256012" cy="150859"/>
          </a:xfrm>
          <a:prstGeom prst="rect">
            <a:avLst/>
          </a:prstGeom>
          <a:noFill/>
          <a:ln>
            <a:noFill/>
          </a:ln>
        </p:spPr>
      </p:pic>
      <p:pic>
        <p:nvPicPr>
          <p:cNvPr id="1268" name="Google Shape;1268;p88"/>
          <p:cNvPicPr preferRelativeResize="0"/>
          <p:nvPr/>
        </p:nvPicPr>
        <p:blipFill>
          <a:blip r:embed="rId12">
            <a:alphaModFix/>
          </a:blip>
          <a:stretch>
            <a:fillRect/>
          </a:stretch>
        </p:blipFill>
        <p:spPr>
          <a:xfrm>
            <a:off x="8265675" y="1588638"/>
            <a:ext cx="311450" cy="150861"/>
          </a:xfrm>
          <a:prstGeom prst="rect">
            <a:avLst/>
          </a:prstGeom>
          <a:noFill/>
          <a:ln>
            <a:noFill/>
          </a:ln>
        </p:spPr>
      </p:pic>
      <p:pic>
        <p:nvPicPr>
          <p:cNvPr id="1269" name="Google Shape;1269;p88"/>
          <p:cNvPicPr preferRelativeResize="0"/>
          <p:nvPr/>
        </p:nvPicPr>
        <p:blipFill>
          <a:blip r:embed="rId13">
            <a:alphaModFix/>
          </a:blip>
          <a:stretch>
            <a:fillRect/>
          </a:stretch>
        </p:blipFill>
        <p:spPr>
          <a:xfrm>
            <a:off x="8597228" y="1594813"/>
            <a:ext cx="147213" cy="128775"/>
          </a:xfrm>
          <a:prstGeom prst="rect">
            <a:avLst/>
          </a:prstGeom>
          <a:noFill/>
          <a:ln>
            <a:noFill/>
          </a:ln>
        </p:spPr>
      </p:pic>
      <p:pic>
        <p:nvPicPr>
          <p:cNvPr id="1270" name="Google Shape;1270;p88"/>
          <p:cNvPicPr preferRelativeResize="0"/>
          <p:nvPr/>
        </p:nvPicPr>
        <p:blipFill rotWithShape="1">
          <a:blip r:embed="rId14">
            <a:alphaModFix/>
          </a:blip>
          <a:srcRect b="0" l="0" r="69318" t="0"/>
          <a:stretch/>
        </p:blipFill>
        <p:spPr>
          <a:xfrm>
            <a:off x="8789081" y="1571730"/>
            <a:ext cx="196230" cy="177230"/>
          </a:xfrm>
          <a:prstGeom prst="rect">
            <a:avLst/>
          </a:prstGeom>
          <a:noFill/>
          <a:ln>
            <a:noFill/>
          </a:ln>
        </p:spPr>
      </p:pic>
      <p:pic>
        <p:nvPicPr>
          <p:cNvPr id="1271" name="Google Shape;1271;p88"/>
          <p:cNvPicPr preferRelativeResize="0"/>
          <p:nvPr/>
        </p:nvPicPr>
        <p:blipFill>
          <a:blip r:embed="rId15">
            <a:alphaModFix/>
          </a:blip>
          <a:stretch>
            <a:fillRect/>
          </a:stretch>
        </p:blipFill>
        <p:spPr>
          <a:xfrm>
            <a:off x="7857490" y="1591547"/>
            <a:ext cx="120088" cy="119544"/>
          </a:xfrm>
          <a:prstGeom prst="rect">
            <a:avLst/>
          </a:prstGeom>
          <a:noFill/>
          <a:ln>
            <a:noFill/>
          </a:ln>
        </p:spPr>
      </p:pic>
      <p:sp>
        <p:nvSpPr>
          <p:cNvPr id="1272" name="Google Shape;1272;p88"/>
          <p:cNvSpPr txBox="1"/>
          <p:nvPr/>
        </p:nvSpPr>
        <p:spPr>
          <a:xfrm>
            <a:off x="8241436" y="1578406"/>
            <a:ext cx="360000" cy="2133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800"/>
              </a:spcBef>
              <a:spcAft>
                <a:spcPts val="1600"/>
              </a:spcAft>
              <a:buNone/>
            </a:pPr>
            <a:r>
              <a:rPr b="1" lang="en-US" sz="400">
                <a:solidFill>
                  <a:srgbClr val="595959"/>
                </a:solidFill>
                <a:latin typeface="Open Sans"/>
                <a:ea typeface="Open Sans"/>
                <a:cs typeface="Open Sans"/>
                <a:sym typeface="Open Sans"/>
              </a:rPr>
              <a:t>Azure</a:t>
            </a:r>
            <a:br>
              <a:rPr lang="en-US" sz="400">
                <a:solidFill>
                  <a:srgbClr val="595959"/>
                </a:solidFill>
                <a:latin typeface="Open Sans"/>
                <a:ea typeface="Open Sans"/>
                <a:cs typeface="Open Sans"/>
                <a:sym typeface="Open Sans"/>
              </a:rPr>
            </a:br>
            <a:r>
              <a:rPr lang="en-US" sz="400">
                <a:solidFill>
                  <a:srgbClr val="595959"/>
                </a:solidFill>
                <a:latin typeface="Open Sans"/>
                <a:ea typeface="Open Sans"/>
                <a:cs typeface="Open Sans"/>
                <a:sym typeface="Open Sans"/>
              </a:rPr>
              <a:t>AKS</a:t>
            </a:r>
            <a:endParaRPr sz="400">
              <a:solidFill>
                <a:srgbClr val="595959"/>
              </a:solidFill>
              <a:latin typeface="Open Sans"/>
              <a:ea typeface="Open Sans"/>
              <a:cs typeface="Open Sans"/>
              <a:sym typeface="Open Sans"/>
            </a:endParaRPr>
          </a:p>
        </p:txBody>
      </p:sp>
      <p:sp>
        <p:nvSpPr>
          <p:cNvPr id="1273" name="Google Shape;1273;p88"/>
          <p:cNvSpPr txBox="1"/>
          <p:nvPr/>
        </p:nvSpPr>
        <p:spPr>
          <a:xfrm>
            <a:off x="7988492" y="1578414"/>
            <a:ext cx="360000" cy="2133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800"/>
              </a:spcBef>
              <a:spcAft>
                <a:spcPts val="1600"/>
              </a:spcAft>
              <a:buNone/>
            </a:pPr>
            <a:r>
              <a:rPr b="1" lang="en-US" sz="400">
                <a:solidFill>
                  <a:srgbClr val="595959"/>
                </a:solidFill>
                <a:latin typeface="Open Sans"/>
                <a:ea typeface="Open Sans"/>
                <a:cs typeface="Open Sans"/>
                <a:sym typeface="Open Sans"/>
              </a:rPr>
              <a:t>Amazon</a:t>
            </a:r>
            <a:br>
              <a:rPr lang="en-US" sz="400">
                <a:solidFill>
                  <a:srgbClr val="595959"/>
                </a:solidFill>
                <a:latin typeface="Open Sans"/>
                <a:ea typeface="Open Sans"/>
                <a:cs typeface="Open Sans"/>
                <a:sym typeface="Open Sans"/>
              </a:rPr>
            </a:br>
            <a:r>
              <a:rPr lang="en-US" sz="400">
                <a:solidFill>
                  <a:srgbClr val="595959"/>
                </a:solidFill>
                <a:latin typeface="Open Sans"/>
                <a:ea typeface="Open Sans"/>
                <a:cs typeface="Open Sans"/>
                <a:sym typeface="Open Sans"/>
              </a:rPr>
              <a:t>EKS</a:t>
            </a:r>
            <a:endParaRPr sz="400">
              <a:solidFill>
                <a:srgbClr val="595959"/>
              </a:solidFill>
              <a:latin typeface="Open Sans"/>
              <a:ea typeface="Open Sans"/>
              <a:cs typeface="Open Sans"/>
              <a:sym typeface="Open Sans"/>
            </a:endParaRPr>
          </a:p>
        </p:txBody>
      </p:sp>
      <p:sp>
        <p:nvSpPr>
          <p:cNvPr id="1274" name="Google Shape;1274;p88"/>
          <p:cNvSpPr txBox="1"/>
          <p:nvPr/>
        </p:nvSpPr>
        <p:spPr>
          <a:xfrm>
            <a:off x="8492296" y="1578406"/>
            <a:ext cx="360000" cy="2133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800"/>
              </a:spcBef>
              <a:spcAft>
                <a:spcPts val="1600"/>
              </a:spcAft>
              <a:buNone/>
            </a:pPr>
            <a:r>
              <a:rPr b="1" lang="en-US" sz="400">
                <a:solidFill>
                  <a:srgbClr val="595959"/>
                </a:solidFill>
                <a:latin typeface="Open Sans"/>
                <a:ea typeface="Open Sans"/>
                <a:cs typeface="Open Sans"/>
                <a:sym typeface="Open Sans"/>
              </a:rPr>
              <a:t>Google</a:t>
            </a:r>
            <a:br>
              <a:rPr lang="en-US" sz="400">
                <a:solidFill>
                  <a:srgbClr val="595959"/>
                </a:solidFill>
                <a:latin typeface="Open Sans"/>
                <a:ea typeface="Open Sans"/>
                <a:cs typeface="Open Sans"/>
                <a:sym typeface="Open Sans"/>
              </a:rPr>
            </a:br>
            <a:r>
              <a:rPr lang="en-US" sz="400">
                <a:solidFill>
                  <a:srgbClr val="595959"/>
                </a:solidFill>
                <a:latin typeface="Open Sans"/>
                <a:ea typeface="Open Sans"/>
                <a:cs typeface="Open Sans"/>
                <a:sym typeface="Open Sans"/>
              </a:rPr>
              <a:t>GKE</a:t>
            </a:r>
            <a:endParaRPr sz="400">
              <a:solidFill>
                <a:srgbClr val="595959"/>
              </a:solidFill>
              <a:latin typeface="Open Sans"/>
              <a:ea typeface="Open Sans"/>
              <a:cs typeface="Open Sans"/>
              <a:sym typeface="Open Sans"/>
            </a:endParaRPr>
          </a:p>
        </p:txBody>
      </p:sp>
      <p:sp>
        <p:nvSpPr>
          <p:cNvPr id="1275" name="Google Shape;1275;p88"/>
          <p:cNvSpPr txBox="1"/>
          <p:nvPr/>
        </p:nvSpPr>
        <p:spPr>
          <a:xfrm>
            <a:off x="8714715" y="1573579"/>
            <a:ext cx="360000" cy="2133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800"/>
              </a:spcBef>
              <a:spcAft>
                <a:spcPts val="1600"/>
              </a:spcAft>
              <a:buNone/>
            </a:pPr>
            <a:r>
              <a:rPr b="1" lang="en-US" sz="400">
                <a:solidFill>
                  <a:srgbClr val="595959"/>
                </a:solidFill>
                <a:latin typeface="Open Sans"/>
                <a:ea typeface="Open Sans"/>
                <a:cs typeface="Open Sans"/>
                <a:sym typeface="Open Sans"/>
              </a:rPr>
              <a:t>VMware</a:t>
            </a:r>
            <a:br>
              <a:rPr lang="en-US" sz="400">
                <a:solidFill>
                  <a:srgbClr val="595959"/>
                </a:solidFill>
                <a:latin typeface="Open Sans"/>
                <a:ea typeface="Open Sans"/>
                <a:cs typeface="Open Sans"/>
                <a:sym typeface="Open Sans"/>
              </a:rPr>
            </a:br>
            <a:r>
              <a:rPr lang="en-US" sz="400">
                <a:solidFill>
                  <a:srgbClr val="595959"/>
                </a:solidFill>
                <a:latin typeface="Open Sans"/>
                <a:ea typeface="Open Sans"/>
                <a:cs typeface="Open Sans"/>
                <a:sym typeface="Open Sans"/>
              </a:rPr>
              <a:t>Tanzu</a:t>
            </a:r>
            <a:endParaRPr sz="400">
              <a:solidFill>
                <a:srgbClr val="595959"/>
              </a:solidFill>
              <a:latin typeface="Open Sans"/>
              <a:ea typeface="Open Sans"/>
              <a:cs typeface="Open Sans"/>
              <a:sym typeface="Open Sans"/>
            </a:endParaRPr>
          </a:p>
        </p:txBody>
      </p:sp>
      <p:sp>
        <p:nvSpPr>
          <p:cNvPr id="1276" name="Google Shape;1276;p88"/>
          <p:cNvSpPr txBox="1"/>
          <p:nvPr/>
        </p:nvSpPr>
        <p:spPr>
          <a:xfrm>
            <a:off x="7735253" y="1578406"/>
            <a:ext cx="360000" cy="2133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800"/>
              </a:spcBef>
              <a:spcAft>
                <a:spcPts val="1600"/>
              </a:spcAft>
              <a:buNone/>
            </a:pPr>
            <a:r>
              <a:rPr b="1" lang="en-US" sz="400">
                <a:solidFill>
                  <a:srgbClr val="595959"/>
                </a:solidFill>
                <a:latin typeface="Open Sans"/>
                <a:ea typeface="Open Sans"/>
                <a:cs typeface="Open Sans"/>
                <a:sym typeface="Open Sans"/>
              </a:rPr>
              <a:t>D2IQ</a:t>
            </a:r>
            <a:br>
              <a:rPr lang="en-US" sz="400">
                <a:solidFill>
                  <a:srgbClr val="595959"/>
                </a:solidFill>
                <a:latin typeface="Open Sans"/>
                <a:ea typeface="Open Sans"/>
                <a:cs typeface="Open Sans"/>
                <a:sym typeface="Open Sans"/>
              </a:rPr>
            </a:br>
            <a:r>
              <a:rPr lang="en-US" sz="400">
                <a:solidFill>
                  <a:srgbClr val="595959"/>
                </a:solidFill>
                <a:latin typeface="Open Sans"/>
                <a:ea typeface="Open Sans"/>
                <a:cs typeface="Open Sans"/>
                <a:sym typeface="Open Sans"/>
              </a:rPr>
              <a:t>Konvoy</a:t>
            </a:r>
            <a:endParaRPr sz="400">
              <a:solidFill>
                <a:srgbClr val="595959"/>
              </a:solidFill>
              <a:latin typeface="Open Sans"/>
              <a:ea typeface="Open Sans"/>
              <a:cs typeface="Open Sans"/>
              <a:sym typeface="Open Sans"/>
            </a:endParaRPr>
          </a:p>
        </p:txBody>
      </p:sp>
      <p:cxnSp>
        <p:nvCxnSpPr>
          <p:cNvPr id="1277" name="Google Shape;1277;p88"/>
          <p:cNvCxnSpPr/>
          <p:nvPr/>
        </p:nvCxnSpPr>
        <p:spPr>
          <a:xfrm>
            <a:off x="5953625" y="1844331"/>
            <a:ext cx="767700" cy="404400"/>
          </a:xfrm>
          <a:prstGeom prst="straightConnector1">
            <a:avLst/>
          </a:prstGeom>
          <a:noFill/>
          <a:ln cap="flat" cmpd="sng" w="12700">
            <a:solidFill>
              <a:srgbClr val="FFFFFF"/>
            </a:solidFill>
            <a:prstDash val="dash"/>
            <a:miter lim="800000"/>
            <a:headEnd len="sm" w="sm" type="none"/>
            <a:tailEnd len="sm" w="sm" type="none"/>
          </a:ln>
        </p:spPr>
      </p:cxnSp>
      <p:cxnSp>
        <p:nvCxnSpPr>
          <p:cNvPr id="1278" name="Google Shape;1278;p88"/>
          <p:cNvCxnSpPr/>
          <p:nvPr/>
        </p:nvCxnSpPr>
        <p:spPr>
          <a:xfrm flipH="1" rot="10800000">
            <a:off x="5915030" y="4110022"/>
            <a:ext cx="824700" cy="375600"/>
          </a:xfrm>
          <a:prstGeom prst="straightConnector1">
            <a:avLst/>
          </a:prstGeom>
          <a:noFill/>
          <a:ln cap="flat" cmpd="sng" w="12700">
            <a:solidFill>
              <a:srgbClr val="FFFFFF"/>
            </a:solidFill>
            <a:prstDash val="dash"/>
            <a:miter lim="800000"/>
            <a:headEnd len="sm" w="sm" type="none"/>
            <a:tailEnd len="sm" w="sm" type="none"/>
          </a:ln>
        </p:spPr>
      </p:cxnSp>
      <p:pic>
        <p:nvPicPr>
          <p:cNvPr id="1279" name="Google Shape;1279;p88"/>
          <p:cNvPicPr preferRelativeResize="0"/>
          <p:nvPr/>
        </p:nvPicPr>
        <p:blipFill rotWithShape="1">
          <a:blip r:embed="rId16">
            <a:alphaModFix/>
          </a:blip>
          <a:srcRect b="0" l="4634" r="51517" t="0"/>
          <a:stretch/>
        </p:blipFill>
        <p:spPr>
          <a:xfrm>
            <a:off x="42850" y="772025"/>
            <a:ext cx="4131385" cy="3866001"/>
          </a:xfrm>
          <a:prstGeom prst="rect">
            <a:avLst/>
          </a:prstGeom>
          <a:noFill/>
          <a:ln>
            <a:noFill/>
          </a:ln>
          <a:effectLst>
            <a:outerShdw blurRad="57150" rotWithShape="0" algn="bl" dir="5400000" dist="19050">
              <a:srgbClr val="000000">
                <a:alpha val="50000"/>
              </a:srgbClr>
            </a:outerShdw>
          </a:effectLst>
        </p:spPr>
      </p:pic>
      <p:sp>
        <p:nvSpPr>
          <p:cNvPr id="1280" name="Google Shape;1280;p88"/>
          <p:cNvSpPr/>
          <p:nvPr/>
        </p:nvSpPr>
        <p:spPr>
          <a:xfrm>
            <a:off x="4072287" y="1247871"/>
            <a:ext cx="1842600" cy="593700"/>
          </a:xfrm>
          <a:prstGeom prst="rect">
            <a:avLst/>
          </a:prstGeom>
          <a:solidFill>
            <a:srgbClr val="EFEFE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grpSp>
        <p:nvGrpSpPr>
          <p:cNvPr id="1281" name="Google Shape;1281;p88"/>
          <p:cNvGrpSpPr/>
          <p:nvPr/>
        </p:nvGrpSpPr>
        <p:grpSpPr>
          <a:xfrm>
            <a:off x="4154099" y="1363011"/>
            <a:ext cx="1704163" cy="251137"/>
            <a:chOff x="17209263" y="3380873"/>
            <a:chExt cx="4544434" cy="1410090"/>
          </a:xfrm>
        </p:grpSpPr>
        <p:sp>
          <p:nvSpPr>
            <p:cNvPr id="1282" name="Google Shape;1282;p88"/>
            <p:cNvSpPr txBox="1"/>
            <p:nvPr/>
          </p:nvSpPr>
          <p:spPr>
            <a:xfrm>
              <a:off x="17341597" y="4049063"/>
              <a:ext cx="4412100" cy="7419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313C41"/>
                </a:buClr>
                <a:buSzPts val="700"/>
                <a:buFont typeface="Roboto"/>
                <a:buNone/>
              </a:pPr>
              <a:r>
                <a:rPr lang="en-US" sz="700">
                  <a:solidFill>
                    <a:srgbClr val="313C41"/>
                  </a:solidFill>
                  <a:latin typeface="Roboto"/>
                  <a:ea typeface="Roboto"/>
                  <a:cs typeface="Roboto"/>
                  <a:sym typeface="Roboto"/>
                </a:rPr>
                <a:t>Kubernetes without OpenEBS &amp; other extensions limited in data capabilities</a:t>
              </a:r>
              <a:endParaRPr b="0" i="0" sz="500" u="none" cap="none" strike="noStrike">
                <a:solidFill>
                  <a:srgbClr val="000000"/>
                </a:solidFill>
                <a:latin typeface="Arial"/>
                <a:ea typeface="Arial"/>
                <a:cs typeface="Arial"/>
                <a:sym typeface="Arial"/>
              </a:endParaRPr>
            </a:p>
          </p:txBody>
        </p:sp>
        <p:sp>
          <p:nvSpPr>
            <p:cNvPr id="1283" name="Google Shape;1283;p88"/>
            <p:cNvSpPr txBox="1"/>
            <p:nvPr/>
          </p:nvSpPr>
          <p:spPr>
            <a:xfrm>
              <a:off x="17209263" y="3380873"/>
              <a:ext cx="2805600" cy="5460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656979"/>
                </a:buClr>
                <a:buSzPts val="1000"/>
                <a:buFont typeface="Roboto Medium"/>
                <a:buNone/>
              </a:pPr>
              <a:r>
                <a:rPr lang="en-US" sz="1100">
                  <a:solidFill>
                    <a:srgbClr val="656979"/>
                  </a:solidFill>
                  <a:latin typeface="Roboto Medium"/>
                  <a:ea typeface="Roboto Medium"/>
                  <a:cs typeface="Roboto Medium"/>
                  <a:sym typeface="Roboto Medium"/>
                </a:rPr>
                <a:t>Kubernetes</a:t>
              </a:r>
              <a:endParaRPr b="0" i="0" sz="1100" u="none" cap="none" strike="noStrike">
                <a:solidFill>
                  <a:srgbClr val="656979"/>
                </a:solidFill>
                <a:latin typeface="Roboto Medium"/>
                <a:ea typeface="Roboto Medium"/>
                <a:cs typeface="Roboto Medium"/>
                <a:sym typeface="Roboto Medium"/>
              </a:endParaRPr>
            </a:p>
          </p:txBody>
        </p:sp>
      </p:grpSp>
      <p:pic>
        <p:nvPicPr>
          <p:cNvPr id="1284" name="Google Shape;1284;p88"/>
          <p:cNvPicPr preferRelativeResize="0"/>
          <p:nvPr/>
        </p:nvPicPr>
        <p:blipFill>
          <a:blip r:embed="rId17">
            <a:alphaModFix/>
          </a:blip>
          <a:stretch>
            <a:fillRect/>
          </a:stretch>
        </p:blipFill>
        <p:spPr>
          <a:xfrm>
            <a:off x="4432735" y="2313350"/>
            <a:ext cx="4421530" cy="404400"/>
          </a:xfrm>
          <a:prstGeom prst="rect">
            <a:avLst/>
          </a:prstGeom>
          <a:noFill/>
          <a:ln>
            <a:noFill/>
          </a:ln>
        </p:spPr>
      </p:pic>
      <p:sp>
        <p:nvSpPr>
          <p:cNvPr id="1285" name="Google Shape;1285;p8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4"/>
          <p:cNvSpPr txBox="1"/>
          <p:nvPr>
            <p:ph idx="4294967295" type="title"/>
          </p:nvPr>
        </p:nvSpPr>
        <p:spPr>
          <a:xfrm>
            <a:off x="2328000" y="1449375"/>
            <a:ext cx="4488000" cy="111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US" sz="2800">
                <a:solidFill>
                  <a:srgbClr val="FFFFFF"/>
                </a:solidFill>
                <a:latin typeface="Montserrat SemiBold"/>
                <a:ea typeface="Montserrat SemiBold"/>
                <a:cs typeface="Montserrat SemiBold"/>
                <a:sym typeface="Montserrat SemiBold"/>
              </a:rPr>
              <a:t>Your Presenters:</a:t>
            </a:r>
            <a:endParaRPr b="0" sz="2800">
              <a:latin typeface="Montserrat SemiBold"/>
              <a:ea typeface="Montserrat SemiBold"/>
              <a:cs typeface="Montserrat SemiBold"/>
              <a:sym typeface="Montserrat SemiBold"/>
            </a:endParaRPr>
          </a:p>
        </p:txBody>
      </p:sp>
      <p:sp>
        <p:nvSpPr>
          <p:cNvPr id="278" name="Google Shape;278;p44"/>
          <p:cNvSpPr/>
          <p:nvPr/>
        </p:nvSpPr>
        <p:spPr>
          <a:xfrm>
            <a:off x="-125" y="3213700"/>
            <a:ext cx="9144000" cy="1929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44"/>
          <p:cNvPicPr preferRelativeResize="0"/>
          <p:nvPr/>
        </p:nvPicPr>
        <p:blipFill>
          <a:blip r:embed="rId3">
            <a:alphaModFix/>
          </a:blip>
          <a:stretch>
            <a:fillRect/>
          </a:stretch>
        </p:blipFill>
        <p:spPr>
          <a:xfrm>
            <a:off x="228600" y="3967825"/>
            <a:ext cx="351700" cy="351700"/>
          </a:xfrm>
          <a:prstGeom prst="rect">
            <a:avLst/>
          </a:prstGeom>
          <a:noFill/>
          <a:ln>
            <a:noFill/>
          </a:ln>
        </p:spPr>
      </p:pic>
      <p:pic>
        <p:nvPicPr>
          <p:cNvPr id="280" name="Google Shape;280;p44"/>
          <p:cNvPicPr preferRelativeResize="0"/>
          <p:nvPr/>
        </p:nvPicPr>
        <p:blipFill>
          <a:blip r:embed="rId4">
            <a:alphaModFix/>
          </a:blip>
          <a:stretch>
            <a:fillRect/>
          </a:stretch>
        </p:blipFill>
        <p:spPr>
          <a:xfrm>
            <a:off x="167025" y="3353900"/>
            <a:ext cx="474848" cy="474848"/>
          </a:xfrm>
          <a:prstGeom prst="rect">
            <a:avLst/>
          </a:prstGeom>
          <a:noFill/>
          <a:ln>
            <a:noFill/>
          </a:ln>
        </p:spPr>
      </p:pic>
      <p:sp>
        <p:nvSpPr>
          <p:cNvPr id="281" name="Google Shape;281;p44"/>
          <p:cNvSpPr txBox="1"/>
          <p:nvPr>
            <p:ph idx="4294967295" type="title"/>
          </p:nvPr>
        </p:nvSpPr>
        <p:spPr>
          <a:xfrm>
            <a:off x="557875" y="3877525"/>
            <a:ext cx="8121600" cy="47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US" sz="1800">
                <a:solidFill>
                  <a:srgbClr val="4A86E8"/>
                </a:solidFill>
                <a:latin typeface="Montserrat Medium"/>
                <a:ea typeface="Montserrat Medium"/>
                <a:cs typeface="Montserrat Medium"/>
                <a:sym typeface="Montserrat Medium"/>
              </a:rPr>
              <a:t> </a:t>
            </a:r>
            <a:r>
              <a:rPr b="0" lang="en-US" sz="1800">
                <a:solidFill>
                  <a:srgbClr val="4A86E8"/>
                </a:solidFill>
                <a:latin typeface="Montserrat Medium"/>
                <a:ea typeface="Montserrat Medium"/>
                <a:cs typeface="Montserrat Medium"/>
                <a:sym typeface="Montserrat Medium"/>
              </a:rPr>
              <a:t>kiranmova</a:t>
            </a:r>
            <a:r>
              <a:rPr b="0" lang="en-US" sz="1800">
                <a:solidFill>
                  <a:srgbClr val="4A86E8"/>
                </a:solidFill>
                <a:latin typeface="Montserrat Medium"/>
                <a:ea typeface="Montserrat Medium"/>
                <a:cs typeface="Montserrat Medium"/>
                <a:sym typeface="Montserrat Medium"/>
              </a:rPr>
              <a:t>                       murat                                 Brian Matheson  </a:t>
            </a:r>
            <a:endParaRPr b="0" sz="1800">
              <a:solidFill>
                <a:srgbClr val="4A86E8"/>
              </a:solidFill>
              <a:latin typeface="Montserrat Medium"/>
              <a:ea typeface="Montserrat Medium"/>
              <a:cs typeface="Montserrat Medium"/>
              <a:sym typeface="Montserrat Medium"/>
            </a:endParaRPr>
          </a:p>
        </p:txBody>
      </p:sp>
      <p:sp>
        <p:nvSpPr>
          <p:cNvPr id="282" name="Google Shape;282;p44"/>
          <p:cNvSpPr txBox="1"/>
          <p:nvPr>
            <p:ph idx="4294967295" type="title"/>
          </p:nvPr>
        </p:nvSpPr>
        <p:spPr>
          <a:xfrm>
            <a:off x="634075" y="3353875"/>
            <a:ext cx="9279300" cy="47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US" sz="1800" u="sng">
                <a:solidFill>
                  <a:schemeClr val="accent5"/>
                </a:solidFill>
                <a:latin typeface="Montserrat Medium"/>
                <a:ea typeface="Montserrat Medium"/>
                <a:cs typeface="Montserrat Medium"/>
                <a:sym typeface="Montserrat Medium"/>
                <a:hlinkClick r:id="rId5"/>
              </a:rPr>
              <a:t>@kiranmova</a:t>
            </a:r>
            <a:r>
              <a:rPr b="0" lang="en-US" sz="1800">
                <a:solidFill>
                  <a:srgbClr val="4A86E8"/>
                </a:solidFill>
                <a:latin typeface="Montserrat Medium"/>
                <a:ea typeface="Montserrat Medium"/>
                <a:cs typeface="Montserrat Medium"/>
                <a:sym typeface="Montserrat Medium"/>
              </a:rPr>
              <a:t>                  </a:t>
            </a:r>
            <a:r>
              <a:rPr b="0" lang="en-US" sz="1800" u="sng">
                <a:solidFill>
                  <a:srgbClr val="4A86E8"/>
                </a:solidFill>
                <a:latin typeface="Montserrat Medium"/>
                <a:ea typeface="Montserrat Medium"/>
                <a:cs typeface="Montserrat Medium"/>
                <a:sym typeface="Montserrat Medium"/>
                <a:hlinkClick r:id="rId6"/>
              </a:rPr>
              <a:t>@muratkarslioglu</a:t>
            </a:r>
            <a:r>
              <a:rPr b="0" lang="en-US" sz="1800">
                <a:solidFill>
                  <a:srgbClr val="4A86E8"/>
                </a:solidFill>
                <a:latin typeface="Montserrat Medium"/>
                <a:ea typeface="Montserrat Medium"/>
                <a:cs typeface="Montserrat Medium"/>
                <a:sym typeface="Montserrat Medium"/>
              </a:rPr>
              <a:t>           </a:t>
            </a:r>
            <a:r>
              <a:rPr b="0" lang="en-US" sz="1800" u="sng">
                <a:solidFill>
                  <a:schemeClr val="accent5"/>
                </a:solidFill>
                <a:latin typeface="Montserrat Medium"/>
                <a:ea typeface="Montserrat Medium"/>
                <a:cs typeface="Montserrat Medium"/>
                <a:sym typeface="Montserrat Medium"/>
                <a:hlinkClick r:id="rId7"/>
              </a:rPr>
              <a:t>@brian_matheson</a:t>
            </a:r>
            <a:r>
              <a:rPr b="0" lang="en-US" sz="1800">
                <a:solidFill>
                  <a:srgbClr val="4A86E8"/>
                </a:solidFill>
                <a:latin typeface="Montserrat Medium"/>
                <a:ea typeface="Montserrat Medium"/>
                <a:cs typeface="Montserrat Medium"/>
                <a:sym typeface="Montserrat Medium"/>
              </a:rPr>
              <a:t> </a:t>
            </a:r>
            <a:endParaRPr b="0" sz="1800">
              <a:solidFill>
                <a:srgbClr val="4A86E8"/>
              </a:solidFill>
              <a:latin typeface="Montserrat Medium"/>
              <a:ea typeface="Montserrat Medium"/>
              <a:cs typeface="Montserrat Medium"/>
              <a:sym typeface="Montserrat Medium"/>
            </a:endParaRPr>
          </a:p>
        </p:txBody>
      </p:sp>
      <p:sp>
        <p:nvSpPr>
          <p:cNvPr id="283" name="Google Shape;283;p44"/>
          <p:cNvSpPr txBox="1"/>
          <p:nvPr/>
        </p:nvSpPr>
        <p:spPr>
          <a:xfrm>
            <a:off x="1583716" y="2139181"/>
            <a:ext cx="1513500" cy="7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latin typeface="Montserrat"/>
                <a:ea typeface="Montserrat"/>
                <a:cs typeface="Montserrat"/>
                <a:sym typeface="Montserrat"/>
              </a:rPr>
              <a:t>Kiran Mova</a:t>
            </a:r>
            <a:endParaRPr b="1" sz="11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Chief Architect</a:t>
            </a:r>
            <a:endParaRPr sz="9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Co-Founder</a:t>
            </a:r>
            <a:endParaRPr sz="9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MayaData Inc</a:t>
            </a:r>
            <a:endParaRPr sz="900">
              <a:solidFill>
                <a:srgbClr val="FFFFFF"/>
              </a:solidFill>
              <a:latin typeface="Montserrat"/>
              <a:ea typeface="Montserrat"/>
              <a:cs typeface="Montserrat"/>
              <a:sym typeface="Montserrat"/>
            </a:endParaRPr>
          </a:p>
        </p:txBody>
      </p:sp>
      <p:pic>
        <p:nvPicPr>
          <p:cNvPr id="284" name="Google Shape;284;p44"/>
          <p:cNvPicPr preferRelativeResize="0"/>
          <p:nvPr/>
        </p:nvPicPr>
        <p:blipFill>
          <a:blip r:embed="rId3">
            <a:alphaModFix/>
          </a:blip>
          <a:stretch>
            <a:fillRect/>
          </a:stretch>
        </p:blipFill>
        <p:spPr>
          <a:xfrm>
            <a:off x="2960688" y="3924525"/>
            <a:ext cx="351700" cy="351700"/>
          </a:xfrm>
          <a:prstGeom prst="rect">
            <a:avLst/>
          </a:prstGeom>
          <a:noFill/>
          <a:ln>
            <a:noFill/>
          </a:ln>
        </p:spPr>
      </p:pic>
      <p:pic>
        <p:nvPicPr>
          <p:cNvPr id="285" name="Google Shape;285;p44"/>
          <p:cNvPicPr preferRelativeResize="0"/>
          <p:nvPr/>
        </p:nvPicPr>
        <p:blipFill>
          <a:blip r:embed="rId4">
            <a:alphaModFix/>
          </a:blip>
          <a:stretch>
            <a:fillRect/>
          </a:stretch>
        </p:blipFill>
        <p:spPr>
          <a:xfrm>
            <a:off x="2864175" y="3386800"/>
            <a:ext cx="474848" cy="474848"/>
          </a:xfrm>
          <a:prstGeom prst="rect">
            <a:avLst/>
          </a:prstGeom>
          <a:noFill/>
          <a:ln>
            <a:noFill/>
          </a:ln>
        </p:spPr>
      </p:pic>
      <p:pic>
        <p:nvPicPr>
          <p:cNvPr id="286" name="Google Shape;286;p44"/>
          <p:cNvPicPr preferRelativeResize="0"/>
          <p:nvPr/>
        </p:nvPicPr>
        <p:blipFill>
          <a:blip r:embed="rId3">
            <a:alphaModFix/>
          </a:blip>
          <a:stretch>
            <a:fillRect/>
          </a:stretch>
        </p:blipFill>
        <p:spPr>
          <a:xfrm>
            <a:off x="5692775" y="4000725"/>
            <a:ext cx="351700" cy="351700"/>
          </a:xfrm>
          <a:prstGeom prst="rect">
            <a:avLst/>
          </a:prstGeom>
          <a:noFill/>
          <a:ln>
            <a:noFill/>
          </a:ln>
        </p:spPr>
      </p:pic>
      <p:pic>
        <p:nvPicPr>
          <p:cNvPr id="287" name="Google Shape;287;p44"/>
          <p:cNvPicPr preferRelativeResize="0"/>
          <p:nvPr/>
        </p:nvPicPr>
        <p:blipFill>
          <a:blip r:embed="rId4">
            <a:alphaModFix/>
          </a:blip>
          <a:stretch>
            <a:fillRect/>
          </a:stretch>
        </p:blipFill>
        <p:spPr>
          <a:xfrm>
            <a:off x="5631200" y="3386800"/>
            <a:ext cx="474848" cy="474848"/>
          </a:xfrm>
          <a:prstGeom prst="rect">
            <a:avLst/>
          </a:prstGeom>
          <a:noFill/>
          <a:ln>
            <a:noFill/>
          </a:ln>
        </p:spPr>
      </p:pic>
      <p:pic>
        <p:nvPicPr>
          <p:cNvPr id="288" name="Google Shape;288;p44"/>
          <p:cNvPicPr preferRelativeResize="0"/>
          <p:nvPr/>
        </p:nvPicPr>
        <p:blipFill rotWithShape="1">
          <a:blip r:embed="rId8">
            <a:alphaModFix/>
          </a:blip>
          <a:srcRect b="129" l="0" r="0" t="119"/>
          <a:stretch/>
        </p:blipFill>
        <p:spPr>
          <a:xfrm>
            <a:off x="394925" y="1909530"/>
            <a:ext cx="1094100" cy="1091400"/>
          </a:xfrm>
          <a:prstGeom prst="ellipse">
            <a:avLst/>
          </a:prstGeom>
          <a:noFill/>
          <a:ln>
            <a:noFill/>
          </a:ln>
        </p:spPr>
      </p:pic>
      <p:sp>
        <p:nvSpPr>
          <p:cNvPr id="289" name="Google Shape;289;p44"/>
          <p:cNvSpPr txBox="1"/>
          <p:nvPr/>
        </p:nvSpPr>
        <p:spPr>
          <a:xfrm>
            <a:off x="7371041" y="2139181"/>
            <a:ext cx="1513500" cy="7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latin typeface="Montserrat"/>
                <a:ea typeface="Montserrat"/>
                <a:cs typeface="Montserrat"/>
                <a:sym typeface="Montserrat"/>
              </a:rPr>
              <a:t>Brian Matheson</a:t>
            </a:r>
            <a:endParaRPr b="1" sz="11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Developer Advocate</a:t>
            </a:r>
            <a:endParaRPr sz="9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MayaData Inc</a:t>
            </a:r>
            <a:endParaRPr sz="900">
              <a:solidFill>
                <a:srgbClr val="FFFFFF"/>
              </a:solidFill>
              <a:latin typeface="Montserrat"/>
              <a:ea typeface="Montserrat"/>
              <a:cs typeface="Montserrat"/>
              <a:sym typeface="Montserrat"/>
            </a:endParaRPr>
          </a:p>
        </p:txBody>
      </p:sp>
      <p:pic>
        <p:nvPicPr>
          <p:cNvPr id="290" name="Google Shape;290;p44"/>
          <p:cNvPicPr preferRelativeResize="0"/>
          <p:nvPr/>
        </p:nvPicPr>
        <p:blipFill rotWithShape="1">
          <a:blip r:embed="rId9">
            <a:alphaModFix/>
          </a:blip>
          <a:srcRect b="7755" l="0" r="0" t="7755"/>
          <a:stretch/>
        </p:blipFill>
        <p:spPr>
          <a:xfrm>
            <a:off x="6182250" y="1909530"/>
            <a:ext cx="1094100" cy="1091400"/>
          </a:xfrm>
          <a:prstGeom prst="ellipse">
            <a:avLst/>
          </a:prstGeom>
          <a:noFill/>
          <a:ln>
            <a:noFill/>
          </a:ln>
        </p:spPr>
      </p:pic>
      <p:sp>
        <p:nvSpPr>
          <p:cNvPr id="291" name="Google Shape;291;p44"/>
          <p:cNvSpPr txBox="1"/>
          <p:nvPr/>
        </p:nvSpPr>
        <p:spPr>
          <a:xfrm>
            <a:off x="4341541" y="2139181"/>
            <a:ext cx="1513500" cy="7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latin typeface="Montserrat"/>
                <a:ea typeface="Montserrat"/>
                <a:cs typeface="Montserrat"/>
                <a:sym typeface="Montserrat"/>
              </a:rPr>
              <a:t>Murat Karslioglu</a:t>
            </a:r>
            <a:br>
              <a:rPr b="1" lang="en-US" sz="1100">
                <a:solidFill>
                  <a:srgbClr val="FFFFFF"/>
                </a:solidFill>
                <a:latin typeface="Montserrat"/>
                <a:ea typeface="Montserrat"/>
                <a:cs typeface="Montserrat"/>
                <a:sym typeface="Montserrat"/>
              </a:rPr>
            </a:br>
            <a:endParaRPr b="1" sz="11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VP of Products</a:t>
            </a:r>
            <a:endParaRPr sz="900">
              <a:solidFill>
                <a:srgbClr val="FFFFFF"/>
              </a:solidFill>
              <a:latin typeface="Montserrat"/>
              <a:ea typeface="Montserrat"/>
              <a:cs typeface="Montserrat"/>
              <a:sym typeface="Montserrat"/>
            </a:endParaRPr>
          </a:p>
          <a:p>
            <a:pPr indent="0" lvl="0" marL="0" rtl="0" algn="l">
              <a:spcBef>
                <a:spcPts val="0"/>
              </a:spcBef>
              <a:spcAft>
                <a:spcPts val="0"/>
              </a:spcAft>
              <a:buNone/>
            </a:pPr>
            <a:r>
              <a:rPr lang="en-US" sz="900">
                <a:solidFill>
                  <a:srgbClr val="FFFFFF"/>
                </a:solidFill>
                <a:latin typeface="Montserrat"/>
                <a:ea typeface="Montserrat"/>
                <a:cs typeface="Montserrat"/>
                <a:sym typeface="Montserrat"/>
              </a:rPr>
              <a:t>MayaData Inc</a:t>
            </a:r>
            <a:endParaRPr sz="900">
              <a:solidFill>
                <a:srgbClr val="FFFFFF"/>
              </a:solidFill>
              <a:latin typeface="Montserrat"/>
              <a:ea typeface="Montserrat"/>
              <a:cs typeface="Montserrat"/>
              <a:sym typeface="Montserrat"/>
            </a:endParaRPr>
          </a:p>
        </p:txBody>
      </p:sp>
      <p:pic>
        <p:nvPicPr>
          <p:cNvPr id="292" name="Google Shape;292;p44"/>
          <p:cNvPicPr preferRelativeResize="0"/>
          <p:nvPr/>
        </p:nvPicPr>
        <p:blipFill>
          <a:blip r:embed="rId10">
            <a:alphaModFix/>
          </a:blip>
          <a:stretch>
            <a:fillRect/>
          </a:stretch>
        </p:blipFill>
        <p:spPr>
          <a:xfrm>
            <a:off x="3191925" y="1908175"/>
            <a:ext cx="1094100" cy="1094100"/>
          </a:xfrm>
          <a:prstGeom prst="ellipse">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9" name="Shape 1289"/>
        <p:cNvGrpSpPr/>
        <p:nvPr/>
      </p:nvGrpSpPr>
      <p:grpSpPr>
        <a:xfrm>
          <a:off x="0" y="0"/>
          <a:ext cx="0" cy="0"/>
          <a:chOff x="0" y="0"/>
          <a:chExt cx="0" cy="0"/>
        </a:xfrm>
      </p:grpSpPr>
      <p:sp>
        <p:nvSpPr>
          <p:cNvPr id="1290" name="Google Shape;1290;p89"/>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37207"/>
                </a:solidFill>
                <a:latin typeface="Montserrat"/>
                <a:ea typeface="Montserrat"/>
                <a:cs typeface="Montserrat"/>
                <a:sym typeface="Montserrat"/>
              </a:rPr>
              <a:t>Kubera</a:t>
            </a:r>
            <a:r>
              <a:rPr b="0" lang="en-US" sz="2800">
                <a:solidFill>
                  <a:srgbClr val="1E135A"/>
                </a:solidFill>
              </a:rPr>
              <a:t> = Multicloud </a:t>
            </a:r>
            <a:r>
              <a:rPr b="0" lang="en-US" sz="2800"/>
              <a:t>Data Agility toolset</a:t>
            </a:r>
            <a:endParaRPr sz="2800">
              <a:solidFill>
                <a:srgbClr val="1E135A"/>
              </a:solidFill>
            </a:endParaRPr>
          </a:p>
          <a:p>
            <a:pPr indent="0" lvl="0" marL="0" rtl="0" algn="l">
              <a:spcBef>
                <a:spcPts val="0"/>
              </a:spcBef>
              <a:spcAft>
                <a:spcPts val="0"/>
              </a:spcAft>
              <a:buNone/>
            </a:pPr>
            <a:r>
              <a:t/>
            </a:r>
            <a:endParaRPr sz="2800">
              <a:solidFill>
                <a:srgbClr val="1E135A"/>
              </a:solidFill>
            </a:endParaRPr>
          </a:p>
        </p:txBody>
      </p:sp>
      <p:sp>
        <p:nvSpPr>
          <p:cNvPr id="1291" name="Google Shape;1291;p89"/>
          <p:cNvSpPr txBox="1"/>
          <p:nvPr/>
        </p:nvSpPr>
        <p:spPr>
          <a:xfrm>
            <a:off x="2984150" y="4791300"/>
            <a:ext cx="2956500" cy="3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4"/>
              </a:rPr>
              <a:t>https://account.mayadata.io/login</a:t>
            </a:r>
            <a:r>
              <a:rPr lang="en-US"/>
              <a:t> </a:t>
            </a:r>
            <a:endParaRPr/>
          </a:p>
        </p:txBody>
      </p:sp>
      <p:pic>
        <p:nvPicPr>
          <p:cNvPr id="1292" name="Google Shape;1292;p89"/>
          <p:cNvPicPr preferRelativeResize="0"/>
          <p:nvPr/>
        </p:nvPicPr>
        <p:blipFill>
          <a:blip r:embed="rId5">
            <a:alphaModFix/>
          </a:blip>
          <a:stretch>
            <a:fillRect/>
          </a:stretch>
        </p:blipFill>
        <p:spPr>
          <a:xfrm>
            <a:off x="4429901" y="699175"/>
            <a:ext cx="4555250" cy="2362350"/>
          </a:xfrm>
          <a:prstGeom prst="rect">
            <a:avLst/>
          </a:prstGeom>
          <a:noFill/>
          <a:ln>
            <a:noFill/>
          </a:ln>
        </p:spPr>
      </p:pic>
      <p:pic>
        <p:nvPicPr>
          <p:cNvPr id="1293" name="Google Shape;1293;p89"/>
          <p:cNvPicPr preferRelativeResize="0"/>
          <p:nvPr/>
        </p:nvPicPr>
        <p:blipFill>
          <a:blip r:embed="rId6">
            <a:alphaModFix/>
          </a:blip>
          <a:stretch>
            <a:fillRect/>
          </a:stretch>
        </p:blipFill>
        <p:spPr>
          <a:xfrm>
            <a:off x="152400" y="733488"/>
            <a:ext cx="4125102" cy="2293718"/>
          </a:xfrm>
          <a:prstGeom prst="rect">
            <a:avLst/>
          </a:prstGeom>
          <a:noFill/>
          <a:ln>
            <a:noFill/>
          </a:ln>
        </p:spPr>
      </p:pic>
      <p:sp>
        <p:nvSpPr>
          <p:cNvPr id="1294" name="Google Shape;1294;p89"/>
          <p:cNvSpPr txBox="1"/>
          <p:nvPr/>
        </p:nvSpPr>
        <p:spPr>
          <a:xfrm>
            <a:off x="1256150" y="566729"/>
            <a:ext cx="2006100" cy="304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Off-cluster Log Storage</a:t>
            </a:r>
            <a:endParaRPr sz="1000">
              <a:latin typeface="Montserrat"/>
              <a:ea typeface="Montserrat"/>
              <a:cs typeface="Montserrat"/>
              <a:sym typeface="Montserrat"/>
            </a:endParaRPr>
          </a:p>
          <a:p>
            <a:pPr indent="-114300" lvl="0" marL="228600" rtl="0" algn="l">
              <a:spcBef>
                <a:spcPts val="0"/>
              </a:spcBef>
              <a:spcAft>
                <a:spcPts val="0"/>
              </a:spcAft>
              <a:buNone/>
            </a:pPr>
            <a:r>
              <a:t/>
            </a:r>
            <a:endParaRPr sz="1000">
              <a:latin typeface="Montserrat"/>
              <a:ea typeface="Montserrat"/>
              <a:cs typeface="Montserrat"/>
              <a:sym typeface="Montserrat"/>
            </a:endParaRPr>
          </a:p>
        </p:txBody>
      </p:sp>
      <p:sp>
        <p:nvSpPr>
          <p:cNvPr id="1295" name="Google Shape;1295;p89"/>
          <p:cNvSpPr txBox="1"/>
          <p:nvPr/>
        </p:nvSpPr>
        <p:spPr>
          <a:xfrm>
            <a:off x="6070150" y="566729"/>
            <a:ext cx="2006100" cy="304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Turn K8s into data layer</a:t>
            </a:r>
            <a:endParaRPr sz="1000">
              <a:latin typeface="Montserrat"/>
              <a:ea typeface="Montserrat"/>
              <a:cs typeface="Montserrat"/>
              <a:sym typeface="Montserrat"/>
            </a:endParaRPr>
          </a:p>
          <a:p>
            <a:pPr indent="-114300" lvl="0" marL="228600" rtl="0" algn="l">
              <a:spcBef>
                <a:spcPts val="0"/>
              </a:spcBef>
              <a:spcAft>
                <a:spcPts val="0"/>
              </a:spcAft>
              <a:buNone/>
            </a:pPr>
            <a:r>
              <a:t/>
            </a:r>
            <a:endParaRPr sz="1000">
              <a:latin typeface="Montserrat"/>
              <a:ea typeface="Montserrat"/>
              <a:cs typeface="Montserrat"/>
              <a:sym typeface="Montserrat"/>
            </a:endParaRPr>
          </a:p>
        </p:txBody>
      </p:sp>
      <p:pic>
        <p:nvPicPr>
          <p:cNvPr id="1296" name="Google Shape;1296;p89"/>
          <p:cNvPicPr preferRelativeResize="0"/>
          <p:nvPr/>
        </p:nvPicPr>
        <p:blipFill>
          <a:blip r:embed="rId7">
            <a:alphaModFix/>
          </a:blip>
          <a:stretch>
            <a:fillRect/>
          </a:stretch>
        </p:blipFill>
        <p:spPr>
          <a:xfrm>
            <a:off x="150620" y="2629467"/>
            <a:ext cx="4125101" cy="2067032"/>
          </a:xfrm>
          <a:prstGeom prst="rect">
            <a:avLst/>
          </a:prstGeom>
          <a:noFill/>
          <a:ln>
            <a:noFill/>
          </a:ln>
        </p:spPr>
      </p:pic>
      <p:pic>
        <p:nvPicPr>
          <p:cNvPr id="1297" name="Google Shape;1297;p89"/>
          <p:cNvPicPr preferRelativeResize="0"/>
          <p:nvPr/>
        </p:nvPicPr>
        <p:blipFill>
          <a:blip r:embed="rId8">
            <a:alphaModFix/>
          </a:blip>
          <a:stretch>
            <a:fillRect/>
          </a:stretch>
        </p:blipFill>
        <p:spPr>
          <a:xfrm>
            <a:off x="160778" y="2664425"/>
            <a:ext cx="4046308" cy="2067025"/>
          </a:xfrm>
          <a:prstGeom prst="rect">
            <a:avLst/>
          </a:prstGeom>
          <a:noFill/>
          <a:ln>
            <a:noFill/>
          </a:ln>
        </p:spPr>
      </p:pic>
      <p:sp>
        <p:nvSpPr>
          <p:cNvPr id="1298" name="Google Shape;1298;p89"/>
          <p:cNvSpPr txBox="1"/>
          <p:nvPr/>
        </p:nvSpPr>
        <p:spPr>
          <a:xfrm>
            <a:off x="1399275" y="2368748"/>
            <a:ext cx="2006100" cy="43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Visualize and Monitor Kubernetes Topology</a:t>
            </a:r>
            <a:endParaRPr sz="1000">
              <a:latin typeface="Montserrat"/>
              <a:ea typeface="Montserrat"/>
              <a:cs typeface="Montserrat"/>
              <a:sym typeface="Montserrat"/>
            </a:endParaRPr>
          </a:p>
          <a:p>
            <a:pPr indent="-114300" lvl="0" marL="228600" rtl="0" algn="l">
              <a:spcBef>
                <a:spcPts val="0"/>
              </a:spcBef>
              <a:spcAft>
                <a:spcPts val="0"/>
              </a:spcAft>
              <a:buNone/>
            </a:pPr>
            <a:r>
              <a:t/>
            </a:r>
            <a:endParaRPr sz="1000">
              <a:latin typeface="Montserrat"/>
              <a:ea typeface="Montserrat"/>
              <a:cs typeface="Montserrat"/>
              <a:sym typeface="Montserrat"/>
            </a:endParaRPr>
          </a:p>
        </p:txBody>
      </p:sp>
      <p:pic>
        <p:nvPicPr>
          <p:cNvPr id="1299" name="Google Shape;1299;p89"/>
          <p:cNvPicPr preferRelativeResize="0"/>
          <p:nvPr/>
        </p:nvPicPr>
        <p:blipFill rotWithShape="1">
          <a:blip r:embed="rId9">
            <a:alphaModFix/>
          </a:blip>
          <a:srcRect b="6942" l="0" r="0" t="0"/>
          <a:stretch/>
        </p:blipFill>
        <p:spPr>
          <a:xfrm>
            <a:off x="4506107" y="2592974"/>
            <a:ext cx="4438051" cy="2198326"/>
          </a:xfrm>
          <a:prstGeom prst="rect">
            <a:avLst/>
          </a:prstGeom>
          <a:noFill/>
          <a:ln>
            <a:noFill/>
          </a:ln>
        </p:spPr>
      </p:pic>
      <p:sp>
        <p:nvSpPr>
          <p:cNvPr id="1300" name="Google Shape;1300;p89"/>
          <p:cNvSpPr txBox="1"/>
          <p:nvPr/>
        </p:nvSpPr>
        <p:spPr>
          <a:xfrm>
            <a:off x="6070150" y="2437749"/>
            <a:ext cx="2006100" cy="304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Data Protection &amp; DR</a:t>
            </a:r>
            <a:endParaRPr sz="1000">
              <a:latin typeface="Montserrat"/>
              <a:ea typeface="Montserrat"/>
              <a:cs typeface="Montserrat"/>
              <a:sym typeface="Montserrat"/>
            </a:endParaRPr>
          </a:p>
          <a:p>
            <a:pPr indent="-114300" lvl="0" marL="228600" rtl="0" algn="l">
              <a:spcBef>
                <a:spcPts val="0"/>
              </a:spcBef>
              <a:spcAft>
                <a:spcPts val="0"/>
              </a:spcAft>
              <a:buNone/>
            </a:pPr>
            <a:r>
              <a:t/>
            </a:r>
            <a:endParaRPr sz="1000">
              <a:latin typeface="Montserrat"/>
              <a:ea typeface="Montserrat"/>
              <a:cs typeface="Montserrat"/>
              <a:sym typeface="Montserrat"/>
            </a:endParaRPr>
          </a:p>
        </p:txBody>
      </p:sp>
      <p:sp>
        <p:nvSpPr>
          <p:cNvPr id="1301" name="Google Shape;1301;p89"/>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1000"/>
                                        <p:tgtEl>
                                          <p:spTgt spid="1295"/>
                                        </p:tgtEl>
                                      </p:cBhvr>
                                    </p:animEffect>
                                  </p:childTnLst>
                                </p:cTn>
                              </p:par>
                              <p:par>
                                <p:cTn fill="hold" nodeType="withEffect" presetClass="entr" presetID="10" presetSubtype="0">
                                  <p:stCondLst>
                                    <p:cond delay="0"/>
                                  </p:stCondLst>
                                  <p:childTnLst>
                                    <p:set>
                                      <p:cBhvr>
                                        <p:cTn dur="1" fill="hold">
                                          <p:stCondLst>
                                            <p:cond delay="0"/>
                                          </p:stCondLst>
                                        </p:cTn>
                                        <p:tgtEl>
                                          <p:spTgt spid="1292"/>
                                        </p:tgtEl>
                                        <p:attrNameLst>
                                          <p:attrName>style.visibility</p:attrName>
                                        </p:attrNameLst>
                                      </p:cBhvr>
                                      <p:to>
                                        <p:strVal val="visible"/>
                                      </p:to>
                                    </p:set>
                                    <p:animEffect filter="fade" transition="in">
                                      <p:cBhvr>
                                        <p:cTn dur="1000"/>
                                        <p:tgtEl>
                                          <p:spTgt spid="1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gtEl>
                                        <p:attrNameLst>
                                          <p:attrName>style.visibility</p:attrName>
                                        </p:attrNameLst>
                                      </p:cBhvr>
                                      <p:to>
                                        <p:strVal val="visible"/>
                                      </p:to>
                                    </p:set>
                                    <p:animEffect filter="fade" transition="in">
                                      <p:cBhvr>
                                        <p:cTn dur="1000"/>
                                        <p:tgtEl>
                                          <p:spTgt spid="1298"/>
                                        </p:tgtEl>
                                      </p:cBhvr>
                                    </p:animEffect>
                                  </p:childTnLst>
                                </p:cTn>
                              </p:par>
                              <p:par>
                                <p:cTn fill="hold" nodeType="with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1000"/>
                                        <p:tgtEl>
                                          <p:spTgt spid="1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1000"/>
                                        <p:tgtEl>
                                          <p:spTgt spid="1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1000"/>
                                        <p:tgtEl>
                                          <p:spTgt spid="1300"/>
                                        </p:tgtEl>
                                      </p:cBhvr>
                                    </p:animEffect>
                                  </p:childTnLst>
                                </p:cTn>
                              </p:par>
                              <p:par>
                                <p:cTn fill="hold" nodeType="with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1000"/>
                                        <p:tgtEl>
                                          <p:spTgt spid="1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5" name="Shape 1305"/>
        <p:cNvGrpSpPr/>
        <p:nvPr/>
      </p:nvGrpSpPr>
      <p:grpSpPr>
        <a:xfrm>
          <a:off x="0" y="0"/>
          <a:ext cx="0" cy="0"/>
          <a:chOff x="0" y="0"/>
          <a:chExt cx="0" cy="0"/>
        </a:xfrm>
      </p:grpSpPr>
      <p:sp>
        <p:nvSpPr>
          <p:cNvPr id="1306" name="Google Shape;1306;p90"/>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US" sz="2800">
                <a:solidFill>
                  <a:srgbClr val="1E135A"/>
                </a:solidFill>
              </a:rPr>
              <a:t>MayaData Kubera</a:t>
            </a:r>
            <a:endParaRPr b="0" sz="2800">
              <a:solidFill>
                <a:srgbClr val="1E135A"/>
              </a:solidFill>
            </a:endParaRPr>
          </a:p>
        </p:txBody>
      </p:sp>
      <p:pic>
        <p:nvPicPr>
          <p:cNvPr id="1307" name="Google Shape;1307;p90"/>
          <p:cNvPicPr preferRelativeResize="0"/>
          <p:nvPr/>
        </p:nvPicPr>
        <p:blipFill>
          <a:blip r:embed="rId3">
            <a:alphaModFix/>
          </a:blip>
          <a:stretch>
            <a:fillRect/>
          </a:stretch>
        </p:blipFill>
        <p:spPr>
          <a:xfrm rot="867708">
            <a:off x="1082364" y="1134421"/>
            <a:ext cx="1015403" cy="985829"/>
          </a:xfrm>
          <a:prstGeom prst="rect">
            <a:avLst/>
          </a:prstGeom>
          <a:noFill/>
          <a:ln>
            <a:noFill/>
          </a:ln>
        </p:spPr>
      </p:pic>
      <p:sp>
        <p:nvSpPr>
          <p:cNvPr id="1308" name="Google Shape;1308;p90"/>
          <p:cNvSpPr/>
          <p:nvPr/>
        </p:nvSpPr>
        <p:spPr>
          <a:xfrm>
            <a:off x="3263095" y="533089"/>
            <a:ext cx="4534500" cy="4534500"/>
          </a:xfrm>
          <a:prstGeom prst="ellipse">
            <a:avLst/>
          </a:prstGeom>
          <a:solidFill>
            <a:srgbClr val="55417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1309" name="Google Shape;1309;p90"/>
          <p:cNvSpPr/>
          <p:nvPr/>
        </p:nvSpPr>
        <p:spPr>
          <a:xfrm>
            <a:off x="3776980" y="1046974"/>
            <a:ext cx="3506700" cy="3506700"/>
          </a:xfrm>
          <a:prstGeom prst="ellipse">
            <a:avLst/>
          </a:prstGeom>
          <a:solidFill>
            <a:srgbClr val="7B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1310" name="Google Shape;1310;p90"/>
          <p:cNvSpPr/>
          <p:nvPr/>
        </p:nvSpPr>
        <p:spPr>
          <a:xfrm>
            <a:off x="4400691" y="1670685"/>
            <a:ext cx="2259300" cy="2259300"/>
          </a:xfrm>
          <a:prstGeom prst="ellipse">
            <a:avLst/>
          </a:prstGeom>
          <a:solidFill>
            <a:srgbClr val="987B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1311" name="Google Shape;1311;p90"/>
          <p:cNvSpPr/>
          <p:nvPr/>
        </p:nvSpPr>
        <p:spPr>
          <a:xfrm>
            <a:off x="4958769" y="2228763"/>
            <a:ext cx="1143300" cy="1143300"/>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1312" name="Google Shape;1312;p90"/>
          <p:cNvSpPr txBox="1"/>
          <p:nvPr/>
        </p:nvSpPr>
        <p:spPr>
          <a:xfrm>
            <a:off x="5394500" y="4638325"/>
            <a:ext cx="9600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Unlimited Team Management</a:t>
            </a:r>
            <a:endParaRPr sz="800">
              <a:solidFill>
                <a:srgbClr val="FFFFFF"/>
              </a:solidFill>
            </a:endParaRPr>
          </a:p>
        </p:txBody>
      </p:sp>
      <p:sp>
        <p:nvSpPr>
          <p:cNvPr id="1313" name="Google Shape;1313;p90"/>
          <p:cNvSpPr txBox="1"/>
          <p:nvPr/>
        </p:nvSpPr>
        <p:spPr>
          <a:xfrm>
            <a:off x="5140925" y="2433616"/>
            <a:ext cx="731400" cy="7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OpenEBS</a:t>
            </a:r>
            <a:br>
              <a:rPr lang="en-US" sz="800">
                <a:solidFill>
                  <a:srgbClr val="FFFFFF"/>
                </a:solidFill>
              </a:rPr>
            </a:br>
            <a:br>
              <a:rPr lang="en-US" sz="800">
                <a:solidFill>
                  <a:srgbClr val="FFFFFF"/>
                </a:solidFill>
              </a:rPr>
            </a:br>
            <a:r>
              <a:rPr lang="en-US" sz="800">
                <a:solidFill>
                  <a:srgbClr val="FFFFFF"/>
                </a:solidFill>
              </a:rPr>
              <a:t>Litmus</a:t>
            </a:r>
            <a:endParaRPr sz="800">
              <a:solidFill>
                <a:srgbClr val="FFFFFF"/>
              </a:solidFill>
            </a:endParaRPr>
          </a:p>
          <a:p>
            <a:pPr indent="0" lvl="0" marL="0" rtl="0" algn="ctr">
              <a:spcBef>
                <a:spcPts val="0"/>
              </a:spcBef>
              <a:spcAft>
                <a:spcPts val="0"/>
              </a:spcAft>
              <a:buNone/>
            </a:pPr>
            <a:r>
              <a:t/>
            </a:r>
            <a:endParaRPr sz="800">
              <a:solidFill>
                <a:srgbClr val="FFFFFF"/>
              </a:solidFill>
            </a:endParaRPr>
          </a:p>
          <a:p>
            <a:pPr indent="0" lvl="0" marL="0" rtl="0" algn="ctr">
              <a:spcBef>
                <a:spcPts val="0"/>
              </a:spcBef>
              <a:spcAft>
                <a:spcPts val="0"/>
              </a:spcAft>
              <a:buNone/>
            </a:pPr>
            <a:r>
              <a:rPr lang="en-US" sz="800">
                <a:solidFill>
                  <a:srgbClr val="FFFFFF"/>
                </a:solidFill>
              </a:rPr>
              <a:t>Many more CNCF projects ...</a:t>
            </a:r>
            <a:endParaRPr sz="800">
              <a:solidFill>
                <a:srgbClr val="FFFFFF"/>
              </a:solidFill>
            </a:endParaRPr>
          </a:p>
        </p:txBody>
      </p:sp>
      <p:sp>
        <p:nvSpPr>
          <p:cNvPr id="1314" name="Google Shape;1314;p90"/>
          <p:cNvSpPr txBox="1"/>
          <p:nvPr/>
        </p:nvSpPr>
        <p:spPr>
          <a:xfrm>
            <a:off x="5759725" y="200906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Automated Deployment</a:t>
            </a:r>
            <a:endParaRPr sz="800">
              <a:solidFill>
                <a:srgbClr val="FFFFFF"/>
              </a:solidFill>
            </a:endParaRPr>
          </a:p>
        </p:txBody>
      </p:sp>
      <p:sp>
        <p:nvSpPr>
          <p:cNvPr id="1315" name="Google Shape;1315;p90"/>
          <p:cNvSpPr txBox="1"/>
          <p:nvPr/>
        </p:nvSpPr>
        <p:spPr>
          <a:xfrm>
            <a:off x="5580625" y="3323700"/>
            <a:ext cx="9105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Provisioning, configuration templates </a:t>
            </a:r>
            <a:endParaRPr sz="800">
              <a:solidFill>
                <a:srgbClr val="FFFFFF"/>
              </a:solidFill>
            </a:endParaRPr>
          </a:p>
        </p:txBody>
      </p:sp>
      <p:sp>
        <p:nvSpPr>
          <p:cNvPr id="1316" name="Google Shape;1316;p90"/>
          <p:cNvSpPr txBox="1"/>
          <p:nvPr/>
        </p:nvSpPr>
        <p:spPr>
          <a:xfrm>
            <a:off x="4760625" y="340121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Bug fix support</a:t>
            </a:r>
            <a:endParaRPr sz="800">
              <a:solidFill>
                <a:srgbClr val="FFFFFF"/>
              </a:solidFill>
            </a:endParaRPr>
          </a:p>
        </p:txBody>
      </p:sp>
      <p:sp>
        <p:nvSpPr>
          <p:cNvPr id="1317" name="Google Shape;1317;p90"/>
          <p:cNvSpPr txBox="1"/>
          <p:nvPr/>
        </p:nvSpPr>
        <p:spPr>
          <a:xfrm>
            <a:off x="4078400" y="354143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Topology  Views</a:t>
            </a:r>
            <a:endParaRPr sz="800">
              <a:solidFill>
                <a:srgbClr val="FFFFFF"/>
              </a:solidFill>
            </a:endParaRPr>
          </a:p>
        </p:txBody>
      </p:sp>
      <p:sp>
        <p:nvSpPr>
          <p:cNvPr id="1318" name="Google Shape;1318;p90"/>
          <p:cNvSpPr txBox="1"/>
          <p:nvPr/>
        </p:nvSpPr>
        <p:spPr>
          <a:xfrm>
            <a:off x="5848175" y="400318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Long life support</a:t>
            </a:r>
            <a:endParaRPr sz="800">
              <a:solidFill>
                <a:srgbClr val="FFFFFF"/>
              </a:solidFill>
            </a:endParaRPr>
          </a:p>
        </p:txBody>
      </p:sp>
      <p:sp>
        <p:nvSpPr>
          <p:cNvPr id="1319" name="Google Shape;1319;p90"/>
          <p:cNvSpPr txBox="1"/>
          <p:nvPr/>
        </p:nvSpPr>
        <p:spPr>
          <a:xfrm>
            <a:off x="6491125" y="313366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Application discovery</a:t>
            </a:r>
            <a:endParaRPr sz="800">
              <a:solidFill>
                <a:srgbClr val="FFFFFF"/>
              </a:solidFill>
            </a:endParaRPr>
          </a:p>
        </p:txBody>
      </p:sp>
      <p:sp>
        <p:nvSpPr>
          <p:cNvPr id="1320" name="Google Shape;1320;p90"/>
          <p:cNvSpPr txBox="1"/>
          <p:nvPr/>
        </p:nvSpPr>
        <p:spPr>
          <a:xfrm>
            <a:off x="6285475" y="1740763"/>
            <a:ext cx="8511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CPU and I/O performance budgeting</a:t>
            </a:r>
            <a:endParaRPr sz="800">
              <a:solidFill>
                <a:srgbClr val="FFFFFF"/>
              </a:solidFill>
            </a:endParaRPr>
          </a:p>
        </p:txBody>
      </p:sp>
      <p:sp>
        <p:nvSpPr>
          <p:cNvPr id="1321" name="Google Shape;1321;p90"/>
          <p:cNvSpPr txBox="1"/>
          <p:nvPr/>
        </p:nvSpPr>
        <p:spPr>
          <a:xfrm>
            <a:off x="4905050" y="122206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Unlimited Alerting</a:t>
            </a:r>
            <a:endParaRPr sz="800">
              <a:solidFill>
                <a:srgbClr val="FFFFFF"/>
              </a:solidFill>
            </a:endParaRPr>
          </a:p>
        </p:txBody>
      </p:sp>
      <p:sp>
        <p:nvSpPr>
          <p:cNvPr id="1322" name="Google Shape;1322;p90"/>
          <p:cNvSpPr txBox="1"/>
          <p:nvPr/>
        </p:nvSpPr>
        <p:spPr>
          <a:xfrm>
            <a:off x="3767650" y="240551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Managed resilience SLAs</a:t>
            </a:r>
            <a:endParaRPr sz="800">
              <a:solidFill>
                <a:srgbClr val="FFFFFF"/>
              </a:solidFill>
            </a:endParaRPr>
          </a:p>
        </p:txBody>
      </p:sp>
      <p:sp>
        <p:nvSpPr>
          <p:cNvPr id="1323" name="Google Shape;1323;p90"/>
          <p:cNvSpPr txBox="1"/>
          <p:nvPr/>
        </p:nvSpPr>
        <p:spPr>
          <a:xfrm>
            <a:off x="6705025" y="3901650"/>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1yr log retention</a:t>
            </a:r>
            <a:endParaRPr sz="800">
              <a:solidFill>
                <a:srgbClr val="FFFFFF"/>
              </a:solidFill>
            </a:endParaRPr>
          </a:p>
        </p:txBody>
      </p:sp>
      <p:sp>
        <p:nvSpPr>
          <p:cNvPr id="1324" name="Google Shape;1324;p90"/>
          <p:cNvSpPr txBox="1"/>
          <p:nvPr/>
        </p:nvSpPr>
        <p:spPr>
          <a:xfrm>
            <a:off x="7003225" y="2002225"/>
            <a:ext cx="8106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Performance monitoring</a:t>
            </a:r>
            <a:endParaRPr sz="800">
              <a:solidFill>
                <a:srgbClr val="FFFFFF"/>
              </a:solidFill>
            </a:endParaRPr>
          </a:p>
        </p:txBody>
      </p:sp>
      <p:sp>
        <p:nvSpPr>
          <p:cNvPr id="1325" name="Google Shape;1325;p90"/>
          <p:cNvSpPr txBox="1"/>
          <p:nvPr/>
        </p:nvSpPr>
        <p:spPr>
          <a:xfrm>
            <a:off x="5973625" y="843225"/>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Adaptive Backup and Restore</a:t>
            </a:r>
            <a:endParaRPr sz="800">
              <a:solidFill>
                <a:srgbClr val="FFFFFF"/>
              </a:solidFill>
            </a:endParaRPr>
          </a:p>
        </p:txBody>
      </p:sp>
      <p:sp>
        <p:nvSpPr>
          <p:cNvPr id="1326" name="Google Shape;1326;p90"/>
          <p:cNvSpPr txBox="1"/>
          <p:nvPr/>
        </p:nvSpPr>
        <p:spPr>
          <a:xfrm>
            <a:off x="4422850" y="799350"/>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Advanced  Anomaly Detection</a:t>
            </a:r>
            <a:endParaRPr sz="800">
              <a:solidFill>
                <a:srgbClr val="FFFFFF"/>
              </a:solidFill>
            </a:endParaRPr>
          </a:p>
        </p:txBody>
      </p:sp>
      <p:sp>
        <p:nvSpPr>
          <p:cNvPr id="1327" name="Google Shape;1327;p90"/>
          <p:cNvSpPr txBox="1"/>
          <p:nvPr/>
        </p:nvSpPr>
        <p:spPr>
          <a:xfrm>
            <a:off x="3263100" y="2002225"/>
            <a:ext cx="9105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Granular visualization</a:t>
            </a:r>
            <a:endParaRPr sz="800">
              <a:solidFill>
                <a:srgbClr val="FFFFFF"/>
              </a:solidFill>
            </a:endParaRPr>
          </a:p>
        </p:txBody>
      </p:sp>
      <p:sp>
        <p:nvSpPr>
          <p:cNvPr id="1328" name="Google Shape;1328;p90"/>
          <p:cNvSpPr txBox="1"/>
          <p:nvPr/>
        </p:nvSpPr>
        <p:spPr>
          <a:xfrm>
            <a:off x="3292800" y="3352775"/>
            <a:ext cx="8511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Advanced compliance </a:t>
            </a:r>
            <a:endParaRPr sz="800">
              <a:solidFill>
                <a:srgbClr val="FFFFFF"/>
              </a:solidFill>
            </a:endParaRPr>
          </a:p>
        </p:txBody>
      </p:sp>
      <p:sp>
        <p:nvSpPr>
          <p:cNvPr id="1329" name="Google Shape;1329;p90"/>
          <p:cNvSpPr txBox="1"/>
          <p:nvPr/>
        </p:nvSpPr>
        <p:spPr>
          <a:xfrm>
            <a:off x="4003850" y="4315500"/>
            <a:ext cx="9600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Adaptive Cost Management</a:t>
            </a:r>
            <a:endParaRPr sz="800">
              <a:solidFill>
                <a:srgbClr val="FFFFFF"/>
              </a:solidFill>
            </a:endParaRPr>
          </a:p>
        </p:txBody>
      </p:sp>
      <p:sp>
        <p:nvSpPr>
          <p:cNvPr id="1330" name="Google Shape;1330;p90"/>
          <p:cNvSpPr txBox="1"/>
          <p:nvPr/>
        </p:nvSpPr>
        <p:spPr>
          <a:xfrm>
            <a:off x="4476562" y="2161750"/>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Capacity reporting</a:t>
            </a:r>
            <a:endParaRPr sz="800">
              <a:solidFill>
                <a:srgbClr val="FFFFFF"/>
              </a:solidFill>
            </a:endParaRPr>
          </a:p>
        </p:txBody>
      </p:sp>
      <p:sp>
        <p:nvSpPr>
          <p:cNvPr id="1331" name="Google Shape;1331;p90"/>
          <p:cNvSpPr txBox="1"/>
          <p:nvPr/>
        </p:nvSpPr>
        <p:spPr>
          <a:xfrm>
            <a:off x="5948975" y="263828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Workload</a:t>
            </a:r>
            <a:r>
              <a:rPr lang="en-US" sz="800">
                <a:solidFill>
                  <a:srgbClr val="FFFFFF"/>
                </a:solidFill>
              </a:rPr>
              <a:t> Backup</a:t>
            </a:r>
            <a:endParaRPr sz="800">
              <a:solidFill>
                <a:srgbClr val="FFFFFF"/>
              </a:solidFill>
            </a:endParaRPr>
          </a:p>
        </p:txBody>
      </p:sp>
      <p:sp>
        <p:nvSpPr>
          <p:cNvPr id="1332" name="Google Shape;1332;p90"/>
          <p:cNvSpPr txBox="1"/>
          <p:nvPr/>
        </p:nvSpPr>
        <p:spPr>
          <a:xfrm>
            <a:off x="7136575" y="2821375"/>
            <a:ext cx="8106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AI Ops</a:t>
            </a:r>
            <a:endParaRPr sz="800">
              <a:solidFill>
                <a:srgbClr val="FFFFFF"/>
              </a:solidFill>
            </a:endParaRPr>
          </a:p>
        </p:txBody>
      </p:sp>
      <p:sp>
        <p:nvSpPr>
          <p:cNvPr id="1333" name="Google Shape;1333;p90"/>
          <p:cNvSpPr txBox="1"/>
          <p:nvPr/>
        </p:nvSpPr>
        <p:spPr>
          <a:xfrm>
            <a:off x="4290600" y="2845050"/>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Pre-flight</a:t>
            </a:r>
            <a:br>
              <a:rPr lang="en-US" sz="800">
                <a:solidFill>
                  <a:srgbClr val="FFFFFF"/>
                </a:solidFill>
              </a:rPr>
            </a:br>
            <a:r>
              <a:rPr lang="en-US" sz="800">
                <a:solidFill>
                  <a:srgbClr val="FFFFFF"/>
                </a:solidFill>
              </a:rPr>
              <a:t>check</a:t>
            </a:r>
            <a:endParaRPr sz="800">
              <a:solidFill>
                <a:srgbClr val="FFFFFF"/>
              </a:solidFill>
            </a:endParaRPr>
          </a:p>
        </p:txBody>
      </p:sp>
      <p:sp>
        <p:nvSpPr>
          <p:cNvPr id="1334" name="Google Shape;1334;p90"/>
          <p:cNvSpPr txBox="1"/>
          <p:nvPr/>
        </p:nvSpPr>
        <p:spPr>
          <a:xfrm>
            <a:off x="4332875" y="1486450"/>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Active Health</a:t>
            </a:r>
            <a:endParaRPr sz="800">
              <a:solidFill>
                <a:srgbClr val="FFFFFF"/>
              </a:solidFill>
            </a:endParaRPr>
          </a:p>
          <a:p>
            <a:pPr indent="0" lvl="0" marL="0" rtl="0" algn="ctr">
              <a:spcBef>
                <a:spcPts val="0"/>
              </a:spcBef>
              <a:spcAft>
                <a:spcPts val="0"/>
              </a:spcAft>
              <a:buNone/>
            </a:pPr>
            <a:r>
              <a:rPr lang="en-US" sz="800">
                <a:solidFill>
                  <a:srgbClr val="FFFFFF"/>
                </a:solidFill>
              </a:rPr>
              <a:t>Check</a:t>
            </a:r>
            <a:endParaRPr sz="800">
              <a:solidFill>
                <a:srgbClr val="FFFFFF"/>
              </a:solidFill>
            </a:endParaRPr>
          </a:p>
        </p:txBody>
      </p:sp>
      <p:sp>
        <p:nvSpPr>
          <p:cNvPr id="1335" name="Google Shape;1335;p90"/>
          <p:cNvSpPr txBox="1"/>
          <p:nvPr/>
        </p:nvSpPr>
        <p:spPr>
          <a:xfrm>
            <a:off x="6590400" y="256793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ChatOps</a:t>
            </a:r>
            <a:endParaRPr sz="800">
              <a:solidFill>
                <a:srgbClr val="FFFFFF"/>
              </a:solidFill>
            </a:endParaRPr>
          </a:p>
        </p:txBody>
      </p:sp>
      <p:sp>
        <p:nvSpPr>
          <p:cNvPr id="1336" name="Google Shape;1336;p90"/>
          <p:cNvSpPr txBox="1"/>
          <p:nvPr/>
        </p:nvSpPr>
        <p:spPr>
          <a:xfrm>
            <a:off x="5140925" y="1782900"/>
            <a:ext cx="8106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K8s Data</a:t>
            </a:r>
            <a:br>
              <a:rPr lang="en-US" sz="800">
                <a:solidFill>
                  <a:srgbClr val="FFFFFF"/>
                </a:solidFill>
              </a:rPr>
            </a:br>
            <a:r>
              <a:rPr lang="en-US" sz="800">
                <a:solidFill>
                  <a:srgbClr val="FFFFFF"/>
                </a:solidFill>
              </a:rPr>
              <a:t>Management</a:t>
            </a:r>
            <a:endParaRPr sz="800">
              <a:solidFill>
                <a:srgbClr val="FFFFFF"/>
              </a:solidFill>
            </a:endParaRPr>
          </a:p>
        </p:txBody>
      </p:sp>
      <p:sp>
        <p:nvSpPr>
          <p:cNvPr id="1337" name="Google Shape;1337;p90"/>
          <p:cNvSpPr txBox="1"/>
          <p:nvPr/>
        </p:nvSpPr>
        <p:spPr>
          <a:xfrm>
            <a:off x="5543900" y="1313063"/>
            <a:ext cx="8106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Mutl-vendor Data Management</a:t>
            </a:r>
            <a:endParaRPr sz="800">
              <a:solidFill>
                <a:srgbClr val="FFFFFF"/>
              </a:solidFill>
            </a:endParaRPr>
          </a:p>
        </p:txBody>
      </p:sp>
      <p:sp>
        <p:nvSpPr>
          <p:cNvPr id="1338" name="Google Shape;1338;p90"/>
          <p:cNvSpPr txBox="1"/>
          <p:nvPr/>
        </p:nvSpPr>
        <p:spPr>
          <a:xfrm>
            <a:off x="4663100" y="3963150"/>
            <a:ext cx="8511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CSI Lifecycle Management</a:t>
            </a:r>
            <a:endParaRPr sz="800">
              <a:solidFill>
                <a:srgbClr val="FFFFFF"/>
              </a:solidFill>
            </a:endParaRPr>
          </a:p>
        </p:txBody>
      </p:sp>
      <p:sp>
        <p:nvSpPr>
          <p:cNvPr id="1339" name="Google Shape;1339;p90"/>
          <p:cNvSpPr txBox="1"/>
          <p:nvPr/>
        </p:nvSpPr>
        <p:spPr>
          <a:xfrm>
            <a:off x="3794613" y="292653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Guided Benchmark</a:t>
            </a:r>
            <a:endParaRPr sz="800">
              <a:solidFill>
                <a:srgbClr val="FFFFFF"/>
              </a:solidFill>
            </a:endParaRPr>
          </a:p>
        </p:txBody>
      </p:sp>
      <p:sp>
        <p:nvSpPr>
          <p:cNvPr id="1340" name="Google Shape;1340;p90"/>
          <p:cNvSpPr txBox="1"/>
          <p:nvPr/>
        </p:nvSpPr>
        <p:spPr>
          <a:xfrm>
            <a:off x="6234650" y="366343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Advanced</a:t>
            </a:r>
            <a:br>
              <a:rPr lang="en-US" sz="800">
                <a:solidFill>
                  <a:srgbClr val="FFFFFF"/>
                </a:solidFill>
              </a:rPr>
            </a:br>
            <a:r>
              <a:rPr lang="en-US" sz="800">
                <a:solidFill>
                  <a:srgbClr val="FFFFFF"/>
                </a:solidFill>
              </a:rPr>
              <a:t>Workload</a:t>
            </a:r>
            <a:r>
              <a:rPr lang="en-US" sz="800">
                <a:solidFill>
                  <a:srgbClr val="FFFFFF"/>
                </a:solidFill>
              </a:rPr>
              <a:t> Back-up</a:t>
            </a:r>
            <a:endParaRPr sz="800">
              <a:solidFill>
                <a:srgbClr val="FFFFFF"/>
              </a:solidFill>
            </a:endParaRPr>
          </a:p>
        </p:txBody>
      </p:sp>
      <p:sp>
        <p:nvSpPr>
          <p:cNvPr id="1341" name="Google Shape;1341;p90"/>
          <p:cNvSpPr txBox="1"/>
          <p:nvPr/>
        </p:nvSpPr>
        <p:spPr>
          <a:xfrm>
            <a:off x="7003225" y="339511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GitOps</a:t>
            </a:r>
            <a:endParaRPr sz="800">
              <a:solidFill>
                <a:srgbClr val="FFFFFF"/>
              </a:solidFill>
            </a:endParaRPr>
          </a:p>
        </p:txBody>
      </p:sp>
      <p:sp>
        <p:nvSpPr>
          <p:cNvPr id="1342" name="Google Shape;1342;p90"/>
          <p:cNvSpPr txBox="1"/>
          <p:nvPr/>
        </p:nvSpPr>
        <p:spPr>
          <a:xfrm>
            <a:off x="6234650" y="434293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Managed Backup</a:t>
            </a:r>
            <a:endParaRPr sz="800">
              <a:solidFill>
                <a:srgbClr val="FFFFFF"/>
              </a:solidFill>
            </a:endParaRPr>
          </a:p>
        </p:txBody>
      </p:sp>
      <p:sp>
        <p:nvSpPr>
          <p:cNvPr id="1343" name="Google Shape;1343;p90"/>
          <p:cNvSpPr txBox="1"/>
          <p:nvPr/>
        </p:nvSpPr>
        <p:spPr>
          <a:xfrm>
            <a:off x="3549625" y="392846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OnPrem</a:t>
            </a:r>
            <a:endParaRPr sz="800">
              <a:solidFill>
                <a:srgbClr val="FFFFFF"/>
              </a:solidFill>
            </a:endParaRPr>
          </a:p>
        </p:txBody>
      </p:sp>
      <p:sp>
        <p:nvSpPr>
          <p:cNvPr id="1344" name="Google Shape;1344;p90"/>
          <p:cNvSpPr txBox="1"/>
          <p:nvPr/>
        </p:nvSpPr>
        <p:spPr>
          <a:xfrm>
            <a:off x="3145275" y="2751738"/>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Air</a:t>
            </a:r>
            <a:br>
              <a:rPr lang="en-US" sz="800">
                <a:solidFill>
                  <a:srgbClr val="FFFFFF"/>
                </a:solidFill>
              </a:rPr>
            </a:br>
            <a:r>
              <a:rPr lang="en-US" sz="800">
                <a:solidFill>
                  <a:srgbClr val="FFFFFF"/>
                </a:solidFill>
              </a:rPr>
              <a:t>Gapped</a:t>
            </a:r>
            <a:endParaRPr sz="800">
              <a:solidFill>
                <a:srgbClr val="FFFFFF"/>
              </a:solidFill>
            </a:endParaRPr>
          </a:p>
        </p:txBody>
      </p:sp>
      <p:sp>
        <p:nvSpPr>
          <p:cNvPr id="1345" name="Google Shape;1345;p90"/>
          <p:cNvSpPr txBox="1"/>
          <p:nvPr/>
        </p:nvSpPr>
        <p:spPr>
          <a:xfrm>
            <a:off x="3512350" y="1331738"/>
            <a:ext cx="9105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AD Authentication</a:t>
            </a:r>
            <a:endParaRPr sz="800">
              <a:solidFill>
                <a:srgbClr val="FFFFFF"/>
              </a:solidFill>
            </a:endParaRPr>
          </a:p>
        </p:txBody>
      </p:sp>
      <p:sp>
        <p:nvSpPr>
          <p:cNvPr id="1346" name="Google Shape;1346;p90"/>
          <p:cNvSpPr txBox="1"/>
          <p:nvPr/>
        </p:nvSpPr>
        <p:spPr>
          <a:xfrm>
            <a:off x="4663100" y="4638325"/>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Proactive DR</a:t>
            </a:r>
            <a:endParaRPr sz="800">
              <a:solidFill>
                <a:srgbClr val="FFFFFF"/>
              </a:solidFill>
            </a:endParaRPr>
          </a:p>
        </p:txBody>
      </p:sp>
      <p:sp>
        <p:nvSpPr>
          <p:cNvPr id="1347" name="Google Shape;1347;p90"/>
          <p:cNvSpPr txBox="1"/>
          <p:nvPr/>
        </p:nvSpPr>
        <p:spPr>
          <a:xfrm>
            <a:off x="5233550" y="4177813"/>
            <a:ext cx="731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Chaos</a:t>
            </a:r>
            <a:br>
              <a:rPr lang="en-US" sz="800">
                <a:solidFill>
                  <a:srgbClr val="FFFFFF"/>
                </a:solidFill>
              </a:rPr>
            </a:br>
            <a:r>
              <a:rPr lang="en-US" sz="800">
                <a:solidFill>
                  <a:srgbClr val="FFFFFF"/>
                </a:solidFill>
              </a:rPr>
              <a:t>Engineering</a:t>
            </a:r>
            <a:endParaRPr sz="800">
              <a:solidFill>
                <a:srgbClr val="FFFFFF"/>
              </a:solidFill>
            </a:endParaRPr>
          </a:p>
        </p:txBody>
      </p:sp>
      <p:sp>
        <p:nvSpPr>
          <p:cNvPr id="1348" name="Google Shape;1348;p90"/>
          <p:cNvSpPr txBox="1"/>
          <p:nvPr/>
        </p:nvSpPr>
        <p:spPr>
          <a:xfrm>
            <a:off x="6550801" y="1201013"/>
            <a:ext cx="8106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FFFFFF"/>
                </a:solidFill>
              </a:rPr>
              <a:t>Workload</a:t>
            </a:r>
            <a:br>
              <a:rPr lang="en-US" sz="800">
                <a:solidFill>
                  <a:srgbClr val="FFFFFF"/>
                </a:solidFill>
              </a:rPr>
            </a:br>
            <a:r>
              <a:rPr lang="en-US" sz="800">
                <a:solidFill>
                  <a:srgbClr val="FFFFFF"/>
                </a:solidFill>
              </a:rPr>
              <a:t>Lifecycle</a:t>
            </a:r>
            <a:br>
              <a:rPr lang="en-US" sz="800">
                <a:solidFill>
                  <a:srgbClr val="FFFFFF"/>
                </a:solidFill>
              </a:rPr>
            </a:br>
            <a:r>
              <a:rPr lang="en-US" sz="800">
                <a:solidFill>
                  <a:srgbClr val="FFFFFF"/>
                </a:solidFill>
              </a:rPr>
              <a:t>Management</a:t>
            </a:r>
            <a:endParaRPr sz="800">
              <a:solidFill>
                <a:srgbClr val="FFFFFF"/>
              </a:solidFill>
            </a:endParaRPr>
          </a:p>
        </p:txBody>
      </p:sp>
      <p:sp>
        <p:nvSpPr>
          <p:cNvPr id="1349" name="Google Shape;1349;p90"/>
          <p:cNvSpPr/>
          <p:nvPr/>
        </p:nvSpPr>
        <p:spPr>
          <a:xfrm>
            <a:off x="720175" y="2979650"/>
            <a:ext cx="206100" cy="2061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sz="800">
              <a:solidFill>
                <a:srgbClr val="FFFFFF"/>
              </a:solidFill>
            </a:endParaRPr>
          </a:p>
        </p:txBody>
      </p:sp>
      <p:sp>
        <p:nvSpPr>
          <p:cNvPr id="1350" name="Google Shape;1350;p90"/>
          <p:cNvSpPr/>
          <p:nvPr/>
        </p:nvSpPr>
        <p:spPr>
          <a:xfrm>
            <a:off x="720175" y="3342875"/>
            <a:ext cx="206100" cy="206100"/>
          </a:xfrm>
          <a:prstGeom prst="rect">
            <a:avLst/>
          </a:prstGeom>
          <a:solidFill>
            <a:srgbClr val="987BD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sz="800">
              <a:solidFill>
                <a:srgbClr val="FFFFFF"/>
              </a:solidFill>
            </a:endParaRPr>
          </a:p>
        </p:txBody>
      </p:sp>
      <p:sp>
        <p:nvSpPr>
          <p:cNvPr id="1351" name="Google Shape;1351;p90"/>
          <p:cNvSpPr/>
          <p:nvPr/>
        </p:nvSpPr>
        <p:spPr>
          <a:xfrm>
            <a:off x="720175" y="3706100"/>
            <a:ext cx="206100" cy="206100"/>
          </a:xfrm>
          <a:prstGeom prst="rect">
            <a:avLst/>
          </a:prstGeom>
          <a:solidFill>
            <a:srgbClr val="7B61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sz="800">
              <a:solidFill>
                <a:srgbClr val="FFFFFF"/>
              </a:solidFill>
            </a:endParaRPr>
          </a:p>
        </p:txBody>
      </p:sp>
      <p:sp>
        <p:nvSpPr>
          <p:cNvPr id="1352" name="Google Shape;1352;p90"/>
          <p:cNvSpPr/>
          <p:nvPr/>
        </p:nvSpPr>
        <p:spPr>
          <a:xfrm>
            <a:off x="720175" y="4069325"/>
            <a:ext cx="206100" cy="206100"/>
          </a:xfrm>
          <a:prstGeom prst="rect">
            <a:avLst/>
          </a:prstGeom>
          <a:solidFill>
            <a:srgbClr val="55417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sz="800">
              <a:solidFill>
                <a:srgbClr val="FFFFFF"/>
              </a:solidFill>
            </a:endParaRPr>
          </a:p>
        </p:txBody>
      </p:sp>
      <p:sp>
        <p:nvSpPr>
          <p:cNvPr id="1353" name="Google Shape;1353;p90"/>
          <p:cNvSpPr txBox="1"/>
          <p:nvPr/>
        </p:nvSpPr>
        <p:spPr>
          <a:xfrm>
            <a:off x="926275" y="2926550"/>
            <a:ext cx="1308900" cy="3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Open Source</a:t>
            </a:r>
            <a:endParaRPr/>
          </a:p>
        </p:txBody>
      </p:sp>
      <p:sp>
        <p:nvSpPr>
          <p:cNvPr id="1354" name="Google Shape;1354;p90"/>
          <p:cNvSpPr txBox="1"/>
          <p:nvPr/>
        </p:nvSpPr>
        <p:spPr>
          <a:xfrm>
            <a:off x="926275" y="3289775"/>
            <a:ext cx="1743000" cy="3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Kubera BASIC</a:t>
            </a:r>
            <a:endParaRPr/>
          </a:p>
        </p:txBody>
      </p:sp>
      <p:sp>
        <p:nvSpPr>
          <p:cNvPr id="1355" name="Google Shape;1355;p90"/>
          <p:cNvSpPr txBox="1"/>
          <p:nvPr/>
        </p:nvSpPr>
        <p:spPr>
          <a:xfrm>
            <a:off x="926275" y="3653013"/>
            <a:ext cx="2512200" cy="3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Kubera STANDARD</a:t>
            </a:r>
            <a:endParaRPr/>
          </a:p>
        </p:txBody>
      </p:sp>
      <p:sp>
        <p:nvSpPr>
          <p:cNvPr id="1356" name="Google Shape;1356;p90"/>
          <p:cNvSpPr txBox="1"/>
          <p:nvPr/>
        </p:nvSpPr>
        <p:spPr>
          <a:xfrm>
            <a:off x="926275" y="4016238"/>
            <a:ext cx="2718000" cy="3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Kubera ENTERPRISE</a:t>
            </a:r>
            <a:endParaRPr/>
          </a:p>
        </p:txBody>
      </p:sp>
      <p:sp>
        <p:nvSpPr>
          <p:cNvPr id="1357" name="Google Shape;1357;p90"/>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1" name="Shape 1361"/>
        <p:cNvGrpSpPr/>
        <p:nvPr/>
      </p:nvGrpSpPr>
      <p:grpSpPr>
        <a:xfrm>
          <a:off x="0" y="0"/>
          <a:ext cx="0" cy="0"/>
          <a:chOff x="0" y="0"/>
          <a:chExt cx="0" cy="0"/>
        </a:xfrm>
      </p:grpSpPr>
      <p:pic>
        <p:nvPicPr>
          <p:cNvPr id="1362" name="Google Shape;1362;p91"/>
          <p:cNvPicPr preferRelativeResize="0"/>
          <p:nvPr/>
        </p:nvPicPr>
        <p:blipFill>
          <a:blip r:embed="rId4">
            <a:alphaModFix/>
          </a:blip>
          <a:stretch>
            <a:fillRect/>
          </a:stretch>
        </p:blipFill>
        <p:spPr>
          <a:xfrm>
            <a:off x="0" y="13625"/>
            <a:ext cx="5792688" cy="4812026"/>
          </a:xfrm>
          <a:prstGeom prst="rect">
            <a:avLst/>
          </a:prstGeom>
          <a:noFill/>
          <a:ln>
            <a:noFill/>
          </a:ln>
        </p:spPr>
      </p:pic>
      <p:sp>
        <p:nvSpPr>
          <p:cNvPr id="1363" name="Google Shape;1363;p91"/>
          <p:cNvSpPr/>
          <p:nvPr/>
        </p:nvSpPr>
        <p:spPr>
          <a:xfrm>
            <a:off x="6183399" y="1246583"/>
            <a:ext cx="130200" cy="551700"/>
          </a:xfrm>
          <a:prstGeom prst="chevron">
            <a:avLst>
              <a:gd fmla="val 50000" name="adj"/>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91"/>
          <p:cNvSpPr txBox="1"/>
          <p:nvPr/>
        </p:nvSpPr>
        <p:spPr>
          <a:xfrm>
            <a:off x="6444050" y="903550"/>
            <a:ext cx="1971600" cy="11751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marR="0" rtl="0" algn="l">
              <a:lnSpc>
                <a:spcPct val="100000"/>
              </a:lnSpc>
              <a:spcBef>
                <a:spcPts val="0"/>
              </a:spcBef>
              <a:spcAft>
                <a:spcPts val="0"/>
              </a:spcAft>
              <a:buSzPts val="1000"/>
              <a:buFont typeface="Montserrat"/>
              <a:buChar char="●"/>
            </a:pPr>
            <a:r>
              <a:rPr lang="en-US" sz="1000">
                <a:latin typeface="Montserrat"/>
                <a:ea typeface="Montserrat"/>
                <a:cs typeface="Montserrat"/>
                <a:sym typeface="Montserrat"/>
              </a:rPr>
              <a:t>Conway’s Law </a:t>
            </a:r>
            <a:endParaRPr sz="1000">
              <a:latin typeface="Montserrat"/>
              <a:ea typeface="Montserrat"/>
              <a:cs typeface="Montserrat"/>
              <a:sym typeface="Montserrat"/>
            </a:endParaRPr>
          </a:p>
          <a:p>
            <a:pPr indent="-177800" lvl="1" marL="514350" marR="0" rtl="0" algn="l">
              <a:lnSpc>
                <a:spcPct val="100000"/>
              </a:lnSpc>
              <a:spcBef>
                <a:spcPts val="0"/>
              </a:spcBef>
              <a:spcAft>
                <a:spcPts val="0"/>
              </a:spcAft>
              <a:buSzPts val="1000"/>
              <a:buFont typeface="Montserrat"/>
              <a:buChar char="○"/>
            </a:pPr>
            <a:r>
              <a:rPr lang="en-US" sz="1000">
                <a:latin typeface="Montserrat"/>
                <a:ea typeface="Montserrat"/>
                <a:cs typeface="Montserrat"/>
                <a:sym typeface="Montserrat"/>
              </a:rPr>
              <a:t>Small teams</a:t>
            </a:r>
            <a:endParaRPr sz="1000">
              <a:latin typeface="Montserrat"/>
              <a:ea typeface="Montserrat"/>
              <a:cs typeface="Montserrat"/>
              <a:sym typeface="Montserrat"/>
            </a:endParaRPr>
          </a:p>
          <a:p>
            <a:pPr indent="-177800" lvl="1" marL="514350" marR="0" rtl="0" algn="l">
              <a:lnSpc>
                <a:spcPct val="100000"/>
              </a:lnSpc>
              <a:spcBef>
                <a:spcPts val="0"/>
              </a:spcBef>
              <a:spcAft>
                <a:spcPts val="0"/>
              </a:spcAft>
              <a:buSzPts val="1000"/>
              <a:buFont typeface="Montserrat"/>
              <a:buChar char="○"/>
            </a:pPr>
            <a:r>
              <a:rPr lang="en-US" sz="1000">
                <a:latin typeface="Montserrat"/>
                <a:ea typeface="Montserrat"/>
                <a:cs typeface="Montserrat"/>
                <a:sym typeface="Montserrat"/>
              </a:rPr>
              <a:t>Small workloads</a:t>
            </a:r>
            <a:endParaRPr sz="1000">
              <a:latin typeface="Montserrat"/>
              <a:ea typeface="Montserrat"/>
              <a:cs typeface="Montserrat"/>
              <a:sym typeface="Montserrat"/>
            </a:endParaRPr>
          </a:p>
          <a:p>
            <a:pPr indent="-177800" lvl="1" marL="514350" marR="0" rtl="0" algn="l">
              <a:lnSpc>
                <a:spcPct val="100000"/>
              </a:lnSpc>
              <a:spcBef>
                <a:spcPts val="0"/>
              </a:spcBef>
              <a:spcAft>
                <a:spcPts val="0"/>
              </a:spcAft>
              <a:buSzPts val="1000"/>
              <a:buFont typeface="Montserrat"/>
              <a:buChar char="○"/>
            </a:pPr>
            <a:r>
              <a:rPr lang="en-US" sz="1000">
                <a:latin typeface="Montserrat"/>
                <a:ea typeface="Montserrat"/>
                <a:cs typeface="Montserrat"/>
                <a:sym typeface="Montserrat"/>
              </a:rPr>
              <a:t>Loosely coupled</a:t>
            </a:r>
            <a:endParaRPr sz="1000">
              <a:latin typeface="Montserrat"/>
              <a:ea typeface="Montserrat"/>
              <a:cs typeface="Montserrat"/>
              <a:sym typeface="Montserrat"/>
            </a:endParaRPr>
          </a:p>
          <a:p>
            <a:pPr indent="-177800" lvl="0" marL="228600" marR="0" rtl="0" algn="l">
              <a:lnSpc>
                <a:spcPct val="100000"/>
              </a:lnSpc>
              <a:spcBef>
                <a:spcPts val="0"/>
              </a:spcBef>
              <a:spcAft>
                <a:spcPts val="0"/>
              </a:spcAft>
              <a:buSzPts val="1000"/>
              <a:buFont typeface="Montserrat"/>
              <a:buChar char="●"/>
            </a:pPr>
            <a:r>
              <a:rPr lang="en-US" sz="1000">
                <a:latin typeface="Montserrat"/>
                <a:ea typeface="Montserrat"/>
                <a:cs typeface="Montserrat"/>
                <a:sym typeface="Montserrat"/>
              </a:rPr>
              <a:t>Different engines per workload &amp; per team</a:t>
            </a:r>
            <a:endParaRPr sz="1000">
              <a:latin typeface="Montserrat"/>
              <a:ea typeface="Montserrat"/>
              <a:cs typeface="Montserrat"/>
              <a:sym typeface="Montserrat"/>
            </a:endParaRPr>
          </a:p>
        </p:txBody>
      </p:sp>
      <p:sp>
        <p:nvSpPr>
          <p:cNvPr id="1365" name="Google Shape;1365;p91"/>
          <p:cNvSpPr txBox="1"/>
          <p:nvPr/>
        </p:nvSpPr>
        <p:spPr>
          <a:xfrm>
            <a:off x="6483047" y="3022631"/>
            <a:ext cx="2042400" cy="82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Operations - automated</a:t>
            </a:r>
            <a:endParaRPr sz="1000">
              <a:latin typeface="Montserrat"/>
              <a:ea typeface="Montserrat"/>
              <a:cs typeface="Montserrat"/>
              <a:sym typeface="Montserrat"/>
            </a:endParaRPr>
          </a:p>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K8s as data layer</a:t>
            </a:r>
            <a:endParaRPr sz="1000">
              <a:latin typeface="Montserrat"/>
              <a:ea typeface="Montserrat"/>
              <a:cs typeface="Montserrat"/>
              <a:sym typeface="Montserrat"/>
            </a:endParaRPr>
          </a:p>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24 / 7 support</a:t>
            </a:r>
            <a:endParaRPr sz="1000">
              <a:latin typeface="Montserrat"/>
              <a:ea typeface="Montserrat"/>
              <a:cs typeface="Montserrat"/>
              <a:sym typeface="Montserrat"/>
            </a:endParaRPr>
          </a:p>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SaaS &amp; on premises</a:t>
            </a:r>
            <a:endParaRPr sz="1000">
              <a:latin typeface="Montserrat"/>
              <a:ea typeface="Montserrat"/>
              <a:cs typeface="Montserrat"/>
              <a:sym typeface="Montserrat"/>
            </a:endParaRPr>
          </a:p>
          <a:p>
            <a:pPr indent="-114300" lvl="0" marL="228600" rtl="0" algn="l">
              <a:spcBef>
                <a:spcPts val="0"/>
              </a:spcBef>
              <a:spcAft>
                <a:spcPts val="0"/>
              </a:spcAft>
              <a:buNone/>
            </a:pPr>
            <a:r>
              <a:t/>
            </a:r>
            <a:endParaRPr sz="1000">
              <a:latin typeface="Montserrat"/>
              <a:ea typeface="Montserrat"/>
              <a:cs typeface="Montserrat"/>
              <a:sym typeface="Montserrat"/>
            </a:endParaRPr>
          </a:p>
        </p:txBody>
      </p:sp>
      <p:sp>
        <p:nvSpPr>
          <p:cNvPr id="1366" name="Google Shape;1366;p91"/>
          <p:cNvSpPr/>
          <p:nvPr/>
        </p:nvSpPr>
        <p:spPr>
          <a:xfrm>
            <a:off x="6248280" y="3092804"/>
            <a:ext cx="130200" cy="551700"/>
          </a:xfrm>
          <a:prstGeom prst="chevron">
            <a:avLst>
              <a:gd fmla="val 50000" name="adj"/>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91"/>
          <p:cNvSpPr/>
          <p:nvPr/>
        </p:nvSpPr>
        <p:spPr>
          <a:xfrm>
            <a:off x="6248273" y="4280755"/>
            <a:ext cx="130200" cy="383100"/>
          </a:xfrm>
          <a:prstGeom prst="chevron">
            <a:avLst>
              <a:gd fmla="val 50000" name="adj"/>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91"/>
          <p:cNvSpPr txBox="1"/>
          <p:nvPr/>
        </p:nvSpPr>
        <p:spPr>
          <a:xfrm>
            <a:off x="6483050" y="4250901"/>
            <a:ext cx="2042400" cy="4911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Any Kubernetes</a:t>
            </a:r>
            <a:endParaRPr sz="1000">
              <a:latin typeface="Montserrat"/>
              <a:ea typeface="Montserrat"/>
              <a:cs typeface="Montserrat"/>
              <a:sym typeface="Montserrat"/>
            </a:endParaRPr>
          </a:p>
          <a:p>
            <a:pPr indent="-177800" lvl="0" marL="228600" rtl="0" algn="l">
              <a:spcBef>
                <a:spcPts val="0"/>
              </a:spcBef>
              <a:spcAft>
                <a:spcPts val="0"/>
              </a:spcAft>
              <a:buSzPts val="1000"/>
              <a:buFont typeface="Montserrat"/>
              <a:buChar char="●"/>
            </a:pPr>
            <a:r>
              <a:rPr lang="en-US" sz="1000">
                <a:latin typeface="Montserrat"/>
                <a:ea typeface="Montserrat"/>
                <a:cs typeface="Montserrat"/>
                <a:sym typeface="Montserrat"/>
              </a:rPr>
              <a:t>100% user space</a:t>
            </a:r>
            <a:endParaRPr sz="1000">
              <a:latin typeface="Montserrat"/>
              <a:ea typeface="Montserrat"/>
              <a:cs typeface="Montserrat"/>
              <a:sym typeface="Montserrat"/>
            </a:endParaRPr>
          </a:p>
          <a:p>
            <a:pPr indent="-114300" lvl="0" marL="228600" rtl="0" algn="l">
              <a:spcBef>
                <a:spcPts val="0"/>
              </a:spcBef>
              <a:spcAft>
                <a:spcPts val="0"/>
              </a:spcAft>
              <a:buNone/>
            </a:pPr>
            <a:r>
              <a:t/>
            </a:r>
            <a:endParaRPr sz="1000">
              <a:latin typeface="Montserrat"/>
              <a:ea typeface="Montserrat"/>
              <a:cs typeface="Montserrat"/>
              <a:sym typeface="Montserrat"/>
            </a:endParaRPr>
          </a:p>
        </p:txBody>
      </p:sp>
      <p:sp>
        <p:nvSpPr>
          <p:cNvPr id="1369" name="Google Shape;1369;p91"/>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gtEl>
                                        <p:attrNameLst>
                                          <p:attrName>style.visibility</p:attrName>
                                        </p:attrNameLst>
                                      </p:cBhvr>
                                      <p:to>
                                        <p:strVal val="visible"/>
                                      </p:to>
                                    </p:set>
                                    <p:animEffect filter="fade" transition="in">
                                      <p:cBhvr>
                                        <p:cTn dur="1000"/>
                                        <p:tgtEl>
                                          <p:spTgt spid="1363"/>
                                        </p:tgtEl>
                                      </p:cBhvr>
                                    </p:animEffect>
                                  </p:childTnLst>
                                </p:cTn>
                              </p:par>
                              <p:par>
                                <p:cTn fill="hold" nodeType="with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1000"/>
                                        <p:tgtEl>
                                          <p:spTgt spid="1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gtEl>
                                        <p:attrNameLst>
                                          <p:attrName>style.visibility</p:attrName>
                                        </p:attrNameLst>
                                      </p:cBhvr>
                                      <p:to>
                                        <p:strVal val="visible"/>
                                      </p:to>
                                    </p:set>
                                    <p:animEffect filter="fade" transition="in">
                                      <p:cBhvr>
                                        <p:cTn dur="1000"/>
                                        <p:tgtEl>
                                          <p:spTgt spid="1366"/>
                                        </p:tgtEl>
                                      </p:cBhvr>
                                    </p:animEffect>
                                  </p:childTnLst>
                                </p:cTn>
                              </p:par>
                              <p:par>
                                <p:cTn fill="hold" nodeType="withEffect" presetClass="entr" presetID="10" presetSubtype="0">
                                  <p:stCondLst>
                                    <p:cond delay="0"/>
                                  </p:stCondLst>
                                  <p:childTnLst>
                                    <p:set>
                                      <p:cBhvr>
                                        <p:cTn dur="1" fill="hold">
                                          <p:stCondLst>
                                            <p:cond delay="0"/>
                                          </p:stCondLst>
                                        </p:cTn>
                                        <p:tgtEl>
                                          <p:spTgt spid="1365"/>
                                        </p:tgtEl>
                                        <p:attrNameLst>
                                          <p:attrName>style.visibility</p:attrName>
                                        </p:attrNameLst>
                                      </p:cBhvr>
                                      <p:to>
                                        <p:strVal val="visible"/>
                                      </p:to>
                                    </p:set>
                                    <p:animEffect filter="fade" transition="in">
                                      <p:cBhvr>
                                        <p:cTn dur="1000"/>
                                        <p:tgtEl>
                                          <p:spTgt spid="1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1000"/>
                                        <p:tgtEl>
                                          <p:spTgt spid="1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3" name="Shape 1373"/>
        <p:cNvGrpSpPr/>
        <p:nvPr/>
      </p:nvGrpSpPr>
      <p:grpSpPr>
        <a:xfrm>
          <a:off x="0" y="0"/>
          <a:ext cx="0" cy="0"/>
          <a:chOff x="0" y="0"/>
          <a:chExt cx="0" cy="0"/>
        </a:xfrm>
      </p:grpSpPr>
      <p:sp>
        <p:nvSpPr>
          <p:cNvPr id="1374" name="Google Shape;1374;p92"/>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a:t>Data On Kubernetes Community (DOKC)</a:t>
            </a:r>
            <a:endParaRPr b="0" sz="2800">
              <a:solidFill>
                <a:srgbClr val="1E135A"/>
              </a:solidFill>
            </a:endParaRPr>
          </a:p>
        </p:txBody>
      </p:sp>
      <p:sp>
        <p:nvSpPr>
          <p:cNvPr id="1375" name="Google Shape;1375;p92"/>
          <p:cNvSpPr txBox="1"/>
          <p:nvPr>
            <p:ph idx="4294967295" type="subTitle"/>
          </p:nvPr>
        </p:nvSpPr>
        <p:spPr>
          <a:xfrm>
            <a:off x="113550" y="824325"/>
            <a:ext cx="6348600" cy="4001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000000"/>
                </a:solidFill>
                <a:latin typeface="Montserrat"/>
                <a:ea typeface="Montserrat"/>
                <a:cs typeface="Montserrat"/>
                <a:sym typeface="Montserrat"/>
              </a:rPr>
              <a:t>DOKCs will be an openly governed and self-organizing group of curious and experienced operators and engineers </a:t>
            </a:r>
            <a:r>
              <a:rPr b="1" i="1" lang="en-US" sz="1600">
                <a:solidFill>
                  <a:srgbClr val="000000"/>
                </a:solidFill>
                <a:latin typeface="Montserrat"/>
                <a:ea typeface="Montserrat"/>
                <a:cs typeface="Montserrat"/>
                <a:sym typeface="Montserrat"/>
              </a:rPr>
              <a:t>concerned with running data-intensive workloads on Kubernetes</a:t>
            </a:r>
            <a:r>
              <a:rPr lang="en-US" sz="1600">
                <a:solidFill>
                  <a:srgbClr val="000000"/>
                </a:solidFill>
                <a:latin typeface="Montserrat"/>
                <a:ea typeface="Montserrat"/>
                <a:cs typeface="Montserrat"/>
                <a:sym typeface="Montserrat"/>
              </a:rPr>
              <a:t>.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rPr lang="en-US" sz="1600">
                <a:solidFill>
                  <a:srgbClr val="000000"/>
                </a:solidFill>
                <a:latin typeface="Montserrat"/>
                <a:ea typeface="Montserrat"/>
                <a:cs typeface="Montserrat"/>
                <a:sym typeface="Montserrat"/>
              </a:rPr>
              <a:t>The first DOKC talk will be held as a virtual meet-up </a:t>
            </a:r>
            <a:r>
              <a:rPr b="1" lang="en-US" sz="1600">
                <a:solidFill>
                  <a:srgbClr val="000000"/>
                </a:solidFill>
                <a:latin typeface="Montserrat"/>
                <a:ea typeface="Montserrat"/>
                <a:cs typeface="Montserrat"/>
                <a:sym typeface="Montserrat"/>
              </a:rPr>
              <a:t>July 21st</a:t>
            </a:r>
            <a:r>
              <a:rPr lang="en-US" sz="1600">
                <a:solidFill>
                  <a:srgbClr val="000000"/>
                </a:solidFill>
                <a:latin typeface="Montserrat"/>
                <a:ea typeface="Montserrat"/>
                <a:cs typeface="Montserrat"/>
                <a:sym typeface="Montserrat"/>
              </a:rPr>
              <a:t> and will feature Patrick McFadin, VP Developer Relations, </a:t>
            </a:r>
            <a:r>
              <a:rPr b="1" i="1" lang="en-US" sz="1600">
                <a:solidFill>
                  <a:srgbClr val="000000"/>
                </a:solidFill>
                <a:latin typeface="Montserrat"/>
                <a:ea typeface="Montserrat"/>
                <a:cs typeface="Montserrat"/>
                <a:sym typeface="Montserrat"/>
              </a:rPr>
              <a:t>DataStax</a:t>
            </a:r>
            <a:r>
              <a:rPr lang="en-US" sz="1600">
                <a:solidFill>
                  <a:srgbClr val="000000"/>
                </a:solidFill>
                <a:latin typeface="Montserrat"/>
                <a:ea typeface="Montserrat"/>
                <a:cs typeface="Montserrat"/>
                <a:sym typeface="Montserrat"/>
              </a:rPr>
              <a:t>.</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rPr lang="en-US" sz="1600">
                <a:solidFill>
                  <a:srgbClr val="000000"/>
                </a:solidFill>
                <a:latin typeface="Montserrat"/>
                <a:ea typeface="Montserrat"/>
                <a:cs typeface="Montserrat"/>
                <a:sym typeface="Montserrat"/>
              </a:rPr>
              <a:t>Other companies that have volunteered to participate - </a:t>
            </a:r>
            <a:r>
              <a:rPr i="1" lang="en-US" sz="1600">
                <a:solidFill>
                  <a:srgbClr val="000000"/>
                </a:solidFill>
                <a:latin typeface="Montserrat"/>
                <a:ea typeface="Montserrat"/>
                <a:cs typeface="Montserrat"/>
                <a:sym typeface="Montserrat"/>
              </a:rPr>
              <a:t>Confluent, Arista, Yugabyte, Optoro, 2nd Quadrant</a:t>
            </a:r>
            <a:endParaRPr i="1"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p:txBody>
      </p:sp>
      <p:sp>
        <p:nvSpPr>
          <p:cNvPr id="1376" name="Google Shape;1376;p92"/>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1377" name="Google Shape;1377;p92"/>
          <p:cNvPicPr preferRelativeResize="0"/>
          <p:nvPr/>
        </p:nvPicPr>
        <p:blipFill>
          <a:blip r:embed="rId3">
            <a:alphaModFix/>
          </a:blip>
          <a:stretch>
            <a:fillRect/>
          </a:stretch>
        </p:blipFill>
        <p:spPr>
          <a:xfrm>
            <a:off x="6765100" y="1062225"/>
            <a:ext cx="1914975" cy="1914975"/>
          </a:xfrm>
          <a:prstGeom prst="rect">
            <a:avLst/>
          </a:prstGeom>
          <a:noFill/>
          <a:ln>
            <a:noFill/>
          </a:ln>
        </p:spPr>
      </p:pic>
      <p:sp>
        <p:nvSpPr>
          <p:cNvPr id="1378" name="Google Shape;1378;p92"/>
          <p:cNvSpPr txBox="1"/>
          <p:nvPr/>
        </p:nvSpPr>
        <p:spPr>
          <a:xfrm>
            <a:off x="6566275" y="3071425"/>
            <a:ext cx="2480700" cy="85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800">
                <a:highlight>
                  <a:schemeClr val="lt1"/>
                </a:highlight>
                <a:latin typeface="Montserrat"/>
                <a:ea typeface="Montserrat"/>
                <a:cs typeface="Montserrat"/>
                <a:sym typeface="Montserrat"/>
              </a:rPr>
              <a:t>Demetrios Brinkmann</a:t>
            </a:r>
            <a:endParaRPr i="1" sz="1800">
              <a:highlight>
                <a:schemeClr val="lt1"/>
              </a:highlight>
              <a:latin typeface="Montserrat"/>
              <a:ea typeface="Montserrat"/>
              <a:cs typeface="Montserrat"/>
              <a:sym typeface="Montserrat"/>
            </a:endParaRPr>
          </a:p>
          <a:p>
            <a:pPr indent="0" lvl="0" marL="0" rtl="0" algn="ctr">
              <a:spcBef>
                <a:spcPts val="0"/>
              </a:spcBef>
              <a:spcAft>
                <a:spcPts val="0"/>
              </a:spcAft>
              <a:buNone/>
            </a:pPr>
            <a:r>
              <a:t/>
            </a:r>
            <a:endParaRPr i="1" sz="1800">
              <a:highlight>
                <a:schemeClr val="lt1"/>
              </a:highlight>
              <a:latin typeface="Montserrat"/>
              <a:ea typeface="Montserrat"/>
              <a:cs typeface="Montserrat"/>
              <a:sym typeface="Montserrat"/>
            </a:endParaRPr>
          </a:p>
          <a:p>
            <a:pPr indent="0" lvl="0" marL="0" rtl="0" algn="ctr">
              <a:spcBef>
                <a:spcPts val="0"/>
              </a:spcBef>
              <a:spcAft>
                <a:spcPts val="0"/>
              </a:spcAft>
              <a:buNone/>
            </a:pPr>
            <a:r>
              <a:rPr lang="en-US" sz="1300" u="sng">
                <a:solidFill>
                  <a:schemeClr val="accent5"/>
                </a:solidFill>
                <a:latin typeface="Consolas"/>
                <a:ea typeface="Consolas"/>
                <a:cs typeface="Consolas"/>
                <a:sym typeface="Consolas"/>
                <a:hlinkClick r:id="rId4"/>
              </a:rPr>
              <a:t>https://dok.community/</a:t>
            </a:r>
            <a:endParaRPr i="1" sz="2000">
              <a:highlight>
                <a:schemeClr val="lt1"/>
              </a:highlight>
              <a:latin typeface="Consolas"/>
              <a:ea typeface="Consolas"/>
              <a:cs typeface="Consolas"/>
              <a:sym typeface="Consolas"/>
            </a:endParaRPr>
          </a:p>
          <a:p>
            <a:pPr indent="0" lvl="0" marL="0" rtl="0" algn="ctr">
              <a:spcBef>
                <a:spcPts val="0"/>
              </a:spcBef>
              <a:spcAft>
                <a:spcPts val="0"/>
              </a:spcAft>
              <a:buNone/>
            </a:pPr>
            <a:r>
              <a:t/>
            </a:r>
            <a:endParaRPr i="1" sz="1800">
              <a:highlight>
                <a:srgbClr val="FFFFFF"/>
              </a:highlight>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0735"/>
        </a:solidFill>
      </p:bgPr>
    </p:bg>
    <p:spTree>
      <p:nvGrpSpPr>
        <p:cNvPr id="1382" name="Shape 1382"/>
        <p:cNvGrpSpPr/>
        <p:nvPr/>
      </p:nvGrpSpPr>
      <p:grpSpPr>
        <a:xfrm>
          <a:off x="0" y="0"/>
          <a:ext cx="0" cy="0"/>
          <a:chOff x="0" y="0"/>
          <a:chExt cx="0" cy="0"/>
        </a:xfrm>
      </p:grpSpPr>
      <p:sp>
        <p:nvSpPr>
          <p:cNvPr id="1383" name="Google Shape;1383;p93"/>
          <p:cNvSpPr/>
          <p:nvPr/>
        </p:nvSpPr>
        <p:spPr>
          <a:xfrm rot="-5399645">
            <a:off x="4174375" y="1070025"/>
            <a:ext cx="5812200" cy="4467900"/>
          </a:xfrm>
          <a:prstGeom prst="triangle">
            <a:avLst>
              <a:gd fmla="val 52767" name="adj"/>
            </a:avLst>
          </a:prstGeom>
          <a:solidFill>
            <a:srgbClr val="613D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93"/>
          <p:cNvSpPr/>
          <p:nvPr/>
        </p:nvSpPr>
        <p:spPr>
          <a:xfrm rot="10800000">
            <a:off x="8900" y="13225"/>
            <a:ext cx="10395300" cy="3880200"/>
          </a:xfrm>
          <a:prstGeom prst="triangle">
            <a:avLst>
              <a:gd fmla="val 43215" name="adj"/>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93"/>
          <p:cNvSpPr/>
          <p:nvPr/>
        </p:nvSpPr>
        <p:spPr>
          <a:xfrm>
            <a:off x="0" y="75"/>
            <a:ext cx="7878000" cy="5143500"/>
          </a:xfrm>
          <a:prstGeom prst="rtTriangle">
            <a:avLst/>
          </a:prstGeom>
          <a:gradFill>
            <a:gsLst>
              <a:gs pos="0">
                <a:srgbClr val="610F75"/>
              </a:gs>
              <a:gs pos="100000">
                <a:srgbClr val="01010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93"/>
          <p:cNvSpPr txBox="1"/>
          <p:nvPr>
            <p:ph type="title"/>
          </p:nvPr>
        </p:nvSpPr>
        <p:spPr>
          <a:xfrm>
            <a:off x="665400" y="1242400"/>
            <a:ext cx="6190200" cy="97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300"/>
              <a:t>Q and A</a:t>
            </a:r>
            <a:endParaRPr b="0" sz="1800">
              <a:latin typeface="Montserrat"/>
              <a:ea typeface="Montserrat"/>
              <a:cs typeface="Montserrat"/>
              <a:sym typeface="Montserrat"/>
            </a:endParaRPr>
          </a:p>
        </p:txBody>
      </p:sp>
      <p:sp>
        <p:nvSpPr>
          <p:cNvPr id="1387" name="Google Shape;1387;p93"/>
          <p:cNvSpPr/>
          <p:nvPr/>
        </p:nvSpPr>
        <p:spPr>
          <a:xfrm>
            <a:off x="6436775" y="5206200"/>
            <a:ext cx="2972400" cy="97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
        <p:nvSpPr>
          <p:cNvPr id="1389" name="Google Shape;1389;p93"/>
          <p:cNvSpPr txBox="1"/>
          <p:nvPr>
            <p:ph type="title"/>
          </p:nvPr>
        </p:nvSpPr>
        <p:spPr>
          <a:xfrm>
            <a:off x="764375" y="2757475"/>
            <a:ext cx="6190200" cy="97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300"/>
              <a:t>Kubernetes Slack #openebs</a:t>
            </a:r>
            <a:endParaRPr b="0" sz="1800">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0735"/>
        </a:solidFill>
      </p:bgPr>
    </p:bg>
    <p:spTree>
      <p:nvGrpSpPr>
        <p:cNvPr id="1393" name="Shape 1393"/>
        <p:cNvGrpSpPr/>
        <p:nvPr/>
      </p:nvGrpSpPr>
      <p:grpSpPr>
        <a:xfrm>
          <a:off x="0" y="0"/>
          <a:ext cx="0" cy="0"/>
          <a:chOff x="0" y="0"/>
          <a:chExt cx="0" cy="0"/>
        </a:xfrm>
      </p:grpSpPr>
      <p:sp>
        <p:nvSpPr>
          <p:cNvPr id="1394" name="Google Shape;1394;p94"/>
          <p:cNvSpPr/>
          <p:nvPr/>
        </p:nvSpPr>
        <p:spPr>
          <a:xfrm rot="-5399645">
            <a:off x="4174375" y="1070025"/>
            <a:ext cx="5812200" cy="4467900"/>
          </a:xfrm>
          <a:prstGeom prst="triangle">
            <a:avLst>
              <a:gd fmla="val 52767" name="adj"/>
            </a:avLst>
          </a:prstGeom>
          <a:solidFill>
            <a:srgbClr val="613D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94"/>
          <p:cNvSpPr/>
          <p:nvPr/>
        </p:nvSpPr>
        <p:spPr>
          <a:xfrm rot="10800000">
            <a:off x="8900" y="13225"/>
            <a:ext cx="10395300" cy="3880200"/>
          </a:xfrm>
          <a:prstGeom prst="triangle">
            <a:avLst>
              <a:gd fmla="val 43215" name="adj"/>
            </a:avLst>
          </a:prstGeom>
          <a:solidFill>
            <a:srgbClr val="8500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94"/>
          <p:cNvSpPr/>
          <p:nvPr/>
        </p:nvSpPr>
        <p:spPr>
          <a:xfrm>
            <a:off x="0" y="75"/>
            <a:ext cx="7878000" cy="5143500"/>
          </a:xfrm>
          <a:prstGeom prst="rtTriangle">
            <a:avLst/>
          </a:prstGeom>
          <a:gradFill>
            <a:gsLst>
              <a:gs pos="0">
                <a:srgbClr val="610F75"/>
              </a:gs>
              <a:gs pos="100000">
                <a:srgbClr val="01010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94"/>
          <p:cNvSpPr txBox="1"/>
          <p:nvPr>
            <p:ph type="title"/>
          </p:nvPr>
        </p:nvSpPr>
        <p:spPr>
          <a:xfrm>
            <a:off x="665400" y="1242400"/>
            <a:ext cx="6190200" cy="97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3300"/>
              <a:t>Storage Operations fades away!</a:t>
            </a:r>
            <a:endParaRPr b="0" sz="1800">
              <a:latin typeface="Montserrat"/>
              <a:ea typeface="Montserrat"/>
              <a:cs typeface="Montserrat"/>
              <a:sym typeface="Montserrat"/>
            </a:endParaRPr>
          </a:p>
        </p:txBody>
      </p:sp>
      <p:sp>
        <p:nvSpPr>
          <p:cNvPr id="1398" name="Google Shape;1398;p94"/>
          <p:cNvSpPr/>
          <p:nvPr/>
        </p:nvSpPr>
        <p:spPr>
          <a:xfrm>
            <a:off x="6436775" y="5206200"/>
            <a:ext cx="2972400" cy="97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3" name="Shape 1403"/>
        <p:cNvGrpSpPr/>
        <p:nvPr/>
      </p:nvGrpSpPr>
      <p:grpSpPr>
        <a:xfrm>
          <a:off x="0" y="0"/>
          <a:ext cx="0" cy="0"/>
          <a:chOff x="0" y="0"/>
          <a:chExt cx="0" cy="0"/>
        </a:xfrm>
      </p:grpSpPr>
      <p:sp>
        <p:nvSpPr>
          <p:cNvPr id="1404" name="Google Shape;1404;p95"/>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LocalPV Device: Performance with Isolation</a:t>
            </a:r>
            <a:endParaRPr b="0" sz="2800">
              <a:solidFill>
                <a:srgbClr val="1E135A"/>
              </a:solidFill>
            </a:endParaRPr>
          </a:p>
        </p:txBody>
      </p:sp>
      <p:sp>
        <p:nvSpPr>
          <p:cNvPr id="1405" name="Google Shape;1405;p95"/>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grpSp>
        <p:nvGrpSpPr>
          <p:cNvPr id="1406" name="Google Shape;1406;p95"/>
          <p:cNvGrpSpPr/>
          <p:nvPr/>
        </p:nvGrpSpPr>
        <p:grpSpPr>
          <a:xfrm>
            <a:off x="5065525" y="2122500"/>
            <a:ext cx="2994275" cy="759250"/>
            <a:chOff x="5255625" y="1410750"/>
            <a:chExt cx="2994275" cy="759250"/>
          </a:xfrm>
        </p:grpSpPr>
        <p:sp>
          <p:nvSpPr>
            <p:cNvPr id="1407" name="Google Shape;1407;p95"/>
            <p:cNvSpPr/>
            <p:nvPr/>
          </p:nvSpPr>
          <p:spPr>
            <a:xfrm>
              <a:off x="5255625" y="1410750"/>
              <a:ext cx="2964300" cy="75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LocalPV Device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Storage Node 3</a:t>
              </a:r>
              <a:endParaRPr/>
            </a:p>
            <a:p>
              <a:pPr indent="0" lvl="0" marL="0" rtl="0" algn="l">
                <a:spcBef>
                  <a:spcPts val="0"/>
                </a:spcBef>
                <a:spcAft>
                  <a:spcPts val="0"/>
                </a:spcAft>
                <a:buNone/>
              </a:pPr>
              <a:r>
                <a:t/>
              </a:r>
              <a:endParaRPr/>
            </a:p>
          </p:txBody>
        </p:sp>
        <p:sp>
          <p:nvSpPr>
            <p:cNvPr id="1408" name="Google Shape;1408;p95"/>
            <p:cNvSpPr/>
            <p:nvPr/>
          </p:nvSpPr>
          <p:spPr>
            <a:xfrm>
              <a:off x="696760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95"/>
            <p:cNvSpPr/>
            <p:nvPr/>
          </p:nvSpPr>
          <p:spPr>
            <a:xfrm>
              <a:off x="712000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95"/>
            <p:cNvSpPr/>
            <p:nvPr/>
          </p:nvSpPr>
          <p:spPr>
            <a:xfrm>
              <a:off x="725188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95"/>
            <p:cNvSpPr/>
            <p:nvPr/>
          </p:nvSpPr>
          <p:spPr>
            <a:xfrm>
              <a:off x="740428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95"/>
            <p:cNvSpPr/>
            <p:nvPr/>
          </p:nvSpPr>
          <p:spPr>
            <a:xfrm>
              <a:off x="753615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95"/>
            <p:cNvSpPr/>
            <p:nvPr/>
          </p:nvSpPr>
          <p:spPr>
            <a:xfrm>
              <a:off x="768855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95"/>
            <p:cNvSpPr/>
            <p:nvPr/>
          </p:nvSpPr>
          <p:spPr>
            <a:xfrm>
              <a:off x="782043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95"/>
            <p:cNvSpPr/>
            <p:nvPr/>
          </p:nvSpPr>
          <p:spPr>
            <a:xfrm>
              <a:off x="797283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95"/>
            <p:cNvSpPr txBox="1"/>
            <p:nvPr/>
          </p:nvSpPr>
          <p:spPr>
            <a:xfrm>
              <a:off x="7030700" y="1842100"/>
              <a:ext cx="12192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grpSp>
      <p:grpSp>
        <p:nvGrpSpPr>
          <p:cNvPr id="1417" name="Google Shape;1417;p95"/>
          <p:cNvGrpSpPr/>
          <p:nvPr/>
        </p:nvGrpSpPr>
        <p:grpSpPr>
          <a:xfrm>
            <a:off x="5155475" y="1800525"/>
            <a:ext cx="2994275" cy="759250"/>
            <a:chOff x="5255625" y="1410750"/>
            <a:chExt cx="2994275" cy="759250"/>
          </a:xfrm>
        </p:grpSpPr>
        <p:sp>
          <p:nvSpPr>
            <p:cNvPr id="1418" name="Google Shape;1418;p95"/>
            <p:cNvSpPr/>
            <p:nvPr/>
          </p:nvSpPr>
          <p:spPr>
            <a:xfrm>
              <a:off x="5255625" y="1410750"/>
              <a:ext cx="2964300" cy="75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LocalPV Device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Storage Node 2</a:t>
              </a:r>
              <a:endParaRPr/>
            </a:p>
            <a:p>
              <a:pPr indent="0" lvl="0" marL="0" rtl="0" algn="l">
                <a:spcBef>
                  <a:spcPts val="0"/>
                </a:spcBef>
                <a:spcAft>
                  <a:spcPts val="0"/>
                </a:spcAft>
                <a:buNone/>
              </a:pPr>
              <a:r>
                <a:t/>
              </a:r>
              <a:endParaRPr/>
            </a:p>
          </p:txBody>
        </p:sp>
        <p:sp>
          <p:nvSpPr>
            <p:cNvPr id="1419" name="Google Shape;1419;p95"/>
            <p:cNvSpPr/>
            <p:nvPr/>
          </p:nvSpPr>
          <p:spPr>
            <a:xfrm>
              <a:off x="696760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95"/>
            <p:cNvSpPr/>
            <p:nvPr/>
          </p:nvSpPr>
          <p:spPr>
            <a:xfrm>
              <a:off x="712000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95"/>
            <p:cNvSpPr/>
            <p:nvPr/>
          </p:nvSpPr>
          <p:spPr>
            <a:xfrm>
              <a:off x="725188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95"/>
            <p:cNvSpPr/>
            <p:nvPr/>
          </p:nvSpPr>
          <p:spPr>
            <a:xfrm>
              <a:off x="740428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95"/>
            <p:cNvSpPr/>
            <p:nvPr/>
          </p:nvSpPr>
          <p:spPr>
            <a:xfrm>
              <a:off x="753615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95"/>
            <p:cNvSpPr/>
            <p:nvPr/>
          </p:nvSpPr>
          <p:spPr>
            <a:xfrm>
              <a:off x="768855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95"/>
            <p:cNvSpPr/>
            <p:nvPr/>
          </p:nvSpPr>
          <p:spPr>
            <a:xfrm>
              <a:off x="782043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95"/>
            <p:cNvSpPr/>
            <p:nvPr/>
          </p:nvSpPr>
          <p:spPr>
            <a:xfrm>
              <a:off x="797283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95"/>
            <p:cNvSpPr txBox="1"/>
            <p:nvPr/>
          </p:nvSpPr>
          <p:spPr>
            <a:xfrm>
              <a:off x="7030700" y="1842100"/>
              <a:ext cx="12192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grpSp>
      <p:sp>
        <p:nvSpPr>
          <p:cNvPr id="1428" name="Google Shape;1428;p95"/>
          <p:cNvSpPr/>
          <p:nvPr/>
        </p:nvSpPr>
        <p:spPr>
          <a:xfrm>
            <a:off x="113550" y="790675"/>
            <a:ext cx="8298000" cy="3947400"/>
          </a:xfrm>
          <a:prstGeom prst="roundRect">
            <a:avLst>
              <a:gd fmla="val 4050" name="adj"/>
            </a:avLst>
          </a:prstGeom>
          <a:noFill/>
          <a:ln cap="flat" cmpd="sng" w="9525">
            <a:solidFill>
              <a:srgbClr val="2754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9" name="Google Shape;1429;p95"/>
          <p:cNvPicPr preferRelativeResize="0"/>
          <p:nvPr/>
        </p:nvPicPr>
        <p:blipFill>
          <a:blip r:embed="rId3">
            <a:alphaModFix/>
          </a:blip>
          <a:stretch>
            <a:fillRect/>
          </a:stretch>
        </p:blipFill>
        <p:spPr>
          <a:xfrm>
            <a:off x="8149750" y="1068900"/>
            <a:ext cx="532400" cy="518200"/>
          </a:xfrm>
          <a:prstGeom prst="rect">
            <a:avLst/>
          </a:prstGeom>
          <a:noFill/>
          <a:ln>
            <a:noFill/>
          </a:ln>
        </p:spPr>
      </p:pic>
      <p:sp>
        <p:nvSpPr>
          <p:cNvPr id="1430" name="Google Shape;1430;p95"/>
          <p:cNvSpPr/>
          <p:nvPr/>
        </p:nvSpPr>
        <p:spPr>
          <a:xfrm>
            <a:off x="192700" y="854400"/>
            <a:ext cx="3722700" cy="2173200"/>
          </a:xfrm>
          <a:prstGeom prst="roundRect">
            <a:avLst>
              <a:gd fmla="val 7982"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1" name="Google Shape;1431;p95"/>
          <p:cNvCxnSpPr>
            <a:stCxn id="1432" idx="0"/>
            <a:endCxn id="1433" idx="2"/>
          </p:cNvCxnSpPr>
          <p:nvPr/>
        </p:nvCxnSpPr>
        <p:spPr>
          <a:xfrm flipH="1" rot="10800000">
            <a:off x="4044310" y="2901544"/>
            <a:ext cx="253500" cy="339300"/>
          </a:xfrm>
          <a:prstGeom prst="straightConnector1">
            <a:avLst/>
          </a:prstGeom>
          <a:noFill/>
          <a:ln cap="flat" cmpd="sng" w="28575">
            <a:solidFill>
              <a:srgbClr val="999999"/>
            </a:solidFill>
            <a:prstDash val="dash"/>
            <a:round/>
            <a:headEnd len="med" w="med" type="none"/>
            <a:tailEnd len="med" w="med" type="triangle"/>
          </a:ln>
        </p:spPr>
      </p:cxnSp>
      <p:cxnSp>
        <p:nvCxnSpPr>
          <p:cNvPr id="1434" name="Google Shape;1434;p95"/>
          <p:cNvCxnSpPr>
            <a:stCxn id="1435" idx="3"/>
            <a:endCxn id="1433" idx="1"/>
          </p:cNvCxnSpPr>
          <p:nvPr/>
        </p:nvCxnSpPr>
        <p:spPr>
          <a:xfrm>
            <a:off x="3495362" y="2647956"/>
            <a:ext cx="549000" cy="0"/>
          </a:xfrm>
          <a:prstGeom prst="straightConnector1">
            <a:avLst/>
          </a:prstGeom>
          <a:noFill/>
          <a:ln cap="flat" cmpd="sng" w="28575">
            <a:solidFill>
              <a:srgbClr val="595959"/>
            </a:solidFill>
            <a:prstDash val="solid"/>
            <a:round/>
            <a:headEnd len="med" w="med" type="triangle"/>
            <a:tailEnd len="med" w="med" type="triangle"/>
          </a:ln>
        </p:spPr>
      </p:cxnSp>
      <p:cxnSp>
        <p:nvCxnSpPr>
          <p:cNvPr id="1436" name="Google Shape;1436;p95"/>
          <p:cNvCxnSpPr>
            <a:stCxn id="1437" idx="3"/>
            <a:endCxn id="1435" idx="1"/>
          </p:cNvCxnSpPr>
          <p:nvPr/>
        </p:nvCxnSpPr>
        <p:spPr>
          <a:xfrm>
            <a:off x="2730171" y="2633952"/>
            <a:ext cx="257700" cy="14100"/>
          </a:xfrm>
          <a:prstGeom prst="straightConnector1">
            <a:avLst/>
          </a:prstGeom>
          <a:noFill/>
          <a:ln cap="flat" cmpd="sng" w="28575">
            <a:solidFill>
              <a:srgbClr val="434343"/>
            </a:solidFill>
            <a:prstDash val="solid"/>
            <a:round/>
            <a:headEnd len="med" w="med" type="none"/>
            <a:tailEnd len="med" w="med" type="triangle"/>
          </a:ln>
        </p:spPr>
      </p:cxnSp>
      <p:cxnSp>
        <p:nvCxnSpPr>
          <p:cNvPr id="1438" name="Google Shape;1438;p95"/>
          <p:cNvCxnSpPr>
            <a:stCxn id="1439" idx="3"/>
            <a:endCxn id="1440" idx="1"/>
          </p:cNvCxnSpPr>
          <p:nvPr/>
        </p:nvCxnSpPr>
        <p:spPr>
          <a:xfrm flipH="1" rot="10800000">
            <a:off x="945042" y="2634091"/>
            <a:ext cx="318300" cy="6900"/>
          </a:xfrm>
          <a:prstGeom prst="bentConnector3">
            <a:avLst>
              <a:gd fmla="val 49985" name="adj1"/>
            </a:avLst>
          </a:prstGeom>
          <a:noFill/>
          <a:ln cap="flat" cmpd="sng" w="28575">
            <a:solidFill>
              <a:srgbClr val="595959"/>
            </a:solidFill>
            <a:prstDash val="solid"/>
            <a:round/>
            <a:headEnd len="med" w="med" type="none"/>
            <a:tailEnd len="med" w="med" type="triangle"/>
          </a:ln>
        </p:spPr>
      </p:cxnSp>
      <p:cxnSp>
        <p:nvCxnSpPr>
          <p:cNvPr id="1441" name="Google Shape;1441;p95"/>
          <p:cNvCxnSpPr>
            <a:stCxn id="1440" idx="3"/>
            <a:endCxn id="1437" idx="1"/>
          </p:cNvCxnSpPr>
          <p:nvPr/>
        </p:nvCxnSpPr>
        <p:spPr>
          <a:xfrm>
            <a:off x="1861080" y="2633962"/>
            <a:ext cx="269400" cy="600"/>
          </a:xfrm>
          <a:prstGeom prst="bentConnector3">
            <a:avLst>
              <a:gd fmla="val 49979" name="adj1"/>
            </a:avLst>
          </a:prstGeom>
          <a:noFill/>
          <a:ln cap="flat" cmpd="sng" w="28575">
            <a:solidFill>
              <a:srgbClr val="595959"/>
            </a:solidFill>
            <a:prstDash val="solid"/>
            <a:round/>
            <a:headEnd len="med" w="med" type="none"/>
            <a:tailEnd len="med" w="med" type="triangle"/>
          </a:ln>
        </p:spPr>
      </p:cxnSp>
      <p:cxnSp>
        <p:nvCxnSpPr>
          <p:cNvPr id="1442" name="Google Shape;1442;p95"/>
          <p:cNvCxnSpPr>
            <a:stCxn id="1443" idx="2"/>
            <a:endCxn id="1443" idx="2"/>
          </p:cNvCxnSpPr>
          <p:nvPr/>
        </p:nvCxnSpPr>
        <p:spPr>
          <a:xfrm flipH="1" rot="-5400000">
            <a:off x="2430282" y="2186912"/>
            <a:ext cx="600" cy="600"/>
          </a:xfrm>
          <a:prstGeom prst="bentConnector3">
            <a:avLst>
              <a:gd fmla="val 39687500" name="adj1"/>
            </a:avLst>
          </a:prstGeom>
          <a:noFill/>
          <a:ln cap="flat" cmpd="sng" w="28575">
            <a:solidFill>
              <a:srgbClr val="999999"/>
            </a:solidFill>
            <a:prstDash val="dash"/>
            <a:round/>
            <a:headEnd len="med" w="med" type="triangle"/>
            <a:tailEnd len="med" w="med" type="none"/>
          </a:ln>
        </p:spPr>
      </p:cxnSp>
      <p:cxnSp>
        <p:nvCxnSpPr>
          <p:cNvPr id="1444" name="Google Shape;1444;p95"/>
          <p:cNvCxnSpPr>
            <a:endCxn id="1443" idx="0"/>
          </p:cNvCxnSpPr>
          <p:nvPr/>
        </p:nvCxnSpPr>
        <p:spPr>
          <a:xfrm flipH="1" rot="-5400000">
            <a:off x="2391432" y="1548262"/>
            <a:ext cx="77100" cy="600"/>
          </a:xfrm>
          <a:prstGeom prst="bentConnector3">
            <a:avLst>
              <a:gd fmla="val 50000" name="adj1"/>
            </a:avLst>
          </a:prstGeom>
          <a:noFill/>
          <a:ln cap="flat" cmpd="sng" w="28575">
            <a:solidFill>
              <a:srgbClr val="999999"/>
            </a:solidFill>
            <a:prstDash val="dash"/>
            <a:round/>
            <a:headEnd len="med" w="med" type="none"/>
            <a:tailEnd len="med" w="med" type="triangle"/>
          </a:ln>
        </p:spPr>
      </p:cxnSp>
      <p:pic>
        <p:nvPicPr>
          <p:cNvPr id="1445" name="Google Shape;1445;p95"/>
          <p:cNvPicPr preferRelativeResize="0"/>
          <p:nvPr/>
        </p:nvPicPr>
        <p:blipFill>
          <a:blip r:embed="rId4">
            <a:alphaModFix/>
          </a:blip>
          <a:stretch>
            <a:fillRect/>
          </a:stretch>
        </p:blipFill>
        <p:spPr>
          <a:xfrm>
            <a:off x="3570500" y="1093816"/>
            <a:ext cx="598688" cy="597600"/>
          </a:xfrm>
          <a:prstGeom prst="rect">
            <a:avLst/>
          </a:prstGeom>
          <a:noFill/>
          <a:ln>
            <a:noFill/>
          </a:ln>
        </p:spPr>
      </p:pic>
      <p:pic>
        <p:nvPicPr>
          <p:cNvPr id="1437" name="Google Shape;1437;p95"/>
          <p:cNvPicPr preferRelativeResize="0"/>
          <p:nvPr/>
        </p:nvPicPr>
        <p:blipFill>
          <a:blip r:embed="rId5">
            <a:alphaModFix/>
          </a:blip>
          <a:stretch>
            <a:fillRect/>
          </a:stretch>
        </p:blipFill>
        <p:spPr>
          <a:xfrm>
            <a:off x="2130368" y="2334052"/>
            <a:ext cx="599803" cy="599800"/>
          </a:xfrm>
          <a:prstGeom prst="rect">
            <a:avLst/>
          </a:prstGeom>
          <a:noFill/>
          <a:ln>
            <a:noFill/>
          </a:ln>
        </p:spPr>
      </p:pic>
      <p:pic>
        <p:nvPicPr>
          <p:cNvPr id="1443" name="Google Shape;1443;p95"/>
          <p:cNvPicPr preferRelativeResize="0"/>
          <p:nvPr/>
        </p:nvPicPr>
        <p:blipFill>
          <a:blip r:embed="rId6">
            <a:alphaModFix/>
          </a:blip>
          <a:stretch>
            <a:fillRect/>
          </a:stretch>
        </p:blipFill>
        <p:spPr>
          <a:xfrm>
            <a:off x="2130382" y="1587112"/>
            <a:ext cx="599800" cy="599800"/>
          </a:xfrm>
          <a:prstGeom prst="rect">
            <a:avLst/>
          </a:prstGeom>
          <a:noFill/>
          <a:ln>
            <a:noFill/>
          </a:ln>
        </p:spPr>
      </p:pic>
      <p:pic>
        <p:nvPicPr>
          <p:cNvPr id="1440" name="Google Shape;1440;p95"/>
          <p:cNvPicPr preferRelativeResize="0"/>
          <p:nvPr/>
        </p:nvPicPr>
        <p:blipFill>
          <a:blip r:embed="rId7">
            <a:alphaModFix/>
          </a:blip>
          <a:stretch>
            <a:fillRect/>
          </a:stretch>
        </p:blipFill>
        <p:spPr>
          <a:xfrm>
            <a:off x="1263249" y="2335050"/>
            <a:ext cx="597831" cy="597825"/>
          </a:xfrm>
          <a:prstGeom prst="rect">
            <a:avLst/>
          </a:prstGeom>
          <a:noFill/>
          <a:ln>
            <a:noFill/>
          </a:ln>
        </p:spPr>
      </p:pic>
      <p:pic>
        <p:nvPicPr>
          <p:cNvPr id="1439" name="Google Shape;1439;p95"/>
          <p:cNvPicPr preferRelativeResize="0"/>
          <p:nvPr/>
        </p:nvPicPr>
        <p:blipFill>
          <a:blip r:embed="rId8">
            <a:alphaModFix/>
          </a:blip>
          <a:stretch>
            <a:fillRect/>
          </a:stretch>
        </p:blipFill>
        <p:spPr>
          <a:xfrm>
            <a:off x="347212" y="2342078"/>
            <a:ext cx="597831" cy="597825"/>
          </a:xfrm>
          <a:prstGeom prst="rect">
            <a:avLst/>
          </a:prstGeom>
          <a:noFill/>
          <a:ln>
            <a:noFill/>
          </a:ln>
        </p:spPr>
      </p:pic>
      <p:pic>
        <p:nvPicPr>
          <p:cNvPr id="1433" name="Google Shape;1433;p95"/>
          <p:cNvPicPr preferRelativeResize="0"/>
          <p:nvPr/>
        </p:nvPicPr>
        <p:blipFill>
          <a:blip r:embed="rId9">
            <a:alphaModFix/>
          </a:blip>
          <a:stretch>
            <a:fillRect/>
          </a:stretch>
        </p:blipFill>
        <p:spPr>
          <a:xfrm>
            <a:off x="4044257" y="2394239"/>
            <a:ext cx="507406" cy="507404"/>
          </a:xfrm>
          <a:prstGeom prst="rect">
            <a:avLst/>
          </a:prstGeom>
          <a:noFill/>
          <a:ln>
            <a:noFill/>
          </a:ln>
        </p:spPr>
      </p:pic>
      <p:pic>
        <p:nvPicPr>
          <p:cNvPr id="1435" name="Google Shape;1435;p95"/>
          <p:cNvPicPr preferRelativeResize="0"/>
          <p:nvPr/>
        </p:nvPicPr>
        <p:blipFill>
          <a:blip r:embed="rId10">
            <a:alphaModFix/>
          </a:blip>
          <a:stretch>
            <a:fillRect/>
          </a:stretch>
        </p:blipFill>
        <p:spPr>
          <a:xfrm>
            <a:off x="2987958" y="2394254"/>
            <a:ext cx="507404" cy="507404"/>
          </a:xfrm>
          <a:prstGeom prst="rect">
            <a:avLst/>
          </a:prstGeom>
          <a:noFill/>
          <a:ln>
            <a:noFill/>
          </a:ln>
        </p:spPr>
      </p:pic>
      <p:pic>
        <p:nvPicPr>
          <p:cNvPr id="1432" name="Google Shape;1432;p95"/>
          <p:cNvPicPr preferRelativeResize="0"/>
          <p:nvPr/>
        </p:nvPicPr>
        <p:blipFill>
          <a:blip r:embed="rId11">
            <a:alphaModFix/>
          </a:blip>
          <a:stretch>
            <a:fillRect/>
          </a:stretch>
        </p:blipFill>
        <p:spPr>
          <a:xfrm>
            <a:off x="3790608" y="3240844"/>
            <a:ext cx="507404" cy="507404"/>
          </a:xfrm>
          <a:prstGeom prst="rect">
            <a:avLst/>
          </a:prstGeom>
          <a:noFill/>
          <a:ln>
            <a:noFill/>
          </a:ln>
        </p:spPr>
      </p:pic>
      <p:sp>
        <p:nvSpPr>
          <p:cNvPr id="1446" name="Google Shape;1446;p95"/>
          <p:cNvSpPr txBox="1"/>
          <p:nvPr/>
        </p:nvSpPr>
        <p:spPr>
          <a:xfrm>
            <a:off x="2759300" y="1651500"/>
            <a:ext cx="11478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Application Namespace</a:t>
            </a:r>
            <a:endParaRPr/>
          </a:p>
        </p:txBody>
      </p:sp>
      <p:sp>
        <p:nvSpPr>
          <p:cNvPr id="1447" name="Google Shape;1447;p95"/>
          <p:cNvSpPr/>
          <p:nvPr/>
        </p:nvSpPr>
        <p:spPr>
          <a:xfrm>
            <a:off x="251975" y="910250"/>
            <a:ext cx="1408104" cy="711504"/>
          </a:xfrm>
          <a:prstGeom prst="cloud">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Internet</a:t>
            </a:r>
            <a:endParaRPr/>
          </a:p>
        </p:txBody>
      </p:sp>
      <p:cxnSp>
        <p:nvCxnSpPr>
          <p:cNvPr id="1448" name="Google Shape;1448;p95"/>
          <p:cNvCxnSpPr>
            <a:stCxn id="1447" idx="1"/>
            <a:endCxn id="1439" idx="0"/>
          </p:cNvCxnSpPr>
          <p:nvPr/>
        </p:nvCxnSpPr>
        <p:spPr>
          <a:xfrm rot="5400000">
            <a:off x="440477" y="1826646"/>
            <a:ext cx="721200" cy="309900"/>
          </a:xfrm>
          <a:prstGeom prst="curvedConnector3">
            <a:avLst>
              <a:gd fmla="val 50225" name="adj1"/>
            </a:avLst>
          </a:prstGeom>
          <a:noFill/>
          <a:ln cap="flat" cmpd="sng" w="28575">
            <a:solidFill>
              <a:srgbClr val="595959"/>
            </a:solidFill>
            <a:prstDash val="solid"/>
            <a:round/>
            <a:headEnd len="med" w="med" type="none"/>
            <a:tailEnd len="med" w="med" type="triangle"/>
          </a:ln>
        </p:spPr>
      </p:cxnSp>
      <p:grpSp>
        <p:nvGrpSpPr>
          <p:cNvPr id="1449" name="Google Shape;1449;p95"/>
          <p:cNvGrpSpPr/>
          <p:nvPr/>
        </p:nvGrpSpPr>
        <p:grpSpPr>
          <a:xfrm>
            <a:off x="5255625" y="1486950"/>
            <a:ext cx="2994275" cy="759250"/>
            <a:chOff x="5255625" y="1410750"/>
            <a:chExt cx="2994275" cy="759250"/>
          </a:xfrm>
        </p:grpSpPr>
        <p:sp>
          <p:nvSpPr>
            <p:cNvPr id="1450" name="Google Shape;1450;p95"/>
            <p:cNvSpPr/>
            <p:nvPr/>
          </p:nvSpPr>
          <p:spPr>
            <a:xfrm>
              <a:off x="5255625" y="1410750"/>
              <a:ext cx="2964300" cy="75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LocalPV Device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Storage Node 1</a:t>
              </a:r>
              <a:endParaRPr/>
            </a:p>
            <a:p>
              <a:pPr indent="0" lvl="0" marL="0" rtl="0" algn="l">
                <a:spcBef>
                  <a:spcPts val="0"/>
                </a:spcBef>
                <a:spcAft>
                  <a:spcPts val="0"/>
                </a:spcAft>
                <a:buNone/>
              </a:pPr>
              <a:r>
                <a:t/>
              </a:r>
              <a:endParaRPr/>
            </a:p>
          </p:txBody>
        </p:sp>
        <p:sp>
          <p:nvSpPr>
            <p:cNvPr id="1451" name="Google Shape;1451;p95"/>
            <p:cNvSpPr/>
            <p:nvPr/>
          </p:nvSpPr>
          <p:spPr>
            <a:xfrm>
              <a:off x="696760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95"/>
            <p:cNvSpPr/>
            <p:nvPr/>
          </p:nvSpPr>
          <p:spPr>
            <a:xfrm>
              <a:off x="712000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95"/>
            <p:cNvSpPr/>
            <p:nvPr/>
          </p:nvSpPr>
          <p:spPr>
            <a:xfrm>
              <a:off x="725188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95"/>
            <p:cNvSpPr/>
            <p:nvPr/>
          </p:nvSpPr>
          <p:spPr>
            <a:xfrm>
              <a:off x="740428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95"/>
            <p:cNvSpPr/>
            <p:nvPr/>
          </p:nvSpPr>
          <p:spPr>
            <a:xfrm>
              <a:off x="753615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95"/>
            <p:cNvSpPr/>
            <p:nvPr/>
          </p:nvSpPr>
          <p:spPr>
            <a:xfrm>
              <a:off x="768855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95"/>
            <p:cNvSpPr/>
            <p:nvPr/>
          </p:nvSpPr>
          <p:spPr>
            <a:xfrm>
              <a:off x="782043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95"/>
            <p:cNvSpPr/>
            <p:nvPr/>
          </p:nvSpPr>
          <p:spPr>
            <a:xfrm>
              <a:off x="797283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95"/>
            <p:cNvSpPr txBox="1"/>
            <p:nvPr/>
          </p:nvSpPr>
          <p:spPr>
            <a:xfrm>
              <a:off x="7030700" y="1842100"/>
              <a:ext cx="12192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grpSp>
      <p:sp>
        <p:nvSpPr>
          <p:cNvPr id="1460" name="Google Shape;1460;p95"/>
          <p:cNvSpPr/>
          <p:nvPr/>
        </p:nvSpPr>
        <p:spPr>
          <a:xfrm>
            <a:off x="857400" y="3240850"/>
            <a:ext cx="1219200" cy="1191900"/>
          </a:xfrm>
          <a:prstGeom prst="wedgeRectCallout">
            <a:avLst>
              <a:gd fmla="val 68729" name="adj1"/>
              <a:gd fmla="val -79224"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Stateful Application Running Inside Pod in Kubernetes</a:t>
            </a:r>
            <a:endParaRPr/>
          </a:p>
        </p:txBody>
      </p:sp>
      <p:sp>
        <p:nvSpPr>
          <p:cNvPr id="1461" name="Google Shape;1461;p95"/>
          <p:cNvSpPr/>
          <p:nvPr/>
        </p:nvSpPr>
        <p:spPr>
          <a:xfrm>
            <a:off x="2130475" y="3240850"/>
            <a:ext cx="1147800" cy="699000"/>
          </a:xfrm>
          <a:prstGeom prst="wedgeRectCallout">
            <a:avLst>
              <a:gd fmla="val 131147" name="adj1"/>
              <a:gd fmla="val -98298"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Persistent Volume for Application</a:t>
            </a:r>
            <a:endParaRPr/>
          </a:p>
        </p:txBody>
      </p:sp>
      <p:sp>
        <p:nvSpPr>
          <p:cNvPr id="1462" name="Google Shape;1462;p95"/>
          <p:cNvSpPr/>
          <p:nvPr/>
        </p:nvSpPr>
        <p:spPr>
          <a:xfrm>
            <a:off x="2130475" y="3995100"/>
            <a:ext cx="1913700" cy="699000"/>
          </a:xfrm>
          <a:prstGeom prst="wedgeRectCallout">
            <a:avLst>
              <a:gd fmla="val 49851" name="adj1"/>
              <a:gd fmla="val -9829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Create </a:t>
            </a:r>
            <a:r>
              <a:rPr b="1" lang="en-US"/>
              <a:t>LocalPV Device</a:t>
            </a:r>
            <a:r>
              <a:rPr lang="en-US"/>
              <a:t> StorageClass with bd label</a:t>
            </a:r>
            <a:endParaRPr/>
          </a:p>
        </p:txBody>
      </p:sp>
      <p:cxnSp>
        <p:nvCxnSpPr>
          <p:cNvPr id="1463" name="Google Shape;1463;p95"/>
          <p:cNvCxnSpPr>
            <a:stCxn id="1433" idx="0"/>
            <a:endCxn id="1451" idx="2"/>
          </p:cNvCxnSpPr>
          <p:nvPr/>
        </p:nvCxnSpPr>
        <p:spPr>
          <a:xfrm rot="-5400000">
            <a:off x="5318110" y="744689"/>
            <a:ext cx="629400" cy="2669700"/>
          </a:xfrm>
          <a:prstGeom prst="bentConnector2">
            <a:avLst/>
          </a:prstGeom>
          <a:noFill/>
          <a:ln cap="flat" cmpd="sng" w="28575">
            <a:solidFill>
              <a:schemeClr val="dk2"/>
            </a:solidFill>
            <a:prstDash val="solid"/>
            <a:round/>
            <a:headEnd len="med" w="med" type="triangle"/>
            <a:tailEnd len="med" w="med" type="triangle"/>
          </a:ln>
        </p:spPr>
      </p:cxnSp>
      <p:sp>
        <p:nvSpPr>
          <p:cNvPr id="1464" name="Google Shape;1464;p95"/>
          <p:cNvSpPr/>
          <p:nvPr/>
        </p:nvSpPr>
        <p:spPr>
          <a:xfrm>
            <a:off x="4953000" y="609600"/>
            <a:ext cx="3163500" cy="833400"/>
          </a:xfrm>
          <a:prstGeom prst="wedgeRectCallout">
            <a:avLst>
              <a:gd fmla="val 20090" name="adj1"/>
              <a:gd fmla="val 90882"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Label Devices you want to consume directly like this:</a:t>
            </a:r>
            <a:endParaRPr/>
          </a:p>
          <a:p>
            <a:pPr indent="0" lvl="0" marL="0" rtl="0" algn="l">
              <a:spcBef>
                <a:spcPts val="0"/>
              </a:spcBef>
              <a:spcAft>
                <a:spcPts val="0"/>
              </a:spcAft>
              <a:buNone/>
            </a:pPr>
            <a:r>
              <a:rPr lang="en-US"/>
              <a:t>openebs.io/block-device-label=\</a:t>
            </a:r>
            <a:endParaRPr/>
          </a:p>
          <a:p>
            <a:pPr indent="0" lvl="0" marL="0" rtl="0" algn="l">
              <a:spcBef>
                <a:spcPts val="0"/>
              </a:spcBef>
              <a:spcAft>
                <a:spcPts val="0"/>
              </a:spcAft>
              <a:buNone/>
            </a:pPr>
            <a:r>
              <a:rPr lang="en-US"/>
              <a:t>STORAGE_CLASS_LABEL</a:t>
            </a:r>
            <a:endParaRPr/>
          </a:p>
        </p:txBody>
      </p:sp>
      <p:sp>
        <p:nvSpPr>
          <p:cNvPr id="1465" name="Google Shape;1465;p95"/>
          <p:cNvSpPr/>
          <p:nvPr/>
        </p:nvSpPr>
        <p:spPr>
          <a:xfrm>
            <a:off x="1147850" y="1599625"/>
            <a:ext cx="953400" cy="721200"/>
          </a:xfrm>
          <a:prstGeom prst="wedgeRectCallout">
            <a:avLst>
              <a:gd fmla="val 86243" name="adj1"/>
              <a:gd fmla="val -10067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STS with Node Selectors</a:t>
            </a:r>
            <a:endParaRPr/>
          </a:p>
        </p:txBody>
      </p:sp>
      <p:pic>
        <p:nvPicPr>
          <p:cNvPr id="1466" name="Google Shape;1466;p95"/>
          <p:cNvPicPr preferRelativeResize="0"/>
          <p:nvPr/>
        </p:nvPicPr>
        <p:blipFill>
          <a:blip r:embed="rId12">
            <a:alphaModFix/>
          </a:blip>
          <a:stretch>
            <a:fillRect/>
          </a:stretch>
        </p:blipFill>
        <p:spPr>
          <a:xfrm>
            <a:off x="2130665" y="910250"/>
            <a:ext cx="599803" cy="599800"/>
          </a:xfrm>
          <a:prstGeom prst="rect">
            <a:avLst/>
          </a:prstGeom>
          <a:noFill/>
          <a:ln>
            <a:noFill/>
          </a:ln>
        </p:spPr>
      </p:pic>
      <p:sp>
        <p:nvSpPr>
          <p:cNvPr id="1467" name="Google Shape;1467;p95"/>
          <p:cNvSpPr/>
          <p:nvPr/>
        </p:nvSpPr>
        <p:spPr>
          <a:xfrm>
            <a:off x="4527200" y="3140125"/>
            <a:ext cx="3722700" cy="1576800"/>
          </a:xfrm>
          <a:prstGeom prst="horizontalScroll">
            <a:avLst>
              <a:gd fmla="val 12500"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400"/>
              <a:t>Why LocalPV Device?</a:t>
            </a:r>
            <a:endParaRPr b="1" sz="2400"/>
          </a:p>
          <a:p>
            <a:pPr indent="-317500" lvl="0" marL="457200" rtl="0" algn="l">
              <a:spcBef>
                <a:spcPts val="0"/>
              </a:spcBef>
              <a:spcAft>
                <a:spcPts val="0"/>
              </a:spcAft>
              <a:buSzPts val="1400"/>
              <a:buChar char="●"/>
            </a:pPr>
            <a:r>
              <a:rPr lang="en-US"/>
              <a:t>Native Device Performance</a:t>
            </a:r>
            <a:endParaRPr/>
          </a:p>
          <a:p>
            <a:pPr indent="-317500" lvl="0" marL="457200" rtl="0" algn="l">
              <a:spcBef>
                <a:spcPts val="0"/>
              </a:spcBef>
              <a:spcAft>
                <a:spcPts val="0"/>
              </a:spcAft>
              <a:buSzPts val="1400"/>
              <a:buChar char="●"/>
            </a:pPr>
            <a:r>
              <a:rPr lang="en-US"/>
              <a:t>Same Developer Experience</a:t>
            </a:r>
            <a:endParaRPr/>
          </a:p>
          <a:p>
            <a:pPr indent="-317500" lvl="0" marL="457200" rtl="0" algn="l">
              <a:spcBef>
                <a:spcPts val="0"/>
              </a:spcBef>
              <a:spcAft>
                <a:spcPts val="0"/>
              </a:spcAft>
              <a:buSzPts val="1400"/>
              <a:buChar char="●"/>
            </a:pPr>
            <a:r>
              <a:rPr lang="en-US"/>
              <a:t>IO isolation</a:t>
            </a:r>
            <a:endParaRPr/>
          </a:p>
          <a:p>
            <a:pPr indent="0" lvl="0" marL="45720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1" name="Shape 1471"/>
        <p:cNvGrpSpPr/>
        <p:nvPr/>
      </p:nvGrpSpPr>
      <p:grpSpPr>
        <a:xfrm>
          <a:off x="0" y="0"/>
          <a:ext cx="0" cy="0"/>
          <a:chOff x="0" y="0"/>
          <a:chExt cx="0" cy="0"/>
        </a:xfrm>
      </p:grpSpPr>
      <p:sp>
        <p:nvSpPr>
          <p:cNvPr id="1472" name="Google Shape;1472;p96"/>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ZFS LocalPV: Aggregation and Dynamic Sizing</a:t>
            </a:r>
            <a:endParaRPr>
              <a:solidFill>
                <a:srgbClr val="351C75"/>
              </a:solidFill>
              <a:latin typeface="Arial"/>
              <a:ea typeface="Arial"/>
              <a:cs typeface="Arial"/>
              <a:sym typeface="Arial"/>
            </a:endParaRPr>
          </a:p>
        </p:txBody>
      </p:sp>
      <p:sp>
        <p:nvSpPr>
          <p:cNvPr id="1473" name="Google Shape;1473;p96"/>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1474" name="Google Shape;1474;p96"/>
          <p:cNvSpPr/>
          <p:nvPr/>
        </p:nvSpPr>
        <p:spPr>
          <a:xfrm>
            <a:off x="148963" y="693325"/>
            <a:ext cx="8298000" cy="3947400"/>
          </a:xfrm>
          <a:prstGeom prst="roundRect">
            <a:avLst>
              <a:gd fmla="val 3153" name="adj"/>
            </a:avLst>
          </a:prstGeom>
          <a:noFill/>
          <a:ln cap="flat" cmpd="sng" w="9525">
            <a:solidFill>
              <a:srgbClr val="2754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5" name="Google Shape;1475;p96"/>
          <p:cNvPicPr preferRelativeResize="0"/>
          <p:nvPr/>
        </p:nvPicPr>
        <p:blipFill>
          <a:blip r:embed="rId3">
            <a:alphaModFix/>
          </a:blip>
          <a:stretch>
            <a:fillRect/>
          </a:stretch>
        </p:blipFill>
        <p:spPr>
          <a:xfrm>
            <a:off x="8149750" y="992700"/>
            <a:ext cx="532400" cy="518200"/>
          </a:xfrm>
          <a:prstGeom prst="rect">
            <a:avLst/>
          </a:prstGeom>
          <a:noFill/>
          <a:ln>
            <a:noFill/>
          </a:ln>
        </p:spPr>
      </p:pic>
      <p:sp>
        <p:nvSpPr>
          <p:cNvPr id="1476" name="Google Shape;1476;p96"/>
          <p:cNvSpPr/>
          <p:nvPr/>
        </p:nvSpPr>
        <p:spPr>
          <a:xfrm>
            <a:off x="192700" y="778200"/>
            <a:ext cx="3722700" cy="2173200"/>
          </a:xfrm>
          <a:prstGeom prst="roundRect">
            <a:avLst>
              <a:gd fmla="val 7982"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7" name="Google Shape;1477;p96"/>
          <p:cNvCxnSpPr>
            <a:stCxn id="1478" idx="0"/>
            <a:endCxn id="1479" idx="2"/>
          </p:cNvCxnSpPr>
          <p:nvPr/>
        </p:nvCxnSpPr>
        <p:spPr>
          <a:xfrm flipH="1" rot="10800000">
            <a:off x="4044310" y="2825344"/>
            <a:ext cx="253500" cy="339300"/>
          </a:xfrm>
          <a:prstGeom prst="straightConnector1">
            <a:avLst/>
          </a:prstGeom>
          <a:noFill/>
          <a:ln cap="flat" cmpd="sng" w="28575">
            <a:solidFill>
              <a:srgbClr val="999999"/>
            </a:solidFill>
            <a:prstDash val="dash"/>
            <a:round/>
            <a:headEnd len="med" w="med" type="none"/>
            <a:tailEnd len="med" w="med" type="triangle"/>
          </a:ln>
        </p:spPr>
      </p:cxnSp>
      <p:cxnSp>
        <p:nvCxnSpPr>
          <p:cNvPr id="1480" name="Google Shape;1480;p96"/>
          <p:cNvCxnSpPr>
            <a:stCxn id="1481" idx="3"/>
            <a:endCxn id="1479" idx="1"/>
          </p:cNvCxnSpPr>
          <p:nvPr/>
        </p:nvCxnSpPr>
        <p:spPr>
          <a:xfrm>
            <a:off x="3495362" y="2571756"/>
            <a:ext cx="549000" cy="0"/>
          </a:xfrm>
          <a:prstGeom prst="straightConnector1">
            <a:avLst/>
          </a:prstGeom>
          <a:noFill/>
          <a:ln cap="flat" cmpd="sng" w="28575">
            <a:solidFill>
              <a:srgbClr val="595959"/>
            </a:solidFill>
            <a:prstDash val="solid"/>
            <a:round/>
            <a:headEnd len="med" w="med" type="triangle"/>
            <a:tailEnd len="med" w="med" type="triangle"/>
          </a:ln>
        </p:spPr>
      </p:cxnSp>
      <p:cxnSp>
        <p:nvCxnSpPr>
          <p:cNvPr id="1482" name="Google Shape;1482;p96"/>
          <p:cNvCxnSpPr>
            <a:stCxn id="1483" idx="3"/>
            <a:endCxn id="1481" idx="1"/>
          </p:cNvCxnSpPr>
          <p:nvPr/>
        </p:nvCxnSpPr>
        <p:spPr>
          <a:xfrm>
            <a:off x="2730171" y="2557752"/>
            <a:ext cx="257700" cy="14100"/>
          </a:xfrm>
          <a:prstGeom prst="straightConnector1">
            <a:avLst/>
          </a:prstGeom>
          <a:noFill/>
          <a:ln cap="flat" cmpd="sng" w="28575">
            <a:solidFill>
              <a:srgbClr val="434343"/>
            </a:solidFill>
            <a:prstDash val="solid"/>
            <a:round/>
            <a:headEnd len="med" w="med" type="none"/>
            <a:tailEnd len="med" w="med" type="triangle"/>
          </a:ln>
        </p:spPr>
      </p:cxnSp>
      <p:cxnSp>
        <p:nvCxnSpPr>
          <p:cNvPr id="1484" name="Google Shape;1484;p96"/>
          <p:cNvCxnSpPr>
            <a:stCxn id="1485" idx="3"/>
            <a:endCxn id="1486" idx="1"/>
          </p:cNvCxnSpPr>
          <p:nvPr/>
        </p:nvCxnSpPr>
        <p:spPr>
          <a:xfrm flipH="1" rot="10800000">
            <a:off x="945042" y="2557891"/>
            <a:ext cx="318300" cy="6900"/>
          </a:xfrm>
          <a:prstGeom prst="bentConnector3">
            <a:avLst>
              <a:gd fmla="val 49985" name="adj1"/>
            </a:avLst>
          </a:prstGeom>
          <a:noFill/>
          <a:ln cap="flat" cmpd="sng" w="28575">
            <a:solidFill>
              <a:srgbClr val="595959"/>
            </a:solidFill>
            <a:prstDash val="solid"/>
            <a:round/>
            <a:headEnd len="med" w="med" type="none"/>
            <a:tailEnd len="med" w="med" type="triangle"/>
          </a:ln>
        </p:spPr>
      </p:cxnSp>
      <p:cxnSp>
        <p:nvCxnSpPr>
          <p:cNvPr id="1487" name="Google Shape;1487;p96"/>
          <p:cNvCxnSpPr>
            <a:stCxn id="1486" idx="3"/>
            <a:endCxn id="1483" idx="1"/>
          </p:cNvCxnSpPr>
          <p:nvPr/>
        </p:nvCxnSpPr>
        <p:spPr>
          <a:xfrm>
            <a:off x="1861080" y="2557762"/>
            <a:ext cx="269400" cy="600"/>
          </a:xfrm>
          <a:prstGeom prst="bentConnector3">
            <a:avLst>
              <a:gd fmla="val 49979" name="adj1"/>
            </a:avLst>
          </a:prstGeom>
          <a:noFill/>
          <a:ln cap="flat" cmpd="sng" w="28575">
            <a:solidFill>
              <a:srgbClr val="595959"/>
            </a:solidFill>
            <a:prstDash val="solid"/>
            <a:round/>
            <a:headEnd len="med" w="med" type="none"/>
            <a:tailEnd len="med" w="med" type="triangle"/>
          </a:ln>
        </p:spPr>
      </p:cxnSp>
      <p:cxnSp>
        <p:nvCxnSpPr>
          <p:cNvPr id="1488" name="Google Shape;1488;p96"/>
          <p:cNvCxnSpPr>
            <a:stCxn id="1489" idx="2"/>
            <a:endCxn id="1489" idx="2"/>
          </p:cNvCxnSpPr>
          <p:nvPr/>
        </p:nvCxnSpPr>
        <p:spPr>
          <a:xfrm flipH="1" rot="-5400000">
            <a:off x="2430282" y="2110712"/>
            <a:ext cx="600" cy="600"/>
          </a:xfrm>
          <a:prstGeom prst="bentConnector3">
            <a:avLst>
              <a:gd fmla="val 39687500" name="adj1"/>
            </a:avLst>
          </a:prstGeom>
          <a:noFill/>
          <a:ln cap="flat" cmpd="sng" w="28575">
            <a:solidFill>
              <a:srgbClr val="999999"/>
            </a:solidFill>
            <a:prstDash val="dash"/>
            <a:round/>
            <a:headEnd len="med" w="med" type="triangle"/>
            <a:tailEnd len="med" w="med" type="none"/>
          </a:ln>
        </p:spPr>
      </p:cxnSp>
      <p:cxnSp>
        <p:nvCxnSpPr>
          <p:cNvPr id="1490" name="Google Shape;1490;p96"/>
          <p:cNvCxnSpPr>
            <a:endCxn id="1489" idx="0"/>
          </p:cNvCxnSpPr>
          <p:nvPr/>
        </p:nvCxnSpPr>
        <p:spPr>
          <a:xfrm flipH="1" rot="-5400000">
            <a:off x="2391432" y="1472062"/>
            <a:ext cx="77100" cy="600"/>
          </a:xfrm>
          <a:prstGeom prst="bentConnector3">
            <a:avLst>
              <a:gd fmla="val 50000" name="adj1"/>
            </a:avLst>
          </a:prstGeom>
          <a:noFill/>
          <a:ln cap="flat" cmpd="sng" w="28575">
            <a:solidFill>
              <a:srgbClr val="999999"/>
            </a:solidFill>
            <a:prstDash val="dash"/>
            <a:round/>
            <a:headEnd len="med" w="med" type="none"/>
            <a:tailEnd len="med" w="med" type="triangle"/>
          </a:ln>
        </p:spPr>
      </p:cxnSp>
      <p:pic>
        <p:nvPicPr>
          <p:cNvPr id="1491" name="Google Shape;1491;p96"/>
          <p:cNvPicPr preferRelativeResize="0"/>
          <p:nvPr/>
        </p:nvPicPr>
        <p:blipFill>
          <a:blip r:embed="rId4">
            <a:alphaModFix/>
          </a:blip>
          <a:stretch>
            <a:fillRect/>
          </a:stretch>
        </p:blipFill>
        <p:spPr>
          <a:xfrm>
            <a:off x="3570500" y="1017616"/>
            <a:ext cx="598688" cy="597600"/>
          </a:xfrm>
          <a:prstGeom prst="rect">
            <a:avLst/>
          </a:prstGeom>
          <a:noFill/>
          <a:ln>
            <a:noFill/>
          </a:ln>
        </p:spPr>
      </p:pic>
      <p:pic>
        <p:nvPicPr>
          <p:cNvPr id="1483" name="Google Shape;1483;p96"/>
          <p:cNvPicPr preferRelativeResize="0"/>
          <p:nvPr/>
        </p:nvPicPr>
        <p:blipFill>
          <a:blip r:embed="rId5">
            <a:alphaModFix/>
          </a:blip>
          <a:stretch>
            <a:fillRect/>
          </a:stretch>
        </p:blipFill>
        <p:spPr>
          <a:xfrm>
            <a:off x="2130368" y="2257852"/>
            <a:ext cx="599803" cy="599800"/>
          </a:xfrm>
          <a:prstGeom prst="rect">
            <a:avLst/>
          </a:prstGeom>
          <a:noFill/>
          <a:ln>
            <a:noFill/>
          </a:ln>
        </p:spPr>
      </p:pic>
      <p:pic>
        <p:nvPicPr>
          <p:cNvPr id="1489" name="Google Shape;1489;p96"/>
          <p:cNvPicPr preferRelativeResize="0"/>
          <p:nvPr/>
        </p:nvPicPr>
        <p:blipFill>
          <a:blip r:embed="rId6">
            <a:alphaModFix/>
          </a:blip>
          <a:stretch>
            <a:fillRect/>
          </a:stretch>
        </p:blipFill>
        <p:spPr>
          <a:xfrm>
            <a:off x="2130382" y="1510912"/>
            <a:ext cx="599800" cy="599800"/>
          </a:xfrm>
          <a:prstGeom prst="rect">
            <a:avLst/>
          </a:prstGeom>
          <a:noFill/>
          <a:ln>
            <a:noFill/>
          </a:ln>
        </p:spPr>
      </p:pic>
      <p:pic>
        <p:nvPicPr>
          <p:cNvPr id="1486" name="Google Shape;1486;p96"/>
          <p:cNvPicPr preferRelativeResize="0"/>
          <p:nvPr/>
        </p:nvPicPr>
        <p:blipFill>
          <a:blip r:embed="rId7">
            <a:alphaModFix/>
          </a:blip>
          <a:stretch>
            <a:fillRect/>
          </a:stretch>
        </p:blipFill>
        <p:spPr>
          <a:xfrm>
            <a:off x="1263249" y="2258850"/>
            <a:ext cx="597831" cy="597825"/>
          </a:xfrm>
          <a:prstGeom prst="rect">
            <a:avLst/>
          </a:prstGeom>
          <a:noFill/>
          <a:ln>
            <a:noFill/>
          </a:ln>
        </p:spPr>
      </p:pic>
      <p:pic>
        <p:nvPicPr>
          <p:cNvPr id="1485" name="Google Shape;1485;p96"/>
          <p:cNvPicPr preferRelativeResize="0"/>
          <p:nvPr/>
        </p:nvPicPr>
        <p:blipFill>
          <a:blip r:embed="rId8">
            <a:alphaModFix/>
          </a:blip>
          <a:stretch>
            <a:fillRect/>
          </a:stretch>
        </p:blipFill>
        <p:spPr>
          <a:xfrm>
            <a:off x="347212" y="2265878"/>
            <a:ext cx="597831" cy="597825"/>
          </a:xfrm>
          <a:prstGeom prst="rect">
            <a:avLst/>
          </a:prstGeom>
          <a:noFill/>
          <a:ln>
            <a:noFill/>
          </a:ln>
        </p:spPr>
      </p:pic>
      <p:pic>
        <p:nvPicPr>
          <p:cNvPr id="1479" name="Google Shape;1479;p96"/>
          <p:cNvPicPr preferRelativeResize="0"/>
          <p:nvPr/>
        </p:nvPicPr>
        <p:blipFill>
          <a:blip r:embed="rId9">
            <a:alphaModFix/>
          </a:blip>
          <a:stretch>
            <a:fillRect/>
          </a:stretch>
        </p:blipFill>
        <p:spPr>
          <a:xfrm>
            <a:off x="4044257" y="2318039"/>
            <a:ext cx="507406" cy="507404"/>
          </a:xfrm>
          <a:prstGeom prst="rect">
            <a:avLst/>
          </a:prstGeom>
          <a:noFill/>
          <a:ln>
            <a:noFill/>
          </a:ln>
        </p:spPr>
      </p:pic>
      <p:pic>
        <p:nvPicPr>
          <p:cNvPr id="1481" name="Google Shape;1481;p96"/>
          <p:cNvPicPr preferRelativeResize="0"/>
          <p:nvPr/>
        </p:nvPicPr>
        <p:blipFill>
          <a:blip r:embed="rId10">
            <a:alphaModFix/>
          </a:blip>
          <a:stretch>
            <a:fillRect/>
          </a:stretch>
        </p:blipFill>
        <p:spPr>
          <a:xfrm>
            <a:off x="2987958" y="2318054"/>
            <a:ext cx="507404" cy="507404"/>
          </a:xfrm>
          <a:prstGeom prst="rect">
            <a:avLst/>
          </a:prstGeom>
          <a:noFill/>
          <a:ln>
            <a:noFill/>
          </a:ln>
        </p:spPr>
      </p:pic>
      <p:pic>
        <p:nvPicPr>
          <p:cNvPr id="1478" name="Google Shape;1478;p96"/>
          <p:cNvPicPr preferRelativeResize="0"/>
          <p:nvPr/>
        </p:nvPicPr>
        <p:blipFill>
          <a:blip r:embed="rId11">
            <a:alphaModFix/>
          </a:blip>
          <a:stretch>
            <a:fillRect/>
          </a:stretch>
        </p:blipFill>
        <p:spPr>
          <a:xfrm>
            <a:off x="3790608" y="3164644"/>
            <a:ext cx="507404" cy="507404"/>
          </a:xfrm>
          <a:prstGeom prst="rect">
            <a:avLst/>
          </a:prstGeom>
          <a:noFill/>
          <a:ln>
            <a:noFill/>
          </a:ln>
        </p:spPr>
      </p:pic>
      <p:sp>
        <p:nvSpPr>
          <p:cNvPr id="1492" name="Google Shape;1492;p96"/>
          <p:cNvSpPr txBox="1"/>
          <p:nvPr/>
        </p:nvSpPr>
        <p:spPr>
          <a:xfrm>
            <a:off x="2759300" y="1575300"/>
            <a:ext cx="11478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Application Namespace</a:t>
            </a:r>
            <a:endParaRPr/>
          </a:p>
        </p:txBody>
      </p:sp>
      <p:sp>
        <p:nvSpPr>
          <p:cNvPr id="1493" name="Google Shape;1493;p96"/>
          <p:cNvSpPr/>
          <p:nvPr/>
        </p:nvSpPr>
        <p:spPr>
          <a:xfrm>
            <a:off x="251975" y="834050"/>
            <a:ext cx="1408104" cy="711504"/>
          </a:xfrm>
          <a:prstGeom prst="cloud">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Internet</a:t>
            </a:r>
            <a:endParaRPr/>
          </a:p>
        </p:txBody>
      </p:sp>
      <p:cxnSp>
        <p:nvCxnSpPr>
          <p:cNvPr id="1494" name="Google Shape;1494;p96"/>
          <p:cNvCxnSpPr>
            <a:stCxn id="1493" idx="1"/>
            <a:endCxn id="1485" idx="0"/>
          </p:cNvCxnSpPr>
          <p:nvPr/>
        </p:nvCxnSpPr>
        <p:spPr>
          <a:xfrm rot="5400000">
            <a:off x="440477" y="1750446"/>
            <a:ext cx="721200" cy="309900"/>
          </a:xfrm>
          <a:prstGeom prst="curvedConnector3">
            <a:avLst>
              <a:gd fmla="val 50225" name="adj1"/>
            </a:avLst>
          </a:prstGeom>
          <a:noFill/>
          <a:ln cap="flat" cmpd="sng" w="28575">
            <a:solidFill>
              <a:srgbClr val="595959"/>
            </a:solidFill>
            <a:prstDash val="solid"/>
            <a:round/>
            <a:headEnd len="med" w="med" type="none"/>
            <a:tailEnd len="med" w="med" type="triangle"/>
          </a:ln>
        </p:spPr>
      </p:cxnSp>
      <p:sp>
        <p:nvSpPr>
          <p:cNvPr id="1495" name="Google Shape;1495;p96"/>
          <p:cNvSpPr/>
          <p:nvPr/>
        </p:nvSpPr>
        <p:spPr>
          <a:xfrm>
            <a:off x="5256075" y="1410750"/>
            <a:ext cx="3037500" cy="841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LocalPV Device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Storage Node</a:t>
            </a:r>
            <a:endParaRPr/>
          </a:p>
          <a:p>
            <a:pPr indent="0" lvl="0" marL="0" rtl="0" algn="l">
              <a:spcBef>
                <a:spcPts val="0"/>
              </a:spcBef>
              <a:spcAft>
                <a:spcPts val="0"/>
              </a:spcAft>
              <a:buNone/>
            </a:pPr>
            <a:r>
              <a:t/>
            </a:r>
            <a:endParaRPr/>
          </a:p>
        </p:txBody>
      </p:sp>
      <p:sp>
        <p:nvSpPr>
          <p:cNvPr id="1496" name="Google Shape;1496;p96"/>
          <p:cNvSpPr/>
          <p:nvPr/>
        </p:nvSpPr>
        <p:spPr>
          <a:xfrm>
            <a:off x="6879550" y="1467825"/>
            <a:ext cx="1331100" cy="6990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96"/>
          <p:cNvSpPr/>
          <p:nvPr/>
        </p:nvSpPr>
        <p:spPr>
          <a:xfrm>
            <a:off x="6966161" y="1670003"/>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96"/>
          <p:cNvSpPr/>
          <p:nvPr/>
        </p:nvSpPr>
        <p:spPr>
          <a:xfrm>
            <a:off x="7118393" y="1840035"/>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96"/>
          <p:cNvSpPr/>
          <p:nvPr/>
        </p:nvSpPr>
        <p:spPr>
          <a:xfrm>
            <a:off x="7250123" y="1670003"/>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96"/>
          <p:cNvSpPr/>
          <p:nvPr/>
        </p:nvSpPr>
        <p:spPr>
          <a:xfrm>
            <a:off x="7402355" y="1840035"/>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96"/>
          <p:cNvSpPr/>
          <p:nvPr/>
        </p:nvSpPr>
        <p:spPr>
          <a:xfrm>
            <a:off x="7534085" y="1670003"/>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96"/>
          <p:cNvSpPr/>
          <p:nvPr/>
        </p:nvSpPr>
        <p:spPr>
          <a:xfrm>
            <a:off x="7686318" y="1840035"/>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96"/>
          <p:cNvSpPr/>
          <p:nvPr/>
        </p:nvSpPr>
        <p:spPr>
          <a:xfrm>
            <a:off x="7818047" y="1670003"/>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96"/>
          <p:cNvSpPr/>
          <p:nvPr/>
        </p:nvSpPr>
        <p:spPr>
          <a:xfrm>
            <a:off x="7970280" y="1840035"/>
            <a:ext cx="207846" cy="101515"/>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96"/>
          <p:cNvSpPr txBox="1"/>
          <p:nvPr/>
        </p:nvSpPr>
        <p:spPr>
          <a:xfrm>
            <a:off x="7029186" y="1891998"/>
            <a:ext cx="12180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sp>
        <p:nvSpPr>
          <p:cNvPr id="1506" name="Google Shape;1506;p96"/>
          <p:cNvSpPr/>
          <p:nvPr/>
        </p:nvSpPr>
        <p:spPr>
          <a:xfrm>
            <a:off x="857400" y="3164650"/>
            <a:ext cx="1219200" cy="1191900"/>
          </a:xfrm>
          <a:prstGeom prst="wedgeRectCallout">
            <a:avLst>
              <a:gd fmla="val 68729" name="adj1"/>
              <a:gd fmla="val -79224"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Stateful Application Running Inside Pod in Kubernetes</a:t>
            </a:r>
            <a:endParaRPr/>
          </a:p>
        </p:txBody>
      </p:sp>
      <p:sp>
        <p:nvSpPr>
          <p:cNvPr id="1507" name="Google Shape;1507;p96"/>
          <p:cNvSpPr/>
          <p:nvPr/>
        </p:nvSpPr>
        <p:spPr>
          <a:xfrm>
            <a:off x="2130475" y="3164650"/>
            <a:ext cx="1147800" cy="699000"/>
          </a:xfrm>
          <a:prstGeom prst="wedgeRectCallout">
            <a:avLst>
              <a:gd fmla="val 131147" name="adj1"/>
              <a:gd fmla="val -98298"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Persistent Volume for Application</a:t>
            </a:r>
            <a:endParaRPr/>
          </a:p>
        </p:txBody>
      </p:sp>
      <p:sp>
        <p:nvSpPr>
          <p:cNvPr id="1508" name="Google Shape;1508;p96"/>
          <p:cNvSpPr/>
          <p:nvPr/>
        </p:nvSpPr>
        <p:spPr>
          <a:xfrm>
            <a:off x="2130475" y="3918900"/>
            <a:ext cx="1913700" cy="507300"/>
          </a:xfrm>
          <a:prstGeom prst="wedgeRectCallout">
            <a:avLst>
              <a:gd fmla="val 49851" name="adj1"/>
              <a:gd fmla="val -9829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Create </a:t>
            </a:r>
            <a:r>
              <a:rPr b="1" lang="en-US"/>
              <a:t>ZFS LocalPV</a:t>
            </a:r>
            <a:r>
              <a:rPr lang="en-US"/>
              <a:t> StorageClass</a:t>
            </a:r>
            <a:endParaRPr/>
          </a:p>
        </p:txBody>
      </p:sp>
      <p:cxnSp>
        <p:nvCxnSpPr>
          <p:cNvPr id="1509" name="Google Shape;1509;p96"/>
          <p:cNvCxnSpPr>
            <a:stCxn id="1479" idx="0"/>
          </p:cNvCxnSpPr>
          <p:nvPr/>
        </p:nvCxnSpPr>
        <p:spPr>
          <a:xfrm rot="-5400000">
            <a:off x="5245210" y="871889"/>
            <a:ext cx="498900" cy="2393400"/>
          </a:xfrm>
          <a:prstGeom prst="bentConnector2">
            <a:avLst/>
          </a:prstGeom>
          <a:noFill/>
          <a:ln cap="flat" cmpd="sng" w="28575">
            <a:solidFill>
              <a:schemeClr val="dk2"/>
            </a:solidFill>
            <a:prstDash val="solid"/>
            <a:round/>
            <a:headEnd len="med" w="med" type="triangle"/>
            <a:tailEnd len="med" w="med" type="triangle"/>
          </a:ln>
        </p:spPr>
      </p:cxnSp>
      <p:sp>
        <p:nvSpPr>
          <p:cNvPr id="1510" name="Google Shape;1510;p96"/>
          <p:cNvSpPr/>
          <p:nvPr/>
        </p:nvSpPr>
        <p:spPr>
          <a:xfrm>
            <a:off x="6501200" y="734975"/>
            <a:ext cx="1306800" cy="507300"/>
          </a:xfrm>
          <a:prstGeom prst="wedgeRectCallout">
            <a:avLst>
              <a:gd fmla="val -7025" name="adj1"/>
              <a:gd fmla="val 99901"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ZFS Pool for dynamic vols</a:t>
            </a:r>
            <a:endParaRPr/>
          </a:p>
        </p:txBody>
      </p:sp>
      <p:sp>
        <p:nvSpPr>
          <p:cNvPr id="1511" name="Google Shape;1511;p96"/>
          <p:cNvSpPr/>
          <p:nvPr/>
        </p:nvSpPr>
        <p:spPr>
          <a:xfrm>
            <a:off x="1147850" y="1523425"/>
            <a:ext cx="953400" cy="721200"/>
          </a:xfrm>
          <a:prstGeom prst="wedgeRectCallout">
            <a:avLst>
              <a:gd fmla="val 86243" name="adj1"/>
              <a:gd fmla="val -10067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STS with Node Selectors</a:t>
            </a:r>
            <a:endParaRPr/>
          </a:p>
        </p:txBody>
      </p:sp>
      <p:pic>
        <p:nvPicPr>
          <p:cNvPr id="1512" name="Google Shape;1512;p96"/>
          <p:cNvPicPr preferRelativeResize="0"/>
          <p:nvPr/>
        </p:nvPicPr>
        <p:blipFill>
          <a:blip r:embed="rId12">
            <a:alphaModFix/>
          </a:blip>
          <a:stretch>
            <a:fillRect/>
          </a:stretch>
        </p:blipFill>
        <p:spPr>
          <a:xfrm>
            <a:off x="2130665" y="834050"/>
            <a:ext cx="599803" cy="599800"/>
          </a:xfrm>
          <a:prstGeom prst="rect">
            <a:avLst/>
          </a:prstGeom>
          <a:noFill/>
          <a:ln>
            <a:noFill/>
          </a:ln>
        </p:spPr>
      </p:pic>
      <p:sp>
        <p:nvSpPr>
          <p:cNvPr id="1513" name="Google Shape;1513;p96"/>
          <p:cNvSpPr/>
          <p:nvPr/>
        </p:nvSpPr>
        <p:spPr>
          <a:xfrm>
            <a:off x="4527200" y="3063925"/>
            <a:ext cx="3722700" cy="1576800"/>
          </a:xfrm>
          <a:prstGeom prst="horizontalScroll">
            <a:avLst>
              <a:gd fmla="val 12500"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400"/>
              <a:t>Why ZFS LocalPV?</a:t>
            </a:r>
            <a:endParaRPr b="1" sz="2400"/>
          </a:p>
          <a:p>
            <a:pPr indent="-317500" lvl="0" marL="457200" rtl="0" algn="l">
              <a:spcBef>
                <a:spcPts val="0"/>
              </a:spcBef>
              <a:spcAft>
                <a:spcPts val="0"/>
              </a:spcAft>
              <a:buSzPts val="1400"/>
              <a:buChar char="●"/>
            </a:pPr>
            <a:r>
              <a:rPr lang="en-US"/>
              <a:t>Aggregate disks for large volumes</a:t>
            </a:r>
            <a:endParaRPr/>
          </a:p>
          <a:p>
            <a:pPr indent="-317500" lvl="0" marL="457200" rtl="0" algn="l">
              <a:spcBef>
                <a:spcPts val="0"/>
              </a:spcBef>
              <a:spcAft>
                <a:spcPts val="0"/>
              </a:spcAft>
              <a:buSzPts val="1400"/>
              <a:buChar char="●"/>
            </a:pPr>
            <a:r>
              <a:rPr lang="en-US"/>
              <a:t>Same Developer Experience</a:t>
            </a:r>
            <a:endParaRPr/>
          </a:p>
          <a:p>
            <a:pPr indent="-317500" lvl="0" marL="457200" rtl="0" algn="l">
              <a:spcBef>
                <a:spcPts val="0"/>
              </a:spcBef>
              <a:spcAft>
                <a:spcPts val="0"/>
              </a:spcAft>
              <a:buSzPts val="1400"/>
              <a:buChar char="●"/>
            </a:pPr>
            <a:r>
              <a:rPr lang="en-US"/>
              <a:t>Great for many small volumes</a:t>
            </a:r>
            <a:endParaRPr/>
          </a:p>
        </p:txBody>
      </p:sp>
      <p:sp>
        <p:nvSpPr>
          <p:cNvPr id="1514" name="Google Shape;1514;p96"/>
          <p:cNvSpPr txBox="1"/>
          <p:nvPr/>
        </p:nvSpPr>
        <p:spPr>
          <a:xfrm>
            <a:off x="6949975" y="1371500"/>
            <a:ext cx="10203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t>ZFS Pool</a:t>
            </a:r>
            <a:endParaRPr b="1" sz="1200"/>
          </a:p>
        </p:txBody>
      </p:sp>
      <p:sp>
        <p:nvSpPr>
          <p:cNvPr id="1515" name="Google Shape;1515;p96"/>
          <p:cNvSpPr/>
          <p:nvPr/>
        </p:nvSpPr>
        <p:spPr>
          <a:xfrm>
            <a:off x="6724836" y="1766565"/>
            <a:ext cx="207846" cy="101515"/>
          </a:xfrm>
          <a:prstGeom prst="flowChartMagneticDisk">
            <a:avLst/>
          </a:prstGeom>
          <a:solidFill>
            <a:srgbClr val="B6D7A8"/>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96"/>
          <p:cNvSpPr/>
          <p:nvPr/>
        </p:nvSpPr>
        <p:spPr>
          <a:xfrm>
            <a:off x="5900750" y="2409825"/>
            <a:ext cx="1219200" cy="613800"/>
          </a:xfrm>
          <a:prstGeom prst="wedgeRectCallout">
            <a:avLst>
              <a:gd fmla="val 22265" name="adj1"/>
              <a:gd fmla="val -136901"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Dynamically created ZFS Volume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0" name="Shape 1520"/>
        <p:cNvGrpSpPr/>
        <p:nvPr/>
      </p:nvGrpSpPr>
      <p:grpSpPr>
        <a:xfrm>
          <a:off x="0" y="0"/>
          <a:ext cx="0" cy="0"/>
          <a:chOff x="0" y="0"/>
          <a:chExt cx="0" cy="0"/>
        </a:xfrm>
      </p:grpSpPr>
      <p:sp>
        <p:nvSpPr>
          <p:cNvPr id="1521" name="Google Shape;1521;p97"/>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Connect a Stateful App to OpenEBS cStor Storage</a:t>
            </a:r>
            <a:endParaRPr>
              <a:solidFill>
                <a:srgbClr val="351C75"/>
              </a:solidFill>
              <a:latin typeface="Arial"/>
              <a:ea typeface="Arial"/>
              <a:cs typeface="Arial"/>
              <a:sym typeface="Arial"/>
            </a:endParaRPr>
          </a:p>
        </p:txBody>
      </p:sp>
      <p:sp>
        <p:nvSpPr>
          <p:cNvPr id="1522" name="Google Shape;1522;p97"/>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1523" name="Google Shape;1523;p97"/>
          <p:cNvSpPr/>
          <p:nvPr/>
        </p:nvSpPr>
        <p:spPr>
          <a:xfrm>
            <a:off x="113550" y="714475"/>
            <a:ext cx="8298000" cy="3947400"/>
          </a:xfrm>
          <a:prstGeom prst="roundRect">
            <a:avLst>
              <a:gd fmla="val 3185" name="adj"/>
            </a:avLst>
          </a:prstGeom>
          <a:noFill/>
          <a:ln cap="flat" cmpd="sng" w="9525">
            <a:solidFill>
              <a:srgbClr val="2754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97"/>
          <p:cNvSpPr/>
          <p:nvPr/>
        </p:nvSpPr>
        <p:spPr>
          <a:xfrm>
            <a:off x="4680525" y="1294500"/>
            <a:ext cx="3531300" cy="3244500"/>
          </a:xfrm>
          <a:prstGeom prst="roundRect">
            <a:avLst>
              <a:gd fmla="val 9263"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5" name="Google Shape;1525;p97"/>
          <p:cNvPicPr preferRelativeResize="0"/>
          <p:nvPr/>
        </p:nvPicPr>
        <p:blipFill>
          <a:blip r:embed="rId3">
            <a:alphaModFix/>
          </a:blip>
          <a:stretch>
            <a:fillRect/>
          </a:stretch>
        </p:blipFill>
        <p:spPr>
          <a:xfrm>
            <a:off x="8149750" y="992700"/>
            <a:ext cx="532400" cy="518200"/>
          </a:xfrm>
          <a:prstGeom prst="rect">
            <a:avLst/>
          </a:prstGeom>
          <a:noFill/>
          <a:ln>
            <a:noFill/>
          </a:ln>
        </p:spPr>
      </p:pic>
      <p:cxnSp>
        <p:nvCxnSpPr>
          <p:cNvPr id="1526" name="Google Shape;1526;p97"/>
          <p:cNvCxnSpPr>
            <a:stCxn id="1527" idx="3"/>
            <a:endCxn id="1528" idx="1"/>
          </p:cNvCxnSpPr>
          <p:nvPr/>
        </p:nvCxnSpPr>
        <p:spPr>
          <a:xfrm flipH="1" rot="10800000">
            <a:off x="5710367" y="1886650"/>
            <a:ext cx="657300" cy="6990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1529" name="Google Shape;1529;p97"/>
          <p:cNvCxnSpPr>
            <a:stCxn id="1527" idx="3"/>
            <a:endCxn id="1530" idx="1"/>
          </p:cNvCxnSpPr>
          <p:nvPr/>
        </p:nvCxnSpPr>
        <p:spPr>
          <a:xfrm>
            <a:off x="5710367" y="2585650"/>
            <a:ext cx="657300" cy="7104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1531" name="Google Shape;1531;p97"/>
          <p:cNvCxnSpPr>
            <a:stCxn id="1527" idx="3"/>
            <a:endCxn id="1532" idx="1"/>
          </p:cNvCxnSpPr>
          <p:nvPr/>
        </p:nvCxnSpPr>
        <p:spPr>
          <a:xfrm>
            <a:off x="5710367" y="2585650"/>
            <a:ext cx="657300" cy="57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1533" name="Google Shape;1533;p97"/>
          <p:cNvCxnSpPr>
            <a:stCxn id="1534" idx="0"/>
            <a:endCxn id="1535" idx="2"/>
          </p:cNvCxnSpPr>
          <p:nvPr/>
        </p:nvCxnSpPr>
        <p:spPr>
          <a:xfrm rot="-5400000">
            <a:off x="5142653" y="2555206"/>
            <a:ext cx="1987200" cy="467100"/>
          </a:xfrm>
          <a:prstGeom prst="bentConnector3">
            <a:avLst>
              <a:gd fmla="val 50000" name="adj1"/>
            </a:avLst>
          </a:prstGeom>
          <a:noFill/>
          <a:ln cap="flat" cmpd="sng" w="19050">
            <a:solidFill>
              <a:srgbClr val="999999"/>
            </a:solidFill>
            <a:prstDash val="dash"/>
            <a:round/>
            <a:headEnd len="med" w="med" type="none"/>
            <a:tailEnd len="med" w="med" type="triangle"/>
          </a:ln>
        </p:spPr>
      </p:cxnSp>
      <p:cxnSp>
        <p:nvCxnSpPr>
          <p:cNvPr id="1536" name="Google Shape;1536;p97"/>
          <p:cNvCxnSpPr>
            <a:stCxn id="1537" idx="0"/>
            <a:endCxn id="1532" idx="2"/>
          </p:cNvCxnSpPr>
          <p:nvPr/>
        </p:nvCxnSpPr>
        <p:spPr>
          <a:xfrm rot="-5400000">
            <a:off x="5839553" y="3106606"/>
            <a:ext cx="1043700" cy="612600"/>
          </a:xfrm>
          <a:prstGeom prst="bentConnector3">
            <a:avLst>
              <a:gd fmla="val 49995" name="adj1"/>
            </a:avLst>
          </a:prstGeom>
          <a:noFill/>
          <a:ln cap="flat" cmpd="sng" w="19050">
            <a:solidFill>
              <a:srgbClr val="999999"/>
            </a:solidFill>
            <a:prstDash val="dash"/>
            <a:round/>
            <a:headEnd len="med" w="med" type="none"/>
            <a:tailEnd len="med" w="med" type="triangle"/>
          </a:ln>
        </p:spPr>
      </p:cxnSp>
      <p:cxnSp>
        <p:nvCxnSpPr>
          <p:cNvPr id="1538" name="Google Shape;1538;p97"/>
          <p:cNvCxnSpPr>
            <a:stCxn id="1539" idx="0"/>
            <a:endCxn id="1530" idx="2"/>
          </p:cNvCxnSpPr>
          <p:nvPr/>
        </p:nvCxnSpPr>
        <p:spPr>
          <a:xfrm rot="-5400000">
            <a:off x="6191903" y="3611356"/>
            <a:ext cx="491400" cy="460200"/>
          </a:xfrm>
          <a:prstGeom prst="bentConnector3">
            <a:avLst>
              <a:gd fmla="val 49988" name="adj1"/>
            </a:avLst>
          </a:prstGeom>
          <a:noFill/>
          <a:ln cap="flat" cmpd="sng" w="19050">
            <a:solidFill>
              <a:srgbClr val="999999"/>
            </a:solidFill>
            <a:prstDash val="dash"/>
            <a:round/>
            <a:headEnd len="med" w="med" type="none"/>
            <a:tailEnd len="med" w="med" type="triangle"/>
          </a:ln>
        </p:spPr>
      </p:cxnSp>
      <p:pic>
        <p:nvPicPr>
          <p:cNvPr id="1528" name="Google Shape;1528;p97"/>
          <p:cNvPicPr preferRelativeResize="0"/>
          <p:nvPr/>
        </p:nvPicPr>
        <p:blipFill>
          <a:blip r:embed="rId4">
            <a:alphaModFix/>
          </a:blip>
          <a:stretch>
            <a:fillRect/>
          </a:stretch>
        </p:blipFill>
        <p:spPr>
          <a:xfrm>
            <a:off x="6367805" y="1586627"/>
            <a:ext cx="599803" cy="599800"/>
          </a:xfrm>
          <a:prstGeom prst="rect">
            <a:avLst/>
          </a:prstGeom>
          <a:noFill/>
          <a:ln>
            <a:noFill/>
          </a:ln>
        </p:spPr>
      </p:pic>
      <p:pic>
        <p:nvPicPr>
          <p:cNvPr id="1527" name="Google Shape;1527;p97"/>
          <p:cNvPicPr preferRelativeResize="0"/>
          <p:nvPr/>
        </p:nvPicPr>
        <p:blipFill>
          <a:blip r:embed="rId5">
            <a:alphaModFix/>
          </a:blip>
          <a:stretch>
            <a:fillRect/>
          </a:stretch>
        </p:blipFill>
        <p:spPr>
          <a:xfrm>
            <a:off x="5112537" y="2286737"/>
            <a:ext cx="597831" cy="597825"/>
          </a:xfrm>
          <a:prstGeom prst="rect">
            <a:avLst/>
          </a:prstGeom>
          <a:noFill/>
          <a:ln>
            <a:noFill/>
          </a:ln>
        </p:spPr>
      </p:pic>
      <p:pic>
        <p:nvPicPr>
          <p:cNvPr id="1532" name="Google Shape;1532;p97"/>
          <p:cNvPicPr preferRelativeResize="0"/>
          <p:nvPr/>
        </p:nvPicPr>
        <p:blipFill>
          <a:blip r:embed="rId4">
            <a:alphaModFix/>
          </a:blip>
          <a:stretch>
            <a:fillRect/>
          </a:stretch>
        </p:blipFill>
        <p:spPr>
          <a:xfrm>
            <a:off x="6367793" y="2291352"/>
            <a:ext cx="599803" cy="599800"/>
          </a:xfrm>
          <a:prstGeom prst="rect">
            <a:avLst/>
          </a:prstGeom>
          <a:noFill/>
          <a:ln>
            <a:noFill/>
          </a:ln>
        </p:spPr>
      </p:pic>
      <p:pic>
        <p:nvPicPr>
          <p:cNvPr id="1530" name="Google Shape;1530;p97"/>
          <p:cNvPicPr preferRelativeResize="0"/>
          <p:nvPr/>
        </p:nvPicPr>
        <p:blipFill>
          <a:blip r:embed="rId4">
            <a:alphaModFix/>
          </a:blip>
          <a:stretch>
            <a:fillRect/>
          </a:stretch>
        </p:blipFill>
        <p:spPr>
          <a:xfrm>
            <a:off x="6367793" y="2996077"/>
            <a:ext cx="599803" cy="599800"/>
          </a:xfrm>
          <a:prstGeom prst="rect">
            <a:avLst/>
          </a:prstGeom>
          <a:noFill/>
          <a:ln>
            <a:noFill/>
          </a:ln>
        </p:spPr>
      </p:pic>
      <p:sp>
        <p:nvSpPr>
          <p:cNvPr id="1540" name="Google Shape;1540;p97"/>
          <p:cNvSpPr txBox="1"/>
          <p:nvPr/>
        </p:nvSpPr>
        <p:spPr>
          <a:xfrm>
            <a:off x="4721188" y="2891150"/>
            <a:ext cx="12192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Montserrat"/>
                <a:ea typeface="Montserrat"/>
                <a:cs typeface="Montserrat"/>
                <a:sym typeface="Montserrat"/>
              </a:rPr>
              <a:t>iSCSI Target</a:t>
            </a:r>
            <a:endParaRPr sz="1200">
              <a:latin typeface="Montserrat"/>
              <a:ea typeface="Montserrat"/>
              <a:cs typeface="Montserrat"/>
              <a:sym typeface="Montserrat"/>
            </a:endParaRPr>
          </a:p>
          <a:p>
            <a:pPr indent="0" lvl="0" marL="0" rtl="0" algn="ctr">
              <a:spcBef>
                <a:spcPts val="0"/>
              </a:spcBef>
              <a:spcAft>
                <a:spcPts val="0"/>
              </a:spcAft>
              <a:buNone/>
            </a:pPr>
            <a:r>
              <a:rPr lang="en-US" sz="1200">
                <a:latin typeface="Montserrat"/>
                <a:ea typeface="Montserrat"/>
                <a:cs typeface="Montserrat"/>
                <a:sym typeface="Montserrat"/>
              </a:rPr>
              <a:t>(PV)</a:t>
            </a:r>
            <a:endParaRPr sz="1200">
              <a:latin typeface="Montserrat"/>
              <a:ea typeface="Montserrat"/>
              <a:cs typeface="Montserrat"/>
              <a:sym typeface="Montserrat"/>
            </a:endParaRPr>
          </a:p>
        </p:txBody>
      </p:sp>
      <p:sp>
        <p:nvSpPr>
          <p:cNvPr id="1541" name="Google Shape;1541;p97"/>
          <p:cNvSpPr txBox="1"/>
          <p:nvPr/>
        </p:nvSpPr>
        <p:spPr>
          <a:xfrm>
            <a:off x="6093800" y="2074950"/>
            <a:ext cx="12192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900">
                <a:solidFill>
                  <a:srgbClr val="38761D"/>
                </a:solidFill>
              </a:rPr>
              <a:t>cStor Replica Pods</a:t>
            </a:r>
            <a:endParaRPr sz="900">
              <a:solidFill>
                <a:srgbClr val="38761D"/>
              </a:solidFill>
            </a:endParaRPr>
          </a:p>
          <a:p>
            <a:pPr indent="0" lvl="0" marL="0" rtl="0" algn="ctr">
              <a:spcBef>
                <a:spcPts val="0"/>
              </a:spcBef>
              <a:spcAft>
                <a:spcPts val="0"/>
              </a:spcAft>
              <a:buNone/>
            </a:pPr>
            <a:r>
              <a:t/>
            </a:r>
            <a:endParaRPr sz="900">
              <a:solidFill>
                <a:srgbClr val="1155CC"/>
              </a:solidFill>
            </a:endParaRPr>
          </a:p>
        </p:txBody>
      </p:sp>
      <p:pic>
        <p:nvPicPr>
          <p:cNvPr id="1542" name="Google Shape;1542;p97"/>
          <p:cNvPicPr preferRelativeResize="0"/>
          <p:nvPr/>
        </p:nvPicPr>
        <p:blipFill>
          <a:blip r:embed="rId6">
            <a:alphaModFix/>
          </a:blip>
          <a:stretch>
            <a:fillRect/>
          </a:stretch>
        </p:blipFill>
        <p:spPr>
          <a:xfrm>
            <a:off x="4867875" y="1017613"/>
            <a:ext cx="598688" cy="597600"/>
          </a:xfrm>
          <a:prstGeom prst="rect">
            <a:avLst/>
          </a:prstGeom>
          <a:noFill/>
          <a:ln>
            <a:noFill/>
          </a:ln>
        </p:spPr>
      </p:pic>
      <p:sp>
        <p:nvSpPr>
          <p:cNvPr id="1535" name="Google Shape;1535;p97"/>
          <p:cNvSpPr txBox="1"/>
          <p:nvPr/>
        </p:nvSpPr>
        <p:spPr>
          <a:xfrm>
            <a:off x="5353325" y="1324175"/>
            <a:ext cx="20331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OpenEBS Namespace</a:t>
            </a:r>
            <a:endParaRPr sz="1200">
              <a:latin typeface="Montserrat"/>
              <a:ea typeface="Montserrat"/>
              <a:cs typeface="Montserrat"/>
              <a:sym typeface="Montserrat"/>
            </a:endParaRPr>
          </a:p>
        </p:txBody>
      </p:sp>
      <p:sp>
        <p:nvSpPr>
          <p:cNvPr id="1543" name="Google Shape;1543;p97"/>
          <p:cNvSpPr/>
          <p:nvPr/>
        </p:nvSpPr>
        <p:spPr>
          <a:xfrm>
            <a:off x="192700" y="778200"/>
            <a:ext cx="3722700" cy="2173200"/>
          </a:xfrm>
          <a:prstGeom prst="roundRect">
            <a:avLst>
              <a:gd fmla="val 7982"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44" name="Google Shape;1544;p97"/>
          <p:cNvCxnSpPr>
            <a:stCxn id="1545" idx="0"/>
            <a:endCxn id="1546" idx="2"/>
          </p:cNvCxnSpPr>
          <p:nvPr/>
        </p:nvCxnSpPr>
        <p:spPr>
          <a:xfrm flipH="1" rot="10800000">
            <a:off x="4040073" y="2825294"/>
            <a:ext cx="258000" cy="333900"/>
          </a:xfrm>
          <a:prstGeom prst="straightConnector1">
            <a:avLst/>
          </a:prstGeom>
          <a:noFill/>
          <a:ln cap="flat" cmpd="sng" w="28575">
            <a:solidFill>
              <a:srgbClr val="999999"/>
            </a:solidFill>
            <a:prstDash val="dash"/>
            <a:round/>
            <a:headEnd len="med" w="med" type="none"/>
            <a:tailEnd len="med" w="med" type="triangle"/>
          </a:ln>
        </p:spPr>
      </p:cxnSp>
      <p:cxnSp>
        <p:nvCxnSpPr>
          <p:cNvPr id="1547" name="Google Shape;1547;p97"/>
          <p:cNvCxnSpPr>
            <a:stCxn id="1548" idx="3"/>
            <a:endCxn id="1546" idx="1"/>
          </p:cNvCxnSpPr>
          <p:nvPr/>
        </p:nvCxnSpPr>
        <p:spPr>
          <a:xfrm>
            <a:off x="3495362" y="2571756"/>
            <a:ext cx="549000" cy="0"/>
          </a:xfrm>
          <a:prstGeom prst="straightConnector1">
            <a:avLst/>
          </a:prstGeom>
          <a:noFill/>
          <a:ln cap="flat" cmpd="sng" w="28575">
            <a:solidFill>
              <a:srgbClr val="595959"/>
            </a:solidFill>
            <a:prstDash val="solid"/>
            <a:round/>
            <a:headEnd len="med" w="med" type="triangle"/>
            <a:tailEnd len="med" w="med" type="triangle"/>
          </a:ln>
        </p:spPr>
      </p:cxnSp>
      <p:cxnSp>
        <p:nvCxnSpPr>
          <p:cNvPr id="1549" name="Google Shape;1549;p97"/>
          <p:cNvCxnSpPr>
            <a:stCxn id="1550" idx="3"/>
            <a:endCxn id="1548" idx="1"/>
          </p:cNvCxnSpPr>
          <p:nvPr/>
        </p:nvCxnSpPr>
        <p:spPr>
          <a:xfrm>
            <a:off x="2730171" y="2557752"/>
            <a:ext cx="257700" cy="14100"/>
          </a:xfrm>
          <a:prstGeom prst="straightConnector1">
            <a:avLst/>
          </a:prstGeom>
          <a:noFill/>
          <a:ln cap="flat" cmpd="sng" w="28575">
            <a:solidFill>
              <a:srgbClr val="434343"/>
            </a:solidFill>
            <a:prstDash val="solid"/>
            <a:round/>
            <a:headEnd len="med" w="med" type="none"/>
            <a:tailEnd len="med" w="med" type="triangle"/>
          </a:ln>
        </p:spPr>
      </p:cxnSp>
      <p:cxnSp>
        <p:nvCxnSpPr>
          <p:cNvPr id="1551" name="Google Shape;1551;p97"/>
          <p:cNvCxnSpPr>
            <a:stCxn id="1552" idx="3"/>
            <a:endCxn id="1553" idx="1"/>
          </p:cNvCxnSpPr>
          <p:nvPr/>
        </p:nvCxnSpPr>
        <p:spPr>
          <a:xfrm flipH="1" rot="10800000">
            <a:off x="945042" y="2557891"/>
            <a:ext cx="318300" cy="6900"/>
          </a:xfrm>
          <a:prstGeom prst="bentConnector3">
            <a:avLst>
              <a:gd fmla="val 49985" name="adj1"/>
            </a:avLst>
          </a:prstGeom>
          <a:noFill/>
          <a:ln cap="flat" cmpd="sng" w="28575">
            <a:solidFill>
              <a:srgbClr val="595959"/>
            </a:solidFill>
            <a:prstDash val="solid"/>
            <a:round/>
            <a:headEnd len="med" w="med" type="none"/>
            <a:tailEnd len="med" w="med" type="triangle"/>
          </a:ln>
        </p:spPr>
      </p:cxnSp>
      <p:cxnSp>
        <p:nvCxnSpPr>
          <p:cNvPr id="1554" name="Google Shape;1554;p97"/>
          <p:cNvCxnSpPr>
            <a:stCxn id="1553" idx="3"/>
            <a:endCxn id="1550" idx="1"/>
          </p:cNvCxnSpPr>
          <p:nvPr/>
        </p:nvCxnSpPr>
        <p:spPr>
          <a:xfrm>
            <a:off x="1861080" y="2557762"/>
            <a:ext cx="269400" cy="600"/>
          </a:xfrm>
          <a:prstGeom prst="bentConnector3">
            <a:avLst>
              <a:gd fmla="val 49979" name="adj1"/>
            </a:avLst>
          </a:prstGeom>
          <a:noFill/>
          <a:ln cap="flat" cmpd="sng" w="28575">
            <a:solidFill>
              <a:srgbClr val="595959"/>
            </a:solidFill>
            <a:prstDash val="solid"/>
            <a:round/>
            <a:headEnd len="med" w="med" type="none"/>
            <a:tailEnd len="med" w="med" type="triangle"/>
          </a:ln>
        </p:spPr>
      </p:cxnSp>
      <p:cxnSp>
        <p:nvCxnSpPr>
          <p:cNvPr id="1555" name="Google Shape;1555;p97"/>
          <p:cNvCxnSpPr>
            <a:stCxn id="1556" idx="2"/>
            <a:endCxn id="1556" idx="2"/>
          </p:cNvCxnSpPr>
          <p:nvPr/>
        </p:nvCxnSpPr>
        <p:spPr>
          <a:xfrm flipH="1" rot="-5400000">
            <a:off x="2430282" y="2110712"/>
            <a:ext cx="600" cy="600"/>
          </a:xfrm>
          <a:prstGeom prst="bentConnector3">
            <a:avLst>
              <a:gd fmla="val 39687500" name="adj1"/>
            </a:avLst>
          </a:prstGeom>
          <a:noFill/>
          <a:ln cap="flat" cmpd="sng" w="28575">
            <a:solidFill>
              <a:srgbClr val="999999"/>
            </a:solidFill>
            <a:prstDash val="dash"/>
            <a:round/>
            <a:headEnd len="med" w="med" type="triangle"/>
            <a:tailEnd len="med" w="med" type="none"/>
          </a:ln>
        </p:spPr>
      </p:cxnSp>
      <p:cxnSp>
        <p:nvCxnSpPr>
          <p:cNvPr id="1557" name="Google Shape;1557;p97"/>
          <p:cNvCxnSpPr>
            <a:stCxn id="1558" idx="2"/>
            <a:endCxn id="1556" idx="0"/>
          </p:cNvCxnSpPr>
          <p:nvPr/>
        </p:nvCxnSpPr>
        <p:spPr>
          <a:xfrm flipH="1" rot="-5400000">
            <a:off x="2392032" y="1472110"/>
            <a:ext cx="77100" cy="600"/>
          </a:xfrm>
          <a:prstGeom prst="bentConnector3">
            <a:avLst>
              <a:gd fmla="val 49969" name="adj1"/>
            </a:avLst>
          </a:prstGeom>
          <a:noFill/>
          <a:ln cap="flat" cmpd="sng" w="28575">
            <a:solidFill>
              <a:srgbClr val="999999"/>
            </a:solidFill>
            <a:prstDash val="dash"/>
            <a:round/>
            <a:headEnd len="med" w="med" type="none"/>
            <a:tailEnd len="med" w="med" type="triangle"/>
          </a:ln>
        </p:spPr>
      </p:cxnSp>
      <p:pic>
        <p:nvPicPr>
          <p:cNvPr id="1559" name="Google Shape;1559;p97"/>
          <p:cNvPicPr preferRelativeResize="0"/>
          <p:nvPr/>
        </p:nvPicPr>
        <p:blipFill>
          <a:blip r:embed="rId7">
            <a:alphaModFix/>
          </a:blip>
          <a:stretch>
            <a:fillRect/>
          </a:stretch>
        </p:blipFill>
        <p:spPr>
          <a:xfrm>
            <a:off x="3570500" y="1017616"/>
            <a:ext cx="598688" cy="597600"/>
          </a:xfrm>
          <a:prstGeom prst="rect">
            <a:avLst/>
          </a:prstGeom>
          <a:noFill/>
          <a:ln>
            <a:noFill/>
          </a:ln>
        </p:spPr>
      </p:pic>
      <p:pic>
        <p:nvPicPr>
          <p:cNvPr id="1550" name="Google Shape;1550;p97"/>
          <p:cNvPicPr preferRelativeResize="0"/>
          <p:nvPr/>
        </p:nvPicPr>
        <p:blipFill>
          <a:blip r:embed="rId8">
            <a:alphaModFix/>
          </a:blip>
          <a:stretch>
            <a:fillRect/>
          </a:stretch>
        </p:blipFill>
        <p:spPr>
          <a:xfrm>
            <a:off x="2130368" y="2257852"/>
            <a:ext cx="599803" cy="599800"/>
          </a:xfrm>
          <a:prstGeom prst="rect">
            <a:avLst/>
          </a:prstGeom>
          <a:noFill/>
          <a:ln>
            <a:noFill/>
          </a:ln>
        </p:spPr>
      </p:pic>
      <p:pic>
        <p:nvPicPr>
          <p:cNvPr id="1558" name="Google Shape;1558;p97"/>
          <p:cNvPicPr preferRelativeResize="0"/>
          <p:nvPr/>
        </p:nvPicPr>
        <p:blipFill>
          <a:blip r:embed="rId9">
            <a:alphaModFix/>
          </a:blip>
          <a:stretch>
            <a:fillRect/>
          </a:stretch>
        </p:blipFill>
        <p:spPr>
          <a:xfrm>
            <a:off x="2130380" y="834060"/>
            <a:ext cx="599803" cy="599800"/>
          </a:xfrm>
          <a:prstGeom prst="rect">
            <a:avLst/>
          </a:prstGeom>
          <a:noFill/>
          <a:ln>
            <a:noFill/>
          </a:ln>
        </p:spPr>
      </p:pic>
      <p:pic>
        <p:nvPicPr>
          <p:cNvPr id="1556" name="Google Shape;1556;p97"/>
          <p:cNvPicPr preferRelativeResize="0"/>
          <p:nvPr/>
        </p:nvPicPr>
        <p:blipFill>
          <a:blip r:embed="rId10">
            <a:alphaModFix/>
          </a:blip>
          <a:stretch>
            <a:fillRect/>
          </a:stretch>
        </p:blipFill>
        <p:spPr>
          <a:xfrm>
            <a:off x="2130382" y="1510912"/>
            <a:ext cx="599800" cy="599800"/>
          </a:xfrm>
          <a:prstGeom prst="rect">
            <a:avLst/>
          </a:prstGeom>
          <a:noFill/>
          <a:ln>
            <a:noFill/>
          </a:ln>
        </p:spPr>
      </p:pic>
      <p:pic>
        <p:nvPicPr>
          <p:cNvPr id="1553" name="Google Shape;1553;p97"/>
          <p:cNvPicPr preferRelativeResize="0"/>
          <p:nvPr/>
        </p:nvPicPr>
        <p:blipFill>
          <a:blip r:embed="rId11">
            <a:alphaModFix/>
          </a:blip>
          <a:stretch>
            <a:fillRect/>
          </a:stretch>
        </p:blipFill>
        <p:spPr>
          <a:xfrm>
            <a:off x="1263249" y="2258850"/>
            <a:ext cx="597831" cy="597825"/>
          </a:xfrm>
          <a:prstGeom prst="rect">
            <a:avLst/>
          </a:prstGeom>
          <a:noFill/>
          <a:ln>
            <a:noFill/>
          </a:ln>
        </p:spPr>
      </p:pic>
      <p:pic>
        <p:nvPicPr>
          <p:cNvPr id="1552" name="Google Shape;1552;p97"/>
          <p:cNvPicPr preferRelativeResize="0"/>
          <p:nvPr/>
        </p:nvPicPr>
        <p:blipFill>
          <a:blip r:embed="rId12">
            <a:alphaModFix/>
          </a:blip>
          <a:stretch>
            <a:fillRect/>
          </a:stretch>
        </p:blipFill>
        <p:spPr>
          <a:xfrm>
            <a:off x="347212" y="2265878"/>
            <a:ext cx="597831" cy="597825"/>
          </a:xfrm>
          <a:prstGeom prst="rect">
            <a:avLst/>
          </a:prstGeom>
          <a:noFill/>
          <a:ln>
            <a:noFill/>
          </a:ln>
        </p:spPr>
      </p:pic>
      <p:pic>
        <p:nvPicPr>
          <p:cNvPr id="1546" name="Google Shape;1546;p97"/>
          <p:cNvPicPr preferRelativeResize="0"/>
          <p:nvPr/>
        </p:nvPicPr>
        <p:blipFill>
          <a:blip r:embed="rId13">
            <a:alphaModFix/>
          </a:blip>
          <a:stretch>
            <a:fillRect/>
          </a:stretch>
        </p:blipFill>
        <p:spPr>
          <a:xfrm>
            <a:off x="4044257" y="2318039"/>
            <a:ext cx="507406" cy="507404"/>
          </a:xfrm>
          <a:prstGeom prst="rect">
            <a:avLst/>
          </a:prstGeom>
          <a:noFill/>
          <a:ln>
            <a:noFill/>
          </a:ln>
        </p:spPr>
      </p:pic>
      <p:pic>
        <p:nvPicPr>
          <p:cNvPr id="1548" name="Google Shape;1548;p97"/>
          <p:cNvPicPr preferRelativeResize="0"/>
          <p:nvPr/>
        </p:nvPicPr>
        <p:blipFill>
          <a:blip r:embed="rId14">
            <a:alphaModFix/>
          </a:blip>
          <a:stretch>
            <a:fillRect/>
          </a:stretch>
        </p:blipFill>
        <p:spPr>
          <a:xfrm>
            <a:off x="2987958" y="2318054"/>
            <a:ext cx="507404" cy="507404"/>
          </a:xfrm>
          <a:prstGeom prst="rect">
            <a:avLst/>
          </a:prstGeom>
          <a:noFill/>
          <a:ln>
            <a:noFill/>
          </a:ln>
        </p:spPr>
      </p:pic>
      <p:pic>
        <p:nvPicPr>
          <p:cNvPr id="1545" name="Google Shape;1545;p97"/>
          <p:cNvPicPr preferRelativeResize="0"/>
          <p:nvPr/>
        </p:nvPicPr>
        <p:blipFill>
          <a:blip r:embed="rId15">
            <a:alphaModFix/>
          </a:blip>
          <a:stretch>
            <a:fillRect/>
          </a:stretch>
        </p:blipFill>
        <p:spPr>
          <a:xfrm>
            <a:off x="3786370" y="3159194"/>
            <a:ext cx="507404" cy="507404"/>
          </a:xfrm>
          <a:prstGeom prst="rect">
            <a:avLst/>
          </a:prstGeom>
          <a:noFill/>
          <a:ln>
            <a:noFill/>
          </a:ln>
        </p:spPr>
      </p:pic>
      <p:sp>
        <p:nvSpPr>
          <p:cNvPr id="1560" name="Google Shape;1560;p97"/>
          <p:cNvSpPr txBox="1"/>
          <p:nvPr/>
        </p:nvSpPr>
        <p:spPr>
          <a:xfrm>
            <a:off x="2759300" y="1575300"/>
            <a:ext cx="11478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Application Namespace</a:t>
            </a:r>
            <a:endParaRPr sz="1200">
              <a:latin typeface="Montserrat"/>
              <a:ea typeface="Montserrat"/>
              <a:cs typeface="Montserrat"/>
              <a:sym typeface="Montserrat"/>
            </a:endParaRPr>
          </a:p>
        </p:txBody>
      </p:sp>
      <p:cxnSp>
        <p:nvCxnSpPr>
          <p:cNvPr id="1561" name="Google Shape;1561;p97"/>
          <p:cNvCxnSpPr>
            <a:stCxn id="1546" idx="3"/>
            <a:endCxn id="1527" idx="1"/>
          </p:cNvCxnSpPr>
          <p:nvPr/>
        </p:nvCxnSpPr>
        <p:spPr>
          <a:xfrm>
            <a:off x="4551663" y="2571741"/>
            <a:ext cx="561000" cy="13800"/>
          </a:xfrm>
          <a:prstGeom prst="straightConnector1">
            <a:avLst/>
          </a:prstGeom>
          <a:noFill/>
          <a:ln cap="flat" cmpd="sng" w="28575">
            <a:solidFill>
              <a:srgbClr val="595959"/>
            </a:solidFill>
            <a:prstDash val="solid"/>
            <a:round/>
            <a:headEnd len="med" w="med" type="triangle"/>
            <a:tailEnd len="med" w="med" type="triangle"/>
          </a:ln>
        </p:spPr>
      </p:cxnSp>
      <p:sp>
        <p:nvSpPr>
          <p:cNvPr id="1562" name="Google Shape;1562;p97"/>
          <p:cNvSpPr/>
          <p:nvPr/>
        </p:nvSpPr>
        <p:spPr>
          <a:xfrm>
            <a:off x="251975" y="834050"/>
            <a:ext cx="1408104" cy="711504"/>
          </a:xfrm>
          <a:prstGeom prst="cloud">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Montserrat"/>
                <a:ea typeface="Montserrat"/>
                <a:cs typeface="Montserrat"/>
                <a:sym typeface="Montserrat"/>
              </a:rPr>
              <a:t>Internet</a:t>
            </a:r>
            <a:endParaRPr sz="1300">
              <a:latin typeface="Montserrat"/>
              <a:ea typeface="Montserrat"/>
              <a:cs typeface="Montserrat"/>
              <a:sym typeface="Montserrat"/>
            </a:endParaRPr>
          </a:p>
        </p:txBody>
      </p:sp>
      <p:cxnSp>
        <p:nvCxnSpPr>
          <p:cNvPr id="1563" name="Google Shape;1563;p97"/>
          <p:cNvCxnSpPr>
            <a:stCxn id="1562" idx="1"/>
            <a:endCxn id="1552" idx="0"/>
          </p:cNvCxnSpPr>
          <p:nvPr/>
        </p:nvCxnSpPr>
        <p:spPr>
          <a:xfrm rot="5400000">
            <a:off x="440477" y="1750446"/>
            <a:ext cx="721200" cy="309900"/>
          </a:xfrm>
          <a:prstGeom prst="curvedConnector3">
            <a:avLst>
              <a:gd fmla="val 50225" name="adj1"/>
            </a:avLst>
          </a:prstGeom>
          <a:noFill/>
          <a:ln cap="flat" cmpd="sng" w="28575">
            <a:solidFill>
              <a:srgbClr val="595959"/>
            </a:solidFill>
            <a:prstDash val="solid"/>
            <a:round/>
            <a:headEnd len="med" w="med" type="none"/>
            <a:tailEnd len="med" w="med" type="triangle"/>
          </a:ln>
        </p:spPr>
      </p:cxnSp>
      <p:sp>
        <p:nvSpPr>
          <p:cNvPr id="1564" name="Google Shape;1564;p97"/>
          <p:cNvSpPr/>
          <p:nvPr/>
        </p:nvSpPr>
        <p:spPr>
          <a:xfrm>
            <a:off x="696760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97"/>
          <p:cNvSpPr/>
          <p:nvPr/>
        </p:nvSpPr>
        <p:spPr>
          <a:xfrm>
            <a:off x="712000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97"/>
          <p:cNvSpPr/>
          <p:nvPr/>
        </p:nvSpPr>
        <p:spPr>
          <a:xfrm>
            <a:off x="725188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97"/>
          <p:cNvSpPr/>
          <p:nvPr/>
        </p:nvSpPr>
        <p:spPr>
          <a:xfrm>
            <a:off x="740428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97"/>
          <p:cNvSpPr/>
          <p:nvPr/>
        </p:nvSpPr>
        <p:spPr>
          <a:xfrm>
            <a:off x="7536155"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97"/>
          <p:cNvSpPr/>
          <p:nvPr/>
        </p:nvSpPr>
        <p:spPr>
          <a:xfrm>
            <a:off x="7688555"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97"/>
          <p:cNvSpPr/>
          <p:nvPr/>
        </p:nvSpPr>
        <p:spPr>
          <a:xfrm>
            <a:off x="7820430" y="16431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97"/>
          <p:cNvSpPr/>
          <p:nvPr/>
        </p:nvSpPr>
        <p:spPr>
          <a:xfrm>
            <a:off x="7972830" y="1795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97"/>
          <p:cNvSpPr/>
          <p:nvPr/>
        </p:nvSpPr>
        <p:spPr>
          <a:xfrm>
            <a:off x="6967730"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97"/>
          <p:cNvSpPr/>
          <p:nvPr/>
        </p:nvSpPr>
        <p:spPr>
          <a:xfrm>
            <a:off x="7120130"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97"/>
          <p:cNvSpPr/>
          <p:nvPr/>
        </p:nvSpPr>
        <p:spPr>
          <a:xfrm>
            <a:off x="7252005"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97"/>
          <p:cNvSpPr/>
          <p:nvPr/>
        </p:nvSpPr>
        <p:spPr>
          <a:xfrm>
            <a:off x="7404405"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97"/>
          <p:cNvSpPr/>
          <p:nvPr/>
        </p:nvSpPr>
        <p:spPr>
          <a:xfrm>
            <a:off x="7536280"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97"/>
          <p:cNvSpPr/>
          <p:nvPr/>
        </p:nvSpPr>
        <p:spPr>
          <a:xfrm>
            <a:off x="7688680"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97"/>
          <p:cNvSpPr/>
          <p:nvPr/>
        </p:nvSpPr>
        <p:spPr>
          <a:xfrm>
            <a:off x="7820555" y="23488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97"/>
          <p:cNvSpPr/>
          <p:nvPr/>
        </p:nvSpPr>
        <p:spPr>
          <a:xfrm>
            <a:off x="7972955" y="25012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97"/>
          <p:cNvSpPr/>
          <p:nvPr/>
        </p:nvSpPr>
        <p:spPr>
          <a:xfrm>
            <a:off x="6967730"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97"/>
          <p:cNvSpPr/>
          <p:nvPr/>
        </p:nvSpPr>
        <p:spPr>
          <a:xfrm>
            <a:off x="7120130"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97"/>
          <p:cNvSpPr/>
          <p:nvPr/>
        </p:nvSpPr>
        <p:spPr>
          <a:xfrm>
            <a:off x="7252005"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97"/>
          <p:cNvSpPr/>
          <p:nvPr/>
        </p:nvSpPr>
        <p:spPr>
          <a:xfrm>
            <a:off x="7404405"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97"/>
          <p:cNvSpPr/>
          <p:nvPr/>
        </p:nvSpPr>
        <p:spPr>
          <a:xfrm>
            <a:off x="7536280"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97"/>
          <p:cNvSpPr/>
          <p:nvPr/>
        </p:nvSpPr>
        <p:spPr>
          <a:xfrm>
            <a:off x="7688680"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97"/>
          <p:cNvSpPr/>
          <p:nvPr/>
        </p:nvSpPr>
        <p:spPr>
          <a:xfrm>
            <a:off x="7820555" y="30545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97"/>
          <p:cNvSpPr/>
          <p:nvPr/>
        </p:nvSpPr>
        <p:spPr>
          <a:xfrm>
            <a:off x="7972955" y="3206926"/>
            <a:ext cx="208074" cy="90988"/>
          </a:xfrm>
          <a:prstGeom prst="flowChartMagneticDisk">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97"/>
          <p:cNvSpPr txBox="1"/>
          <p:nvPr/>
        </p:nvSpPr>
        <p:spPr>
          <a:xfrm>
            <a:off x="7030700" y="1842100"/>
            <a:ext cx="12192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rgbClr val="38761D"/>
                </a:solidFill>
              </a:rPr>
              <a:t>Physical Hard Disks</a:t>
            </a:r>
            <a:endParaRPr sz="900">
              <a:solidFill>
                <a:srgbClr val="38761D"/>
              </a:solidFill>
            </a:endParaRPr>
          </a:p>
        </p:txBody>
      </p:sp>
      <p:pic>
        <p:nvPicPr>
          <p:cNvPr id="1534" name="Google Shape;1534;p97"/>
          <p:cNvPicPr preferRelativeResize="0"/>
          <p:nvPr/>
        </p:nvPicPr>
        <p:blipFill>
          <a:blip r:embed="rId16">
            <a:alphaModFix/>
          </a:blip>
          <a:stretch>
            <a:fillRect/>
          </a:stretch>
        </p:blipFill>
        <p:spPr>
          <a:xfrm>
            <a:off x="5768003" y="3782356"/>
            <a:ext cx="269400" cy="269400"/>
          </a:xfrm>
          <a:prstGeom prst="rect">
            <a:avLst/>
          </a:prstGeom>
          <a:noFill/>
          <a:ln>
            <a:noFill/>
          </a:ln>
        </p:spPr>
      </p:pic>
      <p:pic>
        <p:nvPicPr>
          <p:cNvPr id="1537" name="Google Shape;1537;p97"/>
          <p:cNvPicPr preferRelativeResize="0"/>
          <p:nvPr/>
        </p:nvPicPr>
        <p:blipFill>
          <a:blip r:embed="rId16">
            <a:alphaModFix/>
          </a:blip>
          <a:stretch>
            <a:fillRect/>
          </a:stretch>
        </p:blipFill>
        <p:spPr>
          <a:xfrm>
            <a:off x="5920403" y="3934756"/>
            <a:ext cx="269400" cy="269400"/>
          </a:xfrm>
          <a:prstGeom prst="rect">
            <a:avLst/>
          </a:prstGeom>
          <a:noFill/>
          <a:ln>
            <a:noFill/>
          </a:ln>
        </p:spPr>
      </p:pic>
      <p:pic>
        <p:nvPicPr>
          <p:cNvPr id="1539" name="Google Shape;1539;p97"/>
          <p:cNvPicPr preferRelativeResize="0"/>
          <p:nvPr/>
        </p:nvPicPr>
        <p:blipFill>
          <a:blip r:embed="rId16">
            <a:alphaModFix/>
          </a:blip>
          <a:stretch>
            <a:fillRect/>
          </a:stretch>
        </p:blipFill>
        <p:spPr>
          <a:xfrm>
            <a:off x="6072803" y="4087156"/>
            <a:ext cx="269400" cy="269400"/>
          </a:xfrm>
          <a:prstGeom prst="rect">
            <a:avLst/>
          </a:prstGeom>
          <a:noFill/>
          <a:ln>
            <a:noFill/>
          </a:ln>
        </p:spPr>
      </p:pic>
      <p:sp>
        <p:nvSpPr>
          <p:cNvPr id="1589" name="Google Shape;1589;p97"/>
          <p:cNvSpPr txBox="1"/>
          <p:nvPr/>
        </p:nvSpPr>
        <p:spPr>
          <a:xfrm>
            <a:off x="4907300" y="3975609"/>
            <a:ext cx="11478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00">
                <a:solidFill>
                  <a:srgbClr val="38761D"/>
                </a:solidFill>
                <a:latin typeface="Montserrat"/>
                <a:ea typeface="Montserrat"/>
                <a:cs typeface="Montserrat"/>
                <a:sym typeface="Montserrat"/>
              </a:rPr>
              <a:t>cStor Replica Deployments (nodeSelectors)</a:t>
            </a:r>
            <a:endParaRPr sz="800">
              <a:solidFill>
                <a:srgbClr val="38761D"/>
              </a:solidFill>
              <a:latin typeface="Montserrat"/>
              <a:ea typeface="Montserrat"/>
              <a:cs typeface="Montserrat"/>
              <a:sym typeface="Montserrat"/>
            </a:endParaRPr>
          </a:p>
        </p:txBody>
      </p:sp>
      <p:sp>
        <p:nvSpPr>
          <p:cNvPr id="1590" name="Google Shape;1590;p97"/>
          <p:cNvSpPr/>
          <p:nvPr/>
        </p:nvSpPr>
        <p:spPr>
          <a:xfrm>
            <a:off x="857400" y="3164650"/>
            <a:ext cx="1219200" cy="1191900"/>
          </a:xfrm>
          <a:prstGeom prst="wedgeRectCallout">
            <a:avLst>
              <a:gd fmla="val 68729" name="adj1"/>
              <a:gd fmla="val -79224"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Stateful Application Running Inside Pod in Kubernetes</a:t>
            </a:r>
            <a:endParaRPr sz="1200">
              <a:latin typeface="Montserrat"/>
              <a:ea typeface="Montserrat"/>
              <a:cs typeface="Montserrat"/>
              <a:sym typeface="Montserrat"/>
            </a:endParaRPr>
          </a:p>
        </p:txBody>
      </p:sp>
      <p:sp>
        <p:nvSpPr>
          <p:cNvPr id="1591" name="Google Shape;1591;p97"/>
          <p:cNvSpPr/>
          <p:nvPr/>
        </p:nvSpPr>
        <p:spPr>
          <a:xfrm>
            <a:off x="2130475" y="3164650"/>
            <a:ext cx="1147800" cy="699000"/>
          </a:xfrm>
          <a:prstGeom prst="wedgeRectCallout">
            <a:avLst>
              <a:gd fmla="val 131147" name="adj1"/>
              <a:gd fmla="val -98298"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Persistent Volume for Application</a:t>
            </a:r>
            <a:endParaRPr sz="1200">
              <a:latin typeface="Montserrat"/>
              <a:ea typeface="Montserrat"/>
              <a:cs typeface="Montserrat"/>
              <a:sym typeface="Montserrat"/>
            </a:endParaRPr>
          </a:p>
        </p:txBody>
      </p:sp>
      <p:sp>
        <p:nvSpPr>
          <p:cNvPr id="1592" name="Google Shape;1592;p97"/>
          <p:cNvSpPr/>
          <p:nvPr/>
        </p:nvSpPr>
        <p:spPr>
          <a:xfrm>
            <a:off x="2130475" y="3918900"/>
            <a:ext cx="1440000" cy="507300"/>
          </a:xfrm>
          <a:prstGeom prst="wedgeRectCallout">
            <a:avLst>
              <a:gd fmla="val 85269" name="adj1"/>
              <a:gd fmla="val -10343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Create a cStor StorageClass</a:t>
            </a:r>
            <a:endParaRPr sz="1200">
              <a:latin typeface="Montserrat"/>
              <a:ea typeface="Montserrat"/>
              <a:cs typeface="Montserrat"/>
              <a:sym typeface="Montserrat"/>
            </a:endParaRPr>
          </a:p>
        </p:txBody>
      </p:sp>
      <p:sp>
        <p:nvSpPr>
          <p:cNvPr id="1593" name="Google Shape;1593;p97"/>
          <p:cNvSpPr/>
          <p:nvPr/>
        </p:nvSpPr>
        <p:spPr>
          <a:xfrm>
            <a:off x="6961400" y="3448375"/>
            <a:ext cx="1094100" cy="908100"/>
          </a:xfrm>
          <a:prstGeom prst="wedgeRectCallout">
            <a:avLst>
              <a:gd fmla="val -63742" name="adj1"/>
              <a:gd fmla="val -36356"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Montserrat"/>
                <a:ea typeface="Montserrat"/>
                <a:cs typeface="Montserrat"/>
                <a:sym typeface="Montserrat"/>
              </a:rPr>
              <a:t>cStor Replica Pod with 8 Disks</a:t>
            </a:r>
            <a:endParaRPr sz="1200">
              <a:latin typeface="Montserrat"/>
              <a:ea typeface="Montserrat"/>
              <a:cs typeface="Montserrat"/>
              <a:sym typeface="Montserrat"/>
            </a:endParaRPr>
          </a:p>
        </p:txBody>
      </p:sp>
      <p:pic>
        <p:nvPicPr>
          <p:cNvPr id="1594" name="Google Shape;1594;p97"/>
          <p:cNvPicPr preferRelativeResize="0"/>
          <p:nvPr/>
        </p:nvPicPr>
        <p:blipFill>
          <a:blip r:embed="rId17">
            <a:alphaModFix/>
          </a:blip>
          <a:stretch>
            <a:fillRect/>
          </a:stretch>
        </p:blipFill>
        <p:spPr>
          <a:xfrm>
            <a:off x="4724587" y="3489238"/>
            <a:ext cx="612600" cy="54273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8" name="Shape 1598"/>
        <p:cNvGrpSpPr/>
        <p:nvPr/>
      </p:nvGrpSpPr>
      <p:grpSpPr>
        <a:xfrm>
          <a:off x="0" y="0"/>
          <a:ext cx="0" cy="0"/>
          <a:chOff x="0" y="0"/>
          <a:chExt cx="0" cy="0"/>
        </a:xfrm>
      </p:grpSpPr>
      <p:pic>
        <p:nvPicPr>
          <p:cNvPr id="1599" name="Google Shape;1599;p98"/>
          <p:cNvPicPr preferRelativeResize="0"/>
          <p:nvPr/>
        </p:nvPicPr>
        <p:blipFill>
          <a:blip r:embed="rId3">
            <a:alphaModFix/>
          </a:blip>
          <a:stretch>
            <a:fillRect/>
          </a:stretch>
        </p:blipFill>
        <p:spPr>
          <a:xfrm>
            <a:off x="7466525" y="4008825"/>
            <a:ext cx="1551249" cy="819250"/>
          </a:xfrm>
          <a:prstGeom prst="rect">
            <a:avLst/>
          </a:prstGeom>
          <a:noFill/>
          <a:ln>
            <a:noFill/>
          </a:ln>
        </p:spPr>
      </p:pic>
      <p:sp>
        <p:nvSpPr>
          <p:cNvPr id="1600" name="Google Shape;1600;p98"/>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cStor IO Path</a:t>
            </a:r>
            <a:endParaRPr>
              <a:solidFill>
                <a:srgbClr val="351C75"/>
              </a:solidFill>
              <a:latin typeface="Arial"/>
              <a:ea typeface="Arial"/>
              <a:cs typeface="Arial"/>
              <a:sym typeface="Arial"/>
            </a:endParaRPr>
          </a:p>
        </p:txBody>
      </p:sp>
      <p:sp>
        <p:nvSpPr>
          <p:cNvPr id="1601" name="Google Shape;1601;p9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
        <p:nvSpPr>
          <p:cNvPr id="1602" name="Google Shape;1602;p98"/>
          <p:cNvSpPr/>
          <p:nvPr/>
        </p:nvSpPr>
        <p:spPr>
          <a:xfrm>
            <a:off x="683825" y="733850"/>
            <a:ext cx="1894200" cy="3491700"/>
          </a:xfrm>
          <a:prstGeom prst="roundRect">
            <a:avLst>
              <a:gd fmla="val 7982" name="adj"/>
            </a:avLst>
          </a:prstGeom>
          <a:solidFill>
            <a:srgbClr val="9FC5E8"/>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3" name="Google Shape;1603;p98"/>
          <p:cNvCxnSpPr/>
          <p:nvPr/>
        </p:nvCxnSpPr>
        <p:spPr>
          <a:xfrm>
            <a:off x="2104148" y="3587358"/>
            <a:ext cx="1800" cy="669900"/>
          </a:xfrm>
          <a:prstGeom prst="straightConnector1">
            <a:avLst/>
          </a:prstGeom>
          <a:noFill/>
          <a:ln cap="flat" cmpd="sng" w="28575">
            <a:solidFill>
              <a:schemeClr val="dk2"/>
            </a:solidFill>
            <a:prstDash val="solid"/>
            <a:round/>
            <a:headEnd len="med" w="med" type="triangle"/>
            <a:tailEnd len="med" w="med" type="triangle"/>
          </a:ln>
        </p:spPr>
      </p:cxnSp>
      <p:cxnSp>
        <p:nvCxnSpPr>
          <p:cNvPr id="1604" name="Google Shape;1604;p98"/>
          <p:cNvCxnSpPr>
            <a:stCxn id="1605" idx="2"/>
            <a:endCxn id="1606" idx="0"/>
          </p:cNvCxnSpPr>
          <p:nvPr/>
        </p:nvCxnSpPr>
        <p:spPr>
          <a:xfrm>
            <a:off x="2104157" y="3015402"/>
            <a:ext cx="0" cy="216900"/>
          </a:xfrm>
          <a:prstGeom prst="straightConnector1">
            <a:avLst/>
          </a:prstGeom>
          <a:noFill/>
          <a:ln cap="flat" cmpd="sng" w="28575">
            <a:solidFill>
              <a:srgbClr val="434343"/>
            </a:solidFill>
            <a:prstDash val="solid"/>
            <a:round/>
            <a:headEnd len="med" w="med" type="none"/>
            <a:tailEnd len="med" w="med" type="triangle"/>
          </a:ln>
        </p:spPr>
      </p:cxnSp>
      <p:cxnSp>
        <p:nvCxnSpPr>
          <p:cNvPr id="1607" name="Google Shape;1607;p98"/>
          <p:cNvCxnSpPr>
            <a:stCxn id="1608" idx="2"/>
            <a:endCxn id="1609" idx="0"/>
          </p:cNvCxnSpPr>
          <p:nvPr/>
        </p:nvCxnSpPr>
        <p:spPr>
          <a:xfrm flipH="1" rot="-5400000">
            <a:off x="1983402" y="1452428"/>
            <a:ext cx="243000" cy="15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1610" name="Google Shape;1610;p98"/>
          <p:cNvCxnSpPr>
            <a:stCxn id="1609" idx="2"/>
            <a:endCxn id="1605" idx="0"/>
          </p:cNvCxnSpPr>
          <p:nvPr/>
        </p:nvCxnSpPr>
        <p:spPr>
          <a:xfrm rot="5400000">
            <a:off x="1983402" y="2293300"/>
            <a:ext cx="243000" cy="1500"/>
          </a:xfrm>
          <a:prstGeom prst="bentConnector3">
            <a:avLst>
              <a:gd fmla="val 50011" name="adj1"/>
            </a:avLst>
          </a:prstGeom>
          <a:noFill/>
          <a:ln cap="flat" cmpd="sng" w="28575">
            <a:solidFill>
              <a:schemeClr val="dk2"/>
            </a:solidFill>
            <a:prstDash val="solid"/>
            <a:round/>
            <a:headEnd len="med" w="med" type="none"/>
            <a:tailEnd len="med" w="med" type="triangle"/>
          </a:ln>
        </p:spPr>
      </p:cxnSp>
      <p:pic>
        <p:nvPicPr>
          <p:cNvPr id="1611" name="Google Shape;1611;p98"/>
          <p:cNvPicPr preferRelativeResize="0"/>
          <p:nvPr/>
        </p:nvPicPr>
        <p:blipFill>
          <a:blip r:embed="rId4">
            <a:alphaModFix/>
          </a:blip>
          <a:stretch>
            <a:fillRect/>
          </a:stretch>
        </p:blipFill>
        <p:spPr>
          <a:xfrm>
            <a:off x="396900" y="3142141"/>
            <a:ext cx="598688" cy="597600"/>
          </a:xfrm>
          <a:prstGeom prst="rect">
            <a:avLst/>
          </a:prstGeom>
          <a:noFill/>
          <a:ln>
            <a:noFill/>
          </a:ln>
        </p:spPr>
      </p:pic>
      <p:pic>
        <p:nvPicPr>
          <p:cNvPr id="1609" name="Google Shape;1609;p98"/>
          <p:cNvPicPr preferRelativeResize="0"/>
          <p:nvPr/>
        </p:nvPicPr>
        <p:blipFill>
          <a:blip r:embed="rId5">
            <a:alphaModFix/>
          </a:blip>
          <a:stretch>
            <a:fillRect/>
          </a:stretch>
        </p:blipFill>
        <p:spPr>
          <a:xfrm>
            <a:off x="1806737" y="1574725"/>
            <a:ext cx="597831" cy="597825"/>
          </a:xfrm>
          <a:prstGeom prst="rect">
            <a:avLst/>
          </a:prstGeom>
          <a:noFill/>
          <a:ln>
            <a:noFill/>
          </a:ln>
        </p:spPr>
      </p:pic>
      <p:pic>
        <p:nvPicPr>
          <p:cNvPr id="1608" name="Google Shape;1608;p98"/>
          <p:cNvPicPr preferRelativeResize="0"/>
          <p:nvPr/>
        </p:nvPicPr>
        <p:blipFill>
          <a:blip r:embed="rId6">
            <a:alphaModFix/>
          </a:blip>
          <a:stretch>
            <a:fillRect/>
          </a:stretch>
        </p:blipFill>
        <p:spPr>
          <a:xfrm>
            <a:off x="1805237" y="733853"/>
            <a:ext cx="597831" cy="597825"/>
          </a:xfrm>
          <a:prstGeom prst="rect">
            <a:avLst/>
          </a:prstGeom>
          <a:noFill/>
          <a:ln>
            <a:noFill/>
          </a:ln>
        </p:spPr>
      </p:pic>
      <p:pic>
        <p:nvPicPr>
          <p:cNvPr id="1606" name="Google Shape;1606;p98"/>
          <p:cNvPicPr preferRelativeResize="0"/>
          <p:nvPr/>
        </p:nvPicPr>
        <p:blipFill>
          <a:blip r:embed="rId7">
            <a:alphaModFix/>
          </a:blip>
          <a:stretch>
            <a:fillRect/>
          </a:stretch>
        </p:blipFill>
        <p:spPr>
          <a:xfrm>
            <a:off x="1850445" y="3232354"/>
            <a:ext cx="507404" cy="507404"/>
          </a:xfrm>
          <a:prstGeom prst="rect">
            <a:avLst/>
          </a:prstGeom>
          <a:noFill/>
          <a:ln>
            <a:noFill/>
          </a:ln>
        </p:spPr>
      </p:pic>
      <p:sp>
        <p:nvSpPr>
          <p:cNvPr id="1612" name="Google Shape;1612;p98"/>
          <p:cNvSpPr txBox="1"/>
          <p:nvPr/>
        </p:nvSpPr>
        <p:spPr>
          <a:xfrm>
            <a:off x="683825" y="3627950"/>
            <a:ext cx="12192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Montserrat"/>
                <a:ea typeface="Montserrat"/>
                <a:cs typeface="Montserrat"/>
                <a:sym typeface="Montserrat"/>
              </a:rPr>
              <a:t>Application Namespace</a:t>
            </a:r>
            <a:endParaRPr sz="1000">
              <a:latin typeface="Montserrat"/>
              <a:ea typeface="Montserrat"/>
              <a:cs typeface="Montserrat"/>
              <a:sym typeface="Montserrat"/>
            </a:endParaRPr>
          </a:p>
        </p:txBody>
      </p:sp>
      <p:pic>
        <p:nvPicPr>
          <p:cNvPr id="1605" name="Google Shape;1605;p98"/>
          <p:cNvPicPr preferRelativeResize="0"/>
          <p:nvPr/>
        </p:nvPicPr>
        <p:blipFill>
          <a:blip r:embed="rId8">
            <a:alphaModFix/>
          </a:blip>
          <a:stretch>
            <a:fillRect/>
          </a:stretch>
        </p:blipFill>
        <p:spPr>
          <a:xfrm>
            <a:off x="1804255" y="2415602"/>
            <a:ext cx="599803" cy="599800"/>
          </a:xfrm>
          <a:prstGeom prst="rect">
            <a:avLst/>
          </a:prstGeom>
          <a:noFill/>
          <a:ln>
            <a:noFill/>
          </a:ln>
        </p:spPr>
      </p:pic>
      <p:sp>
        <p:nvSpPr>
          <p:cNvPr id="1613" name="Google Shape;1613;p98"/>
          <p:cNvSpPr/>
          <p:nvPr/>
        </p:nvSpPr>
        <p:spPr>
          <a:xfrm>
            <a:off x="2326874" y="4130600"/>
            <a:ext cx="1314900" cy="572700"/>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latin typeface="Montserrat"/>
                <a:ea typeface="Montserrat"/>
                <a:cs typeface="Montserrat"/>
                <a:sym typeface="Montserrat"/>
              </a:rPr>
              <a:t>iSCSI</a:t>
            </a:r>
            <a:endParaRPr sz="1000">
              <a:latin typeface="Montserrat"/>
              <a:ea typeface="Montserrat"/>
              <a:cs typeface="Montserrat"/>
              <a:sym typeface="Montserrat"/>
            </a:endParaRPr>
          </a:p>
        </p:txBody>
      </p:sp>
      <p:pic>
        <p:nvPicPr>
          <p:cNvPr id="1614" name="Google Shape;1614;p98"/>
          <p:cNvPicPr preferRelativeResize="0"/>
          <p:nvPr/>
        </p:nvPicPr>
        <p:blipFill>
          <a:blip r:embed="rId9">
            <a:alphaModFix/>
          </a:blip>
          <a:stretch>
            <a:fillRect/>
          </a:stretch>
        </p:blipFill>
        <p:spPr>
          <a:xfrm>
            <a:off x="1851944" y="4164739"/>
            <a:ext cx="507406" cy="507404"/>
          </a:xfrm>
          <a:prstGeom prst="rect">
            <a:avLst/>
          </a:prstGeom>
          <a:noFill/>
          <a:ln>
            <a:noFill/>
          </a:ln>
        </p:spPr>
      </p:pic>
      <p:sp>
        <p:nvSpPr>
          <p:cNvPr id="1615" name="Google Shape;1615;p98"/>
          <p:cNvSpPr/>
          <p:nvPr/>
        </p:nvSpPr>
        <p:spPr>
          <a:xfrm>
            <a:off x="3648425" y="2623050"/>
            <a:ext cx="4078500" cy="2184900"/>
          </a:xfrm>
          <a:prstGeom prst="roundRect">
            <a:avLst>
              <a:gd fmla="val 4903" name="adj"/>
            </a:avLst>
          </a:prstGeom>
          <a:solidFill>
            <a:srgbClr val="B6D7A8"/>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98"/>
          <p:cNvSpPr/>
          <p:nvPr/>
        </p:nvSpPr>
        <p:spPr>
          <a:xfrm>
            <a:off x="4246625" y="4125300"/>
            <a:ext cx="1551300" cy="572700"/>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98"/>
          <p:cNvSpPr/>
          <p:nvPr/>
        </p:nvSpPr>
        <p:spPr>
          <a:xfrm>
            <a:off x="6021147" y="4135900"/>
            <a:ext cx="1705800" cy="572700"/>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Montserrat"/>
                <a:ea typeface="Montserrat"/>
                <a:cs typeface="Montserrat"/>
                <a:sym typeface="Montserrat"/>
              </a:rPr>
              <a:t>OS Driver</a:t>
            </a:r>
            <a:endParaRPr sz="1000">
              <a:latin typeface="Montserrat"/>
              <a:ea typeface="Montserrat"/>
              <a:cs typeface="Montserrat"/>
              <a:sym typeface="Montserrat"/>
            </a:endParaRPr>
          </a:p>
        </p:txBody>
      </p:sp>
      <p:pic>
        <p:nvPicPr>
          <p:cNvPr id="1618" name="Google Shape;1618;p98"/>
          <p:cNvPicPr preferRelativeResize="0"/>
          <p:nvPr/>
        </p:nvPicPr>
        <p:blipFill>
          <a:blip r:embed="rId8">
            <a:alphaModFix/>
          </a:blip>
          <a:stretch>
            <a:fillRect/>
          </a:stretch>
        </p:blipFill>
        <p:spPr>
          <a:xfrm>
            <a:off x="5666868" y="4046152"/>
            <a:ext cx="599803" cy="599800"/>
          </a:xfrm>
          <a:prstGeom prst="rect">
            <a:avLst/>
          </a:prstGeom>
          <a:noFill/>
          <a:ln>
            <a:noFill/>
          </a:ln>
        </p:spPr>
      </p:pic>
      <p:sp>
        <p:nvSpPr>
          <p:cNvPr id="1619" name="Google Shape;1619;p98"/>
          <p:cNvSpPr txBox="1"/>
          <p:nvPr/>
        </p:nvSpPr>
        <p:spPr>
          <a:xfrm>
            <a:off x="5362075" y="3562875"/>
            <a:ext cx="1219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latin typeface="Montserrat"/>
                <a:ea typeface="Montserrat"/>
                <a:cs typeface="Montserrat"/>
                <a:sym typeface="Montserrat"/>
              </a:rPr>
              <a:t>cStor replica Pods</a:t>
            </a:r>
            <a:endParaRPr sz="1000">
              <a:latin typeface="Montserrat"/>
              <a:ea typeface="Montserrat"/>
              <a:cs typeface="Montserrat"/>
              <a:sym typeface="Montserrat"/>
            </a:endParaRPr>
          </a:p>
        </p:txBody>
      </p:sp>
      <p:pic>
        <p:nvPicPr>
          <p:cNvPr id="1620" name="Google Shape;1620;p98"/>
          <p:cNvPicPr preferRelativeResize="0"/>
          <p:nvPr/>
        </p:nvPicPr>
        <p:blipFill>
          <a:blip r:embed="rId5">
            <a:alphaModFix/>
          </a:blip>
          <a:stretch>
            <a:fillRect/>
          </a:stretch>
        </p:blipFill>
        <p:spPr>
          <a:xfrm>
            <a:off x="3648787" y="4118050"/>
            <a:ext cx="597831" cy="597825"/>
          </a:xfrm>
          <a:prstGeom prst="rect">
            <a:avLst/>
          </a:prstGeom>
          <a:noFill/>
          <a:ln>
            <a:noFill/>
          </a:ln>
        </p:spPr>
      </p:pic>
      <p:sp>
        <p:nvSpPr>
          <p:cNvPr id="1621" name="Google Shape;1621;p98"/>
          <p:cNvSpPr txBox="1"/>
          <p:nvPr/>
        </p:nvSpPr>
        <p:spPr>
          <a:xfrm>
            <a:off x="3420175" y="3613713"/>
            <a:ext cx="12192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latin typeface="Montserrat"/>
                <a:ea typeface="Montserrat"/>
                <a:cs typeface="Montserrat"/>
                <a:sym typeface="Montserrat"/>
              </a:rPr>
              <a:t>iSCSI Target</a:t>
            </a:r>
            <a:endParaRPr sz="1000">
              <a:latin typeface="Montserrat"/>
              <a:ea typeface="Montserrat"/>
              <a:cs typeface="Montserrat"/>
              <a:sym typeface="Montserrat"/>
            </a:endParaRPr>
          </a:p>
          <a:p>
            <a:pPr indent="0" lvl="0" marL="0" rtl="0" algn="ctr">
              <a:spcBef>
                <a:spcPts val="0"/>
              </a:spcBef>
              <a:spcAft>
                <a:spcPts val="0"/>
              </a:spcAft>
              <a:buNone/>
            </a:pPr>
            <a:r>
              <a:rPr lang="en-US" sz="1000">
                <a:latin typeface="Montserrat"/>
                <a:ea typeface="Montserrat"/>
                <a:cs typeface="Montserrat"/>
                <a:sym typeface="Montserrat"/>
              </a:rPr>
              <a:t>(PV)</a:t>
            </a:r>
            <a:endParaRPr sz="1000">
              <a:latin typeface="Montserrat"/>
              <a:ea typeface="Montserrat"/>
              <a:cs typeface="Montserrat"/>
              <a:sym typeface="Montserrat"/>
            </a:endParaRPr>
          </a:p>
        </p:txBody>
      </p:sp>
      <p:sp>
        <p:nvSpPr>
          <p:cNvPr id="1622" name="Google Shape;1622;p98"/>
          <p:cNvSpPr txBox="1"/>
          <p:nvPr/>
        </p:nvSpPr>
        <p:spPr>
          <a:xfrm>
            <a:off x="4352762" y="2623046"/>
            <a:ext cx="42237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Montserrat"/>
                <a:ea typeface="Montserrat"/>
                <a:cs typeface="Montserrat"/>
                <a:sym typeface="Montserrat"/>
              </a:rPr>
              <a:t>OpenEBS Namespace</a:t>
            </a:r>
            <a:endParaRPr sz="1000">
              <a:latin typeface="Montserrat"/>
              <a:ea typeface="Montserrat"/>
              <a:cs typeface="Montserrat"/>
              <a:sym typeface="Montserrat"/>
            </a:endParaRPr>
          </a:p>
        </p:txBody>
      </p:sp>
      <p:pic>
        <p:nvPicPr>
          <p:cNvPr id="1623" name="Google Shape;1623;p98"/>
          <p:cNvPicPr preferRelativeResize="0"/>
          <p:nvPr/>
        </p:nvPicPr>
        <p:blipFill>
          <a:blip r:embed="rId4">
            <a:alphaModFix/>
          </a:blip>
          <a:stretch>
            <a:fillRect/>
          </a:stretch>
        </p:blipFill>
        <p:spPr>
          <a:xfrm>
            <a:off x="3919087" y="2237386"/>
            <a:ext cx="598688" cy="597600"/>
          </a:xfrm>
          <a:prstGeom prst="rect">
            <a:avLst/>
          </a:prstGeom>
          <a:noFill/>
          <a:ln>
            <a:noFill/>
          </a:ln>
        </p:spPr>
      </p:pic>
      <p:sp>
        <p:nvSpPr>
          <p:cNvPr id="1624" name="Google Shape;1624;p98"/>
          <p:cNvSpPr txBox="1"/>
          <p:nvPr/>
        </p:nvSpPr>
        <p:spPr>
          <a:xfrm>
            <a:off x="4408263" y="3819721"/>
            <a:ext cx="1406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000">
                <a:solidFill>
                  <a:schemeClr val="dk1"/>
                </a:solidFill>
                <a:latin typeface="Montserrat"/>
                <a:ea typeface="Montserrat"/>
                <a:cs typeface="Montserrat"/>
                <a:sym typeface="Montserrat"/>
              </a:rPr>
              <a:t>cStor custom block protocol</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1625" name="Google Shape;1625;p98"/>
          <p:cNvSpPr txBox="1"/>
          <p:nvPr/>
        </p:nvSpPr>
        <p:spPr>
          <a:xfrm>
            <a:off x="3596000" y="789450"/>
            <a:ext cx="5277000" cy="1833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Aggregates hard disks in the replica pods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Exposes volumes at iSCSI target / controller svc</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Attaches volume to application worker node</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Mounts filesystem and binds to application pod</a:t>
            </a: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pic>
        <p:nvPicPr>
          <p:cNvPr id="297" name="Google Shape;297;p45"/>
          <p:cNvPicPr preferRelativeResize="0"/>
          <p:nvPr/>
        </p:nvPicPr>
        <p:blipFill>
          <a:blip r:embed="rId3">
            <a:alphaModFix/>
          </a:blip>
          <a:stretch>
            <a:fillRect/>
          </a:stretch>
        </p:blipFill>
        <p:spPr>
          <a:xfrm rot="-143324">
            <a:off x="472651" y="699615"/>
            <a:ext cx="3614648" cy="2387170"/>
          </a:xfrm>
          <a:prstGeom prst="rect">
            <a:avLst/>
          </a:prstGeom>
          <a:noFill/>
          <a:ln>
            <a:noFill/>
          </a:ln>
          <a:effectLst>
            <a:outerShdw blurRad="57150" rotWithShape="0" algn="bl" dir="5400000" dist="19050">
              <a:srgbClr val="000000">
                <a:alpha val="50000"/>
              </a:srgbClr>
            </a:outerShdw>
          </a:effectLst>
        </p:spPr>
      </p:pic>
      <p:pic>
        <p:nvPicPr>
          <p:cNvPr id="298" name="Google Shape;298;p45"/>
          <p:cNvPicPr preferRelativeResize="0"/>
          <p:nvPr/>
        </p:nvPicPr>
        <p:blipFill rotWithShape="1">
          <a:blip r:embed="rId4">
            <a:alphaModFix/>
          </a:blip>
          <a:srcRect b="0" l="0" r="0" t="2104"/>
          <a:stretch/>
        </p:blipFill>
        <p:spPr>
          <a:xfrm rot="133258">
            <a:off x="4668441" y="2215648"/>
            <a:ext cx="3783943" cy="2455805"/>
          </a:xfrm>
          <a:prstGeom prst="rect">
            <a:avLst/>
          </a:prstGeom>
          <a:noFill/>
          <a:ln>
            <a:noFill/>
          </a:ln>
          <a:effectLst>
            <a:outerShdw blurRad="57150" rotWithShape="0" algn="bl" dir="5400000" dist="19050">
              <a:srgbClr val="000000">
                <a:alpha val="50000"/>
              </a:srgbClr>
            </a:outerShdw>
          </a:effectLst>
        </p:spPr>
      </p:pic>
      <p:sp>
        <p:nvSpPr>
          <p:cNvPr id="299" name="Google Shape;299;p45"/>
          <p:cNvSpPr/>
          <p:nvPr/>
        </p:nvSpPr>
        <p:spPr>
          <a:xfrm rot="-153499">
            <a:off x="4204753" y="1386913"/>
            <a:ext cx="141141" cy="598836"/>
          </a:xfrm>
          <a:prstGeom prst="chevron">
            <a:avLst>
              <a:gd fmla="val 50000" name="adj"/>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5"/>
          <p:cNvSpPr/>
          <p:nvPr/>
        </p:nvSpPr>
        <p:spPr>
          <a:xfrm rot="10800000">
            <a:off x="4380595" y="3363036"/>
            <a:ext cx="169200" cy="669300"/>
          </a:xfrm>
          <a:prstGeom prst="chevron">
            <a:avLst>
              <a:gd fmla="val 50000" name="adj"/>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5"/>
          <p:cNvSpPr txBox="1"/>
          <p:nvPr/>
        </p:nvSpPr>
        <p:spPr>
          <a:xfrm>
            <a:off x="4380600" y="1209725"/>
            <a:ext cx="3489300" cy="1148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Code </a:t>
            </a:r>
            <a:r>
              <a:rPr i="1" lang="en-US" sz="1200">
                <a:latin typeface="Montserrat"/>
                <a:ea typeface="Montserrat"/>
                <a:cs typeface="Montserrat"/>
                <a:sym typeface="Montserrat"/>
              </a:rPr>
              <a:t>is</a:t>
            </a:r>
            <a:r>
              <a:rPr lang="en-US" sz="1200">
                <a:latin typeface="Montserrat"/>
                <a:ea typeface="Montserrat"/>
                <a:cs typeface="Montserrat"/>
                <a:sym typeface="Montserrat"/>
              </a:rPr>
              <a:t> marketing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Contributing in CNCF ecosystem</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19 CKAs &amp; growing</a:t>
            </a:r>
            <a:endParaRPr sz="1200">
              <a:latin typeface="Montserrat"/>
              <a:ea typeface="Montserrat"/>
              <a:cs typeface="Montserrat"/>
              <a:sym typeface="Montserrat"/>
            </a:endParaRPr>
          </a:p>
        </p:txBody>
      </p:sp>
      <p:sp>
        <p:nvSpPr>
          <p:cNvPr id="302" name="Google Shape;302;p45"/>
          <p:cNvSpPr txBox="1"/>
          <p:nvPr/>
        </p:nvSpPr>
        <p:spPr>
          <a:xfrm>
            <a:off x="1226440" y="3225791"/>
            <a:ext cx="3230700" cy="13071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Font typeface="Montserrat"/>
              <a:buChar char="●"/>
            </a:pPr>
            <a:r>
              <a:rPr lang="en-US" sz="1200">
                <a:latin typeface="Montserrat"/>
                <a:ea typeface="Montserrat"/>
                <a:cs typeface="Montserrat"/>
                <a:sym typeface="Montserrat"/>
              </a:rPr>
              <a:t>4X yr/yr growth in container pulls</a:t>
            </a:r>
            <a:endParaRPr sz="1200">
              <a:latin typeface="Montserrat"/>
              <a:ea typeface="Montserrat"/>
              <a:cs typeface="Montserrat"/>
              <a:sym typeface="Montserrat"/>
            </a:endParaRPr>
          </a:p>
          <a:p>
            <a:pPr indent="-304800" lvl="0" marL="457200" marR="0" rtl="0" algn="l">
              <a:lnSpc>
                <a:spcPct val="100000"/>
              </a:lnSpc>
              <a:spcBef>
                <a:spcPts val="0"/>
              </a:spcBef>
              <a:spcAft>
                <a:spcPts val="0"/>
              </a:spcAft>
              <a:buSzPts val="1200"/>
              <a:buFont typeface="Montserrat"/>
              <a:buChar char="●"/>
            </a:pPr>
            <a:r>
              <a:rPr lang="en-US" sz="1200">
                <a:latin typeface="Montserrat"/>
                <a:ea typeface="Montserrat"/>
                <a:cs typeface="Montserrat"/>
                <a:sym typeface="Montserrat"/>
              </a:rPr>
              <a:t>#1 CNS in trial per CNCF survey</a:t>
            </a:r>
            <a:endParaRPr sz="1200">
              <a:latin typeface="Montserrat"/>
              <a:ea typeface="Montserrat"/>
              <a:cs typeface="Montserrat"/>
              <a:sym typeface="Montserrat"/>
            </a:endParaRPr>
          </a:p>
          <a:p>
            <a:pPr indent="-304800" lvl="0" marL="457200" marR="0" rtl="0" algn="l">
              <a:lnSpc>
                <a:spcPct val="100000"/>
              </a:lnSpc>
              <a:spcBef>
                <a:spcPts val="0"/>
              </a:spcBef>
              <a:spcAft>
                <a:spcPts val="0"/>
              </a:spcAft>
              <a:buSzPts val="1200"/>
              <a:buFont typeface="Montserrat"/>
              <a:buChar char="●"/>
            </a:pPr>
            <a:r>
              <a:rPr lang="en-US" sz="1200">
                <a:latin typeface="Montserrat"/>
                <a:ea typeface="Montserrat"/>
                <a:cs typeface="Montserrat"/>
                <a:sym typeface="Montserrat"/>
              </a:rPr>
              <a:t>Rapidly becoming the defacto standard for stateful workloads on Kubernetes</a:t>
            </a:r>
            <a:endParaRPr sz="1200">
              <a:latin typeface="Montserrat"/>
              <a:ea typeface="Montserrat"/>
              <a:cs typeface="Montserrat"/>
              <a:sym typeface="Montserrat"/>
            </a:endParaRPr>
          </a:p>
        </p:txBody>
      </p:sp>
      <p:sp>
        <p:nvSpPr>
          <p:cNvPr id="303" name="Google Shape;303;p45"/>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sz="2800">
                <a:solidFill>
                  <a:srgbClr val="1E135A"/>
                </a:solidFill>
              </a:rPr>
              <a:t>Who is MayaData? Popularity of OpenEBS?</a:t>
            </a:r>
            <a:endParaRPr b="0" sz="2800">
              <a:solidFill>
                <a:srgbClr val="1E135A"/>
              </a:solidFill>
            </a:endParaRPr>
          </a:p>
        </p:txBody>
      </p:sp>
      <p:sp>
        <p:nvSpPr>
          <p:cNvPr id="304" name="Google Shape;304;p45"/>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9" name="Shape 1629"/>
        <p:cNvGrpSpPr/>
        <p:nvPr/>
      </p:nvGrpSpPr>
      <p:grpSpPr>
        <a:xfrm>
          <a:off x="0" y="0"/>
          <a:ext cx="0" cy="0"/>
          <a:chOff x="0" y="0"/>
          <a:chExt cx="0" cy="0"/>
        </a:xfrm>
      </p:grpSpPr>
      <p:sp>
        <p:nvSpPr>
          <p:cNvPr id="1630" name="Google Shape;1630;p99"/>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351C75"/>
                </a:solidFill>
                <a:latin typeface="Arial"/>
                <a:ea typeface="Arial"/>
                <a:cs typeface="Arial"/>
                <a:sym typeface="Arial"/>
              </a:rPr>
              <a:t>cStor vs Mayastor IO path</a:t>
            </a:r>
            <a:endParaRPr>
              <a:solidFill>
                <a:srgbClr val="351C75"/>
              </a:solidFill>
              <a:latin typeface="Arial"/>
              <a:ea typeface="Arial"/>
              <a:cs typeface="Arial"/>
              <a:sym typeface="Arial"/>
            </a:endParaRPr>
          </a:p>
        </p:txBody>
      </p:sp>
      <p:sp>
        <p:nvSpPr>
          <p:cNvPr id="1631" name="Google Shape;1631;p99"/>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1632" name="Google Shape;1632;p99"/>
          <p:cNvPicPr preferRelativeResize="0"/>
          <p:nvPr/>
        </p:nvPicPr>
        <p:blipFill>
          <a:blip r:embed="rId3">
            <a:alphaModFix/>
          </a:blip>
          <a:stretch>
            <a:fillRect/>
          </a:stretch>
        </p:blipFill>
        <p:spPr>
          <a:xfrm>
            <a:off x="6275625" y="473525"/>
            <a:ext cx="2748895" cy="4196451"/>
          </a:xfrm>
          <a:prstGeom prst="rect">
            <a:avLst/>
          </a:prstGeom>
          <a:noFill/>
          <a:ln>
            <a:noFill/>
          </a:ln>
        </p:spPr>
      </p:pic>
      <p:pic>
        <p:nvPicPr>
          <p:cNvPr id="1633" name="Google Shape;1633;p99"/>
          <p:cNvPicPr preferRelativeResize="0"/>
          <p:nvPr/>
        </p:nvPicPr>
        <p:blipFill>
          <a:blip r:embed="rId4">
            <a:alphaModFix/>
          </a:blip>
          <a:stretch>
            <a:fillRect/>
          </a:stretch>
        </p:blipFill>
        <p:spPr>
          <a:xfrm>
            <a:off x="113551" y="890625"/>
            <a:ext cx="5229650" cy="3779351"/>
          </a:xfrm>
          <a:prstGeom prst="rect">
            <a:avLst/>
          </a:prstGeom>
          <a:noFill/>
          <a:ln>
            <a:noFill/>
          </a:ln>
        </p:spPr>
      </p:pic>
      <p:sp>
        <p:nvSpPr>
          <p:cNvPr id="1634" name="Google Shape;1634;p99"/>
          <p:cNvSpPr txBox="1"/>
          <p:nvPr/>
        </p:nvSpPr>
        <p:spPr>
          <a:xfrm>
            <a:off x="6491775" y="115450"/>
            <a:ext cx="23166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Mayastor     /     cStor</a:t>
            </a:r>
            <a:endParaRPr/>
          </a:p>
        </p:txBody>
      </p:sp>
      <p:sp>
        <p:nvSpPr>
          <p:cNvPr id="1635" name="Google Shape;1635;p99"/>
          <p:cNvSpPr txBox="1"/>
          <p:nvPr/>
        </p:nvSpPr>
        <p:spPr>
          <a:xfrm>
            <a:off x="271625" y="720250"/>
            <a:ext cx="2811300" cy="21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New </a:t>
            </a:r>
            <a:endParaRPr/>
          </a:p>
          <a:p>
            <a:pPr indent="0" lvl="0" marL="0" rtl="0" algn="l">
              <a:spcBef>
                <a:spcPts val="0"/>
              </a:spcBef>
              <a:spcAft>
                <a:spcPts val="0"/>
              </a:spcAft>
              <a:buNone/>
            </a:pPr>
            <a:r>
              <a:rPr lang="en-US"/>
              <a:t>  Storage Engine for </a:t>
            </a:r>
            <a:endParaRPr/>
          </a:p>
          <a:p>
            <a:pPr indent="0" lvl="0" marL="0" rtl="0" algn="l">
              <a:spcBef>
                <a:spcPts val="0"/>
              </a:spcBef>
              <a:spcAft>
                <a:spcPts val="0"/>
              </a:spcAft>
              <a:buNone/>
            </a:pPr>
            <a:r>
              <a:rPr lang="en-US"/>
              <a:t>  </a:t>
            </a:r>
            <a:r>
              <a:rPr b="1" lang="en-US"/>
              <a:t>Performance with Features</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Same </a:t>
            </a:r>
            <a:endParaRPr/>
          </a:p>
          <a:p>
            <a:pPr indent="0" lvl="0" marL="0" rtl="0" algn="l">
              <a:spcBef>
                <a:spcPts val="0"/>
              </a:spcBef>
              <a:spcAft>
                <a:spcPts val="0"/>
              </a:spcAft>
              <a:buNone/>
            </a:pPr>
            <a:r>
              <a:rPr lang="en-US"/>
              <a:t>  Declarative, </a:t>
            </a:r>
            <a:endParaRPr/>
          </a:p>
          <a:p>
            <a:pPr indent="0" lvl="0" marL="0" rtl="0" algn="l">
              <a:spcBef>
                <a:spcPts val="0"/>
              </a:spcBef>
              <a:spcAft>
                <a:spcPts val="0"/>
              </a:spcAft>
              <a:buNone/>
            </a:pPr>
            <a:r>
              <a:rPr lang="en-US"/>
              <a:t>  Composable Data Plane with </a:t>
            </a:r>
            <a:endParaRPr/>
          </a:p>
          <a:p>
            <a:pPr indent="0" lvl="0" marL="0" rtl="0" algn="l">
              <a:spcBef>
                <a:spcPts val="0"/>
              </a:spcBef>
              <a:spcAft>
                <a:spcPts val="0"/>
              </a:spcAft>
              <a:buNone/>
            </a:pPr>
            <a:r>
              <a:rPr lang="en-US"/>
              <a:t>  Developer Friendly Mgt and</a:t>
            </a:r>
            <a:endParaRPr/>
          </a:p>
          <a:p>
            <a:pPr indent="0" lvl="0" marL="0" rtl="0" algn="l">
              <a:spcBef>
                <a:spcPts val="0"/>
              </a:spcBef>
              <a:spcAft>
                <a:spcPts val="0"/>
              </a:spcAft>
              <a:buNone/>
            </a:pPr>
            <a:r>
              <a:rPr lang="en-US"/>
              <a:t>  API-Driven Orchestration.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  </a:t>
            </a:r>
            <a:endParaRPr/>
          </a:p>
        </p:txBody>
      </p:sp>
      <p:sp>
        <p:nvSpPr>
          <p:cNvPr id="1636" name="Google Shape;1636;p99"/>
          <p:cNvSpPr txBox="1"/>
          <p:nvPr/>
        </p:nvSpPr>
        <p:spPr>
          <a:xfrm>
            <a:off x="113550" y="3464250"/>
            <a:ext cx="14301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99"/>
          <p:cNvSpPr/>
          <p:nvPr/>
        </p:nvSpPr>
        <p:spPr>
          <a:xfrm>
            <a:off x="4729075" y="395350"/>
            <a:ext cx="1588500" cy="3459575"/>
          </a:xfrm>
          <a:prstGeom prst="flowChartProcess">
            <a:avLst/>
          </a:prstGeom>
          <a:solidFill>
            <a:srgbClr val="434343"/>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sequential read 2-way mirror: (groupid=0, jobs=1): err= 0: pid=32573: Thu Feb 13 21:23:41 2020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  read: IOPS=79.2k, BW=309MiB/s (324MB/s)(9280MiB/30002msec)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sequential write 2-way mirror: (groupid=1, jobs=1): err= 0: pid=32651: Thu Feb 13 21:23:41 2020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  read: IOPS=77.8k, BW=304MiB/s (319MB/s)(9115MiB/30002msec)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random write 2-way mirror: (groupid=2, jobs=1): err= 0: pid=32718: Thu Feb 13 21:23:41 2020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 write: IOPS=47.6k, BW=186MiB/s (195MB/s)(5582MiB/30003msec)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US" sz="600">
                <a:solidFill>
                  <a:srgbClr val="00FF00"/>
                </a:solidFill>
                <a:latin typeface="Courier New"/>
                <a:ea typeface="Courier New"/>
                <a:cs typeface="Courier New"/>
                <a:sym typeface="Courier New"/>
              </a:rPr>
              <a:t>random read 2-way mirror: (groupid=0, jobs=1): err= 0: pid=1020: Thu Feb 13 21:23:41 2020                                                     </a:t>
            </a:r>
            <a:endParaRPr sz="600">
              <a:solidFill>
                <a:srgbClr val="00FF00"/>
              </a:solidFill>
              <a:latin typeface="Courier New"/>
              <a:ea typeface="Courier New"/>
              <a:cs typeface="Courier New"/>
              <a:sym typeface="Courier New"/>
            </a:endParaRPr>
          </a:p>
          <a:p>
            <a:pPr indent="0" lvl="0" marL="0" rtl="0" algn="l">
              <a:lnSpc>
                <a:spcPct val="115000"/>
              </a:lnSpc>
              <a:spcBef>
                <a:spcPts val="0"/>
              </a:spcBef>
              <a:spcAft>
                <a:spcPts val="0"/>
              </a:spcAft>
              <a:buClr>
                <a:schemeClr val="dk1"/>
              </a:buClr>
              <a:buSzPts val="1100"/>
              <a:buFont typeface="Arial"/>
              <a:buNone/>
            </a:pPr>
            <a:r>
              <a:rPr lang="en-US" sz="600">
                <a:solidFill>
                  <a:srgbClr val="00FF00"/>
                </a:solidFill>
                <a:latin typeface="Courier New"/>
                <a:ea typeface="Courier New"/>
                <a:cs typeface="Courier New"/>
                <a:sym typeface="Courier New"/>
              </a:rPr>
              <a:t>  read: IOPS=76.9k, BW=301MiB/s (315MB/s)(9017MiB/30002msec)   </a:t>
            </a:r>
            <a:endParaRPr sz="600">
              <a:solidFill>
                <a:srgbClr val="00FF00"/>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00FF00"/>
              </a:solidFill>
            </a:endParaRPr>
          </a:p>
        </p:txBody>
      </p:sp>
      <p:sp>
        <p:nvSpPr>
          <p:cNvPr id="1638" name="Google Shape;1638;p99"/>
          <p:cNvSpPr/>
          <p:nvPr/>
        </p:nvSpPr>
        <p:spPr>
          <a:xfrm>
            <a:off x="391025" y="2742774"/>
            <a:ext cx="2572506" cy="2131056"/>
          </a:xfrm>
          <a:prstGeom prst="irregularSeal1">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a:t>Low latency for NVME, flexible enough to work with anything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6"/>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a:t>Data On Kubernetes Community (DOKC)</a:t>
            </a:r>
            <a:endParaRPr b="0" sz="2800">
              <a:solidFill>
                <a:srgbClr val="1E135A"/>
              </a:solidFill>
            </a:endParaRPr>
          </a:p>
        </p:txBody>
      </p:sp>
      <p:sp>
        <p:nvSpPr>
          <p:cNvPr id="310" name="Google Shape;310;p46"/>
          <p:cNvSpPr txBox="1"/>
          <p:nvPr>
            <p:ph idx="4294967295" type="subTitle"/>
          </p:nvPr>
        </p:nvSpPr>
        <p:spPr>
          <a:xfrm>
            <a:off x="113550" y="824325"/>
            <a:ext cx="6348600" cy="4001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000000"/>
                </a:solidFill>
                <a:latin typeface="Montserrat"/>
                <a:ea typeface="Montserrat"/>
                <a:cs typeface="Montserrat"/>
                <a:sym typeface="Montserrat"/>
              </a:rPr>
              <a:t>DOKCs will be an openly governed and self-organizing group of curious and experienced operators and engineers </a:t>
            </a:r>
            <a:r>
              <a:rPr b="1" i="1" lang="en-US" sz="1600">
                <a:solidFill>
                  <a:srgbClr val="000000"/>
                </a:solidFill>
                <a:latin typeface="Montserrat"/>
                <a:ea typeface="Montserrat"/>
                <a:cs typeface="Montserrat"/>
                <a:sym typeface="Montserrat"/>
              </a:rPr>
              <a:t>concerned with running data-intensive workloads on Kubernetes</a:t>
            </a:r>
            <a:r>
              <a:rPr lang="en-US" sz="1600">
                <a:solidFill>
                  <a:srgbClr val="000000"/>
                </a:solidFill>
                <a:latin typeface="Montserrat"/>
                <a:ea typeface="Montserrat"/>
                <a:cs typeface="Montserrat"/>
                <a:sym typeface="Montserrat"/>
              </a:rPr>
              <a:t>.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rPr lang="en-US" sz="1600">
                <a:solidFill>
                  <a:srgbClr val="000000"/>
                </a:solidFill>
                <a:latin typeface="Montserrat"/>
                <a:ea typeface="Montserrat"/>
                <a:cs typeface="Montserrat"/>
                <a:sym typeface="Montserrat"/>
              </a:rPr>
              <a:t>The first DOKC talk will be held as a virtual meet-up </a:t>
            </a:r>
            <a:r>
              <a:rPr b="1" lang="en-US" sz="1600">
                <a:solidFill>
                  <a:srgbClr val="000000"/>
                </a:solidFill>
                <a:latin typeface="Montserrat"/>
                <a:ea typeface="Montserrat"/>
                <a:cs typeface="Montserrat"/>
                <a:sym typeface="Montserrat"/>
              </a:rPr>
              <a:t>July 21st</a:t>
            </a:r>
            <a:r>
              <a:rPr lang="en-US" sz="1600">
                <a:solidFill>
                  <a:srgbClr val="000000"/>
                </a:solidFill>
                <a:latin typeface="Montserrat"/>
                <a:ea typeface="Montserrat"/>
                <a:cs typeface="Montserrat"/>
                <a:sym typeface="Montserrat"/>
              </a:rPr>
              <a:t> and will feature Patrick McFadin, VP Developer Relations, </a:t>
            </a:r>
            <a:r>
              <a:rPr b="1" i="1" lang="en-US" sz="1600">
                <a:solidFill>
                  <a:srgbClr val="000000"/>
                </a:solidFill>
                <a:latin typeface="Montserrat"/>
                <a:ea typeface="Montserrat"/>
                <a:cs typeface="Montserrat"/>
                <a:sym typeface="Montserrat"/>
              </a:rPr>
              <a:t>DataStax</a:t>
            </a:r>
            <a:r>
              <a:rPr lang="en-US" sz="1600">
                <a:solidFill>
                  <a:srgbClr val="000000"/>
                </a:solidFill>
                <a:latin typeface="Montserrat"/>
                <a:ea typeface="Montserrat"/>
                <a:cs typeface="Montserrat"/>
                <a:sym typeface="Montserrat"/>
              </a:rPr>
              <a:t>.</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rPr lang="en-US" sz="1600">
                <a:solidFill>
                  <a:srgbClr val="000000"/>
                </a:solidFill>
                <a:latin typeface="Montserrat"/>
                <a:ea typeface="Montserrat"/>
                <a:cs typeface="Montserrat"/>
                <a:sym typeface="Montserrat"/>
              </a:rPr>
              <a:t>Other companies that have volunteered to participate - </a:t>
            </a:r>
            <a:r>
              <a:rPr i="1" lang="en-US" sz="1600">
                <a:solidFill>
                  <a:srgbClr val="000000"/>
                </a:solidFill>
                <a:latin typeface="Montserrat"/>
                <a:ea typeface="Montserrat"/>
                <a:cs typeface="Montserrat"/>
                <a:sym typeface="Montserrat"/>
              </a:rPr>
              <a:t>Confluent, Arista, Yugabyte, Optoro, 2nd Quadrant</a:t>
            </a:r>
            <a:endParaRPr i="1"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0000"/>
              </a:solidFill>
              <a:latin typeface="Montserrat"/>
              <a:ea typeface="Montserrat"/>
              <a:cs typeface="Montserrat"/>
              <a:sym typeface="Montserrat"/>
            </a:endParaRPr>
          </a:p>
        </p:txBody>
      </p:sp>
      <p:sp>
        <p:nvSpPr>
          <p:cNvPr id="311" name="Google Shape;311;p46"/>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pic>
        <p:nvPicPr>
          <p:cNvPr id="312" name="Google Shape;312;p46"/>
          <p:cNvPicPr preferRelativeResize="0"/>
          <p:nvPr/>
        </p:nvPicPr>
        <p:blipFill>
          <a:blip r:embed="rId3">
            <a:alphaModFix/>
          </a:blip>
          <a:stretch>
            <a:fillRect/>
          </a:stretch>
        </p:blipFill>
        <p:spPr>
          <a:xfrm>
            <a:off x="6765100" y="1062225"/>
            <a:ext cx="1914975" cy="1914975"/>
          </a:xfrm>
          <a:prstGeom prst="rect">
            <a:avLst/>
          </a:prstGeom>
          <a:noFill/>
          <a:ln>
            <a:noFill/>
          </a:ln>
        </p:spPr>
      </p:pic>
      <p:sp>
        <p:nvSpPr>
          <p:cNvPr id="313" name="Google Shape;313;p46"/>
          <p:cNvSpPr txBox="1"/>
          <p:nvPr/>
        </p:nvSpPr>
        <p:spPr>
          <a:xfrm>
            <a:off x="6281800" y="3071425"/>
            <a:ext cx="2708400" cy="85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800">
                <a:highlight>
                  <a:srgbClr val="FFFFFF"/>
                </a:highlight>
                <a:latin typeface="Montserrat"/>
                <a:ea typeface="Montserrat"/>
                <a:cs typeface="Montserrat"/>
                <a:sym typeface="Montserrat"/>
              </a:rPr>
              <a:t>Demetrios Brinkmann</a:t>
            </a:r>
            <a:endParaRPr i="1" sz="1800">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i="1" sz="1800">
              <a:highlight>
                <a:srgbClr val="FFFFFF"/>
              </a:highlight>
              <a:latin typeface="Montserrat"/>
              <a:ea typeface="Montserrat"/>
              <a:cs typeface="Montserrat"/>
              <a:sym typeface="Montserrat"/>
            </a:endParaRPr>
          </a:p>
          <a:p>
            <a:pPr indent="0" lvl="0" marL="0" rtl="0" algn="ctr">
              <a:spcBef>
                <a:spcPts val="0"/>
              </a:spcBef>
              <a:spcAft>
                <a:spcPts val="0"/>
              </a:spcAft>
              <a:buNone/>
            </a:pPr>
            <a:r>
              <a:rPr lang="en-US" sz="1300" u="sng">
                <a:solidFill>
                  <a:schemeClr val="hlink"/>
                </a:solidFill>
                <a:latin typeface="Consolas"/>
                <a:ea typeface="Consolas"/>
                <a:cs typeface="Consolas"/>
                <a:sym typeface="Consolas"/>
                <a:hlinkClick r:id="rId4"/>
              </a:rPr>
              <a:t>https://dok.community/</a:t>
            </a:r>
            <a:endParaRPr i="1" sz="2000">
              <a:highlight>
                <a:srgbClr val="FFFFFF"/>
              </a:highlight>
              <a:latin typeface="Consolas"/>
              <a:ea typeface="Consolas"/>
              <a:cs typeface="Consolas"/>
              <a:sym typeface="Consola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US" sz="2800">
                <a:solidFill>
                  <a:srgbClr val="1E135A"/>
                </a:solidFill>
              </a:rPr>
              <a:t>Agenda</a:t>
            </a:r>
            <a:endParaRPr b="0" sz="2800">
              <a:solidFill>
                <a:srgbClr val="1E135A"/>
              </a:solidFill>
            </a:endParaRPr>
          </a:p>
        </p:txBody>
      </p:sp>
      <p:sp>
        <p:nvSpPr>
          <p:cNvPr id="319" name="Google Shape;319;p47"/>
          <p:cNvSpPr txBox="1"/>
          <p:nvPr>
            <p:ph idx="4294967295" type="subTitle"/>
          </p:nvPr>
        </p:nvSpPr>
        <p:spPr>
          <a:xfrm>
            <a:off x="113550" y="824325"/>
            <a:ext cx="8834400" cy="4135800"/>
          </a:xfrm>
          <a:prstGeom prst="rect">
            <a:avLst/>
          </a:prstGeom>
        </p:spPr>
        <p:txBody>
          <a:bodyPr anchorCtr="0" anchor="ctr" bIns="91425" lIns="91425" spcFirstLastPara="1" rIns="91425" wrap="square" tIns="91425">
            <a:noAutofit/>
          </a:bodyPr>
          <a:lstStyle/>
          <a:p>
            <a:pPr indent="-355600" lvl="0" marL="457200" rtl="0" algn="l">
              <a:lnSpc>
                <a:spcPct val="200000"/>
              </a:lnSpc>
              <a:spcBef>
                <a:spcPts val="0"/>
              </a:spcBef>
              <a:spcAft>
                <a:spcPts val="0"/>
              </a:spcAft>
              <a:buClr>
                <a:srgbClr val="20124D"/>
              </a:buClr>
              <a:buSzPts val="2000"/>
              <a:buFont typeface="Montserrat"/>
              <a:buChar char="●"/>
            </a:pPr>
            <a:r>
              <a:rPr lang="en-US" sz="2000">
                <a:solidFill>
                  <a:srgbClr val="20124D"/>
                </a:solidFill>
                <a:latin typeface="Montserrat"/>
                <a:ea typeface="Montserrat"/>
                <a:cs typeface="Montserrat"/>
                <a:sym typeface="Montserrat"/>
              </a:rPr>
              <a:t>K8s for Stateful </a:t>
            </a:r>
            <a:endParaRPr sz="2000">
              <a:solidFill>
                <a:srgbClr val="20124D"/>
              </a:solidFill>
              <a:latin typeface="Montserrat"/>
              <a:ea typeface="Montserrat"/>
              <a:cs typeface="Montserrat"/>
              <a:sym typeface="Montserrat"/>
            </a:endParaRPr>
          </a:p>
          <a:p>
            <a:pPr indent="-355600" lvl="0" marL="457200" rtl="0" algn="l">
              <a:lnSpc>
                <a:spcPct val="200000"/>
              </a:lnSpc>
              <a:spcBef>
                <a:spcPts val="0"/>
              </a:spcBef>
              <a:spcAft>
                <a:spcPts val="0"/>
              </a:spcAft>
              <a:buClr>
                <a:srgbClr val="20124D"/>
              </a:buClr>
              <a:buSzPts val="2000"/>
              <a:buFont typeface="Montserrat"/>
              <a:buChar char="●"/>
            </a:pPr>
            <a:r>
              <a:rPr lang="en-US" sz="2000">
                <a:solidFill>
                  <a:srgbClr val="20124D"/>
                </a:solidFill>
                <a:latin typeface="Montserrat"/>
                <a:ea typeface="Montserrat"/>
                <a:cs typeface="Montserrat"/>
                <a:sym typeface="Montserrat"/>
              </a:rPr>
              <a:t>Container Attached Storage (CAS)</a:t>
            </a:r>
            <a:endParaRPr sz="2000">
              <a:solidFill>
                <a:srgbClr val="20124D"/>
              </a:solidFill>
              <a:latin typeface="Montserrat"/>
              <a:ea typeface="Montserrat"/>
              <a:cs typeface="Montserrat"/>
              <a:sym typeface="Montserrat"/>
            </a:endParaRPr>
          </a:p>
          <a:p>
            <a:pPr indent="-355600" lvl="0" marL="457200" rtl="0" algn="l">
              <a:lnSpc>
                <a:spcPct val="200000"/>
              </a:lnSpc>
              <a:spcBef>
                <a:spcPts val="0"/>
              </a:spcBef>
              <a:spcAft>
                <a:spcPts val="0"/>
              </a:spcAft>
              <a:buClr>
                <a:srgbClr val="20124D"/>
              </a:buClr>
              <a:buSzPts val="2000"/>
              <a:buFont typeface="Montserrat"/>
              <a:buChar char="●"/>
            </a:pPr>
            <a:r>
              <a:rPr lang="en-US" sz="2000">
                <a:solidFill>
                  <a:srgbClr val="20124D"/>
                </a:solidFill>
                <a:latin typeface="Montserrat"/>
                <a:ea typeface="Montserrat"/>
                <a:cs typeface="Montserrat"/>
                <a:sym typeface="Montserrat"/>
              </a:rPr>
              <a:t>Benchmarking Stateful workloads and Storage in K8s</a:t>
            </a:r>
            <a:endParaRPr sz="2000">
              <a:solidFill>
                <a:srgbClr val="20124D"/>
              </a:solidFill>
              <a:latin typeface="Montserrat"/>
              <a:ea typeface="Montserrat"/>
              <a:cs typeface="Montserrat"/>
              <a:sym typeface="Montserrat"/>
            </a:endParaRPr>
          </a:p>
          <a:p>
            <a:pPr indent="-355600" lvl="1" marL="914400" rtl="0" algn="l">
              <a:lnSpc>
                <a:spcPct val="200000"/>
              </a:lnSpc>
              <a:spcBef>
                <a:spcPts val="0"/>
              </a:spcBef>
              <a:spcAft>
                <a:spcPts val="0"/>
              </a:spcAft>
              <a:buClr>
                <a:srgbClr val="20124D"/>
              </a:buClr>
              <a:buSzPts val="2000"/>
              <a:buFont typeface="Montserrat"/>
              <a:buChar char="○"/>
            </a:pPr>
            <a:r>
              <a:rPr lang="en-US" sz="2000">
                <a:solidFill>
                  <a:srgbClr val="20124D"/>
                </a:solidFill>
                <a:latin typeface="Montserrat"/>
                <a:ea typeface="Montserrat"/>
                <a:cs typeface="Montserrat"/>
                <a:sym typeface="Montserrat"/>
              </a:rPr>
              <a:t>And some resources you can use to do it yourself </a:t>
            </a:r>
            <a:endParaRPr sz="2000">
              <a:solidFill>
                <a:srgbClr val="20124D"/>
              </a:solidFill>
              <a:latin typeface="Montserrat"/>
              <a:ea typeface="Montserrat"/>
              <a:cs typeface="Montserrat"/>
              <a:sym typeface="Montserrat"/>
            </a:endParaRPr>
          </a:p>
          <a:p>
            <a:pPr indent="-355600" lvl="0" marL="457200" rtl="0" algn="l">
              <a:lnSpc>
                <a:spcPct val="200000"/>
              </a:lnSpc>
              <a:spcBef>
                <a:spcPts val="0"/>
              </a:spcBef>
              <a:spcAft>
                <a:spcPts val="0"/>
              </a:spcAft>
              <a:buClr>
                <a:srgbClr val="20124D"/>
              </a:buClr>
              <a:buSzPts val="2000"/>
              <a:buFont typeface="Montserrat"/>
              <a:buChar char="●"/>
            </a:pPr>
            <a:r>
              <a:rPr lang="en-US" sz="2000">
                <a:solidFill>
                  <a:srgbClr val="20124D"/>
                </a:solidFill>
                <a:latin typeface="Montserrat"/>
                <a:ea typeface="Montserrat"/>
                <a:cs typeface="Montserrat"/>
                <a:sym typeface="Montserrat"/>
              </a:rPr>
              <a:t>K8s as Data Layer - Challenges and Best practices</a:t>
            </a:r>
            <a:endParaRPr sz="2000">
              <a:solidFill>
                <a:srgbClr val="20124D"/>
              </a:solidFill>
              <a:latin typeface="Montserrat"/>
              <a:ea typeface="Montserrat"/>
              <a:cs typeface="Montserrat"/>
              <a:sym typeface="Montserrat"/>
            </a:endParaRPr>
          </a:p>
          <a:p>
            <a:pPr indent="-355600" lvl="0" marL="457200" rtl="0" algn="l">
              <a:lnSpc>
                <a:spcPct val="200000"/>
              </a:lnSpc>
              <a:spcBef>
                <a:spcPts val="0"/>
              </a:spcBef>
              <a:spcAft>
                <a:spcPts val="0"/>
              </a:spcAft>
              <a:buClr>
                <a:srgbClr val="20124D"/>
              </a:buClr>
              <a:buSzPts val="2000"/>
              <a:buFont typeface="Montserrat"/>
              <a:buChar char="●"/>
            </a:pPr>
            <a:r>
              <a:rPr lang="en-US" sz="2000">
                <a:solidFill>
                  <a:srgbClr val="20124D"/>
                </a:solidFill>
                <a:latin typeface="Montserrat"/>
                <a:ea typeface="Montserrat"/>
                <a:cs typeface="Montserrat"/>
                <a:sym typeface="Montserrat"/>
              </a:rPr>
              <a:t>Q and A</a:t>
            </a:r>
            <a:endParaRPr sz="2000">
              <a:solidFill>
                <a:srgbClr val="20124D"/>
              </a:solidFill>
              <a:latin typeface="Montserrat"/>
              <a:ea typeface="Montserrat"/>
              <a:cs typeface="Montserrat"/>
              <a:sym typeface="Montserrat"/>
            </a:endParaRPr>
          </a:p>
          <a:p>
            <a:pPr indent="0" lvl="0" marL="0" rtl="0" algn="l">
              <a:lnSpc>
                <a:spcPct val="200000"/>
              </a:lnSpc>
              <a:spcBef>
                <a:spcPts val="0"/>
              </a:spcBef>
              <a:spcAft>
                <a:spcPts val="0"/>
              </a:spcAft>
              <a:buNone/>
            </a:pPr>
            <a:r>
              <a:t/>
            </a:r>
            <a:endParaRPr sz="1800">
              <a:solidFill>
                <a:srgbClr val="20124D"/>
              </a:solidFill>
              <a:latin typeface="Montserrat"/>
              <a:ea typeface="Montserrat"/>
              <a:cs typeface="Montserrat"/>
              <a:sym typeface="Montserrat"/>
            </a:endParaRPr>
          </a:p>
        </p:txBody>
      </p:sp>
      <p:sp>
        <p:nvSpPr>
          <p:cNvPr id="320" name="Google Shape;320;p47"/>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8"/>
          <p:cNvSpPr txBox="1"/>
          <p:nvPr>
            <p:ph type="title"/>
          </p:nvPr>
        </p:nvSpPr>
        <p:spPr>
          <a:xfrm>
            <a:off x="113550" y="28450"/>
            <a:ext cx="8759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800"/>
              <a:t>K8s for Stateful: </a:t>
            </a:r>
            <a:r>
              <a:rPr lang="en-US"/>
              <a:t>A polarizing topic</a:t>
            </a:r>
            <a:endParaRPr sz="2800"/>
          </a:p>
        </p:txBody>
      </p:sp>
      <p:pic>
        <p:nvPicPr>
          <p:cNvPr id="326" name="Google Shape;326;p48"/>
          <p:cNvPicPr preferRelativeResize="0"/>
          <p:nvPr/>
        </p:nvPicPr>
        <p:blipFill>
          <a:blip r:embed="rId3">
            <a:alphaModFix/>
          </a:blip>
          <a:stretch>
            <a:fillRect/>
          </a:stretch>
        </p:blipFill>
        <p:spPr>
          <a:xfrm>
            <a:off x="562075" y="2948750"/>
            <a:ext cx="4733925" cy="1123950"/>
          </a:xfrm>
          <a:prstGeom prst="rect">
            <a:avLst/>
          </a:prstGeom>
          <a:noFill/>
          <a:ln cap="flat" cmpd="sng" w="9525">
            <a:solidFill>
              <a:srgbClr val="999999"/>
            </a:solidFill>
            <a:prstDash val="solid"/>
            <a:round/>
            <a:headEnd len="sm" w="sm" type="none"/>
            <a:tailEnd len="sm" w="sm" type="none"/>
          </a:ln>
        </p:spPr>
      </p:pic>
      <p:pic>
        <p:nvPicPr>
          <p:cNvPr id="327" name="Google Shape;327;p48"/>
          <p:cNvPicPr preferRelativeResize="0"/>
          <p:nvPr/>
        </p:nvPicPr>
        <p:blipFill>
          <a:blip r:embed="rId4">
            <a:alphaModFix/>
          </a:blip>
          <a:stretch>
            <a:fillRect/>
          </a:stretch>
        </p:blipFill>
        <p:spPr>
          <a:xfrm>
            <a:off x="195650" y="864750"/>
            <a:ext cx="4724400" cy="2362200"/>
          </a:xfrm>
          <a:prstGeom prst="rect">
            <a:avLst/>
          </a:prstGeom>
          <a:noFill/>
          <a:ln cap="flat" cmpd="sng" w="9525">
            <a:solidFill>
              <a:srgbClr val="999999"/>
            </a:solidFill>
            <a:prstDash val="solid"/>
            <a:round/>
            <a:headEnd len="sm" w="sm" type="none"/>
            <a:tailEnd len="sm" w="sm" type="none"/>
          </a:ln>
        </p:spPr>
      </p:pic>
      <p:pic>
        <p:nvPicPr>
          <p:cNvPr id="328" name="Google Shape;328;p48"/>
          <p:cNvPicPr preferRelativeResize="0"/>
          <p:nvPr/>
        </p:nvPicPr>
        <p:blipFill>
          <a:blip r:embed="rId5">
            <a:alphaModFix/>
          </a:blip>
          <a:stretch>
            <a:fillRect/>
          </a:stretch>
        </p:blipFill>
        <p:spPr>
          <a:xfrm>
            <a:off x="976313" y="2309813"/>
            <a:ext cx="4752975" cy="2200275"/>
          </a:xfrm>
          <a:prstGeom prst="rect">
            <a:avLst/>
          </a:prstGeom>
          <a:noFill/>
          <a:ln>
            <a:noFill/>
          </a:ln>
        </p:spPr>
      </p:pic>
      <p:pic>
        <p:nvPicPr>
          <p:cNvPr id="329" name="Google Shape;329;p48"/>
          <p:cNvPicPr preferRelativeResize="0"/>
          <p:nvPr/>
        </p:nvPicPr>
        <p:blipFill>
          <a:blip r:embed="rId6">
            <a:alphaModFix/>
          </a:blip>
          <a:stretch>
            <a:fillRect/>
          </a:stretch>
        </p:blipFill>
        <p:spPr>
          <a:xfrm>
            <a:off x="4579000" y="991150"/>
            <a:ext cx="4040078" cy="1782150"/>
          </a:xfrm>
          <a:prstGeom prst="rect">
            <a:avLst/>
          </a:prstGeom>
          <a:noFill/>
          <a:ln cap="flat" cmpd="sng" w="9525">
            <a:solidFill>
              <a:srgbClr val="999999"/>
            </a:solidFill>
            <a:prstDash val="solid"/>
            <a:round/>
            <a:headEnd len="sm" w="sm" type="none"/>
            <a:tailEnd len="sm" w="sm" type="none"/>
          </a:ln>
        </p:spPr>
      </p:pic>
      <p:pic>
        <p:nvPicPr>
          <p:cNvPr id="330" name="Google Shape;330;p48"/>
          <p:cNvPicPr preferRelativeResize="0"/>
          <p:nvPr/>
        </p:nvPicPr>
        <p:blipFill>
          <a:blip r:embed="rId7">
            <a:alphaModFix/>
          </a:blip>
          <a:stretch>
            <a:fillRect/>
          </a:stretch>
        </p:blipFill>
        <p:spPr>
          <a:xfrm>
            <a:off x="5585228" y="2565400"/>
            <a:ext cx="3099123" cy="1890660"/>
          </a:xfrm>
          <a:prstGeom prst="rect">
            <a:avLst/>
          </a:prstGeom>
          <a:noFill/>
          <a:ln cap="flat" cmpd="sng" w="9525">
            <a:solidFill>
              <a:srgbClr val="B7B7B7"/>
            </a:solidFill>
            <a:prstDash val="solid"/>
            <a:round/>
            <a:headEnd len="sm" w="sm" type="none"/>
            <a:tailEnd len="sm" w="sm" type="none"/>
          </a:ln>
        </p:spPr>
      </p:pic>
      <p:sp>
        <p:nvSpPr>
          <p:cNvPr id="331" name="Google Shape;331;p48"/>
          <p:cNvSpPr txBox="1"/>
          <p:nvPr>
            <p:ph idx="12" type="sldNum"/>
          </p:nvPr>
        </p:nvSpPr>
        <p:spPr>
          <a:xfrm>
            <a:off x="163975" y="4825650"/>
            <a:ext cx="3048600" cy="29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r>
              <a:rPr lang="en-US"/>
              <a:t> | Container Attached Storage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NCF 2018">
  <a:themeElements>
    <a:clrScheme name="CNCF">
      <a:dk1>
        <a:srgbClr val="000000"/>
      </a:dk1>
      <a:lt1>
        <a:srgbClr val="FFFFFF"/>
      </a:lt1>
      <a:dk2>
        <a:srgbClr val="3F4749"/>
      </a:dk2>
      <a:lt2>
        <a:srgbClr val="CCD8DB"/>
      </a:lt2>
      <a:accent1>
        <a:srgbClr val="DF156C"/>
      </a:accent1>
      <a:accent2>
        <a:srgbClr val="252A60"/>
      </a:accent2>
      <a:accent3>
        <a:srgbClr val="515EA1"/>
      </a:accent3>
      <a:accent4>
        <a:srgbClr val="3EB8C1"/>
      </a:accent4>
      <a:accent5>
        <a:srgbClr val="9FABD7"/>
      </a:accent5>
      <a:accent6>
        <a:srgbClr val="283235"/>
      </a:accent6>
      <a:hlink>
        <a:srgbClr val="515EA1"/>
      </a:hlink>
      <a:folHlink>
        <a:srgbClr val="515E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2C0735"/>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