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Montserrat"/>
      <p:regular r:id="rId43"/>
      <p:bold r:id="rId44"/>
      <p:italic r:id="rId45"/>
      <p:boldItalic r:id="rId46"/>
    </p:embeddedFont>
    <p:embeddedFont>
      <p:font typeface="Montserrat Light"/>
      <p:regular r:id="rId47"/>
      <p:bold r:id="rId48"/>
      <p:italic r:id="rId49"/>
      <p:boldItalic r:id="rId50"/>
    </p:embeddedFont>
    <p:embeddedFont>
      <p:font typeface="Helvetica Neue"/>
      <p:regular r:id="rId51"/>
      <p:bold r:id="rId52"/>
      <p:italic r:id="rId53"/>
      <p:boldItalic r:id="rId54"/>
    </p:embeddedFont>
    <p:embeddedFont>
      <p:font typeface="Helvetica Neue Ligh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62B680D-9031-4B9D-9D62-40051978907B}">
  <a:tblStyle styleId="{B62B680D-9031-4B9D-9D62-40051978907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Light-bold.fntdata"/><Relationship Id="rId47" Type="http://schemas.openxmlformats.org/officeDocument/2006/relationships/font" Target="fonts/MontserratLight-regular.fntdata"/><Relationship Id="rId49" Type="http://schemas.openxmlformats.org/officeDocument/2006/relationships/font" Target="fonts/Montserrat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regular.fntdata"/><Relationship Id="rId50" Type="http://schemas.openxmlformats.org/officeDocument/2006/relationships/font" Target="fonts/MontserratLight-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5.xml"/><Relationship Id="rId55" Type="http://schemas.openxmlformats.org/officeDocument/2006/relationships/font" Target="fonts/HelveticaNeueLight-regular.fntdata"/><Relationship Id="rId10" Type="http://schemas.openxmlformats.org/officeDocument/2006/relationships/slide" Target="slides/slide4.xml"/><Relationship Id="rId54" Type="http://schemas.openxmlformats.org/officeDocument/2006/relationships/font" Target="fonts/HelveticaNeue-boldItalic.fntdata"/><Relationship Id="rId13" Type="http://schemas.openxmlformats.org/officeDocument/2006/relationships/slide" Target="slides/slide7.xml"/><Relationship Id="rId57" Type="http://schemas.openxmlformats.org/officeDocument/2006/relationships/font" Target="fonts/HelveticaNeueLight-italic.fntdata"/><Relationship Id="rId12" Type="http://schemas.openxmlformats.org/officeDocument/2006/relationships/slide" Target="slides/slide6.xml"/><Relationship Id="rId56" Type="http://schemas.openxmlformats.org/officeDocument/2006/relationships/font" Target="fonts/HelveticaNeueLight-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HelveticaNeue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e48224c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e48224c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c87ddb63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c87ddb63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c87ddb63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c87ddb63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c87ddb63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8c87ddb63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8c87ddb63d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c87ddb63d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76b040b6c8_1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76b040b6c8_1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8c87ddb63d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c87ddb63d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8c87ddb63d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8c87ddb63d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8c87ddb63d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8c87ddb63d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8c87ddb63d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8c87ddb63d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8c87ddb63d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c87ddb63d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c87ddb63d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c87ddb63d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Chronosphere is a highly scalable hosted metrics platform that runs on M3 and that provides alerting and monitoring, compatible with Prometheus and also has tracing integration that lets you go from metrics graph to exact trace.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8c87ddb63d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8c87ddb63d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8c87ddb63d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8c87ddb63d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8c87ddb63d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8c87ddb63d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8c87ddb63d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8c87ddb63d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8c87ddb63d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8c87ddb63d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8c87ddb63d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8c87ddb63d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8c87ddb63d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8c87ddb63d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8c87ddb63d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8c87ddb63d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8c87ddb63d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8c87ddb63d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8c87ddb63d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8c87ddb63d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6b040b6c8_1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6b040b6c8_1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8c87ddb63d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8c87ddb63d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8c87ddb63d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8c87ddb63d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g8c87ddb63d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8c87ddb63d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8c87ddb63d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8c87ddb63d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8c87ddb63d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8c87ddb63d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8c87ddb63d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8c87ddb63d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Flexibility on underlying series:</a:t>
            </a:r>
            <a:endParaRPr sz="1500">
              <a:solidFill>
                <a:schemeClr val="dk1"/>
              </a:solidFill>
              <a:latin typeface="Montserrat"/>
              <a:ea typeface="Montserrat"/>
              <a:cs typeface="Montserrat"/>
              <a:sym typeface="Montserrat"/>
            </a:endParaRPr>
          </a:p>
          <a:p>
            <a:pPr indent="-323850" lvl="1" marL="914400" rtl="0" algn="l">
              <a:lnSpc>
                <a:spcPct val="115000"/>
              </a:lnSpc>
              <a:spcBef>
                <a:spcPts val="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Ability to keep raw underlying series for any retention period.</a:t>
            </a:r>
            <a:endParaRPr sz="1500">
              <a:solidFill>
                <a:schemeClr val="dk1"/>
              </a:solidFill>
              <a:latin typeface="Montserrat"/>
              <a:ea typeface="Montserrat"/>
              <a:cs typeface="Montserrat"/>
              <a:sym typeface="Montserrat"/>
            </a:endParaRPr>
          </a:p>
          <a:p>
            <a:pPr indent="-323850" lvl="1" marL="914400" rtl="0" algn="l">
              <a:lnSpc>
                <a:spcPct val="115000"/>
              </a:lnSpc>
              <a:spcBef>
                <a:spcPts val="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Ability to drop them at ingestion time.</a:t>
            </a:r>
            <a:endParaRPr sz="1500">
              <a:solidFill>
                <a:schemeClr val="dk1"/>
              </a:solidFill>
              <a:latin typeface="Montserrat"/>
              <a:ea typeface="Montserrat"/>
              <a:cs typeface="Montserrat"/>
              <a:sym typeface="Montserrat"/>
            </a:endParaRPr>
          </a:p>
          <a:p>
            <a:pPr indent="-323850" lvl="0" marL="457200" rtl="0" algn="l">
              <a:lnSpc>
                <a:spcPct val="115000"/>
              </a:lnSpc>
              <a:spcBef>
                <a:spcPts val="100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Flexibility on rolled up series:</a:t>
            </a:r>
            <a:endParaRPr sz="1500">
              <a:solidFill>
                <a:schemeClr val="dk1"/>
              </a:solidFill>
              <a:latin typeface="Montserrat"/>
              <a:ea typeface="Montserrat"/>
              <a:cs typeface="Montserrat"/>
              <a:sym typeface="Montserrat"/>
            </a:endParaRPr>
          </a:p>
          <a:p>
            <a:pPr indent="-323850" lvl="1" marL="914400" rtl="0" algn="l">
              <a:lnSpc>
                <a:spcPct val="115000"/>
              </a:lnSpc>
              <a:spcBef>
                <a:spcPts val="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Ability to keep new series at any resolution and retention.</a:t>
            </a:r>
            <a:endParaRPr sz="1500">
              <a:solidFill>
                <a:schemeClr val="dk1"/>
              </a:solidFill>
              <a:latin typeface="Montserrat"/>
              <a:ea typeface="Montserrat"/>
              <a:cs typeface="Montserrat"/>
              <a:sym typeface="Montserrat"/>
            </a:endParaRPr>
          </a:p>
          <a:p>
            <a:pPr indent="-323850" lvl="1" marL="914400" rtl="0" algn="l">
              <a:lnSpc>
                <a:spcPct val="115000"/>
              </a:lnSpc>
              <a:spcBef>
                <a:spcPts val="0"/>
              </a:spcBef>
              <a:spcAft>
                <a:spcPts val="0"/>
              </a:spcAft>
              <a:buClr>
                <a:schemeClr val="dk2"/>
              </a:buClr>
              <a:buSzPts val="1500"/>
              <a:buFont typeface="Montserrat"/>
              <a:buChar char="○"/>
            </a:pPr>
            <a:r>
              <a:rPr lang="en" sz="1500">
                <a:solidFill>
                  <a:schemeClr val="dk1"/>
                </a:solidFill>
                <a:latin typeface="Montserrat"/>
                <a:ea typeface="Montserrat"/>
                <a:cs typeface="Montserrat"/>
                <a:sym typeface="Montserrat"/>
              </a:rPr>
              <a:t>Ability to retain the same metric name and tags on new series (should delete underlying series to avoid conflicts).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Google Shape;638;g76b040b6c8_1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76b040b6c8_1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e48224c7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e48224c7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c87ddb63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c87ddb63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c87ddb63d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c87ddb63d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c87ddb63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87ddb63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c87ddb63d_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87ddb63d_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c87ddb63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c87ddb63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
  <p:cSld name="Body / Phone">
    <p:spTree>
      <p:nvGrpSpPr>
        <p:cNvPr id="52" name="Shape 52"/>
        <p:cNvGrpSpPr/>
        <p:nvPr/>
      </p:nvGrpSpPr>
      <p:grpSpPr>
        <a:xfrm>
          <a:off x="0" y="0"/>
          <a:ext cx="0" cy="0"/>
          <a:chOff x="0" y="0"/>
          <a:chExt cx="0" cy="0"/>
        </a:xfrm>
      </p:grpSpPr>
      <p:sp>
        <p:nvSpPr>
          <p:cNvPr id="53" name="Google Shape;53;p13"/>
          <p:cNvSpPr txBox="1"/>
          <p:nvPr>
            <p:ph type="title"/>
          </p:nvPr>
        </p:nvSpPr>
        <p:spPr>
          <a:xfrm>
            <a:off x="361100" y="78150"/>
            <a:ext cx="8248500" cy="618600"/>
          </a:xfrm>
          <a:prstGeom prst="rect">
            <a:avLst/>
          </a:prstGeom>
        </p:spPr>
        <p:txBody>
          <a:bodyPr anchorCtr="0" anchor="b" bIns="38100" lIns="38100" spcFirstLastPara="1" rIns="38100" wrap="square" tIns="38100">
            <a:noAutofit/>
          </a:bodyPr>
          <a:lstStyle>
            <a:lvl1pPr indent="0" lvl="0" marL="0" marR="0" rtl="0" algn="l">
              <a:lnSpc>
                <a:spcPct val="100000"/>
              </a:lnSpc>
              <a:spcBef>
                <a:spcPts val="0"/>
              </a:spcBef>
              <a:spcAft>
                <a:spcPts val="0"/>
              </a:spcAft>
              <a:buNone/>
              <a:defRPr sz="2800">
                <a:latin typeface="Helvetica Neue"/>
                <a:ea typeface="Helvetica Neue"/>
                <a:cs typeface="Helvetica Neue"/>
                <a:sym typeface="Helvetica Neue"/>
              </a:defRPr>
            </a:lvl1pPr>
            <a:lvl2pPr lvl="1"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2pPr>
            <a:lvl3pPr lvl="2"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3pPr>
            <a:lvl4pPr lvl="3"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4pPr>
            <a:lvl5pPr lvl="4"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5pPr>
            <a:lvl6pPr lvl="5"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6pPr>
            <a:lvl7pPr lvl="6"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7pPr>
            <a:lvl8pPr lvl="7"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8pPr>
            <a:lvl9pPr lvl="8" rtl="0">
              <a:lnSpc>
                <a:spcPct val="100000"/>
              </a:lnSpc>
              <a:spcBef>
                <a:spcPts val="0"/>
              </a:spcBef>
              <a:spcAft>
                <a:spcPts val="0"/>
              </a:spcAft>
              <a:buNone/>
              <a:defRPr b="1" sz="1800">
                <a:solidFill>
                  <a:srgbClr val="12939A"/>
                </a:solidFill>
                <a:latin typeface="Helvetica Neue"/>
                <a:ea typeface="Helvetica Neue"/>
                <a:cs typeface="Helvetica Neue"/>
                <a:sym typeface="Helvetica Neue"/>
              </a:defRPr>
            </a:lvl9pPr>
          </a:lstStyle>
          <a:p/>
        </p:txBody>
      </p:sp>
      <p:sp>
        <p:nvSpPr>
          <p:cNvPr id="54" name="Google Shape;54;p13"/>
          <p:cNvSpPr txBox="1"/>
          <p:nvPr>
            <p:ph idx="1" type="subTitle"/>
          </p:nvPr>
        </p:nvSpPr>
        <p:spPr>
          <a:xfrm>
            <a:off x="618120" y="1400775"/>
            <a:ext cx="7382700" cy="3023700"/>
          </a:xfrm>
          <a:prstGeom prst="rect">
            <a:avLst/>
          </a:prstGeom>
        </p:spPr>
        <p:txBody>
          <a:bodyPr anchorCtr="0" anchor="t" bIns="38100" lIns="38100" spcFirstLastPara="1" rIns="38100" wrap="square" tIns="38100">
            <a:noAutofit/>
          </a:bodyPr>
          <a:lstStyle>
            <a:lvl1pPr indent="0" lvl="0" marL="0" marR="0" rtl="0" algn="l">
              <a:lnSpc>
                <a:spcPct val="110000"/>
              </a:lnSpc>
              <a:spcBef>
                <a:spcPts val="0"/>
              </a:spcBef>
              <a:spcAft>
                <a:spcPts val="0"/>
              </a:spcAft>
              <a:buNone/>
              <a:defRPr sz="1200">
                <a:latin typeface="Helvetica Neue"/>
                <a:ea typeface="Helvetica Neue"/>
                <a:cs typeface="Helvetica Neue"/>
                <a:sym typeface="Helvetica Neue"/>
              </a:defRPr>
            </a:lvl1pPr>
            <a:lvl2pPr lvl="1" rtl="0">
              <a:spcBef>
                <a:spcPts val="800"/>
              </a:spcBef>
              <a:spcAft>
                <a:spcPts val="0"/>
              </a:spcAft>
              <a:buNone/>
              <a:defRPr sz="600">
                <a:latin typeface="Helvetica Neue"/>
                <a:ea typeface="Helvetica Neue"/>
                <a:cs typeface="Helvetica Neue"/>
                <a:sym typeface="Helvetica Neue"/>
              </a:defRPr>
            </a:lvl2pPr>
            <a:lvl3pPr lvl="2" rtl="0">
              <a:spcBef>
                <a:spcPts val="1600"/>
              </a:spcBef>
              <a:spcAft>
                <a:spcPts val="0"/>
              </a:spcAft>
              <a:buNone/>
              <a:defRPr sz="600">
                <a:latin typeface="Helvetica Neue"/>
                <a:ea typeface="Helvetica Neue"/>
                <a:cs typeface="Helvetica Neue"/>
                <a:sym typeface="Helvetica Neue"/>
              </a:defRPr>
            </a:lvl3pPr>
            <a:lvl4pPr lvl="3" rtl="0">
              <a:spcBef>
                <a:spcPts val="1600"/>
              </a:spcBef>
              <a:spcAft>
                <a:spcPts val="0"/>
              </a:spcAft>
              <a:buNone/>
              <a:defRPr sz="600">
                <a:latin typeface="Helvetica Neue"/>
                <a:ea typeface="Helvetica Neue"/>
                <a:cs typeface="Helvetica Neue"/>
                <a:sym typeface="Helvetica Neue"/>
              </a:defRPr>
            </a:lvl4pPr>
            <a:lvl5pPr lvl="4" rtl="0">
              <a:spcBef>
                <a:spcPts val="1600"/>
              </a:spcBef>
              <a:spcAft>
                <a:spcPts val="0"/>
              </a:spcAft>
              <a:buNone/>
              <a:defRPr sz="600">
                <a:latin typeface="Helvetica Neue"/>
                <a:ea typeface="Helvetica Neue"/>
                <a:cs typeface="Helvetica Neue"/>
                <a:sym typeface="Helvetica Neue"/>
              </a:defRPr>
            </a:lvl5pPr>
            <a:lvl6pPr lvl="5" rtl="0">
              <a:spcBef>
                <a:spcPts val="1600"/>
              </a:spcBef>
              <a:spcAft>
                <a:spcPts val="0"/>
              </a:spcAft>
              <a:buNone/>
              <a:defRPr sz="600">
                <a:latin typeface="Helvetica Neue"/>
                <a:ea typeface="Helvetica Neue"/>
                <a:cs typeface="Helvetica Neue"/>
                <a:sym typeface="Helvetica Neue"/>
              </a:defRPr>
            </a:lvl6pPr>
            <a:lvl7pPr lvl="6" rtl="0">
              <a:spcBef>
                <a:spcPts val="1600"/>
              </a:spcBef>
              <a:spcAft>
                <a:spcPts val="0"/>
              </a:spcAft>
              <a:buNone/>
              <a:defRPr sz="600">
                <a:latin typeface="Helvetica Neue"/>
                <a:ea typeface="Helvetica Neue"/>
                <a:cs typeface="Helvetica Neue"/>
                <a:sym typeface="Helvetica Neue"/>
              </a:defRPr>
            </a:lvl7pPr>
            <a:lvl8pPr lvl="7" rtl="0">
              <a:spcBef>
                <a:spcPts val="1600"/>
              </a:spcBef>
              <a:spcAft>
                <a:spcPts val="0"/>
              </a:spcAft>
              <a:buNone/>
              <a:defRPr sz="600">
                <a:latin typeface="Helvetica Neue"/>
                <a:ea typeface="Helvetica Neue"/>
                <a:cs typeface="Helvetica Neue"/>
                <a:sym typeface="Helvetica Neue"/>
              </a:defRPr>
            </a:lvl8pPr>
            <a:lvl9pPr lvl="8" rtl="0">
              <a:spcBef>
                <a:spcPts val="1600"/>
              </a:spcBef>
              <a:spcAft>
                <a:spcPts val="1600"/>
              </a:spcAft>
              <a:buNone/>
              <a:defRPr sz="600">
                <a:latin typeface="Helvetica Neue"/>
                <a:ea typeface="Helvetica Neue"/>
                <a:cs typeface="Helvetica Neue"/>
                <a:sym typeface="Helvetica Neue"/>
              </a:defRPr>
            </a:lvl9pPr>
          </a:lstStyle>
          <a:p/>
        </p:txBody>
      </p:sp>
      <p:cxnSp>
        <p:nvCxnSpPr>
          <p:cNvPr id="55" name="Google Shape;55;p13"/>
          <p:cNvCxnSpPr/>
          <p:nvPr/>
        </p:nvCxnSpPr>
        <p:spPr>
          <a:xfrm>
            <a:off x="358600" y="696725"/>
            <a:ext cx="8299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434343"/>
              </a:buClr>
              <a:buSzPts val="3600"/>
              <a:buFont typeface="Helvetica Neue"/>
              <a:buNone/>
              <a:defRPr b="1" sz="3600">
                <a:solidFill>
                  <a:srgbClr val="434343"/>
                </a:solidFill>
                <a:latin typeface="Helvetica Neue"/>
                <a:ea typeface="Helvetica Neue"/>
                <a:cs typeface="Helvetica Neue"/>
                <a:sym typeface="Helvetica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917100"/>
            <a:ext cx="8520600" cy="3651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434343"/>
              </a:buClr>
              <a:buSzPts val="1800"/>
              <a:buFont typeface="Helvetica Neue"/>
              <a:buChar char="●"/>
              <a:defRPr>
                <a:solidFill>
                  <a:srgbClr val="434343"/>
                </a:solidFill>
                <a:latin typeface="Helvetica Neue"/>
                <a:ea typeface="Helvetica Neue"/>
                <a:cs typeface="Helvetica Neue"/>
                <a:sym typeface="Helvetica Neue"/>
              </a:defRPr>
            </a:lvl1pPr>
            <a:lvl2pPr indent="-317500" lvl="1" marL="9144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2pPr>
            <a:lvl3pPr indent="-317500" lvl="2" marL="13716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3pPr>
            <a:lvl4pPr indent="-317500" lvl="3" marL="18288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4pPr>
            <a:lvl5pPr indent="-317500" lvl="4" marL="22860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5pPr>
            <a:lvl6pPr indent="-317500" lvl="5" marL="27432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6pPr>
            <a:lvl7pPr indent="-317500" lvl="6" marL="32004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7pPr>
            <a:lvl8pPr indent="-317500" lvl="7" marL="3657600">
              <a:spcBef>
                <a:spcPts val="1600"/>
              </a:spcBef>
              <a:spcAft>
                <a:spcPts val="0"/>
              </a:spcAft>
              <a:buClr>
                <a:srgbClr val="434343"/>
              </a:buClr>
              <a:buSzPts val="1400"/>
              <a:buFont typeface="Helvetica Neue"/>
              <a:buChar char="○"/>
              <a:defRPr>
                <a:solidFill>
                  <a:srgbClr val="434343"/>
                </a:solidFill>
                <a:latin typeface="Helvetica Neue"/>
                <a:ea typeface="Helvetica Neue"/>
                <a:cs typeface="Helvetica Neue"/>
                <a:sym typeface="Helvetica Neue"/>
              </a:defRPr>
            </a:lvl8pPr>
            <a:lvl9pPr indent="-317500" lvl="8" marL="4114800">
              <a:spcBef>
                <a:spcPts val="1600"/>
              </a:spcBef>
              <a:spcAft>
                <a:spcPts val="1600"/>
              </a:spcAft>
              <a:buClr>
                <a:srgbClr val="434343"/>
              </a:buClr>
              <a:buSzPts val="1400"/>
              <a:buFont typeface="Helvetica Neue"/>
              <a:buChar char="■"/>
              <a:defRPr>
                <a:solidFill>
                  <a:srgbClr val="434343"/>
                </a:solidFill>
                <a:latin typeface="Helvetica Neue"/>
                <a:ea typeface="Helvetica Neue"/>
                <a:cs typeface="Helvetica Neue"/>
                <a:sym typeface="Helvetica Neue"/>
              </a:defRPr>
            </a:lvl9pPr>
          </a:lstStyle>
          <a:p/>
        </p:txBody>
      </p:sp>
      <p:sp>
        <p:nvSpPr>
          <p:cNvPr id="21" name="Google Shape;21;p4"/>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5870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5870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6893800" y="4468462"/>
            <a:ext cx="2250200" cy="562525"/>
          </a:xfrm>
          <a:prstGeom prst="rect">
            <a:avLst/>
          </a:prstGeom>
          <a:noFill/>
          <a:ln>
            <a:noFill/>
          </a:ln>
        </p:spPr>
      </p:pic>
      <p:sp>
        <p:nvSpPr>
          <p:cNvPr id="10" name="Google Shape;10;p1"/>
          <p:cNvSpPr txBox="1"/>
          <p:nvPr/>
        </p:nvSpPr>
        <p:spPr>
          <a:xfrm>
            <a:off x="5469591" y="4608693"/>
            <a:ext cx="16371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m3db.io/operational_guide/resource_limits/#configuring-limits_1"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chronosphere.io/" TargetMode="External"/><Relationship Id="rId4" Type="http://schemas.openxmlformats.org/officeDocument/2006/relationships/hyperlink" Target="https://www.linkedin.com/in/ryan-allen-bb40ab56/" TargetMode="External"/><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m3db.io/operational_guide/resource_limits/#configuring-limits_1"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m3db.io/operational_guide/mapping_rollu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bit.ly/m3slack" TargetMode="External"/><Relationship Id="rId4" Type="http://schemas.openxmlformats.org/officeDocument/2006/relationships/hyperlink" Target="https://www.google.com/url?q=https://calendly.com/chronosphere-intro/m3-community-office-hours&amp;sa=D&amp;ust=1595448052602000&amp;usg=AFQjCNFkR2rB6WgZAFZ8HI1v9kDQMgVtfA" TargetMode="External"/><Relationship Id="rId5" Type="http://schemas.openxmlformats.org/officeDocument/2006/relationships/hyperlink" Target="https://www.meetup.com/M3-Community/" TargetMode="External"/><Relationship Id="rId6" Type="http://schemas.openxmlformats.org/officeDocument/2006/relationships/hyperlink" Target="https://github.com/m3db/m3" TargetMode="External"/><Relationship Id="rId7" Type="http://schemas.openxmlformats.org/officeDocument/2006/relationships/hyperlink" Target="https://m3db.io" TargetMode="External"/><Relationship Id="rId8" Type="http://schemas.openxmlformats.org/officeDocument/2006/relationships/hyperlink" Target="mailto:contact@chronosphere.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ctrTitle"/>
          </p:nvPr>
        </p:nvSpPr>
        <p:spPr>
          <a:xfrm>
            <a:off x="311708" y="-174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Helvetica Neue Light"/>
                <a:ea typeface="Helvetica Neue Light"/>
                <a:cs typeface="Helvetica Neue Light"/>
                <a:sym typeface="Helvetica Neue Light"/>
              </a:rPr>
              <a:t>Maximizing M3:</a:t>
            </a:r>
            <a:endParaRPr sz="4800">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3000">
                <a:latin typeface="Helvetica Neue Light"/>
                <a:ea typeface="Helvetica Neue Light"/>
                <a:cs typeface="Helvetica Neue Light"/>
                <a:sym typeface="Helvetica Neue Light"/>
              </a:rPr>
              <a:t>Pushing performance boundaries in </a:t>
            </a:r>
            <a:endParaRPr sz="3000">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3000">
                <a:latin typeface="Helvetica Neue Light"/>
                <a:ea typeface="Helvetica Neue Light"/>
                <a:cs typeface="Helvetica Neue Light"/>
                <a:sym typeface="Helvetica Neue Light"/>
              </a:rPr>
              <a:t>a distributed metrics engine</a:t>
            </a:r>
            <a:endParaRPr sz="3000">
              <a:latin typeface="Helvetica Neue Light"/>
              <a:ea typeface="Helvetica Neue Light"/>
              <a:cs typeface="Helvetica Neue Light"/>
              <a:sym typeface="Helvetica Neue Light"/>
            </a:endParaRPr>
          </a:p>
        </p:txBody>
      </p:sp>
      <p:sp>
        <p:nvSpPr>
          <p:cNvPr id="62" name="Google Shape;62;p14"/>
          <p:cNvSpPr txBox="1"/>
          <p:nvPr>
            <p:ph idx="1" type="subTitle"/>
          </p:nvPr>
        </p:nvSpPr>
        <p:spPr>
          <a:xfrm>
            <a:off x="311700" y="42227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CNCF Member Webinar 2020</a:t>
            </a:r>
            <a:endParaRPr>
              <a:latin typeface="Helvetica Neue"/>
              <a:ea typeface="Helvetica Neue"/>
              <a:cs typeface="Helvetica Neue"/>
              <a:sym typeface="Helvetica Neue"/>
            </a:endParaRPr>
          </a:p>
        </p:txBody>
      </p:sp>
      <p:pic>
        <p:nvPicPr>
          <p:cNvPr id="63" name="Google Shape;63;p14"/>
          <p:cNvPicPr preferRelativeResize="0"/>
          <p:nvPr/>
        </p:nvPicPr>
        <p:blipFill rotWithShape="1">
          <a:blip r:embed="rId3">
            <a:alphaModFix/>
          </a:blip>
          <a:srcRect b="0" l="0" r="0" t="0"/>
          <a:stretch/>
        </p:blipFill>
        <p:spPr>
          <a:xfrm>
            <a:off x="4341275" y="2306445"/>
            <a:ext cx="1911199" cy="2021325"/>
          </a:xfrm>
          <a:prstGeom prst="rect">
            <a:avLst/>
          </a:prstGeom>
          <a:noFill/>
          <a:ln>
            <a:noFill/>
          </a:ln>
        </p:spPr>
      </p:pic>
      <p:pic>
        <p:nvPicPr>
          <p:cNvPr id="64" name="Google Shape;64;p14"/>
          <p:cNvPicPr preferRelativeResize="0"/>
          <p:nvPr/>
        </p:nvPicPr>
        <p:blipFill>
          <a:blip r:embed="rId4">
            <a:alphaModFix/>
          </a:blip>
          <a:stretch>
            <a:fillRect/>
          </a:stretch>
        </p:blipFill>
        <p:spPr>
          <a:xfrm>
            <a:off x="2929975" y="2035175"/>
            <a:ext cx="1773774" cy="1773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3"/>
          <p:cNvSpPr/>
          <p:nvPr/>
        </p:nvSpPr>
        <p:spPr>
          <a:xfrm>
            <a:off x="4281225" y="1243525"/>
            <a:ext cx="4633800" cy="37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Light"/>
              <a:buChar char="●"/>
            </a:pPr>
            <a:r>
              <a:rPr lang="en" sz="1500">
                <a:solidFill>
                  <a:schemeClr val="dk1"/>
                </a:solidFill>
                <a:latin typeface="Montserrat"/>
                <a:ea typeface="Montserrat"/>
                <a:cs typeface="Montserrat"/>
                <a:sym typeface="Montserrat"/>
              </a:rPr>
              <a:t>Zero-downtime upgrades, restarts, withstand entire replica failures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Able to be deployed multi-region and join data at query time across regions transparently</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At Uber warehouses more than 1PB of metrics data (10B series), storing 40million datapoints per second (3.4 trillion a day)</a:t>
            </a:r>
            <a:endParaRPr sz="1500">
              <a:latin typeface="Montserrat"/>
              <a:ea typeface="Montserrat"/>
              <a:cs typeface="Montserrat"/>
              <a:sym typeface="Montserrat"/>
            </a:endParaRPr>
          </a:p>
        </p:txBody>
      </p:sp>
      <p:sp>
        <p:nvSpPr>
          <p:cNvPr id="213" name="Google Shape;213;p23"/>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Designed for high reliability &amp; scale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chemeClr val="lt1"/>
              </a:solidFill>
              <a:latin typeface="Montserrat"/>
              <a:ea typeface="Montserrat"/>
              <a:cs typeface="Montserrat"/>
              <a:sym typeface="Montserrat"/>
            </a:endParaRPr>
          </a:p>
        </p:txBody>
      </p:sp>
      <p:sp>
        <p:nvSpPr>
          <p:cNvPr id="214" name="Google Shape;214;p23"/>
          <p:cNvSpPr/>
          <p:nvPr/>
        </p:nvSpPr>
        <p:spPr>
          <a:xfrm>
            <a:off x="4377250" y="1311375"/>
            <a:ext cx="4446300" cy="117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15" name="Google Shape;215;p23"/>
          <p:cNvSpPr/>
          <p:nvPr/>
        </p:nvSpPr>
        <p:spPr>
          <a:xfrm>
            <a:off x="5673142" y="175253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16" name="Google Shape;216;p23"/>
          <p:cNvSpPr/>
          <p:nvPr/>
        </p:nvSpPr>
        <p:spPr>
          <a:xfrm>
            <a:off x="7625200" y="15854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17" name="Google Shape;217;p23"/>
          <p:cNvSpPr/>
          <p:nvPr/>
        </p:nvSpPr>
        <p:spPr>
          <a:xfrm>
            <a:off x="7772150" y="16432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18" name="Google Shape;218;p23"/>
          <p:cNvSpPr/>
          <p:nvPr/>
        </p:nvSpPr>
        <p:spPr>
          <a:xfrm>
            <a:off x="7706900" y="17228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#1</a:t>
            </a:r>
            <a:endParaRPr sz="1200">
              <a:latin typeface="Montserrat Light"/>
              <a:ea typeface="Montserrat Light"/>
              <a:cs typeface="Montserrat Light"/>
              <a:sym typeface="Montserrat Light"/>
            </a:endParaRPr>
          </a:p>
        </p:txBody>
      </p:sp>
      <p:cxnSp>
        <p:nvCxnSpPr>
          <p:cNvPr id="219" name="Google Shape;219;p23"/>
          <p:cNvCxnSpPr>
            <a:stCxn id="215" idx="3"/>
            <a:endCxn id="218" idx="2"/>
          </p:cNvCxnSpPr>
          <p:nvPr/>
        </p:nvCxnSpPr>
        <p:spPr>
          <a:xfrm>
            <a:off x="6876742" y="2018181"/>
            <a:ext cx="830100" cy="0"/>
          </a:xfrm>
          <a:prstGeom prst="straightConnector1">
            <a:avLst/>
          </a:prstGeom>
          <a:noFill/>
          <a:ln cap="flat" cmpd="sng" w="9525">
            <a:solidFill>
              <a:srgbClr val="1A1A1A"/>
            </a:solidFill>
            <a:prstDash val="solid"/>
            <a:round/>
            <a:headEnd len="med" w="med" type="none"/>
            <a:tailEnd len="med" w="med" type="triangle"/>
          </a:ln>
        </p:spPr>
      </p:cxnSp>
      <p:sp>
        <p:nvSpPr>
          <p:cNvPr id="220" name="Google Shape;220;p23"/>
          <p:cNvSpPr/>
          <p:nvPr/>
        </p:nvSpPr>
        <p:spPr>
          <a:xfrm>
            <a:off x="4377250" y="25676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21" name="Google Shape;221;p23"/>
          <p:cNvSpPr/>
          <p:nvPr/>
        </p:nvSpPr>
        <p:spPr>
          <a:xfrm>
            <a:off x="5673142" y="2978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22" name="Google Shape;222;p23"/>
          <p:cNvSpPr/>
          <p:nvPr/>
        </p:nvSpPr>
        <p:spPr>
          <a:xfrm>
            <a:off x="7625200" y="28117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23" name="Google Shape;223;p23"/>
          <p:cNvSpPr/>
          <p:nvPr/>
        </p:nvSpPr>
        <p:spPr>
          <a:xfrm>
            <a:off x="7772150" y="28695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24" name="Google Shape;224;p23"/>
          <p:cNvSpPr/>
          <p:nvPr/>
        </p:nvSpPr>
        <p:spPr>
          <a:xfrm>
            <a:off x="7706900" y="29491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#2</a:t>
            </a:r>
            <a:endParaRPr sz="1200">
              <a:latin typeface="Montserrat Light"/>
              <a:ea typeface="Montserrat Light"/>
              <a:cs typeface="Montserrat Light"/>
              <a:sym typeface="Montserrat Light"/>
            </a:endParaRPr>
          </a:p>
        </p:txBody>
      </p:sp>
      <p:cxnSp>
        <p:nvCxnSpPr>
          <p:cNvPr id="225" name="Google Shape;225;p23"/>
          <p:cNvCxnSpPr>
            <a:stCxn id="221" idx="3"/>
            <a:endCxn id="224" idx="2"/>
          </p:cNvCxnSpPr>
          <p:nvPr/>
        </p:nvCxnSpPr>
        <p:spPr>
          <a:xfrm>
            <a:off x="6876742" y="3244506"/>
            <a:ext cx="830100" cy="0"/>
          </a:xfrm>
          <a:prstGeom prst="straightConnector1">
            <a:avLst/>
          </a:prstGeom>
          <a:noFill/>
          <a:ln cap="flat" cmpd="sng" w="9525">
            <a:solidFill>
              <a:srgbClr val="1A1A1A"/>
            </a:solidFill>
            <a:prstDash val="solid"/>
            <a:round/>
            <a:headEnd len="med" w="med" type="none"/>
            <a:tailEnd len="med" w="med" type="triangle"/>
          </a:ln>
        </p:spPr>
      </p:cxnSp>
      <p:sp>
        <p:nvSpPr>
          <p:cNvPr id="226" name="Google Shape;226;p23"/>
          <p:cNvSpPr/>
          <p:nvPr/>
        </p:nvSpPr>
        <p:spPr>
          <a:xfrm>
            <a:off x="4377303" y="37939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27" name="Google Shape;227;p23"/>
          <p:cNvSpPr/>
          <p:nvPr/>
        </p:nvSpPr>
        <p:spPr>
          <a:xfrm>
            <a:off x="5673142" y="420518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28" name="Google Shape;228;p23"/>
          <p:cNvSpPr/>
          <p:nvPr/>
        </p:nvSpPr>
        <p:spPr>
          <a:xfrm>
            <a:off x="7625200" y="40381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29" name="Google Shape;229;p23"/>
          <p:cNvSpPr/>
          <p:nvPr/>
        </p:nvSpPr>
        <p:spPr>
          <a:xfrm>
            <a:off x="7772150" y="40959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30" name="Google Shape;230;p23"/>
          <p:cNvSpPr/>
          <p:nvPr/>
        </p:nvSpPr>
        <p:spPr>
          <a:xfrm>
            <a:off x="7706900" y="417547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#3</a:t>
            </a:r>
            <a:endParaRPr sz="1200">
              <a:latin typeface="Montserrat Light"/>
              <a:ea typeface="Montserrat Light"/>
              <a:cs typeface="Montserrat Light"/>
              <a:sym typeface="Montserrat Light"/>
            </a:endParaRPr>
          </a:p>
        </p:txBody>
      </p:sp>
      <p:cxnSp>
        <p:nvCxnSpPr>
          <p:cNvPr id="231" name="Google Shape;231;p23"/>
          <p:cNvCxnSpPr>
            <a:stCxn id="227" idx="3"/>
            <a:endCxn id="230" idx="2"/>
          </p:cNvCxnSpPr>
          <p:nvPr/>
        </p:nvCxnSpPr>
        <p:spPr>
          <a:xfrm>
            <a:off x="6876742" y="4470831"/>
            <a:ext cx="830100" cy="0"/>
          </a:xfrm>
          <a:prstGeom prst="straightConnector1">
            <a:avLst/>
          </a:prstGeom>
          <a:noFill/>
          <a:ln cap="flat" cmpd="sng" w="9525">
            <a:solidFill>
              <a:srgbClr val="1A1A1A"/>
            </a:solidFill>
            <a:prstDash val="solid"/>
            <a:round/>
            <a:headEnd len="med" w="med" type="none"/>
            <a:tailEnd len="med" w="med" type="triangle"/>
          </a:ln>
        </p:spPr>
      </p:cxnSp>
      <p:cxnSp>
        <p:nvCxnSpPr>
          <p:cNvPr id="232" name="Google Shape;232;p23"/>
          <p:cNvCxnSpPr>
            <a:stCxn id="215" idx="3"/>
            <a:endCxn id="224" idx="2"/>
          </p:cNvCxnSpPr>
          <p:nvPr/>
        </p:nvCxnSpPr>
        <p:spPr>
          <a:xfrm>
            <a:off x="6876742" y="201818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33" name="Google Shape;233;p23"/>
          <p:cNvCxnSpPr>
            <a:stCxn id="215" idx="3"/>
            <a:endCxn id="230" idx="2"/>
          </p:cNvCxnSpPr>
          <p:nvPr/>
        </p:nvCxnSpPr>
        <p:spPr>
          <a:xfrm>
            <a:off x="6876742" y="2018181"/>
            <a:ext cx="830100" cy="24525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34" name="Google Shape;234;p23"/>
          <p:cNvCxnSpPr>
            <a:stCxn id="221" idx="3"/>
            <a:endCxn id="230" idx="2"/>
          </p:cNvCxnSpPr>
          <p:nvPr/>
        </p:nvCxnSpPr>
        <p:spPr>
          <a:xfrm>
            <a:off x="6876742" y="32445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35" name="Google Shape;235;p23"/>
          <p:cNvCxnSpPr>
            <a:stCxn id="227" idx="3"/>
            <a:endCxn id="224" idx="2"/>
          </p:cNvCxnSpPr>
          <p:nvPr/>
        </p:nvCxnSpPr>
        <p:spPr>
          <a:xfrm flipH="1" rot="10800000">
            <a:off x="6876742" y="324443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36" name="Google Shape;236;p23"/>
          <p:cNvCxnSpPr>
            <a:stCxn id="227" idx="3"/>
            <a:endCxn id="218" idx="2"/>
          </p:cNvCxnSpPr>
          <p:nvPr/>
        </p:nvCxnSpPr>
        <p:spPr>
          <a:xfrm flipH="1" rot="10800000">
            <a:off x="6876742" y="2018031"/>
            <a:ext cx="830100" cy="24528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37" name="Google Shape;237;p23"/>
          <p:cNvCxnSpPr>
            <a:stCxn id="221" idx="3"/>
            <a:endCxn id="218" idx="2"/>
          </p:cNvCxnSpPr>
          <p:nvPr/>
        </p:nvCxnSpPr>
        <p:spPr>
          <a:xfrm flipH="1" rot="10800000">
            <a:off x="6876742" y="20181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pic>
        <p:nvPicPr>
          <p:cNvPr id="238" name="Google Shape;238;p23"/>
          <p:cNvPicPr preferRelativeResize="0"/>
          <p:nvPr/>
        </p:nvPicPr>
        <p:blipFill>
          <a:blip r:embed="rId3">
            <a:alphaModFix/>
          </a:blip>
          <a:stretch>
            <a:fillRect/>
          </a:stretch>
        </p:blipFill>
        <p:spPr>
          <a:xfrm>
            <a:off x="4708477" y="1780350"/>
            <a:ext cx="481199" cy="475653"/>
          </a:xfrm>
          <a:prstGeom prst="rect">
            <a:avLst/>
          </a:prstGeom>
          <a:noFill/>
          <a:ln>
            <a:noFill/>
          </a:ln>
        </p:spPr>
      </p:pic>
      <p:sp>
        <p:nvSpPr>
          <p:cNvPr id="239" name="Google Shape;239;p23"/>
          <p:cNvSpPr txBox="1"/>
          <p:nvPr/>
        </p:nvSpPr>
        <p:spPr>
          <a:xfrm>
            <a:off x="4216998" y="2162975"/>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sp>
        <p:nvSpPr>
          <p:cNvPr id="240" name="Google Shape;240;p23"/>
          <p:cNvSpPr txBox="1"/>
          <p:nvPr/>
        </p:nvSpPr>
        <p:spPr>
          <a:xfrm>
            <a:off x="4460445" y="13113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241" name="Google Shape;241;p23"/>
          <p:cNvSpPr txBox="1"/>
          <p:nvPr/>
        </p:nvSpPr>
        <p:spPr>
          <a:xfrm>
            <a:off x="4460445" y="2573200"/>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242" name="Google Shape;242;p23"/>
          <p:cNvSpPr txBox="1"/>
          <p:nvPr/>
        </p:nvSpPr>
        <p:spPr>
          <a:xfrm>
            <a:off x="4460445" y="37994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C</a:t>
            </a:r>
            <a:endParaRPr sz="1000">
              <a:latin typeface="Montserrat"/>
              <a:ea typeface="Montserrat"/>
              <a:cs typeface="Montserrat"/>
              <a:sym typeface="Montserrat"/>
            </a:endParaRPr>
          </a:p>
        </p:txBody>
      </p:sp>
      <p:cxnSp>
        <p:nvCxnSpPr>
          <p:cNvPr id="243" name="Google Shape;243;p23"/>
          <p:cNvCxnSpPr>
            <a:stCxn id="238" idx="3"/>
            <a:endCxn id="215" idx="1"/>
          </p:cNvCxnSpPr>
          <p:nvPr/>
        </p:nvCxnSpPr>
        <p:spPr>
          <a:xfrm>
            <a:off x="5189676" y="2018177"/>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244" name="Google Shape;244;p23"/>
          <p:cNvPicPr preferRelativeResize="0"/>
          <p:nvPr/>
        </p:nvPicPr>
        <p:blipFill>
          <a:blip r:embed="rId3">
            <a:alphaModFix/>
          </a:blip>
          <a:stretch>
            <a:fillRect/>
          </a:stretch>
        </p:blipFill>
        <p:spPr>
          <a:xfrm>
            <a:off x="4709702" y="3014575"/>
            <a:ext cx="481199" cy="475653"/>
          </a:xfrm>
          <a:prstGeom prst="rect">
            <a:avLst/>
          </a:prstGeom>
          <a:noFill/>
          <a:ln>
            <a:noFill/>
          </a:ln>
        </p:spPr>
      </p:pic>
      <p:sp>
        <p:nvSpPr>
          <p:cNvPr id="245" name="Google Shape;245;p23"/>
          <p:cNvSpPr txBox="1"/>
          <p:nvPr/>
        </p:nvSpPr>
        <p:spPr>
          <a:xfrm>
            <a:off x="4218223" y="33972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246" name="Google Shape;246;p23"/>
          <p:cNvCxnSpPr>
            <a:stCxn id="244" idx="3"/>
          </p:cNvCxnSpPr>
          <p:nvPr/>
        </p:nvCxnSpPr>
        <p:spPr>
          <a:xfrm>
            <a:off x="5190901" y="32524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247" name="Google Shape;247;p23"/>
          <p:cNvPicPr preferRelativeResize="0"/>
          <p:nvPr/>
        </p:nvPicPr>
        <p:blipFill>
          <a:blip r:embed="rId3">
            <a:alphaModFix/>
          </a:blip>
          <a:stretch>
            <a:fillRect/>
          </a:stretch>
        </p:blipFill>
        <p:spPr>
          <a:xfrm>
            <a:off x="4709702" y="4259875"/>
            <a:ext cx="481199" cy="475653"/>
          </a:xfrm>
          <a:prstGeom prst="rect">
            <a:avLst/>
          </a:prstGeom>
          <a:noFill/>
          <a:ln>
            <a:noFill/>
          </a:ln>
        </p:spPr>
      </p:pic>
      <p:sp>
        <p:nvSpPr>
          <p:cNvPr id="248" name="Google Shape;248;p23"/>
          <p:cNvSpPr txBox="1"/>
          <p:nvPr/>
        </p:nvSpPr>
        <p:spPr>
          <a:xfrm>
            <a:off x="4218223" y="46425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249" name="Google Shape;249;p23"/>
          <p:cNvCxnSpPr>
            <a:stCxn id="247" idx="3"/>
          </p:cNvCxnSpPr>
          <p:nvPr/>
        </p:nvCxnSpPr>
        <p:spPr>
          <a:xfrm>
            <a:off x="5190901" y="4497702"/>
            <a:ext cx="483600" cy="0"/>
          </a:xfrm>
          <a:prstGeom prst="straightConnector1">
            <a:avLst/>
          </a:prstGeom>
          <a:noFill/>
          <a:ln cap="flat" cmpd="sng" w="9525">
            <a:solidFill>
              <a:srgbClr val="595959"/>
            </a:solidFill>
            <a:prstDash val="solid"/>
            <a:round/>
            <a:headEnd len="med" w="med" type="none"/>
            <a:tailEnd len="med" w="med" type="triangle"/>
          </a:ln>
        </p:spPr>
      </p:cxnSp>
      <p:cxnSp>
        <p:nvCxnSpPr>
          <p:cNvPr id="250" name="Google Shape;250;p23"/>
          <p:cNvCxnSpPr/>
          <p:nvPr/>
        </p:nvCxnSpPr>
        <p:spPr>
          <a:xfrm>
            <a:off x="7450650" y="1765302"/>
            <a:ext cx="350700" cy="363000"/>
          </a:xfrm>
          <a:prstGeom prst="straightConnector1">
            <a:avLst/>
          </a:prstGeom>
          <a:noFill/>
          <a:ln cap="flat" cmpd="sng" w="38100">
            <a:solidFill>
              <a:srgbClr val="FF0000"/>
            </a:solidFill>
            <a:prstDash val="solid"/>
            <a:round/>
            <a:headEnd len="med" w="med" type="none"/>
            <a:tailEnd len="med" w="med" type="none"/>
          </a:ln>
        </p:spPr>
      </p:cxnSp>
      <p:cxnSp>
        <p:nvCxnSpPr>
          <p:cNvPr id="251" name="Google Shape;251;p23"/>
          <p:cNvCxnSpPr/>
          <p:nvPr/>
        </p:nvCxnSpPr>
        <p:spPr>
          <a:xfrm flipH="1" rot="10800000">
            <a:off x="7455025" y="1762975"/>
            <a:ext cx="321000" cy="390000"/>
          </a:xfrm>
          <a:prstGeom prst="straightConnector1">
            <a:avLst/>
          </a:prstGeom>
          <a:noFill/>
          <a:ln cap="flat" cmpd="sng" w="38100">
            <a:solidFill>
              <a:srgbClr val="FF0000"/>
            </a:solidFill>
            <a:prstDash val="solid"/>
            <a:round/>
            <a:headEnd len="med" w="med" type="none"/>
            <a:tailEnd len="med" w="med" type="none"/>
          </a:ln>
        </p:spPr>
      </p:cxnSp>
      <p:pic>
        <p:nvPicPr>
          <p:cNvPr id="252" name="Google Shape;252;p23"/>
          <p:cNvPicPr preferRelativeResize="0"/>
          <p:nvPr/>
        </p:nvPicPr>
        <p:blipFill>
          <a:blip r:embed="rId4">
            <a:alphaModFix/>
          </a:blip>
          <a:stretch>
            <a:fillRect/>
          </a:stretch>
        </p:blipFill>
        <p:spPr>
          <a:xfrm>
            <a:off x="7391400" y="2964112"/>
            <a:ext cx="481200" cy="481200"/>
          </a:xfrm>
          <a:prstGeom prst="rect">
            <a:avLst/>
          </a:prstGeom>
          <a:noFill/>
          <a:ln>
            <a:noFill/>
          </a:ln>
        </p:spPr>
      </p:pic>
      <p:pic>
        <p:nvPicPr>
          <p:cNvPr id="253" name="Google Shape;253;p23"/>
          <p:cNvPicPr preferRelativeResize="0"/>
          <p:nvPr/>
        </p:nvPicPr>
        <p:blipFill>
          <a:blip r:embed="rId4">
            <a:alphaModFix/>
          </a:blip>
          <a:stretch>
            <a:fillRect/>
          </a:stretch>
        </p:blipFill>
        <p:spPr>
          <a:xfrm>
            <a:off x="7391400" y="4175487"/>
            <a:ext cx="481200" cy="481200"/>
          </a:xfrm>
          <a:prstGeom prst="rect">
            <a:avLst/>
          </a:prstGeom>
          <a:noFill/>
          <a:ln>
            <a:noFill/>
          </a:ln>
        </p:spPr>
      </p:pic>
      <p:sp>
        <p:nvSpPr>
          <p:cNvPr id="254" name="Google Shape;254;p23"/>
          <p:cNvSpPr/>
          <p:nvPr/>
        </p:nvSpPr>
        <p:spPr>
          <a:xfrm>
            <a:off x="5446200" y="978800"/>
            <a:ext cx="2082900" cy="531300"/>
          </a:xfrm>
          <a:prstGeom prst="roundRect">
            <a:avLst>
              <a:gd fmla="val 16667" name="adj"/>
            </a:avLst>
          </a:prstGeom>
          <a:solidFill>
            <a:srgbClr val="6AA84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Still regionally available for writes/reads</a:t>
            </a:r>
            <a:endParaRPr sz="1200">
              <a:latin typeface="Montserrat Light"/>
              <a:ea typeface="Montserrat Light"/>
              <a:cs typeface="Montserrat Light"/>
              <a:sym typeface="Montserrat Light"/>
            </a:endParaRPr>
          </a:p>
        </p:txBody>
      </p:sp>
      <p:sp>
        <p:nvSpPr>
          <p:cNvPr id="255" name="Google Shape;255;p23"/>
          <p:cNvSpPr/>
          <p:nvPr/>
        </p:nvSpPr>
        <p:spPr>
          <a:xfrm>
            <a:off x="7801350" y="1243775"/>
            <a:ext cx="1228800" cy="531300"/>
          </a:xfrm>
          <a:prstGeom prst="roundRect">
            <a:avLst>
              <a:gd fmla="val 16667" name="adj"/>
            </a:avLst>
          </a:prstGeom>
          <a:solidFill>
            <a:srgbClr val="FF99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ontserrat"/>
                <a:ea typeface="Montserrat"/>
                <a:cs typeface="Montserrat"/>
                <a:sym typeface="Montserrat"/>
              </a:rPr>
              <a:t>1</a:t>
            </a:r>
            <a:r>
              <a:rPr lang="en" sz="1200">
                <a:latin typeface="Montserrat Light"/>
                <a:ea typeface="Montserrat Light"/>
                <a:cs typeface="Montserrat Light"/>
                <a:sym typeface="Montserrat Light"/>
              </a:rPr>
              <a:t> node down</a:t>
            </a:r>
            <a:endParaRPr sz="1200">
              <a:latin typeface="Montserrat Light"/>
              <a:ea typeface="Montserrat Light"/>
              <a:cs typeface="Montserrat Light"/>
              <a:sym typeface="Montserrat Light"/>
            </a:endParaRPr>
          </a:p>
        </p:txBody>
      </p:sp>
      <p:pic>
        <p:nvPicPr>
          <p:cNvPr id="256" name="Google Shape;256;p23"/>
          <p:cNvPicPr preferRelativeResize="0"/>
          <p:nvPr/>
        </p:nvPicPr>
        <p:blipFill>
          <a:blip r:embed="rId5">
            <a:alphaModFix/>
          </a:blip>
          <a:stretch>
            <a:fillRect/>
          </a:stretch>
        </p:blipFill>
        <p:spPr>
          <a:xfrm>
            <a:off x="4101621" y="1115097"/>
            <a:ext cx="536100" cy="520461"/>
          </a:xfrm>
          <a:prstGeom prst="rect">
            <a:avLst/>
          </a:prstGeom>
          <a:noFill/>
          <a:ln>
            <a:noFill/>
          </a:ln>
        </p:spPr>
      </p:pic>
      <p:sp>
        <p:nvSpPr>
          <p:cNvPr id="257" name="Google Shape;257;p23"/>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M3: Scale &amp; Reliability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4"/>
          <p:cNvSpPr/>
          <p:nvPr/>
        </p:nvSpPr>
        <p:spPr>
          <a:xfrm>
            <a:off x="4281225" y="1243525"/>
            <a:ext cx="4633800" cy="37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Light"/>
              <a:buChar char="●"/>
            </a:pPr>
            <a:r>
              <a:rPr lang="en" sz="1500">
                <a:solidFill>
                  <a:schemeClr val="dk1"/>
                </a:solidFill>
                <a:latin typeface="Montserrat"/>
                <a:ea typeface="Montserrat"/>
                <a:cs typeface="Montserrat"/>
                <a:sym typeface="Montserrat"/>
              </a:rPr>
              <a:t>Zero-downtime upgrades, restarts, withstand entire replica failures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Able to be deployed multi-region and join data at query time across regions transparently</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At Uber warehouses more than 1PB of metrics data (10B series), storing 40million datapoints per second (3.4 trillion a day)</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500">
              <a:latin typeface="Montserrat"/>
              <a:ea typeface="Montserrat"/>
              <a:cs typeface="Montserrat"/>
              <a:sym typeface="Montserrat"/>
            </a:endParaRPr>
          </a:p>
        </p:txBody>
      </p:sp>
      <p:sp>
        <p:nvSpPr>
          <p:cNvPr id="264" name="Google Shape;264;p24"/>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Designed for high reliability &amp; scale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chemeClr val="lt1"/>
              </a:solidFill>
              <a:latin typeface="Montserrat"/>
              <a:ea typeface="Montserrat"/>
              <a:cs typeface="Montserrat"/>
              <a:sym typeface="Montserrat"/>
            </a:endParaRPr>
          </a:p>
        </p:txBody>
      </p:sp>
      <p:sp>
        <p:nvSpPr>
          <p:cNvPr id="265" name="Google Shape;265;p24"/>
          <p:cNvSpPr/>
          <p:nvPr/>
        </p:nvSpPr>
        <p:spPr>
          <a:xfrm>
            <a:off x="4377250" y="1311375"/>
            <a:ext cx="4446300" cy="117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66" name="Google Shape;266;p24"/>
          <p:cNvSpPr/>
          <p:nvPr/>
        </p:nvSpPr>
        <p:spPr>
          <a:xfrm>
            <a:off x="5673142" y="175253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67" name="Google Shape;267;p24"/>
          <p:cNvSpPr/>
          <p:nvPr/>
        </p:nvSpPr>
        <p:spPr>
          <a:xfrm>
            <a:off x="7625200" y="15854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68" name="Google Shape;268;p24"/>
          <p:cNvSpPr/>
          <p:nvPr/>
        </p:nvSpPr>
        <p:spPr>
          <a:xfrm>
            <a:off x="7772150" y="16432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69" name="Google Shape;269;p24"/>
          <p:cNvSpPr/>
          <p:nvPr/>
        </p:nvSpPr>
        <p:spPr>
          <a:xfrm>
            <a:off x="7706900" y="17228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#1</a:t>
            </a:r>
            <a:endParaRPr sz="1200">
              <a:latin typeface="Montserrat Light"/>
              <a:ea typeface="Montserrat Light"/>
              <a:cs typeface="Montserrat Light"/>
              <a:sym typeface="Montserrat Light"/>
            </a:endParaRPr>
          </a:p>
        </p:txBody>
      </p:sp>
      <p:cxnSp>
        <p:nvCxnSpPr>
          <p:cNvPr id="270" name="Google Shape;270;p24"/>
          <p:cNvCxnSpPr>
            <a:stCxn id="266" idx="3"/>
            <a:endCxn id="269" idx="2"/>
          </p:cNvCxnSpPr>
          <p:nvPr/>
        </p:nvCxnSpPr>
        <p:spPr>
          <a:xfrm>
            <a:off x="6876742" y="2018181"/>
            <a:ext cx="830100" cy="0"/>
          </a:xfrm>
          <a:prstGeom prst="straightConnector1">
            <a:avLst/>
          </a:prstGeom>
          <a:noFill/>
          <a:ln cap="flat" cmpd="sng" w="9525">
            <a:solidFill>
              <a:srgbClr val="1A1A1A"/>
            </a:solidFill>
            <a:prstDash val="solid"/>
            <a:round/>
            <a:headEnd len="med" w="med" type="none"/>
            <a:tailEnd len="med" w="med" type="triangle"/>
          </a:ln>
        </p:spPr>
      </p:cxnSp>
      <p:sp>
        <p:nvSpPr>
          <p:cNvPr id="271" name="Google Shape;271;p24"/>
          <p:cNvSpPr/>
          <p:nvPr/>
        </p:nvSpPr>
        <p:spPr>
          <a:xfrm>
            <a:off x="4377250" y="25676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72" name="Google Shape;272;p24"/>
          <p:cNvSpPr/>
          <p:nvPr/>
        </p:nvSpPr>
        <p:spPr>
          <a:xfrm>
            <a:off x="5673142" y="2978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73" name="Google Shape;273;p24"/>
          <p:cNvSpPr/>
          <p:nvPr/>
        </p:nvSpPr>
        <p:spPr>
          <a:xfrm>
            <a:off x="7625200" y="28117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74" name="Google Shape;274;p24"/>
          <p:cNvSpPr/>
          <p:nvPr/>
        </p:nvSpPr>
        <p:spPr>
          <a:xfrm>
            <a:off x="7772150" y="28695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75" name="Google Shape;275;p24"/>
          <p:cNvSpPr/>
          <p:nvPr/>
        </p:nvSpPr>
        <p:spPr>
          <a:xfrm>
            <a:off x="7706900" y="29491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#2</a:t>
            </a:r>
            <a:endParaRPr sz="1200">
              <a:latin typeface="Montserrat Light"/>
              <a:ea typeface="Montserrat Light"/>
              <a:cs typeface="Montserrat Light"/>
              <a:sym typeface="Montserrat Light"/>
            </a:endParaRPr>
          </a:p>
        </p:txBody>
      </p:sp>
      <p:cxnSp>
        <p:nvCxnSpPr>
          <p:cNvPr id="276" name="Google Shape;276;p24"/>
          <p:cNvCxnSpPr>
            <a:stCxn id="272" idx="3"/>
            <a:endCxn id="275" idx="2"/>
          </p:cNvCxnSpPr>
          <p:nvPr/>
        </p:nvCxnSpPr>
        <p:spPr>
          <a:xfrm>
            <a:off x="6876742" y="3244506"/>
            <a:ext cx="830100" cy="0"/>
          </a:xfrm>
          <a:prstGeom prst="straightConnector1">
            <a:avLst/>
          </a:prstGeom>
          <a:noFill/>
          <a:ln cap="flat" cmpd="sng" w="9525">
            <a:solidFill>
              <a:srgbClr val="1A1A1A"/>
            </a:solidFill>
            <a:prstDash val="solid"/>
            <a:round/>
            <a:headEnd len="med" w="med" type="none"/>
            <a:tailEnd len="med" w="med" type="triangle"/>
          </a:ln>
        </p:spPr>
      </p:cxnSp>
      <p:sp>
        <p:nvSpPr>
          <p:cNvPr id="277" name="Google Shape;277;p24"/>
          <p:cNvSpPr/>
          <p:nvPr/>
        </p:nvSpPr>
        <p:spPr>
          <a:xfrm>
            <a:off x="4377303" y="37939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278" name="Google Shape;278;p24"/>
          <p:cNvSpPr/>
          <p:nvPr/>
        </p:nvSpPr>
        <p:spPr>
          <a:xfrm>
            <a:off x="5673142" y="420518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279" name="Google Shape;279;p24"/>
          <p:cNvSpPr/>
          <p:nvPr/>
        </p:nvSpPr>
        <p:spPr>
          <a:xfrm>
            <a:off x="7625200" y="40381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80" name="Google Shape;280;p24"/>
          <p:cNvSpPr/>
          <p:nvPr/>
        </p:nvSpPr>
        <p:spPr>
          <a:xfrm>
            <a:off x="7772150" y="40959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281" name="Google Shape;281;p24"/>
          <p:cNvSpPr/>
          <p:nvPr/>
        </p:nvSpPr>
        <p:spPr>
          <a:xfrm>
            <a:off x="7706900" y="417547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#3</a:t>
            </a:r>
            <a:endParaRPr sz="1200">
              <a:latin typeface="Montserrat Light"/>
              <a:ea typeface="Montserrat Light"/>
              <a:cs typeface="Montserrat Light"/>
              <a:sym typeface="Montserrat Light"/>
            </a:endParaRPr>
          </a:p>
        </p:txBody>
      </p:sp>
      <p:cxnSp>
        <p:nvCxnSpPr>
          <p:cNvPr id="282" name="Google Shape;282;p24"/>
          <p:cNvCxnSpPr>
            <a:stCxn id="278" idx="3"/>
            <a:endCxn id="281" idx="2"/>
          </p:cNvCxnSpPr>
          <p:nvPr/>
        </p:nvCxnSpPr>
        <p:spPr>
          <a:xfrm>
            <a:off x="6876742" y="4470831"/>
            <a:ext cx="830100" cy="0"/>
          </a:xfrm>
          <a:prstGeom prst="straightConnector1">
            <a:avLst/>
          </a:prstGeom>
          <a:noFill/>
          <a:ln cap="flat" cmpd="sng" w="9525">
            <a:solidFill>
              <a:srgbClr val="1A1A1A"/>
            </a:solidFill>
            <a:prstDash val="solid"/>
            <a:round/>
            <a:headEnd len="med" w="med" type="none"/>
            <a:tailEnd len="med" w="med" type="triangle"/>
          </a:ln>
        </p:spPr>
      </p:cxnSp>
      <p:cxnSp>
        <p:nvCxnSpPr>
          <p:cNvPr id="283" name="Google Shape;283;p24"/>
          <p:cNvCxnSpPr>
            <a:stCxn id="266" idx="3"/>
            <a:endCxn id="275" idx="2"/>
          </p:cNvCxnSpPr>
          <p:nvPr/>
        </p:nvCxnSpPr>
        <p:spPr>
          <a:xfrm>
            <a:off x="6876742" y="201818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84" name="Google Shape;284;p24"/>
          <p:cNvCxnSpPr>
            <a:stCxn id="266" idx="3"/>
            <a:endCxn id="281" idx="2"/>
          </p:cNvCxnSpPr>
          <p:nvPr/>
        </p:nvCxnSpPr>
        <p:spPr>
          <a:xfrm>
            <a:off x="6876742" y="2018181"/>
            <a:ext cx="830100" cy="24525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85" name="Google Shape;285;p24"/>
          <p:cNvCxnSpPr>
            <a:stCxn id="272" idx="3"/>
            <a:endCxn id="281" idx="2"/>
          </p:cNvCxnSpPr>
          <p:nvPr/>
        </p:nvCxnSpPr>
        <p:spPr>
          <a:xfrm>
            <a:off x="6876742" y="32445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86" name="Google Shape;286;p24"/>
          <p:cNvCxnSpPr>
            <a:stCxn id="278" idx="3"/>
            <a:endCxn id="275" idx="2"/>
          </p:cNvCxnSpPr>
          <p:nvPr/>
        </p:nvCxnSpPr>
        <p:spPr>
          <a:xfrm flipH="1" rot="10800000">
            <a:off x="6876742" y="324443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87" name="Google Shape;287;p24"/>
          <p:cNvCxnSpPr>
            <a:stCxn id="278" idx="3"/>
            <a:endCxn id="269" idx="2"/>
          </p:cNvCxnSpPr>
          <p:nvPr/>
        </p:nvCxnSpPr>
        <p:spPr>
          <a:xfrm flipH="1" rot="10800000">
            <a:off x="6876742" y="2018031"/>
            <a:ext cx="830100" cy="24528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288" name="Google Shape;288;p24"/>
          <p:cNvCxnSpPr>
            <a:stCxn id="272" idx="3"/>
            <a:endCxn id="269" idx="2"/>
          </p:cNvCxnSpPr>
          <p:nvPr/>
        </p:nvCxnSpPr>
        <p:spPr>
          <a:xfrm flipH="1" rot="10800000">
            <a:off x="6876742" y="20181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pic>
        <p:nvPicPr>
          <p:cNvPr id="289" name="Google Shape;289;p24"/>
          <p:cNvPicPr preferRelativeResize="0"/>
          <p:nvPr/>
        </p:nvPicPr>
        <p:blipFill>
          <a:blip r:embed="rId3">
            <a:alphaModFix/>
          </a:blip>
          <a:stretch>
            <a:fillRect/>
          </a:stretch>
        </p:blipFill>
        <p:spPr>
          <a:xfrm>
            <a:off x="4708477" y="1780350"/>
            <a:ext cx="481199" cy="475653"/>
          </a:xfrm>
          <a:prstGeom prst="rect">
            <a:avLst/>
          </a:prstGeom>
          <a:noFill/>
          <a:ln>
            <a:noFill/>
          </a:ln>
        </p:spPr>
      </p:pic>
      <p:sp>
        <p:nvSpPr>
          <p:cNvPr id="290" name="Google Shape;290;p24"/>
          <p:cNvSpPr txBox="1"/>
          <p:nvPr/>
        </p:nvSpPr>
        <p:spPr>
          <a:xfrm>
            <a:off x="4216998" y="2162975"/>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sp>
        <p:nvSpPr>
          <p:cNvPr id="291" name="Google Shape;291;p24"/>
          <p:cNvSpPr txBox="1"/>
          <p:nvPr/>
        </p:nvSpPr>
        <p:spPr>
          <a:xfrm>
            <a:off x="4460445" y="13113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292" name="Google Shape;292;p24"/>
          <p:cNvSpPr txBox="1"/>
          <p:nvPr/>
        </p:nvSpPr>
        <p:spPr>
          <a:xfrm>
            <a:off x="4460445" y="2573200"/>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293" name="Google Shape;293;p24"/>
          <p:cNvSpPr txBox="1"/>
          <p:nvPr/>
        </p:nvSpPr>
        <p:spPr>
          <a:xfrm>
            <a:off x="4460445" y="37994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C</a:t>
            </a:r>
            <a:endParaRPr sz="1000">
              <a:latin typeface="Montserrat"/>
              <a:ea typeface="Montserrat"/>
              <a:cs typeface="Montserrat"/>
              <a:sym typeface="Montserrat"/>
            </a:endParaRPr>
          </a:p>
        </p:txBody>
      </p:sp>
      <p:cxnSp>
        <p:nvCxnSpPr>
          <p:cNvPr id="294" name="Google Shape;294;p24"/>
          <p:cNvCxnSpPr>
            <a:stCxn id="289" idx="3"/>
            <a:endCxn id="266" idx="1"/>
          </p:cNvCxnSpPr>
          <p:nvPr/>
        </p:nvCxnSpPr>
        <p:spPr>
          <a:xfrm>
            <a:off x="5189676" y="2018177"/>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295" name="Google Shape;295;p24"/>
          <p:cNvPicPr preferRelativeResize="0"/>
          <p:nvPr/>
        </p:nvPicPr>
        <p:blipFill>
          <a:blip r:embed="rId3">
            <a:alphaModFix/>
          </a:blip>
          <a:stretch>
            <a:fillRect/>
          </a:stretch>
        </p:blipFill>
        <p:spPr>
          <a:xfrm>
            <a:off x="4709702" y="3014575"/>
            <a:ext cx="481199" cy="475653"/>
          </a:xfrm>
          <a:prstGeom prst="rect">
            <a:avLst/>
          </a:prstGeom>
          <a:noFill/>
          <a:ln>
            <a:noFill/>
          </a:ln>
        </p:spPr>
      </p:pic>
      <p:sp>
        <p:nvSpPr>
          <p:cNvPr id="296" name="Google Shape;296;p24"/>
          <p:cNvSpPr txBox="1"/>
          <p:nvPr/>
        </p:nvSpPr>
        <p:spPr>
          <a:xfrm>
            <a:off x="4218223" y="33972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297" name="Google Shape;297;p24"/>
          <p:cNvCxnSpPr>
            <a:stCxn id="295" idx="3"/>
          </p:cNvCxnSpPr>
          <p:nvPr/>
        </p:nvCxnSpPr>
        <p:spPr>
          <a:xfrm>
            <a:off x="5190901" y="32524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298" name="Google Shape;298;p24"/>
          <p:cNvPicPr preferRelativeResize="0"/>
          <p:nvPr/>
        </p:nvPicPr>
        <p:blipFill>
          <a:blip r:embed="rId3">
            <a:alphaModFix/>
          </a:blip>
          <a:stretch>
            <a:fillRect/>
          </a:stretch>
        </p:blipFill>
        <p:spPr>
          <a:xfrm>
            <a:off x="4709702" y="4259875"/>
            <a:ext cx="481199" cy="475653"/>
          </a:xfrm>
          <a:prstGeom prst="rect">
            <a:avLst/>
          </a:prstGeom>
          <a:noFill/>
          <a:ln>
            <a:noFill/>
          </a:ln>
        </p:spPr>
      </p:pic>
      <p:sp>
        <p:nvSpPr>
          <p:cNvPr id="299" name="Google Shape;299;p24"/>
          <p:cNvSpPr txBox="1"/>
          <p:nvPr/>
        </p:nvSpPr>
        <p:spPr>
          <a:xfrm>
            <a:off x="4218223" y="46425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300" name="Google Shape;300;p24"/>
          <p:cNvCxnSpPr>
            <a:stCxn id="298" idx="3"/>
          </p:cNvCxnSpPr>
          <p:nvPr/>
        </p:nvCxnSpPr>
        <p:spPr>
          <a:xfrm>
            <a:off x="5190901" y="4497702"/>
            <a:ext cx="483600" cy="0"/>
          </a:xfrm>
          <a:prstGeom prst="straightConnector1">
            <a:avLst/>
          </a:prstGeom>
          <a:noFill/>
          <a:ln cap="flat" cmpd="sng" w="9525">
            <a:solidFill>
              <a:srgbClr val="595959"/>
            </a:solidFill>
            <a:prstDash val="solid"/>
            <a:round/>
            <a:headEnd len="med" w="med" type="none"/>
            <a:tailEnd len="med" w="med" type="triangle"/>
          </a:ln>
        </p:spPr>
      </p:cxnSp>
      <p:cxnSp>
        <p:nvCxnSpPr>
          <p:cNvPr id="301" name="Google Shape;301;p24"/>
          <p:cNvCxnSpPr/>
          <p:nvPr/>
        </p:nvCxnSpPr>
        <p:spPr>
          <a:xfrm>
            <a:off x="7450650" y="1765302"/>
            <a:ext cx="350700" cy="363000"/>
          </a:xfrm>
          <a:prstGeom prst="straightConnector1">
            <a:avLst/>
          </a:prstGeom>
          <a:noFill/>
          <a:ln cap="flat" cmpd="sng" w="38100">
            <a:solidFill>
              <a:srgbClr val="FF0000"/>
            </a:solidFill>
            <a:prstDash val="solid"/>
            <a:round/>
            <a:headEnd len="med" w="med" type="none"/>
            <a:tailEnd len="med" w="med" type="none"/>
          </a:ln>
        </p:spPr>
      </p:cxnSp>
      <p:cxnSp>
        <p:nvCxnSpPr>
          <p:cNvPr id="302" name="Google Shape;302;p24"/>
          <p:cNvCxnSpPr/>
          <p:nvPr/>
        </p:nvCxnSpPr>
        <p:spPr>
          <a:xfrm flipH="1" rot="10800000">
            <a:off x="7455025" y="1762975"/>
            <a:ext cx="321000" cy="390000"/>
          </a:xfrm>
          <a:prstGeom prst="straightConnector1">
            <a:avLst/>
          </a:prstGeom>
          <a:noFill/>
          <a:ln cap="flat" cmpd="sng" w="38100">
            <a:solidFill>
              <a:srgbClr val="FF0000"/>
            </a:solidFill>
            <a:prstDash val="solid"/>
            <a:round/>
            <a:headEnd len="med" w="med" type="none"/>
            <a:tailEnd len="med" w="med" type="none"/>
          </a:ln>
        </p:spPr>
      </p:cxnSp>
      <p:pic>
        <p:nvPicPr>
          <p:cNvPr id="303" name="Google Shape;303;p24"/>
          <p:cNvPicPr preferRelativeResize="0"/>
          <p:nvPr/>
        </p:nvPicPr>
        <p:blipFill>
          <a:blip r:embed="rId4">
            <a:alphaModFix/>
          </a:blip>
          <a:stretch>
            <a:fillRect/>
          </a:stretch>
        </p:blipFill>
        <p:spPr>
          <a:xfrm>
            <a:off x="7391400" y="2964112"/>
            <a:ext cx="481200" cy="481200"/>
          </a:xfrm>
          <a:prstGeom prst="rect">
            <a:avLst/>
          </a:prstGeom>
          <a:noFill/>
          <a:ln>
            <a:noFill/>
          </a:ln>
        </p:spPr>
      </p:pic>
      <p:pic>
        <p:nvPicPr>
          <p:cNvPr id="304" name="Google Shape;304;p24"/>
          <p:cNvPicPr preferRelativeResize="0"/>
          <p:nvPr/>
        </p:nvPicPr>
        <p:blipFill>
          <a:blip r:embed="rId4">
            <a:alphaModFix/>
          </a:blip>
          <a:stretch>
            <a:fillRect/>
          </a:stretch>
        </p:blipFill>
        <p:spPr>
          <a:xfrm>
            <a:off x="7391400" y="4175487"/>
            <a:ext cx="481200" cy="481200"/>
          </a:xfrm>
          <a:prstGeom prst="rect">
            <a:avLst/>
          </a:prstGeom>
          <a:noFill/>
          <a:ln>
            <a:noFill/>
          </a:ln>
        </p:spPr>
      </p:pic>
      <p:sp>
        <p:nvSpPr>
          <p:cNvPr id="305" name="Google Shape;305;p24"/>
          <p:cNvSpPr/>
          <p:nvPr/>
        </p:nvSpPr>
        <p:spPr>
          <a:xfrm>
            <a:off x="5446200" y="978800"/>
            <a:ext cx="2082900" cy="531300"/>
          </a:xfrm>
          <a:prstGeom prst="roundRect">
            <a:avLst>
              <a:gd fmla="val 16667" name="adj"/>
            </a:avLst>
          </a:prstGeom>
          <a:solidFill>
            <a:srgbClr val="6AA84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Still regionally available for writes/reads</a:t>
            </a:r>
            <a:endParaRPr sz="1200">
              <a:latin typeface="Montserrat Light"/>
              <a:ea typeface="Montserrat Light"/>
              <a:cs typeface="Montserrat Light"/>
              <a:sym typeface="Montserrat Light"/>
            </a:endParaRPr>
          </a:p>
        </p:txBody>
      </p:sp>
      <p:sp>
        <p:nvSpPr>
          <p:cNvPr id="306" name="Google Shape;306;p24"/>
          <p:cNvSpPr/>
          <p:nvPr/>
        </p:nvSpPr>
        <p:spPr>
          <a:xfrm>
            <a:off x="7801350" y="1243775"/>
            <a:ext cx="1228800" cy="531300"/>
          </a:xfrm>
          <a:prstGeom prst="roundRect">
            <a:avLst>
              <a:gd fmla="val 16667" name="adj"/>
            </a:avLst>
          </a:prstGeom>
          <a:solidFill>
            <a:srgbClr val="FF99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ontserrat"/>
                <a:ea typeface="Montserrat"/>
                <a:cs typeface="Montserrat"/>
                <a:sym typeface="Montserrat"/>
              </a:rPr>
              <a:t>Many</a:t>
            </a:r>
            <a:r>
              <a:rPr lang="en" sz="1200">
                <a:latin typeface="Montserrat Light"/>
                <a:ea typeface="Montserrat Light"/>
                <a:cs typeface="Montserrat Light"/>
                <a:sym typeface="Montserrat Light"/>
              </a:rPr>
              <a:t> nodes down</a:t>
            </a:r>
            <a:endParaRPr sz="1200">
              <a:latin typeface="Montserrat Light"/>
              <a:ea typeface="Montserrat Light"/>
              <a:cs typeface="Montserrat Light"/>
              <a:sym typeface="Montserrat Light"/>
            </a:endParaRPr>
          </a:p>
        </p:txBody>
      </p:sp>
      <p:pic>
        <p:nvPicPr>
          <p:cNvPr id="307" name="Google Shape;307;p24"/>
          <p:cNvPicPr preferRelativeResize="0"/>
          <p:nvPr/>
        </p:nvPicPr>
        <p:blipFill>
          <a:blip r:embed="rId5">
            <a:alphaModFix/>
          </a:blip>
          <a:stretch>
            <a:fillRect/>
          </a:stretch>
        </p:blipFill>
        <p:spPr>
          <a:xfrm>
            <a:off x="4101621" y="1115097"/>
            <a:ext cx="536100" cy="520461"/>
          </a:xfrm>
          <a:prstGeom prst="rect">
            <a:avLst/>
          </a:prstGeom>
          <a:noFill/>
          <a:ln>
            <a:noFill/>
          </a:ln>
        </p:spPr>
      </p:pic>
      <p:sp>
        <p:nvSpPr>
          <p:cNvPr id="308" name="Google Shape;308;p24"/>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M3: Scale &amp; Reliability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5"/>
          <p:cNvSpPr/>
          <p:nvPr/>
        </p:nvSpPr>
        <p:spPr>
          <a:xfrm>
            <a:off x="4281225" y="1243525"/>
            <a:ext cx="4633800" cy="37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5"/>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Light"/>
              <a:buChar char="●"/>
            </a:pPr>
            <a:r>
              <a:rPr lang="en" sz="1500">
                <a:solidFill>
                  <a:schemeClr val="dk1"/>
                </a:solidFill>
                <a:latin typeface="Montserrat"/>
                <a:ea typeface="Montserrat"/>
                <a:cs typeface="Montserrat"/>
                <a:sym typeface="Montserrat"/>
              </a:rPr>
              <a:t>Zero-downtime upgrades, restarts, withstand entire replica failures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Able to be deployed multi-region and join data at query time across regions transparently</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At Uber warehouses more than 1PB of metrics data (10B series), storing 40million datapoints per second (3.4 trillion a day)</a:t>
            </a:r>
            <a:endParaRPr sz="1500">
              <a:latin typeface="Montserrat"/>
              <a:ea typeface="Montserrat"/>
              <a:cs typeface="Montserrat"/>
              <a:sym typeface="Montserrat"/>
            </a:endParaRPr>
          </a:p>
        </p:txBody>
      </p:sp>
      <p:sp>
        <p:nvSpPr>
          <p:cNvPr id="315" name="Google Shape;315;p25"/>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Designed for high reliability &amp; scale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chemeClr val="lt1"/>
              </a:solidFill>
              <a:latin typeface="Montserrat"/>
              <a:ea typeface="Montserrat"/>
              <a:cs typeface="Montserrat"/>
              <a:sym typeface="Montserrat"/>
            </a:endParaRPr>
          </a:p>
        </p:txBody>
      </p:sp>
      <p:sp>
        <p:nvSpPr>
          <p:cNvPr id="316" name="Google Shape;316;p25"/>
          <p:cNvSpPr/>
          <p:nvPr/>
        </p:nvSpPr>
        <p:spPr>
          <a:xfrm>
            <a:off x="4377250" y="1311375"/>
            <a:ext cx="4446300" cy="117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17" name="Google Shape;317;p25"/>
          <p:cNvSpPr/>
          <p:nvPr/>
        </p:nvSpPr>
        <p:spPr>
          <a:xfrm>
            <a:off x="5673142" y="175253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18" name="Google Shape;318;p25"/>
          <p:cNvSpPr/>
          <p:nvPr/>
        </p:nvSpPr>
        <p:spPr>
          <a:xfrm>
            <a:off x="7625200" y="15854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19" name="Google Shape;319;p25"/>
          <p:cNvSpPr/>
          <p:nvPr/>
        </p:nvSpPr>
        <p:spPr>
          <a:xfrm>
            <a:off x="7772150" y="16432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20" name="Google Shape;320;p25"/>
          <p:cNvSpPr/>
          <p:nvPr/>
        </p:nvSpPr>
        <p:spPr>
          <a:xfrm>
            <a:off x="7706900" y="17228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#1</a:t>
            </a:r>
            <a:endParaRPr sz="1200">
              <a:latin typeface="Montserrat Light"/>
              <a:ea typeface="Montserrat Light"/>
              <a:cs typeface="Montserrat Light"/>
              <a:sym typeface="Montserrat Light"/>
            </a:endParaRPr>
          </a:p>
        </p:txBody>
      </p:sp>
      <p:cxnSp>
        <p:nvCxnSpPr>
          <p:cNvPr id="321" name="Google Shape;321;p25"/>
          <p:cNvCxnSpPr>
            <a:stCxn id="317" idx="3"/>
            <a:endCxn id="320" idx="2"/>
          </p:cNvCxnSpPr>
          <p:nvPr/>
        </p:nvCxnSpPr>
        <p:spPr>
          <a:xfrm>
            <a:off x="6876742" y="2018181"/>
            <a:ext cx="830100" cy="0"/>
          </a:xfrm>
          <a:prstGeom prst="straightConnector1">
            <a:avLst/>
          </a:prstGeom>
          <a:noFill/>
          <a:ln cap="flat" cmpd="sng" w="9525">
            <a:solidFill>
              <a:srgbClr val="1A1A1A"/>
            </a:solidFill>
            <a:prstDash val="solid"/>
            <a:round/>
            <a:headEnd len="med" w="med" type="none"/>
            <a:tailEnd len="med" w="med" type="triangle"/>
          </a:ln>
        </p:spPr>
      </p:cxnSp>
      <p:sp>
        <p:nvSpPr>
          <p:cNvPr id="322" name="Google Shape;322;p25"/>
          <p:cNvSpPr/>
          <p:nvPr/>
        </p:nvSpPr>
        <p:spPr>
          <a:xfrm>
            <a:off x="4377250" y="25676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23" name="Google Shape;323;p25"/>
          <p:cNvSpPr/>
          <p:nvPr/>
        </p:nvSpPr>
        <p:spPr>
          <a:xfrm>
            <a:off x="5673142" y="2978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24" name="Google Shape;324;p25"/>
          <p:cNvSpPr/>
          <p:nvPr/>
        </p:nvSpPr>
        <p:spPr>
          <a:xfrm>
            <a:off x="7625200" y="28117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25" name="Google Shape;325;p25"/>
          <p:cNvSpPr/>
          <p:nvPr/>
        </p:nvSpPr>
        <p:spPr>
          <a:xfrm>
            <a:off x="7772150" y="28695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26" name="Google Shape;326;p25"/>
          <p:cNvSpPr/>
          <p:nvPr/>
        </p:nvSpPr>
        <p:spPr>
          <a:xfrm>
            <a:off x="7706900" y="29491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#2</a:t>
            </a:r>
            <a:endParaRPr sz="1200">
              <a:latin typeface="Montserrat Light"/>
              <a:ea typeface="Montserrat Light"/>
              <a:cs typeface="Montserrat Light"/>
              <a:sym typeface="Montserrat Light"/>
            </a:endParaRPr>
          </a:p>
        </p:txBody>
      </p:sp>
      <p:cxnSp>
        <p:nvCxnSpPr>
          <p:cNvPr id="327" name="Google Shape;327;p25"/>
          <p:cNvCxnSpPr>
            <a:stCxn id="323" idx="3"/>
            <a:endCxn id="326" idx="2"/>
          </p:cNvCxnSpPr>
          <p:nvPr/>
        </p:nvCxnSpPr>
        <p:spPr>
          <a:xfrm>
            <a:off x="6876742" y="3244506"/>
            <a:ext cx="830100" cy="0"/>
          </a:xfrm>
          <a:prstGeom prst="straightConnector1">
            <a:avLst/>
          </a:prstGeom>
          <a:noFill/>
          <a:ln cap="flat" cmpd="sng" w="9525">
            <a:solidFill>
              <a:srgbClr val="1A1A1A"/>
            </a:solidFill>
            <a:prstDash val="solid"/>
            <a:round/>
            <a:headEnd len="med" w="med" type="none"/>
            <a:tailEnd len="med" w="med" type="triangle"/>
          </a:ln>
        </p:spPr>
      </p:cxnSp>
      <p:sp>
        <p:nvSpPr>
          <p:cNvPr id="328" name="Google Shape;328;p25"/>
          <p:cNvSpPr/>
          <p:nvPr/>
        </p:nvSpPr>
        <p:spPr>
          <a:xfrm>
            <a:off x="4377303" y="37939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29" name="Google Shape;329;p25"/>
          <p:cNvSpPr/>
          <p:nvPr/>
        </p:nvSpPr>
        <p:spPr>
          <a:xfrm>
            <a:off x="5673142" y="420518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30" name="Google Shape;330;p25"/>
          <p:cNvSpPr/>
          <p:nvPr/>
        </p:nvSpPr>
        <p:spPr>
          <a:xfrm>
            <a:off x="7625200" y="40381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31" name="Google Shape;331;p25"/>
          <p:cNvSpPr/>
          <p:nvPr/>
        </p:nvSpPr>
        <p:spPr>
          <a:xfrm>
            <a:off x="7772150" y="40959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32" name="Google Shape;332;p25"/>
          <p:cNvSpPr/>
          <p:nvPr/>
        </p:nvSpPr>
        <p:spPr>
          <a:xfrm>
            <a:off x="7706900" y="417547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#3</a:t>
            </a:r>
            <a:endParaRPr sz="1200">
              <a:latin typeface="Montserrat Light"/>
              <a:ea typeface="Montserrat Light"/>
              <a:cs typeface="Montserrat Light"/>
              <a:sym typeface="Montserrat Light"/>
            </a:endParaRPr>
          </a:p>
        </p:txBody>
      </p:sp>
      <p:cxnSp>
        <p:nvCxnSpPr>
          <p:cNvPr id="333" name="Google Shape;333;p25"/>
          <p:cNvCxnSpPr>
            <a:stCxn id="329" idx="3"/>
            <a:endCxn id="332" idx="2"/>
          </p:cNvCxnSpPr>
          <p:nvPr/>
        </p:nvCxnSpPr>
        <p:spPr>
          <a:xfrm>
            <a:off x="6876742" y="4470831"/>
            <a:ext cx="830100" cy="0"/>
          </a:xfrm>
          <a:prstGeom prst="straightConnector1">
            <a:avLst/>
          </a:prstGeom>
          <a:noFill/>
          <a:ln cap="flat" cmpd="sng" w="9525">
            <a:solidFill>
              <a:srgbClr val="1A1A1A"/>
            </a:solidFill>
            <a:prstDash val="solid"/>
            <a:round/>
            <a:headEnd len="med" w="med" type="none"/>
            <a:tailEnd len="med" w="med" type="triangle"/>
          </a:ln>
        </p:spPr>
      </p:cxnSp>
      <p:cxnSp>
        <p:nvCxnSpPr>
          <p:cNvPr id="334" name="Google Shape;334;p25"/>
          <p:cNvCxnSpPr>
            <a:stCxn id="317" idx="3"/>
            <a:endCxn id="326" idx="2"/>
          </p:cNvCxnSpPr>
          <p:nvPr/>
        </p:nvCxnSpPr>
        <p:spPr>
          <a:xfrm>
            <a:off x="6876742" y="201818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35" name="Google Shape;335;p25"/>
          <p:cNvCxnSpPr>
            <a:stCxn id="317" idx="3"/>
            <a:endCxn id="332" idx="2"/>
          </p:cNvCxnSpPr>
          <p:nvPr/>
        </p:nvCxnSpPr>
        <p:spPr>
          <a:xfrm>
            <a:off x="6876742" y="2018181"/>
            <a:ext cx="830100" cy="24525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36" name="Google Shape;336;p25"/>
          <p:cNvCxnSpPr>
            <a:stCxn id="323" idx="3"/>
            <a:endCxn id="332" idx="2"/>
          </p:cNvCxnSpPr>
          <p:nvPr/>
        </p:nvCxnSpPr>
        <p:spPr>
          <a:xfrm>
            <a:off x="6876742" y="32445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37" name="Google Shape;337;p25"/>
          <p:cNvCxnSpPr>
            <a:stCxn id="329" idx="3"/>
            <a:endCxn id="326" idx="2"/>
          </p:cNvCxnSpPr>
          <p:nvPr/>
        </p:nvCxnSpPr>
        <p:spPr>
          <a:xfrm flipH="1" rot="10800000">
            <a:off x="6876742" y="324443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38" name="Google Shape;338;p25"/>
          <p:cNvCxnSpPr>
            <a:stCxn id="329" idx="3"/>
            <a:endCxn id="320" idx="2"/>
          </p:cNvCxnSpPr>
          <p:nvPr/>
        </p:nvCxnSpPr>
        <p:spPr>
          <a:xfrm flipH="1" rot="10800000">
            <a:off x="6876742" y="2018031"/>
            <a:ext cx="830100" cy="24528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39" name="Google Shape;339;p25"/>
          <p:cNvCxnSpPr>
            <a:stCxn id="323" idx="3"/>
            <a:endCxn id="320" idx="2"/>
          </p:cNvCxnSpPr>
          <p:nvPr/>
        </p:nvCxnSpPr>
        <p:spPr>
          <a:xfrm flipH="1" rot="10800000">
            <a:off x="6876742" y="20181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pic>
        <p:nvPicPr>
          <p:cNvPr id="340" name="Google Shape;340;p25"/>
          <p:cNvPicPr preferRelativeResize="0"/>
          <p:nvPr/>
        </p:nvPicPr>
        <p:blipFill>
          <a:blip r:embed="rId3">
            <a:alphaModFix/>
          </a:blip>
          <a:stretch>
            <a:fillRect/>
          </a:stretch>
        </p:blipFill>
        <p:spPr>
          <a:xfrm>
            <a:off x="4708477" y="1780350"/>
            <a:ext cx="481199" cy="475653"/>
          </a:xfrm>
          <a:prstGeom prst="rect">
            <a:avLst/>
          </a:prstGeom>
          <a:noFill/>
          <a:ln>
            <a:noFill/>
          </a:ln>
        </p:spPr>
      </p:pic>
      <p:sp>
        <p:nvSpPr>
          <p:cNvPr id="341" name="Google Shape;341;p25"/>
          <p:cNvSpPr txBox="1"/>
          <p:nvPr/>
        </p:nvSpPr>
        <p:spPr>
          <a:xfrm>
            <a:off x="4216998" y="2162975"/>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sp>
        <p:nvSpPr>
          <p:cNvPr id="342" name="Google Shape;342;p25"/>
          <p:cNvSpPr txBox="1"/>
          <p:nvPr/>
        </p:nvSpPr>
        <p:spPr>
          <a:xfrm>
            <a:off x="4460445" y="13113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343" name="Google Shape;343;p25"/>
          <p:cNvSpPr txBox="1"/>
          <p:nvPr/>
        </p:nvSpPr>
        <p:spPr>
          <a:xfrm>
            <a:off x="4460445" y="2573200"/>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344" name="Google Shape;344;p25"/>
          <p:cNvSpPr txBox="1"/>
          <p:nvPr/>
        </p:nvSpPr>
        <p:spPr>
          <a:xfrm>
            <a:off x="4460445" y="37994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C</a:t>
            </a:r>
            <a:endParaRPr sz="1000">
              <a:latin typeface="Montserrat"/>
              <a:ea typeface="Montserrat"/>
              <a:cs typeface="Montserrat"/>
              <a:sym typeface="Montserrat"/>
            </a:endParaRPr>
          </a:p>
        </p:txBody>
      </p:sp>
      <p:cxnSp>
        <p:nvCxnSpPr>
          <p:cNvPr id="345" name="Google Shape;345;p25"/>
          <p:cNvCxnSpPr>
            <a:stCxn id="340" idx="3"/>
            <a:endCxn id="317" idx="1"/>
          </p:cNvCxnSpPr>
          <p:nvPr/>
        </p:nvCxnSpPr>
        <p:spPr>
          <a:xfrm>
            <a:off x="5189676" y="2018177"/>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346" name="Google Shape;346;p25"/>
          <p:cNvPicPr preferRelativeResize="0"/>
          <p:nvPr/>
        </p:nvPicPr>
        <p:blipFill>
          <a:blip r:embed="rId3">
            <a:alphaModFix/>
          </a:blip>
          <a:stretch>
            <a:fillRect/>
          </a:stretch>
        </p:blipFill>
        <p:spPr>
          <a:xfrm>
            <a:off x="4709702" y="3014575"/>
            <a:ext cx="481199" cy="475653"/>
          </a:xfrm>
          <a:prstGeom prst="rect">
            <a:avLst/>
          </a:prstGeom>
          <a:noFill/>
          <a:ln>
            <a:noFill/>
          </a:ln>
        </p:spPr>
      </p:pic>
      <p:sp>
        <p:nvSpPr>
          <p:cNvPr id="347" name="Google Shape;347;p25"/>
          <p:cNvSpPr txBox="1"/>
          <p:nvPr/>
        </p:nvSpPr>
        <p:spPr>
          <a:xfrm>
            <a:off x="4218223" y="33972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348" name="Google Shape;348;p25"/>
          <p:cNvCxnSpPr>
            <a:stCxn id="346" idx="3"/>
          </p:cNvCxnSpPr>
          <p:nvPr/>
        </p:nvCxnSpPr>
        <p:spPr>
          <a:xfrm>
            <a:off x="5190901" y="32524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349" name="Google Shape;349;p25"/>
          <p:cNvPicPr preferRelativeResize="0"/>
          <p:nvPr/>
        </p:nvPicPr>
        <p:blipFill>
          <a:blip r:embed="rId3">
            <a:alphaModFix/>
          </a:blip>
          <a:stretch>
            <a:fillRect/>
          </a:stretch>
        </p:blipFill>
        <p:spPr>
          <a:xfrm>
            <a:off x="4709702" y="4259875"/>
            <a:ext cx="481199" cy="475653"/>
          </a:xfrm>
          <a:prstGeom prst="rect">
            <a:avLst/>
          </a:prstGeom>
          <a:noFill/>
          <a:ln>
            <a:noFill/>
          </a:ln>
        </p:spPr>
      </p:pic>
      <p:sp>
        <p:nvSpPr>
          <p:cNvPr id="350" name="Google Shape;350;p25"/>
          <p:cNvSpPr txBox="1"/>
          <p:nvPr/>
        </p:nvSpPr>
        <p:spPr>
          <a:xfrm>
            <a:off x="4218223" y="46425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351" name="Google Shape;351;p25"/>
          <p:cNvCxnSpPr>
            <a:stCxn id="349" idx="3"/>
          </p:cNvCxnSpPr>
          <p:nvPr/>
        </p:nvCxnSpPr>
        <p:spPr>
          <a:xfrm>
            <a:off x="5190901" y="4497702"/>
            <a:ext cx="483600" cy="0"/>
          </a:xfrm>
          <a:prstGeom prst="straightConnector1">
            <a:avLst/>
          </a:prstGeom>
          <a:noFill/>
          <a:ln cap="flat" cmpd="sng" w="9525">
            <a:solidFill>
              <a:srgbClr val="595959"/>
            </a:solidFill>
            <a:prstDash val="solid"/>
            <a:round/>
            <a:headEnd len="med" w="med" type="none"/>
            <a:tailEnd len="med" w="med" type="triangle"/>
          </a:ln>
        </p:spPr>
      </p:cxnSp>
      <p:cxnSp>
        <p:nvCxnSpPr>
          <p:cNvPr id="352" name="Google Shape;352;p25"/>
          <p:cNvCxnSpPr/>
          <p:nvPr/>
        </p:nvCxnSpPr>
        <p:spPr>
          <a:xfrm>
            <a:off x="7450650" y="1765302"/>
            <a:ext cx="350700" cy="363000"/>
          </a:xfrm>
          <a:prstGeom prst="straightConnector1">
            <a:avLst/>
          </a:prstGeom>
          <a:noFill/>
          <a:ln cap="flat" cmpd="sng" w="38100">
            <a:solidFill>
              <a:srgbClr val="FF0000"/>
            </a:solidFill>
            <a:prstDash val="solid"/>
            <a:round/>
            <a:headEnd len="med" w="med" type="none"/>
            <a:tailEnd len="med" w="med" type="none"/>
          </a:ln>
        </p:spPr>
      </p:cxnSp>
      <p:cxnSp>
        <p:nvCxnSpPr>
          <p:cNvPr id="353" name="Google Shape;353;p25"/>
          <p:cNvCxnSpPr/>
          <p:nvPr/>
        </p:nvCxnSpPr>
        <p:spPr>
          <a:xfrm flipH="1" rot="10800000">
            <a:off x="7455025" y="1762975"/>
            <a:ext cx="321000" cy="390000"/>
          </a:xfrm>
          <a:prstGeom prst="straightConnector1">
            <a:avLst/>
          </a:prstGeom>
          <a:noFill/>
          <a:ln cap="flat" cmpd="sng" w="38100">
            <a:solidFill>
              <a:srgbClr val="FF0000"/>
            </a:solidFill>
            <a:prstDash val="solid"/>
            <a:round/>
            <a:headEnd len="med" w="med" type="none"/>
            <a:tailEnd len="med" w="med" type="none"/>
          </a:ln>
        </p:spPr>
      </p:cxnSp>
      <p:pic>
        <p:nvPicPr>
          <p:cNvPr id="354" name="Google Shape;354;p25"/>
          <p:cNvPicPr preferRelativeResize="0"/>
          <p:nvPr/>
        </p:nvPicPr>
        <p:blipFill>
          <a:blip r:embed="rId4">
            <a:alphaModFix/>
          </a:blip>
          <a:stretch>
            <a:fillRect/>
          </a:stretch>
        </p:blipFill>
        <p:spPr>
          <a:xfrm>
            <a:off x="7391400" y="2964112"/>
            <a:ext cx="481200" cy="481200"/>
          </a:xfrm>
          <a:prstGeom prst="rect">
            <a:avLst/>
          </a:prstGeom>
          <a:noFill/>
          <a:ln>
            <a:noFill/>
          </a:ln>
        </p:spPr>
      </p:pic>
      <p:pic>
        <p:nvPicPr>
          <p:cNvPr id="355" name="Google Shape;355;p25"/>
          <p:cNvPicPr preferRelativeResize="0"/>
          <p:nvPr/>
        </p:nvPicPr>
        <p:blipFill>
          <a:blip r:embed="rId4">
            <a:alphaModFix/>
          </a:blip>
          <a:stretch>
            <a:fillRect/>
          </a:stretch>
        </p:blipFill>
        <p:spPr>
          <a:xfrm>
            <a:off x="7391400" y="4175487"/>
            <a:ext cx="481200" cy="481200"/>
          </a:xfrm>
          <a:prstGeom prst="rect">
            <a:avLst/>
          </a:prstGeom>
          <a:noFill/>
          <a:ln>
            <a:noFill/>
          </a:ln>
        </p:spPr>
      </p:pic>
      <p:sp>
        <p:nvSpPr>
          <p:cNvPr id="356" name="Google Shape;356;p25"/>
          <p:cNvSpPr/>
          <p:nvPr/>
        </p:nvSpPr>
        <p:spPr>
          <a:xfrm>
            <a:off x="5446200" y="978800"/>
            <a:ext cx="2082900" cy="531300"/>
          </a:xfrm>
          <a:prstGeom prst="roundRect">
            <a:avLst>
              <a:gd fmla="val 16667" name="adj"/>
            </a:avLst>
          </a:prstGeom>
          <a:solidFill>
            <a:srgbClr val="6AA84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Still regionally available for writes/reads</a:t>
            </a:r>
            <a:endParaRPr sz="1200">
              <a:latin typeface="Montserrat Light"/>
              <a:ea typeface="Montserrat Light"/>
              <a:cs typeface="Montserrat Light"/>
              <a:sym typeface="Montserrat Light"/>
            </a:endParaRPr>
          </a:p>
        </p:txBody>
      </p:sp>
      <p:sp>
        <p:nvSpPr>
          <p:cNvPr id="357" name="Google Shape;357;p25"/>
          <p:cNvSpPr/>
          <p:nvPr/>
        </p:nvSpPr>
        <p:spPr>
          <a:xfrm>
            <a:off x="7801350" y="1243775"/>
            <a:ext cx="1228800" cy="531300"/>
          </a:xfrm>
          <a:prstGeom prst="roundRect">
            <a:avLst>
              <a:gd fmla="val 16667" name="adj"/>
            </a:avLst>
          </a:prstGeom>
          <a:solidFill>
            <a:srgbClr val="FF99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ontserrat"/>
                <a:ea typeface="Montserrat"/>
                <a:cs typeface="Montserrat"/>
                <a:sym typeface="Montserrat"/>
              </a:rPr>
              <a:t>All</a:t>
            </a:r>
            <a:r>
              <a:rPr lang="en" sz="1200">
                <a:latin typeface="Montserrat Light"/>
                <a:ea typeface="Montserrat Light"/>
                <a:cs typeface="Montserrat Light"/>
                <a:sym typeface="Montserrat Light"/>
              </a:rPr>
              <a:t> nodes down</a:t>
            </a:r>
            <a:endParaRPr sz="1200">
              <a:latin typeface="Montserrat Light"/>
              <a:ea typeface="Montserrat Light"/>
              <a:cs typeface="Montserrat Light"/>
              <a:sym typeface="Montserrat Light"/>
            </a:endParaRPr>
          </a:p>
        </p:txBody>
      </p:sp>
      <p:pic>
        <p:nvPicPr>
          <p:cNvPr id="358" name="Google Shape;358;p25"/>
          <p:cNvPicPr preferRelativeResize="0"/>
          <p:nvPr/>
        </p:nvPicPr>
        <p:blipFill>
          <a:blip r:embed="rId5">
            <a:alphaModFix/>
          </a:blip>
          <a:stretch>
            <a:fillRect/>
          </a:stretch>
        </p:blipFill>
        <p:spPr>
          <a:xfrm>
            <a:off x="4101621" y="1115097"/>
            <a:ext cx="536100" cy="520461"/>
          </a:xfrm>
          <a:prstGeom prst="rect">
            <a:avLst/>
          </a:prstGeom>
          <a:noFill/>
          <a:ln>
            <a:noFill/>
          </a:ln>
        </p:spPr>
      </p:pic>
      <p:sp>
        <p:nvSpPr>
          <p:cNvPr id="359" name="Google Shape;359;p25"/>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M3: Scale &amp; Reliability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26"/>
          <p:cNvSpPr/>
          <p:nvPr/>
        </p:nvSpPr>
        <p:spPr>
          <a:xfrm>
            <a:off x="4281225" y="1243525"/>
            <a:ext cx="4633800" cy="37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6"/>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Light"/>
              <a:buChar char="●"/>
            </a:pPr>
            <a:r>
              <a:rPr lang="en" sz="1500">
                <a:solidFill>
                  <a:schemeClr val="dk1"/>
                </a:solidFill>
                <a:latin typeface="Montserrat"/>
                <a:ea typeface="Montserrat"/>
                <a:cs typeface="Montserrat"/>
                <a:sym typeface="Montserrat"/>
              </a:rPr>
              <a:t>Zero-downtime upgrades, restarts, withstand entire replica failures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Able to be deployed multi-region and join data at query time across regions transparently</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At Uber warehouses more than 1PB of metrics data (10B series), storing 50million datapoints per second (3.4 trillion a day)</a:t>
            </a:r>
            <a:endParaRPr sz="1500">
              <a:latin typeface="Montserrat"/>
              <a:ea typeface="Montserrat"/>
              <a:cs typeface="Montserrat"/>
              <a:sym typeface="Montserrat"/>
            </a:endParaRPr>
          </a:p>
        </p:txBody>
      </p:sp>
      <p:sp>
        <p:nvSpPr>
          <p:cNvPr id="366" name="Google Shape;366;p26"/>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Designed for high reliability &amp; scale</a:t>
            </a:r>
            <a:endParaRPr sz="3200">
              <a:solidFill>
                <a:srgbClr val="FFFFFF"/>
              </a:solidFill>
              <a:latin typeface="Montserrat"/>
              <a:ea typeface="Montserrat"/>
              <a:cs typeface="Montserrat"/>
              <a:sym typeface="Montserrat"/>
            </a:endParaRPr>
          </a:p>
        </p:txBody>
      </p:sp>
      <p:sp>
        <p:nvSpPr>
          <p:cNvPr id="367" name="Google Shape;367;p26"/>
          <p:cNvSpPr/>
          <p:nvPr/>
        </p:nvSpPr>
        <p:spPr>
          <a:xfrm>
            <a:off x="4377250" y="1311375"/>
            <a:ext cx="4446300" cy="117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68" name="Google Shape;368;p26"/>
          <p:cNvSpPr/>
          <p:nvPr/>
        </p:nvSpPr>
        <p:spPr>
          <a:xfrm>
            <a:off x="5673142" y="175253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69" name="Google Shape;369;p26"/>
          <p:cNvSpPr/>
          <p:nvPr/>
        </p:nvSpPr>
        <p:spPr>
          <a:xfrm>
            <a:off x="7625200" y="15854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70" name="Google Shape;370;p26"/>
          <p:cNvSpPr/>
          <p:nvPr/>
        </p:nvSpPr>
        <p:spPr>
          <a:xfrm>
            <a:off x="7772150" y="16432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71" name="Google Shape;371;p26"/>
          <p:cNvSpPr/>
          <p:nvPr/>
        </p:nvSpPr>
        <p:spPr>
          <a:xfrm>
            <a:off x="7706900" y="17228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#1</a:t>
            </a:r>
            <a:endParaRPr sz="1200">
              <a:latin typeface="Montserrat Light"/>
              <a:ea typeface="Montserrat Light"/>
              <a:cs typeface="Montserrat Light"/>
              <a:sym typeface="Montserrat Light"/>
            </a:endParaRPr>
          </a:p>
        </p:txBody>
      </p:sp>
      <p:cxnSp>
        <p:nvCxnSpPr>
          <p:cNvPr id="372" name="Google Shape;372;p26"/>
          <p:cNvCxnSpPr>
            <a:stCxn id="368" idx="3"/>
            <a:endCxn id="371" idx="2"/>
          </p:cNvCxnSpPr>
          <p:nvPr/>
        </p:nvCxnSpPr>
        <p:spPr>
          <a:xfrm>
            <a:off x="6876742" y="2018181"/>
            <a:ext cx="830100" cy="0"/>
          </a:xfrm>
          <a:prstGeom prst="straightConnector1">
            <a:avLst/>
          </a:prstGeom>
          <a:noFill/>
          <a:ln cap="flat" cmpd="sng" w="9525">
            <a:solidFill>
              <a:srgbClr val="1A1A1A"/>
            </a:solidFill>
            <a:prstDash val="solid"/>
            <a:round/>
            <a:headEnd len="med" w="med" type="none"/>
            <a:tailEnd len="med" w="med" type="triangle"/>
          </a:ln>
        </p:spPr>
      </p:cxnSp>
      <p:sp>
        <p:nvSpPr>
          <p:cNvPr id="373" name="Google Shape;373;p26"/>
          <p:cNvSpPr/>
          <p:nvPr/>
        </p:nvSpPr>
        <p:spPr>
          <a:xfrm>
            <a:off x="4377250" y="25676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74" name="Google Shape;374;p26"/>
          <p:cNvSpPr/>
          <p:nvPr/>
        </p:nvSpPr>
        <p:spPr>
          <a:xfrm>
            <a:off x="5673142" y="2978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75" name="Google Shape;375;p26"/>
          <p:cNvSpPr/>
          <p:nvPr/>
        </p:nvSpPr>
        <p:spPr>
          <a:xfrm>
            <a:off x="7625200" y="28117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76" name="Google Shape;376;p26"/>
          <p:cNvSpPr/>
          <p:nvPr/>
        </p:nvSpPr>
        <p:spPr>
          <a:xfrm>
            <a:off x="7772150" y="28695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77" name="Google Shape;377;p26"/>
          <p:cNvSpPr/>
          <p:nvPr/>
        </p:nvSpPr>
        <p:spPr>
          <a:xfrm>
            <a:off x="7706900" y="29491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#2</a:t>
            </a:r>
            <a:endParaRPr sz="1200">
              <a:latin typeface="Montserrat Light"/>
              <a:ea typeface="Montserrat Light"/>
              <a:cs typeface="Montserrat Light"/>
              <a:sym typeface="Montserrat Light"/>
            </a:endParaRPr>
          </a:p>
        </p:txBody>
      </p:sp>
      <p:cxnSp>
        <p:nvCxnSpPr>
          <p:cNvPr id="378" name="Google Shape;378;p26"/>
          <p:cNvCxnSpPr>
            <a:stCxn id="374" idx="3"/>
            <a:endCxn id="377" idx="2"/>
          </p:cNvCxnSpPr>
          <p:nvPr/>
        </p:nvCxnSpPr>
        <p:spPr>
          <a:xfrm>
            <a:off x="6876742" y="3244506"/>
            <a:ext cx="830100" cy="0"/>
          </a:xfrm>
          <a:prstGeom prst="straightConnector1">
            <a:avLst/>
          </a:prstGeom>
          <a:noFill/>
          <a:ln cap="flat" cmpd="sng" w="9525">
            <a:solidFill>
              <a:srgbClr val="1A1A1A"/>
            </a:solidFill>
            <a:prstDash val="solid"/>
            <a:round/>
            <a:headEnd len="med" w="med" type="none"/>
            <a:tailEnd len="med" w="med" type="triangle"/>
          </a:ln>
        </p:spPr>
      </p:cxnSp>
      <p:sp>
        <p:nvSpPr>
          <p:cNvPr id="379" name="Google Shape;379;p26"/>
          <p:cNvSpPr/>
          <p:nvPr/>
        </p:nvSpPr>
        <p:spPr>
          <a:xfrm>
            <a:off x="4377303" y="37939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380" name="Google Shape;380;p26"/>
          <p:cNvSpPr/>
          <p:nvPr/>
        </p:nvSpPr>
        <p:spPr>
          <a:xfrm>
            <a:off x="5673142" y="420518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381" name="Google Shape;381;p26"/>
          <p:cNvSpPr/>
          <p:nvPr/>
        </p:nvSpPr>
        <p:spPr>
          <a:xfrm>
            <a:off x="7625200" y="40381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82" name="Google Shape;382;p26"/>
          <p:cNvSpPr/>
          <p:nvPr/>
        </p:nvSpPr>
        <p:spPr>
          <a:xfrm>
            <a:off x="7772150" y="40959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383" name="Google Shape;383;p26"/>
          <p:cNvSpPr/>
          <p:nvPr/>
        </p:nvSpPr>
        <p:spPr>
          <a:xfrm>
            <a:off x="7706900" y="417547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#3</a:t>
            </a:r>
            <a:endParaRPr sz="1200">
              <a:latin typeface="Montserrat Light"/>
              <a:ea typeface="Montserrat Light"/>
              <a:cs typeface="Montserrat Light"/>
              <a:sym typeface="Montserrat Light"/>
            </a:endParaRPr>
          </a:p>
        </p:txBody>
      </p:sp>
      <p:cxnSp>
        <p:nvCxnSpPr>
          <p:cNvPr id="384" name="Google Shape;384;p26"/>
          <p:cNvCxnSpPr>
            <a:stCxn id="380" idx="3"/>
            <a:endCxn id="383" idx="2"/>
          </p:cNvCxnSpPr>
          <p:nvPr/>
        </p:nvCxnSpPr>
        <p:spPr>
          <a:xfrm>
            <a:off x="6876742" y="4470831"/>
            <a:ext cx="830100" cy="0"/>
          </a:xfrm>
          <a:prstGeom prst="straightConnector1">
            <a:avLst/>
          </a:prstGeom>
          <a:noFill/>
          <a:ln cap="flat" cmpd="sng" w="9525">
            <a:solidFill>
              <a:srgbClr val="1A1A1A"/>
            </a:solidFill>
            <a:prstDash val="solid"/>
            <a:round/>
            <a:headEnd len="med" w="med" type="none"/>
            <a:tailEnd len="med" w="med" type="triangle"/>
          </a:ln>
        </p:spPr>
      </p:cxnSp>
      <p:cxnSp>
        <p:nvCxnSpPr>
          <p:cNvPr id="385" name="Google Shape;385;p26"/>
          <p:cNvCxnSpPr>
            <a:stCxn id="368" idx="3"/>
            <a:endCxn id="377" idx="2"/>
          </p:cNvCxnSpPr>
          <p:nvPr/>
        </p:nvCxnSpPr>
        <p:spPr>
          <a:xfrm>
            <a:off x="6876742" y="201818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86" name="Google Shape;386;p26"/>
          <p:cNvCxnSpPr>
            <a:stCxn id="368" idx="3"/>
            <a:endCxn id="383" idx="2"/>
          </p:cNvCxnSpPr>
          <p:nvPr/>
        </p:nvCxnSpPr>
        <p:spPr>
          <a:xfrm>
            <a:off x="6876742" y="2018181"/>
            <a:ext cx="830100" cy="24525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87" name="Google Shape;387;p26"/>
          <p:cNvCxnSpPr>
            <a:stCxn id="374" idx="3"/>
            <a:endCxn id="383" idx="2"/>
          </p:cNvCxnSpPr>
          <p:nvPr/>
        </p:nvCxnSpPr>
        <p:spPr>
          <a:xfrm>
            <a:off x="6876742" y="32445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88" name="Google Shape;388;p26"/>
          <p:cNvCxnSpPr>
            <a:stCxn id="380" idx="3"/>
            <a:endCxn id="377" idx="2"/>
          </p:cNvCxnSpPr>
          <p:nvPr/>
        </p:nvCxnSpPr>
        <p:spPr>
          <a:xfrm flipH="1" rot="10800000">
            <a:off x="6876742" y="324443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89" name="Google Shape;389;p26"/>
          <p:cNvCxnSpPr>
            <a:stCxn id="380" idx="3"/>
            <a:endCxn id="371" idx="2"/>
          </p:cNvCxnSpPr>
          <p:nvPr/>
        </p:nvCxnSpPr>
        <p:spPr>
          <a:xfrm flipH="1" rot="10800000">
            <a:off x="6876742" y="2018031"/>
            <a:ext cx="830100" cy="24528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390" name="Google Shape;390;p26"/>
          <p:cNvCxnSpPr>
            <a:stCxn id="374" idx="3"/>
            <a:endCxn id="371" idx="2"/>
          </p:cNvCxnSpPr>
          <p:nvPr/>
        </p:nvCxnSpPr>
        <p:spPr>
          <a:xfrm flipH="1" rot="10800000">
            <a:off x="6876742" y="20181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pic>
        <p:nvPicPr>
          <p:cNvPr id="391" name="Google Shape;391;p26"/>
          <p:cNvPicPr preferRelativeResize="0"/>
          <p:nvPr/>
        </p:nvPicPr>
        <p:blipFill>
          <a:blip r:embed="rId3">
            <a:alphaModFix/>
          </a:blip>
          <a:stretch>
            <a:fillRect/>
          </a:stretch>
        </p:blipFill>
        <p:spPr>
          <a:xfrm>
            <a:off x="4708477" y="1780350"/>
            <a:ext cx="481199" cy="475653"/>
          </a:xfrm>
          <a:prstGeom prst="rect">
            <a:avLst/>
          </a:prstGeom>
          <a:noFill/>
          <a:ln>
            <a:noFill/>
          </a:ln>
        </p:spPr>
      </p:pic>
      <p:sp>
        <p:nvSpPr>
          <p:cNvPr id="392" name="Google Shape;392;p26"/>
          <p:cNvSpPr txBox="1"/>
          <p:nvPr/>
        </p:nvSpPr>
        <p:spPr>
          <a:xfrm>
            <a:off x="4216998" y="2162975"/>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sp>
        <p:nvSpPr>
          <p:cNvPr id="393" name="Google Shape;393;p26"/>
          <p:cNvSpPr txBox="1"/>
          <p:nvPr/>
        </p:nvSpPr>
        <p:spPr>
          <a:xfrm>
            <a:off x="4460445" y="13113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394" name="Google Shape;394;p26"/>
          <p:cNvSpPr txBox="1"/>
          <p:nvPr/>
        </p:nvSpPr>
        <p:spPr>
          <a:xfrm>
            <a:off x="4460445" y="2573200"/>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395" name="Google Shape;395;p26"/>
          <p:cNvSpPr txBox="1"/>
          <p:nvPr/>
        </p:nvSpPr>
        <p:spPr>
          <a:xfrm>
            <a:off x="4460445" y="37994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C</a:t>
            </a:r>
            <a:endParaRPr sz="1000">
              <a:latin typeface="Montserrat"/>
              <a:ea typeface="Montserrat"/>
              <a:cs typeface="Montserrat"/>
              <a:sym typeface="Montserrat"/>
            </a:endParaRPr>
          </a:p>
        </p:txBody>
      </p:sp>
      <p:cxnSp>
        <p:nvCxnSpPr>
          <p:cNvPr id="396" name="Google Shape;396;p26"/>
          <p:cNvCxnSpPr>
            <a:stCxn id="391" idx="3"/>
            <a:endCxn id="368" idx="1"/>
          </p:cNvCxnSpPr>
          <p:nvPr/>
        </p:nvCxnSpPr>
        <p:spPr>
          <a:xfrm>
            <a:off x="5189676" y="2018177"/>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397" name="Google Shape;397;p26"/>
          <p:cNvPicPr preferRelativeResize="0"/>
          <p:nvPr/>
        </p:nvPicPr>
        <p:blipFill>
          <a:blip r:embed="rId3">
            <a:alphaModFix/>
          </a:blip>
          <a:stretch>
            <a:fillRect/>
          </a:stretch>
        </p:blipFill>
        <p:spPr>
          <a:xfrm>
            <a:off x="4709702" y="3014575"/>
            <a:ext cx="481199" cy="475653"/>
          </a:xfrm>
          <a:prstGeom prst="rect">
            <a:avLst/>
          </a:prstGeom>
          <a:noFill/>
          <a:ln>
            <a:noFill/>
          </a:ln>
        </p:spPr>
      </p:pic>
      <p:sp>
        <p:nvSpPr>
          <p:cNvPr id="398" name="Google Shape;398;p26"/>
          <p:cNvSpPr txBox="1"/>
          <p:nvPr/>
        </p:nvSpPr>
        <p:spPr>
          <a:xfrm>
            <a:off x="4218223" y="33972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399" name="Google Shape;399;p26"/>
          <p:cNvCxnSpPr>
            <a:stCxn id="397" idx="3"/>
          </p:cNvCxnSpPr>
          <p:nvPr/>
        </p:nvCxnSpPr>
        <p:spPr>
          <a:xfrm>
            <a:off x="5190901" y="32524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400" name="Google Shape;400;p26"/>
          <p:cNvPicPr preferRelativeResize="0"/>
          <p:nvPr/>
        </p:nvPicPr>
        <p:blipFill>
          <a:blip r:embed="rId3">
            <a:alphaModFix/>
          </a:blip>
          <a:stretch>
            <a:fillRect/>
          </a:stretch>
        </p:blipFill>
        <p:spPr>
          <a:xfrm>
            <a:off x="4709702" y="4259875"/>
            <a:ext cx="481199" cy="475653"/>
          </a:xfrm>
          <a:prstGeom prst="rect">
            <a:avLst/>
          </a:prstGeom>
          <a:noFill/>
          <a:ln>
            <a:noFill/>
          </a:ln>
        </p:spPr>
      </p:pic>
      <p:sp>
        <p:nvSpPr>
          <p:cNvPr id="401" name="Google Shape;401;p26"/>
          <p:cNvSpPr txBox="1"/>
          <p:nvPr/>
        </p:nvSpPr>
        <p:spPr>
          <a:xfrm>
            <a:off x="4218223" y="46425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402" name="Google Shape;402;p26"/>
          <p:cNvCxnSpPr>
            <a:stCxn id="400" idx="3"/>
          </p:cNvCxnSpPr>
          <p:nvPr/>
        </p:nvCxnSpPr>
        <p:spPr>
          <a:xfrm>
            <a:off x="5190901" y="4497702"/>
            <a:ext cx="483600" cy="0"/>
          </a:xfrm>
          <a:prstGeom prst="straightConnector1">
            <a:avLst/>
          </a:prstGeom>
          <a:noFill/>
          <a:ln cap="flat" cmpd="sng" w="9525">
            <a:solidFill>
              <a:srgbClr val="595959"/>
            </a:solidFill>
            <a:prstDash val="solid"/>
            <a:round/>
            <a:headEnd len="med" w="med" type="none"/>
            <a:tailEnd len="med" w="med" type="triangle"/>
          </a:ln>
        </p:spPr>
      </p:cxnSp>
      <p:cxnSp>
        <p:nvCxnSpPr>
          <p:cNvPr id="403" name="Google Shape;403;p26"/>
          <p:cNvCxnSpPr/>
          <p:nvPr/>
        </p:nvCxnSpPr>
        <p:spPr>
          <a:xfrm>
            <a:off x="7450650" y="1765302"/>
            <a:ext cx="350700" cy="363000"/>
          </a:xfrm>
          <a:prstGeom prst="straightConnector1">
            <a:avLst/>
          </a:prstGeom>
          <a:noFill/>
          <a:ln cap="flat" cmpd="sng" w="38100">
            <a:solidFill>
              <a:srgbClr val="FF0000"/>
            </a:solidFill>
            <a:prstDash val="solid"/>
            <a:round/>
            <a:headEnd len="med" w="med" type="none"/>
            <a:tailEnd len="med" w="med" type="none"/>
          </a:ln>
        </p:spPr>
      </p:cxnSp>
      <p:cxnSp>
        <p:nvCxnSpPr>
          <p:cNvPr id="404" name="Google Shape;404;p26"/>
          <p:cNvCxnSpPr/>
          <p:nvPr/>
        </p:nvCxnSpPr>
        <p:spPr>
          <a:xfrm flipH="1" rot="10800000">
            <a:off x="7455025" y="1762975"/>
            <a:ext cx="321000" cy="390000"/>
          </a:xfrm>
          <a:prstGeom prst="straightConnector1">
            <a:avLst/>
          </a:prstGeom>
          <a:noFill/>
          <a:ln cap="flat" cmpd="sng" w="38100">
            <a:solidFill>
              <a:srgbClr val="FF0000"/>
            </a:solidFill>
            <a:prstDash val="solid"/>
            <a:round/>
            <a:headEnd len="med" w="med" type="none"/>
            <a:tailEnd len="med" w="med" type="none"/>
          </a:ln>
        </p:spPr>
      </p:cxnSp>
      <p:pic>
        <p:nvPicPr>
          <p:cNvPr id="405" name="Google Shape;405;p26"/>
          <p:cNvPicPr preferRelativeResize="0"/>
          <p:nvPr/>
        </p:nvPicPr>
        <p:blipFill>
          <a:blip r:embed="rId4">
            <a:alphaModFix/>
          </a:blip>
          <a:stretch>
            <a:fillRect/>
          </a:stretch>
        </p:blipFill>
        <p:spPr>
          <a:xfrm>
            <a:off x="4101621" y="1115097"/>
            <a:ext cx="536100" cy="520461"/>
          </a:xfrm>
          <a:prstGeom prst="rect">
            <a:avLst/>
          </a:prstGeom>
          <a:noFill/>
          <a:ln>
            <a:noFill/>
          </a:ln>
        </p:spPr>
      </p:pic>
      <p:pic>
        <p:nvPicPr>
          <p:cNvPr id="406" name="Google Shape;406;p26"/>
          <p:cNvPicPr preferRelativeResize="0"/>
          <p:nvPr/>
        </p:nvPicPr>
        <p:blipFill>
          <a:blip r:embed="rId5">
            <a:alphaModFix/>
          </a:blip>
          <a:stretch>
            <a:fillRect/>
          </a:stretch>
        </p:blipFill>
        <p:spPr>
          <a:xfrm>
            <a:off x="7391400" y="4175487"/>
            <a:ext cx="481200" cy="481200"/>
          </a:xfrm>
          <a:prstGeom prst="rect">
            <a:avLst/>
          </a:prstGeom>
          <a:noFill/>
          <a:ln>
            <a:noFill/>
          </a:ln>
        </p:spPr>
      </p:pic>
      <p:sp>
        <p:nvSpPr>
          <p:cNvPr id="407" name="Google Shape;407;p26"/>
          <p:cNvSpPr/>
          <p:nvPr/>
        </p:nvSpPr>
        <p:spPr>
          <a:xfrm>
            <a:off x="5446200" y="978800"/>
            <a:ext cx="2082900" cy="531300"/>
          </a:xfrm>
          <a:prstGeom prst="roundRect">
            <a:avLst>
              <a:gd fmla="val 16667" name="adj"/>
            </a:avLst>
          </a:prstGeom>
          <a:solidFill>
            <a:srgbClr val="E06666"/>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Now unavailable for writes </a:t>
            </a:r>
            <a:br>
              <a:rPr lang="en" sz="1200">
                <a:latin typeface="Montserrat Light"/>
                <a:ea typeface="Montserrat Light"/>
                <a:cs typeface="Montserrat Light"/>
                <a:sym typeface="Montserrat Light"/>
              </a:rPr>
            </a:br>
            <a:r>
              <a:rPr lang="en" sz="800">
                <a:latin typeface="Montserrat Light"/>
                <a:ea typeface="Montserrat Light"/>
                <a:cs typeface="Montserrat Light"/>
                <a:sym typeface="Montserrat Light"/>
              </a:rPr>
              <a:t>(still available for inconsistent reads)</a:t>
            </a:r>
            <a:endParaRPr sz="800">
              <a:latin typeface="Montserrat Light"/>
              <a:ea typeface="Montserrat Light"/>
              <a:cs typeface="Montserrat Light"/>
              <a:sym typeface="Montserrat Light"/>
            </a:endParaRPr>
          </a:p>
        </p:txBody>
      </p:sp>
      <p:sp>
        <p:nvSpPr>
          <p:cNvPr id="408" name="Google Shape;408;p26"/>
          <p:cNvSpPr/>
          <p:nvPr/>
        </p:nvSpPr>
        <p:spPr>
          <a:xfrm>
            <a:off x="7801350" y="1243775"/>
            <a:ext cx="1228800" cy="531300"/>
          </a:xfrm>
          <a:prstGeom prst="roundRect">
            <a:avLst>
              <a:gd fmla="val 16667" name="adj"/>
            </a:avLst>
          </a:prstGeom>
          <a:solidFill>
            <a:srgbClr val="FF99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ontserrat Light"/>
                <a:ea typeface="Montserrat Light"/>
                <a:cs typeface="Montserrat Light"/>
                <a:sym typeface="Montserrat Light"/>
              </a:rPr>
              <a:t>All nodes down</a:t>
            </a:r>
            <a:endParaRPr sz="1200">
              <a:latin typeface="Montserrat Light"/>
              <a:ea typeface="Montserrat Light"/>
              <a:cs typeface="Montserrat Light"/>
              <a:sym typeface="Montserrat Light"/>
            </a:endParaRPr>
          </a:p>
        </p:txBody>
      </p:sp>
      <p:sp>
        <p:nvSpPr>
          <p:cNvPr id="409" name="Google Shape;409;p26"/>
          <p:cNvSpPr/>
          <p:nvPr/>
        </p:nvSpPr>
        <p:spPr>
          <a:xfrm>
            <a:off x="7801350" y="2518875"/>
            <a:ext cx="1228800" cy="531300"/>
          </a:xfrm>
          <a:prstGeom prst="roundRect">
            <a:avLst>
              <a:gd fmla="val 16667" name="adj"/>
            </a:avLst>
          </a:prstGeom>
          <a:solidFill>
            <a:srgbClr val="FF99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Any nodes down</a:t>
            </a:r>
            <a:endParaRPr sz="1200">
              <a:latin typeface="Montserrat Light"/>
              <a:ea typeface="Montserrat Light"/>
              <a:cs typeface="Montserrat Light"/>
              <a:sym typeface="Montserrat Light"/>
            </a:endParaRPr>
          </a:p>
        </p:txBody>
      </p:sp>
      <p:cxnSp>
        <p:nvCxnSpPr>
          <p:cNvPr id="410" name="Google Shape;410;p26"/>
          <p:cNvCxnSpPr/>
          <p:nvPr/>
        </p:nvCxnSpPr>
        <p:spPr>
          <a:xfrm>
            <a:off x="7391400" y="3068402"/>
            <a:ext cx="350700" cy="363000"/>
          </a:xfrm>
          <a:prstGeom prst="straightConnector1">
            <a:avLst/>
          </a:prstGeom>
          <a:noFill/>
          <a:ln cap="flat" cmpd="sng" w="38100">
            <a:solidFill>
              <a:srgbClr val="FF0000"/>
            </a:solidFill>
            <a:prstDash val="solid"/>
            <a:round/>
            <a:headEnd len="med" w="med" type="none"/>
            <a:tailEnd len="med" w="med" type="none"/>
          </a:ln>
        </p:spPr>
      </p:cxnSp>
      <p:cxnSp>
        <p:nvCxnSpPr>
          <p:cNvPr id="411" name="Google Shape;411;p26"/>
          <p:cNvCxnSpPr/>
          <p:nvPr/>
        </p:nvCxnSpPr>
        <p:spPr>
          <a:xfrm flipH="1" rot="10800000">
            <a:off x="7395775" y="3066075"/>
            <a:ext cx="321000" cy="390000"/>
          </a:xfrm>
          <a:prstGeom prst="straightConnector1">
            <a:avLst/>
          </a:prstGeom>
          <a:noFill/>
          <a:ln cap="flat" cmpd="sng" w="38100">
            <a:solidFill>
              <a:srgbClr val="FF0000"/>
            </a:solidFill>
            <a:prstDash val="solid"/>
            <a:round/>
            <a:headEnd len="med" w="med" type="none"/>
            <a:tailEnd len="med" w="med" type="none"/>
          </a:ln>
        </p:spPr>
      </p:cxnSp>
      <p:sp>
        <p:nvSpPr>
          <p:cNvPr id="412" name="Google Shape;412;p26"/>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M3: Scale &amp; Reliability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27"/>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a:t>
            </a:r>
            <a:r>
              <a:rPr lang="en"/>
              <a:t>Problem</a:t>
            </a:r>
            <a:endParaRPr/>
          </a:p>
        </p:txBody>
      </p:sp>
      <p:sp>
        <p:nvSpPr>
          <p:cNvPr id="418" name="Google Shape;418;p27"/>
          <p:cNvSpPr txBox="1"/>
          <p:nvPr/>
        </p:nvSpPr>
        <p:spPr>
          <a:xfrm>
            <a:off x="311700" y="730575"/>
            <a:ext cx="7476300" cy="344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Montserrat"/>
                <a:ea typeface="Montserrat"/>
                <a:cs typeface="Montserrat"/>
                <a:sym typeface="Montserrat"/>
              </a:rPr>
              <a:t>We now have “infinite” horizontal scale via </a:t>
            </a:r>
            <a:r>
              <a:rPr lang="en" sz="1500">
                <a:solidFill>
                  <a:schemeClr val="dk1"/>
                </a:solidFill>
                <a:latin typeface="Montserrat"/>
                <a:ea typeface="Montserrat"/>
                <a:cs typeface="Montserrat"/>
                <a:sym typeface="Montserrat"/>
              </a:rPr>
              <a:t>distributed</a:t>
            </a:r>
            <a:r>
              <a:rPr lang="en" sz="1500">
                <a:solidFill>
                  <a:schemeClr val="dk1"/>
                </a:solidFill>
                <a:latin typeface="Montserrat"/>
                <a:ea typeface="Montserrat"/>
                <a:cs typeface="Montserrat"/>
                <a:sym typeface="Montserrat"/>
              </a:rPr>
              <a:t> storage… so now we can scale indefinitely, right??</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500">
                <a:solidFill>
                  <a:schemeClr val="dk1"/>
                </a:solidFill>
                <a:latin typeface="Montserrat"/>
                <a:ea typeface="Montserrat"/>
                <a:cs typeface="Montserrat"/>
                <a:sym typeface="Montserrat"/>
              </a:rPr>
              <a:t>Blocker (or at least </a:t>
            </a:r>
            <a:r>
              <a:rPr lang="en" sz="1500">
                <a:solidFill>
                  <a:schemeClr val="dk1"/>
                </a:solidFill>
                <a:latin typeface="Montserrat"/>
                <a:ea typeface="Montserrat"/>
                <a:cs typeface="Montserrat"/>
                <a:sym typeface="Montserrat"/>
              </a:rPr>
              <a:t>dissuader</a:t>
            </a:r>
            <a:r>
              <a:rPr lang="en" sz="1500">
                <a:solidFill>
                  <a:schemeClr val="dk1"/>
                </a:solidFill>
                <a:latin typeface="Montserrat"/>
                <a:ea typeface="Montserrat"/>
                <a:cs typeface="Montserrat"/>
                <a:sym typeface="Montserrat"/>
              </a:rPr>
              <a:t>) no longer is </a:t>
            </a:r>
            <a:r>
              <a:rPr b="1" lang="en" sz="1500">
                <a:solidFill>
                  <a:schemeClr val="dk1"/>
                </a:solidFill>
                <a:latin typeface="Montserrat"/>
                <a:ea typeface="Montserrat"/>
                <a:cs typeface="Montserrat"/>
                <a:sym typeface="Montserrat"/>
              </a:rPr>
              <a:t>PHYSICS</a:t>
            </a:r>
            <a:r>
              <a:rPr lang="en"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500">
                <a:solidFill>
                  <a:schemeClr val="dk1"/>
                </a:solidFill>
                <a:latin typeface="Montserrat"/>
                <a:ea typeface="Montserrat"/>
                <a:cs typeface="Montserrat"/>
                <a:sym typeface="Montserrat"/>
              </a:rPr>
              <a:t>but rather </a:t>
            </a:r>
            <a:r>
              <a:rPr b="1" lang="en" sz="1500">
                <a:solidFill>
                  <a:schemeClr val="dk1"/>
                </a:solidFill>
                <a:latin typeface="Montserrat"/>
                <a:ea typeface="Montserrat"/>
                <a:cs typeface="Montserrat"/>
                <a:sym typeface="Montserrat"/>
              </a:rPr>
              <a:t>$$$</a:t>
            </a:r>
            <a:r>
              <a:rPr lang="en"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500">
                <a:solidFill>
                  <a:schemeClr val="dk1"/>
                </a:solidFill>
                <a:latin typeface="Montserrat"/>
                <a:ea typeface="Montserrat"/>
                <a:cs typeface="Montserrat"/>
                <a:sym typeface="Montserrat"/>
              </a:rPr>
              <a:t>And also… cardinality only continues to grow with modern times</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457200" lvl="0" marL="0" rtl="0" algn="l">
              <a:lnSpc>
                <a:spcPct val="115000"/>
              </a:lnSpc>
              <a:spcBef>
                <a:spcPts val="1600"/>
              </a:spcBef>
              <a:spcAft>
                <a:spcPts val="1600"/>
              </a:spcAft>
              <a:buNone/>
            </a:pPr>
            <a:r>
              <a:t/>
            </a:r>
            <a:endParaRPr sz="15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28"/>
          <p:cNvSpPr txBox="1"/>
          <p:nvPr>
            <p:ph type="title"/>
          </p:nvPr>
        </p:nvSpPr>
        <p:spPr>
          <a:xfrm>
            <a:off x="2393550" y="1641000"/>
            <a:ext cx="435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Maximizing</a:t>
            </a:r>
            <a:r>
              <a:rPr lang="en"/>
              <a:t> perf / $</a:t>
            </a:r>
            <a:endParaRPr/>
          </a:p>
        </p:txBody>
      </p:sp>
      <p:sp>
        <p:nvSpPr>
          <p:cNvPr id="424" name="Google Shape;424;p28"/>
          <p:cNvSpPr txBox="1"/>
          <p:nvPr>
            <p:ph type="title"/>
          </p:nvPr>
        </p:nvSpPr>
        <p:spPr>
          <a:xfrm>
            <a:off x="840000" y="3074100"/>
            <a:ext cx="746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Maximizing</a:t>
            </a:r>
            <a:r>
              <a:rPr lang="en"/>
              <a:t> metric / compute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29"/>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Maximization Problem A: Query Load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0" name="Google Shape;430;p29"/>
          <p:cNvSpPr txBox="1"/>
          <p:nvPr/>
        </p:nvSpPr>
        <p:spPr>
          <a:xfrm>
            <a:off x="311700" y="1071750"/>
            <a:ext cx="8520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Montserrat"/>
                <a:ea typeface="Montserrat"/>
                <a:cs typeface="Montserrat"/>
                <a:sym typeface="Montserrat"/>
              </a:rPr>
              <a:t>Query load is unpredictable and spiky…</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 sz="1500">
                <a:solidFill>
                  <a:schemeClr val="dk1"/>
                </a:solidFill>
                <a:latin typeface="Montserrat"/>
                <a:ea typeface="Montserrat"/>
                <a:cs typeface="Montserrat"/>
                <a:sym typeface="Montserrat"/>
              </a:rPr>
              <a:t>How do we optimally resource plan (and not pay just to support the rare spikes)?</a:t>
            </a:r>
            <a:endParaRPr sz="1500">
              <a:solidFill>
                <a:schemeClr val="dk1"/>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sz="1500">
              <a:solidFill>
                <a:schemeClr val="dk1"/>
              </a:solidFill>
              <a:latin typeface="Montserrat"/>
              <a:ea typeface="Montserrat"/>
              <a:cs typeface="Montserrat"/>
              <a:sym typeface="Montserrat"/>
            </a:endParaRPr>
          </a:p>
        </p:txBody>
      </p:sp>
      <p:pic>
        <p:nvPicPr>
          <p:cNvPr id="431" name="Google Shape;431;p29"/>
          <p:cNvPicPr preferRelativeResize="0"/>
          <p:nvPr/>
        </p:nvPicPr>
        <p:blipFill>
          <a:blip r:embed="rId3">
            <a:alphaModFix/>
          </a:blip>
          <a:stretch>
            <a:fillRect/>
          </a:stretch>
        </p:blipFill>
        <p:spPr>
          <a:xfrm>
            <a:off x="0" y="1536580"/>
            <a:ext cx="9143999" cy="20703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30"/>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Query Stats &amp; Limits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7" name="Google Shape;437;p30"/>
          <p:cNvSpPr txBox="1"/>
          <p:nvPr/>
        </p:nvSpPr>
        <p:spPr>
          <a:xfrm>
            <a:off x="311700" y="874350"/>
            <a:ext cx="85206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000000"/>
              </a:buClr>
              <a:buSzPts val="1500"/>
              <a:buFont typeface="Montserrat"/>
              <a:buChar char="●"/>
            </a:pPr>
            <a:r>
              <a:rPr lang="en" sz="1500">
                <a:latin typeface="Montserrat"/>
                <a:ea typeface="Montserrat"/>
                <a:cs typeface="Montserrat"/>
                <a:sym typeface="Montserrat"/>
              </a:rPr>
              <a:t>We don’t want to have to provision M3 to support </a:t>
            </a:r>
            <a:r>
              <a:rPr b="1" lang="en" sz="1500">
                <a:latin typeface="Montserrat"/>
                <a:ea typeface="Montserrat"/>
                <a:cs typeface="Montserrat"/>
                <a:sym typeface="Montserrat"/>
              </a:rPr>
              <a:t>worst-case</a:t>
            </a:r>
            <a:r>
              <a:rPr lang="en" sz="1500">
                <a:latin typeface="Montserrat"/>
                <a:ea typeface="Montserrat"/>
                <a:cs typeface="Montserrat"/>
                <a:sym typeface="Montserrat"/>
              </a:rPr>
              <a:t> scenarios (needless cost)</a:t>
            </a:r>
            <a:endParaRPr sz="1500">
              <a:latin typeface="Montserrat"/>
              <a:ea typeface="Montserrat"/>
              <a:cs typeface="Montserrat"/>
              <a:sym typeface="Montserrat"/>
            </a:endParaRPr>
          </a:p>
          <a:p>
            <a:pPr indent="-323850" lvl="0" marL="4572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Instead,</a:t>
            </a:r>
            <a:endParaRPr sz="1500">
              <a:latin typeface="Montserrat"/>
              <a:ea typeface="Montserrat"/>
              <a:cs typeface="Montserrat"/>
              <a:sym typeface="Montserrat"/>
            </a:endParaRPr>
          </a:p>
          <a:p>
            <a:pPr indent="-323850" lvl="1" marL="9144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Provide engineers </a:t>
            </a:r>
            <a:r>
              <a:rPr b="1" lang="en" sz="1500">
                <a:latin typeface="Montserrat"/>
                <a:ea typeface="Montserrat"/>
                <a:cs typeface="Montserrat"/>
                <a:sym typeface="Montserrat"/>
              </a:rPr>
              <a:t>controls</a:t>
            </a:r>
            <a:r>
              <a:rPr lang="en" sz="1500">
                <a:latin typeface="Montserrat"/>
                <a:ea typeface="Montserrat"/>
                <a:cs typeface="Montserrat"/>
                <a:sym typeface="Montserrat"/>
              </a:rPr>
              <a:t> </a:t>
            </a:r>
            <a:r>
              <a:rPr b="1" lang="en" sz="1500">
                <a:latin typeface="Montserrat"/>
                <a:ea typeface="Montserrat"/>
                <a:cs typeface="Montserrat"/>
                <a:sym typeface="Montserrat"/>
              </a:rPr>
              <a:t>to tune clusters</a:t>
            </a:r>
            <a:r>
              <a:rPr lang="en" sz="1500">
                <a:latin typeface="Montserrat"/>
                <a:ea typeface="Montserrat"/>
                <a:cs typeface="Montserrat"/>
                <a:sym typeface="Montserrat"/>
              </a:rPr>
              <a:t> for optimal usage (i.e. pay up to the need, and no more)</a:t>
            </a:r>
            <a:endParaRPr sz="1500">
              <a:latin typeface="Montserrat"/>
              <a:ea typeface="Montserrat"/>
              <a:cs typeface="Montserrat"/>
              <a:sym typeface="Montserrat"/>
            </a:endParaRPr>
          </a:p>
          <a:p>
            <a:pPr indent="-323850" lvl="1" marL="9144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Provide engineers </a:t>
            </a:r>
            <a:r>
              <a:rPr b="1" lang="en" sz="1500">
                <a:latin typeface="Montserrat"/>
                <a:ea typeface="Montserrat"/>
                <a:cs typeface="Montserrat"/>
                <a:sym typeface="Montserrat"/>
              </a:rPr>
              <a:t>transparency</a:t>
            </a:r>
            <a:r>
              <a:rPr lang="en" sz="1500">
                <a:latin typeface="Montserrat"/>
                <a:ea typeface="Montserrat"/>
                <a:cs typeface="Montserrat"/>
                <a:sym typeface="Montserrat"/>
              </a:rPr>
              <a:t> </a:t>
            </a:r>
            <a:r>
              <a:rPr b="1" lang="en" sz="1500">
                <a:latin typeface="Montserrat"/>
                <a:ea typeface="Montserrat"/>
                <a:cs typeface="Montserrat"/>
                <a:sym typeface="Montserrat"/>
              </a:rPr>
              <a:t>into usage</a:t>
            </a:r>
            <a:r>
              <a:rPr lang="en" sz="1500">
                <a:latin typeface="Montserrat"/>
                <a:ea typeface="Montserrat"/>
                <a:cs typeface="Montserrat"/>
                <a:sym typeface="Montserrat"/>
              </a:rPr>
              <a:t> and how their clusters tend to behave to inform optimal tuning</a:t>
            </a:r>
            <a:endParaRPr sz="15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31"/>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 Memory Globally</a:t>
            </a:r>
            <a:endParaRPr/>
          </a:p>
          <a:p>
            <a:pPr indent="0" lvl="0" marL="0" rtl="0" algn="l">
              <a:lnSpc>
                <a:spcPct val="115000"/>
              </a:lnSpc>
              <a:spcBef>
                <a:spcPts val="0"/>
              </a:spcBef>
              <a:spcAft>
                <a:spcPts val="0"/>
              </a:spcAft>
              <a:buNone/>
            </a:pPr>
            <a:r>
              <a:t/>
            </a:r>
            <a:endParaRPr b="0" sz="1500">
              <a:solidFill>
                <a:schemeClr val="dk1"/>
              </a:solidFill>
              <a:latin typeface="Montserrat"/>
              <a:ea typeface="Montserrat"/>
              <a:cs typeface="Montserrat"/>
              <a:sym typeface="Montserrat"/>
            </a:endParaRPr>
          </a:p>
          <a:p>
            <a:pPr indent="0" lvl="0" marL="457200" rtl="0" algn="l">
              <a:lnSpc>
                <a:spcPct val="115000"/>
              </a:lnSpc>
              <a:spcBef>
                <a:spcPts val="1600"/>
              </a:spcBef>
              <a:spcAft>
                <a:spcPts val="0"/>
              </a:spcAft>
              <a:buNone/>
            </a:pPr>
            <a:r>
              <a:t/>
            </a:r>
            <a:endParaRPr b="0" sz="1500">
              <a:solidFill>
                <a:schemeClr val="dk1"/>
              </a:solidFill>
              <a:latin typeface="Montserrat"/>
              <a:ea typeface="Montserrat"/>
              <a:cs typeface="Montserrat"/>
              <a:sym typeface="Montserrat"/>
            </a:endParaRPr>
          </a:p>
          <a:p>
            <a:pPr indent="0" lvl="0" marL="457200" rtl="0" algn="l">
              <a:lnSpc>
                <a:spcPct val="115000"/>
              </a:lnSpc>
              <a:spcBef>
                <a:spcPts val="1600"/>
              </a:spcBef>
              <a:spcAft>
                <a:spcPts val="0"/>
              </a:spcAft>
              <a:buNone/>
            </a:pPr>
            <a:r>
              <a:t/>
            </a:r>
            <a:endParaRPr b="0" sz="15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
        <p:nvSpPr>
          <p:cNvPr id="443" name="Google Shape;443;p31"/>
          <p:cNvSpPr txBox="1"/>
          <p:nvPr/>
        </p:nvSpPr>
        <p:spPr>
          <a:xfrm>
            <a:off x="0" y="910000"/>
            <a:ext cx="8520600" cy="2090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M3 automatically surfaces histogram metrics on concurrent memory use from queries per m3db node</a:t>
            </a:r>
            <a:endParaRPr/>
          </a:p>
        </p:txBody>
      </p:sp>
      <p:pic>
        <p:nvPicPr>
          <p:cNvPr id="444" name="Google Shape;444;p31"/>
          <p:cNvPicPr preferRelativeResize="0"/>
          <p:nvPr/>
        </p:nvPicPr>
        <p:blipFill>
          <a:blip r:embed="rId3">
            <a:alphaModFix/>
          </a:blip>
          <a:stretch>
            <a:fillRect/>
          </a:stretch>
        </p:blipFill>
        <p:spPr>
          <a:xfrm>
            <a:off x="759075" y="1517125"/>
            <a:ext cx="7307624" cy="3032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32"/>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Limit Memory Globally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0" name="Google Shape;450;p32"/>
          <p:cNvSpPr txBox="1"/>
          <p:nvPr/>
        </p:nvSpPr>
        <p:spPr>
          <a:xfrm>
            <a:off x="0" y="910000"/>
            <a:ext cx="8520600" cy="2090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Configure m3db nodes to enforce custom limits (</a:t>
            </a:r>
            <a:r>
              <a:rPr lang="en" sz="1500" u="sng">
                <a:solidFill>
                  <a:schemeClr val="hlink"/>
                </a:solidFill>
                <a:latin typeface="Montserrat"/>
                <a:ea typeface="Montserrat"/>
                <a:cs typeface="Montserrat"/>
                <a:sym typeface="Montserrat"/>
                <a:hlinkClick r:id="rId3"/>
              </a:rPr>
              <a:t>docs</a:t>
            </a:r>
            <a:r>
              <a:rPr lang="en" sz="1500">
                <a:solidFill>
                  <a:schemeClr val="dk1"/>
                </a:solidFill>
                <a:latin typeface="Montserrat"/>
                <a:ea typeface="Montserrat"/>
                <a:cs typeface="Montserrat"/>
                <a:sym typeface="Montserrat"/>
              </a:rPr>
              <a:t>) </a:t>
            </a:r>
            <a:endParaRPr/>
          </a:p>
        </p:txBody>
      </p:sp>
      <p:pic>
        <p:nvPicPr>
          <p:cNvPr id="451" name="Google Shape;451;p32"/>
          <p:cNvPicPr preferRelativeResize="0"/>
          <p:nvPr/>
        </p:nvPicPr>
        <p:blipFill>
          <a:blip r:embed="rId4">
            <a:alphaModFix/>
          </a:blip>
          <a:stretch>
            <a:fillRect/>
          </a:stretch>
        </p:blipFill>
        <p:spPr>
          <a:xfrm>
            <a:off x="538738" y="1306100"/>
            <a:ext cx="7443125" cy="3131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451175" y="959700"/>
            <a:ext cx="3698700" cy="3767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Helvetica Neue"/>
                <a:ea typeface="Helvetica Neue"/>
                <a:cs typeface="Helvetica Neue"/>
                <a:sym typeface="Helvetica Neue"/>
              </a:rPr>
              <a:t>Ryan Allen</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Senior Software Engineer @ </a:t>
            </a:r>
            <a:r>
              <a:rPr lang="en" sz="1800" u="sng">
                <a:solidFill>
                  <a:schemeClr val="hlink"/>
                </a:solidFill>
                <a:latin typeface="Helvetica Neue"/>
                <a:ea typeface="Helvetica Neue"/>
                <a:cs typeface="Helvetica Neue"/>
                <a:sym typeface="Helvetica Neue"/>
                <a:hlinkClick r:id="rId3"/>
              </a:rPr>
              <a:t>Chronosphere</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Formerly at Applied Predictive Technologies (APT)</a:t>
            </a:r>
            <a:endParaRPr sz="1800">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u="sng">
                <a:solidFill>
                  <a:schemeClr val="hlink"/>
                </a:solidFill>
                <a:latin typeface="Helvetica Neue"/>
                <a:ea typeface="Helvetica Neue"/>
                <a:cs typeface="Helvetica Neue"/>
                <a:sym typeface="Helvetica Neue"/>
                <a:hlinkClick r:id="rId4"/>
              </a:rPr>
              <a:t>LinkedIn</a:t>
            </a:r>
            <a:endParaRPr sz="1800">
              <a:solidFill>
                <a:schemeClr val="dk1"/>
              </a:solidFill>
              <a:latin typeface="Helvetica Neue"/>
              <a:ea typeface="Helvetica Neue"/>
              <a:cs typeface="Helvetica Neue"/>
              <a:sym typeface="Helvetica Neue"/>
            </a:endParaRPr>
          </a:p>
        </p:txBody>
      </p:sp>
      <p:sp>
        <p:nvSpPr>
          <p:cNvPr id="70" name="Google Shape;70;p15"/>
          <p:cNvSpPr txBox="1"/>
          <p:nvPr/>
        </p:nvSpPr>
        <p:spPr>
          <a:xfrm>
            <a:off x="184650" y="168850"/>
            <a:ext cx="9144000" cy="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434343"/>
                </a:solidFill>
                <a:latin typeface="Helvetica Neue"/>
                <a:ea typeface="Helvetica Neue"/>
                <a:cs typeface="Helvetica Neue"/>
                <a:sym typeface="Helvetica Neue"/>
              </a:rPr>
              <a:t>/usr/bin/whoami </a:t>
            </a:r>
            <a:endParaRPr b="1" sz="3600">
              <a:solidFill>
                <a:srgbClr val="434343"/>
              </a:solidFill>
              <a:latin typeface="Helvetica Neue"/>
              <a:ea typeface="Helvetica Neue"/>
              <a:cs typeface="Helvetica Neue"/>
              <a:sym typeface="Helvetica Neue"/>
            </a:endParaRPr>
          </a:p>
        </p:txBody>
      </p:sp>
      <p:pic>
        <p:nvPicPr>
          <p:cNvPr id="71" name="Google Shape;71;p15"/>
          <p:cNvPicPr preferRelativeResize="0"/>
          <p:nvPr/>
        </p:nvPicPr>
        <p:blipFill>
          <a:blip r:embed="rId5">
            <a:alphaModFix/>
          </a:blip>
          <a:stretch>
            <a:fillRect/>
          </a:stretch>
        </p:blipFill>
        <p:spPr>
          <a:xfrm>
            <a:off x="4883500" y="1473888"/>
            <a:ext cx="3293577" cy="2195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33"/>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 Memory per Query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7" name="Google Shape;457;p33"/>
          <p:cNvSpPr txBox="1"/>
          <p:nvPr/>
        </p:nvSpPr>
        <p:spPr>
          <a:xfrm>
            <a:off x="0" y="834350"/>
            <a:ext cx="9144000" cy="484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M3 automatically surfaces histogram metrics on per-query results sizes</a:t>
            </a:r>
            <a:endParaRPr>
              <a:solidFill>
                <a:schemeClr val="dk1"/>
              </a:solidFill>
            </a:endParaRPr>
          </a:p>
        </p:txBody>
      </p:sp>
      <p:pic>
        <p:nvPicPr>
          <p:cNvPr id="458" name="Google Shape;458;p33"/>
          <p:cNvPicPr preferRelativeResize="0"/>
          <p:nvPr/>
        </p:nvPicPr>
        <p:blipFill>
          <a:blip r:embed="rId3">
            <a:alphaModFix/>
          </a:blip>
          <a:stretch>
            <a:fillRect/>
          </a:stretch>
        </p:blipFill>
        <p:spPr>
          <a:xfrm>
            <a:off x="1091600" y="1582625"/>
            <a:ext cx="6650024" cy="2983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34"/>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Limiting Max Memory per Query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4" name="Google Shape;464;p34"/>
          <p:cNvSpPr txBox="1"/>
          <p:nvPr/>
        </p:nvSpPr>
        <p:spPr>
          <a:xfrm>
            <a:off x="0" y="817700"/>
            <a:ext cx="8520600" cy="5013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Configure m3db nodes to enforce custom limits per query (</a:t>
            </a:r>
            <a:r>
              <a:rPr lang="en" sz="1500" u="sng">
                <a:solidFill>
                  <a:schemeClr val="hlink"/>
                </a:solidFill>
                <a:latin typeface="Montserrat"/>
                <a:ea typeface="Montserrat"/>
                <a:cs typeface="Montserrat"/>
                <a:sym typeface="Montserrat"/>
                <a:hlinkClick r:id="rId3"/>
              </a:rPr>
              <a:t>docs</a:t>
            </a:r>
            <a:r>
              <a:rPr lang="en" sz="1500">
                <a:solidFill>
                  <a:schemeClr val="dk1"/>
                </a:solidFill>
                <a:latin typeface="Montserrat"/>
                <a:ea typeface="Montserrat"/>
                <a:cs typeface="Montserrat"/>
                <a:sym typeface="Montserrat"/>
              </a:rPr>
              <a:t>) </a:t>
            </a:r>
            <a:endParaRPr/>
          </a:p>
        </p:txBody>
      </p:sp>
      <p:pic>
        <p:nvPicPr>
          <p:cNvPr id="465" name="Google Shape;465;p34"/>
          <p:cNvPicPr preferRelativeResize="0"/>
          <p:nvPr/>
        </p:nvPicPr>
        <p:blipFill>
          <a:blip r:embed="rId4">
            <a:alphaModFix/>
          </a:blip>
          <a:stretch>
            <a:fillRect/>
          </a:stretch>
        </p:blipFill>
        <p:spPr>
          <a:xfrm>
            <a:off x="1009650" y="1102125"/>
            <a:ext cx="6270400" cy="343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35"/>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Maximization Problem B: Write Load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1" name="Google Shape;471;p35"/>
          <p:cNvSpPr txBox="1"/>
          <p:nvPr>
            <p:ph idx="1" type="body"/>
          </p:nvPr>
        </p:nvSpPr>
        <p:spPr>
          <a:xfrm>
            <a:off x="311700" y="917100"/>
            <a:ext cx="85206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we ingest more and more new metrics over time, how can we do so without just indefinitely paying more?</a:t>
            </a:r>
            <a:endParaRPr/>
          </a:p>
        </p:txBody>
      </p:sp>
      <p:pic>
        <p:nvPicPr>
          <p:cNvPr id="472" name="Google Shape;472;p35"/>
          <p:cNvPicPr preferRelativeResize="0"/>
          <p:nvPr/>
        </p:nvPicPr>
        <p:blipFill>
          <a:blip r:embed="rId3">
            <a:alphaModFix/>
          </a:blip>
          <a:stretch>
            <a:fillRect/>
          </a:stretch>
        </p:blipFill>
        <p:spPr>
          <a:xfrm>
            <a:off x="509525" y="1651300"/>
            <a:ext cx="7706875" cy="275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36"/>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Reliable aggregation with replication</a:t>
            </a:r>
            <a:endParaRPr sz="3200">
              <a:solidFill>
                <a:srgbClr val="FFFFFF"/>
              </a:solidFill>
              <a:latin typeface="Montserrat"/>
              <a:ea typeface="Montserrat"/>
              <a:cs typeface="Montserrat"/>
              <a:sym typeface="Montserrat"/>
            </a:endParaRPr>
          </a:p>
        </p:txBody>
      </p:sp>
      <p:sp>
        <p:nvSpPr>
          <p:cNvPr id="478" name="Google Shape;478;p36"/>
          <p:cNvSpPr txBox="1"/>
          <p:nvPr/>
        </p:nvSpPr>
        <p:spPr>
          <a:xfrm>
            <a:off x="360100" y="1243775"/>
            <a:ext cx="43623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000000"/>
              </a:buClr>
              <a:buSzPts val="1500"/>
              <a:buFont typeface="Montserrat"/>
              <a:buChar char="●"/>
            </a:pPr>
            <a:r>
              <a:rPr lang="en" sz="1500">
                <a:latin typeface="Montserrat"/>
                <a:ea typeface="Montserrat"/>
                <a:cs typeface="Montserrat"/>
                <a:sym typeface="Montserrat"/>
              </a:rPr>
              <a:t>Optionally keep all or just some metrics downsampled with streaming aggregator.</a:t>
            </a:r>
            <a:br>
              <a:rPr lang="en" sz="1500">
                <a:latin typeface="Montserrat"/>
                <a:ea typeface="Montserrat"/>
                <a:cs typeface="Montserrat"/>
                <a:sym typeface="Montserrat"/>
              </a:rPr>
            </a:br>
            <a:endParaRPr sz="1500">
              <a:latin typeface="Montserrat"/>
              <a:ea typeface="Montserrat"/>
              <a:cs typeface="Montserrat"/>
              <a:sym typeface="Montserrat"/>
            </a:endParaRPr>
          </a:p>
          <a:p>
            <a:pPr indent="-323850" lvl="0" marL="4572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Able to aggregate across arbitrary dimensions, e.g. ingestion time rollup rules allow for </a:t>
            </a:r>
            <a:r>
              <a:rPr b="1" lang="en" sz="1500">
                <a:latin typeface="Montserrat"/>
                <a:ea typeface="Montserrat"/>
                <a:cs typeface="Montserrat"/>
                <a:sym typeface="Montserrat"/>
              </a:rPr>
              <a:t>sum() by ()</a:t>
            </a:r>
            <a:r>
              <a:rPr lang="en" sz="1500">
                <a:latin typeface="Montserrat"/>
                <a:ea typeface="Montserrat"/>
                <a:cs typeface="Montserrat"/>
                <a:sym typeface="Montserrat"/>
              </a:rPr>
              <a:t> of metrics with cardinality in millions.</a:t>
            </a:r>
            <a:br>
              <a:rPr lang="en" sz="1500">
                <a:latin typeface="Montserrat"/>
                <a:ea typeface="Montserrat"/>
                <a:cs typeface="Montserrat"/>
                <a:sym typeface="Montserrat"/>
              </a:rPr>
            </a:br>
            <a:endParaRPr sz="1500">
              <a:latin typeface="Montserrat"/>
              <a:ea typeface="Montserrat"/>
              <a:cs typeface="Montserrat"/>
              <a:sym typeface="Montserrat"/>
            </a:endParaRPr>
          </a:p>
          <a:p>
            <a:pPr indent="-323850" lvl="0" marL="4572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Move expensive recording rules to streaming aggregation, store less and alert on very high cardinality cheaply.</a:t>
            </a:r>
            <a:endParaRPr sz="1500">
              <a:latin typeface="Montserrat"/>
              <a:ea typeface="Montserrat"/>
              <a:cs typeface="Montserrat"/>
              <a:sym typeface="Montserrat"/>
            </a:endParaRPr>
          </a:p>
        </p:txBody>
      </p:sp>
      <p:cxnSp>
        <p:nvCxnSpPr>
          <p:cNvPr id="479" name="Google Shape;479;p36"/>
          <p:cNvCxnSpPr>
            <a:stCxn id="480" idx="3"/>
          </p:cNvCxnSpPr>
          <p:nvPr/>
        </p:nvCxnSpPr>
        <p:spPr>
          <a:xfrm>
            <a:off x="7171867" y="3840356"/>
            <a:ext cx="798300" cy="0"/>
          </a:xfrm>
          <a:prstGeom prst="straightConnector1">
            <a:avLst/>
          </a:prstGeom>
          <a:noFill/>
          <a:ln cap="flat" cmpd="sng" w="9525">
            <a:solidFill>
              <a:srgbClr val="666666"/>
            </a:solidFill>
            <a:prstDash val="solid"/>
            <a:round/>
            <a:headEnd len="med" w="med" type="none"/>
            <a:tailEnd len="med" w="med" type="triangle"/>
          </a:ln>
        </p:spPr>
      </p:cxnSp>
      <p:cxnSp>
        <p:nvCxnSpPr>
          <p:cNvPr id="481" name="Google Shape;481;p36"/>
          <p:cNvCxnSpPr/>
          <p:nvPr/>
        </p:nvCxnSpPr>
        <p:spPr>
          <a:xfrm rot="10800000">
            <a:off x="6417675" y="2364938"/>
            <a:ext cx="0" cy="1117200"/>
          </a:xfrm>
          <a:prstGeom prst="straightConnector1">
            <a:avLst/>
          </a:prstGeom>
          <a:noFill/>
          <a:ln cap="flat" cmpd="sng" w="9525">
            <a:solidFill>
              <a:srgbClr val="666666"/>
            </a:solidFill>
            <a:prstDash val="solid"/>
            <a:round/>
            <a:headEnd len="med" w="med" type="none"/>
            <a:tailEnd len="med" w="med" type="triangle"/>
          </a:ln>
        </p:spPr>
      </p:cxnSp>
      <p:cxnSp>
        <p:nvCxnSpPr>
          <p:cNvPr id="482" name="Google Shape;482;p36"/>
          <p:cNvCxnSpPr/>
          <p:nvPr/>
        </p:nvCxnSpPr>
        <p:spPr>
          <a:xfrm rot="10800000">
            <a:off x="6846800" y="2356263"/>
            <a:ext cx="0" cy="1117200"/>
          </a:xfrm>
          <a:prstGeom prst="straightConnector1">
            <a:avLst/>
          </a:prstGeom>
          <a:noFill/>
          <a:ln cap="flat" cmpd="sng" w="9525">
            <a:solidFill>
              <a:srgbClr val="666666"/>
            </a:solidFill>
            <a:prstDash val="solid"/>
            <a:round/>
            <a:headEnd len="med" w="med" type="triangle"/>
            <a:tailEnd len="med" w="med" type="none"/>
          </a:ln>
        </p:spPr>
      </p:cxnSp>
      <p:cxnSp>
        <p:nvCxnSpPr>
          <p:cNvPr id="483" name="Google Shape;483;p36"/>
          <p:cNvCxnSpPr>
            <a:endCxn id="480" idx="1"/>
          </p:cNvCxnSpPr>
          <p:nvPr/>
        </p:nvCxnSpPr>
        <p:spPr>
          <a:xfrm>
            <a:off x="4788367" y="3840356"/>
            <a:ext cx="1179900" cy="0"/>
          </a:xfrm>
          <a:prstGeom prst="straightConnector1">
            <a:avLst/>
          </a:prstGeom>
          <a:noFill/>
          <a:ln cap="flat" cmpd="sng" w="9525">
            <a:solidFill>
              <a:schemeClr val="dk2"/>
            </a:solidFill>
            <a:prstDash val="solid"/>
            <a:round/>
            <a:headEnd len="med" w="med" type="none"/>
            <a:tailEnd len="med" w="med" type="triangle"/>
          </a:ln>
        </p:spPr>
      </p:cxnSp>
      <p:sp>
        <p:nvSpPr>
          <p:cNvPr id="484" name="Google Shape;484;p36"/>
          <p:cNvSpPr txBox="1"/>
          <p:nvPr/>
        </p:nvSpPr>
        <p:spPr>
          <a:xfrm>
            <a:off x="4744738" y="3238138"/>
            <a:ext cx="1091700" cy="3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Prometheus Remote Write</a:t>
            </a:r>
            <a:endParaRPr sz="1000">
              <a:latin typeface="Montserrat"/>
              <a:ea typeface="Montserrat"/>
              <a:cs typeface="Montserrat"/>
              <a:sym typeface="Montserrat"/>
            </a:endParaRPr>
          </a:p>
        </p:txBody>
      </p:sp>
      <p:sp>
        <p:nvSpPr>
          <p:cNvPr id="485" name="Google Shape;485;p36"/>
          <p:cNvSpPr/>
          <p:nvPr/>
        </p:nvSpPr>
        <p:spPr>
          <a:xfrm>
            <a:off x="6086317" y="3515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480" name="Google Shape;480;p36"/>
          <p:cNvSpPr/>
          <p:nvPr/>
        </p:nvSpPr>
        <p:spPr>
          <a:xfrm>
            <a:off x="5968267" y="357470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486" name="Google Shape;486;p36"/>
          <p:cNvSpPr/>
          <p:nvPr/>
        </p:nvSpPr>
        <p:spPr>
          <a:xfrm>
            <a:off x="6086317" y="17237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a:t>
            </a:r>
            <a:r>
              <a:rPr lang="en" sz="1200">
                <a:latin typeface="Montserrat Light"/>
                <a:ea typeface="Montserrat Light"/>
                <a:cs typeface="Montserrat Light"/>
                <a:sym typeface="Montserrat Light"/>
              </a:rPr>
              <a:t>Aggregator</a:t>
            </a:r>
            <a:endParaRPr sz="1200">
              <a:latin typeface="Montserrat Light"/>
              <a:ea typeface="Montserrat Light"/>
              <a:cs typeface="Montserrat Light"/>
              <a:sym typeface="Montserrat Light"/>
            </a:endParaRPr>
          </a:p>
        </p:txBody>
      </p:sp>
      <p:sp>
        <p:nvSpPr>
          <p:cNvPr id="487" name="Google Shape;487;p36"/>
          <p:cNvSpPr/>
          <p:nvPr/>
        </p:nvSpPr>
        <p:spPr>
          <a:xfrm>
            <a:off x="5968267" y="17999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a:t>
            </a:r>
            <a:r>
              <a:rPr lang="en" sz="1200">
                <a:latin typeface="Montserrat Light"/>
                <a:ea typeface="Montserrat Light"/>
                <a:cs typeface="Montserrat Light"/>
                <a:sym typeface="Montserrat Light"/>
              </a:rPr>
              <a:t>Aggregator</a:t>
            </a:r>
            <a:endParaRPr sz="1200">
              <a:latin typeface="Montserrat Light"/>
              <a:ea typeface="Montserrat Light"/>
              <a:cs typeface="Montserrat Light"/>
              <a:sym typeface="Montserrat Light"/>
            </a:endParaRPr>
          </a:p>
        </p:txBody>
      </p:sp>
      <p:sp>
        <p:nvSpPr>
          <p:cNvPr id="488" name="Google Shape;488;p36"/>
          <p:cNvSpPr/>
          <p:nvPr/>
        </p:nvSpPr>
        <p:spPr>
          <a:xfrm>
            <a:off x="7970175" y="34425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a:t>
            </a:r>
            <a:endParaRPr sz="1200">
              <a:latin typeface="Montserrat Light"/>
              <a:ea typeface="Montserrat Light"/>
              <a:cs typeface="Montserrat Light"/>
              <a:sym typeface="Montserrat Light"/>
            </a:endParaRPr>
          </a:p>
        </p:txBody>
      </p:sp>
      <p:sp>
        <p:nvSpPr>
          <p:cNvPr id="489" name="Google Shape;489;p36"/>
          <p:cNvSpPr/>
          <p:nvPr/>
        </p:nvSpPr>
        <p:spPr>
          <a:xfrm>
            <a:off x="8182650" y="35191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a:t>
            </a:r>
            <a:endParaRPr sz="1200">
              <a:latin typeface="Montserrat Light"/>
              <a:ea typeface="Montserrat Light"/>
              <a:cs typeface="Montserrat Light"/>
              <a:sym typeface="Montserrat Light"/>
            </a:endParaRPr>
          </a:p>
        </p:txBody>
      </p:sp>
      <p:sp>
        <p:nvSpPr>
          <p:cNvPr id="490" name="Google Shape;490;p36"/>
          <p:cNvSpPr/>
          <p:nvPr/>
        </p:nvSpPr>
        <p:spPr>
          <a:xfrm>
            <a:off x="8036075" y="36474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a:t>
            </a:r>
            <a:endParaRPr sz="1200">
              <a:latin typeface="Montserrat Light"/>
              <a:ea typeface="Montserrat Light"/>
              <a:cs typeface="Montserrat Light"/>
              <a:sym typeface="Montserrat Light"/>
            </a:endParaRPr>
          </a:p>
        </p:txBody>
      </p:sp>
      <p:sp>
        <p:nvSpPr>
          <p:cNvPr id="491" name="Google Shape;491;p36"/>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Aggregator Rollups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37"/>
          <p:cNvSpPr/>
          <p:nvPr/>
        </p:nvSpPr>
        <p:spPr>
          <a:xfrm>
            <a:off x="4377125" y="3854575"/>
            <a:ext cx="4672200" cy="11829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497" name="Google Shape;497;p37"/>
          <p:cNvSpPr/>
          <p:nvPr/>
        </p:nvSpPr>
        <p:spPr>
          <a:xfrm>
            <a:off x="4377125" y="1217400"/>
            <a:ext cx="4672200" cy="11829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498" name="Google Shape;498;p37"/>
          <p:cNvSpPr txBox="1"/>
          <p:nvPr/>
        </p:nvSpPr>
        <p:spPr>
          <a:xfrm>
            <a:off x="4498301" y="1280176"/>
            <a:ext cx="1091700" cy="3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499" name="Google Shape;499;p37"/>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Reliable aggregation with replication</a:t>
            </a:r>
            <a:endParaRPr sz="3200">
              <a:solidFill>
                <a:srgbClr val="FFFFFF"/>
              </a:solidFill>
              <a:latin typeface="Montserrat"/>
              <a:ea typeface="Montserrat"/>
              <a:cs typeface="Montserrat"/>
              <a:sym typeface="Montserrat"/>
            </a:endParaRPr>
          </a:p>
        </p:txBody>
      </p:sp>
      <p:sp>
        <p:nvSpPr>
          <p:cNvPr id="500" name="Google Shape;500;p37"/>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Leader election is uses keep single aggregator replica will emitting results to downstream M3DB.</a:t>
            </a:r>
            <a:br>
              <a:rPr lang="en" sz="1500">
                <a:latin typeface="Montserrat"/>
                <a:ea typeface="Montserrat"/>
                <a:cs typeface="Montserrat"/>
                <a:sym typeface="Montserrat"/>
              </a:rPr>
            </a:br>
            <a:endParaRPr sz="1500">
              <a:latin typeface="Montserrat"/>
              <a:ea typeface="Montserrat"/>
              <a:cs typeface="Montserrat"/>
              <a:sym typeface="Montserrat"/>
            </a:endParaRPr>
          </a:p>
          <a:p>
            <a:pPr indent="-323850" lvl="0" marL="457200" rtl="0" algn="l">
              <a:lnSpc>
                <a:spcPct val="115000"/>
              </a:lnSpc>
              <a:spcBef>
                <a:spcPts val="0"/>
              </a:spcBef>
              <a:spcAft>
                <a:spcPts val="0"/>
              </a:spcAft>
              <a:buClr>
                <a:srgbClr val="595959"/>
              </a:buClr>
              <a:buSzPts val="1500"/>
              <a:buFont typeface="Montserrat"/>
              <a:buChar char="●"/>
            </a:pPr>
            <a:r>
              <a:rPr lang="en" sz="1500">
                <a:latin typeface="Montserrat"/>
                <a:ea typeface="Montserrat"/>
                <a:cs typeface="Montserrat"/>
                <a:sym typeface="Montserrat"/>
              </a:rPr>
              <a:t>Flushed state per time window is kept so on leader failover no time windows are missed.</a:t>
            </a:r>
            <a:endParaRPr sz="1500">
              <a:latin typeface="Montserrat"/>
              <a:ea typeface="Montserrat"/>
              <a:cs typeface="Montserrat"/>
              <a:sym typeface="Montserrat"/>
            </a:endParaRPr>
          </a:p>
        </p:txBody>
      </p:sp>
      <p:sp>
        <p:nvSpPr>
          <p:cNvPr id="501" name="Google Shape;501;p37"/>
          <p:cNvSpPr/>
          <p:nvPr/>
        </p:nvSpPr>
        <p:spPr>
          <a:xfrm>
            <a:off x="7471625" y="1300833"/>
            <a:ext cx="1296300" cy="1003200"/>
          </a:xfrm>
          <a:prstGeom prst="flowChartAlternateProcess">
            <a:avLst/>
          </a:prstGeom>
          <a:solidFill>
            <a:srgbClr val="6FA8DC"/>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M3 Aggregator</a:t>
            </a:r>
            <a:br>
              <a:rPr lang="en" sz="1000">
                <a:latin typeface="Montserrat"/>
                <a:ea typeface="Montserrat"/>
                <a:cs typeface="Montserrat"/>
                <a:sym typeface="Montserrat"/>
              </a:rPr>
            </a:b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Shard 0..15</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(Leader)</a:t>
            </a:r>
            <a:endParaRPr sz="1000">
              <a:latin typeface="Montserrat"/>
              <a:ea typeface="Montserrat"/>
              <a:cs typeface="Montserrat"/>
              <a:sym typeface="Montserrat"/>
            </a:endParaRPr>
          </a:p>
        </p:txBody>
      </p:sp>
      <p:sp>
        <p:nvSpPr>
          <p:cNvPr id="502" name="Google Shape;502;p37"/>
          <p:cNvSpPr/>
          <p:nvPr/>
        </p:nvSpPr>
        <p:spPr>
          <a:xfrm>
            <a:off x="7471625" y="3923450"/>
            <a:ext cx="1296300" cy="1003200"/>
          </a:xfrm>
          <a:prstGeom prst="flowChartAlternateProcess">
            <a:avLst/>
          </a:prstGeom>
          <a:solidFill>
            <a:srgbClr val="6FA8DC"/>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ontserrat"/>
                <a:ea typeface="Montserrat"/>
                <a:cs typeface="Montserrat"/>
                <a:sym typeface="Montserrat"/>
              </a:rPr>
              <a:t>M3 Aggregator</a:t>
            </a:r>
            <a:br>
              <a:rPr lang="en" sz="1000">
                <a:solidFill>
                  <a:schemeClr val="dk1"/>
                </a:solidFill>
                <a:latin typeface="Montserrat"/>
                <a:ea typeface="Montserrat"/>
                <a:cs typeface="Montserrat"/>
                <a:sym typeface="Montserrat"/>
              </a:rPr>
            </a:br>
            <a:br>
              <a:rPr lang="en" sz="1000">
                <a:latin typeface="Montserrat"/>
                <a:ea typeface="Montserrat"/>
                <a:cs typeface="Montserrat"/>
                <a:sym typeface="Montserrat"/>
              </a:rPr>
            </a:br>
            <a:r>
              <a:rPr lang="en" sz="1000">
                <a:latin typeface="Montserrat"/>
                <a:ea typeface="Montserrat"/>
                <a:cs typeface="Montserrat"/>
                <a:sym typeface="Montserrat"/>
              </a:rPr>
              <a:t>Shard 0..15</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(Follower)</a:t>
            </a:r>
            <a:endParaRPr sz="1000">
              <a:latin typeface="Montserrat"/>
              <a:ea typeface="Montserrat"/>
              <a:cs typeface="Montserrat"/>
              <a:sym typeface="Montserrat"/>
            </a:endParaRPr>
          </a:p>
        </p:txBody>
      </p:sp>
      <p:cxnSp>
        <p:nvCxnSpPr>
          <p:cNvPr id="503" name="Google Shape;503;p37"/>
          <p:cNvCxnSpPr>
            <a:stCxn id="501" idx="2"/>
            <a:endCxn id="504" idx="0"/>
          </p:cNvCxnSpPr>
          <p:nvPr/>
        </p:nvCxnSpPr>
        <p:spPr>
          <a:xfrm flipH="1">
            <a:off x="8020175" y="2304033"/>
            <a:ext cx="99600" cy="470400"/>
          </a:xfrm>
          <a:prstGeom prst="straightConnector1">
            <a:avLst/>
          </a:prstGeom>
          <a:noFill/>
          <a:ln cap="flat" cmpd="sng" w="9525">
            <a:solidFill>
              <a:srgbClr val="666666"/>
            </a:solidFill>
            <a:prstDash val="solid"/>
            <a:round/>
            <a:headEnd len="med" w="med" type="none"/>
            <a:tailEnd len="med" w="med" type="triangle"/>
          </a:ln>
        </p:spPr>
      </p:cxnSp>
      <p:cxnSp>
        <p:nvCxnSpPr>
          <p:cNvPr id="505" name="Google Shape;505;p37"/>
          <p:cNvCxnSpPr>
            <a:stCxn id="502" idx="0"/>
            <a:endCxn id="504" idx="2"/>
          </p:cNvCxnSpPr>
          <p:nvPr/>
        </p:nvCxnSpPr>
        <p:spPr>
          <a:xfrm rot="10800000">
            <a:off x="8020175" y="3480350"/>
            <a:ext cx="99600" cy="443100"/>
          </a:xfrm>
          <a:prstGeom prst="straightConnector1">
            <a:avLst/>
          </a:prstGeom>
          <a:noFill/>
          <a:ln cap="flat" cmpd="sng" w="9525">
            <a:solidFill>
              <a:srgbClr val="666666"/>
            </a:solidFill>
            <a:prstDash val="solid"/>
            <a:round/>
            <a:headEnd len="med" w="med" type="none"/>
            <a:tailEnd len="med" w="med" type="triangle"/>
          </a:ln>
        </p:spPr>
      </p:cxnSp>
      <p:sp>
        <p:nvSpPr>
          <p:cNvPr id="504" name="Google Shape;504;p37"/>
          <p:cNvSpPr/>
          <p:nvPr/>
        </p:nvSpPr>
        <p:spPr>
          <a:xfrm>
            <a:off x="7172225" y="2774488"/>
            <a:ext cx="1695600" cy="705900"/>
          </a:xfrm>
          <a:prstGeom prst="flowChartAlternateProcess">
            <a:avLst/>
          </a:prstGeom>
          <a:solidFill>
            <a:srgbClr val="6FA8DC"/>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etcd</a:t>
            </a:r>
            <a:endParaRPr sz="1000"/>
          </a:p>
          <a:p>
            <a:pPr indent="0" lvl="0" marL="0" rtl="0" algn="ctr">
              <a:spcBef>
                <a:spcPts val="0"/>
              </a:spcBef>
              <a:spcAft>
                <a:spcPts val="0"/>
              </a:spcAft>
              <a:buNone/>
            </a:pPr>
            <a:r>
              <a:rPr lang="en" sz="1000">
                <a:solidFill>
                  <a:srgbClr val="B45F06"/>
                </a:solidFill>
              </a:rPr>
              <a:t>(/shardset/0..15/lock)</a:t>
            </a:r>
            <a:endParaRPr sz="1000">
              <a:solidFill>
                <a:srgbClr val="B45F06"/>
              </a:solidFill>
            </a:endParaRPr>
          </a:p>
          <a:p>
            <a:pPr indent="0" lvl="0" marL="0" rtl="0" algn="ctr">
              <a:spcBef>
                <a:spcPts val="0"/>
              </a:spcBef>
              <a:spcAft>
                <a:spcPts val="0"/>
              </a:spcAft>
              <a:buNone/>
            </a:pPr>
            <a:r>
              <a:rPr lang="en" sz="1000">
                <a:solidFill>
                  <a:srgbClr val="741B47"/>
                </a:solidFill>
              </a:rPr>
              <a:t>(/shardset/0..15/flushed)</a:t>
            </a:r>
            <a:endParaRPr sz="1000">
              <a:solidFill>
                <a:srgbClr val="741B47"/>
              </a:solidFill>
            </a:endParaRPr>
          </a:p>
        </p:txBody>
      </p:sp>
      <p:sp>
        <p:nvSpPr>
          <p:cNvPr id="506" name="Google Shape;506;p37"/>
          <p:cNvSpPr txBox="1"/>
          <p:nvPr/>
        </p:nvSpPr>
        <p:spPr>
          <a:xfrm>
            <a:off x="8219363" y="2434838"/>
            <a:ext cx="8157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45F06"/>
                </a:solidFill>
              </a:rPr>
              <a:t>Campaign</a:t>
            </a:r>
            <a:endParaRPr sz="1000">
              <a:solidFill>
                <a:srgbClr val="B45F06"/>
              </a:solidFill>
            </a:endParaRPr>
          </a:p>
        </p:txBody>
      </p:sp>
      <p:sp>
        <p:nvSpPr>
          <p:cNvPr id="507" name="Google Shape;507;p37"/>
          <p:cNvSpPr txBox="1"/>
          <p:nvPr/>
        </p:nvSpPr>
        <p:spPr>
          <a:xfrm>
            <a:off x="8219363" y="3521463"/>
            <a:ext cx="8157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45F06"/>
                </a:solidFill>
              </a:rPr>
              <a:t>Campaign</a:t>
            </a:r>
            <a:endParaRPr sz="1000">
              <a:solidFill>
                <a:srgbClr val="B45F06"/>
              </a:solidFill>
            </a:endParaRPr>
          </a:p>
        </p:txBody>
      </p:sp>
      <p:sp>
        <p:nvSpPr>
          <p:cNvPr id="508" name="Google Shape;508;p37"/>
          <p:cNvSpPr txBox="1"/>
          <p:nvPr/>
        </p:nvSpPr>
        <p:spPr>
          <a:xfrm>
            <a:off x="7104563" y="2445163"/>
            <a:ext cx="8157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741B47"/>
                </a:solidFill>
              </a:rPr>
              <a:t>Lock</a:t>
            </a:r>
            <a:endParaRPr sz="1000">
              <a:solidFill>
                <a:srgbClr val="741B47"/>
              </a:solidFill>
            </a:endParaRPr>
          </a:p>
        </p:txBody>
      </p:sp>
      <p:sp>
        <p:nvSpPr>
          <p:cNvPr id="509" name="Google Shape;509;p37"/>
          <p:cNvSpPr txBox="1"/>
          <p:nvPr/>
        </p:nvSpPr>
        <p:spPr>
          <a:xfrm>
            <a:off x="7104563" y="3521463"/>
            <a:ext cx="8157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741B47"/>
                </a:solidFill>
              </a:rPr>
              <a:t>Watch</a:t>
            </a:r>
            <a:endParaRPr sz="1000">
              <a:solidFill>
                <a:srgbClr val="741B47"/>
              </a:solidFill>
            </a:endParaRPr>
          </a:p>
        </p:txBody>
      </p:sp>
      <p:sp>
        <p:nvSpPr>
          <p:cNvPr id="510" name="Google Shape;510;p37"/>
          <p:cNvSpPr/>
          <p:nvPr/>
        </p:nvSpPr>
        <p:spPr>
          <a:xfrm>
            <a:off x="4680317" y="42426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511" name="Google Shape;511;p37"/>
          <p:cNvSpPr/>
          <p:nvPr/>
        </p:nvSpPr>
        <p:spPr>
          <a:xfrm>
            <a:off x="4626392" y="16167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cxnSp>
        <p:nvCxnSpPr>
          <p:cNvPr id="512" name="Google Shape;512;p37"/>
          <p:cNvCxnSpPr>
            <a:stCxn id="513" idx="3"/>
            <a:endCxn id="501" idx="1"/>
          </p:cNvCxnSpPr>
          <p:nvPr/>
        </p:nvCxnSpPr>
        <p:spPr>
          <a:xfrm flipH="1" rot="10800000">
            <a:off x="5722142" y="1802456"/>
            <a:ext cx="1749600" cy="159900"/>
          </a:xfrm>
          <a:prstGeom prst="curvedConnector3">
            <a:avLst>
              <a:gd fmla="val 49997" name="adj1"/>
            </a:avLst>
          </a:prstGeom>
          <a:noFill/>
          <a:ln cap="flat" cmpd="sng" w="9525">
            <a:solidFill>
              <a:schemeClr val="dk2"/>
            </a:solidFill>
            <a:prstDash val="dash"/>
            <a:round/>
            <a:headEnd len="med" w="med" type="none"/>
            <a:tailEnd len="med" w="med" type="triangle"/>
          </a:ln>
        </p:spPr>
      </p:cxnSp>
      <p:cxnSp>
        <p:nvCxnSpPr>
          <p:cNvPr id="514" name="Google Shape;514;p37"/>
          <p:cNvCxnSpPr>
            <a:stCxn id="513" idx="3"/>
            <a:endCxn id="502" idx="1"/>
          </p:cNvCxnSpPr>
          <p:nvPr/>
        </p:nvCxnSpPr>
        <p:spPr>
          <a:xfrm>
            <a:off x="5722142" y="1962356"/>
            <a:ext cx="1749600" cy="2462700"/>
          </a:xfrm>
          <a:prstGeom prst="curvedConnector3">
            <a:avLst>
              <a:gd fmla="val 49997" name="adj1"/>
            </a:avLst>
          </a:prstGeom>
          <a:noFill/>
          <a:ln cap="flat" cmpd="sng" w="9525">
            <a:solidFill>
              <a:schemeClr val="dk2"/>
            </a:solidFill>
            <a:prstDash val="dash"/>
            <a:round/>
            <a:headEnd len="med" w="med" type="none"/>
            <a:tailEnd len="med" w="med" type="triangle"/>
          </a:ln>
        </p:spPr>
      </p:cxnSp>
      <p:cxnSp>
        <p:nvCxnSpPr>
          <p:cNvPr id="515" name="Google Shape;515;p37"/>
          <p:cNvCxnSpPr>
            <a:stCxn id="516" idx="3"/>
          </p:cNvCxnSpPr>
          <p:nvPr/>
        </p:nvCxnSpPr>
        <p:spPr>
          <a:xfrm flipH="1" rot="10800000">
            <a:off x="5776067" y="4422956"/>
            <a:ext cx="1695600" cy="165300"/>
          </a:xfrm>
          <a:prstGeom prst="curvedConnector3">
            <a:avLst>
              <a:gd fmla="val 50000" name="adj1"/>
            </a:avLst>
          </a:prstGeom>
          <a:noFill/>
          <a:ln cap="flat" cmpd="sng" w="9525">
            <a:solidFill>
              <a:schemeClr val="dk2"/>
            </a:solidFill>
            <a:prstDash val="dash"/>
            <a:round/>
            <a:headEnd len="med" w="med" type="none"/>
            <a:tailEnd len="med" w="med" type="triangle"/>
          </a:ln>
        </p:spPr>
      </p:cxnSp>
      <p:cxnSp>
        <p:nvCxnSpPr>
          <p:cNvPr id="517" name="Google Shape;517;p37"/>
          <p:cNvCxnSpPr>
            <a:stCxn id="516" idx="3"/>
            <a:endCxn id="501" idx="1"/>
          </p:cNvCxnSpPr>
          <p:nvPr/>
        </p:nvCxnSpPr>
        <p:spPr>
          <a:xfrm flipH="1" rot="10800000">
            <a:off x="5776067" y="1802456"/>
            <a:ext cx="1695600" cy="2785800"/>
          </a:xfrm>
          <a:prstGeom prst="curvedConnector3">
            <a:avLst>
              <a:gd fmla="val 49999" name="adj1"/>
            </a:avLst>
          </a:prstGeom>
          <a:noFill/>
          <a:ln cap="flat" cmpd="sng" w="9525">
            <a:solidFill>
              <a:schemeClr val="dk2"/>
            </a:solidFill>
            <a:prstDash val="dash"/>
            <a:round/>
            <a:headEnd len="med" w="med" type="none"/>
            <a:tailEnd len="med" w="med" type="triangle"/>
          </a:ln>
        </p:spPr>
      </p:cxnSp>
      <p:sp>
        <p:nvSpPr>
          <p:cNvPr id="518" name="Google Shape;518;p37"/>
          <p:cNvSpPr txBox="1"/>
          <p:nvPr/>
        </p:nvSpPr>
        <p:spPr>
          <a:xfrm>
            <a:off x="4498301" y="3923438"/>
            <a:ext cx="1091700" cy="3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513" name="Google Shape;513;p37"/>
          <p:cNvSpPr/>
          <p:nvPr/>
        </p:nvSpPr>
        <p:spPr>
          <a:xfrm>
            <a:off x="4518542" y="169670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516" name="Google Shape;516;p37"/>
          <p:cNvSpPr/>
          <p:nvPr/>
        </p:nvSpPr>
        <p:spPr>
          <a:xfrm>
            <a:off x="4572467" y="432260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519" name="Google Shape;519;p37"/>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Aggregator Rollups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38"/>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HA rollup across millions of time series</a:t>
            </a:r>
            <a:endParaRPr sz="3200">
              <a:solidFill>
                <a:srgbClr val="FFFFFF"/>
              </a:solidFill>
              <a:latin typeface="Montserrat"/>
              <a:ea typeface="Montserrat"/>
              <a:cs typeface="Montserrat"/>
              <a:sym typeface="Montserrat"/>
            </a:endParaRPr>
          </a:p>
        </p:txBody>
      </p:sp>
      <p:sp>
        <p:nvSpPr>
          <p:cNvPr id="525" name="Google Shape;525;p38"/>
          <p:cNvSpPr txBox="1"/>
          <p:nvPr/>
        </p:nvSpPr>
        <p:spPr>
          <a:xfrm>
            <a:off x="360100" y="1296800"/>
            <a:ext cx="4690500" cy="3265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HTTP request latency broken down by server version.</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Unique values on original metric multiply to create cardinality of 24 million series.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Using aggregator rollup we can aggregate at ingestion time this to 240 thousand series. Now can alert and query on each HTTP route only needing to touch a few thousand series (~5 thousand).</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p:txBody>
      </p:sp>
      <p:graphicFrame>
        <p:nvGraphicFramePr>
          <p:cNvPr id="526" name="Google Shape;526;p38"/>
          <p:cNvGraphicFramePr/>
          <p:nvPr/>
        </p:nvGraphicFramePr>
        <p:xfrm>
          <a:off x="5090350" y="1646188"/>
          <a:ext cx="3000000" cy="3000000"/>
        </p:xfrm>
        <a:graphic>
          <a:graphicData uri="http://schemas.openxmlformats.org/drawingml/2006/table">
            <a:tbl>
              <a:tblPr>
                <a:noFill/>
                <a:tableStyleId>{B62B680D-9031-4B9D-9D62-40051978907B}</a:tableStyleId>
              </a:tblPr>
              <a:tblGrid>
                <a:gridCol w="1965300"/>
                <a:gridCol w="1965300"/>
              </a:tblGrid>
              <a:tr h="296225">
                <a:tc>
                  <a:txBody>
                    <a:bodyPr/>
                    <a:lstStyle/>
                    <a:p>
                      <a:pPr indent="0" lvl="0" marL="0" rtl="0" algn="l">
                        <a:spcBef>
                          <a:spcPts val="0"/>
                        </a:spcBef>
                        <a:spcAft>
                          <a:spcPts val="0"/>
                        </a:spcAft>
                        <a:buNone/>
                      </a:pPr>
                      <a:r>
                        <a:rPr b="1" lang="en"/>
                        <a:t>Metric dimension</a:t>
                      </a:r>
                      <a:endParaRPr b="1"/>
                    </a:p>
                  </a:txBody>
                  <a:tcPr marT="91425" marB="91425" marR="91425" marL="91425"/>
                </a:tc>
                <a:tc>
                  <a:txBody>
                    <a:bodyPr/>
                    <a:lstStyle/>
                    <a:p>
                      <a:pPr indent="0" lvl="0" marL="0" rtl="0" algn="l">
                        <a:spcBef>
                          <a:spcPts val="0"/>
                        </a:spcBef>
                        <a:spcAft>
                          <a:spcPts val="0"/>
                        </a:spcAft>
                        <a:buNone/>
                      </a:pPr>
                      <a:r>
                        <a:rPr b="1" lang="en"/>
                        <a:t>Unique values</a:t>
                      </a:r>
                      <a:endParaRPr b="1"/>
                    </a:p>
                  </a:txBody>
                  <a:tcPr marT="91425" marB="91425" marR="91425" marL="91425"/>
                </a:tc>
              </a:tr>
              <a:tr h="296225">
                <a:tc>
                  <a:txBody>
                    <a:bodyPr/>
                    <a:lstStyle/>
                    <a:p>
                      <a:pPr indent="0" lvl="0" marL="0" rtl="0" algn="l">
                        <a:spcBef>
                          <a:spcPts val="0"/>
                        </a:spcBef>
                        <a:spcAft>
                          <a:spcPts val="0"/>
                        </a:spcAft>
                        <a:buNone/>
                      </a:pPr>
                      <a:r>
                        <a:rPr lang="en"/>
                        <a:t>Pod (“k8s_pod”)</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t>
                      </a:r>
                      <a:r>
                        <a:rPr lang="en"/>
                        <a:t>100 pods per region</a:t>
                      </a:r>
                      <a:endParaRPr/>
                    </a:p>
                  </a:txBody>
                  <a:tcPr marT="91425" marB="91425" marR="91425" marL="91425"/>
                </a:tc>
              </a:tr>
              <a:tr h="296225">
                <a:tc>
                  <a:txBody>
                    <a:bodyPr/>
                    <a:lstStyle/>
                    <a:p>
                      <a:pPr indent="0" lvl="0" marL="0" rtl="0" algn="l">
                        <a:spcBef>
                          <a:spcPts val="0"/>
                        </a:spcBef>
                        <a:spcAft>
                          <a:spcPts val="0"/>
                        </a:spcAft>
                        <a:buNone/>
                      </a:pPr>
                      <a:r>
                        <a:rPr lang="en"/>
                        <a:t>Bucket (“le”)</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t>
                      </a:r>
                      <a:r>
                        <a:rPr lang="en"/>
                        <a:t>30 buckets</a:t>
                      </a:r>
                      <a:endParaRPr/>
                    </a:p>
                  </a:txBody>
                  <a:tcPr marT="91425" marB="91425" marR="91425" marL="91425"/>
                </a:tc>
              </a:tr>
              <a:tr h="296225">
                <a:tc>
                  <a:txBody>
                    <a:bodyPr/>
                    <a:lstStyle/>
                    <a:p>
                      <a:pPr indent="0" lvl="0" marL="0" rtl="0" algn="l">
                        <a:spcBef>
                          <a:spcPts val="0"/>
                        </a:spcBef>
                        <a:spcAft>
                          <a:spcPts val="0"/>
                        </a:spcAft>
                        <a:buNone/>
                      </a:pPr>
                      <a:r>
                        <a:rPr lang="en"/>
                        <a:t>Status (“status_code”)</a:t>
                      </a:r>
                      <a:endParaRPr/>
                    </a:p>
                  </a:txBody>
                  <a:tcPr marT="91425" marB="91425" marR="91425" marL="91425"/>
                </a:tc>
                <a:tc>
                  <a:txBody>
                    <a:bodyPr/>
                    <a:lstStyle/>
                    <a:p>
                      <a:pPr indent="0" lvl="0" marL="0" rtl="0" algn="l">
                        <a:spcBef>
                          <a:spcPts val="0"/>
                        </a:spcBef>
                        <a:spcAft>
                          <a:spcPts val="0"/>
                        </a:spcAft>
                        <a:buNone/>
                      </a:pPr>
                      <a:r>
                        <a:rPr lang="en"/>
                        <a:t>~10 status codes</a:t>
                      </a:r>
                      <a:endParaRPr/>
                    </a:p>
                  </a:txBody>
                  <a:tcPr marT="91425" marB="91425" marR="91425" marL="91425"/>
                </a:tc>
              </a:tr>
              <a:tr h="296225">
                <a:tc>
                  <a:txBody>
                    <a:bodyPr/>
                    <a:lstStyle/>
                    <a:p>
                      <a:pPr indent="0" lvl="0" marL="0" rtl="0" algn="l">
                        <a:spcBef>
                          <a:spcPts val="0"/>
                        </a:spcBef>
                        <a:spcAft>
                          <a:spcPts val="0"/>
                        </a:spcAft>
                        <a:buNone/>
                      </a:pPr>
                      <a:r>
                        <a:rPr lang="en"/>
                        <a:t>Route (“route”)</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~50 HTTP routes</a:t>
                      </a:r>
                      <a:endParaRPr/>
                    </a:p>
                  </a:txBody>
                  <a:tcPr marT="91425" marB="91425" marR="91425" marL="91425"/>
                </a:tc>
              </a:tr>
              <a:tr h="296225">
                <a:tc>
                  <a:txBody>
                    <a:bodyPr/>
                    <a:lstStyle/>
                    <a:p>
                      <a:pPr indent="0" lvl="0" marL="0" rtl="0" algn="l">
                        <a:spcBef>
                          <a:spcPts val="0"/>
                        </a:spcBef>
                        <a:spcAft>
                          <a:spcPts val="0"/>
                        </a:spcAft>
                        <a:buNone/>
                      </a:pPr>
                      <a:r>
                        <a:rPr lang="en"/>
                        <a:t>Git SHA (“git_sha”)</a:t>
                      </a:r>
                      <a:endParaRPr/>
                    </a:p>
                  </a:txBody>
                  <a:tcPr marT="91425" marB="91425" marR="91425" marL="91425"/>
                </a:tc>
                <a:tc>
                  <a:txBody>
                    <a:bodyPr/>
                    <a:lstStyle/>
                    <a:p>
                      <a:pPr indent="0" lvl="0" marL="0" rtl="0" algn="l">
                        <a:spcBef>
                          <a:spcPts val="0"/>
                        </a:spcBef>
                        <a:spcAft>
                          <a:spcPts val="0"/>
                        </a:spcAft>
                        <a:buNone/>
                      </a:pPr>
                      <a:r>
                        <a:rPr lang="en"/>
                        <a:t>~4 active versions</a:t>
                      </a:r>
                      <a:endParaRPr/>
                    </a:p>
                  </a:txBody>
                  <a:tcPr marT="91425" marB="91425" marR="91425" marL="91425"/>
                </a:tc>
              </a:tr>
              <a:tr h="296225">
                <a:tc>
                  <a:txBody>
                    <a:bodyPr/>
                    <a:lstStyle/>
                    <a:p>
                      <a:pPr indent="0" lvl="0" marL="0" rtl="0" algn="l">
                        <a:spcBef>
                          <a:spcPts val="0"/>
                        </a:spcBef>
                        <a:spcAft>
                          <a:spcPts val="0"/>
                        </a:spcAft>
                        <a:buNone/>
                      </a:pPr>
                      <a:r>
                        <a:rPr lang="en"/>
                        <a:t>Region (“region”)</a:t>
                      </a:r>
                      <a:endParaRPr/>
                    </a:p>
                  </a:txBody>
                  <a:tcPr marT="91425" marB="91425" marR="91425" marL="91425"/>
                </a:tc>
                <a:tc>
                  <a:txBody>
                    <a:bodyPr/>
                    <a:lstStyle/>
                    <a:p>
                      <a:pPr indent="0" lvl="0" marL="0" rtl="0" algn="l">
                        <a:spcBef>
                          <a:spcPts val="0"/>
                        </a:spcBef>
                        <a:spcAft>
                          <a:spcPts val="0"/>
                        </a:spcAft>
                        <a:buNone/>
                      </a:pPr>
                      <a:r>
                        <a:rPr lang="en"/>
                        <a:t>~4 regions</a:t>
                      </a:r>
                      <a:endParaRPr/>
                    </a:p>
                  </a:txBody>
                  <a:tcPr marT="91425" marB="91425" marR="91425" marL="91425"/>
                </a:tc>
              </a:tr>
            </a:tbl>
          </a:graphicData>
        </a:graphic>
      </p:graphicFrame>
      <p:sp>
        <p:nvSpPr>
          <p:cNvPr id="527" name="Google Shape;527;p38"/>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Aggregator Rollups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39"/>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HA rollup across millions of time series</a:t>
            </a:r>
            <a:endParaRPr sz="3200">
              <a:solidFill>
                <a:srgbClr val="FFFFFF"/>
              </a:solidFill>
              <a:latin typeface="Montserrat"/>
              <a:ea typeface="Montserrat"/>
              <a:cs typeface="Montserrat"/>
              <a:sym typeface="Montserrat"/>
            </a:endParaRPr>
          </a:p>
        </p:txBody>
      </p:sp>
      <p:sp>
        <p:nvSpPr>
          <p:cNvPr id="533" name="Google Shape;533;p39"/>
          <p:cNvSpPr txBox="1"/>
          <p:nvPr/>
        </p:nvSpPr>
        <p:spPr>
          <a:xfrm>
            <a:off x="3548250" y="1463425"/>
            <a:ext cx="5451900" cy="3079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 latency by route and git_sha without pod"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filter</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"__name__:http_request_bucket k8s_pod:* le:* git_sha:* route:*"</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transforms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"Increase"</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rollup</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metricName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"http_request_bucket"</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groupBy</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"le"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"git_sha"</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"route"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"status_code"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"region"</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aggregations</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"Sum"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"Add"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storagePolicies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resolution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30s</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retention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720h</a:t>
            </a:r>
            <a:endParaRPr sz="900">
              <a:solidFill>
                <a:srgbClr val="CE9178"/>
              </a:solidFill>
              <a:highlight>
                <a:srgbClr val="1E1E1E"/>
              </a:highlight>
              <a:latin typeface="Courier New"/>
              <a:ea typeface="Courier New"/>
              <a:cs typeface="Courier New"/>
              <a:sym typeface="Courier New"/>
            </a:endParaRPr>
          </a:p>
        </p:txBody>
      </p:sp>
      <p:sp>
        <p:nvSpPr>
          <p:cNvPr id="534" name="Google Shape;534;p39"/>
          <p:cNvSpPr txBox="1"/>
          <p:nvPr/>
        </p:nvSpPr>
        <p:spPr>
          <a:xfrm>
            <a:off x="360100" y="1296800"/>
            <a:ext cx="33510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600">
                <a:latin typeface="Montserrat"/>
                <a:ea typeface="Montserrat"/>
                <a:cs typeface="Montserrat"/>
                <a:sym typeface="Montserrat"/>
              </a:rPr>
              <a:t>Stage 1: </a:t>
            </a:r>
            <a:br>
              <a:rPr i="1" lang="en" sz="1600">
                <a:latin typeface="Montserrat Light"/>
                <a:ea typeface="Montserrat Light"/>
                <a:cs typeface="Montserrat Light"/>
                <a:sym typeface="Montserrat Light"/>
              </a:rPr>
            </a:br>
            <a:r>
              <a:rPr i="1" lang="en" sz="1600">
                <a:latin typeface="Montserrat Light"/>
                <a:ea typeface="Montserrat Light"/>
                <a:cs typeface="Montserrat Light"/>
                <a:sym typeface="Montserrat Light"/>
              </a:rPr>
              <a:t>Take delta increase</a:t>
            </a:r>
            <a:endParaRPr i="1" sz="1600">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rPr b="1" i="1" lang="en" sz="1600">
                <a:solidFill>
                  <a:schemeClr val="dk1"/>
                </a:solidFill>
                <a:latin typeface="Montserrat"/>
                <a:ea typeface="Montserrat"/>
                <a:cs typeface="Montserrat"/>
                <a:sym typeface="Montserrat"/>
              </a:rPr>
              <a:t>Stage 2: </a:t>
            </a:r>
            <a:br>
              <a:rPr i="1" lang="en" sz="1600">
                <a:solidFill>
                  <a:schemeClr val="dk1"/>
                </a:solidFill>
                <a:latin typeface="Montserrat Light"/>
                <a:ea typeface="Montserrat Light"/>
                <a:cs typeface="Montserrat Light"/>
                <a:sym typeface="Montserrat Light"/>
              </a:rPr>
            </a:br>
            <a:r>
              <a:rPr i="1" lang="en" sz="1600">
                <a:solidFill>
                  <a:schemeClr val="dk1"/>
                </a:solidFill>
                <a:latin typeface="Montserrat Light"/>
                <a:ea typeface="Montserrat Light"/>
                <a:cs typeface="Montserrat Light"/>
                <a:sym typeface="Montserrat Light"/>
              </a:rPr>
              <a:t>Sum by dimension</a:t>
            </a:r>
            <a:endParaRPr i="1" sz="16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chemeClr val="dk1"/>
              </a:buClr>
              <a:buSzPts val="1100"/>
              <a:buFont typeface="Arial"/>
              <a:buNone/>
            </a:pPr>
            <a:r>
              <a:rPr b="1" i="1" lang="en" sz="1600">
                <a:solidFill>
                  <a:schemeClr val="dk1"/>
                </a:solidFill>
                <a:latin typeface="Montserrat"/>
                <a:ea typeface="Montserrat"/>
                <a:cs typeface="Montserrat"/>
                <a:sym typeface="Montserrat"/>
              </a:rPr>
              <a:t>Stage 3: </a:t>
            </a:r>
            <a:br>
              <a:rPr i="1" lang="en" sz="1600">
                <a:solidFill>
                  <a:schemeClr val="dk1"/>
                </a:solidFill>
                <a:latin typeface="Montserrat Light"/>
                <a:ea typeface="Montserrat Light"/>
                <a:cs typeface="Montserrat Light"/>
                <a:sym typeface="Montserrat Light"/>
              </a:rPr>
            </a:br>
            <a:r>
              <a:rPr i="1" lang="en" sz="1600">
                <a:solidFill>
                  <a:schemeClr val="dk1"/>
                </a:solidFill>
                <a:latin typeface="Montserrat Light"/>
                <a:ea typeface="Montserrat Light"/>
                <a:cs typeface="Montserrat Light"/>
                <a:sym typeface="Montserrat Light"/>
              </a:rPr>
              <a:t>Create monotonic</a:t>
            </a:r>
            <a:br>
              <a:rPr i="1" lang="en" sz="1600">
                <a:solidFill>
                  <a:schemeClr val="dk1"/>
                </a:solidFill>
                <a:latin typeface="Montserrat Light"/>
                <a:ea typeface="Montserrat Light"/>
                <a:cs typeface="Montserrat Light"/>
                <a:sym typeface="Montserrat Light"/>
              </a:rPr>
            </a:br>
            <a:r>
              <a:rPr i="1" lang="en" sz="1600">
                <a:solidFill>
                  <a:schemeClr val="dk1"/>
                </a:solidFill>
                <a:latin typeface="Montserrat Light"/>
                <a:ea typeface="Montserrat Light"/>
                <a:cs typeface="Montserrat Light"/>
                <a:sym typeface="Montserrat Light"/>
              </a:rPr>
              <a:t>cumulative counter</a:t>
            </a:r>
            <a:endParaRPr i="1" sz="16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chemeClr val="dk1"/>
              </a:buClr>
              <a:buSzPts val="1100"/>
              <a:buFont typeface="Arial"/>
              <a:buNone/>
            </a:pPr>
            <a:r>
              <a:rPr b="1" i="1" lang="en" sz="1600">
                <a:solidFill>
                  <a:schemeClr val="dk1"/>
                </a:solidFill>
                <a:latin typeface="Montserrat"/>
                <a:ea typeface="Montserrat"/>
                <a:cs typeface="Montserrat"/>
                <a:sym typeface="Montserrat"/>
              </a:rPr>
              <a:t>Documentation: </a:t>
            </a:r>
            <a:br>
              <a:rPr i="1" lang="en" sz="1700">
                <a:solidFill>
                  <a:schemeClr val="dk1"/>
                </a:solidFill>
                <a:latin typeface="Montserrat Light"/>
                <a:ea typeface="Montserrat Light"/>
                <a:cs typeface="Montserrat Light"/>
                <a:sym typeface="Montserrat Light"/>
              </a:rPr>
            </a:br>
            <a:r>
              <a:rPr lang="en" sz="1100" u="sng">
                <a:solidFill>
                  <a:schemeClr val="hlink"/>
                </a:solidFill>
                <a:hlinkClick r:id="rId3"/>
              </a:rPr>
              <a:t>docs.m3db.io/operational_guide/mapping_rollup</a:t>
            </a:r>
            <a:endParaRPr i="1" sz="2200">
              <a:solidFill>
                <a:schemeClr val="dk1"/>
              </a:solidFill>
              <a:latin typeface="Montserrat Light"/>
              <a:ea typeface="Montserrat Light"/>
              <a:cs typeface="Montserrat Light"/>
              <a:sym typeface="Montserrat Light"/>
            </a:endParaRPr>
          </a:p>
        </p:txBody>
      </p:sp>
      <p:sp>
        <p:nvSpPr>
          <p:cNvPr id="535" name="Google Shape;535;p39"/>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40"/>
          <p:cNvSpPr txBox="1"/>
          <p:nvPr/>
        </p:nvSpPr>
        <p:spPr>
          <a:xfrm>
            <a:off x="360100" y="1296800"/>
            <a:ext cx="86040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latin typeface="Montserrat"/>
                <a:ea typeface="Montserrat"/>
                <a:cs typeface="Montserrat"/>
                <a:sym typeface="Montserrat"/>
              </a:rPr>
              <a:t>Stage 1: </a:t>
            </a:r>
            <a:br>
              <a:rPr i="1" lang="en" sz="2400">
                <a:latin typeface="Montserrat Light"/>
                <a:ea typeface="Montserrat Light"/>
                <a:cs typeface="Montserrat Light"/>
                <a:sym typeface="Montserrat Light"/>
              </a:rPr>
            </a:br>
            <a:r>
              <a:rPr i="1" lang="en" sz="2400">
                <a:latin typeface="Montserrat Light"/>
                <a:ea typeface="Montserrat Light"/>
                <a:cs typeface="Montserrat Light"/>
                <a:sym typeface="Montserrat Light"/>
              </a:rPr>
              <a:t>Deltas</a:t>
            </a:r>
            <a:endParaRPr i="1" sz="2400">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rPr b="1" i="1" lang="en" sz="2400">
                <a:solidFill>
                  <a:schemeClr val="dk1"/>
                </a:solidFill>
                <a:latin typeface="Montserrat"/>
                <a:ea typeface="Montserrat"/>
                <a:cs typeface="Montserrat"/>
                <a:sym typeface="Montserrat"/>
              </a:rPr>
              <a:t>Stage 2: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Sum by dimension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rPr b="1" i="1" lang="en" sz="2400">
                <a:solidFill>
                  <a:schemeClr val="dk1"/>
                </a:solidFill>
                <a:latin typeface="Montserrat"/>
                <a:ea typeface="Montserrat"/>
                <a:cs typeface="Montserrat"/>
                <a:sym typeface="Montserrat"/>
              </a:rPr>
              <a:t>Stage 3: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Add cumulative</a:t>
            </a:r>
            <a:endParaRPr i="1" sz="2400">
              <a:solidFill>
                <a:schemeClr val="dk1"/>
              </a:solidFill>
              <a:latin typeface="Montserrat Light"/>
              <a:ea typeface="Montserrat Light"/>
              <a:cs typeface="Montserrat Light"/>
              <a:sym typeface="Montserrat Light"/>
            </a:endParaRPr>
          </a:p>
        </p:txBody>
      </p:sp>
      <p:sp>
        <p:nvSpPr>
          <p:cNvPr id="541" name="Google Shape;541;p40"/>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200">
                <a:solidFill>
                  <a:srgbClr val="FFFFFF"/>
                </a:solidFill>
                <a:latin typeface="Montserrat"/>
                <a:ea typeface="Montserrat"/>
                <a:cs typeface="Montserrat"/>
                <a:sym typeface="Montserrat"/>
              </a:rPr>
              <a:t>Example: Rollup rule deep dive</a:t>
            </a:r>
            <a:endParaRPr sz="3200">
              <a:solidFill>
                <a:srgbClr val="FFFFFF"/>
              </a:solidFill>
              <a:latin typeface="Montserrat"/>
              <a:ea typeface="Montserrat"/>
              <a:cs typeface="Montserrat"/>
              <a:sym typeface="Montserrat"/>
            </a:endParaRPr>
          </a:p>
        </p:txBody>
      </p:sp>
      <p:sp>
        <p:nvSpPr>
          <p:cNvPr id="542" name="Google Shape;542;p40"/>
          <p:cNvSpPr txBox="1"/>
          <p:nvPr/>
        </p:nvSpPr>
        <p:spPr>
          <a:xfrm>
            <a:off x="3472050" y="1463425"/>
            <a:ext cx="5451900" cy="3079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 latency by route and git_sha without pod"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filter</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"__name__:http_request_bucket k8s_pod:* le:* git_sha:* route:*"</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transforms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FFFFFF"/>
                </a:highlight>
                <a:latin typeface="Courier New"/>
                <a:ea typeface="Courier New"/>
                <a:cs typeface="Courier New"/>
                <a:sym typeface="Courier New"/>
              </a:rPr>
              <a:t>   - </a:t>
            </a:r>
            <a:r>
              <a:rPr lang="en" sz="900">
                <a:solidFill>
                  <a:srgbClr val="569CD6"/>
                </a:solidFill>
                <a:highlight>
                  <a:srgbClr val="FFFFFF"/>
                </a:highlight>
                <a:latin typeface="Courier New"/>
                <a:ea typeface="Courier New"/>
                <a:cs typeface="Courier New"/>
                <a:sym typeface="Courier New"/>
              </a:rPr>
              <a:t>transform</a:t>
            </a:r>
            <a:r>
              <a:rPr lang="en" sz="900">
                <a:solidFill>
                  <a:srgbClr val="D4D4D4"/>
                </a:solidFill>
                <a:highlight>
                  <a:srgbClr val="FFFFFF"/>
                </a:highlight>
                <a:latin typeface="Courier New"/>
                <a:ea typeface="Courier New"/>
                <a:cs typeface="Courier New"/>
                <a:sym typeface="Courier New"/>
              </a:rPr>
              <a:t>:</a:t>
            </a:r>
            <a:endParaRPr sz="900">
              <a:solidFill>
                <a:srgbClr val="D4D4D4"/>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FFFFFF"/>
                </a:highlight>
                <a:latin typeface="Courier New"/>
                <a:ea typeface="Courier New"/>
                <a:cs typeface="Courier New"/>
                <a:sym typeface="Courier New"/>
              </a:rPr>
              <a:t>       </a:t>
            </a:r>
            <a:r>
              <a:rPr lang="en" sz="900">
                <a:solidFill>
                  <a:srgbClr val="569CD6"/>
                </a:solidFill>
                <a:highlight>
                  <a:srgbClr val="FFFFFF"/>
                </a:highlight>
                <a:latin typeface="Courier New"/>
                <a:ea typeface="Courier New"/>
                <a:cs typeface="Courier New"/>
                <a:sym typeface="Courier New"/>
              </a:rPr>
              <a:t>type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"Increase"</a:t>
            </a:r>
            <a:endParaRPr sz="900">
              <a:solidFill>
                <a:srgbClr val="CE9178"/>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rollup</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metricName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"http_request_bucket"</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groupBy</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"le"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"git_sha"</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"route"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"status_code"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"region"</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aggregations</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"Sum"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"Add"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storagePolicies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resolution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30s</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retention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720h</a:t>
            </a:r>
            <a:endParaRPr sz="900">
              <a:solidFill>
                <a:srgbClr val="CE9178"/>
              </a:solidFill>
              <a:highlight>
                <a:srgbClr val="1E1E1E"/>
              </a:highlight>
              <a:latin typeface="Courier New"/>
              <a:ea typeface="Courier New"/>
              <a:cs typeface="Courier New"/>
              <a:sym typeface="Courier New"/>
            </a:endParaRPr>
          </a:p>
        </p:txBody>
      </p:sp>
      <p:sp>
        <p:nvSpPr>
          <p:cNvPr id="543" name="Google Shape;543;p40"/>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41"/>
          <p:cNvSpPr txBox="1"/>
          <p:nvPr/>
        </p:nvSpPr>
        <p:spPr>
          <a:xfrm>
            <a:off x="360100" y="1296800"/>
            <a:ext cx="86040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i="1" lang="en" sz="2400">
                <a:solidFill>
                  <a:schemeClr val="dk1"/>
                </a:solidFill>
                <a:latin typeface="Montserrat"/>
                <a:ea typeface="Montserrat"/>
                <a:cs typeface="Montserrat"/>
                <a:sym typeface="Montserrat"/>
              </a:rPr>
              <a:t>Stage 1: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Deltas</a:t>
            </a:r>
            <a:endParaRPr sz="2400">
              <a:latin typeface="Montserrat Light"/>
              <a:ea typeface="Montserrat Light"/>
              <a:cs typeface="Montserrat Light"/>
              <a:sym typeface="Montserrat Light"/>
            </a:endParaRPr>
          </a:p>
        </p:txBody>
      </p:sp>
      <p:sp>
        <p:nvSpPr>
          <p:cNvPr id="549" name="Google Shape;549;p41"/>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pic>
        <p:nvPicPr>
          <p:cNvPr id="550" name="Google Shape;550;p41"/>
          <p:cNvPicPr preferRelativeResize="0"/>
          <p:nvPr/>
        </p:nvPicPr>
        <p:blipFill>
          <a:blip r:embed="rId3">
            <a:alphaModFix/>
          </a:blip>
          <a:stretch>
            <a:fillRect/>
          </a:stretch>
        </p:blipFill>
        <p:spPr>
          <a:xfrm>
            <a:off x="2801475" y="3137737"/>
            <a:ext cx="5159099" cy="1840925"/>
          </a:xfrm>
          <a:prstGeom prst="rect">
            <a:avLst/>
          </a:prstGeom>
          <a:noFill/>
          <a:ln>
            <a:noFill/>
          </a:ln>
        </p:spPr>
      </p:pic>
      <p:pic>
        <p:nvPicPr>
          <p:cNvPr id="551" name="Google Shape;551;p41"/>
          <p:cNvPicPr preferRelativeResize="0"/>
          <p:nvPr/>
        </p:nvPicPr>
        <p:blipFill>
          <a:blip r:embed="rId3">
            <a:alphaModFix/>
          </a:blip>
          <a:stretch>
            <a:fillRect/>
          </a:stretch>
        </p:blipFill>
        <p:spPr>
          <a:xfrm>
            <a:off x="2801475" y="1296812"/>
            <a:ext cx="5159099" cy="1840925"/>
          </a:xfrm>
          <a:prstGeom prst="rect">
            <a:avLst/>
          </a:prstGeom>
          <a:noFill/>
          <a:ln>
            <a:noFill/>
          </a:ln>
        </p:spPr>
      </p:pic>
      <p:sp>
        <p:nvSpPr>
          <p:cNvPr id="552" name="Google Shape;552;p41"/>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42"/>
          <p:cNvSpPr txBox="1"/>
          <p:nvPr/>
        </p:nvSpPr>
        <p:spPr>
          <a:xfrm>
            <a:off x="360100" y="1296800"/>
            <a:ext cx="86040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i="1" lang="en" sz="2400">
                <a:solidFill>
                  <a:schemeClr val="dk1"/>
                </a:solidFill>
                <a:latin typeface="Montserrat"/>
                <a:ea typeface="Montserrat"/>
                <a:cs typeface="Montserrat"/>
                <a:sym typeface="Montserrat"/>
              </a:rPr>
              <a:t>Stage 1: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Deltas</a:t>
            </a:r>
            <a:endParaRPr sz="2400">
              <a:latin typeface="Montserrat Light"/>
              <a:ea typeface="Montserrat Light"/>
              <a:cs typeface="Montserrat Light"/>
              <a:sym typeface="Montserrat Light"/>
            </a:endParaRPr>
          </a:p>
        </p:txBody>
      </p:sp>
      <p:sp>
        <p:nvSpPr>
          <p:cNvPr id="558" name="Google Shape;558;p42"/>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pic>
        <p:nvPicPr>
          <p:cNvPr id="559" name="Google Shape;559;p42"/>
          <p:cNvPicPr preferRelativeResize="0"/>
          <p:nvPr/>
        </p:nvPicPr>
        <p:blipFill>
          <a:blip r:embed="rId3">
            <a:alphaModFix/>
          </a:blip>
          <a:stretch>
            <a:fillRect/>
          </a:stretch>
        </p:blipFill>
        <p:spPr>
          <a:xfrm>
            <a:off x="2801475" y="3137737"/>
            <a:ext cx="5159099" cy="1840925"/>
          </a:xfrm>
          <a:prstGeom prst="rect">
            <a:avLst/>
          </a:prstGeom>
          <a:noFill/>
          <a:ln>
            <a:noFill/>
          </a:ln>
        </p:spPr>
      </p:pic>
      <p:pic>
        <p:nvPicPr>
          <p:cNvPr id="560" name="Google Shape;560;p42"/>
          <p:cNvPicPr preferRelativeResize="0"/>
          <p:nvPr/>
        </p:nvPicPr>
        <p:blipFill>
          <a:blip r:embed="rId3">
            <a:alphaModFix/>
          </a:blip>
          <a:stretch>
            <a:fillRect/>
          </a:stretch>
        </p:blipFill>
        <p:spPr>
          <a:xfrm>
            <a:off x="2801475" y="1296812"/>
            <a:ext cx="5159099" cy="1840925"/>
          </a:xfrm>
          <a:prstGeom prst="rect">
            <a:avLst/>
          </a:prstGeom>
          <a:noFill/>
          <a:ln>
            <a:noFill/>
          </a:ln>
        </p:spPr>
      </p:pic>
      <p:cxnSp>
        <p:nvCxnSpPr>
          <p:cNvPr id="561" name="Google Shape;561;p42"/>
          <p:cNvCxnSpPr/>
          <p:nvPr/>
        </p:nvCxnSpPr>
        <p:spPr>
          <a:xfrm rot="10800000">
            <a:off x="3950275" y="2458025"/>
            <a:ext cx="0" cy="363600"/>
          </a:xfrm>
          <a:prstGeom prst="straightConnector1">
            <a:avLst/>
          </a:prstGeom>
          <a:noFill/>
          <a:ln cap="flat" cmpd="sng" w="9525">
            <a:solidFill>
              <a:srgbClr val="FF0000"/>
            </a:solidFill>
            <a:prstDash val="solid"/>
            <a:round/>
            <a:headEnd len="med" w="med" type="triangle"/>
            <a:tailEnd len="med" w="med" type="triangle"/>
          </a:ln>
        </p:spPr>
      </p:cxnSp>
      <p:cxnSp>
        <p:nvCxnSpPr>
          <p:cNvPr id="562" name="Google Shape;562;p42"/>
          <p:cNvCxnSpPr/>
          <p:nvPr/>
        </p:nvCxnSpPr>
        <p:spPr>
          <a:xfrm rot="10800000">
            <a:off x="4973075" y="2180825"/>
            <a:ext cx="0" cy="277200"/>
          </a:xfrm>
          <a:prstGeom prst="straightConnector1">
            <a:avLst/>
          </a:prstGeom>
          <a:noFill/>
          <a:ln cap="flat" cmpd="sng" w="9525">
            <a:solidFill>
              <a:srgbClr val="FF0000"/>
            </a:solidFill>
            <a:prstDash val="solid"/>
            <a:round/>
            <a:headEnd len="med" w="med" type="triangle"/>
            <a:tailEnd len="med" w="med" type="triangle"/>
          </a:ln>
        </p:spPr>
      </p:cxnSp>
      <p:cxnSp>
        <p:nvCxnSpPr>
          <p:cNvPr id="563" name="Google Shape;563;p42"/>
          <p:cNvCxnSpPr/>
          <p:nvPr/>
        </p:nvCxnSpPr>
        <p:spPr>
          <a:xfrm rot="10800000">
            <a:off x="5986950" y="1759925"/>
            <a:ext cx="0" cy="420900"/>
          </a:xfrm>
          <a:prstGeom prst="straightConnector1">
            <a:avLst/>
          </a:prstGeom>
          <a:noFill/>
          <a:ln cap="flat" cmpd="sng" w="9525">
            <a:solidFill>
              <a:srgbClr val="FF0000"/>
            </a:solidFill>
            <a:prstDash val="solid"/>
            <a:round/>
            <a:headEnd len="med" w="med" type="triangle"/>
            <a:tailEnd len="med" w="med" type="triangle"/>
          </a:ln>
        </p:spPr>
      </p:cxnSp>
      <p:cxnSp>
        <p:nvCxnSpPr>
          <p:cNvPr id="564" name="Google Shape;564;p42"/>
          <p:cNvCxnSpPr/>
          <p:nvPr/>
        </p:nvCxnSpPr>
        <p:spPr>
          <a:xfrm rot="10800000">
            <a:off x="6981050" y="1463525"/>
            <a:ext cx="0" cy="296400"/>
          </a:xfrm>
          <a:prstGeom prst="straightConnector1">
            <a:avLst/>
          </a:prstGeom>
          <a:noFill/>
          <a:ln cap="flat" cmpd="sng" w="9525">
            <a:solidFill>
              <a:srgbClr val="FF0000"/>
            </a:solidFill>
            <a:prstDash val="solid"/>
            <a:round/>
            <a:headEnd len="med" w="med" type="triangle"/>
            <a:tailEnd len="med" w="med" type="triangle"/>
          </a:ln>
        </p:spPr>
      </p:cxnSp>
      <p:cxnSp>
        <p:nvCxnSpPr>
          <p:cNvPr id="565" name="Google Shape;565;p42"/>
          <p:cNvCxnSpPr/>
          <p:nvPr/>
        </p:nvCxnSpPr>
        <p:spPr>
          <a:xfrm rot="10800000">
            <a:off x="3950275" y="4286825"/>
            <a:ext cx="0" cy="363600"/>
          </a:xfrm>
          <a:prstGeom prst="straightConnector1">
            <a:avLst/>
          </a:prstGeom>
          <a:noFill/>
          <a:ln cap="flat" cmpd="sng" w="9525">
            <a:solidFill>
              <a:srgbClr val="FF0000"/>
            </a:solidFill>
            <a:prstDash val="solid"/>
            <a:round/>
            <a:headEnd len="med" w="med" type="triangle"/>
            <a:tailEnd len="med" w="med" type="triangle"/>
          </a:ln>
        </p:spPr>
      </p:cxnSp>
      <p:cxnSp>
        <p:nvCxnSpPr>
          <p:cNvPr id="566" name="Google Shape;566;p42"/>
          <p:cNvCxnSpPr/>
          <p:nvPr/>
        </p:nvCxnSpPr>
        <p:spPr>
          <a:xfrm rot="10800000">
            <a:off x="4973075" y="4009625"/>
            <a:ext cx="0" cy="277200"/>
          </a:xfrm>
          <a:prstGeom prst="straightConnector1">
            <a:avLst/>
          </a:prstGeom>
          <a:noFill/>
          <a:ln cap="flat" cmpd="sng" w="9525">
            <a:solidFill>
              <a:srgbClr val="FF0000"/>
            </a:solidFill>
            <a:prstDash val="solid"/>
            <a:round/>
            <a:headEnd len="med" w="med" type="triangle"/>
            <a:tailEnd len="med" w="med" type="triangle"/>
          </a:ln>
        </p:spPr>
      </p:cxnSp>
      <p:cxnSp>
        <p:nvCxnSpPr>
          <p:cNvPr id="567" name="Google Shape;567;p42"/>
          <p:cNvCxnSpPr/>
          <p:nvPr/>
        </p:nvCxnSpPr>
        <p:spPr>
          <a:xfrm rot="10800000">
            <a:off x="5986950" y="3588725"/>
            <a:ext cx="0" cy="420900"/>
          </a:xfrm>
          <a:prstGeom prst="straightConnector1">
            <a:avLst/>
          </a:prstGeom>
          <a:noFill/>
          <a:ln cap="flat" cmpd="sng" w="9525">
            <a:solidFill>
              <a:srgbClr val="FF0000"/>
            </a:solidFill>
            <a:prstDash val="solid"/>
            <a:round/>
            <a:headEnd len="med" w="med" type="triangle"/>
            <a:tailEnd len="med" w="med" type="triangle"/>
          </a:ln>
        </p:spPr>
      </p:cxnSp>
      <p:cxnSp>
        <p:nvCxnSpPr>
          <p:cNvPr id="568" name="Google Shape;568;p42"/>
          <p:cNvCxnSpPr/>
          <p:nvPr/>
        </p:nvCxnSpPr>
        <p:spPr>
          <a:xfrm rot="10800000">
            <a:off x="6981050" y="3292325"/>
            <a:ext cx="0" cy="296400"/>
          </a:xfrm>
          <a:prstGeom prst="straightConnector1">
            <a:avLst/>
          </a:prstGeom>
          <a:noFill/>
          <a:ln cap="flat" cmpd="sng" w="9525">
            <a:solidFill>
              <a:srgbClr val="FF0000"/>
            </a:solidFill>
            <a:prstDash val="solid"/>
            <a:round/>
            <a:headEnd len="med" w="med" type="triangle"/>
            <a:tailEnd len="med" w="med" type="triangle"/>
          </a:ln>
        </p:spPr>
      </p:cxnSp>
      <p:sp>
        <p:nvSpPr>
          <p:cNvPr id="569" name="Google Shape;569;p42"/>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917100"/>
            <a:ext cx="85206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S</a:t>
            </a:r>
            <a:r>
              <a:rPr b="1" lang="en" sz="2400"/>
              <a:t>chema for data you would like to collect and aggregate</a:t>
            </a:r>
            <a:endParaRPr b="1" sz="2400"/>
          </a:p>
          <a:p>
            <a:pPr indent="0" lvl="0" marL="0" rtl="0" algn="l">
              <a:spcBef>
                <a:spcPts val="1600"/>
              </a:spcBef>
              <a:spcAft>
                <a:spcPts val="0"/>
              </a:spcAft>
              <a:buNone/>
            </a:pPr>
            <a:r>
              <a:rPr lang="en" sz="2400"/>
              <a:t>Name</a:t>
            </a:r>
            <a:endParaRPr/>
          </a:p>
          <a:p>
            <a:pPr indent="-342900" lvl="0" marL="457200" rtl="0" algn="l">
              <a:spcBef>
                <a:spcPts val="1600"/>
              </a:spcBef>
              <a:spcAft>
                <a:spcPts val="0"/>
              </a:spcAft>
              <a:buSzPts val="1800"/>
              <a:buChar char="●"/>
            </a:pPr>
            <a:r>
              <a:rPr lang="en"/>
              <a:t>http_requests</a:t>
            </a:r>
            <a:endParaRPr/>
          </a:p>
          <a:p>
            <a:pPr indent="0" lvl="0" marL="0" rtl="0" algn="l">
              <a:spcBef>
                <a:spcPts val="1600"/>
              </a:spcBef>
              <a:spcAft>
                <a:spcPts val="0"/>
              </a:spcAft>
              <a:buNone/>
            </a:pPr>
            <a:r>
              <a:rPr lang="en" sz="2400"/>
              <a:t>Dimensions/Labels</a:t>
            </a:r>
            <a:endParaRPr sz="2400"/>
          </a:p>
          <a:p>
            <a:pPr indent="-342900" lvl="0" marL="457200" rtl="0" algn="l">
              <a:spcBef>
                <a:spcPts val="1600"/>
              </a:spcBef>
              <a:spcAft>
                <a:spcPts val="0"/>
              </a:spcAft>
              <a:buSzPts val="1800"/>
              <a:buChar char="●"/>
            </a:pPr>
            <a:r>
              <a:rPr lang="en"/>
              <a:t>endpoint (e.g. /api/search)</a:t>
            </a:r>
            <a:endParaRPr/>
          </a:p>
          <a:p>
            <a:pPr indent="-342900" lvl="0" marL="457200" rtl="0" algn="l">
              <a:spcBef>
                <a:spcPts val="0"/>
              </a:spcBef>
              <a:spcAft>
                <a:spcPts val="0"/>
              </a:spcAft>
              <a:buSzPts val="1800"/>
              <a:buChar char="●"/>
            </a:pPr>
            <a:r>
              <a:rPr lang="en"/>
              <a:t>status_code (e.g. 500)</a:t>
            </a:r>
            <a:endParaRPr/>
          </a:p>
          <a:p>
            <a:pPr indent="-342900" lvl="0" marL="457200" rtl="0" algn="l">
              <a:spcBef>
                <a:spcPts val="0"/>
              </a:spcBef>
              <a:spcAft>
                <a:spcPts val="0"/>
              </a:spcAft>
              <a:buSzPts val="1800"/>
              <a:buChar char="●"/>
            </a:pPr>
            <a:r>
              <a:rPr lang="en"/>
              <a:t>deploy_version_git_sha (e.g. </a:t>
            </a:r>
            <a:r>
              <a:rPr lang="en"/>
              <a:t>25149a04c)</a:t>
            </a:r>
            <a:endParaRPr/>
          </a:p>
        </p:txBody>
      </p:sp>
      <p:sp>
        <p:nvSpPr>
          <p:cNvPr id="77" name="Google Shape;77;p16"/>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Monitoring: what is a metric?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43"/>
          <p:cNvSpPr txBox="1"/>
          <p:nvPr/>
        </p:nvSpPr>
        <p:spPr>
          <a:xfrm>
            <a:off x="360100" y="1296800"/>
            <a:ext cx="31446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solidFill>
                  <a:schemeClr val="dk1"/>
                </a:solidFill>
                <a:latin typeface="Montserrat"/>
                <a:ea typeface="Montserrat"/>
                <a:cs typeface="Montserrat"/>
                <a:sym typeface="Montserrat"/>
              </a:rPr>
              <a:t>Stage 2: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Sum by dimension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rPr i="1" lang="en" sz="2400">
                <a:solidFill>
                  <a:schemeClr val="dk1"/>
                </a:solidFill>
                <a:latin typeface="Montserrat Light"/>
                <a:ea typeface="Montserrat Light"/>
                <a:cs typeface="Montserrat Light"/>
                <a:sym typeface="Montserrat Light"/>
              </a:rPr>
              <a:t>Sum each with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same "le",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"git_sha", "route", "status_code", “region”</a:t>
            </a:r>
            <a:endParaRPr i="1" sz="2400">
              <a:solidFill>
                <a:schemeClr val="dk1"/>
              </a:solidFill>
              <a:latin typeface="Montserrat Light"/>
              <a:ea typeface="Montserrat Light"/>
              <a:cs typeface="Montserrat Light"/>
              <a:sym typeface="Montserrat Light"/>
            </a:endParaRPr>
          </a:p>
        </p:txBody>
      </p:sp>
      <p:sp>
        <p:nvSpPr>
          <p:cNvPr id="575" name="Google Shape;575;p43"/>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sp>
        <p:nvSpPr>
          <p:cNvPr id="576" name="Google Shape;576;p43"/>
          <p:cNvSpPr txBox="1"/>
          <p:nvPr/>
        </p:nvSpPr>
        <p:spPr>
          <a:xfrm>
            <a:off x="3472050" y="1463425"/>
            <a:ext cx="5451900" cy="3079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 latency by route and git_sha without pod"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filter</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"__name__:http_request_bucket k8s_pod:* le:* git_sha:* route:*"</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transforms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"Increase"</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FFFFFF"/>
                </a:highlight>
                <a:latin typeface="Courier New"/>
                <a:ea typeface="Courier New"/>
                <a:cs typeface="Courier New"/>
                <a:sym typeface="Courier New"/>
              </a:rPr>
              <a:t>   - </a:t>
            </a:r>
            <a:r>
              <a:rPr lang="en" sz="900">
                <a:solidFill>
                  <a:srgbClr val="569CD6"/>
                </a:solidFill>
                <a:highlight>
                  <a:srgbClr val="FFFFFF"/>
                </a:highlight>
                <a:latin typeface="Courier New"/>
                <a:ea typeface="Courier New"/>
                <a:cs typeface="Courier New"/>
                <a:sym typeface="Courier New"/>
              </a:rPr>
              <a:t>rollup</a:t>
            </a:r>
            <a:r>
              <a:rPr lang="en" sz="900">
                <a:solidFill>
                  <a:srgbClr val="D4D4D4"/>
                </a:solidFill>
                <a:highlight>
                  <a:srgbClr val="FFFFFF"/>
                </a:highlight>
                <a:latin typeface="Courier New"/>
                <a:ea typeface="Courier New"/>
                <a:cs typeface="Courier New"/>
                <a:sym typeface="Courier New"/>
              </a:rPr>
              <a:t>:</a:t>
            </a:r>
            <a:endParaRPr sz="900">
              <a:solidFill>
                <a:srgbClr val="D4D4D4"/>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FFFFFF"/>
                </a:highlight>
                <a:latin typeface="Courier New"/>
                <a:ea typeface="Courier New"/>
                <a:cs typeface="Courier New"/>
                <a:sym typeface="Courier New"/>
              </a:rPr>
              <a:t>       </a:t>
            </a:r>
            <a:r>
              <a:rPr lang="en" sz="900">
                <a:solidFill>
                  <a:srgbClr val="569CD6"/>
                </a:solidFill>
                <a:highlight>
                  <a:srgbClr val="FFFFFF"/>
                </a:highlight>
                <a:latin typeface="Courier New"/>
                <a:ea typeface="Courier New"/>
                <a:cs typeface="Courier New"/>
                <a:sym typeface="Courier New"/>
              </a:rPr>
              <a:t>metricName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"http_request_bucket"</a:t>
            </a:r>
            <a:endParaRPr sz="900">
              <a:solidFill>
                <a:srgbClr val="CE9178"/>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FFFFFF"/>
                </a:highlight>
                <a:latin typeface="Courier New"/>
                <a:ea typeface="Courier New"/>
                <a:cs typeface="Courier New"/>
                <a:sym typeface="Courier New"/>
              </a:rPr>
              <a:t>       </a:t>
            </a:r>
            <a:r>
              <a:rPr lang="en" sz="900">
                <a:solidFill>
                  <a:srgbClr val="569CD6"/>
                </a:solidFill>
                <a:highlight>
                  <a:srgbClr val="FFFFFF"/>
                </a:highlight>
                <a:latin typeface="Courier New"/>
                <a:ea typeface="Courier New"/>
                <a:cs typeface="Courier New"/>
                <a:sym typeface="Courier New"/>
              </a:rPr>
              <a:t>groupBy</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"le"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"git_sha"</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"route"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"status_code"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"region"</a:t>
            </a:r>
            <a:r>
              <a:rPr lang="en" sz="900">
                <a:solidFill>
                  <a:srgbClr val="D4D4D4"/>
                </a:solidFill>
                <a:highlight>
                  <a:srgbClr val="FFFFFF"/>
                </a:highlight>
                <a:latin typeface="Courier New"/>
                <a:ea typeface="Courier New"/>
                <a:cs typeface="Courier New"/>
                <a:sym typeface="Courier New"/>
              </a:rPr>
              <a:t>]</a:t>
            </a:r>
            <a:endParaRPr sz="900">
              <a:solidFill>
                <a:srgbClr val="D4D4D4"/>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FFFFFF"/>
                </a:highlight>
                <a:latin typeface="Courier New"/>
                <a:ea typeface="Courier New"/>
                <a:cs typeface="Courier New"/>
                <a:sym typeface="Courier New"/>
              </a:rPr>
              <a:t>       </a:t>
            </a:r>
            <a:r>
              <a:rPr lang="en" sz="900">
                <a:solidFill>
                  <a:srgbClr val="569CD6"/>
                </a:solidFill>
                <a:highlight>
                  <a:srgbClr val="FFFFFF"/>
                </a:highlight>
                <a:latin typeface="Courier New"/>
                <a:ea typeface="Courier New"/>
                <a:cs typeface="Courier New"/>
                <a:sym typeface="Courier New"/>
              </a:rPr>
              <a:t>aggregations</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"Sum"</a:t>
            </a:r>
            <a:r>
              <a:rPr lang="en" sz="900">
                <a:solidFill>
                  <a:srgbClr val="D4D4D4"/>
                </a:solidFill>
                <a:highlight>
                  <a:srgbClr val="FFFFFF"/>
                </a:highlight>
                <a:latin typeface="Courier New"/>
                <a:ea typeface="Courier New"/>
                <a:cs typeface="Courier New"/>
                <a:sym typeface="Courier New"/>
              </a:rPr>
              <a:t>]</a:t>
            </a:r>
            <a:endParaRPr sz="900">
              <a:solidFill>
                <a:srgbClr val="D4D4D4"/>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"Add"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storagePolicies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resolution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30s</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retention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720h</a:t>
            </a:r>
            <a:endParaRPr sz="900">
              <a:solidFill>
                <a:srgbClr val="CE9178"/>
              </a:solidFill>
              <a:highlight>
                <a:srgbClr val="1E1E1E"/>
              </a:highlight>
              <a:latin typeface="Courier New"/>
              <a:ea typeface="Courier New"/>
              <a:cs typeface="Courier New"/>
              <a:sym typeface="Courier New"/>
            </a:endParaRPr>
          </a:p>
        </p:txBody>
      </p:sp>
      <p:sp>
        <p:nvSpPr>
          <p:cNvPr id="577" name="Google Shape;577;p43"/>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44"/>
          <p:cNvSpPr txBox="1"/>
          <p:nvPr/>
        </p:nvSpPr>
        <p:spPr>
          <a:xfrm>
            <a:off x="360100" y="1296800"/>
            <a:ext cx="33516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solidFill>
                  <a:schemeClr val="dk1"/>
                </a:solidFill>
                <a:latin typeface="Montserrat"/>
                <a:ea typeface="Montserrat"/>
                <a:cs typeface="Montserrat"/>
                <a:sym typeface="Montserrat"/>
              </a:rPr>
              <a:t>Stage 2: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Sum by dimension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chemeClr val="dk1"/>
              </a:buClr>
              <a:buSzPts val="1100"/>
              <a:buFont typeface="Arial"/>
              <a:buNone/>
            </a:pPr>
            <a:r>
              <a:rPr i="1" lang="en" sz="2400">
                <a:solidFill>
                  <a:schemeClr val="dk1"/>
                </a:solidFill>
                <a:latin typeface="Montserrat Light"/>
                <a:ea typeface="Montserrat Light"/>
                <a:cs typeface="Montserrat Light"/>
                <a:sym typeface="Montserrat Light"/>
              </a:rPr>
              <a:t>Sum each with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same "le",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"git_sha", "route", "status_code", “region”</a:t>
            </a:r>
            <a:endParaRPr i="1" sz="2400">
              <a:solidFill>
                <a:schemeClr val="dk1"/>
              </a:solidFill>
              <a:latin typeface="Montserrat Light"/>
              <a:ea typeface="Montserrat Light"/>
              <a:cs typeface="Montserrat Light"/>
              <a:sym typeface="Montserrat Light"/>
            </a:endParaRPr>
          </a:p>
        </p:txBody>
      </p:sp>
      <p:sp>
        <p:nvSpPr>
          <p:cNvPr id="583" name="Google Shape;583;p44"/>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pic>
        <p:nvPicPr>
          <p:cNvPr id="584" name="Google Shape;584;p44"/>
          <p:cNvPicPr preferRelativeResize="0"/>
          <p:nvPr/>
        </p:nvPicPr>
        <p:blipFill rotWithShape="1">
          <a:blip r:embed="rId3">
            <a:alphaModFix/>
          </a:blip>
          <a:srcRect b="0" l="0" r="22426" t="19419"/>
          <a:stretch/>
        </p:blipFill>
        <p:spPr>
          <a:xfrm>
            <a:off x="3860300" y="2841875"/>
            <a:ext cx="4002001" cy="1483400"/>
          </a:xfrm>
          <a:prstGeom prst="rect">
            <a:avLst/>
          </a:prstGeom>
          <a:noFill/>
          <a:ln>
            <a:noFill/>
          </a:ln>
        </p:spPr>
      </p:pic>
      <p:cxnSp>
        <p:nvCxnSpPr>
          <p:cNvPr id="585" name="Google Shape;585;p44"/>
          <p:cNvCxnSpPr/>
          <p:nvPr/>
        </p:nvCxnSpPr>
        <p:spPr>
          <a:xfrm rot="10800000">
            <a:off x="5009100" y="2110725"/>
            <a:ext cx="0" cy="363600"/>
          </a:xfrm>
          <a:prstGeom prst="straightConnector1">
            <a:avLst/>
          </a:prstGeom>
          <a:noFill/>
          <a:ln cap="flat" cmpd="sng" w="9525">
            <a:solidFill>
              <a:srgbClr val="FF0000"/>
            </a:solidFill>
            <a:prstDash val="solid"/>
            <a:round/>
            <a:headEnd len="med" w="med" type="triangle"/>
            <a:tailEnd len="med" w="med" type="triangle"/>
          </a:ln>
        </p:spPr>
      </p:cxnSp>
      <p:cxnSp>
        <p:nvCxnSpPr>
          <p:cNvPr id="586" name="Google Shape;586;p44"/>
          <p:cNvCxnSpPr/>
          <p:nvPr/>
        </p:nvCxnSpPr>
        <p:spPr>
          <a:xfrm rot="10800000">
            <a:off x="6031900" y="1833525"/>
            <a:ext cx="0" cy="277200"/>
          </a:xfrm>
          <a:prstGeom prst="straightConnector1">
            <a:avLst/>
          </a:prstGeom>
          <a:noFill/>
          <a:ln cap="flat" cmpd="sng" w="9525">
            <a:solidFill>
              <a:srgbClr val="FF0000"/>
            </a:solidFill>
            <a:prstDash val="solid"/>
            <a:round/>
            <a:headEnd len="med" w="med" type="triangle"/>
            <a:tailEnd len="med" w="med" type="triangle"/>
          </a:ln>
        </p:spPr>
      </p:cxnSp>
      <p:cxnSp>
        <p:nvCxnSpPr>
          <p:cNvPr id="587" name="Google Shape;587;p44"/>
          <p:cNvCxnSpPr/>
          <p:nvPr/>
        </p:nvCxnSpPr>
        <p:spPr>
          <a:xfrm rot="10800000">
            <a:off x="7045775" y="1412625"/>
            <a:ext cx="0" cy="420900"/>
          </a:xfrm>
          <a:prstGeom prst="straightConnector1">
            <a:avLst/>
          </a:prstGeom>
          <a:noFill/>
          <a:ln cap="flat" cmpd="sng" w="9525">
            <a:solidFill>
              <a:srgbClr val="FF0000"/>
            </a:solidFill>
            <a:prstDash val="solid"/>
            <a:round/>
            <a:headEnd len="med" w="med" type="triangle"/>
            <a:tailEnd len="med" w="med" type="triangle"/>
          </a:ln>
        </p:spPr>
      </p:cxnSp>
      <p:cxnSp>
        <p:nvCxnSpPr>
          <p:cNvPr id="588" name="Google Shape;588;p44"/>
          <p:cNvCxnSpPr/>
          <p:nvPr/>
        </p:nvCxnSpPr>
        <p:spPr>
          <a:xfrm rot="10800000">
            <a:off x="5009100" y="3633450"/>
            <a:ext cx="0" cy="363600"/>
          </a:xfrm>
          <a:prstGeom prst="straightConnector1">
            <a:avLst/>
          </a:prstGeom>
          <a:noFill/>
          <a:ln cap="flat" cmpd="sng" w="9525">
            <a:solidFill>
              <a:srgbClr val="FF0000"/>
            </a:solidFill>
            <a:prstDash val="solid"/>
            <a:round/>
            <a:headEnd len="med" w="med" type="triangle"/>
            <a:tailEnd len="med" w="med" type="triangle"/>
          </a:ln>
        </p:spPr>
      </p:cxnSp>
      <p:cxnSp>
        <p:nvCxnSpPr>
          <p:cNvPr id="589" name="Google Shape;589;p44"/>
          <p:cNvCxnSpPr/>
          <p:nvPr/>
        </p:nvCxnSpPr>
        <p:spPr>
          <a:xfrm rot="10800000">
            <a:off x="6031900" y="3356250"/>
            <a:ext cx="0" cy="277200"/>
          </a:xfrm>
          <a:prstGeom prst="straightConnector1">
            <a:avLst/>
          </a:prstGeom>
          <a:noFill/>
          <a:ln cap="flat" cmpd="sng" w="9525">
            <a:solidFill>
              <a:srgbClr val="FF0000"/>
            </a:solidFill>
            <a:prstDash val="solid"/>
            <a:round/>
            <a:headEnd len="med" w="med" type="triangle"/>
            <a:tailEnd len="med" w="med" type="triangle"/>
          </a:ln>
        </p:spPr>
      </p:cxnSp>
      <p:cxnSp>
        <p:nvCxnSpPr>
          <p:cNvPr id="590" name="Google Shape;590;p44"/>
          <p:cNvCxnSpPr/>
          <p:nvPr/>
        </p:nvCxnSpPr>
        <p:spPr>
          <a:xfrm rot="10800000">
            <a:off x="7045775" y="2935350"/>
            <a:ext cx="0" cy="420900"/>
          </a:xfrm>
          <a:prstGeom prst="straightConnector1">
            <a:avLst/>
          </a:prstGeom>
          <a:noFill/>
          <a:ln cap="flat" cmpd="sng" w="9525">
            <a:solidFill>
              <a:srgbClr val="FF0000"/>
            </a:solidFill>
            <a:prstDash val="solid"/>
            <a:round/>
            <a:headEnd len="med" w="med" type="triangle"/>
            <a:tailEnd len="med" w="med" type="triangle"/>
          </a:ln>
        </p:spPr>
      </p:cxnSp>
      <p:sp>
        <p:nvSpPr>
          <p:cNvPr id="591" name="Google Shape;591;p44"/>
          <p:cNvSpPr txBox="1"/>
          <p:nvPr/>
        </p:nvSpPr>
        <p:spPr>
          <a:xfrm>
            <a:off x="4542300" y="2055300"/>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592" name="Google Shape;592;p44"/>
          <p:cNvSpPr txBox="1"/>
          <p:nvPr/>
        </p:nvSpPr>
        <p:spPr>
          <a:xfrm>
            <a:off x="4542300" y="3576150"/>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p:txBody>
      </p:sp>
      <p:pic>
        <p:nvPicPr>
          <p:cNvPr id="593" name="Google Shape;593;p44"/>
          <p:cNvPicPr preferRelativeResize="0"/>
          <p:nvPr/>
        </p:nvPicPr>
        <p:blipFill rotWithShape="1">
          <a:blip r:embed="rId3">
            <a:alphaModFix/>
          </a:blip>
          <a:srcRect b="0" l="0" r="22426" t="19419"/>
          <a:stretch/>
        </p:blipFill>
        <p:spPr>
          <a:xfrm>
            <a:off x="3860300" y="1296788"/>
            <a:ext cx="4002001" cy="1483400"/>
          </a:xfrm>
          <a:prstGeom prst="rect">
            <a:avLst/>
          </a:prstGeom>
          <a:noFill/>
          <a:ln>
            <a:noFill/>
          </a:ln>
        </p:spPr>
      </p:pic>
      <p:cxnSp>
        <p:nvCxnSpPr>
          <p:cNvPr id="594" name="Google Shape;594;p44"/>
          <p:cNvCxnSpPr/>
          <p:nvPr/>
        </p:nvCxnSpPr>
        <p:spPr>
          <a:xfrm rot="10800000">
            <a:off x="5009100" y="2088363"/>
            <a:ext cx="0" cy="363600"/>
          </a:xfrm>
          <a:prstGeom prst="straightConnector1">
            <a:avLst/>
          </a:prstGeom>
          <a:noFill/>
          <a:ln cap="flat" cmpd="sng" w="9525">
            <a:solidFill>
              <a:srgbClr val="FF0000"/>
            </a:solidFill>
            <a:prstDash val="solid"/>
            <a:round/>
            <a:headEnd len="med" w="med" type="triangle"/>
            <a:tailEnd len="med" w="med" type="triangle"/>
          </a:ln>
        </p:spPr>
      </p:cxnSp>
      <p:cxnSp>
        <p:nvCxnSpPr>
          <p:cNvPr id="595" name="Google Shape;595;p44"/>
          <p:cNvCxnSpPr/>
          <p:nvPr/>
        </p:nvCxnSpPr>
        <p:spPr>
          <a:xfrm rot="10800000">
            <a:off x="6031900" y="1811163"/>
            <a:ext cx="0" cy="277200"/>
          </a:xfrm>
          <a:prstGeom prst="straightConnector1">
            <a:avLst/>
          </a:prstGeom>
          <a:noFill/>
          <a:ln cap="flat" cmpd="sng" w="9525">
            <a:solidFill>
              <a:srgbClr val="FF0000"/>
            </a:solidFill>
            <a:prstDash val="solid"/>
            <a:round/>
            <a:headEnd len="med" w="med" type="triangle"/>
            <a:tailEnd len="med" w="med" type="triangle"/>
          </a:ln>
        </p:spPr>
      </p:cxnSp>
      <p:cxnSp>
        <p:nvCxnSpPr>
          <p:cNvPr id="596" name="Google Shape;596;p44"/>
          <p:cNvCxnSpPr/>
          <p:nvPr/>
        </p:nvCxnSpPr>
        <p:spPr>
          <a:xfrm rot="10800000">
            <a:off x="7045775" y="1390263"/>
            <a:ext cx="0" cy="420900"/>
          </a:xfrm>
          <a:prstGeom prst="straightConnector1">
            <a:avLst/>
          </a:prstGeom>
          <a:noFill/>
          <a:ln cap="flat" cmpd="sng" w="9525">
            <a:solidFill>
              <a:srgbClr val="FF0000"/>
            </a:solidFill>
            <a:prstDash val="solid"/>
            <a:round/>
            <a:headEnd len="med" w="med" type="triangle"/>
            <a:tailEnd len="med" w="med" type="triangle"/>
          </a:ln>
        </p:spPr>
      </p:cxnSp>
      <p:sp>
        <p:nvSpPr>
          <p:cNvPr id="597" name="Google Shape;597;p44"/>
          <p:cNvSpPr txBox="1"/>
          <p:nvPr/>
        </p:nvSpPr>
        <p:spPr>
          <a:xfrm>
            <a:off x="4542300" y="2031063"/>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598" name="Google Shape;598;p44"/>
          <p:cNvSpPr txBox="1"/>
          <p:nvPr/>
        </p:nvSpPr>
        <p:spPr>
          <a:xfrm>
            <a:off x="4134950" y="4458075"/>
            <a:ext cx="34527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7                   3                  5</a:t>
            </a:r>
            <a:endParaRPr/>
          </a:p>
        </p:txBody>
      </p:sp>
      <p:sp>
        <p:nvSpPr>
          <p:cNvPr id="599" name="Google Shape;599;p44"/>
          <p:cNvSpPr txBox="1"/>
          <p:nvPr/>
        </p:nvSpPr>
        <p:spPr>
          <a:xfrm>
            <a:off x="5551700" y="1739313"/>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1.5</a:t>
            </a:r>
            <a:endParaRPr/>
          </a:p>
        </p:txBody>
      </p:sp>
      <p:sp>
        <p:nvSpPr>
          <p:cNvPr id="600" name="Google Shape;600;p44"/>
          <p:cNvSpPr txBox="1"/>
          <p:nvPr/>
        </p:nvSpPr>
        <p:spPr>
          <a:xfrm>
            <a:off x="5488900" y="3284388"/>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1.5</a:t>
            </a:r>
            <a:endParaRPr/>
          </a:p>
        </p:txBody>
      </p:sp>
      <p:sp>
        <p:nvSpPr>
          <p:cNvPr id="601" name="Google Shape;601;p44"/>
          <p:cNvSpPr txBox="1"/>
          <p:nvPr/>
        </p:nvSpPr>
        <p:spPr>
          <a:xfrm>
            <a:off x="6626800" y="2935350"/>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602" name="Google Shape;602;p44"/>
          <p:cNvSpPr txBox="1"/>
          <p:nvPr/>
        </p:nvSpPr>
        <p:spPr>
          <a:xfrm>
            <a:off x="6626800" y="1390263"/>
            <a:ext cx="466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603" name="Google Shape;603;p44"/>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45"/>
          <p:cNvSpPr txBox="1"/>
          <p:nvPr/>
        </p:nvSpPr>
        <p:spPr>
          <a:xfrm>
            <a:off x="360100" y="1296800"/>
            <a:ext cx="32325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solidFill>
                  <a:schemeClr val="dk1"/>
                </a:solidFill>
                <a:latin typeface="Montserrat"/>
                <a:ea typeface="Montserrat"/>
                <a:cs typeface="Montserrat"/>
                <a:sym typeface="Montserrat"/>
              </a:rPr>
              <a:t>Stage 2: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Sum by dimension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Clr>
                <a:schemeClr val="dk1"/>
              </a:buClr>
              <a:buSzPts val="1100"/>
              <a:buFont typeface="Arial"/>
              <a:buNone/>
            </a:pPr>
            <a:r>
              <a:rPr i="1" lang="en" sz="2400">
                <a:solidFill>
                  <a:schemeClr val="dk1"/>
                </a:solidFill>
                <a:latin typeface="Montserrat Light"/>
                <a:ea typeface="Montserrat Light"/>
                <a:cs typeface="Montserrat Light"/>
                <a:sym typeface="Montserrat Light"/>
              </a:rPr>
              <a:t>Sum each with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same "le",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"git_sha", "route", "status_code", “region”</a:t>
            </a:r>
            <a:endParaRPr i="1" sz="2400">
              <a:solidFill>
                <a:schemeClr val="dk1"/>
              </a:solidFill>
              <a:latin typeface="Montserrat Light"/>
              <a:ea typeface="Montserrat Light"/>
              <a:cs typeface="Montserrat Light"/>
              <a:sym typeface="Montserrat Light"/>
            </a:endParaRPr>
          </a:p>
        </p:txBody>
      </p:sp>
      <p:sp>
        <p:nvSpPr>
          <p:cNvPr id="609" name="Google Shape;609;p45"/>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pic>
        <p:nvPicPr>
          <p:cNvPr id="610" name="Google Shape;610;p45"/>
          <p:cNvPicPr preferRelativeResize="0"/>
          <p:nvPr/>
        </p:nvPicPr>
        <p:blipFill rotWithShape="1">
          <a:blip r:embed="rId3">
            <a:alphaModFix/>
          </a:blip>
          <a:srcRect b="2008" l="0" r="0" t="0"/>
          <a:stretch/>
        </p:blipFill>
        <p:spPr>
          <a:xfrm>
            <a:off x="3534050" y="2408500"/>
            <a:ext cx="4654500" cy="1857163"/>
          </a:xfrm>
          <a:prstGeom prst="rect">
            <a:avLst/>
          </a:prstGeom>
          <a:noFill/>
          <a:ln>
            <a:noFill/>
          </a:ln>
        </p:spPr>
      </p:pic>
      <p:sp>
        <p:nvSpPr>
          <p:cNvPr id="611" name="Google Shape;611;p45"/>
          <p:cNvSpPr txBox="1"/>
          <p:nvPr/>
        </p:nvSpPr>
        <p:spPr>
          <a:xfrm>
            <a:off x="4134950" y="4458075"/>
            <a:ext cx="34527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7                   3                  5</a:t>
            </a:r>
            <a:endParaRPr/>
          </a:p>
        </p:txBody>
      </p:sp>
      <p:sp>
        <p:nvSpPr>
          <p:cNvPr id="612" name="Google Shape;612;p45"/>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46"/>
          <p:cNvSpPr txBox="1"/>
          <p:nvPr/>
        </p:nvSpPr>
        <p:spPr>
          <a:xfrm>
            <a:off x="360100" y="1296800"/>
            <a:ext cx="31551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solidFill>
                  <a:schemeClr val="dk1"/>
                </a:solidFill>
                <a:latin typeface="Montserrat"/>
                <a:ea typeface="Montserrat"/>
                <a:cs typeface="Montserrat"/>
                <a:sym typeface="Montserrat"/>
              </a:rPr>
              <a:t>Stage 3: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Add cumulative</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chemeClr val="dk1"/>
              </a:buClr>
              <a:buSzPts val="1100"/>
              <a:buFont typeface="Arial"/>
              <a:buNone/>
            </a:pPr>
            <a:r>
              <a:rPr i="1" lang="en" sz="2400">
                <a:solidFill>
                  <a:schemeClr val="dk1"/>
                </a:solidFill>
                <a:latin typeface="Montserrat Light"/>
                <a:ea typeface="Montserrat Light"/>
                <a:cs typeface="Montserrat Light"/>
                <a:sym typeface="Montserrat Light"/>
              </a:rPr>
              <a:t>Running sum of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same "le",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"git_sha", "route", "status_code", “region”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i="1" sz="2400">
              <a:solidFill>
                <a:schemeClr val="dk1"/>
              </a:solidFill>
              <a:latin typeface="Montserrat Light"/>
              <a:ea typeface="Montserrat Light"/>
              <a:cs typeface="Montserrat Light"/>
              <a:sym typeface="Montserrat Light"/>
            </a:endParaRPr>
          </a:p>
        </p:txBody>
      </p:sp>
      <p:sp>
        <p:nvSpPr>
          <p:cNvPr id="618" name="Google Shape;618;p46"/>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sp>
        <p:nvSpPr>
          <p:cNvPr id="619" name="Google Shape;619;p46"/>
          <p:cNvSpPr txBox="1"/>
          <p:nvPr/>
        </p:nvSpPr>
        <p:spPr>
          <a:xfrm>
            <a:off x="3472050" y="1463425"/>
            <a:ext cx="5451900" cy="3079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 latency by route and git_sha without pod"</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filter</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"__name__:http_request_bucket k8s_pod:* le:* git_sha:* route:*"</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transforms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transform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type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"Increase"</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rollup</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metricName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"http_request_bucket"</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groupBy</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"le"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"git_sha"</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"route"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"status_code"</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"region"</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aggregations</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"Sum"</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FFFFFF"/>
                </a:highlight>
                <a:latin typeface="Courier New"/>
                <a:ea typeface="Courier New"/>
                <a:cs typeface="Courier New"/>
                <a:sym typeface="Courier New"/>
              </a:rPr>
              <a:t>   - </a:t>
            </a:r>
            <a:r>
              <a:rPr lang="en" sz="900">
                <a:solidFill>
                  <a:srgbClr val="569CD6"/>
                </a:solidFill>
                <a:highlight>
                  <a:srgbClr val="FFFFFF"/>
                </a:highlight>
                <a:latin typeface="Courier New"/>
                <a:ea typeface="Courier New"/>
                <a:cs typeface="Courier New"/>
                <a:sym typeface="Courier New"/>
              </a:rPr>
              <a:t>transform</a:t>
            </a:r>
            <a:r>
              <a:rPr lang="en" sz="900">
                <a:solidFill>
                  <a:srgbClr val="D4D4D4"/>
                </a:solidFill>
                <a:highlight>
                  <a:srgbClr val="FFFFFF"/>
                </a:highlight>
                <a:latin typeface="Courier New"/>
                <a:ea typeface="Courier New"/>
                <a:cs typeface="Courier New"/>
                <a:sym typeface="Courier New"/>
              </a:rPr>
              <a:t>:</a:t>
            </a:r>
            <a:endParaRPr sz="900">
              <a:solidFill>
                <a:srgbClr val="D4D4D4"/>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FFFFFF"/>
                </a:highlight>
                <a:latin typeface="Courier New"/>
                <a:ea typeface="Courier New"/>
                <a:cs typeface="Courier New"/>
                <a:sym typeface="Courier New"/>
              </a:rPr>
              <a:t>       </a:t>
            </a:r>
            <a:r>
              <a:rPr lang="en" sz="900">
                <a:solidFill>
                  <a:srgbClr val="569CD6"/>
                </a:solidFill>
                <a:highlight>
                  <a:srgbClr val="FFFFFF"/>
                </a:highlight>
                <a:latin typeface="Courier New"/>
                <a:ea typeface="Courier New"/>
                <a:cs typeface="Courier New"/>
                <a:sym typeface="Courier New"/>
              </a:rPr>
              <a:t>type</a:t>
            </a:r>
            <a:r>
              <a:rPr lang="en" sz="900">
                <a:solidFill>
                  <a:srgbClr val="D4D4D4"/>
                </a:solidFill>
                <a:highlight>
                  <a:srgbClr val="FFFFFF"/>
                </a:highlight>
                <a:latin typeface="Courier New"/>
                <a:ea typeface="Courier New"/>
                <a:cs typeface="Courier New"/>
                <a:sym typeface="Courier New"/>
              </a:rPr>
              <a:t>: </a:t>
            </a:r>
            <a:r>
              <a:rPr lang="en" sz="900">
                <a:solidFill>
                  <a:srgbClr val="CE9178"/>
                </a:solidFill>
                <a:highlight>
                  <a:srgbClr val="FFFFFF"/>
                </a:highlight>
                <a:latin typeface="Courier New"/>
                <a:ea typeface="Courier New"/>
                <a:cs typeface="Courier New"/>
                <a:sym typeface="Courier New"/>
              </a:rPr>
              <a:t>"Add"</a:t>
            </a:r>
            <a:endParaRPr sz="900">
              <a:solidFill>
                <a:srgbClr val="CE9178"/>
              </a:solidFill>
              <a:highlight>
                <a:srgbClr val="FFFFF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storagePolicies</a:t>
            </a:r>
            <a:r>
              <a:rPr lang="en" sz="900">
                <a:solidFill>
                  <a:srgbClr val="D4D4D4"/>
                </a:solidFill>
                <a:highlight>
                  <a:srgbClr val="1E1E1E"/>
                </a:highlight>
                <a:latin typeface="Courier New"/>
                <a:ea typeface="Courier New"/>
                <a:cs typeface="Courier New"/>
                <a:sym typeface="Courier New"/>
              </a:rPr>
              <a:t>:</a:t>
            </a:r>
            <a:endParaRPr sz="900">
              <a:solidFill>
                <a:srgbClr val="D4D4D4"/>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 </a:t>
            </a:r>
            <a:r>
              <a:rPr lang="en" sz="900">
                <a:solidFill>
                  <a:srgbClr val="569CD6"/>
                </a:solidFill>
                <a:highlight>
                  <a:srgbClr val="1E1E1E"/>
                </a:highlight>
                <a:latin typeface="Courier New"/>
                <a:ea typeface="Courier New"/>
                <a:cs typeface="Courier New"/>
                <a:sym typeface="Courier New"/>
              </a:rPr>
              <a:t>resolution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30s</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     </a:t>
            </a:r>
            <a:r>
              <a:rPr lang="en" sz="900">
                <a:solidFill>
                  <a:srgbClr val="569CD6"/>
                </a:solidFill>
                <a:highlight>
                  <a:srgbClr val="1E1E1E"/>
                </a:highlight>
                <a:latin typeface="Courier New"/>
                <a:ea typeface="Courier New"/>
                <a:cs typeface="Courier New"/>
                <a:sym typeface="Courier New"/>
              </a:rPr>
              <a:t>retention</a:t>
            </a:r>
            <a:r>
              <a:rPr lang="en" sz="900">
                <a:solidFill>
                  <a:srgbClr val="D4D4D4"/>
                </a:solidFill>
                <a:highlight>
                  <a:srgbClr val="1E1E1E"/>
                </a:highlight>
                <a:latin typeface="Courier New"/>
                <a:ea typeface="Courier New"/>
                <a:cs typeface="Courier New"/>
                <a:sym typeface="Courier New"/>
              </a:rPr>
              <a:t>: </a:t>
            </a:r>
            <a:r>
              <a:rPr lang="en" sz="900">
                <a:solidFill>
                  <a:srgbClr val="CE9178"/>
                </a:solidFill>
                <a:highlight>
                  <a:srgbClr val="1E1E1E"/>
                </a:highlight>
                <a:latin typeface="Courier New"/>
                <a:ea typeface="Courier New"/>
                <a:cs typeface="Courier New"/>
                <a:sym typeface="Courier New"/>
              </a:rPr>
              <a:t>720h</a:t>
            </a:r>
            <a:endParaRPr sz="900">
              <a:solidFill>
                <a:srgbClr val="CE9178"/>
              </a:solidFill>
              <a:highlight>
                <a:srgbClr val="1E1E1E"/>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sz="900">
              <a:solidFill>
                <a:srgbClr val="D4D4D4"/>
              </a:solidFill>
              <a:highlight>
                <a:srgbClr val="1E1E1E"/>
              </a:highlight>
              <a:latin typeface="Courier New"/>
              <a:ea typeface="Courier New"/>
              <a:cs typeface="Courier New"/>
              <a:sym typeface="Courier New"/>
            </a:endParaRPr>
          </a:p>
        </p:txBody>
      </p:sp>
      <p:sp>
        <p:nvSpPr>
          <p:cNvPr id="620" name="Google Shape;620;p46"/>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47"/>
          <p:cNvSpPr txBox="1"/>
          <p:nvPr/>
        </p:nvSpPr>
        <p:spPr>
          <a:xfrm>
            <a:off x="360100" y="1296800"/>
            <a:ext cx="3294600" cy="32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400">
                <a:solidFill>
                  <a:schemeClr val="dk1"/>
                </a:solidFill>
                <a:latin typeface="Montserrat"/>
                <a:ea typeface="Montserrat"/>
                <a:cs typeface="Montserrat"/>
                <a:sym typeface="Montserrat"/>
              </a:rPr>
              <a:t>Stage 3: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Add cumulative</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Clr>
                <a:schemeClr val="dk1"/>
              </a:buClr>
              <a:buSzPts val="1100"/>
              <a:buFont typeface="Arial"/>
              <a:buNone/>
            </a:pPr>
            <a:r>
              <a:rPr i="1" lang="en" sz="2400">
                <a:solidFill>
                  <a:schemeClr val="dk1"/>
                </a:solidFill>
                <a:latin typeface="Montserrat Light"/>
                <a:ea typeface="Montserrat Light"/>
                <a:cs typeface="Montserrat Light"/>
                <a:sym typeface="Montserrat Light"/>
              </a:rPr>
              <a:t>Running sum of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same "le", </a:t>
            </a:r>
            <a:br>
              <a:rPr i="1" lang="en" sz="2400">
                <a:solidFill>
                  <a:schemeClr val="dk1"/>
                </a:solidFill>
                <a:latin typeface="Montserrat Light"/>
                <a:ea typeface="Montserrat Light"/>
                <a:cs typeface="Montserrat Light"/>
                <a:sym typeface="Montserrat Light"/>
              </a:rPr>
            </a:br>
            <a:r>
              <a:rPr i="1" lang="en" sz="2400">
                <a:solidFill>
                  <a:schemeClr val="dk1"/>
                </a:solidFill>
                <a:latin typeface="Montserrat Light"/>
                <a:ea typeface="Montserrat Light"/>
                <a:cs typeface="Montserrat Light"/>
                <a:sym typeface="Montserrat Light"/>
              </a:rPr>
              <a:t>"git_sha", "route", "status_code", “region”</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None/>
            </a:pPr>
            <a:r>
              <a:t/>
            </a:r>
            <a:endParaRPr i="1" sz="2400">
              <a:solidFill>
                <a:schemeClr val="dk1"/>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None/>
            </a:pPr>
            <a:r>
              <a:t/>
            </a:r>
            <a:endParaRPr b="1" i="1" sz="2400">
              <a:solidFill>
                <a:schemeClr val="dk1"/>
              </a:solidFill>
              <a:latin typeface="Montserrat"/>
              <a:ea typeface="Montserrat"/>
              <a:cs typeface="Montserrat"/>
              <a:sym typeface="Montserrat"/>
            </a:endParaRPr>
          </a:p>
        </p:txBody>
      </p:sp>
      <p:sp>
        <p:nvSpPr>
          <p:cNvPr id="626" name="Google Shape;626;p47"/>
          <p:cNvSpPr txBox="1"/>
          <p:nvPr>
            <p:ph idx="1" type="body"/>
          </p:nvPr>
        </p:nvSpPr>
        <p:spPr>
          <a:xfrm>
            <a:off x="360100" y="233375"/>
            <a:ext cx="8612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Example: Rollup rule deep dive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rgbClr val="FFFFFF"/>
              </a:solidFill>
              <a:latin typeface="Montserrat"/>
              <a:ea typeface="Montserrat"/>
              <a:cs typeface="Montserrat"/>
              <a:sym typeface="Montserrat"/>
            </a:endParaRPr>
          </a:p>
        </p:txBody>
      </p:sp>
      <p:sp>
        <p:nvSpPr>
          <p:cNvPr id="627" name="Google Shape;627;p47"/>
          <p:cNvSpPr txBox="1"/>
          <p:nvPr/>
        </p:nvSpPr>
        <p:spPr>
          <a:xfrm>
            <a:off x="4134950" y="4458075"/>
            <a:ext cx="34527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7                   10                       15</a:t>
            </a:r>
            <a:endParaRPr/>
          </a:p>
        </p:txBody>
      </p:sp>
      <p:pic>
        <p:nvPicPr>
          <p:cNvPr id="628" name="Google Shape;628;p47"/>
          <p:cNvPicPr preferRelativeResize="0"/>
          <p:nvPr/>
        </p:nvPicPr>
        <p:blipFill>
          <a:blip r:embed="rId3">
            <a:alphaModFix/>
          </a:blip>
          <a:stretch>
            <a:fillRect/>
          </a:stretch>
        </p:blipFill>
        <p:spPr>
          <a:xfrm>
            <a:off x="3734588" y="2440000"/>
            <a:ext cx="4253425" cy="1832525"/>
          </a:xfrm>
          <a:prstGeom prst="rect">
            <a:avLst/>
          </a:prstGeom>
          <a:noFill/>
          <a:ln>
            <a:noFill/>
          </a:ln>
        </p:spPr>
      </p:pic>
      <p:sp>
        <p:nvSpPr>
          <p:cNvPr id="629" name="Google Shape;629;p47"/>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Rollup across millions of series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48"/>
          <p:cNvSpPr txBox="1"/>
          <p:nvPr/>
        </p:nvSpPr>
        <p:spPr>
          <a:xfrm>
            <a:off x="451375" y="809700"/>
            <a:ext cx="7900200" cy="145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Montserrat"/>
              <a:buChar char="●"/>
            </a:pPr>
            <a:r>
              <a:rPr lang="en" sz="1800">
                <a:latin typeface="Montserrat"/>
                <a:ea typeface="Montserrat"/>
                <a:cs typeface="Montserrat"/>
                <a:sym typeface="Montserrat"/>
              </a:rPr>
              <a:t>Query limits (READ)</a:t>
            </a:r>
            <a:endParaRPr sz="1800">
              <a:latin typeface="Montserrat"/>
              <a:ea typeface="Montserrat"/>
              <a:cs typeface="Montserrat"/>
              <a:sym typeface="Montserrat"/>
            </a:endParaRPr>
          </a:p>
          <a:p>
            <a:pPr indent="-342900" lvl="1" marL="914400" rtl="0" algn="l">
              <a:lnSpc>
                <a:spcPct val="115000"/>
              </a:lnSpc>
              <a:spcBef>
                <a:spcPts val="0"/>
              </a:spcBef>
              <a:spcAft>
                <a:spcPts val="0"/>
              </a:spcAft>
              <a:buClr>
                <a:srgbClr val="595959"/>
              </a:buClr>
              <a:buSzPts val="1800"/>
              <a:buFont typeface="Montserrat"/>
              <a:buChar char="○"/>
            </a:pPr>
            <a:r>
              <a:rPr lang="en" sz="1800">
                <a:latin typeface="Montserrat"/>
                <a:ea typeface="Montserrat"/>
                <a:cs typeface="Montserrat"/>
                <a:sym typeface="Montserrat"/>
              </a:rPr>
              <a:t>Provides controls over </a:t>
            </a:r>
            <a:r>
              <a:rPr i="1" lang="en" sz="1800">
                <a:latin typeface="Montserrat"/>
                <a:ea typeface="Montserrat"/>
                <a:cs typeface="Montserrat"/>
                <a:sym typeface="Montserrat"/>
              </a:rPr>
              <a:t>global</a:t>
            </a:r>
            <a:r>
              <a:rPr lang="en" sz="1800">
                <a:latin typeface="Montserrat"/>
                <a:ea typeface="Montserrat"/>
                <a:cs typeface="Montserrat"/>
                <a:sym typeface="Montserrat"/>
              </a:rPr>
              <a:t> and </a:t>
            </a:r>
            <a:r>
              <a:rPr i="1" lang="en" sz="1800">
                <a:latin typeface="Montserrat"/>
                <a:ea typeface="Montserrat"/>
                <a:cs typeface="Montserrat"/>
                <a:sym typeface="Montserrat"/>
              </a:rPr>
              <a:t>per-query</a:t>
            </a:r>
            <a:r>
              <a:rPr lang="en" sz="1800">
                <a:latin typeface="Montserrat"/>
                <a:ea typeface="Montserrat"/>
                <a:cs typeface="Montserrat"/>
                <a:sym typeface="Montserrat"/>
              </a:rPr>
              <a:t> limits </a:t>
            </a:r>
            <a:endParaRPr sz="1800">
              <a:latin typeface="Montserrat"/>
              <a:ea typeface="Montserrat"/>
              <a:cs typeface="Montserrat"/>
              <a:sym typeface="Montserrat"/>
            </a:endParaRPr>
          </a:p>
          <a:p>
            <a:pPr indent="-342900" lvl="1" marL="914400" rtl="0" algn="l">
              <a:lnSpc>
                <a:spcPct val="115000"/>
              </a:lnSpc>
              <a:spcBef>
                <a:spcPts val="0"/>
              </a:spcBef>
              <a:spcAft>
                <a:spcPts val="0"/>
              </a:spcAft>
              <a:buClr>
                <a:srgbClr val="595959"/>
              </a:buClr>
              <a:buSzPts val="1800"/>
              <a:buFont typeface="Montserrat"/>
              <a:buChar char="○"/>
            </a:pPr>
            <a:r>
              <a:rPr lang="en" sz="1800">
                <a:latin typeface="Montserrat"/>
                <a:ea typeface="Montserrat"/>
                <a:cs typeface="Montserrat"/>
                <a:sym typeface="Montserrat"/>
              </a:rPr>
              <a:t>Limits available on </a:t>
            </a:r>
            <a:r>
              <a:rPr i="1" lang="en" sz="1800">
                <a:latin typeface="Montserrat"/>
                <a:ea typeface="Montserrat"/>
                <a:cs typeface="Montserrat"/>
                <a:sym typeface="Montserrat"/>
              </a:rPr>
              <a:t>series </a:t>
            </a:r>
            <a:r>
              <a:rPr lang="en" sz="1800">
                <a:latin typeface="Montserrat"/>
                <a:ea typeface="Montserrat"/>
                <a:cs typeface="Montserrat"/>
                <a:sym typeface="Montserrat"/>
              </a:rPr>
              <a:t>and/or </a:t>
            </a:r>
            <a:r>
              <a:rPr i="1" lang="en" sz="1800">
                <a:latin typeface="Montserrat"/>
                <a:ea typeface="Montserrat"/>
                <a:cs typeface="Montserrat"/>
                <a:sym typeface="Montserrat"/>
              </a:rPr>
              <a:t>blocks </a:t>
            </a:r>
            <a:r>
              <a:rPr lang="en" sz="1800">
                <a:latin typeface="Montserrat"/>
                <a:ea typeface="Montserrat"/>
                <a:cs typeface="Montserrat"/>
                <a:sym typeface="Montserrat"/>
              </a:rPr>
              <a:t>(i.e. memory read)</a:t>
            </a:r>
            <a:endParaRPr sz="1800">
              <a:latin typeface="Montserrat"/>
              <a:ea typeface="Montserrat"/>
              <a:cs typeface="Montserrat"/>
              <a:sym typeface="Montserrat"/>
            </a:endParaRPr>
          </a:p>
        </p:txBody>
      </p:sp>
      <p:sp>
        <p:nvSpPr>
          <p:cNvPr id="635" name="Google Shape;635;p48"/>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Optimization Summaries</a:t>
            </a:r>
            <a:endParaRPr/>
          </a:p>
        </p:txBody>
      </p:sp>
      <p:sp>
        <p:nvSpPr>
          <p:cNvPr id="636" name="Google Shape;636;p48"/>
          <p:cNvSpPr txBox="1"/>
          <p:nvPr/>
        </p:nvSpPr>
        <p:spPr>
          <a:xfrm>
            <a:off x="451375" y="2189175"/>
            <a:ext cx="80691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Montserrat"/>
              <a:buChar char="●"/>
            </a:pPr>
            <a:r>
              <a:rPr lang="en" sz="1800">
                <a:solidFill>
                  <a:schemeClr val="dk1"/>
                </a:solidFill>
                <a:latin typeface="Montserrat"/>
                <a:ea typeface="Montserrat"/>
                <a:cs typeface="Montserrat"/>
                <a:sym typeface="Montserrat"/>
              </a:rPr>
              <a:t>Aggregator rollups (WRITE)</a:t>
            </a:r>
            <a:endParaRPr sz="18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2"/>
              </a:buClr>
              <a:buSzPts val="1800"/>
              <a:buFont typeface="Montserrat"/>
              <a:buChar char="○"/>
            </a:pPr>
            <a:r>
              <a:rPr lang="en" sz="1800">
                <a:solidFill>
                  <a:schemeClr val="dk1"/>
                </a:solidFill>
                <a:latin typeface="Montserrat"/>
                <a:ea typeface="Montserrat"/>
                <a:cs typeface="Montserrat"/>
                <a:sym typeface="Montserrat"/>
              </a:rPr>
              <a:t>For very high cardinality metrics avoid constant heavy reads against TSDB with recording rules.</a:t>
            </a:r>
            <a:endParaRPr sz="1800">
              <a:solidFill>
                <a:schemeClr val="dk1"/>
              </a:solidFill>
              <a:latin typeface="Montserrat"/>
              <a:ea typeface="Montserrat"/>
              <a:cs typeface="Montserrat"/>
              <a:sym typeface="Montserrat"/>
            </a:endParaRPr>
          </a:p>
          <a:p>
            <a:pPr indent="-342900" lvl="1" marL="914400" rtl="0" algn="l">
              <a:lnSpc>
                <a:spcPct val="115000"/>
              </a:lnSpc>
              <a:spcBef>
                <a:spcPts val="1000"/>
              </a:spcBef>
              <a:spcAft>
                <a:spcPts val="0"/>
              </a:spcAft>
              <a:buClr>
                <a:schemeClr val="dk2"/>
              </a:buClr>
              <a:buSzPts val="1800"/>
              <a:buFont typeface="Montserrat"/>
              <a:buChar char="○"/>
            </a:pPr>
            <a:r>
              <a:rPr lang="en" sz="1800">
                <a:solidFill>
                  <a:schemeClr val="dk1"/>
                </a:solidFill>
                <a:latin typeface="Montserrat"/>
                <a:ea typeface="Montserrat"/>
                <a:cs typeface="Montserrat"/>
                <a:sym typeface="Montserrat"/>
              </a:rPr>
              <a:t>Optionally drop uninteresting labels (faster queries at cheaper cost).</a:t>
            </a:r>
            <a:endParaRPr sz="1800">
              <a:solidFill>
                <a:schemeClr val="dk1"/>
              </a:solidFill>
              <a:latin typeface="Montserrat"/>
              <a:ea typeface="Montserrat"/>
              <a:cs typeface="Montserrat"/>
              <a:sym typeface="Montserrat"/>
            </a:endParaRPr>
          </a:p>
          <a:p>
            <a:pPr indent="-342900" lvl="1" marL="914400" rtl="0" algn="l">
              <a:lnSpc>
                <a:spcPct val="115000"/>
              </a:lnSpc>
              <a:spcBef>
                <a:spcPts val="1000"/>
              </a:spcBef>
              <a:spcAft>
                <a:spcPts val="0"/>
              </a:spcAft>
              <a:buClr>
                <a:schemeClr val="dk2"/>
              </a:buClr>
              <a:buSzPts val="1800"/>
              <a:buFont typeface="Montserrat"/>
              <a:buChar char="○"/>
            </a:pPr>
            <a:r>
              <a:rPr lang="en" sz="1800">
                <a:solidFill>
                  <a:schemeClr val="dk1"/>
                </a:solidFill>
                <a:latin typeface="Montserrat"/>
                <a:ea typeface="Montserrat"/>
                <a:cs typeface="Montserrat"/>
                <a:sym typeface="Montserrat"/>
              </a:rPr>
              <a:t>Keep ability to apply further transforms and rate interval at query time.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49"/>
          <p:cNvSpPr txBox="1"/>
          <p:nvPr>
            <p:ph idx="1" type="body"/>
          </p:nvPr>
        </p:nvSpPr>
        <p:spPr>
          <a:xfrm>
            <a:off x="311700" y="745800"/>
            <a:ext cx="8520600" cy="42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Thank you to M3 contributors:</a:t>
            </a:r>
            <a:br>
              <a:rPr lang="en" sz="1900"/>
            </a:br>
            <a:r>
              <a:rPr lang="en" sz="1900"/>
              <a:t>…@chronosphere.io, …@uber.com, </a:t>
            </a:r>
            <a:r>
              <a:rPr lang="en" sz="1900"/>
              <a:t>…@linkedin.com, </a:t>
            </a:r>
            <a:r>
              <a:rPr lang="en" sz="1900"/>
              <a:t>…@aiven.io, …@cloudera.com and many other great </a:t>
            </a:r>
            <a:r>
              <a:rPr lang="en" sz="1900"/>
              <a:t>individuals</a:t>
            </a:r>
            <a:r>
              <a:rPr lang="en" sz="1900"/>
              <a:t>!</a:t>
            </a:r>
            <a:br>
              <a:rPr lang="en" sz="1900"/>
            </a:br>
            <a:br>
              <a:rPr lang="en" sz="1900"/>
            </a:br>
            <a:r>
              <a:rPr lang="en" sz="1900"/>
              <a:t>Learn more:</a:t>
            </a:r>
            <a:endParaRPr sz="1900"/>
          </a:p>
          <a:p>
            <a:pPr indent="-349250" lvl="0" marL="457200" rtl="0" algn="l">
              <a:spcBef>
                <a:spcPts val="1600"/>
              </a:spcBef>
              <a:spcAft>
                <a:spcPts val="0"/>
              </a:spcAft>
              <a:buSzPts val="1900"/>
              <a:buChar char="●"/>
            </a:pPr>
            <a:r>
              <a:rPr lang="en" sz="1900"/>
              <a:t>Slack: </a:t>
            </a:r>
            <a:r>
              <a:rPr lang="en" sz="1900" u="sng">
                <a:solidFill>
                  <a:schemeClr val="hlink"/>
                </a:solidFill>
                <a:hlinkClick r:id="rId3"/>
              </a:rPr>
              <a:t>https://bit.ly/m3slack</a:t>
            </a:r>
            <a:endParaRPr sz="1900"/>
          </a:p>
          <a:p>
            <a:pPr indent="-349250" lvl="0" marL="457200" rtl="0" algn="l">
              <a:spcBef>
                <a:spcPts val="0"/>
              </a:spcBef>
              <a:spcAft>
                <a:spcPts val="0"/>
              </a:spcAft>
              <a:buSzPts val="1900"/>
              <a:buChar char="●"/>
            </a:pPr>
            <a:r>
              <a:rPr lang="en" sz="1900"/>
              <a:t>Office Hours (every 3rd Thursday, 11-1pm EST): </a:t>
            </a:r>
            <a:r>
              <a:rPr lang="en" sz="1900" u="sng">
                <a:solidFill>
                  <a:schemeClr val="hlink"/>
                </a:solidFill>
                <a:hlinkClick r:id="rId4"/>
              </a:rPr>
              <a:t>signup for slot here</a:t>
            </a:r>
            <a:endParaRPr sz="1900"/>
          </a:p>
          <a:p>
            <a:pPr indent="-349250" lvl="0" marL="457200" rtl="0" algn="l">
              <a:spcBef>
                <a:spcPts val="0"/>
              </a:spcBef>
              <a:spcAft>
                <a:spcPts val="0"/>
              </a:spcAft>
              <a:buSzPts val="1900"/>
              <a:buChar char="●"/>
            </a:pPr>
            <a:r>
              <a:rPr lang="en" sz="1900"/>
              <a:t>Meetup: </a:t>
            </a:r>
            <a:r>
              <a:rPr lang="en" sz="1900" u="sng">
                <a:solidFill>
                  <a:schemeClr val="hlink"/>
                </a:solidFill>
                <a:hlinkClick r:id="rId5"/>
              </a:rPr>
              <a:t>https://www.meetup.com/M3-Community/</a:t>
            </a:r>
            <a:endParaRPr sz="1900"/>
          </a:p>
          <a:p>
            <a:pPr indent="-349250" lvl="0" marL="457200" rtl="0" algn="l">
              <a:spcBef>
                <a:spcPts val="0"/>
              </a:spcBef>
              <a:spcAft>
                <a:spcPts val="0"/>
              </a:spcAft>
              <a:buSzPts val="1900"/>
              <a:buChar char="●"/>
            </a:pPr>
            <a:r>
              <a:rPr lang="en" sz="1900"/>
              <a:t>GitHub: </a:t>
            </a:r>
            <a:r>
              <a:rPr lang="en" sz="1900" u="sng">
                <a:solidFill>
                  <a:schemeClr val="hlink"/>
                </a:solidFill>
                <a:hlinkClick r:id="rId6"/>
              </a:rPr>
              <a:t>https://github.com/m3db/m3</a:t>
            </a:r>
            <a:endParaRPr sz="1900"/>
          </a:p>
          <a:p>
            <a:pPr indent="-349250" lvl="0" marL="457200" rtl="0" algn="l">
              <a:spcBef>
                <a:spcPts val="0"/>
              </a:spcBef>
              <a:spcAft>
                <a:spcPts val="0"/>
              </a:spcAft>
              <a:buSzPts val="1900"/>
              <a:buChar char="●"/>
            </a:pPr>
            <a:r>
              <a:rPr lang="en" sz="1900"/>
              <a:t>Documentation: </a:t>
            </a:r>
            <a:r>
              <a:rPr lang="en" sz="1900" u="sng">
                <a:solidFill>
                  <a:schemeClr val="accent5"/>
                </a:solidFill>
                <a:hlinkClick r:id="rId7"/>
              </a:rPr>
              <a:t>https://m3db.io</a:t>
            </a:r>
            <a:endParaRPr sz="1900"/>
          </a:p>
          <a:p>
            <a:pPr indent="-349250" lvl="0" marL="457200" rtl="0" algn="l">
              <a:spcBef>
                <a:spcPts val="0"/>
              </a:spcBef>
              <a:spcAft>
                <a:spcPts val="0"/>
              </a:spcAft>
              <a:buSzPts val="1900"/>
              <a:buChar char="●"/>
            </a:pPr>
            <a:r>
              <a:rPr lang="en" sz="1900"/>
              <a:t>Contact us: </a:t>
            </a:r>
            <a:r>
              <a:rPr lang="en" sz="1900" u="sng">
                <a:solidFill>
                  <a:schemeClr val="hlink"/>
                </a:solidFill>
                <a:hlinkClick r:id="rId8"/>
              </a:rPr>
              <a:t>contact@chronosphere.io</a:t>
            </a:r>
            <a:endParaRPr sz="1900"/>
          </a:p>
        </p:txBody>
      </p:sp>
      <p:sp>
        <p:nvSpPr>
          <p:cNvPr id="642" name="Google Shape;642;p49"/>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1: Scale</a:t>
            </a:r>
            <a:endParaRPr/>
          </a:p>
        </p:txBody>
      </p:sp>
      <p:sp>
        <p:nvSpPr>
          <p:cNvPr id="83" name="Google Shape;83;p17"/>
          <p:cNvSpPr/>
          <p:nvPr/>
        </p:nvSpPr>
        <p:spPr>
          <a:xfrm>
            <a:off x="373700" y="1886750"/>
            <a:ext cx="2288952" cy="199702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Timeseries from lots of hosts and container pods</a:t>
            </a:r>
            <a:endParaRPr/>
          </a:p>
        </p:txBody>
      </p:sp>
      <p:graphicFrame>
        <p:nvGraphicFramePr>
          <p:cNvPr id="84" name="Google Shape;84;p17"/>
          <p:cNvGraphicFramePr/>
          <p:nvPr/>
        </p:nvGraphicFramePr>
        <p:xfrm>
          <a:off x="3570350" y="1313763"/>
          <a:ext cx="3000000" cy="3000000"/>
        </p:xfrm>
        <a:graphic>
          <a:graphicData uri="http://schemas.openxmlformats.org/drawingml/2006/table">
            <a:tbl>
              <a:tblPr>
                <a:noFill/>
                <a:tableStyleId>{B62B680D-9031-4B9D-9D62-40051978907B}</a:tableStyleId>
              </a:tblPr>
              <a:tblGrid>
                <a:gridCol w="662625"/>
                <a:gridCol w="4599325"/>
              </a:tblGrid>
              <a:tr h="381000">
                <a:tc>
                  <a:txBody>
                    <a:bodyPr/>
                    <a:lstStyle/>
                    <a:p>
                      <a:pPr indent="0" lvl="0" marL="0" rtl="0" algn="l">
                        <a:spcBef>
                          <a:spcPts val="0"/>
                        </a:spcBef>
                        <a:spcAft>
                          <a:spcPts val="0"/>
                        </a:spcAft>
                        <a:buNone/>
                      </a:pPr>
                      <a:r>
                        <a:rPr lang="en"/>
                        <a:t>ID</a:t>
                      </a:r>
                      <a:endParaRPr/>
                    </a:p>
                  </a:txBody>
                  <a:tcPr marT="91425" marB="91425" marR="91425" marL="91425">
                    <a:solidFill>
                      <a:srgbClr val="F3F3F3"/>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Timeseries</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en"/>
                        <a:t>1</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t>__name__=cpu_seconds_total, pod=foo-123abc</a:t>
                      </a:r>
                      <a:endParaRPr/>
                    </a:p>
                  </a:txBody>
                  <a:tcPr marT="91425" marB="91425" marR="91425" marL="91425">
                    <a:solidFill>
                      <a:srgbClr val="F3F3F3"/>
                    </a:solidFill>
                  </a:tcPr>
                </a:tc>
              </a:tr>
              <a:tr h="381000">
                <a:tc>
                  <a:txBody>
                    <a:bodyPr/>
                    <a:lstStyle/>
                    <a:p>
                      <a:pPr indent="0" lvl="0" marL="0" rtl="0" algn="l">
                        <a:spcBef>
                          <a:spcPts val="0"/>
                        </a:spcBef>
                        <a:spcAft>
                          <a:spcPts val="0"/>
                        </a:spcAft>
                        <a:buNone/>
                      </a:pPr>
                      <a:r>
                        <a:rPr lang="en"/>
                        <a:t>8</a:t>
                      </a:r>
                      <a:endParaRPr/>
                    </a:p>
                  </a:txBody>
                  <a:tcPr marT="91425" marB="91425" marR="91425" marL="91425">
                    <a:solidFill>
                      <a:srgbClr val="F3F3F3"/>
                    </a:solidFill>
                  </a:tcPr>
                </a:tc>
                <a:tc>
                  <a:txBody>
                    <a:bodyPr/>
                    <a:lstStyle/>
                    <a:p>
                      <a:pPr indent="0" lvl="0" marL="0" rtl="0" algn="l">
                        <a:spcBef>
                          <a:spcPts val="0"/>
                        </a:spcBef>
                        <a:spcAft>
                          <a:spcPts val="0"/>
                        </a:spcAft>
                        <a:buNone/>
                      </a:pPr>
                      <a:r>
                        <a:rPr lang="en">
                          <a:solidFill>
                            <a:schemeClr val="dk1"/>
                          </a:solidFill>
                        </a:rPr>
                        <a:t>__name__=memory_memfree, pod=foo-123abc</a:t>
                      </a:r>
                      <a:endParaRPr b="1"/>
                    </a:p>
                  </a:txBody>
                  <a:tcPr marT="91425" marB="91425" marR="91425" marL="91425">
                    <a:lnB cap="flat" cmpd="sng" w="9525">
                      <a:solidFill>
                        <a:srgbClr val="9E9E9E"/>
                      </a:solidFill>
                      <a:prstDash val="solid"/>
                      <a:round/>
                      <a:headEnd len="sm" w="sm" type="none"/>
                      <a:tailEnd len="sm" w="sm" type="none"/>
                    </a:lnB>
                    <a:solidFill>
                      <a:srgbClr val="F3F3F3"/>
                    </a:solidFill>
                  </a:tcPr>
                </a:tc>
              </a:tr>
              <a:tr h="381000">
                <a:tc>
                  <a:txBody>
                    <a:bodyPr/>
                    <a:lstStyle/>
                    <a:p>
                      <a:pPr indent="0" lvl="0" marL="0" rtl="0" algn="l">
                        <a:spcBef>
                          <a:spcPts val="0"/>
                        </a:spcBef>
                        <a:spcAft>
                          <a:spcPts val="0"/>
                        </a:spcAft>
                        <a:buNone/>
                      </a:pPr>
                      <a:r>
                        <a:rPr lang="en"/>
                        <a:t>33</a:t>
                      </a:r>
                      <a:endParaRPr/>
                    </a:p>
                  </a:txBody>
                  <a:tcPr marT="91425" marB="91425" marR="91425" marL="91425">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
                          <a:solidFill>
                            <a:schemeClr val="dk1"/>
                          </a:solidFill>
                        </a:rPr>
                        <a:t>__name__</a:t>
                      </a:r>
                      <a:r>
                        <a:rPr lang="en"/>
                        <a:t>=cpu_seconds_total, </a:t>
                      </a:r>
                      <a:r>
                        <a:rPr lang="en">
                          <a:solidFill>
                            <a:schemeClr val="dk1"/>
                          </a:solidFill>
                        </a:rPr>
                        <a:t>pod=foo-456def</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381000">
                <a:tc>
                  <a:txBody>
                    <a:bodyPr/>
                    <a:lstStyle/>
                    <a:p>
                      <a:pPr indent="0" lvl="0" marL="0" rtl="0" algn="l">
                        <a:spcBef>
                          <a:spcPts val="0"/>
                        </a:spcBef>
                        <a:spcAft>
                          <a:spcPts val="0"/>
                        </a:spcAft>
                        <a:buNone/>
                      </a:pPr>
                      <a:r>
                        <a:rPr lang="en"/>
                        <a:t>44</a:t>
                      </a:r>
                      <a:endParaRPr/>
                    </a:p>
                  </a:txBody>
                  <a:tcPr marT="91425" marB="91425" marR="91425" marL="91425">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
                          <a:solidFill>
                            <a:schemeClr val="dk1"/>
                          </a:solidFill>
                        </a:rPr>
                        <a:t>__name__=memory_memfree, pod=foo-456def</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381000">
                <a:tc>
                  <a:txBody>
                    <a:bodyPr/>
                    <a:lstStyle/>
                    <a:p>
                      <a:pPr indent="0" lvl="0" marL="0" rtl="0" algn="l">
                        <a:spcBef>
                          <a:spcPts val="0"/>
                        </a:spcBef>
                        <a:spcAft>
                          <a:spcPts val="0"/>
                        </a:spcAft>
                        <a:buNone/>
                      </a:pPr>
                      <a:r>
                        <a:rPr lang="en"/>
                        <a:t>45</a:t>
                      </a:r>
                      <a:endParaRPr/>
                    </a:p>
                  </a:txBody>
                  <a:tcPr marT="91425" marB="91425" marR="91425" marL="91425">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
                          <a:solidFill>
                            <a:schemeClr val="dk1"/>
                          </a:solidFill>
                        </a:rPr>
                        <a:t>__name__</a:t>
                      </a:r>
                      <a:r>
                        <a:rPr lang="en"/>
                        <a:t>=cpu_seconds_total, </a:t>
                      </a:r>
                      <a:r>
                        <a:rPr lang="en">
                          <a:solidFill>
                            <a:schemeClr val="dk1"/>
                          </a:solidFill>
                        </a:rPr>
                        <a:t>pod=bar-768ghe</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381000">
                <a:tc>
                  <a:txBody>
                    <a:bodyPr/>
                    <a:lstStyle/>
                    <a:p>
                      <a:pPr indent="0" lvl="0" marL="0" rtl="0" algn="l">
                        <a:spcBef>
                          <a:spcPts val="0"/>
                        </a:spcBef>
                        <a:spcAft>
                          <a:spcPts val="0"/>
                        </a:spcAft>
                        <a:buNone/>
                      </a:pPr>
                      <a:r>
                        <a:rPr lang="en"/>
                        <a:t>58</a:t>
                      </a:r>
                      <a:endParaRPr/>
                    </a:p>
                  </a:txBody>
                  <a:tcPr marT="91425" marB="91425" marR="91425" marL="91425">
                    <a:lnR cap="flat" cmpd="sng" w="9525">
                      <a:solidFill>
                        <a:srgbClr val="9E9E9E"/>
                      </a:solidFill>
                      <a:prstDash val="solid"/>
                      <a:round/>
                      <a:headEnd len="sm" w="sm" type="none"/>
                      <a:tailEnd len="sm" w="sm" type="none"/>
                    </a:lnR>
                    <a:solidFill>
                      <a:srgbClr val="F3F3F3"/>
                    </a:solidFill>
                  </a:tcPr>
                </a:tc>
                <a:tc>
                  <a:txBody>
                    <a:bodyPr/>
                    <a:lstStyle/>
                    <a:p>
                      <a:pPr indent="0" lvl="0" marL="0" rtl="0" algn="l">
                        <a:spcBef>
                          <a:spcPts val="0"/>
                        </a:spcBef>
                        <a:spcAft>
                          <a:spcPts val="0"/>
                        </a:spcAft>
                        <a:buNone/>
                      </a:pPr>
                      <a:r>
                        <a:rPr lang="en">
                          <a:solidFill>
                            <a:schemeClr val="dk1"/>
                          </a:solidFill>
                        </a:rPr>
                        <a:t>__name__=memory_memfree, pod=bar-768ghe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396200">
                <a:tc>
                  <a:txBody>
                    <a:bodyPr/>
                    <a:lstStyle/>
                    <a:p>
                      <a:pPr indent="0" lvl="0" marL="0" rtl="0" algn="l">
                        <a:spcBef>
                          <a:spcPts val="0"/>
                        </a:spcBef>
                        <a:spcAft>
                          <a:spcPts val="0"/>
                        </a:spcAft>
                        <a:buNone/>
                      </a:pPr>
                      <a:r>
                        <a:t/>
                      </a:r>
                      <a:endParaRPr/>
                    </a:p>
                  </a:txBody>
                  <a:tcPr marT="91425" marB="91425" marR="91425" marL="91425">
                    <a:lnR cap="flat" cmpd="sng" w="9525">
                      <a:solidFill>
                        <a:srgbClr val="9E9E9E"/>
                      </a:solidFill>
                      <a:prstDash val="solid"/>
                      <a:round/>
                      <a:headEnd len="sm" w="sm" type="none"/>
                      <a:tailEnd len="sm" w="sm" type="none"/>
                    </a:lnR>
                    <a:solidFill>
                      <a:srgbClr val="F3F3F3"/>
                    </a:solidFill>
                  </a:tcPr>
                </a:tc>
                <a:tc>
                  <a:txBody>
                    <a:bodyPr/>
                    <a:lstStyle/>
                    <a:p>
                      <a:pPr indent="0" lvl="0" marL="0" rtl="0" algn="ctr">
                        <a:spcBef>
                          <a:spcPts val="0"/>
                        </a:spcBef>
                        <a:spcAft>
                          <a:spcPts val="0"/>
                        </a:spcAft>
                        <a:buNone/>
                      </a:pPr>
                      <a:r>
                        <a:rPr lang="en">
                          <a:solidFill>
                            <a:schemeClr val="dk1"/>
                          </a:solidFill>
                        </a:rPr>
                        <a:t>… millions .. and if you are unfortunate... billions</a:t>
                      </a:r>
                      <a:endParaRPr>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bl>
          </a:graphicData>
        </a:graphic>
      </p:graphicFrame>
      <p:cxnSp>
        <p:nvCxnSpPr>
          <p:cNvPr id="85" name="Google Shape;85;p17"/>
          <p:cNvCxnSpPr>
            <a:stCxn id="83" idx="0"/>
          </p:cNvCxnSpPr>
          <p:nvPr/>
        </p:nvCxnSpPr>
        <p:spPr>
          <a:xfrm flipH="1" rot="10800000">
            <a:off x="2660745" y="1894664"/>
            <a:ext cx="746100" cy="990600"/>
          </a:xfrm>
          <a:prstGeom prst="straightConnector1">
            <a:avLst/>
          </a:prstGeom>
          <a:noFill/>
          <a:ln cap="flat" cmpd="sng" w="9525">
            <a:solidFill>
              <a:schemeClr val="dk2"/>
            </a:solidFill>
            <a:prstDash val="solid"/>
            <a:round/>
            <a:headEnd len="med" w="med" type="none"/>
            <a:tailEnd len="med" w="med" type="triangle"/>
          </a:ln>
        </p:spPr>
      </p:cxnSp>
      <p:cxnSp>
        <p:nvCxnSpPr>
          <p:cNvPr id="86" name="Google Shape;86;p17"/>
          <p:cNvCxnSpPr>
            <a:stCxn id="83" idx="0"/>
          </p:cNvCxnSpPr>
          <p:nvPr/>
        </p:nvCxnSpPr>
        <p:spPr>
          <a:xfrm flipH="1" rot="10800000">
            <a:off x="2660745" y="2351564"/>
            <a:ext cx="737700" cy="533700"/>
          </a:xfrm>
          <a:prstGeom prst="straightConnector1">
            <a:avLst/>
          </a:prstGeom>
          <a:noFill/>
          <a:ln cap="flat" cmpd="sng" w="9525">
            <a:solidFill>
              <a:schemeClr val="dk2"/>
            </a:solidFill>
            <a:prstDash val="solid"/>
            <a:round/>
            <a:headEnd len="med" w="med" type="none"/>
            <a:tailEnd len="med" w="med" type="triangle"/>
          </a:ln>
        </p:spPr>
      </p:cxnSp>
      <p:cxnSp>
        <p:nvCxnSpPr>
          <p:cNvPr id="87" name="Google Shape;87;p17"/>
          <p:cNvCxnSpPr>
            <a:stCxn id="83" idx="0"/>
          </p:cNvCxnSpPr>
          <p:nvPr/>
        </p:nvCxnSpPr>
        <p:spPr>
          <a:xfrm flipH="1" rot="10800000">
            <a:off x="2660745" y="2750264"/>
            <a:ext cx="704700" cy="135000"/>
          </a:xfrm>
          <a:prstGeom prst="straightConnector1">
            <a:avLst/>
          </a:prstGeom>
          <a:noFill/>
          <a:ln cap="flat" cmpd="sng" w="9525">
            <a:solidFill>
              <a:schemeClr val="dk2"/>
            </a:solidFill>
            <a:prstDash val="solid"/>
            <a:round/>
            <a:headEnd len="med" w="med" type="none"/>
            <a:tailEnd len="med" w="med" type="triangle"/>
          </a:ln>
        </p:spPr>
      </p:cxnSp>
      <p:cxnSp>
        <p:nvCxnSpPr>
          <p:cNvPr id="88" name="Google Shape;88;p17"/>
          <p:cNvCxnSpPr>
            <a:stCxn id="83" idx="0"/>
          </p:cNvCxnSpPr>
          <p:nvPr/>
        </p:nvCxnSpPr>
        <p:spPr>
          <a:xfrm>
            <a:off x="2660745" y="2885264"/>
            <a:ext cx="787800" cy="172500"/>
          </a:xfrm>
          <a:prstGeom prst="straightConnector1">
            <a:avLst/>
          </a:prstGeom>
          <a:noFill/>
          <a:ln cap="flat" cmpd="sng" w="9525">
            <a:solidFill>
              <a:schemeClr val="dk2"/>
            </a:solidFill>
            <a:prstDash val="solid"/>
            <a:round/>
            <a:headEnd len="med" w="med" type="none"/>
            <a:tailEnd len="med" w="med" type="triangle"/>
          </a:ln>
        </p:spPr>
      </p:cxnSp>
      <p:cxnSp>
        <p:nvCxnSpPr>
          <p:cNvPr id="89" name="Google Shape;89;p17"/>
          <p:cNvCxnSpPr>
            <a:stCxn id="83" idx="0"/>
          </p:cNvCxnSpPr>
          <p:nvPr/>
        </p:nvCxnSpPr>
        <p:spPr>
          <a:xfrm>
            <a:off x="2660745" y="2885264"/>
            <a:ext cx="746100" cy="579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1: Scale</a:t>
            </a:r>
            <a:endParaRPr/>
          </a:p>
        </p:txBody>
      </p:sp>
      <p:sp>
        <p:nvSpPr>
          <p:cNvPr id="95" name="Google Shape;95;p18"/>
          <p:cNvSpPr/>
          <p:nvPr/>
        </p:nvSpPr>
        <p:spPr>
          <a:xfrm>
            <a:off x="4524975" y="3991425"/>
            <a:ext cx="4619100" cy="115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idx="1" type="body"/>
          </p:nvPr>
        </p:nvSpPr>
        <p:spPr>
          <a:xfrm>
            <a:off x="311700" y="917100"/>
            <a:ext cx="26796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1. We have monitoring, it’s awesome and developers are happy with standardized metrics mostly.</a:t>
            </a:r>
            <a:endParaRPr/>
          </a:p>
        </p:txBody>
      </p:sp>
      <p:sp>
        <p:nvSpPr>
          <p:cNvPr id="97" name="Google Shape;97;p18"/>
          <p:cNvSpPr txBox="1"/>
          <p:nvPr>
            <p:ph idx="1" type="body"/>
          </p:nvPr>
        </p:nvSpPr>
        <p:spPr>
          <a:xfrm>
            <a:off x="3139700" y="917100"/>
            <a:ext cx="26796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2. Developers put custom metrics on everything and I am deploying tons of applications in something like Kubernetes, things are ok!</a:t>
            </a:r>
            <a:endParaRPr/>
          </a:p>
        </p:txBody>
      </p:sp>
      <p:sp>
        <p:nvSpPr>
          <p:cNvPr id="98" name="Google Shape;98;p18"/>
          <p:cNvSpPr txBox="1"/>
          <p:nvPr>
            <p:ph idx="1" type="body"/>
          </p:nvPr>
        </p:nvSpPr>
        <p:spPr>
          <a:xfrm>
            <a:off x="5967700" y="917100"/>
            <a:ext cx="2679600" cy="365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3. Things are on way too on fire, we can’t manage this many things anymore, can everyone just stop please.</a:t>
            </a:r>
            <a:endParaRPr/>
          </a:p>
        </p:txBody>
      </p:sp>
      <p:sp>
        <p:nvSpPr>
          <p:cNvPr id="99" name="Google Shape;99;p18"/>
          <p:cNvSpPr/>
          <p:nvPr/>
        </p:nvSpPr>
        <p:spPr>
          <a:xfrm>
            <a:off x="1063575" y="4154675"/>
            <a:ext cx="498600" cy="623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4060888" y="3722500"/>
            <a:ext cx="498600" cy="1055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7058200" y="3373600"/>
            <a:ext cx="498600" cy="14043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8"/>
          <p:cNvPicPr preferRelativeResize="0"/>
          <p:nvPr/>
        </p:nvPicPr>
        <p:blipFill>
          <a:blip r:embed="rId3">
            <a:alphaModFix/>
          </a:blip>
          <a:stretch>
            <a:fillRect/>
          </a:stretch>
        </p:blipFill>
        <p:spPr>
          <a:xfrm>
            <a:off x="1834725" y="4129740"/>
            <a:ext cx="680824" cy="672976"/>
          </a:xfrm>
          <a:prstGeom prst="rect">
            <a:avLst/>
          </a:prstGeom>
          <a:noFill/>
          <a:ln>
            <a:noFill/>
          </a:ln>
        </p:spPr>
      </p:pic>
      <p:pic>
        <p:nvPicPr>
          <p:cNvPr id="103" name="Google Shape;103;p18"/>
          <p:cNvPicPr preferRelativeResize="0"/>
          <p:nvPr/>
        </p:nvPicPr>
        <p:blipFill>
          <a:blip r:embed="rId3">
            <a:alphaModFix/>
          </a:blip>
          <a:stretch>
            <a:fillRect/>
          </a:stretch>
        </p:blipFill>
        <p:spPr>
          <a:xfrm>
            <a:off x="4659900" y="3647877"/>
            <a:ext cx="680824" cy="672976"/>
          </a:xfrm>
          <a:prstGeom prst="rect">
            <a:avLst/>
          </a:prstGeom>
          <a:noFill/>
          <a:ln>
            <a:noFill/>
          </a:ln>
        </p:spPr>
      </p:pic>
      <p:pic>
        <p:nvPicPr>
          <p:cNvPr id="104" name="Google Shape;104;p18"/>
          <p:cNvPicPr preferRelativeResize="0"/>
          <p:nvPr/>
        </p:nvPicPr>
        <p:blipFill>
          <a:blip r:embed="rId4">
            <a:alphaModFix/>
          </a:blip>
          <a:stretch>
            <a:fillRect/>
          </a:stretch>
        </p:blipFill>
        <p:spPr>
          <a:xfrm>
            <a:off x="3105000" y="4158285"/>
            <a:ext cx="947700" cy="644441"/>
          </a:xfrm>
          <a:prstGeom prst="rect">
            <a:avLst/>
          </a:prstGeom>
          <a:noFill/>
          <a:ln>
            <a:noFill/>
          </a:ln>
        </p:spPr>
      </p:pic>
      <p:pic>
        <p:nvPicPr>
          <p:cNvPr id="105" name="Google Shape;105;p18"/>
          <p:cNvPicPr preferRelativeResize="0"/>
          <p:nvPr/>
        </p:nvPicPr>
        <p:blipFill>
          <a:blip r:embed="rId5">
            <a:alphaModFix/>
          </a:blip>
          <a:stretch>
            <a:fillRect/>
          </a:stretch>
        </p:blipFill>
        <p:spPr>
          <a:xfrm>
            <a:off x="4659899" y="4407274"/>
            <a:ext cx="1159398" cy="623100"/>
          </a:xfrm>
          <a:prstGeom prst="rect">
            <a:avLst/>
          </a:prstGeom>
          <a:noFill/>
          <a:ln>
            <a:noFill/>
          </a:ln>
        </p:spPr>
      </p:pic>
      <p:sp>
        <p:nvSpPr>
          <p:cNvPr id="106" name="Google Shape;106;p18"/>
          <p:cNvSpPr txBox="1"/>
          <p:nvPr/>
        </p:nvSpPr>
        <p:spPr>
          <a:xfrm>
            <a:off x="3694550" y="4755513"/>
            <a:ext cx="4986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t>
            </a:r>
            <a:endParaRPr b="1"/>
          </a:p>
        </p:txBody>
      </p:sp>
      <p:sp>
        <p:nvSpPr>
          <p:cNvPr id="107" name="Google Shape;107;p18"/>
          <p:cNvSpPr txBox="1"/>
          <p:nvPr/>
        </p:nvSpPr>
        <p:spPr>
          <a:xfrm>
            <a:off x="7636025" y="3672816"/>
            <a:ext cx="947700" cy="6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a:t>
            </a:r>
            <a:endParaRPr b="1"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p:nvPr/>
        </p:nvSpPr>
        <p:spPr>
          <a:xfrm>
            <a:off x="3851369" y="3967256"/>
            <a:ext cx="1606932" cy="98701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S3</a:t>
            </a:r>
            <a:endParaRPr/>
          </a:p>
        </p:txBody>
      </p:sp>
      <p:sp>
        <p:nvSpPr>
          <p:cNvPr id="113" name="Google Shape;113;p19"/>
          <p:cNvSpPr/>
          <p:nvPr/>
        </p:nvSpPr>
        <p:spPr>
          <a:xfrm>
            <a:off x="3698969" y="3814856"/>
            <a:ext cx="1606932" cy="98701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S3</a:t>
            </a:r>
            <a:endParaRPr/>
          </a:p>
        </p:txBody>
      </p:sp>
      <p:sp>
        <p:nvSpPr>
          <p:cNvPr id="114" name="Google Shape;114;p19"/>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1: Scale</a:t>
            </a:r>
            <a:endParaRPr/>
          </a:p>
        </p:txBody>
      </p:sp>
      <p:sp>
        <p:nvSpPr>
          <p:cNvPr id="115" name="Google Shape;115;p19"/>
          <p:cNvSpPr/>
          <p:nvPr/>
        </p:nvSpPr>
        <p:spPr>
          <a:xfrm>
            <a:off x="3617882" y="2276188"/>
            <a:ext cx="1464300" cy="61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Other Prometheus Remote Storage Q</a:t>
            </a:r>
            <a:r>
              <a:rPr lang="en" sz="1200"/>
              <a:t>uery Service</a:t>
            </a:r>
            <a:endParaRPr sz="1200"/>
          </a:p>
        </p:txBody>
      </p:sp>
      <p:grpSp>
        <p:nvGrpSpPr>
          <p:cNvPr id="116" name="Google Shape;116;p19"/>
          <p:cNvGrpSpPr/>
          <p:nvPr/>
        </p:nvGrpSpPr>
        <p:grpSpPr>
          <a:xfrm>
            <a:off x="3905272" y="1015069"/>
            <a:ext cx="889500" cy="906300"/>
            <a:chOff x="3937625" y="841350"/>
            <a:chExt cx="889500" cy="906300"/>
          </a:xfrm>
        </p:grpSpPr>
        <p:pic>
          <p:nvPicPr>
            <p:cNvPr id="117" name="Google Shape;117;p19"/>
            <p:cNvPicPr preferRelativeResize="0"/>
            <p:nvPr/>
          </p:nvPicPr>
          <p:blipFill>
            <a:blip r:embed="rId3">
              <a:alphaModFix/>
            </a:blip>
            <a:stretch>
              <a:fillRect/>
            </a:stretch>
          </p:blipFill>
          <p:spPr>
            <a:xfrm>
              <a:off x="4110495" y="841350"/>
              <a:ext cx="466854" cy="508106"/>
            </a:xfrm>
            <a:prstGeom prst="rect">
              <a:avLst/>
            </a:prstGeom>
            <a:noFill/>
            <a:ln>
              <a:noFill/>
            </a:ln>
          </p:spPr>
        </p:pic>
        <p:sp>
          <p:nvSpPr>
            <p:cNvPr id="118" name="Google Shape;118;p19"/>
            <p:cNvSpPr txBox="1"/>
            <p:nvPr/>
          </p:nvSpPr>
          <p:spPr>
            <a:xfrm>
              <a:off x="3937625" y="1359450"/>
              <a:ext cx="889500" cy="38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Grafana</a:t>
              </a:r>
              <a:endParaRPr/>
            </a:p>
          </p:txBody>
        </p:sp>
      </p:grpSp>
      <p:cxnSp>
        <p:nvCxnSpPr>
          <p:cNvPr id="119" name="Google Shape;119;p19"/>
          <p:cNvCxnSpPr>
            <a:stCxn id="118" idx="2"/>
            <a:endCxn id="115" idx="0"/>
          </p:cNvCxnSpPr>
          <p:nvPr/>
        </p:nvCxnSpPr>
        <p:spPr>
          <a:xfrm>
            <a:off x="4350022" y="1921369"/>
            <a:ext cx="0" cy="354900"/>
          </a:xfrm>
          <a:prstGeom prst="straightConnector1">
            <a:avLst/>
          </a:prstGeom>
          <a:noFill/>
          <a:ln cap="flat" cmpd="sng" w="9525">
            <a:solidFill>
              <a:schemeClr val="dk2"/>
            </a:solidFill>
            <a:prstDash val="solid"/>
            <a:round/>
            <a:headEnd len="med" w="med" type="none"/>
            <a:tailEnd len="med" w="med" type="triangle"/>
          </a:ln>
        </p:spPr>
      </p:cxnSp>
      <p:cxnSp>
        <p:nvCxnSpPr>
          <p:cNvPr id="120" name="Google Shape;120;p19"/>
          <p:cNvCxnSpPr>
            <a:stCxn id="115" idx="2"/>
            <a:endCxn id="121" idx="3"/>
          </p:cNvCxnSpPr>
          <p:nvPr/>
        </p:nvCxnSpPr>
        <p:spPr>
          <a:xfrm>
            <a:off x="4350032" y="2894788"/>
            <a:ext cx="0" cy="824100"/>
          </a:xfrm>
          <a:prstGeom prst="straightConnector1">
            <a:avLst/>
          </a:prstGeom>
          <a:noFill/>
          <a:ln cap="flat" cmpd="sng" w="9525">
            <a:solidFill>
              <a:schemeClr val="dk2"/>
            </a:solidFill>
            <a:prstDash val="solid"/>
            <a:round/>
            <a:headEnd len="med" w="med" type="none"/>
            <a:tailEnd len="med" w="med" type="triangle"/>
          </a:ln>
        </p:spPr>
      </p:cxnSp>
      <p:sp>
        <p:nvSpPr>
          <p:cNvPr id="121" name="Google Shape;121;p19"/>
          <p:cNvSpPr/>
          <p:nvPr/>
        </p:nvSpPr>
        <p:spPr>
          <a:xfrm>
            <a:off x="3546569" y="3662456"/>
            <a:ext cx="1606932" cy="98701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S3</a:t>
            </a:r>
            <a:endParaRPr/>
          </a:p>
        </p:txBody>
      </p:sp>
      <p:sp>
        <p:nvSpPr>
          <p:cNvPr id="122" name="Google Shape;122;p19"/>
          <p:cNvSpPr txBox="1"/>
          <p:nvPr/>
        </p:nvSpPr>
        <p:spPr>
          <a:xfrm>
            <a:off x="410950" y="1961750"/>
            <a:ext cx="26745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Single node execution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all index segments relevant to this time window and data chunks for time windows included by query, if too much index data then can’t hold it entirely in memory.</a:t>
            </a:r>
            <a:endParaRPr>
              <a:solidFill>
                <a:schemeClr val="dk1"/>
              </a:solidFill>
            </a:endParaRPr>
          </a:p>
          <a:p>
            <a:pPr indent="0" lvl="0" marL="0" rtl="0" algn="l">
              <a:spcBef>
                <a:spcPts val="0"/>
              </a:spcBef>
              <a:spcAft>
                <a:spcPts val="0"/>
              </a:spcAft>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2: Reliability</a:t>
            </a:r>
            <a:endParaRPr/>
          </a:p>
        </p:txBody>
      </p:sp>
      <p:sp>
        <p:nvSpPr>
          <p:cNvPr id="128" name="Google Shape;128;p20"/>
          <p:cNvSpPr txBox="1"/>
          <p:nvPr>
            <p:ph idx="1" type="body"/>
          </p:nvPr>
        </p:nvSpPr>
        <p:spPr>
          <a:xfrm>
            <a:off x="311700" y="917100"/>
            <a:ext cx="8520600" cy="3276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Single node metrics solutions susceptible to outages</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Metrics monitoring infrastructure cannot go down… otherwise you lose visibility into your actual infrastructure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p:nvPr/>
        </p:nvSpPr>
        <p:spPr>
          <a:xfrm>
            <a:off x="2346080" y="4470205"/>
            <a:ext cx="662775" cy="6036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Cloud Disk/ Storage</a:t>
            </a:r>
            <a:endParaRPr sz="700"/>
          </a:p>
        </p:txBody>
      </p:sp>
      <p:sp>
        <p:nvSpPr>
          <p:cNvPr id="134" name="Google Shape;134;p21"/>
          <p:cNvSpPr txBox="1"/>
          <p:nvPr>
            <p:ph type="title"/>
          </p:nvPr>
        </p:nvSpPr>
        <p:spPr>
          <a:xfrm>
            <a:off x="311700" y="15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M3: Scale</a:t>
            </a:r>
            <a:endParaRPr/>
          </a:p>
        </p:txBody>
      </p:sp>
      <p:sp>
        <p:nvSpPr>
          <p:cNvPr id="135" name="Google Shape;135;p21"/>
          <p:cNvSpPr/>
          <p:nvPr/>
        </p:nvSpPr>
        <p:spPr>
          <a:xfrm>
            <a:off x="3698493" y="2202507"/>
            <a:ext cx="1464300" cy="61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m3coordinator</a:t>
            </a:r>
            <a:endParaRPr/>
          </a:p>
        </p:txBody>
      </p:sp>
      <p:sp>
        <p:nvSpPr>
          <p:cNvPr id="136" name="Google Shape;136;p21"/>
          <p:cNvSpPr/>
          <p:nvPr/>
        </p:nvSpPr>
        <p:spPr>
          <a:xfrm>
            <a:off x="3615751" y="2126307"/>
            <a:ext cx="1464300" cy="61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M3 Query</a:t>
            </a:r>
            <a:endParaRPr/>
          </a:p>
        </p:txBody>
      </p:sp>
      <p:grpSp>
        <p:nvGrpSpPr>
          <p:cNvPr id="137" name="Google Shape;137;p21"/>
          <p:cNvGrpSpPr/>
          <p:nvPr/>
        </p:nvGrpSpPr>
        <p:grpSpPr>
          <a:xfrm>
            <a:off x="3903141" y="1017587"/>
            <a:ext cx="889500" cy="906300"/>
            <a:chOff x="3937625" y="841350"/>
            <a:chExt cx="889500" cy="906300"/>
          </a:xfrm>
        </p:grpSpPr>
        <p:pic>
          <p:nvPicPr>
            <p:cNvPr id="138" name="Google Shape;138;p21"/>
            <p:cNvPicPr preferRelativeResize="0"/>
            <p:nvPr/>
          </p:nvPicPr>
          <p:blipFill>
            <a:blip r:embed="rId3">
              <a:alphaModFix/>
            </a:blip>
            <a:stretch>
              <a:fillRect/>
            </a:stretch>
          </p:blipFill>
          <p:spPr>
            <a:xfrm>
              <a:off x="4110495" y="841350"/>
              <a:ext cx="466854" cy="508106"/>
            </a:xfrm>
            <a:prstGeom prst="rect">
              <a:avLst/>
            </a:prstGeom>
            <a:noFill/>
            <a:ln>
              <a:noFill/>
            </a:ln>
          </p:spPr>
        </p:pic>
        <p:sp>
          <p:nvSpPr>
            <p:cNvPr id="139" name="Google Shape;139;p21"/>
            <p:cNvSpPr txBox="1"/>
            <p:nvPr/>
          </p:nvSpPr>
          <p:spPr>
            <a:xfrm>
              <a:off x="3937625" y="1359450"/>
              <a:ext cx="889500" cy="38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Grafana</a:t>
              </a:r>
              <a:endParaRPr/>
            </a:p>
          </p:txBody>
        </p:sp>
      </p:grpSp>
      <p:cxnSp>
        <p:nvCxnSpPr>
          <p:cNvPr id="140" name="Google Shape;140;p21"/>
          <p:cNvCxnSpPr>
            <a:stCxn id="139" idx="2"/>
            <a:endCxn id="136" idx="0"/>
          </p:cNvCxnSpPr>
          <p:nvPr/>
        </p:nvCxnSpPr>
        <p:spPr>
          <a:xfrm>
            <a:off x="4347891" y="1923888"/>
            <a:ext cx="0" cy="202500"/>
          </a:xfrm>
          <a:prstGeom prst="straightConnector1">
            <a:avLst/>
          </a:prstGeom>
          <a:noFill/>
          <a:ln cap="flat" cmpd="sng" w="9525">
            <a:solidFill>
              <a:schemeClr val="dk2"/>
            </a:solidFill>
            <a:prstDash val="solid"/>
            <a:round/>
            <a:headEnd len="med" w="med" type="none"/>
            <a:tailEnd len="med" w="med" type="triangle"/>
          </a:ln>
        </p:spPr>
      </p:cxnSp>
      <p:sp>
        <p:nvSpPr>
          <p:cNvPr id="141" name="Google Shape;141;p21"/>
          <p:cNvSpPr/>
          <p:nvPr/>
        </p:nvSpPr>
        <p:spPr>
          <a:xfrm>
            <a:off x="2329811" y="3348500"/>
            <a:ext cx="691625" cy="986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M3DB</a:t>
            </a:r>
            <a:br>
              <a:rPr lang="en"/>
            </a:br>
            <a:r>
              <a:rPr lang="en"/>
              <a:t>Node</a:t>
            </a:r>
            <a:endParaRPr/>
          </a:p>
        </p:txBody>
      </p:sp>
      <p:sp>
        <p:nvSpPr>
          <p:cNvPr id="142" name="Google Shape;142;p21"/>
          <p:cNvSpPr/>
          <p:nvPr/>
        </p:nvSpPr>
        <p:spPr>
          <a:xfrm>
            <a:off x="3190011" y="3348500"/>
            <a:ext cx="691625" cy="986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M3DB</a:t>
            </a:r>
            <a:br>
              <a:rPr lang="en"/>
            </a:br>
            <a:r>
              <a:rPr lang="en"/>
              <a:t>Node</a:t>
            </a:r>
            <a:endParaRPr/>
          </a:p>
        </p:txBody>
      </p:sp>
      <p:sp>
        <p:nvSpPr>
          <p:cNvPr id="143" name="Google Shape;143;p21"/>
          <p:cNvSpPr/>
          <p:nvPr/>
        </p:nvSpPr>
        <p:spPr>
          <a:xfrm>
            <a:off x="3998161" y="3348500"/>
            <a:ext cx="691625" cy="986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M3DB</a:t>
            </a:r>
            <a:br>
              <a:rPr lang="en"/>
            </a:br>
            <a:r>
              <a:rPr lang="en"/>
              <a:t>Node</a:t>
            </a:r>
            <a:endParaRPr/>
          </a:p>
        </p:txBody>
      </p:sp>
      <p:sp>
        <p:nvSpPr>
          <p:cNvPr id="144" name="Google Shape;144;p21"/>
          <p:cNvSpPr txBox="1"/>
          <p:nvPr/>
        </p:nvSpPr>
        <p:spPr>
          <a:xfrm>
            <a:off x="4806311" y="3472713"/>
            <a:ext cx="5511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a:t>
            </a:r>
            <a:endParaRPr sz="3000"/>
          </a:p>
        </p:txBody>
      </p:sp>
      <p:sp>
        <p:nvSpPr>
          <p:cNvPr id="145" name="Google Shape;145;p21"/>
          <p:cNvSpPr txBox="1"/>
          <p:nvPr/>
        </p:nvSpPr>
        <p:spPr>
          <a:xfrm>
            <a:off x="410950" y="1961750"/>
            <a:ext cx="26745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Map/reduce execution</a:t>
            </a:r>
            <a:endParaRPr b="1"/>
          </a:p>
          <a:p>
            <a:pPr indent="0" lvl="0" marL="0" rtl="0" algn="l">
              <a:spcBef>
                <a:spcPts val="0"/>
              </a:spcBef>
              <a:spcAft>
                <a:spcPts val="0"/>
              </a:spcAft>
              <a:buNone/>
            </a:pPr>
            <a:r>
              <a:rPr lang="en"/>
              <a:t>Find metrics matching query </a:t>
            </a:r>
            <a:br>
              <a:rPr lang="en"/>
            </a:br>
            <a:r>
              <a:rPr lang="en"/>
              <a:t>and return in parallel knowing </a:t>
            </a:r>
            <a:endParaRPr/>
          </a:p>
          <a:p>
            <a:pPr indent="0" lvl="0" marL="0" rtl="0" algn="l">
              <a:spcBef>
                <a:spcPts val="0"/>
              </a:spcBef>
              <a:spcAft>
                <a:spcPts val="0"/>
              </a:spcAft>
              <a:buNone/>
            </a:pPr>
            <a:r>
              <a:rPr lang="en"/>
              <a:t>exactly where to extract series </a:t>
            </a:r>
            <a:br>
              <a:rPr lang="en"/>
            </a:br>
            <a:r>
              <a:rPr lang="en"/>
              <a:t>data from local store.</a:t>
            </a:r>
            <a:endParaRPr/>
          </a:p>
        </p:txBody>
      </p:sp>
      <p:sp>
        <p:nvSpPr>
          <p:cNvPr id="146" name="Google Shape;146;p21"/>
          <p:cNvSpPr/>
          <p:nvPr/>
        </p:nvSpPr>
        <p:spPr>
          <a:xfrm>
            <a:off x="5357411" y="3348500"/>
            <a:ext cx="691625" cy="9869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M3DB</a:t>
            </a:r>
            <a:br>
              <a:rPr lang="en"/>
            </a:br>
            <a:r>
              <a:rPr lang="en"/>
              <a:t>Node</a:t>
            </a:r>
            <a:endParaRPr/>
          </a:p>
        </p:txBody>
      </p:sp>
      <p:cxnSp>
        <p:nvCxnSpPr>
          <p:cNvPr id="147" name="Google Shape;147;p21"/>
          <p:cNvCxnSpPr>
            <a:stCxn id="136" idx="2"/>
            <a:endCxn id="141" idx="1"/>
          </p:cNvCxnSpPr>
          <p:nvPr/>
        </p:nvCxnSpPr>
        <p:spPr>
          <a:xfrm flipH="1">
            <a:off x="2675701" y="2744907"/>
            <a:ext cx="1672200" cy="603600"/>
          </a:xfrm>
          <a:prstGeom prst="straightConnector1">
            <a:avLst/>
          </a:prstGeom>
          <a:noFill/>
          <a:ln cap="flat" cmpd="sng" w="9525">
            <a:solidFill>
              <a:schemeClr val="dk2"/>
            </a:solidFill>
            <a:prstDash val="solid"/>
            <a:round/>
            <a:headEnd len="med" w="med" type="none"/>
            <a:tailEnd len="med" w="med" type="triangle"/>
          </a:ln>
        </p:spPr>
      </p:cxnSp>
      <p:cxnSp>
        <p:nvCxnSpPr>
          <p:cNvPr id="148" name="Google Shape;148;p21"/>
          <p:cNvCxnSpPr>
            <a:stCxn id="136" idx="2"/>
            <a:endCxn id="142" idx="1"/>
          </p:cNvCxnSpPr>
          <p:nvPr/>
        </p:nvCxnSpPr>
        <p:spPr>
          <a:xfrm flipH="1">
            <a:off x="3535801" y="2744907"/>
            <a:ext cx="812100" cy="603600"/>
          </a:xfrm>
          <a:prstGeom prst="straightConnector1">
            <a:avLst/>
          </a:prstGeom>
          <a:noFill/>
          <a:ln cap="flat" cmpd="sng" w="9525">
            <a:solidFill>
              <a:schemeClr val="dk2"/>
            </a:solidFill>
            <a:prstDash val="solid"/>
            <a:round/>
            <a:headEnd len="med" w="med" type="none"/>
            <a:tailEnd len="med" w="med" type="triangle"/>
          </a:ln>
        </p:spPr>
      </p:cxnSp>
      <p:cxnSp>
        <p:nvCxnSpPr>
          <p:cNvPr id="149" name="Google Shape;149;p21"/>
          <p:cNvCxnSpPr>
            <a:stCxn id="136" idx="2"/>
            <a:endCxn id="143" idx="1"/>
          </p:cNvCxnSpPr>
          <p:nvPr/>
        </p:nvCxnSpPr>
        <p:spPr>
          <a:xfrm flipH="1">
            <a:off x="4344001" y="2744907"/>
            <a:ext cx="3900" cy="6036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21"/>
          <p:cNvCxnSpPr>
            <a:stCxn id="136" idx="2"/>
            <a:endCxn id="146" idx="1"/>
          </p:cNvCxnSpPr>
          <p:nvPr/>
        </p:nvCxnSpPr>
        <p:spPr>
          <a:xfrm>
            <a:off x="4347901" y="2744907"/>
            <a:ext cx="1355400" cy="603600"/>
          </a:xfrm>
          <a:prstGeom prst="straightConnector1">
            <a:avLst/>
          </a:prstGeom>
          <a:noFill/>
          <a:ln cap="flat" cmpd="sng" w="9525">
            <a:solidFill>
              <a:schemeClr val="dk2"/>
            </a:solidFill>
            <a:prstDash val="solid"/>
            <a:round/>
            <a:headEnd len="med" w="med" type="none"/>
            <a:tailEnd len="med" w="med" type="triangle"/>
          </a:ln>
        </p:spPr>
      </p:cxnSp>
      <p:cxnSp>
        <p:nvCxnSpPr>
          <p:cNvPr id="151" name="Google Shape;151;p21"/>
          <p:cNvCxnSpPr>
            <a:stCxn id="141" idx="3"/>
            <a:endCxn id="133" idx="1"/>
          </p:cNvCxnSpPr>
          <p:nvPr/>
        </p:nvCxnSpPr>
        <p:spPr>
          <a:xfrm>
            <a:off x="2675623" y="4335475"/>
            <a:ext cx="1800" cy="134700"/>
          </a:xfrm>
          <a:prstGeom prst="straightConnector1">
            <a:avLst/>
          </a:prstGeom>
          <a:noFill/>
          <a:ln cap="flat" cmpd="sng" w="9525">
            <a:solidFill>
              <a:schemeClr val="dk2"/>
            </a:solidFill>
            <a:prstDash val="solid"/>
            <a:round/>
            <a:headEnd len="med" w="med" type="none"/>
            <a:tailEnd len="med" w="med" type="triangle"/>
          </a:ln>
        </p:spPr>
      </p:cxnSp>
      <p:sp>
        <p:nvSpPr>
          <p:cNvPr id="152" name="Google Shape;152;p21"/>
          <p:cNvSpPr/>
          <p:nvPr/>
        </p:nvSpPr>
        <p:spPr>
          <a:xfrm>
            <a:off x="3203186" y="4470180"/>
            <a:ext cx="662775" cy="6036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Cloud Disk/ Storage</a:t>
            </a:r>
            <a:endParaRPr sz="700"/>
          </a:p>
        </p:txBody>
      </p:sp>
      <p:cxnSp>
        <p:nvCxnSpPr>
          <p:cNvPr id="153" name="Google Shape;153;p21"/>
          <p:cNvCxnSpPr>
            <a:stCxn id="142" idx="3"/>
            <a:endCxn id="152" idx="1"/>
          </p:cNvCxnSpPr>
          <p:nvPr/>
        </p:nvCxnSpPr>
        <p:spPr>
          <a:xfrm flipH="1">
            <a:off x="3534623" y="4335475"/>
            <a:ext cx="1200" cy="1347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21"/>
          <p:cNvSpPr/>
          <p:nvPr/>
        </p:nvSpPr>
        <p:spPr>
          <a:xfrm>
            <a:off x="4013035" y="4470180"/>
            <a:ext cx="662775" cy="6036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Cloud Disk/ Storage</a:t>
            </a:r>
            <a:endParaRPr sz="700"/>
          </a:p>
        </p:txBody>
      </p:sp>
      <p:cxnSp>
        <p:nvCxnSpPr>
          <p:cNvPr id="155" name="Google Shape;155;p21"/>
          <p:cNvCxnSpPr>
            <a:stCxn id="143" idx="3"/>
            <a:endCxn id="154" idx="1"/>
          </p:cNvCxnSpPr>
          <p:nvPr/>
        </p:nvCxnSpPr>
        <p:spPr>
          <a:xfrm>
            <a:off x="4343973" y="4335475"/>
            <a:ext cx="300" cy="134700"/>
          </a:xfrm>
          <a:prstGeom prst="straightConnector1">
            <a:avLst/>
          </a:prstGeom>
          <a:noFill/>
          <a:ln cap="flat" cmpd="sng" w="9525">
            <a:solidFill>
              <a:schemeClr val="dk2"/>
            </a:solidFill>
            <a:prstDash val="solid"/>
            <a:round/>
            <a:headEnd len="med" w="med" type="none"/>
            <a:tailEnd len="med" w="med" type="triangle"/>
          </a:ln>
        </p:spPr>
      </p:cxnSp>
      <p:sp>
        <p:nvSpPr>
          <p:cNvPr id="156" name="Google Shape;156;p21"/>
          <p:cNvSpPr/>
          <p:nvPr/>
        </p:nvSpPr>
        <p:spPr>
          <a:xfrm>
            <a:off x="5371830" y="4470180"/>
            <a:ext cx="662775" cy="6036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Cloud Disk/ Storage</a:t>
            </a:r>
            <a:endParaRPr sz="700"/>
          </a:p>
        </p:txBody>
      </p:sp>
      <p:cxnSp>
        <p:nvCxnSpPr>
          <p:cNvPr id="157" name="Google Shape;157;p21"/>
          <p:cNvCxnSpPr>
            <a:stCxn id="146" idx="3"/>
            <a:endCxn id="156" idx="1"/>
          </p:cNvCxnSpPr>
          <p:nvPr/>
        </p:nvCxnSpPr>
        <p:spPr>
          <a:xfrm>
            <a:off x="5703223" y="4335475"/>
            <a:ext cx="0" cy="134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p:nvPr/>
        </p:nvSpPr>
        <p:spPr>
          <a:xfrm>
            <a:off x="4281225" y="1243525"/>
            <a:ext cx="4633800" cy="37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ph idx="1" type="body"/>
          </p:nvPr>
        </p:nvSpPr>
        <p:spPr>
          <a:xfrm>
            <a:off x="360100" y="233365"/>
            <a:ext cx="84723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chemeClr val="lt1"/>
                </a:solidFill>
                <a:latin typeface="Montserrat"/>
                <a:ea typeface="Montserrat"/>
                <a:cs typeface="Montserrat"/>
                <a:sym typeface="Montserrat"/>
              </a:rPr>
              <a:t>Designed for high reliability &amp; scale</a:t>
            </a:r>
            <a:endParaRPr sz="3200">
              <a:solidFill>
                <a:schemeClr val="lt1"/>
              </a:solidFill>
              <a:latin typeface="Montserrat"/>
              <a:ea typeface="Montserrat"/>
              <a:cs typeface="Montserrat"/>
              <a:sym typeface="Montserrat"/>
            </a:endParaRPr>
          </a:p>
          <a:p>
            <a:pPr indent="0" lvl="0" marL="0" rtl="0" algn="l">
              <a:spcBef>
                <a:spcPts val="1600"/>
              </a:spcBef>
              <a:spcAft>
                <a:spcPts val="1600"/>
              </a:spcAft>
              <a:buNone/>
            </a:pPr>
            <a:r>
              <a:t/>
            </a:r>
            <a:endParaRPr sz="3200">
              <a:solidFill>
                <a:schemeClr val="lt1"/>
              </a:solidFill>
              <a:latin typeface="Montserrat"/>
              <a:ea typeface="Montserrat"/>
              <a:cs typeface="Montserrat"/>
              <a:sym typeface="Montserrat"/>
            </a:endParaRPr>
          </a:p>
        </p:txBody>
      </p:sp>
      <p:sp>
        <p:nvSpPr>
          <p:cNvPr id="164" name="Google Shape;164;p22"/>
          <p:cNvSpPr/>
          <p:nvPr/>
        </p:nvSpPr>
        <p:spPr>
          <a:xfrm>
            <a:off x="4377250" y="1311375"/>
            <a:ext cx="4446300" cy="117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165" name="Google Shape;165;p22"/>
          <p:cNvSpPr/>
          <p:nvPr/>
        </p:nvSpPr>
        <p:spPr>
          <a:xfrm>
            <a:off x="5673142" y="175253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166" name="Google Shape;166;p22"/>
          <p:cNvSpPr/>
          <p:nvPr/>
        </p:nvSpPr>
        <p:spPr>
          <a:xfrm>
            <a:off x="7625200" y="15854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67" name="Google Shape;167;p22"/>
          <p:cNvSpPr/>
          <p:nvPr/>
        </p:nvSpPr>
        <p:spPr>
          <a:xfrm>
            <a:off x="7772150" y="164325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68" name="Google Shape;168;p22"/>
          <p:cNvSpPr/>
          <p:nvPr/>
        </p:nvSpPr>
        <p:spPr>
          <a:xfrm>
            <a:off x="7706900" y="172282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#1</a:t>
            </a:r>
            <a:endParaRPr sz="1200">
              <a:latin typeface="Montserrat Light"/>
              <a:ea typeface="Montserrat Light"/>
              <a:cs typeface="Montserrat Light"/>
              <a:sym typeface="Montserrat Light"/>
            </a:endParaRPr>
          </a:p>
        </p:txBody>
      </p:sp>
      <p:cxnSp>
        <p:nvCxnSpPr>
          <p:cNvPr id="169" name="Google Shape;169;p22"/>
          <p:cNvCxnSpPr>
            <a:stCxn id="165" idx="3"/>
            <a:endCxn id="168" idx="2"/>
          </p:cNvCxnSpPr>
          <p:nvPr/>
        </p:nvCxnSpPr>
        <p:spPr>
          <a:xfrm>
            <a:off x="6876742" y="2018181"/>
            <a:ext cx="830100" cy="0"/>
          </a:xfrm>
          <a:prstGeom prst="straightConnector1">
            <a:avLst/>
          </a:prstGeom>
          <a:noFill/>
          <a:ln cap="flat" cmpd="sng" w="9525">
            <a:solidFill>
              <a:srgbClr val="1A1A1A"/>
            </a:solidFill>
            <a:prstDash val="solid"/>
            <a:round/>
            <a:headEnd len="med" w="med" type="none"/>
            <a:tailEnd len="med" w="med" type="triangle"/>
          </a:ln>
        </p:spPr>
      </p:cxnSp>
      <p:sp>
        <p:nvSpPr>
          <p:cNvPr id="170" name="Google Shape;170;p22"/>
          <p:cNvSpPr/>
          <p:nvPr/>
        </p:nvSpPr>
        <p:spPr>
          <a:xfrm>
            <a:off x="4377250" y="25676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171" name="Google Shape;171;p22"/>
          <p:cNvSpPr/>
          <p:nvPr/>
        </p:nvSpPr>
        <p:spPr>
          <a:xfrm>
            <a:off x="5673142" y="2978856"/>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172" name="Google Shape;172;p22"/>
          <p:cNvSpPr/>
          <p:nvPr/>
        </p:nvSpPr>
        <p:spPr>
          <a:xfrm>
            <a:off x="7625200" y="28117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73" name="Google Shape;173;p22"/>
          <p:cNvSpPr/>
          <p:nvPr/>
        </p:nvSpPr>
        <p:spPr>
          <a:xfrm>
            <a:off x="7772150" y="2869576"/>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74" name="Google Shape;174;p22"/>
          <p:cNvSpPr/>
          <p:nvPr/>
        </p:nvSpPr>
        <p:spPr>
          <a:xfrm>
            <a:off x="7706900" y="2949150"/>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#2</a:t>
            </a:r>
            <a:endParaRPr sz="1200">
              <a:latin typeface="Montserrat Light"/>
              <a:ea typeface="Montserrat Light"/>
              <a:cs typeface="Montserrat Light"/>
              <a:sym typeface="Montserrat Light"/>
            </a:endParaRPr>
          </a:p>
        </p:txBody>
      </p:sp>
      <p:cxnSp>
        <p:nvCxnSpPr>
          <p:cNvPr id="175" name="Google Shape;175;p22"/>
          <p:cNvCxnSpPr>
            <a:stCxn id="171" idx="3"/>
            <a:endCxn id="174" idx="2"/>
          </p:cNvCxnSpPr>
          <p:nvPr/>
        </p:nvCxnSpPr>
        <p:spPr>
          <a:xfrm>
            <a:off x="6876742" y="3244506"/>
            <a:ext cx="830100" cy="0"/>
          </a:xfrm>
          <a:prstGeom prst="straightConnector1">
            <a:avLst/>
          </a:prstGeom>
          <a:noFill/>
          <a:ln cap="flat" cmpd="sng" w="9525">
            <a:solidFill>
              <a:srgbClr val="1A1A1A"/>
            </a:solidFill>
            <a:prstDash val="solid"/>
            <a:round/>
            <a:headEnd len="med" w="med" type="none"/>
            <a:tailEnd len="med" w="med" type="triangle"/>
          </a:ln>
        </p:spPr>
      </p:cxnSp>
      <p:sp>
        <p:nvSpPr>
          <p:cNvPr id="176" name="Google Shape;176;p22"/>
          <p:cNvSpPr/>
          <p:nvPr/>
        </p:nvSpPr>
        <p:spPr>
          <a:xfrm>
            <a:off x="4377303" y="3793975"/>
            <a:ext cx="4446300" cy="1142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latin typeface="Montserrat Light"/>
              <a:ea typeface="Montserrat Light"/>
              <a:cs typeface="Montserrat Light"/>
              <a:sym typeface="Montserrat Light"/>
            </a:endParaRPr>
          </a:p>
        </p:txBody>
      </p:sp>
      <p:sp>
        <p:nvSpPr>
          <p:cNvPr id="177" name="Google Shape;177;p22"/>
          <p:cNvSpPr/>
          <p:nvPr/>
        </p:nvSpPr>
        <p:spPr>
          <a:xfrm>
            <a:off x="5673142" y="4205181"/>
            <a:ext cx="1203600" cy="531300"/>
          </a:xfrm>
          <a:prstGeom prst="roundRect">
            <a:avLst>
              <a:gd fmla="val 16667"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Montserrat Light"/>
                <a:ea typeface="Montserrat Light"/>
                <a:cs typeface="Montserrat Light"/>
                <a:sym typeface="Montserrat Light"/>
              </a:rPr>
              <a:t>M3 Coordinator</a:t>
            </a:r>
            <a:endParaRPr sz="1200">
              <a:latin typeface="Montserrat Light"/>
              <a:ea typeface="Montserrat Light"/>
              <a:cs typeface="Montserrat Light"/>
              <a:sym typeface="Montserrat Light"/>
            </a:endParaRPr>
          </a:p>
        </p:txBody>
      </p:sp>
      <p:sp>
        <p:nvSpPr>
          <p:cNvPr id="178" name="Google Shape;178;p22"/>
          <p:cNvSpPr/>
          <p:nvPr/>
        </p:nvSpPr>
        <p:spPr>
          <a:xfrm>
            <a:off x="7625200" y="40381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79" name="Google Shape;179;p22"/>
          <p:cNvSpPr/>
          <p:nvPr/>
        </p:nvSpPr>
        <p:spPr>
          <a:xfrm>
            <a:off x="7772150" y="4095901"/>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M3DB</a:t>
            </a:r>
            <a:endParaRPr b="1">
              <a:latin typeface="Avenir"/>
              <a:ea typeface="Avenir"/>
              <a:cs typeface="Avenir"/>
              <a:sym typeface="Avenir"/>
            </a:endParaRPr>
          </a:p>
        </p:txBody>
      </p:sp>
      <p:sp>
        <p:nvSpPr>
          <p:cNvPr id="180" name="Google Shape;180;p22"/>
          <p:cNvSpPr/>
          <p:nvPr/>
        </p:nvSpPr>
        <p:spPr>
          <a:xfrm>
            <a:off x="7706900" y="4175475"/>
            <a:ext cx="782700" cy="590700"/>
          </a:xfrm>
          <a:prstGeom prst="can">
            <a:avLst>
              <a:gd fmla="val 25000" name="adj"/>
            </a:avLst>
          </a:prstGeom>
          <a:solidFill>
            <a:srgbClr val="6FA8DC"/>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M3DB Rep #3</a:t>
            </a:r>
            <a:endParaRPr sz="1200">
              <a:latin typeface="Montserrat Light"/>
              <a:ea typeface="Montserrat Light"/>
              <a:cs typeface="Montserrat Light"/>
              <a:sym typeface="Montserrat Light"/>
            </a:endParaRPr>
          </a:p>
        </p:txBody>
      </p:sp>
      <p:cxnSp>
        <p:nvCxnSpPr>
          <p:cNvPr id="181" name="Google Shape;181;p22"/>
          <p:cNvCxnSpPr>
            <a:stCxn id="177" idx="3"/>
            <a:endCxn id="180" idx="2"/>
          </p:cNvCxnSpPr>
          <p:nvPr/>
        </p:nvCxnSpPr>
        <p:spPr>
          <a:xfrm>
            <a:off x="6876742" y="4470831"/>
            <a:ext cx="830100" cy="0"/>
          </a:xfrm>
          <a:prstGeom prst="straightConnector1">
            <a:avLst/>
          </a:prstGeom>
          <a:noFill/>
          <a:ln cap="flat" cmpd="sng" w="9525">
            <a:solidFill>
              <a:srgbClr val="1A1A1A"/>
            </a:solidFill>
            <a:prstDash val="solid"/>
            <a:round/>
            <a:headEnd len="med" w="med" type="none"/>
            <a:tailEnd len="med" w="med" type="triangle"/>
          </a:ln>
        </p:spPr>
      </p:cxnSp>
      <p:cxnSp>
        <p:nvCxnSpPr>
          <p:cNvPr id="182" name="Google Shape;182;p22"/>
          <p:cNvCxnSpPr>
            <a:stCxn id="165" idx="3"/>
            <a:endCxn id="174" idx="2"/>
          </p:cNvCxnSpPr>
          <p:nvPr/>
        </p:nvCxnSpPr>
        <p:spPr>
          <a:xfrm>
            <a:off x="6876742" y="201818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183" name="Google Shape;183;p22"/>
          <p:cNvCxnSpPr>
            <a:stCxn id="165" idx="3"/>
            <a:endCxn id="180" idx="2"/>
          </p:cNvCxnSpPr>
          <p:nvPr/>
        </p:nvCxnSpPr>
        <p:spPr>
          <a:xfrm>
            <a:off x="6876742" y="2018181"/>
            <a:ext cx="830100" cy="24525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184" name="Google Shape;184;p22"/>
          <p:cNvCxnSpPr>
            <a:stCxn id="171" idx="3"/>
            <a:endCxn id="180" idx="2"/>
          </p:cNvCxnSpPr>
          <p:nvPr/>
        </p:nvCxnSpPr>
        <p:spPr>
          <a:xfrm>
            <a:off x="6876742" y="32445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185" name="Google Shape;185;p22"/>
          <p:cNvCxnSpPr>
            <a:stCxn id="177" idx="3"/>
            <a:endCxn id="174" idx="2"/>
          </p:cNvCxnSpPr>
          <p:nvPr/>
        </p:nvCxnSpPr>
        <p:spPr>
          <a:xfrm flipH="1" rot="10800000">
            <a:off x="6876742" y="3244431"/>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186" name="Google Shape;186;p22"/>
          <p:cNvCxnSpPr>
            <a:stCxn id="177" idx="3"/>
            <a:endCxn id="168" idx="2"/>
          </p:cNvCxnSpPr>
          <p:nvPr/>
        </p:nvCxnSpPr>
        <p:spPr>
          <a:xfrm flipH="1" rot="10800000">
            <a:off x="6876742" y="2018031"/>
            <a:ext cx="830100" cy="2452800"/>
          </a:xfrm>
          <a:prstGeom prst="curvedConnector3">
            <a:avLst>
              <a:gd fmla="val 50003" name="adj1"/>
            </a:avLst>
          </a:prstGeom>
          <a:noFill/>
          <a:ln cap="flat" cmpd="sng" w="9525">
            <a:solidFill>
              <a:srgbClr val="595959"/>
            </a:solidFill>
            <a:prstDash val="solid"/>
            <a:round/>
            <a:headEnd len="med" w="med" type="none"/>
            <a:tailEnd len="med" w="med" type="triangle"/>
          </a:ln>
        </p:spPr>
      </p:cxnSp>
      <p:cxnSp>
        <p:nvCxnSpPr>
          <p:cNvPr id="187" name="Google Shape;187;p22"/>
          <p:cNvCxnSpPr>
            <a:stCxn id="171" idx="3"/>
            <a:endCxn id="168" idx="2"/>
          </p:cNvCxnSpPr>
          <p:nvPr/>
        </p:nvCxnSpPr>
        <p:spPr>
          <a:xfrm flipH="1" rot="10800000">
            <a:off x="6876742" y="2018106"/>
            <a:ext cx="830100" cy="1226400"/>
          </a:xfrm>
          <a:prstGeom prst="curvedConnector3">
            <a:avLst>
              <a:gd fmla="val 50003" name="adj1"/>
            </a:avLst>
          </a:prstGeom>
          <a:noFill/>
          <a:ln cap="flat" cmpd="sng" w="9525">
            <a:solidFill>
              <a:srgbClr val="595959"/>
            </a:solidFill>
            <a:prstDash val="solid"/>
            <a:round/>
            <a:headEnd len="med" w="med" type="none"/>
            <a:tailEnd len="med" w="med" type="triangle"/>
          </a:ln>
        </p:spPr>
      </p:cxnSp>
      <p:pic>
        <p:nvPicPr>
          <p:cNvPr id="188" name="Google Shape;188;p22"/>
          <p:cNvPicPr preferRelativeResize="0"/>
          <p:nvPr/>
        </p:nvPicPr>
        <p:blipFill>
          <a:blip r:embed="rId3">
            <a:alphaModFix/>
          </a:blip>
          <a:stretch>
            <a:fillRect/>
          </a:stretch>
        </p:blipFill>
        <p:spPr>
          <a:xfrm>
            <a:off x="4708477" y="1780350"/>
            <a:ext cx="481199" cy="475653"/>
          </a:xfrm>
          <a:prstGeom prst="rect">
            <a:avLst/>
          </a:prstGeom>
          <a:noFill/>
          <a:ln>
            <a:noFill/>
          </a:ln>
        </p:spPr>
      </p:pic>
      <p:sp>
        <p:nvSpPr>
          <p:cNvPr id="189" name="Google Shape;189;p22"/>
          <p:cNvSpPr txBox="1"/>
          <p:nvPr/>
        </p:nvSpPr>
        <p:spPr>
          <a:xfrm>
            <a:off x="4216998" y="2162975"/>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sp>
        <p:nvSpPr>
          <p:cNvPr id="190" name="Google Shape;190;p22"/>
          <p:cNvSpPr txBox="1"/>
          <p:nvPr/>
        </p:nvSpPr>
        <p:spPr>
          <a:xfrm>
            <a:off x="4460445" y="13113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A</a:t>
            </a:r>
            <a:endParaRPr sz="1000">
              <a:latin typeface="Montserrat"/>
              <a:ea typeface="Montserrat"/>
              <a:cs typeface="Montserrat"/>
              <a:sym typeface="Montserrat"/>
            </a:endParaRPr>
          </a:p>
        </p:txBody>
      </p:sp>
      <p:sp>
        <p:nvSpPr>
          <p:cNvPr id="191" name="Google Shape;191;p22"/>
          <p:cNvSpPr txBox="1"/>
          <p:nvPr/>
        </p:nvSpPr>
        <p:spPr>
          <a:xfrm>
            <a:off x="4460445" y="2573200"/>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B</a:t>
            </a:r>
            <a:endParaRPr sz="1000">
              <a:latin typeface="Montserrat"/>
              <a:ea typeface="Montserrat"/>
              <a:cs typeface="Montserrat"/>
              <a:sym typeface="Montserrat"/>
            </a:endParaRPr>
          </a:p>
        </p:txBody>
      </p:sp>
      <p:sp>
        <p:nvSpPr>
          <p:cNvPr id="192" name="Google Shape;192;p22"/>
          <p:cNvSpPr txBox="1"/>
          <p:nvPr/>
        </p:nvSpPr>
        <p:spPr>
          <a:xfrm>
            <a:off x="4460445" y="3799475"/>
            <a:ext cx="10389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Montserrat"/>
                <a:ea typeface="Montserrat"/>
                <a:cs typeface="Montserrat"/>
                <a:sym typeface="Montserrat"/>
              </a:rPr>
              <a:t>Zone C</a:t>
            </a:r>
            <a:endParaRPr sz="1000">
              <a:latin typeface="Montserrat"/>
              <a:ea typeface="Montserrat"/>
              <a:cs typeface="Montserrat"/>
              <a:sym typeface="Montserrat"/>
            </a:endParaRPr>
          </a:p>
        </p:txBody>
      </p:sp>
      <p:cxnSp>
        <p:nvCxnSpPr>
          <p:cNvPr id="193" name="Google Shape;193;p22"/>
          <p:cNvCxnSpPr>
            <a:stCxn id="188" idx="3"/>
            <a:endCxn id="165" idx="1"/>
          </p:cNvCxnSpPr>
          <p:nvPr/>
        </p:nvCxnSpPr>
        <p:spPr>
          <a:xfrm>
            <a:off x="5189676" y="2018177"/>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194" name="Google Shape;194;p22"/>
          <p:cNvPicPr preferRelativeResize="0"/>
          <p:nvPr/>
        </p:nvPicPr>
        <p:blipFill>
          <a:blip r:embed="rId3">
            <a:alphaModFix/>
          </a:blip>
          <a:stretch>
            <a:fillRect/>
          </a:stretch>
        </p:blipFill>
        <p:spPr>
          <a:xfrm>
            <a:off x="4709702" y="3014575"/>
            <a:ext cx="481199" cy="475653"/>
          </a:xfrm>
          <a:prstGeom prst="rect">
            <a:avLst/>
          </a:prstGeom>
          <a:noFill/>
          <a:ln>
            <a:noFill/>
          </a:ln>
        </p:spPr>
      </p:pic>
      <p:sp>
        <p:nvSpPr>
          <p:cNvPr id="195" name="Google Shape;195;p22"/>
          <p:cNvSpPr txBox="1"/>
          <p:nvPr/>
        </p:nvSpPr>
        <p:spPr>
          <a:xfrm>
            <a:off x="4218223" y="33972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196" name="Google Shape;196;p22"/>
          <p:cNvCxnSpPr>
            <a:stCxn id="194" idx="3"/>
          </p:cNvCxnSpPr>
          <p:nvPr/>
        </p:nvCxnSpPr>
        <p:spPr>
          <a:xfrm>
            <a:off x="5190901" y="32524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197" name="Google Shape;197;p22"/>
          <p:cNvPicPr preferRelativeResize="0"/>
          <p:nvPr/>
        </p:nvPicPr>
        <p:blipFill>
          <a:blip r:embed="rId3">
            <a:alphaModFix/>
          </a:blip>
          <a:stretch>
            <a:fillRect/>
          </a:stretch>
        </p:blipFill>
        <p:spPr>
          <a:xfrm>
            <a:off x="4709702" y="4259875"/>
            <a:ext cx="481199" cy="475653"/>
          </a:xfrm>
          <a:prstGeom prst="rect">
            <a:avLst/>
          </a:prstGeom>
          <a:noFill/>
          <a:ln>
            <a:noFill/>
          </a:ln>
        </p:spPr>
      </p:pic>
      <p:sp>
        <p:nvSpPr>
          <p:cNvPr id="198" name="Google Shape;198;p22"/>
          <p:cNvSpPr txBox="1"/>
          <p:nvPr/>
        </p:nvSpPr>
        <p:spPr>
          <a:xfrm>
            <a:off x="4218223" y="4642500"/>
            <a:ext cx="1456200" cy="31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Prometheus</a:t>
            </a:r>
            <a:endParaRPr sz="1200">
              <a:solidFill>
                <a:srgbClr val="434343"/>
              </a:solidFill>
              <a:latin typeface="Montserrat"/>
              <a:ea typeface="Montserrat"/>
              <a:cs typeface="Montserrat"/>
              <a:sym typeface="Montserrat"/>
            </a:endParaRPr>
          </a:p>
        </p:txBody>
      </p:sp>
      <p:cxnSp>
        <p:nvCxnSpPr>
          <p:cNvPr id="199" name="Google Shape;199;p22"/>
          <p:cNvCxnSpPr>
            <a:stCxn id="197" idx="3"/>
          </p:cNvCxnSpPr>
          <p:nvPr/>
        </p:nvCxnSpPr>
        <p:spPr>
          <a:xfrm>
            <a:off x="5190901" y="4497702"/>
            <a:ext cx="483600" cy="0"/>
          </a:xfrm>
          <a:prstGeom prst="straightConnector1">
            <a:avLst/>
          </a:prstGeom>
          <a:noFill/>
          <a:ln cap="flat" cmpd="sng" w="9525">
            <a:solidFill>
              <a:srgbClr val="595959"/>
            </a:solidFill>
            <a:prstDash val="solid"/>
            <a:round/>
            <a:headEnd len="med" w="med" type="none"/>
            <a:tailEnd len="med" w="med" type="triangle"/>
          </a:ln>
        </p:spPr>
      </p:cxnSp>
      <p:pic>
        <p:nvPicPr>
          <p:cNvPr id="200" name="Google Shape;200;p22"/>
          <p:cNvPicPr preferRelativeResize="0"/>
          <p:nvPr/>
        </p:nvPicPr>
        <p:blipFill>
          <a:blip r:embed="rId4">
            <a:alphaModFix/>
          </a:blip>
          <a:stretch>
            <a:fillRect/>
          </a:stretch>
        </p:blipFill>
        <p:spPr>
          <a:xfrm>
            <a:off x="7391400" y="2964112"/>
            <a:ext cx="481200" cy="481200"/>
          </a:xfrm>
          <a:prstGeom prst="rect">
            <a:avLst/>
          </a:prstGeom>
          <a:noFill/>
          <a:ln>
            <a:noFill/>
          </a:ln>
        </p:spPr>
      </p:pic>
      <p:pic>
        <p:nvPicPr>
          <p:cNvPr id="201" name="Google Shape;201;p22"/>
          <p:cNvPicPr preferRelativeResize="0"/>
          <p:nvPr/>
        </p:nvPicPr>
        <p:blipFill>
          <a:blip r:embed="rId4">
            <a:alphaModFix/>
          </a:blip>
          <a:stretch>
            <a:fillRect/>
          </a:stretch>
        </p:blipFill>
        <p:spPr>
          <a:xfrm>
            <a:off x="7391400" y="4175487"/>
            <a:ext cx="481200" cy="481200"/>
          </a:xfrm>
          <a:prstGeom prst="rect">
            <a:avLst/>
          </a:prstGeom>
          <a:noFill/>
          <a:ln>
            <a:noFill/>
          </a:ln>
        </p:spPr>
      </p:pic>
      <p:sp>
        <p:nvSpPr>
          <p:cNvPr id="202" name="Google Shape;202;p22"/>
          <p:cNvSpPr/>
          <p:nvPr/>
        </p:nvSpPr>
        <p:spPr>
          <a:xfrm>
            <a:off x="5446200" y="978800"/>
            <a:ext cx="2082900" cy="531300"/>
          </a:xfrm>
          <a:prstGeom prst="roundRect">
            <a:avLst>
              <a:gd fmla="val 16667" name="adj"/>
            </a:avLst>
          </a:prstGeom>
          <a:solidFill>
            <a:srgbClr val="6AA84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Light"/>
                <a:ea typeface="Montserrat Light"/>
                <a:cs typeface="Montserrat Light"/>
                <a:sym typeface="Montserrat Light"/>
              </a:rPr>
              <a:t>Regionally available for writes/reads</a:t>
            </a:r>
            <a:endParaRPr sz="1200">
              <a:latin typeface="Montserrat Light"/>
              <a:ea typeface="Montserrat Light"/>
              <a:cs typeface="Montserrat Light"/>
              <a:sym typeface="Montserrat Light"/>
            </a:endParaRPr>
          </a:p>
        </p:txBody>
      </p:sp>
      <p:pic>
        <p:nvPicPr>
          <p:cNvPr id="203" name="Google Shape;203;p22"/>
          <p:cNvPicPr preferRelativeResize="0"/>
          <p:nvPr/>
        </p:nvPicPr>
        <p:blipFill>
          <a:blip r:embed="rId4">
            <a:alphaModFix/>
          </a:blip>
          <a:stretch>
            <a:fillRect/>
          </a:stretch>
        </p:blipFill>
        <p:spPr>
          <a:xfrm>
            <a:off x="7360225" y="1798299"/>
            <a:ext cx="481200" cy="481200"/>
          </a:xfrm>
          <a:prstGeom prst="rect">
            <a:avLst/>
          </a:prstGeom>
          <a:noFill/>
          <a:ln>
            <a:noFill/>
          </a:ln>
        </p:spPr>
      </p:pic>
      <p:pic>
        <p:nvPicPr>
          <p:cNvPr id="204" name="Google Shape;204;p22"/>
          <p:cNvPicPr preferRelativeResize="0"/>
          <p:nvPr/>
        </p:nvPicPr>
        <p:blipFill>
          <a:blip r:embed="rId5">
            <a:alphaModFix/>
          </a:blip>
          <a:stretch>
            <a:fillRect/>
          </a:stretch>
        </p:blipFill>
        <p:spPr>
          <a:xfrm>
            <a:off x="4101621" y="1115097"/>
            <a:ext cx="536100" cy="520461"/>
          </a:xfrm>
          <a:prstGeom prst="rect">
            <a:avLst/>
          </a:prstGeom>
          <a:noFill/>
          <a:ln>
            <a:noFill/>
          </a:ln>
        </p:spPr>
      </p:pic>
      <p:sp>
        <p:nvSpPr>
          <p:cNvPr id="205" name="Google Shape;205;p22"/>
          <p:cNvSpPr txBox="1"/>
          <p:nvPr/>
        </p:nvSpPr>
        <p:spPr>
          <a:xfrm>
            <a:off x="360100" y="1243775"/>
            <a:ext cx="3803400" cy="3394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Montserrat Light"/>
              <a:buChar char="●"/>
            </a:pPr>
            <a:r>
              <a:rPr lang="en" sz="1500">
                <a:solidFill>
                  <a:schemeClr val="dk1"/>
                </a:solidFill>
                <a:latin typeface="Montserrat"/>
                <a:ea typeface="Montserrat"/>
                <a:cs typeface="Montserrat"/>
                <a:sym typeface="Montserrat"/>
              </a:rPr>
              <a:t>Zero-downtime upgrades, restarts, withstand entire replica failures</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Able to be deployed multi-region and join data at query time across regions transparently</a:t>
            </a:r>
            <a:br>
              <a:rPr lang="en" sz="1500">
                <a:solidFill>
                  <a:schemeClr val="dk1"/>
                </a:solidFill>
                <a:latin typeface="Montserrat"/>
                <a:ea typeface="Montserrat"/>
                <a:cs typeface="Montserrat"/>
                <a:sym typeface="Montserrat"/>
              </a:rPr>
            </a:b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At Uber warehouses more than 1PB of metrics data (10B series), storing 40million datapoints per second (3.4 trillion a day)</a:t>
            </a:r>
            <a:endParaRPr sz="1500">
              <a:latin typeface="Montserrat"/>
              <a:ea typeface="Montserrat"/>
              <a:cs typeface="Montserrat"/>
              <a:sym typeface="Montserrat"/>
            </a:endParaRPr>
          </a:p>
        </p:txBody>
      </p:sp>
      <p:sp>
        <p:nvSpPr>
          <p:cNvPr id="206" name="Google Shape;206;p22"/>
          <p:cNvSpPr txBox="1"/>
          <p:nvPr>
            <p:ph type="title"/>
          </p:nvPr>
        </p:nvSpPr>
        <p:spPr>
          <a:xfrm>
            <a:off x="311700" y="157875"/>
            <a:ext cx="8520600" cy="7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M3: Reliability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