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Lst>
  <p:notesMasterIdLst>
    <p:notesMasterId r:id="rId30"/>
  </p:notesMasterIdLst>
  <p:sldIdLst>
    <p:sldId id="256" r:id="rId6"/>
    <p:sldId id="962" r:id="rId7"/>
    <p:sldId id="592" r:id="rId8"/>
    <p:sldId id="947" r:id="rId9"/>
    <p:sldId id="937" r:id="rId10"/>
    <p:sldId id="1180" r:id="rId11"/>
    <p:sldId id="688" r:id="rId12"/>
    <p:sldId id="339" r:id="rId13"/>
    <p:sldId id="422" r:id="rId14"/>
    <p:sldId id="423" r:id="rId15"/>
    <p:sldId id="328" r:id="rId16"/>
    <p:sldId id="963" r:id="rId17"/>
    <p:sldId id="431" r:id="rId18"/>
    <p:sldId id="960" r:id="rId19"/>
    <p:sldId id="385" r:id="rId20"/>
    <p:sldId id="559" r:id="rId21"/>
    <p:sldId id="288" r:id="rId22"/>
    <p:sldId id="289" r:id="rId23"/>
    <p:sldId id="895" r:id="rId24"/>
    <p:sldId id="565" r:id="rId25"/>
    <p:sldId id="597" r:id="rId26"/>
    <p:sldId id="923" r:id="rId27"/>
    <p:sldId id="316" r:id="rId28"/>
    <p:sldId id="43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A2E4"/>
    <a:srgbClr val="888A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F90685-66E9-4E36-BD47-6BF1A666E858}" type="doc">
      <dgm:prSet loTypeId="urn:microsoft.com/office/officeart/2005/8/layout/chevron1" loCatId="process" qsTypeId="urn:microsoft.com/office/officeart/2005/8/quickstyle/simple1" qsCatId="simple" csTypeId="urn:microsoft.com/office/officeart/2005/8/colors/accent1_2" csCatId="accent1" phldr="1"/>
      <dgm:spPr/>
    </dgm:pt>
    <dgm:pt modelId="{6354191A-AE49-489C-B8EA-C55064D97E56}">
      <dgm:prSet phldrT="[Text]" custT="1"/>
      <dgm:spPr>
        <a:solidFill>
          <a:srgbClr val="002060"/>
        </a:solidFill>
      </dgm:spPr>
      <dgm:t>
        <a:bodyPr/>
        <a:lstStyle/>
        <a:p>
          <a:r>
            <a:rPr lang="en-US" sz="1800" b="1"/>
            <a:t>Plan</a:t>
          </a:r>
        </a:p>
      </dgm:t>
    </dgm:pt>
    <dgm:pt modelId="{85F22EB5-FD02-4315-A66E-BB6DEB6EF3A5}" type="parTrans" cxnId="{B5BC4472-B093-436A-B383-BFE30FCC39D0}">
      <dgm:prSet/>
      <dgm:spPr/>
      <dgm:t>
        <a:bodyPr/>
        <a:lstStyle/>
        <a:p>
          <a:endParaRPr lang="en-US"/>
        </a:p>
      </dgm:t>
    </dgm:pt>
    <dgm:pt modelId="{D03B2A63-292D-49C4-AF5A-8C1BF3BE44BB}" type="sibTrans" cxnId="{B5BC4472-B093-436A-B383-BFE30FCC39D0}">
      <dgm:prSet/>
      <dgm:spPr/>
      <dgm:t>
        <a:bodyPr/>
        <a:lstStyle/>
        <a:p>
          <a:endParaRPr lang="en-US"/>
        </a:p>
      </dgm:t>
    </dgm:pt>
    <dgm:pt modelId="{590B7901-853F-475C-9123-E7F0D810972D}">
      <dgm:prSet phldrT="[Text]" custT="1"/>
      <dgm:spPr>
        <a:solidFill>
          <a:srgbClr val="002060"/>
        </a:solidFill>
      </dgm:spPr>
      <dgm:t>
        <a:bodyPr/>
        <a:lstStyle/>
        <a:p>
          <a:r>
            <a:rPr lang="en-US" sz="1800" b="1"/>
            <a:t>Code</a:t>
          </a:r>
        </a:p>
      </dgm:t>
    </dgm:pt>
    <dgm:pt modelId="{374837E7-E531-40D1-9BD0-60466B985935}" type="parTrans" cxnId="{CE9A953A-4285-492C-B64C-7C53148D013D}">
      <dgm:prSet/>
      <dgm:spPr/>
      <dgm:t>
        <a:bodyPr/>
        <a:lstStyle/>
        <a:p>
          <a:endParaRPr lang="en-US"/>
        </a:p>
      </dgm:t>
    </dgm:pt>
    <dgm:pt modelId="{314ADDF0-B1C5-4814-B72D-F1960BBFCF10}" type="sibTrans" cxnId="{CE9A953A-4285-492C-B64C-7C53148D013D}">
      <dgm:prSet/>
      <dgm:spPr/>
      <dgm:t>
        <a:bodyPr/>
        <a:lstStyle/>
        <a:p>
          <a:endParaRPr lang="en-US"/>
        </a:p>
      </dgm:t>
    </dgm:pt>
    <dgm:pt modelId="{C2B22B91-9262-4CCB-AFE5-F4D7536C6816}">
      <dgm:prSet phldrT="[Text]" custT="1"/>
      <dgm:spPr>
        <a:solidFill>
          <a:srgbClr val="002060"/>
        </a:solidFill>
      </dgm:spPr>
      <dgm:t>
        <a:bodyPr/>
        <a:lstStyle/>
        <a:p>
          <a:r>
            <a:rPr lang="en-US" sz="1800" b="1"/>
            <a:t>Operate</a:t>
          </a:r>
        </a:p>
      </dgm:t>
    </dgm:pt>
    <dgm:pt modelId="{F1CC2425-42E9-418D-8F56-ED6055F70F28}" type="parTrans" cxnId="{1A145CB5-9031-4174-8DBD-6CA909CCE887}">
      <dgm:prSet/>
      <dgm:spPr/>
      <dgm:t>
        <a:bodyPr/>
        <a:lstStyle/>
        <a:p>
          <a:endParaRPr lang="en-US"/>
        </a:p>
      </dgm:t>
    </dgm:pt>
    <dgm:pt modelId="{D6C55451-6D54-4304-BB63-1CE5F253DF91}" type="sibTrans" cxnId="{1A145CB5-9031-4174-8DBD-6CA909CCE887}">
      <dgm:prSet/>
      <dgm:spPr/>
      <dgm:t>
        <a:bodyPr/>
        <a:lstStyle/>
        <a:p>
          <a:endParaRPr lang="en-US"/>
        </a:p>
      </dgm:t>
    </dgm:pt>
    <dgm:pt modelId="{49518873-24F2-4D88-8562-77C6FDDB3467}">
      <dgm:prSet phldrT="[Text]" custT="1"/>
      <dgm:spPr>
        <a:solidFill>
          <a:srgbClr val="002060"/>
        </a:solidFill>
      </dgm:spPr>
      <dgm:t>
        <a:bodyPr/>
        <a:lstStyle/>
        <a:p>
          <a:r>
            <a:rPr lang="en-US" sz="1600" b="1"/>
            <a:t>Create</a:t>
          </a:r>
        </a:p>
      </dgm:t>
    </dgm:pt>
    <dgm:pt modelId="{AF820A68-2624-4831-B843-D30A46FE0EDE}" type="parTrans" cxnId="{5A592997-A66A-4C5C-A887-76646220D449}">
      <dgm:prSet/>
      <dgm:spPr/>
      <dgm:t>
        <a:bodyPr/>
        <a:lstStyle/>
        <a:p>
          <a:endParaRPr lang="en-US"/>
        </a:p>
      </dgm:t>
    </dgm:pt>
    <dgm:pt modelId="{9ECC6ACE-FE6D-44A5-B522-499641A37161}" type="sibTrans" cxnId="{5A592997-A66A-4C5C-A887-76646220D449}">
      <dgm:prSet/>
      <dgm:spPr/>
      <dgm:t>
        <a:bodyPr/>
        <a:lstStyle/>
        <a:p>
          <a:endParaRPr lang="en-US"/>
        </a:p>
      </dgm:t>
    </dgm:pt>
    <dgm:pt modelId="{D5BDC854-35B0-4E1C-BC51-00251C52D705}">
      <dgm:prSet phldrT="[Text]" custT="1"/>
      <dgm:spPr>
        <a:solidFill>
          <a:srgbClr val="002060"/>
        </a:solidFill>
      </dgm:spPr>
      <dgm:t>
        <a:bodyPr/>
        <a:lstStyle/>
        <a:p>
          <a:r>
            <a:rPr lang="en-US" sz="1800" b="1"/>
            <a:t>Test</a:t>
          </a:r>
        </a:p>
      </dgm:t>
    </dgm:pt>
    <dgm:pt modelId="{3A5D9C2B-A940-4D9C-B32E-0FB8D217F9E1}" type="parTrans" cxnId="{FB63CA3B-1307-40FC-BAE3-4972E11BB36E}">
      <dgm:prSet/>
      <dgm:spPr/>
      <dgm:t>
        <a:bodyPr/>
        <a:lstStyle/>
        <a:p>
          <a:endParaRPr lang="en-US"/>
        </a:p>
      </dgm:t>
    </dgm:pt>
    <dgm:pt modelId="{0913D219-B5E5-4E84-BE95-EAF454001852}" type="sibTrans" cxnId="{FB63CA3B-1307-40FC-BAE3-4972E11BB36E}">
      <dgm:prSet/>
      <dgm:spPr/>
      <dgm:t>
        <a:bodyPr/>
        <a:lstStyle/>
        <a:p>
          <a:endParaRPr lang="en-US"/>
        </a:p>
      </dgm:t>
    </dgm:pt>
    <dgm:pt modelId="{060DD46C-B278-479D-9E99-EF54BEF1F3F4}">
      <dgm:prSet phldrT="[Text]" custT="1"/>
      <dgm:spPr>
        <a:solidFill>
          <a:srgbClr val="002060"/>
        </a:solidFill>
      </dgm:spPr>
      <dgm:t>
        <a:bodyPr/>
        <a:lstStyle/>
        <a:p>
          <a:r>
            <a:rPr lang="en-US" sz="1800" b="1"/>
            <a:t>Release</a:t>
          </a:r>
        </a:p>
      </dgm:t>
    </dgm:pt>
    <dgm:pt modelId="{BDA03A34-CECA-4F41-ACE1-28D25C840DDC}" type="parTrans" cxnId="{04F1373F-A72C-485A-B087-7092BDB11B52}">
      <dgm:prSet/>
      <dgm:spPr/>
      <dgm:t>
        <a:bodyPr/>
        <a:lstStyle/>
        <a:p>
          <a:endParaRPr lang="en-US"/>
        </a:p>
      </dgm:t>
    </dgm:pt>
    <dgm:pt modelId="{9B49D97D-8FDE-4126-9F26-1DEE5577356F}" type="sibTrans" cxnId="{04F1373F-A72C-485A-B087-7092BDB11B52}">
      <dgm:prSet/>
      <dgm:spPr/>
      <dgm:t>
        <a:bodyPr/>
        <a:lstStyle/>
        <a:p>
          <a:endParaRPr lang="en-US"/>
        </a:p>
      </dgm:t>
    </dgm:pt>
    <dgm:pt modelId="{726D3ED6-5662-4E4B-963E-5B4FF8F30ACB}">
      <dgm:prSet phldrT="[Text]" custT="1"/>
      <dgm:spPr>
        <a:solidFill>
          <a:srgbClr val="002060"/>
        </a:solidFill>
      </dgm:spPr>
      <dgm:t>
        <a:bodyPr/>
        <a:lstStyle/>
        <a:p>
          <a:r>
            <a:rPr lang="en-US" sz="1800" b="1"/>
            <a:t>Deploy</a:t>
          </a:r>
        </a:p>
      </dgm:t>
    </dgm:pt>
    <dgm:pt modelId="{4E65D861-49D2-4433-A49D-434B554CD8CF}" type="parTrans" cxnId="{0D272F38-592A-4EEB-8F38-B25FA51C7557}">
      <dgm:prSet/>
      <dgm:spPr/>
      <dgm:t>
        <a:bodyPr/>
        <a:lstStyle/>
        <a:p>
          <a:endParaRPr lang="en-US"/>
        </a:p>
      </dgm:t>
    </dgm:pt>
    <dgm:pt modelId="{EBDE7A46-E54D-4B8E-973B-42DFF95FC52B}" type="sibTrans" cxnId="{0D272F38-592A-4EEB-8F38-B25FA51C7557}">
      <dgm:prSet/>
      <dgm:spPr/>
      <dgm:t>
        <a:bodyPr/>
        <a:lstStyle/>
        <a:p>
          <a:endParaRPr lang="en-US"/>
        </a:p>
      </dgm:t>
    </dgm:pt>
    <dgm:pt modelId="{4EC29511-C372-42C6-9D4F-7D2923C8450A}" type="pres">
      <dgm:prSet presAssocID="{5AF90685-66E9-4E36-BD47-6BF1A666E858}" presName="Name0" presStyleCnt="0">
        <dgm:presLayoutVars>
          <dgm:dir/>
          <dgm:animLvl val="lvl"/>
          <dgm:resizeHandles val="exact"/>
        </dgm:presLayoutVars>
      </dgm:prSet>
      <dgm:spPr/>
    </dgm:pt>
    <dgm:pt modelId="{031E9B83-BE31-4DD3-969A-1F1A1298B99F}" type="pres">
      <dgm:prSet presAssocID="{6354191A-AE49-489C-B8EA-C55064D97E56}" presName="parTxOnly" presStyleLbl="node1" presStyleIdx="0" presStyleCnt="7">
        <dgm:presLayoutVars>
          <dgm:chMax val="0"/>
          <dgm:chPref val="0"/>
          <dgm:bulletEnabled val="1"/>
        </dgm:presLayoutVars>
      </dgm:prSet>
      <dgm:spPr/>
    </dgm:pt>
    <dgm:pt modelId="{00E2F252-D8A1-4276-B75D-5CE448728A19}" type="pres">
      <dgm:prSet presAssocID="{D03B2A63-292D-49C4-AF5A-8C1BF3BE44BB}" presName="parTxOnlySpace" presStyleCnt="0"/>
      <dgm:spPr/>
    </dgm:pt>
    <dgm:pt modelId="{6B1F6358-2C63-4CE7-AE51-AC69919CA1BF}" type="pres">
      <dgm:prSet presAssocID="{590B7901-853F-475C-9123-E7F0D810972D}" presName="parTxOnly" presStyleLbl="node1" presStyleIdx="1" presStyleCnt="7">
        <dgm:presLayoutVars>
          <dgm:chMax val="0"/>
          <dgm:chPref val="0"/>
          <dgm:bulletEnabled val="1"/>
        </dgm:presLayoutVars>
      </dgm:prSet>
      <dgm:spPr/>
    </dgm:pt>
    <dgm:pt modelId="{C1498AD4-D661-46B7-8AB1-C259D8D73F7E}" type="pres">
      <dgm:prSet presAssocID="{314ADDF0-B1C5-4814-B72D-F1960BBFCF10}" presName="parTxOnlySpace" presStyleCnt="0"/>
      <dgm:spPr/>
    </dgm:pt>
    <dgm:pt modelId="{2A7C0C47-74F4-4060-9039-FC3BEB33F949}" type="pres">
      <dgm:prSet presAssocID="{49518873-24F2-4D88-8562-77C6FDDB3467}" presName="parTxOnly" presStyleLbl="node1" presStyleIdx="2" presStyleCnt="7">
        <dgm:presLayoutVars>
          <dgm:chMax val="0"/>
          <dgm:chPref val="0"/>
          <dgm:bulletEnabled val="1"/>
        </dgm:presLayoutVars>
      </dgm:prSet>
      <dgm:spPr/>
    </dgm:pt>
    <dgm:pt modelId="{B7CF1355-9BFB-4885-B861-83C763296F73}" type="pres">
      <dgm:prSet presAssocID="{9ECC6ACE-FE6D-44A5-B522-499641A37161}" presName="parTxOnlySpace" presStyleCnt="0"/>
      <dgm:spPr/>
    </dgm:pt>
    <dgm:pt modelId="{29675E24-B839-43B9-85C6-54048E62B338}" type="pres">
      <dgm:prSet presAssocID="{D5BDC854-35B0-4E1C-BC51-00251C52D705}" presName="parTxOnly" presStyleLbl="node1" presStyleIdx="3" presStyleCnt="7">
        <dgm:presLayoutVars>
          <dgm:chMax val="0"/>
          <dgm:chPref val="0"/>
          <dgm:bulletEnabled val="1"/>
        </dgm:presLayoutVars>
      </dgm:prSet>
      <dgm:spPr/>
    </dgm:pt>
    <dgm:pt modelId="{D1ABA424-084D-4772-A108-3EE268E38A61}" type="pres">
      <dgm:prSet presAssocID="{0913D219-B5E5-4E84-BE95-EAF454001852}" presName="parTxOnlySpace" presStyleCnt="0"/>
      <dgm:spPr/>
    </dgm:pt>
    <dgm:pt modelId="{CF05FFA6-D086-4668-A6DF-D6DFB3722418}" type="pres">
      <dgm:prSet presAssocID="{060DD46C-B278-479D-9E99-EF54BEF1F3F4}" presName="parTxOnly" presStyleLbl="node1" presStyleIdx="4" presStyleCnt="7">
        <dgm:presLayoutVars>
          <dgm:chMax val="0"/>
          <dgm:chPref val="0"/>
          <dgm:bulletEnabled val="1"/>
        </dgm:presLayoutVars>
      </dgm:prSet>
      <dgm:spPr/>
    </dgm:pt>
    <dgm:pt modelId="{F86E2FC3-39B1-4AEE-A842-8750D009F124}" type="pres">
      <dgm:prSet presAssocID="{9B49D97D-8FDE-4126-9F26-1DEE5577356F}" presName="parTxOnlySpace" presStyleCnt="0"/>
      <dgm:spPr/>
    </dgm:pt>
    <dgm:pt modelId="{B419F090-9070-4C08-BA93-8A81B6C919E9}" type="pres">
      <dgm:prSet presAssocID="{726D3ED6-5662-4E4B-963E-5B4FF8F30ACB}" presName="parTxOnly" presStyleLbl="node1" presStyleIdx="5" presStyleCnt="7">
        <dgm:presLayoutVars>
          <dgm:chMax val="0"/>
          <dgm:chPref val="0"/>
          <dgm:bulletEnabled val="1"/>
        </dgm:presLayoutVars>
      </dgm:prSet>
      <dgm:spPr/>
    </dgm:pt>
    <dgm:pt modelId="{344A0C98-746C-44F6-9489-B841FA8E480E}" type="pres">
      <dgm:prSet presAssocID="{EBDE7A46-E54D-4B8E-973B-42DFF95FC52B}" presName="parTxOnlySpace" presStyleCnt="0"/>
      <dgm:spPr/>
    </dgm:pt>
    <dgm:pt modelId="{900A4C49-1C29-485F-A4AD-60C02C76A19E}" type="pres">
      <dgm:prSet presAssocID="{C2B22B91-9262-4CCB-AFE5-F4D7536C6816}" presName="parTxOnly" presStyleLbl="node1" presStyleIdx="6" presStyleCnt="7">
        <dgm:presLayoutVars>
          <dgm:chMax val="0"/>
          <dgm:chPref val="0"/>
          <dgm:bulletEnabled val="1"/>
        </dgm:presLayoutVars>
      </dgm:prSet>
      <dgm:spPr/>
    </dgm:pt>
  </dgm:ptLst>
  <dgm:cxnLst>
    <dgm:cxn modelId="{AF520F0F-C887-4A6E-914A-83E54F6A90C4}" type="presOf" srcId="{49518873-24F2-4D88-8562-77C6FDDB3467}" destId="{2A7C0C47-74F4-4060-9039-FC3BEB33F949}" srcOrd="0" destOrd="0" presId="urn:microsoft.com/office/officeart/2005/8/layout/chevron1"/>
    <dgm:cxn modelId="{CFC4B60F-B56C-4910-8EF2-1E6E88DB37B3}" type="presOf" srcId="{060DD46C-B278-479D-9E99-EF54BEF1F3F4}" destId="{CF05FFA6-D086-4668-A6DF-D6DFB3722418}" srcOrd="0" destOrd="0" presId="urn:microsoft.com/office/officeart/2005/8/layout/chevron1"/>
    <dgm:cxn modelId="{0D272F38-592A-4EEB-8F38-B25FA51C7557}" srcId="{5AF90685-66E9-4E36-BD47-6BF1A666E858}" destId="{726D3ED6-5662-4E4B-963E-5B4FF8F30ACB}" srcOrd="5" destOrd="0" parTransId="{4E65D861-49D2-4433-A49D-434B554CD8CF}" sibTransId="{EBDE7A46-E54D-4B8E-973B-42DFF95FC52B}"/>
    <dgm:cxn modelId="{CE9A953A-4285-492C-B64C-7C53148D013D}" srcId="{5AF90685-66E9-4E36-BD47-6BF1A666E858}" destId="{590B7901-853F-475C-9123-E7F0D810972D}" srcOrd="1" destOrd="0" parTransId="{374837E7-E531-40D1-9BD0-60466B985935}" sibTransId="{314ADDF0-B1C5-4814-B72D-F1960BBFCF10}"/>
    <dgm:cxn modelId="{FB63CA3B-1307-40FC-BAE3-4972E11BB36E}" srcId="{5AF90685-66E9-4E36-BD47-6BF1A666E858}" destId="{D5BDC854-35B0-4E1C-BC51-00251C52D705}" srcOrd="3" destOrd="0" parTransId="{3A5D9C2B-A940-4D9C-B32E-0FB8D217F9E1}" sibTransId="{0913D219-B5E5-4E84-BE95-EAF454001852}"/>
    <dgm:cxn modelId="{04F1373F-A72C-485A-B087-7092BDB11B52}" srcId="{5AF90685-66E9-4E36-BD47-6BF1A666E858}" destId="{060DD46C-B278-479D-9E99-EF54BEF1F3F4}" srcOrd="4" destOrd="0" parTransId="{BDA03A34-CECA-4F41-ACE1-28D25C840DDC}" sibTransId="{9B49D97D-8FDE-4126-9F26-1DEE5577356F}"/>
    <dgm:cxn modelId="{B5BC4472-B093-436A-B383-BFE30FCC39D0}" srcId="{5AF90685-66E9-4E36-BD47-6BF1A666E858}" destId="{6354191A-AE49-489C-B8EA-C55064D97E56}" srcOrd="0" destOrd="0" parTransId="{85F22EB5-FD02-4315-A66E-BB6DEB6EF3A5}" sibTransId="{D03B2A63-292D-49C4-AF5A-8C1BF3BE44BB}"/>
    <dgm:cxn modelId="{5A592997-A66A-4C5C-A887-76646220D449}" srcId="{5AF90685-66E9-4E36-BD47-6BF1A666E858}" destId="{49518873-24F2-4D88-8562-77C6FDDB3467}" srcOrd="2" destOrd="0" parTransId="{AF820A68-2624-4831-B843-D30A46FE0EDE}" sibTransId="{9ECC6ACE-FE6D-44A5-B522-499641A37161}"/>
    <dgm:cxn modelId="{50AB77AD-4DFF-4677-8EB9-6F02C765A72B}" type="presOf" srcId="{6354191A-AE49-489C-B8EA-C55064D97E56}" destId="{031E9B83-BE31-4DD3-969A-1F1A1298B99F}" srcOrd="0" destOrd="0" presId="urn:microsoft.com/office/officeart/2005/8/layout/chevron1"/>
    <dgm:cxn modelId="{B817F7AF-3C62-4656-8B39-90C5192B54BC}" type="presOf" srcId="{726D3ED6-5662-4E4B-963E-5B4FF8F30ACB}" destId="{B419F090-9070-4C08-BA93-8A81B6C919E9}" srcOrd="0" destOrd="0" presId="urn:microsoft.com/office/officeart/2005/8/layout/chevron1"/>
    <dgm:cxn modelId="{1A145CB5-9031-4174-8DBD-6CA909CCE887}" srcId="{5AF90685-66E9-4E36-BD47-6BF1A666E858}" destId="{C2B22B91-9262-4CCB-AFE5-F4D7536C6816}" srcOrd="6" destOrd="0" parTransId="{F1CC2425-42E9-418D-8F56-ED6055F70F28}" sibTransId="{D6C55451-6D54-4304-BB63-1CE5F253DF91}"/>
    <dgm:cxn modelId="{1E0251C8-A3AB-4B69-A00E-F641E76FFB01}" type="presOf" srcId="{D5BDC854-35B0-4E1C-BC51-00251C52D705}" destId="{29675E24-B839-43B9-85C6-54048E62B338}" srcOrd="0" destOrd="0" presId="urn:microsoft.com/office/officeart/2005/8/layout/chevron1"/>
    <dgm:cxn modelId="{E1D5B9CE-25AB-4607-9B17-DF0ED9FE103E}" type="presOf" srcId="{C2B22B91-9262-4CCB-AFE5-F4D7536C6816}" destId="{900A4C49-1C29-485F-A4AD-60C02C76A19E}" srcOrd="0" destOrd="0" presId="urn:microsoft.com/office/officeart/2005/8/layout/chevron1"/>
    <dgm:cxn modelId="{2ED197DC-0A2B-4A7F-AB7F-6C0FD1884410}" type="presOf" srcId="{590B7901-853F-475C-9123-E7F0D810972D}" destId="{6B1F6358-2C63-4CE7-AE51-AC69919CA1BF}" srcOrd="0" destOrd="0" presId="urn:microsoft.com/office/officeart/2005/8/layout/chevron1"/>
    <dgm:cxn modelId="{C507EEF0-9C06-4CBE-9695-8B661557C6FA}" type="presOf" srcId="{5AF90685-66E9-4E36-BD47-6BF1A666E858}" destId="{4EC29511-C372-42C6-9D4F-7D2923C8450A}" srcOrd="0" destOrd="0" presId="urn:microsoft.com/office/officeart/2005/8/layout/chevron1"/>
    <dgm:cxn modelId="{DCD3BADC-C921-4638-A92B-70FC7F7B9AFD}" type="presParOf" srcId="{4EC29511-C372-42C6-9D4F-7D2923C8450A}" destId="{031E9B83-BE31-4DD3-969A-1F1A1298B99F}" srcOrd="0" destOrd="0" presId="urn:microsoft.com/office/officeart/2005/8/layout/chevron1"/>
    <dgm:cxn modelId="{92CB93B9-C91A-4B41-8468-B2EF43CB1075}" type="presParOf" srcId="{4EC29511-C372-42C6-9D4F-7D2923C8450A}" destId="{00E2F252-D8A1-4276-B75D-5CE448728A19}" srcOrd="1" destOrd="0" presId="urn:microsoft.com/office/officeart/2005/8/layout/chevron1"/>
    <dgm:cxn modelId="{BB8F70BD-F45A-4789-B4A6-B3A8041AA9B7}" type="presParOf" srcId="{4EC29511-C372-42C6-9D4F-7D2923C8450A}" destId="{6B1F6358-2C63-4CE7-AE51-AC69919CA1BF}" srcOrd="2" destOrd="0" presId="urn:microsoft.com/office/officeart/2005/8/layout/chevron1"/>
    <dgm:cxn modelId="{67DF00B2-3F76-4FB1-AA07-8A62021ABE4A}" type="presParOf" srcId="{4EC29511-C372-42C6-9D4F-7D2923C8450A}" destId="{C1498AD4-D661-46B7-8AB1-C259D8D73F7E}" srcOrd="3" destOrd="0" presId="urn:microsoft.com/office/officeart/2005/8/layout/chevron1"/>
    <dgm:cxn modelId="{81C8EA97-226F-4FF9-A179-C1A5870A15B4}" type="presParOf" srcId="{4EC29511-C372-42C6-9D4F-7D2923C8450A}" destId="{2A7C0C47-74F4-4060-9039-FC3BEB33F949}" srcOrd="4" destOrd="0" presId="urn:microsoft.com/office/officeart/2005/8/layout/chevron1"/>
    <dgm:cxn modelId="{AF953DAE-B6E4-4A0D-A745-E72984FE6B68}" type="presParOf" srcId="{4EC29511-C372-42C6-9D4F-7D2923C8450A}" destId="{B7CF1355-9BFB-4885-B861-83C763296F73}" srcOrd="5" destOrd="0" presId="urn:microsoft.com/office/officeart/2005/8/layout/chevron1"/>
    <dgm:cxn modelId="{4153B3AD-3771-4EEE-BD5F-FB6B366036DA}" type="presParOf" srcId="{4EC29511-C372-42C6-9D4F-7D2923C8450A}" destId="{29675E24-B839-43B9-85C6-54048E62B338}" srcOrd="6" destOrd="0" presId="urn:microsoft.com/office/officeart/2005/8/layout/chevron1"/>
    <dgm:cxn modelId="{5416999A-4D00-417B-8784-E83B8CAE49BE}" type="presParOf" srcId="{4EC29511-C372-42C6-9D4F-7D2923C8450A}" destId="{D1ABA424-084D-4772-A108-3EE268E38A61}" srcOrd="7" destOrd="0" presId="urn:microsoft.com/office/officeart/2005/8/layout/chevron1"/>
    <dgm:cxn modelId="{3EA31CFF-568A-44B7-BEAC-4EA2426E1195}" type="presParOf" srcId="{4EC29511-C372-42C6-9D4F-7D2923C8450A}" destId="{CF05FFA6-D086-4668-A6DF-D6DFB3722418}" srcOrd="8" destOrd="0" presId="urn:microsoft.com/office/officeart/2005/8/layout/chevron1"/>
    <dgm:cxn modelId="{B3134179-62A5-49EB-A586-C2886CE35121}" type="presParOf" srcId="{4EC29511-C372-42C6-9D4F-7D2923C8450A}" destId="{F86E2FC3-39B1-4AEE-A842-8750D009F124}" srcOrd="9" destOrd="0" presId="urn:microsoft.com/office/officeart/2005/8/layout/chevron1"/>
    <dgm:cxn modelId="{9DB03382-14BA-46E1-AEBB-E76ECC13BF95}" type="presParOf" srcId="{4EC29511-C372-42C6-9D4F-7D2923C8450A}" destId="{B419F090-9070-4C08-BA93-8A81B6C919E9}" srcOrd="10" destOrd="0" presId="urn:microsoft.com/office/officeart/2005/8/layout/chevron1"/>
    <dgm:cxn modelId="{EC53648F-C8E5-4EA4-AF5A-6EEE0C2B14B5}" type="presParOf" srcId="{4EC29511-C372-42C6-9D4F-7D2923C8450A}" destId="{344A0C98-746C-44F6-9489-B841FA8E480E}" srcOrd="11" destOrd="0" presId="urn:microsoft.com/office/officeart/2005/8/layout/chevron1"/>
    <dgm:cxn modelId="{B8608FB4-68B4-4C05-9EBE-8F20F35D6609}" type="presParOf" srcId="{4EC29511-C372-42C6-9D4F-7D2923C8450A}" destId="{900A4C49-1C29-485F-A4AD-60C02C76A19E}"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E9B83-BE31-4DD3-969A-1F1A1298B99F}">
      <dsp:nvSpPr>
        <dsp:cNvPr id="0" name=""/>
        <dsp:cNvSpPr/>
      </dsp:nvSpPr>
      <dsp:spPr>
        <a:xfrm>
          <a:off x="0" y="91196"/>
          <a:ext cx="1749809" cy="699923"/>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t>Plan</a:t>
          </a:r>
        </a:p>
      </dsp:txBody>
      <dsp:txXfrm>
        <a:off x="349962" y="91196"/>
        <a:ext cx="1049886" cy="699923"/>
      </dsp:txXfrm>
    </dsp:sp>
    <dsp:sp modelId="{6B1F6358-2C63-4CE7-AE51-AC69919CA1BF}">
      <dsp:nvSpPr>
        <dsp:cNvPr id="0" name=""/>
        <dsp:cNvSpPr/>
      </dsp:nvSpPr>
      <dsp:spPr>
        <a:xfrm>
          <a:off x="1574828" y="91196"/>
          <a:ext cx="1749809" cy="699923"/>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t>Code</a:t>
          </a:r>
        </a:p>
      </dsp:txBody>
      <dsp:txXfrm>
        <a:off x="1924790" y="91196"/>
        <a:ext cx="1049886" cy="699923"/>
      </dsp:txXfrm>
    </dsp:sp>
    <dsp:sp modelId="{2A7C0C47-74F4-4060-9039-FC3BEB33F949}">
      <dsp:nvSpPr>
        <dsp:cNvPr id="0" name=""/>
        <dsp:cNvSpPr/>
      </dsp:nvSpPr>
      <dsp:spPr>
        <a:xfrm>
          <a:off x="3149656" y="91196"/>
          <a:ext cx="1749809" cy="699923"/>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a:t>Create</a:t>
          </a:r>
        </a:p>
      </dsp:txBody>
      <dsp:txXfrm>
        <a:off x="3499618" y="91196"/>
        <a:ext cx="1049886" cy="699923"/>
      </dsp:txXfrm>
    </dsp:sp>
    <dsp:sp modelId="{29675E24-B839-43B9-85C6-54048E62B338}">
      <dsp:nvSpPr>
        <dsp:cNvPr id="0" name=""/>
        <dsp:cNvSpPr/>
      </dsp:nvSpPr>
      <dsp:spPr>
        <a:xfrm>
          <a:off x="4724484" y="91196"/>
          <a:ext cx="1749809" cy="699923"/>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t>Test</a:t>
          </a:r>
        </a:p>
      </dsp:txBody>
      <dsp:txXfrm>
        <a:off x="5074446" y="91196"/>
        <a:ext cx="1049886" cy="699923"/>
      </dsp:txXfrm>
    </dsp:sp>
    <dsp:sp modelId="{CF05FFA6-D086-4668-A6DF-D6DFB3722418}">
      <dsp:nvSpPr>
        <dsp:cNvPr id="0" name=""/>
        <dsp:cNvSpPr/>
      </dsp:nvSpPr>
      <dsp:spPr>
        <a:xfrm>
          <a:off x="6299312" y="91196"/>
          <a:ext cx="1749809" cy="699923"/>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t>Release</a:t>
          </a:r>
        </a:p>
      </dsp:txBody>
      <dsp:txXfrm>
        <a:off x="6649274" y="91196"/>
        <a:ext cx="1049886" cy="699923"/>
      </dsp:txXfrm>
    </dsp:sp>
    <dsp:sp modelId="{B419F090-9070-4C08-BA93-8A81B6C919E9}">
      <dsp:nvSpPr>
        <dsp:cNvPr id="0" name=""/>
        <dsp:cNvSpPr/>
      </dsp:nvSpPr>
      <dsp:spPr>
        <a:xfrm>
          <a:off x="7874140" y="91196"/>
          <a:ext cx="1749809" cy="699923"/>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t>Deploy</a:t>
          </a:r>
        </a:p>
      </dsp:txBody>
      <dsp:txXfrm>
        <a:off x="8224102" y="91196"/>
        <a:ext cx="1049886" cy="699923"/>
      </dsp:txXfrm>
    </dsp:sp>
    <dsp:sp modelId="{900A4C49-1C29-485F-A4AD-60C02C76A19E}">
      <dsp:nvSpPr>
        <dsp:cNvPr id="0" name=""/>
        <dsp:cNvSpPr/>
      </dsp:nvSpPr>
      <dsp:spPr>
        <a:xfrm>
          <a:off x="9448968" y="91196"/>
          <a:ext cx="1749809" cy="699923"/>
        </a:xfrm>
        <a:prstGeom prst="chevron">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t>Operate</a:t>
          </a:r>
        </a:p>
      </dsp:txBody>
      <dsp:txXfrm>
        <a:off x="9798930" y="91196"/>
        <a:ext cx="1049886" cy="6999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C07B1-AB0B-5848-BE9C-30B9B2692C04}" type="datetimeFigureOut">
              <a:rPr lang="en-US" smtClean="0"/>
              <a:t>7/16/20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14219-9874-EB4A-A5DF-E8E2BB358916}" type="slidenum">
              <a:rPr lang="en-US" smtClean="0"/>
              <a:t>‹#›</a:t>
            </a:fld>
            <a:endParaRPr lang="en-US"/>
          </a:p>
        </p:txBody>
      </p:sp>
    </p:spTree>
    <p:extLst>
      <p:ext uri="{BB962C8B-B14F-4D97-AF65-F5344CB8AC3E}">
        <p14:creationId xmlns:p14="http://schemas.microsoft.com/office/powerpoint/2010/main" val="124328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log.redlock.io/cryptojacking-tesl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kubernetes.io/docs/concepts/configuration/secret/#risk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8a1ed0d555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8a1ed0d555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5183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7"/>
        <p:cNvGrpSpPr/>
        <p:nvPr/>
      </p:nvGrpSpPr>
      <p:grpSpPr>
        <a:xfrm>
          <a:off x="0" y="0"/>
          <a:ext cx="0" cy="0"/>
          <a:chOff x="0" y="0"/>
          <a:chExt cx="0" cy="0"/>
        </a:xfrm>
      </p:grpSpPr>
      <p:sp>
        <p:nvSpPr>
          <p:cNvPr id="2868" name="Shape 28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69" name="Shape 286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6417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88707-13C5-0D44-A6CC-0F7089BF74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7197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a:t>
            </a:r>
            <a:r>
              <a:rPr lang="en-US" err="1"/>
              <a:t>conjur</a:t>
            </a:r>
            <a:r>
              <a:rPr lang="en-US"/>
              <a:t> verifies the Pod identities, the issued certificates have meaningful subject name and alt names that can be used for verified TLS both within the cluster and from outside the cluster into it. In other words end to end encryption.</a:t>
            </a:r>
          </a:p>
          <a:p>
            <a:endParaRPr lang="en-US"/>
          </a:p>
          <a:p>
            <a:r>
              <a:rPr lang="en-US" err="1"/>
              <a:t>conjur</a:t>
            </a:r>
            <a:r>
              <a:rPr lang="en-US"/>
              <a:t> policy enables collaboration with separation of duties between the </a:t>
            </a:r>
            <a:r>
              <a:rPr lang="en-US" sz="1200">
                <a:latin typeface="Arial" pitchFamily="34" charset="0"/>
                <a:cs typeface="Arial" pitchFamily="34" charset="0"/>
              </a:rPr>
              <a:t>Kubernetes </a:t>
            </a:r>
            <a:r>
              <a:rPr lang="en-US"/>
              <a:t>security operator and the development teams. The result is a very scalable workflow for onboarding applications that is also secure and audited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0468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(Tesla breach)</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Arial" charset="0"/>
                <a:ea typeface="+mn-ea"/>
                <a:cs typeface="+mn-cs"/>
              </a:rPr>
              <a:t>An unsecured Kubernetes container management console allowed cyber-attackers to breach a Tesla cloud account that contained sensitive data, including telemetry data from the company’s electric cars.</a:t>
            </a:r>
          </a:p>
          <a:p>
            <a:r>
              <a:rPr lang="en-US" sz="1200" b="0" i="0" kern="1200">
                <a:solidFill>
                  <a:schemeClr val="tx1"/>
                </a:solidFill>
                <a:effectLst/>
                <a:latin typeface="Arial" charset="0"/>
                <a:ea typeface="+mn-ea"/>
                <a:cs typeface="+mn-cs"/>
              </a:rPr>
              <a:t>the Tesla breach resulted from the exposure of Amazon Web Services security credentials after </a:t>
            </a:r>
            <a:r>
              <a:rPr lang="en-US" sz="1200" b="0" i="0" u="none" strike="noStrike" kern="1200">
                <a:solidFill>
                  <a:schemeClr val="tx1"/>
                </a:solidFill>
                <a:effectLst/>
                <a:latin typeface="Arial" charset="0"/>
                <a:ea typeface="+mn-ea"/>
                <a:cs typeface="+mn-cs"/>
                <a:hlinkClick r:id="rId3"/>
              </a:rPr>
              <a:t>hackers penetrated</a:t>
            </a:r>
            <a:r>
              <a:rPr lang="en-US" sz="1200" b="0" i="0" kern="1200">
                <a:solidFill>
                  <a:schemeClr val="tx1"/>
                </a:solidFill>
                <a:effectLst/>
                <a:latin typeface="Arial" charset="0"/>
                <a:ea typeface="+mn-ea"/>
                <a:cs typeface="+mn-cs"/>
              </a:rPr>
              <a:t> Tesla’s Kubernetes console, which was not password protected This led to the exposure of the company’s Amazon S3 cloud account, which contained sensitive data including the Tesla vehicle telemetry. </a:t>
            </a:r>
          </a:p>
          <a:p>
            <a:r>
              <a:rPr lang="en-US" sz="1200" b="0" i="0" kern="1200">
                <a:solidFill>
                  <a:schemeClr val="tx1"/>
                </a:solidFill>
                <a:effectLst/>
                <a:latin typeface="Arial" charset="0"/>
                <a:ea typeface="+mn-ea"/>
                <a:cs typeface="+mn-cs"/>
              </a:rPr>
              <a:t>The breach also provided access to Tesla’s AWS compute services, which the hackers used to mine crypto-currency.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10"/>
          </p:nvPr>
        </p:nvSpPr>
        <p:spPr/>
        <p:txBody>
          <a:bodyPr/>
          <a:lstStyle/>
          <a:p>
            <a:fld id="{C4BE6FA8-BD4D-5641-8863-6BFD9DA3CAB0}" type="slidenum">
              <a:rPr lang="en-US" smtClean="0"/>
              <a:pPr/>
              <a:t>3</a:t>
            </a:fld>
            <a:endParaRPr lang="en-US"/>
          </a:p>
        </p:txBody>
      </p:sp>
    </p:spTree>
    <p:extLst>
      <p:ext uri="{BB962C8B-B14F-4D97-AF65-F5344CB8AC3E}">
        <p14:creationId xmlns:p14="http://schemas.microsoft.com/office/powerpoint/2010/main" val="228907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FF35C-135C-614E-BA91-C49BD96A49EE}" type="slidenum">
              <a:rPr kumimoji="0" lang="en-US" sz="20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31686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b="1"/>
              <a:t>Removal of Hard-Coded Credentials</a:t>
            </a:r>
            <a:endParaRPr lang="en-US"/>
          </a:p>
          <a:p>
            <a:pPr lvl="1" algn="l"/>
            <a:r>
              <a:rPr lang="en-US" sz="2000"/>
              <a:t>Limits discoverability of application credentials thereby reducing the attack surface</a:t>
            </a:r>
          </a:p>
          <a:p>
            <a:pPr lvl="1" algn="l"/>
            <a:r>
              <a:rPr lang="en-US" sz="2000"/>
              <a:t>Enables compliance with security best practices of secure secrets storage and use of stronger more complex credentials</a:t>
            </a:r>
          </a:p>
          <a:p>
            <a:pPr lvl="1" algn="l"/>
            <a:r>
              <a:rPr lang="en-US" sz="2000"/>
              <a:t>Removes security island dilemma by enforcing centralized credential store</a:t>
            </a:r>
          </a:p>
          <a:p>
            <a:pPr algn="l"/>
            <a:endParaRPr lang="en-US"/>
          </a:p>
          <a:p>
            <a:pPr lvl="0" algn="l"/>
            <a:r>
              <a:rPr lang="en-US" sz="2400" b="1"/>
              <a:t>Credential</a:t>
            </a:r>
            <a:br>
              <a:rPr lang="en-US" sz="2400" b="1"/>
            </a:br>
            <a:r>
              <a:rPr lang="en-US" sz="2400" b="1"/>
              <a:t>Rotation</a:t>
            </a:r>
            <a:endParaRPr lang="en-US" sz="2400"/>
          </a:p>
          <a:p>
            <a:pPr lvl="1" algn="l"/>
            <a:r>
              <a:rPr lang="en-US" sz="2000"/>
              <a:t>Password changes can now be performed regularly to comply with security best practices and audit requirements</a:t>
            </a:r>
          </a:p>
          <a:p>
            <a:pPr lvl="1" algn="l"/>
            <a:r>
              <a:rPr lang="en-US" sz="2000"/>
              <a:t>Configuration files, app code, or database tables no longer need to be updated with new values</a:t>
            </a:r>
          </a:p>
          <a:p>
            <a:pPr lvl="1" algn="l"/>
            <a:r>
              <a:rPr lang="en-US" sz="2000"/>
              <a:t>Application restarts (i.e. downtime) are not required to rotate credentials</a:t>
            </a:r>
          </a:p>
          <a:p>
            <a:pPr algn="l"/>
            <a:endParaRPr lang="en-US"/>
          </a:p>
          <a:p>
            <a:pPr lvl="0" algn="l"/>
            <a:r>
              <a:rPr lang="en-US" sz="2400" b="1"/>
              <a:t>Establish Identity to Apps</a:t>
            </a:r>
            <a:endParaRPr lang="en-US" sz="2400"/>
          </a:p>
          <a:p>
            <a:pPr lvl="1" algn="l"/>
            <a:r>
              <a:rPr lang="en-US" sz="2000"/>
              <a:t>Creates an auditable identity to applications (homegrown and 3</a:t>
            </a:r>
            <a:r>
              <a:rPr lang="en-US" sz="2000" baseline="30000"/>
              <a:t>rd</a:t>
            </a:r>
            <a:r>
              <a:rPr lang="en-US" sz="2000"/>
              <a:t> party commercial software)</a:t>
            </a:r>
          </a:p>
          <a:p>
            <a:pPr lvl="1" algn="l"/>
            <a:r>
              <a:rPr lang="en-US" sz="2000"/>
              <a:t>Increases auditability as now any access to the credential is authorized and logged</a:t>
            </a:r>
          </a:p>
          <a:p>
            <a:pPr lvl="1" algn="l"/>
            <a:r>
              <a:rPr lang="en-US" sz="2000"/>
              <a:t>Provides ability to enforce strong runtime authentication to applications</a:t>
            </a:r>
          </a:p>
          <a:p>
            <a:pPr algn="l"/>
            <a:endParaRPr lang="en-US"/>
          </a:p>
        </p:txBody>
      </p:sp>
      <p:sp>
        <p:nvSpPr>
          <p:cNvPr id="4" name="Slide Number Placeholder 3"/>
          <p:cNvSpPr>
            <a:spLocks noGrp="1"/>
          </p:cNvSpPr>
          <p:nvPr>
            <p:ph type="sldNum" sz="quarter" idx="10"/>
          </p:nvPr>
        </p:nvSpPr>
        <p:spPr/>
        <p:txBody>
          <a:bodyPr/>
          <a:lstStyle/>
          <a:p>
            <a:pPr defTabSz="881390">
              <a:defRPr/>
            </a:pPr>
            <a:fld id="{C5A8DB2E-4D9A-424F-B71C-3A7529BBE4CC}" type="slidenum">
              <a:rPr lang="en-US" sz="1200">
                <a:solidFill>
                  <a:prstClr val="black"/>
                </a:solidFill>
              </a:rPr>
              <a:pPr defTabSz="881390">
                <a:defRPr/>
              </a:pPr>
              <a:t>6</a:t>
            </a:fld>
            <a:endParaRPr lang="en-US" sz="1200">
              <a:solidFill>
                <a:prstClr val="black"/>
              </a:solidFill>
            </a:endParaRPr>
          </a:p>
        </p:txBody>
      </p:sp>
    </p:spTree>
    <p:extLst>
      <p:ext uri="{BB962C8B-B14F-4D97-AF65-F5344CB8AC3E}">
        <p14:creationId xmlns:p14="http://schemas.microsoft.com/office/powerpoint/2010/main" val="2119532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Shape 679"/>
          <p:cNvSpPr txBox="1">
            <a:spLocks noGrp="1"/>
          </p:cNvSpPr>
          <p:nvPr>
            <p:ph type="body" idx="1"/>
          </p:nvPr>
        </p:nvSpPr>
        <p:spPr>
          <a:xfrm>
            <a:off x="698615" y="4343400"/>
            <a:ext cx="5588913"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80" name="Shape 680"/>
          <p:cNvSpPr>
            <a:spLocks noGrp="1" noRot="1" noChangeAspect="1"/>
          </p:cNvSpPr>
          <p:nvPr>
            <p:ph type="sldImg" idx="2"/>
          </p:nvPr>
        </p:nvSpPr>
        <p:spPr>
          <a:xfrm>
            <a:off x="4445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44400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6413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567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r>
              <a:rPr lang="en-US"/>
              <a:t>K8s secrets risks: </a:t>
            </a:r>
            <a:r>
              <a:rPr lang="en-US">
                <a:hlinkClick r:id="rId3"/>
              </a:rPr>
              <a:t>https://kubernetes.io/docs/concepts/configuration/secret/#risks</a:t>
            </a:r>
            <a:endParaRPr/>
          </a:p>
        </p:txBody>
      </p:sp>
    </p:spTree>
    <p:extLst>
      <p:ext uri="{BB962C8B-B14F-4D97-AF65-F5344CB8AC3E}">
        <p14:creationId xmlns:p14="http://schemas.microsoft.com/office/powerpoint/2010/main" val="2867448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288707-13C5-0D44-A6CC-0F7089BF747C}" type="slidenum">
              <a:rPr lang="en-US" smtClean="0"/>
              <a:pPr/>
              <a:t>13</a:t>
            </a:fld>
            <a:endParaRPr lang="en-US"/>
          </a:p>
        </p:txBody>
      </p:sp>
    </p:spTree>
    <p:extLst>
      <p:ext uri="{BB962C8B-B14F-4D97-AF65-F5344CB8AC3E}">
        <p14:creationId xmlns:p14="http://schemas.microsoft.com/office/powerpoint/2010/main" val="3429843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Title Slide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914400" y="4314555"/>
            <a:ext cx="10363200" cy="609170"/>
          </a:xfrm>
          <a:prstGeom prst="rect">
            <a:avLst/>
          </a:prstGeom>
        </p:spPr>
        <p:txBody>
          <a:bodyPr anchor="b">
            <a:noAutofit/>
          </a:bodyPr>
          <a:lstStyle>
            <a:lvl1pPr algn="ctr">
              <a:lnSpc>
                <a:spcPct val="80000"/>
              </a:lnSpc>
              <a:defRPr sz="3600" b="1" spc="150" baseline="0">
                <a:solidFill>
                  <a:schemeClr val="bg1"/>
                </a:solidFill>
              </a:defRPr>
            </a:lvl1pPr>
          </a:lstStyle>
          <a:p>
            <a:r>
              <a:rPr lang="en-US"/>
              <a:t>Click to edit Master title style</a:t>
            </a:r>
          </a:p>
        </p:txBody>
      </p:sp>
      <p:sp>
        <p:nvSpPr>
          <p:cNvPr id="13" name="Subtitle 2"/>
          <p:cNvSpPr>
            <a:spLocks noGrp="1"/>
          </p:cNvSpPr>
          <p:nvPr>
            <p:ph type="subTitle" idx="1"/>
          </p:nvPr>
        </p:nvSpPr>
        <p:spPr>
          <a:xfrm>
            <a:off x="914400" y="5029200"/>
            <a:ext cx="10363200" cy="741362"/>
          </a:xfrm>
        </p:spPr>
        <p:txBody>
          <a:bodyPr anchor="t">
            <a:normAutofit/>
          </a:bodyPr>
          <a:lstStyle>
            <a:lvl1pPr marL="0" indent="0" algn="ctr">
              <a:buNone/>
              <a:defRPr sz="2000" spc="8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Slide Number Placeholder 5"/>
          <p:cNvSpPr>
            <a:spLocks noGrp="1"/>
          </p:cNvSpPr>
          <p:nvPr>
            <p:ph type="sldNum" sz="quarter" idx="12"/>
          </p:nvPr>
        </p:nvSpPr>
        <p:spPr>
          <a:xfrm>
            <a:off x="10721801" y="6568496"/>
            <a:ext cx="1126587" cy="180352"/>
          </a:xfrm>
        </p:spPr>
        <p:txBody>
          <a:bodyPr lIns="0" tIns="0" rIns="0" bIns="0"/>
          <a:lstStyle/>
          <a:p>
            <a:fld id="{3DB5E446-421A-E746-A83E-D1D14D8D9CBB}" type="slidenum">
              <a:rPr lang="en-US" smtClean="0"/>
              <a:t>‹#›</a:t>
            </a:fld>
            <a:endParaRPr lang="en-US"/>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7211" y="1863137"/>
            <a:ext cx="6751543" cy="1351799"/>
          </a:xfrm>
          <a:prstGeom prst="rect">
            <a:avLst/>
          </a:prstGeom>
        </p:spPr>
      </p:pic>
    </p:spTree>
    <p:extLst>
      <p:ext uri="{BB962C8B-B14F-4D97-AF65-F5344CB8AC3E}">
        <p14:creationId xmlns:p14="http://schemas.microsoft.com/office/powerpoint/2010/main" val="1848358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01 Divider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10721801" y="6568496"/>
            <a:ext cx="1126587" cy="180352"/>
          </a:xfrm>
        </p:spPr>
        <p:txBody>
          <a:bodyPr lIns="0" tIns="0" rIns="0" bIns="0"/>
          <a:lstStyle>
            <a:lvl1pPr>
              <a:defRPr>
                <a:solidFill>
                  <a:schemeClr val="bg1"/>
                </a:solidFill>
              </a:defRPr>
            </a:lvl1pPr>
          </a:lstStyle>
          <a:p>
            <a:fld id="{3DB5E446-421A-E746-A83E-D1D14D8D9CBB}" type="slidenum">
              <a:rPr lang="en-US" smtClean="0"/>
              <a:pPr/>
              <a:t>‹#›</a:t>
            </a:fld>
            <a:endParaRPr lang="en-US"/>
          </a:p>
        </p:txBody>
      </p:sp>
      <p:sp>
        <p:nvSpPr>
          <p:cNvPr id="6" name="Title 1"/>
          <p:cNvSpPr>
            <a:spLocks noGrp="1"/>
          </p:cNvSpPr>
          <p:nvPr>
            <p:ph type="title"/>
          </p:nvPr>
        </p:nvSpPr>
        <p:spPr>
          <a:xfrm>
            <a:off x="601358" y="1906292"/>
            <a:ext cx="10991374" cy="2852737"/>
          </a:xfrm>
          <a:prstGeom prst="rect">
            <a:avLst/>
          </a:prstGeom>
          <a:noFill/>
        </p:spPr>
        <p:txBody>
          <a:bodyPr anchor="ctr">
            <a:normAutofit/>
          </a:bodyPr>
          <a:lstStyle>
            <a:lvl1pPr algn="ctr">
              <a:lnSpc>
                <a:spcPct val="80000"/>
              </a:lnSpc>
              <a:defRPr sz="3800" spc="100" baseline="0">
                <a:solidFill>
                  <a:schemeClr val="bg1"/>
                </a:solidFill>
              </a:defRPr>
            </a:lvl1pPr>
          </a:lstStyle>
          <a:p>
            <a:r>
              <a:rPr lang="en-US"/>
              <a:t>Click to edit Master title style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9852" y="307535"/>
            <a:ext cx="2011213" cy="402824"/>
          </a:xfrm>
          <a:prstGeom prst="rect">
            <a:avLst/>
          </a:prstGeom>
        </p:spPr>
      </p:pic>
    </p:spTree>
    <p:extLst>
      <p:ext uri="{BB962C8B-B14F-4D97-AF65-F5344CB8AC3E}">
        <p14:creationId xmlns:p14="http://schemas.microsoft.com/office/powerpoint/2010/main" val="3151330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_01 Divider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10721801" y="6568496"/>
            <a:ext cx="1126587" cy="180352"/>
          </a:xfrm>
        </p:spPr>
        <p:txBody>
          <a:bodyPr lIns="0" tIns="0" rIns="0" bIns="0"/>
          <a:lstStyle>
            <a:lvl1pPr>
              <a:defRPr>
                <a:solidFill>
                  <a:schemeClr val="bg1"/>
                </a:solidFill>
              </a:defRPr>
            </a:lvl1pPr>
          </a:lstStyle>
          <a:p>
            <a:fld id="{3DB5E446-421A-E746-A83E-D1D14D8D9CBB}" type="slidenum">
              <a:rPr lang="en-US" smtClean="0"/>
              <a:pPr/>
              <a:t>‹#›</a:t>
            </a:fld>
            <a:endParaRPr lang="en-US"/>
          </a:p>
        </p:txBody>
      </p:sp>
      <p:sp>
        <p:nvSpPr>
          <p:cNvPr id="6" name="Title 1"/>
          <p:cNvSpPr>
            <a:spLocks noGrp="1"/>
          </p:cNvSpPr>
          <p:nvPr>
            <p:ph type="title"/>
          </p:nvPr>
        </p:nvSpPr>
        <p:spPr>
          <a:xfrm>
            <a:off x="601358" y="1906292"/>
            <a:ext cx="10991374" cy="2852737"/>
          </a:xfrm>
          <a:prstGeom prst="rect">
            <a:avLst/>
          </a:prstGeom>
          <a:noFill/>
        </p:spPr>
        <p:txBody>
          <a:bodyPr anchor="ctr">
            <a:normAutofit/>
          </a:bodyPr>
          <a:lstStyle>
            <a:lvl1pPr algn="ctr">
              <a:lnSpc>
                <a:spcPct val="80000"/>
              </a:lnSpc>
              <a:defRPr sz="3800" spc="100" baseline="0">
                <a:solidFill>
                  <a:schemeClr val="bg1"/>
                </a:solidFill>
              </a:defRPr>
            </a:lvl1pPr>
          </a:lstStyle>
          <a:p>
            <a:r>
              <a:rPr lang="en-US"/>
              <a:t>Click to edit Master title style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9852" y="307535"/>
            <a:ext cx="2011213" cy="402824"/>
          </a:xfrm>
          <a:prstGeom prst="rect">
            <a:avLst/>
          </a:prstGeom>
        </p:spPr>
      </p:pic>
    </p:spTree>
    <p:extLst>
      <p:ext uri="{BB962C8B-B14F-4D97-AF65-F5344CB8AC3E}">
        <p14:creationId xmlns:p14="http://schemas.microsoft.com/office/powerpoint/2010/main" val="33927152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9852" y="1182051"/>
            <a:ext cx="536170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2965" y="1182051"/>
            <a:ext cx="536170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329852" y="327666"/>
            <a:ext cx="11544822" cy="402352"/>
          </a:xfrm>
          <a:prstGeom prst="rect">
            <a:avLst/>
          </a:prstGeom>
        </p:spPr>
        <p:txBody>
          <a:bodyPr vert="horz" lIns="0" tIns="0" rIns="0" bIns="0" rtlCol="0" anchor="b">
            <a:normAutofit/>
          </a:bodyPr>
          <a:lstStyle/>
          <a:p>
            <a:pPr lvl="0"/>
            <a:r>
              <a:rPr lang="en-US"/>
              <a:t>Click to edit Master title style</a:t>
            </a:r>
          </a:p>
        </p:txBody>
      </p:sp>
      <p:sp>
        <p:nvSpPr>
          <p:cNvPr id="13" name="Slide Number Placeholder 5"/>
          <p:cNvSpPr>
            <a:spLocks noGrp="1"/>
          </p:cNvSpPr>
          <p:nvPr>
            <p:ph type="sldNum" sz="quarter" idx="12"/>
          </p:nvPr>
        </p:nvSpPr>
        <p:spPr>
          <a:xfrm>
            <a:off x="10721801" y="6568496"/>
            <a:ext cx="1126587" cy="180352"/>
          </a:xfrm>
        </p:spPr>
        <p:txBody>
          <a:bodyPr lIns="0" tIns="0" rIns="0" bIns="0"/>
          <a:lstStyle>
            <a:lvl1pPr>
              <a:defRPr>
                <a:solidFill>
                  <a:schemeClr val="bg1"/>
                </a:solidFill>
              </a:defRPr>
            </a:lvl1pPr>
          </a:lstStyle>
          <a:p>
            <a:fld id="{3DB5E446-421A-E746-A83E-D1D14D8D9CBB}" type="slidenum">
              <a:rPr lang="en-US" smtClean="0"/>
              <a:pPr/>
              <a:t>‹#›</a:t>
            </a:fld>
            <a:endParaRPr lang="en-US"/>
          </a:p>
        </p:txBody>
      </p:sp>
    </p:spTree>
    <p:extLst>
      <p:ext uri="{BB962C8B-B14F-4D97-AF65-F5344CB8AC3E}">
        <p14:creationId xmlns:p14="http://schemas.microsoft.com/office/powerpoint/2010/main" val="4159348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29852" y="1132775"/>
            <a:ext cx="5327704" cy="469998"/>
          </a:xfrm>
        </p:spPr>
        <p:txBody>
          <a:bodyPr anchor="ctr" anchorCtr="0">
            <a:noAutofit/>
          </a:bodyPr>
          <a:lstStyle>
            <a:lvl1pPr marL="0" indent="0">
              <a:lnSpc>
                <a:spcPct val="80000"/>
              </a:lnSpc>
              <a:buNone/>
              <a:defRPr sz="24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29852" y="1946001"/>
            <a:ext cx="5327704" cy="431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526714" y="1132775"/>
            <a:ext cx="5347960" cy="469998"/>
          </a:xfrm>
        </p:spPr>
        <p:txBody>
          <a:bodyPr anchor="ctr" anchorCtr="0">
            <a:noAutofit/>
          </a:bodyPr>
          <a:lstStyle>
            <a:lvl1pPr marL="0" indent="0">
              <a:lnSpc>
                <a:spcPct val="80000"/>
              </a:lnSpc>
              <a:buNone/>
              <a:defRPr sz="24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6714" y="1946001"/>
            <a:ext cx="5347960" cy="431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flipV="1">
            <a:off x="329852" y="778067"/>
            <a:ext cx="11544822" cy="1148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329852" y="327666"/>
            <a:ext cx="11544822" cy="402352"/>
          </a:xfrm>
          <a:prstGeom prst="rect">
            <a:avLst/>
          </a:prstGeom>
        </p:spPr>
        <p:txBody>
          <a:bodyPr vert="horz" lIns="0" tIns="0" rIns="0" bIns="0" rtlCol="0" anchor="b">
            <a:normAutofit/>
          </a:bodyPr>
          <a:lstStyle/>
          <a:p>
            <a:pPr lvl="0"/>
            <a:r>
              <a:rPr lang="en-US"/>
              <a:t>Click to edit Master title style</a:t>
            </a:r>
          </a:p>
        </p:txBody>
      </p:sp>
      <p:sp>
        <p:nvSpPr>
          <p:cNvPr id="12" name="Slide Number Placeholder 5"/>
          <p:cNvSpPr>
            <a:spLocks noGrp="1"/>
          </p:cNvSpPr>
          <p:nvPr>
            <p:ph type="sldNum" sz="quarter" idx="12"/>
          </p:nvPr>
        </p:nvSpPr>
        <p:spPr>
          <a:xfrm>
            <a:off x="10721801" y="6568496"/>
            <a:ext cx="1126587" cy="180352"/>
          </a:xfrm>
        </p:spPr>
        <p:txBody>
          <a:bodyPr lIns="0" tIns="0" rIns="0" bIns="0"/>
          <a:lstStyle>
            <a:lvl1pPr>
              <a:defRPr>
                <a:solidFill>
                  <a:schemeClr val="bg1"/>
                </a:solidFill>
              </a:defRPr>
            </a:lvl1pPr>
          </a:lstStyle>
          <a:p>
            <a:fld id="{3DB5E446-421A-E746-A83E-D1D14D8D9CBB}" type="slidenum">
              <a:rPr lang="en-US" smtClean="0"/>
              <a:pPr/>
              <a:t>‹#›</a:t>
            </a:fld>
            <a:endParaRPr lang="en-US"/>
          </a:p>
        </p:txBody>
      </p:sp>
    </p:spTree>
    <p:extLst>
      <p:ext uri="{BB962C8B-B14F-4D97-AF65-F5344CB8AC3E}">
        <p14:creationId xmlns:p14="http://schemas.microsoft.com/office/powerpoint/2010/main" val="2001156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10721801" y="6568496"/>
            <a:ext cx="1126587" cy="180352"/>
          </a:xfrm>
        </p:spPr>
        <p:txBody>
          <a:bodyPr lIns="0" tIns="0" rIns="0" bIns="0"/>
          <a:lstStyle>
            <a:lvl1pPr>
              <a:defRPr>
                <a:solidFill>
                  <a:schemeClr val="bg1"/>
                </a:solidFill>
              </a:defRPr>
            </a:lvl1pPr>
          </a:lstStyle>
          <a:p>
            <a:fld id="{3DB5E446-421A-E746-A83E-D1D14D8D9CBB}" type="slidenum">
              <a:rPr lang="en-US" smtClean="0"/>
              <a:pPr/>
              <a:t>‹#›</a:t>
            </a:fld>
            <a:endParaRPr lang="en-US"/>
          </a:p>
        </p:txBody>
      </p:sp>
      <p:sp>
        <p:nvSpPr>
          <p:cNvPr id="10" name="Title Placeholder 1"/>
          <p:cNvSpPr>
            <a:spLocks noGrp="1"/>
          </p:cNvSpPr>
          <p:nvPr>
            <p:ph type="title"/>
          </p:nvPr>
        </p:nvSpPr>
        <p:spPr>
          <a:xfrm>
            <a:off x="329852" y="327666"/>
            <a:ext cx="11544822" cy="402352"/>
          </a:xfrm>
          <a:prstGeom prst="rect">
            <a:avLst/>
          </a:prstGeom>
        </p:spPr>
        <p:txBody>
          <a:bodyPr vert="horz" lIns="0" tIns="0" rIns="0" bIns="0" rtlCol="0" anchor="ctr" anchorCtr="0">
            <a:noAutofit/>
          </a:bodyPr>
          <a:lstStyle/>
          <a:p>
            <a:pPr lvl="0"/>
            <a:r>
              <a:rPr lang="en-US"/>
              <a:t>Click to edit Master title style</a:t>
            </a:r>
          </a:p>
        </p:txBody>
      </p:sp>
    </p:spTree>
    <p:extLst>
      <p:ext uri="{BB962C8B-B14F-4D97-AF65-F5344CB8AC3E}">
        <p14:creationId xmlns:p14="http://schemas.microsoft.com/office/powerpoint/2010/main" val="409155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10721801" y="6568496"/>
            <a:ext cx="1126587" cy="180352"/>
          </a:xfrm>
        </p:spPr>
        <p:txBody>
          <a:bodyPr lIns="0" tIns="0" rIns="0" bIns="0"/>
          <a:lstStyle>
            <a:lvl1pPr>
              <a:defRPr>
                <a:solidFill>
                  <a:schemeClr val="bg1"/>
                </a:solidFill>
              </a:defRPr>
            </a:lvl1pPr>
          </a:lstStyle>
          <a:p>
            <a:fld id="{3DB5E446-421A-E746-A83E-D1D14D8D9CBB}" type="slidenum">
              <a:rPr lang="en-US" smtClean="0"/>
              <a:pPr/>
              <a:t>‹#›</a:t>
            </a:fld>
            <a:endParaRPr lang="en-US"/>
          </a:p>
        </p:txBody>
      </p:sp>
    </p:spTree>
    <p:extLst>
      <p:ext uri="{BB962C8B-B14F-4D97-AF65-F5344CB8AC3E}">
        <p14:creationId xmlns:p14="http://schemas.microsoft.com/office/powerpoint/2010/main" val="3897567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Grey">
    <p:bg>
      <p:bgPr>
        <a:solidFill>
          <a:srgbClr val="F2F2F1"/>
        </a:solid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10721801" y="6568496"/>
            <a:ext cx="1126587" cy="180352"/>
          </a:xfrm>
        </p:spPr>
        <p:txBody>
          <a:bodyPr lIns="0" tIns="0" rIns="0" bIns="0"/>
          <a:lstStyle>
            <a:lvl1pPr>
              <a:defRPr>
                <a:solidFill>
                  <a:schemeClr val="tx1"/>
                </a:solidFill>
              </a:defRPr>
            </a:lvl1pPr>
          </a:lstStyle>
          <a:p>
            <a:fld id="{3DB5E446-421A-E746-A83E-D1D14D8D9CBB}" type="slidenum">
              <a:rPr lang="en-US" smtClean="0"/>
              <a:pPr/>
              <a:t>‹#›</a:t>
            </a:fld>
            <a:endParaRPr lang="en-US"/>
          </a:p>
        </p:txBody>
      </p:sp>
    </p:spTree>
    <p:extLst>
      <p:ext uri="{BB962C8B-B14F-4D97-AF65-F5344CB8AC3E}">
        <p14:creationId xmlns:p14="http://schemas.microsoft.com/office/powerpoint/2010/main" val="1626316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Logo">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5844289" y="2346466"/>
            <a:ext cx="4792006" cy="1251284"/>
          </a:xfrm>
          <a:prstGeom prst="rect">
            <a:avLst/>
          </a:prstGeom>
          <a:solidFill>
            <a:srgbClr val="0F2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1400" b="0" i="0">
              <a:solidFill>
                <a:schemeClr val="bg1"/>
              </a:solidFill>
              <a:ea typeface="Proxima Nova" charset="0"/>
              <a:cs typeface="Proxima Nova" charset="0"/>
            </a:endParaRPr>
          </a:p>
        </p:txBody>
      </p:sp>
      <p:sp>
        <p:nvSpPr>
          <p:cNvPr id="7" name="Rectangle 6"/>
          <p:cNvSpPr/>
          <p:nvPr userDrawn="1"/>
        </p:nvSpPr>
        <p:spPr>
          <a:xfrm>
            <a:off x="5844289" y="947804"/>
            <a:ext cx="4792006" cy="1251284"/>
          </a:xfrm>
          <a:prstGeom prst="rect">
            <a:avLst/>
          </a:prstGeom>
          <a:solidFill>
            <a:srgbClr val="0F2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1400" b="0" i="0">
              <a:solidFill>
                <a:schemeClr val="bg1"/>
              </a:solidFill>
              <a:ea typeface="Proxima Nova" charset="0"/>
              <a:cs typeface="Proxima Nova" charset="0"/>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0211" y="2587536"/>
            <a:ext cx="3840163" cy="769144"/>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55706" y="2587536"/>
            <a:ext cx="3840163" cy="769144"/>
          </a:xfrm>
          <a:prstGeom prst="rect">
            <a:avLst/>
          </a:prstGeom>
        </p:spPr>
      </p:pic>
      <p:sp>
        <p:nvSpPr>
          <p:cNvPr id="11" name="Rectangle 10"/>
          <p:cNvSpPr/>
          <p:nvPr userDrawn="1"/>
        </p:nvSpPr>
        <p:spPr>
          <a:xfrm>
            <a:off x="1600708" y="4097612"/>
            <a:ext cx="900025" cy="281883"/>
          </a:xfrm>
          <a:prstGeom prst="rect">
            <a:avLst/>
          </a:prstGeom>
          <a:solidFill>
            <a:srgbClr val="0F2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is-IS" sz="900" b="0" i="0">
                <a:solidFill>
                  <a:schemeClr val="bg1"/>
                </a:solidFill>
                <a:ea typeface="Proxima Nova" charset="0"/>
                <a:cs typeface="Proxima Nova" charset="0"/>
              </a:rPr>
              <a:t>0F2233</a:t>
            </a:r>
            <a:endParaRPr lang="en-US" sz="900" b="0" i="0">
              <a:solidFill>
                <a:schemeClr val="bg1"/>
              </a:solidFill>
              <a:ea typeface="Proxima Nova" charset="0"/>
              <a:cs typeface="Proxima Nova" charset="0"/>
            </a:endParaRPr>
          </a:p>
        </p:txBody>
      </p:sp>
      <p:sp>
        <p:nvSpPr>
          <p:cNvPr id="12" name="Rectangle 11"/>
          <p:cNvSpPr/>
          <p:nvPr userDrawn="1"/>
        </p:nvSpPr>
        <p:spPr>
          <a:xfrm>
            <a:off x="2499659" y="4097612"/>
            <a:ext cx="900025" cy="281883"/>
          </a:xfrm>
          <a:prstGeom prst="rect">
            <a:avLst/>
          </a:prstGeom>
          <a:solidFill>
            <a:srgbClr val="1536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a:solidFill>
                  <a:schemeClr val="bg1"/>
                </a:solidFill>
                <a:ea typeface="Proxima Nova" charset="0"/>
                <a:cs typeface="Proxima Nova" charset="0"/>
              </a:rPr>
              <a:t>153653</a:t>
            </a:r>
          </a:p>
        </p:txBody>
      </p:sp>
      <p:sp>
        <p:nvSpPr>
          <p:cNvPr id="13" name="Rectangle 12"/>
          <p:cNvSpPr/>
          <p:nvPr userDrawn="1"/>
        </p:nvSpPr>
        <p:spPr>
          <a:xfrm>
            <a:off x="3398610" y="4097612"/>
            <a:ext cx="900025" cy="281883"/>
          </a:xfrm>
          <a:prstGeom prst="rect">
            <a:avLst/>
          </a:prstGeom>
          <a:solidFill>
            <a:srgbClr val="1D4B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900" b="0" i="0">
                <a:solidFill>
                  <a:schemeClr val="bg1"/>
                </a:solidFill>
                <a:ea typeface="Proxima Nova" charset="0"/>
                <a:cs typeface="Proxima Nova" charset="0"/>
              </a:rPr>
              <a:t>1D4B73</a:t>
            </a:r>
          </a:p>
        </p:txBody>
      </p:sp>
      <p:sp>
        <p:nvSpPr>
          <p:cNvPr id="14" name="Rectangle 13"/>
          <p:cNvSpPr/>
          <p:nvPr userDrawn="1"/>
        </p:nvSpPr>
        <p:spPr>
          <a:xfrm>
            <a:off x="4297561" y="4097612"/>
            <a:ext cx="900025" cy="281883"/>
          </a:xfrm>
          <a:prstGeom prst="rect">
            <a:avLst/>
          </a:prstGeom>
          <a:solidFill>
            <a:srgbClr val="265F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is-IS" sz="900" b="0" i="0">
                <a:solidFill>
                  <a:schemeClr val="bg1"/>
                </a:solidFill>
                <a:ea typeface="Proxima Nova" charset="0"/>
                <a:cs typeface="Proxima Nova" charset="0"/>
              </a:rPr>
              <a:t>265F91</a:t>
            </a:r>
            <a:endParaRPr lang="en-US" sz="900" b="0" i="0">
              <a:solidFill>
                <a:schemeClr val="bg1"/>
              </a:solidFill>
              <a:ea typeface="Proxima Nova" charset="0"/>
              <a:cs typeface="Proxima Nova" charset="0"/>
            </a:endParaRPr>
          </a:p>
        </p:txBody>
      </p:sp>
      <p:sp>
        <p:nvSpPr>
          <p:cNvPr id="15" name="Rectangle 14"/>
          <p:cNvSpPr/>
          <p:nvPr userDrawn="1"/>
        </p:nvSpPr>
        <p:spPr>
          <a:xfrm>
            <a:off x="5196512" y="4097612"/>
            <a:ext cx="900025" cy="281883"/>
          </a:xfrm>
          <a:prstGeom prst="rect">
            <a:avLst/>
          </a:prstGeom>
          <a:solidFill>
            <a:srgbClr val="2F73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is-IS" sz="900" b="0" i="0">
                <a:solidFill>
                  <a:schemeClr val="bg1"/>
                </a:solidFill>
                <a:ea typeface="Proxima Nova" charset="0"/>
                <a:cs typeface="Proxima Nova" charset="0"/>
              </a:rPr>
              <a:t>2F73B0</a:t>
            </a:r>
            <a:endParaRPr lang="en-US" sz="900" b="0" i="0">
              <a:solidFill>
                <a:schemeClr val="bg1"/>
              </a:solidFill>
              <a:ea typeface="Proxima Nova" charset="0"/>
              <a:cs typeface="Proxima Nova" charset="0"/>
            </a:endParaRPr>
          </a:p>
        </p:txBody>
      </p:sp>
      <p:sp>
        <p:nvSpPr>
          <p:cNvPr id="16" name="Rectangle 15"/>
          <p:cNvSpPr/>
          <p:nvPr userDrawn="1"/>
        </p:nvSpPr>
        <p:spPr>
          <a:xfrm>
            <a:off x="6095463" y="4097612"/>
            <a:ext cx="900025" cy="281883"/>
          </a:xfrm>
          <a:prstGeom prst="rect">
            <a:avLst/>
          </a:prstGeom>
          <a:solidFill>
            <a:srgbClr val="4D8F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is-IS" sz="900" b="0" i="0">
                <a:solidFill>
                  <a:schemeClr val="bg1"/>
                </a:solidFill>
                <a:ea typeface="Proxima Nova" charset="0"/>
                <a:cs typeface="Proxima Nova" charset="0"/>
              </a:rPr>
              <a:t>4D8FCC</a:t>
            </a:r>
            <a:endParaRPr lang="en-US" sz="900" b="0" i="0">
              <a:solidFill>
                <a:schemeClr val="bg1"/>
              </a:solidFill>
              <a:ea typeface="Proxima Nova" charset="0"/>
              <a:cs typeface="Proxima Nova" charset="0"/>
            </a:endParaRPr>
          </a:p>
        </p:txBody>
      </p:sp>
      <p:sp>
        <p:nvSpPr>
          <p:cNvPr id="17" name="Rectangle 16"/>
          <p:cNvSpPr/>
          <p:nvPr userDrawn="1"/>
        </p:nvSpPr>
        <p:spPr>
          <a:xfrm>
            <a:off x="8792316" y="4097612"/>
            <a:ext cx="900025" cy="281883"/>
          </a:xfrm>
          <a:prstGeom prst="rect">
            <a:avLst/>
          </a:prstGeom>
          <a:solidFill>
            <a:srgbClr val="A7C8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900" b="0" i="0">
                <a:solidFill>
                  <a:schemeClr val="bg1"/>
                </a:solidFill>
                <a:ea typeface="Proxima Nova" charset="0"/>
                <a:cs typeface="Proxima Nova" charset="0"/>
              </a:rPr>
              <a:t>A7C8E6</a:t>
            </a:r>
          </a:p>
        </p:txBody>
      </p:sp>
      <p:sp>
        <p:nvSpPr>
          <p:cNvPr id="18" name="Rectangle 17"/>
          <p:cNvSpPr/>
          <p:nvPr userDrawn="1"/>
        </p:nvSpPr>
        <p:spPr>
          <a:xfrm>
            <a:off x="9691269" y="4097612"/>
            <a:ext cx="900025" cy="281883"/>
          </a:xfrm>
          <a:prstGeom prst="rect">
            <a:avLst/>
          </a:prstGeom>
          <a:solidFill>
            <a:srgbClr val="C6DB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de-DE" sz="900" b="0" i="0">
                <a:solidFill>
                  <a:schemeClr val="bg1"/>
                </a:solidFill>
                <a:ea typeface="Proxima Nova" charset="0"/>
                <a:cs typeface="Proxima Nova" charset="0"/>
              </a:rPr>
              <a:t>C6DBEF</a:t>
            </a:r>
            <a:endParaRPr lang="en-US" sz="900" b="0" i="0">
              <a:solidFill>
                <a:schemeClr val="bg1"/>
              </a:solidFill>
              <a:ea typeface="Proxima Nova" charset="0"/>
              <a:cs typeface="Proxima Nova" charset="0"/>
            </a:endParaRPr>
          </a:p>
        </p:txBody>
      </p:sp>
      <p:sp>
        <p:nvSpPr>
          <p:cNvPr id="19" name="Rectangle 18"/>
          <p:cNvSpPr/>
          <p:nvPr userDrawn="1"/>
        </p:nvSpPr>
        <p:spPr>
          <a:xfrm>
            <a:off x="6994414" y="4097612"/>
            <a:ext cx="900025" cy="281883"/>
          </a:xfrm>
          <a:prstGeom prst="rect">
            <a:avLst/>
          </a:prstGeom>
          <a:solidFill>
            <a:srgbClr val="6BA2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900" b="0" i="0">
                <a:solidFill>
                  <a:schemeClr val="bg1"/>
                </a:solidFill>
                <a:ea typeface="Proxima Nova" charset="0"/>
                <a:cs typeface="Proxima Nova" charset="0"/>
              </a:rPr>
              <a:t>6BA2D6</a:t>
            </a:r>
          </a:p>
        </p:txBody>
      </p:sp>
      <p:sp>
        <p:nvSpPr>
          <p:cNvPr id="20" name="Rectangle 19"/>
          <p:cNvSpPr/>
          <p:nvPr userDrawn="1"/>
        </p:nvSpPr>
        <p:spPr>
          <a:xfrm>
            <a:off x="7893365" y="4097612"/>
            <a:ext cx="900025" cy="281883"/>
          </a:xfrm>
          <a:prstGeom prst="rect">
            <a:avLst/>
          </a:prstGeom>
          <a:solidFill>
            <a:srgbClr val="8AB5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900" b="0" i="0">
                <a:solidFill>
                  <a:schemeClr val="bg1"/>
                </a:solidFill>
                <a:ea typeface="Proxima Nova" charset="0"/>
                <a:cs typeface="Proxima Nova" charset="0"/>
              </a:rPr>
              <a:t>8AB5DF</a:t>
            </a:r>
          </a:p>
        </p:txBody>
      </p:sp>
      <p:sp>
        <p:nvSpPr>
          <p:cNvPr id="21" name="Rectangle 20"/>
          <p:cNvSpPr/>
          <p:nvPr userDrawn="1"/>
        </p:nvSpPr>
        <p:spPr>
          <a:xfrm>
            <a:off x="1600708" y="4578875"/>
            <a:ext cx="900025" cy="2818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is-IS" sz="900" b="0" i="0">
                <a:solidFill>
                  <a:schemeClr val="bg1"/>
                </a:solidFill>
                <a:ea typeface="Proxima Nova" charset="0"/>
                <a:cs typeface="Proxima Nova" charset="0"/>
              </a:rPr>
              <a:t>4D8FCC</a:t>
            </a:r>
            <a:endParaRPr lang="en-US" sz="900" b="0" i="0">
              <a:solidFill>
                <a:schemeClr val="bg1"/>
              </a:solidFill>
              <a:ea typeface="Proxima Nova" charset="0"/>
              <a:cs typeface="Proxima Nova" charset="0"/>
            </a:endParaRPr>
          </a:p>
        </p:txBody>
      </p:sp>
      <p:sp>
        <p:nvSpPr>
          <p:cNvPr id="22" name="Rectangle 21"/>
          <p:cNvSpPr/>
          <p:nvPr userDrawn="1"/>
        </p:nvSpPr>
        <p:spPr>
          <a:xfrm>
            <a:off x="2499659" y="4578875"/>
            <a:ext cx="900025" cy="2818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a:solidFill>
                  <a:schemeClr val="bg1"/>
                </a:solidFill>
                <a:ea typeface="Proxima Nova" charset="0"/>
                <a:cs typeface="Proxima Nova" charset="0"/>
              </a:rPr>
              <a:t>6AAE45</a:t>
            </a:r>
          </a:p>
        </p:txBody>
      </p:sp>
      <p:sp>
        <p:nvSpPr>
          <p:cNvPr id="23" name="Rectangle 22"/>
          <p:cNvSpPr/>
          <p:nvPr userDrawn="1"/>
        </p:nvSpPr>
        <p:spPr>
          <a:xfrm>
            <a:off x="3398610" y="4578875"/>
            <a:ext cx="900025" cy="281883"/>
          </a:xfrm>
          <a:prstGeom prst="rect">
            <a:avLst/>
          </a:prstGeom>
          <a:solidFill>
            <a:srgbClr val="EA80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900" b="0" i="0">
                <a:solidFill>
                  <a:schemeClr val="bg1"/>
                </a:solidFill>
                <a:ea typeface="Proxima Nova" charset="0"/>
                <a:cs typeface="Proxima Nova" charset="0"/>
              </a:rPr>
              <a:t>EA8023</a:t>
            </a:r>
          </a:p>
        </p:txBody>
      </p:sp>
      <p:sp>
        <p:nvSpPr>
          <p:cNvPr id="24" name="Rectangle 23"/>
          <p:cNvSpPr/>
          <p:nvPr userDrawn="1"/>
        </p:nvSpPr>
        <p:spPr>
          <a:xfrm>
            <a:off x="4297561" y="4578875"/>
            <a:ext cx="900025" cy="2818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900" b="0" i="0">
                <a:solidFill>
                  <a:schemeClr val="bg1"/>
                </a:solidFill>
                <a:ea typeface="Proxima Nova" charset="0"/>
                <a:cs typeface="Proxima Nova" charset="0"/>
              </a:rPr>
              <a:t>FFCC02</a:t>
            </a:r>
          </a:p>
        </p:txBody>
      </p:sp>
      <p:pic>
        <p:nvPicPr>
          <p:cNvPr id="25" name="Picture 2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55705" y="1189006"/>
            <a:ext cx="3840163" cy="768881"/>
          </a:xfrm>
          <a:prstGeom prst="rect">
            <a:avLst/>
          </a:prstGeom>
        </p:spPr>
      </p:pic>
      <p:pic>
        <p:nvPicPr>
          <p:cNvPr id="26" name="Picture 2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20211" y="1189006"/>
            <a:ext cx="3840163" cy="768880"/>
          </a:xfrm>
          <a:prstGeom prst="rect">
            <a:avLst/>
          </a:prstGeom>
        </p:spPr>
      </p:pic>
    </p:spTree>
    <p:extLst>
      <p:ext uri="{BB962C8B-B14F-4D97-AF65-F5344CB8AC3E}">
        <p14:creationId xmlns:p14="http://schemas.microsoft.com/office/powerpoint/2010/main" val="3920376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ogo-End">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67" y="0"/>
            <a:ext cx="12211464" cy="6868949"/>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28492" y="2066466"/>
            <a:ext cx="4059370" cy="2736015"/>
          </a:xfrm>
          <a:prstGeom prst="rect">
            <a:avLst/>
          </a:prstGeom>
        </p:spPr>
      </p:pic>
    </p:spTree>
    <p:extLst>
      <p:ext uri="{BB962C8B-B14F-4D97-AF65-F5344CB8AC3E}">
        <p14:creationId xmlns:p14="http://schemas.microsoft.com/office/powerpoint/2010/main" val="275897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89"/>
        <p:cNvGrpSpPr/>
        <p:nvPr/>
      </p:nvGrpSpPr>
      <p:grpSpPr>
        <a:xfrm>
          <a:off x="0" y="0"/>
          <a:ext cx="0" cy="0"/>
          <a:chOff x="0" y="0"/>
          <a:chExt cx="0" cy="0"/>
        </a:xfrm>
      </p:grpSpPr>
      <p:sp>
        <p:nvSpPr>
          <p:cNvPr id="90" name="Google Shape;90;p23"/>
          <p:cNvSpPr txBox="1">
            <a:spLocks noGrp="1"/>
          </p:cNvSpPr>
          <p:nvPr>
            <p:ph type="title"/>
          </p:nvPr>
        </p:nvSpPr>
        <p:spPr>
          <a:xfrm>
            <a:off x="342900" y="428519"/>
            <a:ext cx="11506400" cy="5908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accent2"/>
              </a:buClr>
              <a:buSzPts val="2700"/>
              <a:buFont typeface="Century Gothic"/>
              <a:buNone/>
              <a:defRPr sz="3600" b="1" i="0" u="none" strike="noStrike" cap="none">
                <a:solidFill>
                  <a:schemeClr val="accent2"/>
                </a:solidFill>
                <a:latin typeface="Century Gothic"/>
                <a:ea typeface="Century Gothic"/>
                <a:cs typeface="Century Gothic"/>
                <a:sym typeface="Century Gothic"/>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91" name="Google Shape;91;p23"/>
          <p:cNvSpPr txBox="1">
            <a:spLocks noGrp="1"/>
          </p:cNvSpPr>
          <p:nvPr>
            <p:ph type="body" idx="1"/>
          </p:nvPr>
        </p:nvSpPr>
        <p:spPr>
          <a:xfrm>
            <a:off x="342900" y="1422400"/>
            <a:ext cx="11506400" cy="4819600"/>
          </a:xfrm>
          <a:prstGeom prst="rect">
            <a:avLst/>
          </a:prstGeom>
          <a:noFill/>
          <a:ln>
            <a:noFill/>
          </a:ln>
        </p:spPr>
        <p:txBody>
          <a:bodyPr spcFirstLastPara="1" wrap="square" lIns="68575" tIns="68575" rIns="68575" bIns="68575" anchor="t" anchorCtr="0">
            <a:noAutofit/>
          </a:bodyPr>
          <a:lstStyle>
            <a:lvl1pPr marL="609585" marR="0" lvl="0" indent="-457189" algn="l" rtl="0">
              <a:lnSpc>
                <a:spcPct val="90000"/>
              </a:lnSpc>
              <a:spcBef>
                <a:spcPts val="1067"/>
              </a:spcBef>
              <a:spcAft>
                <a:spcPts val="0"/>
              </a:spcAft>
              <a:buClr>
                <a:schemeClr val="accent3"/>
              </a:buClr>
              <a:buSzPts val="1800"/>
              <a:buFont typeface="Arial"/>
              <a:buChar char="•"/>
              <a:defRPr sz="2400" b="0" i="0" u="none" strike="noStrike" cap="none">
                <a:solidFill>
                  <a:schemeClr val="dk2"/>
                </a:solidFill>
                <a:latin typeface="Century Gothic"/>
                <a:ea typeface="Century Gothic"/>
                <a:cs typeface="Century Gothic"/>
                <a:sym typeface="Century Gothic"/>
              </a:defRPr>
            </a:lvl1pPr>
            <a:lvl2pPr marL="1219170" marR="0" lvl="1" indent="-431789" algn="l" rtl="0">
              <a:lnSpc>
                <a:spcPct val="90000"/>
              </a:lnSpc>
              <a:spcBef>
                <a:spcPts val="533"/>
              </a:spcBef>
              <a:spcAft>
                <a:spcPts val="0"/>
              </a:spcAft>
              <a:buClr>
                <a:schemeClr val="accent3"/>
              </a:buClr>
              <a:buSzPts val="1500"/>
              <a:buFont typeface="Century Gothic"/>
              <a:buChar char="–"/>
              <a:defRPr sz="2000" b="0" i="0" u="none" strike="noStrike" cap="none">
                <a:solidFill>
                  <a:schemeClr val="dk2"/>
                </a:solidFill>
                <a:latin typeface="Century Gothic"/>
                <a:ea typeface="Century Gothic"/>
                <a:cs typeface="Century Gothic"/>
                <a:sym typeface="Century Gothic"/>
              </a:defRPr>
            </a:lvl2pPr>
            <a:lvl3pPr marL="1828754" marR="0" lvl="2" indent="-423323" algn="l" rtl="0">
              <a:lnSpc>
                <a:spcPct val="90000"/>
              </a:lnSpc>
              <a:spcBef>
                <a:spcPts val="533"/>
              </a:spcBef>
              <a:spcAft>
                <a:spcPts val="0"/>
              </a:spcAft>
              <a:buClr>
                <a:schemeClr val="accent3"/>
              </a:buClr>
              <a:buSzPts val="1400"/>
              <a:buFont typeface="Arial"/>
              <a:buChar char="•"/>
              <a:defRPr sz="1867" b="0" i="0" u="none" strike="noStrike" cap="none">
                <a:solidFill>
                  <a:schemeClr val="dk2"/>
                </a:solidFill>
                <a:latin typeface="Century Gothic"/>
                <a:ea typeface="Century Gothic"/>
                <a:cs typeface="Century Gothic"/>
                <a:sym typeface="Century Gothic"/>
              </a:defRPr>
            </a:lvl3pPr>
            <a:lvl4pPr marL="2438339" marR="0" lvl="3" indent="-406390" algn="l" rtl="0">
              <a:lnSpc>
                <a:spcPct val="90000"/>
              </a:lnSpc>
              <a:spcBef>
                <a:spcPts val="533"/>
              </a:spcBef>
              <a:spcAft>
                <a:spcPts val="0"/>
              </a:spcAft>
              <a:buClr>
                <a:schemeClr val="accent3"/>
              </a:buClr>
              <a:buSzPts val="1200"/>
              <a:buFont typeface="Century Gothic"/>
              <a:buChar char="–"/>
              <a:defRPr sz="1600" b="0" i="0" u="none" strike="noStrike" cap="none">
                <a:solidFill>
                  <a:schemeClr val="dk2"/>
                </a:solidFill>
                <a:latin typeface="Century Gothic"/>
                <a:ea typeface="Century Gothic"/>
                <a:cs typeface="Century Gothic"/>
                <a:sym typeface="Century Gothic"/>
              </a:defRPr>
            </a:lvl4pPr>
            <a:lvl5pPr marL="3047924" marR="0" lvl="4" indent="-406390" algn="l" rtl="0">
              <a:lnSpc>
                <a:spcPct val="90000"/>
              </a:lnSpc>
              <a:spcBef>
                <a:spcPts val="533"/>
              </a:spcBef>
              <a:spcAft>
                <a:spcPts val="0"/>
              </a:spcAft>
              <a:buClr>
                <a:schemeClr val="accent3"/>
              </a:buClr>
              <a:buSzPts val="1200"/>
              <a:buFont typeface="Arial"/>
              <a:buChar char="•"/>
              <a:defRPr sz="1600" b="0" i="0" u="none" strike="noStrike" cap="none">
                <a:solidFill>
                  <a:schemeClr val="dk2"/>
                </a:solidFill>
                <a:latin typeface="Century Gothic"/>
                <a:ea typeface="Century Gothic"/>
                <a:cs typeface="Century Gothic"/>
                <a:sym typeface="Century Gothic"/>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entury Gothic"/>
                <a:ea typeface="Century Gothic"/>
                <a:cs typeface="Century Gothic"/>
                <a:sym typeface="Century Gothic"/>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entury Gothic"/>
                <a:ea typeface="Century Gothic"/>
                <a:cs typeface="Century Gothic"/>
                <a:sym typeface="Century Gothic"/>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entury Gothic"/>
                <a:ea typeface="Century Gothic"/>
                <a:cs typeface="Century Gothic"/>
                <a:sym typeface="Century Gothic"/>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204611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Title Slide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314555"/>
            <a:ext cx="10363200" cy="609170"/>
          </a:xfrm>
          <a:prstGeom prst="rect">
            <a:avLst/>
          </a:prstGeom>
        </p:spPr>
        <p:txBody>
          <a:bodyPr anchor="b">
            <a:noAutofit/>
          </a:bodyPr>
          <a:lstStyle>
            <a:lvl1pPr algn="ctr">
              <a:lnSpc>
                <a:spcPct val="80000"/>
              </a:lnSpc>
              <a:defRPr sz="3600" b="1" spc="15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914400" y="5029200"/>
            <a:ext cx="10363200" cy="741362"/>
          </a:xfrm>
        </p:spPr>
        <p:txBody>
          <a:bodyPr anchor="t">
            <a:normAutofit/>
          </a:bodyPr>
          <a:lstStyle>
            <a:lvl1pPr marL="0" indent="0" algn="ctr">
              <a:buNone/>
              <a:defRPr sz="2000" spc="8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10721801" y="6568496"/>
            <a:ext cx="1126587" cy="180352"/>
          </a:xfrm>
        </p:spPr>
        <p:txBody>
          <a:bodyPr lIns="0" tIns="0" rIns="0" bIns="0"/>
          <a:lstStyle>
            <a:lvl1pPr>
              <a:defRPr>
                <a:solidFill>
                  <a:schemeClr val="tx1"/>
                </a:solidFill>
              </a:defRPr>
            </a:lvl1pPr>
          </a:lstStyle>
          <a:p>
            <a:fld id="{3DB5E446-421A-E746-A83E-D1D14D8D9CBB}" type="slidenum">
              <a:rPr lang="en-US" smtClean="0"/>
              <a:pPr/>
              <a:t>‹#›</a:t>
            </a:fld>
            <a:endParaRPr lang="en-US"/>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07210" y="1863137"/>
            <a:ext cx="6751544" cy="1351800"/>
          </a:xfrm>
          <a:prstGeom prst="rect">
            <a:avLst/>
          </a:prstGeom>
        </p:spPr>
      </p:pic>
    </p:spTree>
    <p:extLst>
      <p:ext uri="{BB962C8B-B14F-4D97-AF65-F5344CB8AC3E}">
        <p14:creationId xmlns:p14="http://schemas.microsoft.com/office/powerpoint/2010/main" val="760771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467"/>
            <a:ext cx="12204638" cy="6865109"/>
          </a:xfrm>
          <a:prstGeom prst="rect">
            <a:avLst/>
          </a:prstGeom>
        </p:spPr>
      </p:pic>
      <p:sp>
        <p:nvSpPr>
          <p:cNvPr id="2" name="Title 1"/>
          <p:cNvSpPr>
            <a:spLocks noGrp="1"/>
          </p:cNvSpPr>
          <p:nvPr>
            <p:ph type="ctrTitle" hasCustomPrompt="1"/>
          </p:nvPr>
        </p:nvSpPr>
        <p:spPr>
          <a:xfrm>
            <a:off x="775389" y="3091075"/>
            <a:ext cx="7911411" cy="1209962"/>
          </a:xfrm>
          <a:prstGeom prst="rect">
            <a:avLst/>
          </a:prstGeom>
        </p:spPr>
        <p:txBody>
          <a:bodyPr anchor="ctr">
            <a:normAutofit/>
          </a:bodyPr>
          <a:lstStyle>
            <a:lvl1pPr algn="l">
              <a:defRPr sz="3600" b="0" i="0" baseline="0">
                <a:solidFill>
                  <a:schemeClr val="bg1"/>
                </a:solidFill>
                <a:latin typeface="Arial"/>
                <a:cs typeface="Arial"/>
              </a:defRPr>
            </a:lvl1pPr>
          </a:lstStyle>
          <a:p>
            <a:r>
              <a:rPr lang="en-US"/>
              <a:t>Click to enter presentation title</a:t>
            </a:r>
          </a:p>
        </p:txBody>
      </p:sp>
      <p:sp>
        <p:nvSpPr>
          <p:cNvPr id="3" name="Subtitle 2"/>
          <p:cNvSpPr>
            <a:spLocks noGrp="1"/>
          </p:cNvSpPr>
          <p:nvPr>
            <p:ph type="subTitle" idx="1" hasCustomPrompt="1"/>
          </p:nvPr>
        </p:nvSpPr>
        <p:spPr>
          <a:xfrm>
            <a:off x="788027" y="4396038"/>
            <a:ext cx="7897314" cy="1185366"/>
          </a:xfrm>
          <a:prstGeom prst="rect">
            <a:avLst/>
          </a:prstGeom>
        </p:spPr>
        <p:txBody>
          <a:bodyPr>
            <a:normAutofit/>
          </a:bodyPr>
          <a:lstStyle>
            <a:lvl1pPr marL="0" indent="0" algn="l">
              <a:spcBef>
                <a:spcPts val="450"/>
              </a:spcBef>
              <a:buNone/>
              <a:defRPr sz="2000" b="0" i="0">
                <a:solidFill>
                  <a:srgbClr val="78C1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enter subtitle</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5389" y="441747"/>
            <a:ext cx="2028324" cy="1367090"/>
          </a:xfrm>
          <a:prstGeom prst="rect">
            <a:avLst/>
          </a:prstGeom>
        </p:spPr>
      </p:pic>
    </p:spTree>
    <p:extLst>
      <p:ext uri="{BB962C8B-B14F-4D97-AF65-F5344CB8AC3E}">
        <p14:creationId xmlns:p14="http://schemas.microsoft.com/office/powerpoint/2010/main" val="2496618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09600" y="0"/>
            <a:ext cx="10972800" cy="996306"/>
          </a:xfrm>
          <a:prstGeom prst="rect">
            <a:avLst/>
          </a:prstGeom>
        </p:spPr>
        <p:txBody>
          <a:bodyPr anchor="ctr" anchorCtr="0"/>
          <a:lstStyle>
            <a:lvl1pPr>
              <a:defRPr sz="2800" baseline="0">
                <a:solidFill>
                  <a:schemeClr val="accent1"/>
                </a:solidFill>
              </a:defRPr>
            </a:lvl1pPr>
          </a:lstStyle>
          <a:p>
            <a:r>
              <a:rPr lang="en-US"/>
              <a:t>Click to enter slide title</a:t>
            </a:r>
          </a:p>
        </p:txBody>
      </p:sp>
      <p:sp>
        <p:nvSpPr>
          <p:cNvPr id="9" name="Content Placeholder 2"/>
          <p:cNvSpPr>
            <a:spLocks noGrp="1"/>
          </p:cNvSpPr>
          <p:nvPr>
            <p:ph idx="1"/>
          </p:nvPr>
        </p:nvSpPr>
        <p:spPr>
          <a:xfrm>
            <a:off x="609600" y="1105033"/>
            <a:ext cx="10972800" cy="5329635"/>
          </a:xfrm>
          <a:prstGeom prst="rect">
            <a:avLst/>
          </a:prstGeom>
        </p:spPr>
        <p:txBody>
          <a:bodyPr/>
          <a:lstStyle>
            <a:lvl1pPr marL="228600" indent="-228600">
              <a:spcBef>
                <a:spcPts val="950"/>
              </a:spcBef>
              <a:buClr>
                <a:schemeClr val="accent1"/>
              </a:buClr>
              <a:defRPr sz="2400"/>
            </a:lvl1pPr>
            <a:lvl2pPr marL="685800" indent="-228600">
              <a:spcBef>
                <a:spcPts val="450"/>
              </a:spcBef>
              <a:buClr>
                <a:schemeClr val="accent1"/>
              </a:buClr>
              <a:defRPr sz="2000"/>
            </a:lvl2pPr>
            <a:lvl3pPr marL="1084263" indent="-169863">
              <a:spcBef>
                <a:spcPts val="450"/>
              </a:spcBef>
              <a:buClr>
                <a:schemeClr val="accent1"/>
              </a:buClr>
              <a:defRPr sz="1800"/>
            </a:lvl3pPr>
          </a:lstStyle>
          <a:p>
            <a:pPr lvl="0"/>
            <a:r>
              <a:rPr lang="en-US"/>
              <a:t>Click to edit Master text styles</a:t>
            </a:r>
          </a:p>
          <a:p>
            <a:pPr lvl="1"/>
            <a:r>
              <a:rPr lang="en-US"/>
              <a:t>Second level</a:t>
            </a:r>
          </a:p>
          <a:p>
            <a:pPr lvl="2"/>
            <a:r>
              <a:rPr lang="en-US"/>
              <a:t>Third level</a:t>
            </a:r>
          </a:p>
        </p:txBody>
      </p:sp>
      <p:pic>
        <p:nvPicPr>
          <p:cNvPr id="10" name="Picture 9" descr="lin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 y="996306"/>
            <a:ext cx="11582400" cy="26729"/>
          </a:xfrm>
          <a:prstGeom prst="rect">
            <a:avLst/>
          </a:prstGeom>
        </p:spPr>
      </p:pic>
    </p:spTree>
    <p:extLst>
      <p:ext uri="{BB962C8B-B14F-4D97-AF65-F5344CB8AC3E}">
        <p14:creationId xmlns:p14="http://schemas.microsoft.com/office/powerpoint/2010/main" val="2494342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67" y="0"/>
            <a:ext cx="12211464" cy="6868949"/>
          </a:xfrm>
          <a:prstGeom prst="rect">
            <a:avLst/>
          </a:prstGeom>
        </p:spPr>
      </p:pic>
      <p:sp>
        <p:nvSpPr>
          <p:cNvPr id="7" name="Title 1"/>
          <p:cNvSpPr>
            <a:spLocks noGrp="1"/>
          </p:cNvSpPr>
          <p:nvPr>
            <p:ph type="ctrTitle"/>
          </p:nvPr>
        </p:nvSpPr>
        <p:spPr>
          <a:xfrm>
            <a:off x="775389" y="2783550"/>
            <a:ext cx="10646590" cy="1470025"/>
          </a:xfrm>
          <a:prstGeom prst="rect">
            <a:avLst/>
          </a:prstGeom>
        </p:spPr>
        <p:txBody>
          <a:bodyPr>
            <a:normAutofit/>
          </a:bodyPr>
          <a:lstStyle>
            <a:lvl1pPr algn="ctr">
              <a:defRPr sz="3600" b="0" i="0">
                <a:solidFill>
                  <a:schemeClr val="bg1"/>
                </a:solidFill>
                <a:effectLst>
                  <a:outerShdw blurRad="38100" dist="38100" dir="2700000" algn="tl">
                    <a:srgbClr val="000000">
                      <a:alpha val="43137"/>
                    </a:srgbClr>
                  </a:outerShdw>
                </a:effectLst>
                <a:latin typeface="Arial"/>
                <a:cs typeface="Arial"/>
              </a:defRPr>
            </a:lvl1pPr>
          </a:lstStyle>
          <a:p>
            <a:r>
              <a:rPr lang="en-US"/>
              <a:t>Click to edit Master title style</a:t>
            </a: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5389" y="441747"/>
            <a:ext cx="2028324" cy="1367090"/>
          </a:xfrm>
          <a:prstGeom prst="rect">
            <a:avLst/>
          </a:prstGeom>
        </p:spPr>
      </p:pic>
    </p:spTree>
    <p:extLst>
      <p:ext uri="{BB962C8B-B14F-4D97-AF65-F5344CB8AC3E}">
        <p14:creationId xmlns:p14="http://schemas.microsoft.com/office/powerpoint/2010/main" val="4048700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End">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67" y="0"/>
            <a:ext cx="12211464" cy="6868949"/>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28492" y="2066466"/>
            <a:ext cx="4059370" cy="2736015"/>
          </a:xfrm>
          <a:prstGeom prst="rect">
            <a:avLst/>
          </a:prstGeom>
        </p:spPr>
      </p:pic>
    </p:spTree>
    <p:extLst>
      <p:ext uri="{BB962C8B-B14F-4D97-AF65-F5344CB8AC3E}">
        <p14:creationId xmlns:p14="http://schemas.microsoft.com/office/powerpoint/2010/main" val="5654810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Content Placeholder 2"/>
          <p:cNvSpPr>
            <a:spLocks noGrp="1"/>
          </p:cNvSpPr>
          <p:nvPr>
            <p:ph sz="half" idx="1"/>
          </p:nvPr>
        </p:nvSpPr>
        <p:spPr>
          <a:xfrm>
            <a:off x="609600" y="1116281"/>
            <a:ext cx="5384800" cy="5038194"/>
          </a:xfrm>
          <a:prstGeom prst="rect">
            <a:avLst/>
          </a:prstGeom>
        </p:spPr>
        <p:txBody>
          <a:bodyPr>
            <a:normAutofit/>
          </a:bodyPr>
          <a:lstStyle>
            <a:lvl1pPr marL="228600" indent="-228600">
              <a:buClr>
                <a:schemeClr val="accent1"/>
              </a:buClr>
              <a:defRPr sz="2400"/>
            </a:lvl1pPr>
            <a:lvl2pPr marL="685800" indent="-228600">
              <a:buClr>
                <a:schemeClr val="accent1"/>
              </a:buClr>
              <a:defRPr sz="2000"/>
            </a:lvl2pPr>
            <a:lvl3pPr marL="1084263" indent="-169863">
              <a:buClr>
                <a:schemeClr val="accent1"/>
              </a:buCl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pic>
        <p:nvPicPr>
          <p:cNvPr id="16" name="Picture 15" descr="lin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 y="996306"/>
            <a:ext cx="11582400" cy="26729"/>
          </a:xfrm>
          <a:prstGeom prst="rect">
            <a:avLst/>
          </a:prstGeom>
        </p:spPr>
      </p:pic>
      <p:sp>
        <p:nvSpPr>
          <p:cNvPr id="6" name="Content Placeholder 2"/>
          <p:cNvSpPr>
            <a:spLocks noGrp="1"/>
          </p:cNvSpPr>
          <p:nvPr>
            <p:ph sz="half" idx="10"/>
          </p:nvPr>
        </p:nvSpPr>
        <p:spPr>
          <a:xfrm>
            <a:off x="6172529" y="1116282"/>
            <a:ext cx="5384800" cy="5026319"/>
          </a:xfrm>
          <a:prstGeom prst="rect">
            <a:avLst/>
          </a:prstGeom>
        </p:spPr>
        <p:txBody>
          <a:bodyPr>
            <a:normAutofit/>
          </a:bodyPr>
          <a:lstStyle>
            <a:lvl1pPr marL="228600" indent="-228600">
              <a:buClr>
                <a:schemeClr val="accent1"/>
              </a:buClr>
              <a:defRPr sz="2400"/>
            </a:lvl1pPr>
            <a:lvl2pPr marL="685800" indent="-228600">
              <a:buClr>
                <a:schemeClr val="accent1"/>
              </a:buClr>
              <a:defRPr sz="2000"/>
            </a:lvl2pPr>
            <a:lvl3pPr marL="1084263" indent="-169863">
              <a:buClr>
                <a:schemeClr val="accent1"/>
              </a:buCl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hasCustomPrompt="1"/>
          </p:nvPr>
        </p:nvSpPr>
        <p:spPr>
          <a:xfrm>
            <a:off x="609600" y="0"/>
            <a:ext cx="10972800" cy="996306"/>
          </a:xfrm>
          <a:prstGeom prst="rect">
            <a:avLst/>
          </a:prstGeom>
        </p:spPr>
        <p:txBody>
          <a:bodyPr anchor="ctr" anchorCtr="0"/>
          <a:lstStyle>
            <a:lvl1pPr>
              <a:defRPr sz="2800" baseline="0">
                <a:solidFill>
                  <a:schemeClr val="accent1"/>
                </a:solidFill>
              </a:defRPr>
            </a:lvl1pPr>
          </a:lstStyle>
          <a:p>
            <a:r>
              <a:rPr lang="en-US"/>
              <a:t>Click to enter slide title</a:t>
            </a:r>
          </a:p>
        </p:txBody>
      </p:sp>
    </p:spTree>
    <p:extLst>
      <p:ext uri="{BB962C8B-B14F-4D97-AF65-F5344CB8AC3E}">
        <p14:creationId xmlns:p14="http://schemas.microsoft.com/office/powerpoint/2010/main" val="746795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2" name="Picture 11" descr="lin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 y="996306"/>
            <a:ext cx="11582400" cy="26729"/>
          </a:xfrm>
          <a:prstGeom prst="rect">
            <a:avLst/>
          </a:prstGeom>
        </p:spPr>
      </p:pic>
      <p:sp>
        <p:nvSpPr>
          <p:cNvPr id="7" name="Title 1"/>
          <p:cNvSpPr>
            <a:spLocks noGrp="1"/>
          </p:cNvSpPr>
          <p:nvPr>
            <p:ph type="title" hasCustomPrompt="1"/>
          </p:nvPr>
        </p:nvSpPr>
        <p:spPr>
          <a:xfrm>
            <a:off x="609600" y="0"/>
            <a:ext cx="10972800" cy="996306"/>
          </a:xfrm>
          <a:prstGeom prst="rect">
            <a:avLst/>
          </a:prstGeom>
        </p:spPr>
        <p:txBody>
          <a:bodyPr anchor="ctr" anchorCtr="0"/>
          <a:lstStyle>
            <a:lvl1pPr>
              <a:defRPr sz="2800" baseline="0">
                <a:solidFill>
                  <a:schemeClr val="accent1"/>
                </a:solidFill>
              </a:defRPr>
            </a:lvl1pPr>
          </a:lstStyle>
          <a:p>
            <a:r>
              <a:rPr lang="en-US"/>
              <a:t>Click to enter slide title</a:t>
            </a:r>
          </a:p>
        </p:txBody>
      </p:sp>
    </p:spTree>
    <p:extLst>
      <p:ext uri="{BB962C8B-B14F-4D97-AF65-F5344CB8AC3E}">
        <p14:creationId xmlns:p14="http://schemas.microsoft.com/office/powerpoint/2010/main" val="667141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580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15600" y="186967"/>
            <a:ext cx="11360800" cy="763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374850"/>
              </a:buClr>
              <a:buFont typeface="Open Sans"/>
              <a:buNone/>
              <a:defRPr sz="3733" b="0" i="0" u="none" strike="noStrike" cap="none">
                <a:solidFill>
                  <a:srgbClr val="374850"/>
                </a:solidFill>
                <a:latin typeface="Open Sans"/>
                <a:ea typeface="Open Sans"/>
                <a:cs typeface="Open Sans"/>
                <a:sym typeface="Open Sans"/>
              </a:defRPr>
            </a:lvl1pPr>
            <a:lvl2pPr lvl="1" indent="0">
              <a:spcBef>
                <a:spcPts val="0"/>
              </a:spcBef>
              <a:buClr>
                <a:schemeClr val="dk1"/>
              </a:buClr>
              <a:buFont typeface="Arial"/>
              <a:buNone/>
              <a:defRPr sz="3733">
                <a:solidFill>
                  <a:schemeClr val="dk1"/>
                </a:solidFill>
              </a:defRPr>
            </a:lvl2pPr>
            <a:lvl3pPr lvl="2" indent="0">
              <a:spcBef>
                <a:spcPts val="0"/>
              </a:spcBef>
              <a:buClr>
                <a:schemeClr val="dk1"/>
              </a:buClr>
              <a:buFont typeface="Arial"/>
              <a:buNone/>
              <a:defRPr sz="3733">
                <a:solidFill>
                  <a:schemeClr val="dk1"/>
                </a:solidFill>
              </a:defRPr>
            </a:lvl3pPr>
            <a:lvl4pPr lvl="3" indent="0">
              <a:spcBef>
                <a:spcPts val="0"/>
              </a:spcBef>
              <a:buClr>
                <a:schemeClr val="dk1"/>
              </a:buClr>
              <a:buFont typeface="Arial"/>
              <a:buNone/>
              <a:defRPr sz="3733">
                <a:solidFill>
                  <a:schemeClr val="dk1"/>
                </a:solidFill>
              </a:defRPr>
            </a:lvl4pPr>
            <a:lvl5pPr lvl="4" indent="0">
              <a:spcBef>
                <a:spcPts val="0"/>
              </a:spcBef>
              <a:buClr>
                <a:schemeClr val="dk1"/>
              </a:buClr>
              <a:buFont typeface="Arial"/>
              <a:buNone/>
              <a:defRPr sz="3733">
                <a:solidFill>
                  <a:schemeClr val="dk1"/>
                </a:solidFill>
              </a:defRPr>
            </a:lvl5pPr>
            <a:lvl6pPr lvl="5" indent="0">
              <a:spcBef>
                <a:spcPts val="0"/>
              </a:spcBef>
              <a:buClr>
                <a:schemeClr val="dk1"/>
              </a:buClr>
              <a:buFont typeface="Arial"/>
              <a:buNone/>
              <a:defRPr sz="3733">
                <a:solidFill>
                  <a:schemeClr val="dk1"/>
                </a:solidFill>
              </a:defRPr>
            </a:lvl6pPr>
            <a:lvl7pPr lvl="6" indent="0">
              <a:spcBef>
                <a:spcPts val="0"/>
              </a:spcBef>
              <a:buClr>
                <a:schemeClr val="dk1"/>
              </a:buClr>
              <a:buFont typeface="Arial"/>
              <a:buNone/>
              <a:defRPr sz="3733">
                <a:solidFill>
                  <a:schemeClr val="dk1"/>
                </a:solidFill>
              </a:defRPr>
            </a:lvl7pPr>
            <a:lvl8pPr lvl="7" indent="0">
              <a:spcBef>
                <a:spcPts val="0"/>
              </a:spcBef>
              <a:buClr>
                <a:schemeClr val="dk1"/>
              </a:buClr>
              <a:buFont typeface="Arial"/>
              <a:buNone/>
              <a:defRPr sz="3733">
                <a:solidFill>
                  <a:schemeClr val="dk1"/>
                </a:solidFill>
              </a:defRPr>
            </a:lvl8pPr>
            <a:lvl9pPr lvl="8" indent="0">
              <a:spcBef>
                <a:spcPts val="0"/>
              </a:spcBef>
              <a:buClr>
                <a:schemeClr val="dk1"/>
              </a:buClr>
              <a:buFont typeface="Arial"/>
              <a:buNone/>
              <a:defRPr sz="3733">
                <a:solidFill>
                  <a:schemeClr val="dk1"/>
                </a:solidFill>
              </a:defRPr>
            </a:lvl9pPr>
          </a:lstStyle>
          <a:p>
            <a:endParaRPr/>
          </a:p>
        </p:txBody>
      </p:sp>
      <p:sp>
        <p:nvSpPr>
          <p:cNvPr id="26" name="Shape 26"/>
          <p:cNvSpPr txBox="1">
            <a:spLocks noGrp="1"/>
          </p:cNvSpPr>
          <p:nvPr>
            <p:ph type="body" idx="1"/>
          </p:nvPr>
        </p:nvSpPr>
        <p:spPr>
          <a:xfrm>
            <a:off x="415600" y="1028633"/>
            <a:ext cx="5333200" cy="45552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rgbClr val="374850"/>
              </a:buClr>
              <a:buFont typeface="Arial"/>
              <a:buNone/>
              <a:defRPr sz="1867" b="0" i="0" u="none" strike="noStrike" cap="none">
                <a:solidFill>
                  <a:srgbClr val="374850"/>
                </a:solidFill>
                <a:latin typeface="Arial"/>
                <a:ea typeface="Arial"/>
                <a:cs typeface="Arial"/>
                <a:sym typeface="Arial"/>
              </a:defRPr>
            </a:lvl1pPr>
            <a:lvl2pPr marL="609585" marR="0" lvl="1" indent="0" algn="l" rtl="0">
              <a:lnSpc>
                <a:spcPct val="115000"/>
              </a:lnSpc>
              <a:spcBef>
                <a:spcPts val="0"/>
              </a:spcBef>
              <a:spcAft>
                <a:spcPts val="2133"/>
              </a:spcAft>
              <a:buClr>
                <a:srgbClr val="374850"/>
              </a:buClr>
              <a:buFont typeface="Arial"/>
              <a:buNone/>
              <a:defRPr sz="1600" b="0" i="0" u="none" strike="noStrike" cap="none">
                <a:solidFill>
                  <a:srgbClr val="374850"/>
                </a:solidFill>
                <a:latin typeface="Arial"/>
                <a:ea typeface="Arial"/>
                <a:cs typeface="Arial"/>
                <a:sym typeface="Arial"/>
              </a:defRPr>
            </a:lvl2pPr>
            <a:lvl3pPr marL="1219170" marR="0" lvl="2" indent="0" algn="l" rtl="0">
              <a:lnSpc>
                <a:spcPct val="115000"/>
              </a:lnSpc>
              <a:spcBef>
                <a:spcPts val="0"/>
              </a:spcBef>
              <a:spcAft>
                <a:spcPts val="2133"/>
              </a:spcAft>
              <a:buClr>
                <a:srgbClr val="374850"/>
              </a:buClr>
              <a:buFont typeface="Arial"/>
              <a:buNone/>
              <a:defRPr sz="1600" b="0" i="0" u="none" strike="noStrike" cap="none">
                <a:solidFill>
                  <a:srgbClr val="374850"/>
                </a:solidFill>
                <a:latin typeface="Arial"/>
                <a:ea typeface="Arial"/>
                <a:cs typeface="Arial"/>
                <a:sym typeface="Arial"/>
              </a:defRPr>
            </a:lvl3pPr>
            <a:lvl4pPr marL="1828754" marR="0" lvl="3" indent="0" algn="l" rtl="0">
              <a:lnSpc>
                <a:spcPct val="115000"/>
              </a:lnSpc>
              <a:spcBef>
                <a:spcPts val="0"/>
              </a:spcBef>
              <a:spcAft>
                <a:spcPts val="2133"/>
              </a:spcAft>
              <a:buClr>
                <a:srgbClr val="374850"/>
              </a:buClr>
              <a:buFont typeface="Arial"/>
              <a:buNone/>
              <a:defRPr sz="1600" b="0" i="0" u="none" strike="noStrike" cap="none">
                <a:solidFill>
                  <a:srgbClr val="374850"/>
                </a:solidFill>
                <a:latin typeface="Arial"/>
                <a:ea typeface="Arial"/>
                <a:cs typeface="Arial"/>
                <a:sym typeface="Arial"/>
              </a:defRPr>
            </a:lvl4pPr>
            <a:lvl5pPr marL="2438339" marR="0" lvl="4" indent="0" algn="l" rtl="0">
              <a:lnSpc>
                <a:spcPct val="115000"/>
              </a:lnSpc>
              <a:spcBef>
                <a:spcPts val="0"/>
              </a:spcBef>
              <a:spcAft>
                <a:spcPts val="2133"/>
              </a:spcAft>
              <a:buClr>
                <a:srgbClr val="374850"/>
              </a:buClr>
              <a:buFont typeface="Arial"/>
              <a:buNone/>
              <a:defRPr sz="1600" b="0" i="0" u="none" strike="noStrike" cap="none">
                <a:solidFill>
                  <a:srgbClr val="374850"/>
                </a:solidFill>
                <a:latin typeface="Arial"/>
                <a:ea typeface="Arial"/>
                <a:cs typeface="Arial"/>
                <a:sym typeface="Arial"/>
              </a:defRPr>
            </a:lvl5pPr>
            <a:lvl6pPr marL="3047924" marR="0" lvl="5" indent="0" algn="l" rtl="0">
              <a:lnSpc>
                <a:spcPct val="115000"/>
              </a:lnSpc>
              <a:spcBef>
                <a:spcPts val="0"/>
              </a:spcBef>
              <a:spcAft>
                <a:spcPts val="2133"/>
              </a:spcAft>
              <a:buClr>
                <a:srgbClr val="374850"/>
              </a:buClr>
              <a:buFont typeface="Arial"/>
              <a:buNone/>
              <a:defRPr sz="1600" b="0" i="0" u="none" strike="noStrike" cap="none">
                <a:solidFill>
                  <a:srgbClr val="374850"/>
                </a:solidFill>
                <a:latin typeface="Arial"/>
                <a:ea typeface="Arial"/>
                <a:cs typeface="Arial"/>
                <a:sym typeface="Arial"/>
              </a:defRPr>
            </a:lvl6pPr>
            <a:lvl7pPr marL="3657509" marR="0" lvl="6" indent="0" algn="l" rtl="0">
              <a:lnSpc>
                <a:spcPct val="115000"/>
              </a:lnSpc>
              <a:spcBef>
                <a:spcPts val="0"/>
              </a:spcBef>
              <a:spcAft>
                <a:spcPts val="2133"/>
              </a:spcAft>
              <a:buClr>
                <a:srgbClr val="374850"/>
              </a:buClr>
              <a:buFont typeface="Arial"/>
              <a:buNone/>
              <a:defRPr sz="1600" b="0" i="0" u="none" strike="noStrike" cap="none">
                <a:solidFill>
                  <a:srgbClr val="374850"/>
                </a:solidFill>
                <a:latin typeface="Arial"/>
                <a:ea typeface="Arial"/>
                <a:cs typeface="Arial"/>
                <a:sym typeface="Arial"/>
              </a:defRPr>
            </a:lvl7pPr>
            <a:lvl8pPr marL="4267093" marR="0" lvl="7" indent="0" algn="l" rtl="0">
              <a:lnSpc>
                <a:spcPct val="115000"/>
              </a:lnSpc>
              <a:spcBef>
                <a:spcPts val="0"/>
              </a:spcBef>
              <a:spcAft>
                <a:spcPts val="2133"/>
              </a:spcAft>
              <a:buClr>
                <a:srgbClr val="374850"/>
              </a:buClr>
              <a:buFont typeface="Arial"/>
              <a:buNone/>
              <a:defRPr sz="1600" b="0" i="0" u="none" strike="noStrike" cap="none">
                <a:solidFill>
                  <a:srgbClr val="374850"/>
                </a:solidFill>
                <a:latin typeface="Arial"/>
                <a:ea typeface="Arial"/>
                <a:cs typeface="Arial"/>
                <a:sym typeface="Arial"/>
              </a:defRPr>
            </a:lvl8pPr>
            <a:lvl9pPr marL="4876678" marR="0" lvl="8" indent="0" algn="l" rtl="0">
              <a:lnSpc>
                <a:spcPct val="115000"/>
              </a:lnSpc>
              <a:spcBef>
                <a:spcPts val="0"/>
              </a:spcBef>
              <a:spcAft>
                <a:spcPts val="2133"/>
              </a:spcAft>
              <a:buClr>
                <a:srgbClr val="374850"/>
              </a:buClr>
              <a:buFont typeface="Arial"/>
              <a:buNone/>
              <a:defRPr sz="1600" b="0" i="0" u="none" strike="noStrike" cap="none">
                <a:solidFill>
                  <a:srgbClr val="374850"/>
                </a:solidFill>
                <a:latin typeface="Arial"/>
                <a:ea typeface="Arial"/>
                <a:cs typeface="Arial"/>
                <a:sym typeface="Arial"/>
              </a:defRPr>
            </a:lvl9pPr>
          </a:lstStyle>
          <a:p>
            <a:endParaRPr/>
          </a:p>
        </p:txBody>
      </p:sp>
      <p:sp>
        <p:nvSpPr>
          <p:cNvPr id="27" name="Shape 27"/>
          <p:cNvSpPr txBox="1">
            <a:spLocks noGrp="1"/>
          </p:cNvSpPr>
          <p:nvPr>
            <p:ph type="body" idx="2"/>
          </p:nvPr>
        </p:nvSpPr>
        <p:spPr>
          <a:xfrm>
            <a:off x="6443200" y="1028633"/>
            <a:ext cx="5333200" cy="45552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rgbClr val="374850"/>
              </a:buClr>
              <a:buFont typeface="Arial"/>
              <a:buNone/>
              <a:defRPr sz="1867" b="0" i="0" u="none" strike="noStrike" cap="none">
                <a:solidFill>
                  <a:srgbClr val="374850"/>
                </a:solidFill>
                <a:latin typeface="Arial"/>
                <a:ea typeface="Arial"/>
                <a:cs typeface="Arial"/>
                <a:sym typeface="Arial"/>
              </a:defRPr>
            </a:lvl1pPr>
            <a:lvl2pPr marL="609585" marR="0" lvl="1" indent="0" algn="l" rtl="0">
              <a:lnSpc>
                <a:spcPct val="115000"/>
              </a:lnSpc>
              <a:spcBef>
                <a:spcPts val="0"/>
              </a:spcBef>
              <a:spcAft>
                <a:spcPts val="2133"/>
              </a:spcAft>
              <a:buClr>
                <a:srgbClr val="374850"/>
              </a:buClr>
              <a:buFont typeface="Arial"/>
              <a:buNone/>
              <a:defRPr sz="1600" b="0" i="0" u="none" strike="noStrike" cap="none">
                <a:solidFill>
                  <a:srgbClr val="374850"/>
                </a:solidFill>
                <a:latin typeface="Arial"/>
                <a:ea typeface="Arial"/>
                <a:cs typeface="Arial"/>
                <a:sym typeface="Arial"/>
              </a:defRPr>
            </a:lvl2pPr>
            <a:lvl3pPr marL="1219170" marR="0" lvl="2" indent="0" algn="l" rtl="0">
              <a:lnSpc>
                <a:spcPct val="115000"/>
              </a:lnSpc>
              <a:spcBef>
                <a:spcPts val="0"/>
              </a:spcBef>
              <a:spcAft>
                <a:spcPts val="2133"/>
              </a:spcAft>
              <a:buClr>
                <a:srgbClr val="374850"/>
              </a:buClr>
              <a:buFont typeface="Arial"/>
              <a:buNone/>
              <a:defRPr sz="1600" b="0" i="0" u="none" strike="noStrike" cap="none">
                <a:solidFill>
                  <a:srgbClr val="374850"/>
                </a:solidFill>
                <a:latin typeface="Arial"/>
                <a:ea typeface="Arial"/>
                <a:cs typeface="Arial"/>
                <a:sym typeface="Arial"/>
              </a:defRPr>
            </a:lvl3pPr>
            <a:lvl4pPr marL="1828754" marR="0" lvl="3" indent="0" algn="l" rtl="0">
              <a:lnSpc>
                <a:spcPct val="115000"/>
              </a:lnSpc>
              <a:spcBef>
                <a:spcPts val="0"/>
              </a:spcBef>
              <a:spcAft>
                <a:spcPts val="2133"/>
              </a:spcAft>
              <a:buClr>
                <a:srgbClr val="374850"/>
              </a:buClr>
              <a:buFont typeface="Arial"/>
              <a:buNone/>
              <a:defRPr sz="1600" b="0" i="0" u="none" strike="noStrike" cap="none">
                <a:solidFill>
                  <a:srgbClr val="374850"/>
                </a:solidFill>
                <a:latin typeface="Arial"/>
                <a:ea typeface="Arial"/>
                <a:cs typeface="Arial"/>
                <a:sym typeface="Arial"/>
              </a:defRPr>
            </a:lvl4pPr>
            <a:lvl5pPr marL="2438339" marR="0" lvl="4" indent="0" algn="l" rtl="0">
              <a:lnSpc>
                <a:spcPct val="115000"/>
              </a:lnSpc>
              <a:spcBef>
                <a:spcPts val="0"/>
              </a:spcBef>
              <a:spcAft>
                <a:spcPts val="2133"/>
              </a:spcAft>
              <a:buClr>
                <a:srgbClr val="374850"/>
              </a:buClr>
              <a:buFont typeface="Arial"/>
              <a:buNone/>
              <a:defRPr sz="1600" b="0" i="0" u="none" strike="noStrike" cap="none">
                <a:solidFill>
                  <a:srgbClr val="374850"/>
                </a:solidFill>
                <a:latin typeface="Arial"/>
                <a:ea typeface="Arial"/>
                <a:cs typeface="Arial"/>
                <a:sym typeface="Arial"/>
              </a:defRPr>
            </a:lvl5pPr>
            <a:lvl6pPr marL="3047924" marR="0" lvl="5" indent="0" algn="l" rtl="0">
              <a:lnSpc>
                <a:spcPct val="115000"/>
              </a:lnSpc>
              <a:spcBef>
                <a:spcPts val="0"/>
              </a:spcBef>
              <a:spcAft>
                <a:spcPts val="2133"/>
              </a:spcAft>
              <a:buClr>
                <a:srgbClr val="374850"/>
              </a:buClr>
              <a:buFont typeface="Arial"/>
              <a:buNone/>
              <a:defRPr sz="1600" b="0" i="0" u="none" strike="noStrike" cap="none">
                <a:solidFill>
                  <a:srgbClr val="374850"/>
                </a:solidFill>
                <a:latin typeface="Arial"/>
                <a:ea typeface="Arial"/>
                <a:cs typeface="Arial"/>
                <a:sym typeface="Arial"/>
              </a:defRPr>
            </a:lvl6pPr>
            <a:lvl7pPr marL="3657509" marR="0" lvl="6" indent="0" algn="l" rtl="0">
              <a:lnSpc>
                <a:spcPct val="115000"/>
              </a:lnSpc>
              <a:spcBef>
                <a:spcPts val="0"/>
              </a:spcBef>
              <a:spcAft>
                <a:spcPts val="2133"/>
              </a:spcAft>
              <a:buClr>
                <a:srgbClr val="374850"/>
              </a:buClr>
              <a:buFont typeface="Arial"/>
              <a:buNone/>
              <a:defRPr sz="1600" b="0" i="0" u="none" strike="noStrike" cap="none">
                <a:solidFill>
                  <a:srgbClr val="374850"/>
                </a:solidFill>
                <a:latin typeface="Arial"/>
                <a:ea typeface="Arial"/>
                <a:cs typeface="Arial"/>
                <a:sym typeface="Arial"/>
              </a:defRPr>
            </a:lvl7pPr>
            <a:lvl8pPr marL="4267093" marR="0" lvl="7" indent="0" algn="l" rtl="0">
              <a:lnSpc>
                <a:spcPct val="115000"/>
              </a:lnSpc>
              <a:spcBef>
                <a:spcPts val="0"/>
              </a:spcBef>
              <a:spcAft>
                <a:spcPts val="2133"/>
              </a:spcAft>
              <a:buClr>
                <a:srgbClr val="374850"/>
              </a:buClr>
              <a:buFont typeface="Arial"/>
              <a:buNone/>
              <a:defRPr sz="1600" b="0" i="0" u="none" strike="noStrike" cap="none">
                <a:solidFill>
                  <a:srgbClr val="374850"/>
                </a:solidFill>
                <a:latin typeface="Arial"/>
                <a:ea typeface="Arial"/>
                <a:cs typeface="Arial"/>
                <a:sym typeface="Arial"/>
              </a:defRPr>
            </a:lvl8pPr>
            <a:lvl9pPr marL="4876678" marR="0" lvl="8" indent="0" algn="l" rtl="0">
              <a:lnSpc>
                <a:spcPct val="115000"/>
              </a:lnSpc>
              <a:spcBef>
                <a:spcPts val="0"/>
              </a:spcBef>
              <a:spcAft>
                <a:spcPts val="2133"/>
              </a:spcAft>
              <a:buClr>
                <a:srgbClr val="374850"/>
              </a:buClr>
              <a:buFont typeface="Arial"/>
              <a:buNone/>
              <a:defRPr sz="1600" b="0" i="0" u="none" strike="noStrike" cap="none">
                <a:solidFill>
                  <a:srgbClr val="374850"/>
                </a:solidFill>
                <a:latin typeface="Arial"/>
                <a:ea typeface="Arial"/>
                <a:cs typeface="Arial"/>
                <a:sym typeface="Arial"/>
              </a:defRPr>
            </a:lvl9pPr>
          </a:lstStyle>
          <a:p>
            <a:endParaRPr/>
          </a:p>
        </p:txBody>
      </p:sp>
      <p:pic>
        <p:nvPicPr>
          <p:cNvPr id="28" name="Shape 28"/>
          <p:cNvPicPr preferRelativeResize="0"/>
          <p:nvPr/>
        </p:nvPicPr>
        <p:blipFill>
          <a:blip r:embed="rId2">
            <a:alphaModFix/>
          </a:blip>
          <a:stretch>
            <a:fillRect/>
          </a:stretch>
        </p:blipFill>
        <p:spPr>
          <a:xfrm>
            <a:off x="0" y="5981900"/>
            <a:ext cx="12192000" cy="876099"/>
          </a:xfrm>
          <a:prstGeom prst="rect">
            <a:avLst/>
          </a:prstGeom>
          <a:noFill/>
          <a:ln>
            <a:noFill/>
          </a:ln>
        </p:spPr>
      </p:pic>
    </p:spTree>
    <p:extLst>
      <p:ext uri="{BB962C8B-B14F-4D97-AF65-F5344CB8AC3E}">
        <p14:creationId xmlns:p14="http://schemas.microsoft.com/office/powerpoint/2010/main" val="4186247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onfidential Page 1">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15600" y="186967"/>
            <a:ext cx="11360800" cy="7636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3" name="Shape 63"/>
          <p:cNvSpPr txBox="1">
            <a:spLocks noGrp="1"/>
          </p:cNvSpPr>
          <p:nvPr>
            <p:ph type="body" idx="1"/>
          </p:nvPr>
        </p:nvSpPr>
        <p:spPr>
          <a:xfrm>
            <a:off x="415600" y="1130233"/>
            <a:ext cx="11360800" cy="4555200"/>
          </a:xfrm>
          <a:prstGeom prst="rect">
            <a:avLst/>
          </a:prstGeom>
        </p:spPr>
        <p:txBody>
          <a:bodyPr lIns="91425" tIns="91425" rIns="91425" bIns="91425" anchor="t" anchorCtr="0"/>
          <a:lstStyle>
            <a:lvl1pPr lvl="0" rtl="0">
              <a:lnSpc>
                <a:spcPct val="100000"/>
              </a:lnSpc>
              <a:spcBef>
                <a:spcPts val="0"/>
              </a:spcBef>
              <a:buSzPct val="100000"/>
              <a:defRPr sz="1600"/>
            </a:lvl1pPr>
            <a:lvl2pPr lvl="1" rtl="0">
              <a:lnSpc>
                <a:spcPct val="100000"/>
              </a:lnSpc>
              <a:spcBef>
                <a:spcPts val="0"/>
              </a:spcBef>
              <a:buSzPct val="100000"/>
              <a:defRPr sz="1600"/>
            </a:lvl2pPr>
            <a:lvl3pPr lvl="2" rtl="0">
              <a:lnSpc>
                <a:spcPct val="100000"/>
              </a:lnSpc>
              <a:spcBef>
                <a:spcPts val="0"/>
              </a:spcBef>
              <a:buSzPct val="100000"/>
              <a:defRPr sz="1600"/>
            </a:lvl3pPr>
            <a:lvl4pPr lvl="3" rtl="0">
              <a:lnSpc>
                <a:spcPct val="100000"/>
              </a:lnSpc>
              <a:spcBef>
                <a:spcPts val="0"/>
              </a:spcBef>
              <a:buSzPct val="100000"/>
              <a:defRPr sz="1600"/>
            </a:lvl4pPr>
            <a:lvl5pPr lvl="4" rtl="0">
              <a:lnSpc>
                <a:spcPct val="100000"/>
              </a:lnSpc>
              <a:spcBef>
                <a:spcPts val="0"/>
              </a:spcBef>
              <a:buSzPct val="100000"/>
              <a:defRPr sz="1600"/>
            </a:lvl5pPr>
            <a:lvl6pPr lvl="5" rtl="0">
              <a:lnSpc>
                <a:spcPct val="100000"/>
              </a:lnSpc>
              <a:spcBef>
                <a:spcPts val="0"/>
              </a:spcBef>
              <a:buSzPct val="100000"/>
              <a:defRPr sz="1600"/>
            </a:lvl6pPr>
            <a:lvl7pPr lvl="6" rtl="0">
              <a:lnSpc>
                <a:spcPct val="100000"/>
              </a:lnSpc>
              <a:spcBef>
                <a:spcPts val="0"/>
              </a:spcBef>
              <a:buSzPct val="100000"/>
              <a:defRPr sz="1600"/>
            </a:lvl7pPr>
            <a:lvl8pPr lvl="7" rtl="0">
              <a:lnSpc>
                <a:spcPct val="100000"/>
              </a:lnSpc>
              <a:spcBef>
                <a:spcPts val="0"/>
              </a:spcBef>
              <a:buSzPct val="100000"/>
              <a:defRPr sz="1600"/>
            </a:lvl8pPr>
            <a:lvl9pPr lvl="8" rtl="0">
              <a:lnSpc>
                <a:spcPct val="100000"/>
              </a:lnSpc>
              <a:spcBef>
                <a:spcPts val="0"/>
              </a:spcBef>
              <a:buSzPct val="100000"/>
              <a:defRPr sz="1600"/>
            </a:lvl9pPr>
          </a:lstStyle>
          <a:p>
            <a:endParaRPr/>
          </a:p>
        </p:txBody>
      </p:sp>
    </p:spTree>
    <p:extLst>
      <p:ext uri="{BB962C8B-B14F-4D97-AF65-F5344CB8AC3E}">
        <p14:creationId xmlns:p14="http://schemas.microsoft.com/office/powerpoint/2010/main" val="2195818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01 Divider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10721801" y="6568496"/>
            <a:ext cx="1126587" cy="180352"/>
          </a:xfrm>
        </p:spPr>
        <p:txBody>
          <a:bodyPr lIns="0" tIns="0" rIns="0" bIns="0"/>
          <a:lstStyle>
            <a:lvl1pPr>
              <a:defRPr>
                <a:solidFill>
                  <a:schemeClr val="bg1"/>
                </a:solidFill>
              </a:defRPr>
            </a:lvl1pPr>
          </a:lstStyle>
          <a:p>
            <a:fld id="{3DB5E446-421A-E746-A83E-D1D14D8D9CBB}" type="slidenum">
              <a:rPr lang="en-US" smtClean="0">
                <a:solidFill>
                  <a:srgbClr val="FFFFFF"/>
                </a:solidFill>
              </a:rPr>
              <a:pPr/>
              <a:t>‹#›</a:t>
            </a:fld>
            <a:endParaRPr lang="en-US">
              <a:solidFill>
                <a:srgbClr val="FFFFFF"/>
              </a:solidFill>
            </a:endParaRPr>
          </a:p>
        </p:txBody>
      </p:sp>
      <p:sp>
        <p:nvSpPr>
          <p:cNvPr id="6" name="Title 1"/>
          <p:cNvSpPr>
            <a:spLocks noGrp="1"/>
          </p:cNvSpPr>
          <p:nvPr>
            <p:ph type="title"/>
          </p:nvPr>
        </p:nvSpPr>
        <p:spPr>
          <a:xfrm>
            <a:off x="601358" y="1906292"/>
            <a:ext cx="10991374" cy="2852737"/>
          </a:xfrm>
          <a:prstGeom prst="rect">
            <a:avLst/>
          </a:prstGeom>
          <a:noFill/>
        </p:spPr>
        <p:txBody>
          <a:bodyPr anchor="ctr">
            <a:normAutofit/>
          </a:bodyPr>
          <a:lstStyle>
            <a:lvl1pPr algn="ctr">
              <a:lnSpc>
                <a:spcPct val="80000"/>
              </a:lnSpc>
              <a:defRPr sz="3800" spc="100" baseline="0">
                <a:solidFill>
                  <a:schemeClr val="bg1"/>
                </a:solidFill>
              </a:defRPr>
            </a:lvl1pPr>
          </a:lstStyle>
          <a:p>
            <a:r>
              <a:rPr lang="en-US"/>
              <a:t>Click to edit Master title style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9852" y="307535"/>
            <a:ext cx="2011213" cy="402824"/>
          </a:xfrm>
          <a:prstGeom prst="rect">
            <a:avLst/>
          </a:prstGeom>
        </p:spPr>
      </p:pic>
    </p:spTree>
    <p:extLst>
      <p:ext uri="{BB962C8B-B14F-4D97-AF65-F5344CB8AC3E}">
        <p14:creationId xmlns:p14="http://schemas.microsoft.com/office/powerpoint/2010/main" val="4133324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329852" y="1023042"/>
            <a:ext cx="11544822" cy="528722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329852" y="327666"/>
            <a:ext cx="11544822" cy="402352"/>
          </a:xfrm>
          <a:prstGeom prst="rect">
            <a:avLst/>
          </a:prstGeom>
        </p:spPr>
        <p:txBody>
          <a:bodyPr vert="horz" lIns="0" tIns="0" rIns="0" bIns="0" rtlCol="0" anchor="b">
            <a:normAutofit/>
          </a:bodyPr>
          <a:lstStyle/>
          <a:p>
            <a:pPr lvl="0"/>
            <a:r>
              <a:rPr lang="en-US"/>
              <a:t>Click to edit Master title style</a:t>
            </a:r>
          </a:p>
        </p:txBody>
      </p:sp>
      <p:sp>
        <p:nvSpPr>
          <p:cNvPr id="10" name="Slide Number Placeholder 5"/>
          <p:cNvSpPr>
            <a:spLocks noGrp="1"/>
          </p:cNvSpPr>
          <p:nvPr>
            <p:ph type="sldNum" sz="quarter" idx="12"/>
          </p:nvPr>
        </p:nvSpPr>
        <p:spPr>
          <a:xfrm>
            <a:off x="10721801" y="6568496"/>
            <a:ext cx="1126587" cy="180352"/>
          </a:xfrm>
        </p:spPr>
        <p:txBody>
          <a:bodyPr lIns="0" tIns="0" rIns="0" bIns="0"/>
          <a:lstStyle/>
          <a:p>
            <a:fld id="{3DB5E446-421A-E746-A83E-D1D14D8D9CBB}" type="slidenum">
              <a:rPr lang="en-US" smtClean="0"/>
              <a:t>‹#›</a:t>
            </a:fld>
            <a:endParaRPr lang="en-US"/>
          </a:p>
        </p:txBody>
      </p:sp>
    </p:spTree>
    <p:extLst>
      <p:ext uri="{BB962C8B-B14F-4D97-AF65-F5344CB8AC3E}">
        <p14:creationId xmlns:p14="http://schemas.microsoft.com/office/powerpoint/2010/main" val="3242249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Title and Content - Vertical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2899" y="675442"/>
            <a:ext cx="7445490" cy="551964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533427" y="482252"/>
            <a:ext cx="2827611" cy="5906022"/>
          </a:xfrm>
          <a:prstGeom prst="rect">
            <a:avLst/>
          </a:prstGeom>
        </p:spPr>
        <p:txBody>
          <a:bodyPr anchor="ctr">
            <a:normAutofit/>
          </a:bodyPr>
          <a:lstStyle>
            <a:lvl1pPr>
              <a:lnSpc>
                <a:spcPct val="80000"/>
              </a:lnSpc>
              <a:defRPr sz="3800">
                <a:solidFill>
                  <a:schemeClr val="bg1"/>
                </a:solidFill>
              </a:defRPr>
            </a:lvl1pPr>
          </a:lstStyle>
          <a:p>
            <a:r>
              <a:rPr lang="en-US"/>
              <a:t>Click to edit Master title style</a:t>
            </a:r>
          </a:p>
        </p:txBody>
      </p:sp>
      <p:sp>
        <p:nvSpPr>
          <p:cNvPr id="7" name="Slide Number Placeholder 5"/>
          <p:cNvSpPr>
            <a:spLocks noGrp="1"/>
          </p:cNvSpPr>
          <p:nvPr>
            <p:ph type="sldNum" sz="quarter" idx="12"/>
          </p:nvPr>
        </p:nvSpPr>
        <p:spPr>
          <a:xfrm>
            <a:off x="10721801" y="6568496"/>
            <a:ext cx="1126587" cy="180352"/>
          </a:xfrm>
        </p:spPr>
        <p:txBody>
          <a:bodyPr lIns="0" tIns="0" rIns="0" bIns="0"/>
          <a:lstStyle>
            <a:lvl1pPr>
              <a:defRPr>
                <a:solidFill>
                  <a:schemeClr val="tx1"/>
                </a:solidFill>
              </a:defRPr>
            </a:lvl1pPr>
          </a:lstStyle>
          <a:p>
            <a:fld id="{3DB5E446-421A-E746-A83E-D1D14D8D9CBB}" type="slidenum">
              <a:rPr lang="en-US" smtClean="0">
                <a:solidFill>
                  <a:srgbClr val="0F2233"/>
                </a:solidFill>
              </a:rPr>
              <a:pPr/>
              <a:t>‹#›</a:t>
            </a:fld>
            <a:endParaRPr lang="en-US">
              <a:solidFill>
                <a:srgbClr val="0F2233"/>
              </a:solidFill>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6603" y="307535"/>
            <a:ext cx="2011898" cy="402824"/>
          </a:xfrm>
          <a:prstGeom prst="rect">
            <a:avLst/>
          </a:prstGeom>
        </p:spPr>
      </p:pic>
      <p:sp>
        <p:nvSpPr>
          <p:cNvPr id="6" name="Rectangle 5"/>
          <p:cNvSpPr/>
          <p:nvPr userDrawn="1"/>
        </p:nvSpPr>
        <p:spPr>
          <a:xfrm>
            <a:off x="3906939" y="6533263"/>
            <a:ext cx="4378122" cy="246221"/>
          </a:xfrm>
          <a:prstGeom prst="rect">
            <a:avLst/>
          </a:prstGeom>
        </p:spPr>
        <p:txBody>
          <a:bodyPr wrap="none">
            <a:spAutoFit/>
          </a:bodyPr>
          <a:lstStyle/>
          <a:p>
            <a:pPr algn="ctr"/>
            <a:r>
              <a:rPr lang="en-US" sz="1000" kern="1200">
                <a:solidFill>
                  <a:srgbClr val="0F2233">
                    <a:lumMod val="50000"/>
                    <a:lumOff val="50000"/>
                  </a:srgbClr>
                </a:solidFill>
                <a:latin typeface="Arial" panose="020B0604020202020204" pitchFamily="34" charset="0"/>
                <a:ea typeface="+mn-ea"/>
                <a:cs typeface="Arial" panose="020B0604020202020204" pitchFamily="34" charset="0"/>
              </a:rPr>
              <a:t>Confidential and Proprietary. ©CyberArk Software Ltd. All rights reserved. </a:t>
            </a:r>
          </a:p>
        </p:txBody>
      </p:sp>
    </p:spTree>
    <p:extLst>
      <p:ext uri="{BB962C8B-B14F-4D97-AF65-F5344CB8AC3E}">
        <p14:creationId xmlns:p14="http://schemas.microsoft.com/office/powerpoint/2010/main" val="1022741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and Content with Subtitl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329852" y="827132"/>
            <a:ext cx="11544822" cy="233674"/>
          </a:xfrm>
        </p:spPr>
        <p:txBody>
          <a:bodyPr lIns="0" tIns="0" rIns="0" bIns="0">
            <a:noAutofit/>
          </a:bodyPr>
          <a:lstStyle>
            <a:lvl1pPr marL="0" indent="0">
              <a:buNone/>
              <a:defRPr sz="1800" b="1" cap="all" baseline="0">
                <a:solidFill>
                  <a:schemeClr val="accent2"/>
                </a:solidFill>
              </a:defRPr>
            </a:lvl1pPr>
          </a:lstStyle>
          <a:p>
            <a:pPr lvl="0"/>
            <a:r>
              <a:rPr lang="en-US"/>
              <a:t>Subtitle</a:t>
            </a:r>
          </a:p>
        </p:txBody>
      </p:sp>
      <p:sp>
        <p:nvSpPr>
          <p:cNvPr id="7" name="Text Placeholder 2"/>
          <p:cNvSpPr>
            <a:spLocks noGrp="1"/>
          </p:cNvSpPr>
          <p:nvPr>
            <p:ph idx="1"/>
          </p:nvPr>
        </p:nvSpPr>
        <p:spPr>
          <a:xfrm>
            <a:off x="329852" y="1249286"/>
            <a:ext cx="11544822" cy="493525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p:cNvSpPr>
            <a:spLocks noGrp="1"/>
          </p:cNvSpPr>
          <p:nvPr>
            <p:ph type="title"/>
          </p:nvPr>
        </p:nvSpPr>
        <p:spPr>
          <a:xfrm>
            <a:off x="329852" y="327666"/>
            <a:ext cx="11544822" cy="402352"/>
          </a:xfrm>
          <a:prstGeom prst="rect">
            <a:avLst/>
          </a:prstGeom>
        </p:spPr>
        <p:txBody>
          <a:bodyPr vert="horz" lIns="0" tIns="0" rIns="0" bIns="0" rtlCol="0" anchor="b">
            <a:normAutofit/>
          </a:bodyPr>
          <a:lstStyle/>
          <a:p>
            <a:pPr lvl="0"/>
            <a:r>
              <a:rPr lang="en-US"/>
              <a:t>Click to edit Master title style</a:t>
            </a:r>
          </a:p>
        </p:txBody>
      </p:sp>
      <p:sp>
        <p:nvSpPr>
          <p:cNvPr id="10" name="Slide Number Placeholder 5"/>
          <p:cNvSpPr>
            <a:spLocks noGrp="1"/>
          </p:cNvSpPr>
          <p:nvPr>
            <p:ph type="sldNum" sz="quarter" idx="12"/>
          </p:nvPr>
        </p:nvSpPr>
        <p:spPr>
          <a:xfrm>
            <a:off x="10721801" y="6568496"/>
            <a:ext cx="1126587" cy="180352"/>
          </a:xfrm>
        </p:spPr>
        <p:txBody>
          <a:bodyPr lIns="0" tIns="0" rIns="0" bIns="0"/>
          <a:lstStyle/>
          <a:p>
            <a:fld id="{3DB5E446-421A-E746-A83E-D1D14D8D9CBB}" type="slidenum">
              <a:rPr lang="en-US" smtClean="0"/>
              <a:t>‹#›</a:t>
            </a:fld>
            <a:endParaRPr lang="en-US"/>
          </a:p>
        </p:txBody>
      </p:sp>
    </p:spTree>
    <p:extLst>
      <p:ext uri="{BB962C8B-B14F-4D97-AF65-F5344CB8AC3E}">
        <p14:creationId xmlns:p14="http://schemas.microsoft.com/office/powerpoint/2010/main" val="3084429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M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329852" y="942109"/>
            <a:ext cx="11544822" cy="5389243"/>
          </a:xfrm>
          <a:prstGeom prst="rect">
            <a:avLst/>
          </a:prstGeom>
        </p:spPr>
        <p:txBody>
          <a:bodyPr vert="horz" lIns="91440" tIns="91440" rIns="91440" bIns="91440" rtlCol="0">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329852" y="170000"/>
            <a:ext cx="11544822" cy="633034"/>
          </a:xfrm>
          <a:prstGeom prst="rect">
            <a:avLst/>
          </a:prstGeom>
          <a:solidFill>
            <a:schemeClr val="bg1"/>
          </a:solidFill>
        </p:spPr>
        <p:txBody>
          <a:bodyPr vert="horz" lIns="91440" tIns="91440" rIns="91440" bIns="91440" rtlCol="0" anchor="ctr" anchorCtr="0">
            <a:noAutofit/>
          </a:bodyPr>
          <a:lstStyle>
            <a:lvl1pPr>
              <a:defRPr sz="3600"/>
            </a:lvl1pPr>
          </a:lstStyle>
          <a:p>
            <a:pPr lvl="0"/>
            <a:r>
              <a:rPr lang="en-US"/>
              <a:t>Click to edit Master title style</a:t>
            </a:r>
          </a:p>
        </p:txBody>
      </p:sp>
      <p:sp>
        <p:nvSpPr>
          <p:cNvPr id="10" name="Slide Number Placeholder 5"/>
          <p:cNvSpPr>
            <a:spLocks noGrp="1"/>
          </p:cNvSpPr>
          <p:nvPr>
            <p:ph type="sldNum" sz="quarter" idx="12"/>
          </p:nvPr>
        </p:nvSpPr>
        <p:spPr>
          <a:xfrm>
            <a:off x="10721801" y="6568496"/>
            <a:ext cx="1126587" cy="180352"/>
          </a:xfrm>
        </p:spPr>
        <p:txBody>
          <a:bodyPr lIns="0" tIns="0" rIns="0" bIns="0"/>
          <a:lstStyle/>
          <a:p>
            <a:fld id="{3DB5E446-421A-E746-A83E-D1D14D8D9CBB}" type="slidenum">
              <a:rPr lang="en-US" smtClean="0"/>
              <a:t>‹#›</a:t>
            </a:fld>
            <a:endParaRPr lang="en-US"/>
          </a:p>
        </p:txBody>
      </p:sp>
    </p:spTree>
    <p:extLst>
      <p:ext uri="{BB962C8B-B14F-4D97-AF65-F5344CB8AC3E}">
        <p14:creationId xmlns:p14="http://schemas.microsoft.com/office/powerpoint/2010/main" val="415458615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329852" y="827132"/>
            <a:ext cx="11544822" cy="233674"/>
          </a:xfrm>
        </p:spPr>
        <p:txBody>
          <a:bodyPr lIns="0" tIns="0" rIns="0" bIns="0">
            <a:noAutofit/>
          </a:bodyPr>
          <a:lstStyle>
            <a:lvl1pPr marL="0" indent="0">
              <a:buNone/>
              <a:defRPr sz="1800" b="0" cap="all" baseline="0">
                <a:solidFill>
                  <a:schemeClr val="accent5">
                    <a:lumMod val="75000"/>
                  </a:schemeClr>
                </a:solidFill>
              </a:defRPr>
            </a:lvl1pPr>
          </a:lstStyle>
          <a:p>
            <a:pPr lvl="0"/>
            <a:r>
              <a:rPr lang="en-US"/>
              <a:t>Subtitle</a:t>
            </a:r>
          </a:p>
        </p:txBody>
      </p:sp>
      <p:sp>
        <p:nvSpPr>
          <p:cNvPr id="7" name="Text Placeholder 2"/>
          <p:cNvSpPr>
            <a:spLocks noGrp="1"/>
          </p:cNvSpPr>
          <p:nvPr>
            <p:ph idx="1"/>
          </p:nvPr>
        </p:nvSpPr>
        <p:spPr>
          <a:xfrm>
            <a:off x="329852" y="1249286"/>
            <a:ext cx="11544822" cy="493525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p:cNvSpPr>
            <a:spLocks noGrp="1"/>
          </p:cNvSpPr>
          <p:nvPr>
            <p:ph type="title"/>
          </p:nvPr>
        </p:nvSpPr>
        <p:spPr>
          <a:xfrm>
            <a:off x="329852" y="327666"/>
            <a:ext cx="11544822" cy="402352"/>
          </a:xfrm>
          <a:prstGeom prst="rect">
            <a:avLst/>
          </a:prstGeom>
        </p:spPr>
        <p:txBody>
          <a:bodyPr vert="horz" lIns="0" tIns="0" rIns="0" bIns="0" rtlCol="0" anchor="b">
            <a:normAutofit/>
          </a:bodyPr>
          <a:lstStyle/>
          <a:p>
            <a:pPr lvl="0"/>
            <a:r>
              <a:rPr lang="en-US"/>
              <a:t>Click to edit Master title style</a:t>
            </a:r>
          </a:p>
        </p:txBody>
      </p:sp>
      <p:sp>
        <p:nvSpPr>
          <p:cNvPr id="10" name="Slide Number Placeholder 5"/>
          <p:cNvSpPr>
            <a:spLocks noGrp="1"/>
          </p:cNvSpPr>
          <p:nvPr>
            <p:ph type="sldNum" sz="quarter" idx="12"/>
          </p:nvPr>
        </p:nvSpPr>
        <p:spPr>
          <a:xfrm>
            <a:off x="10721801" y="6568496"/>
            <a:ext cx="1126587" cy="180352"/>
          </a:xfrm>
        </p:spPr>
        <p:txBody>
          <a:bodyPr lIns="0" tIns="0" rIns="0" bIns="0"/>
          <a:lstStyle/>
          <a:p>
            <a:fld id="{3DB5E446-421A-E746-A83E-D1D14D8D9CBB}" type="slidenum">
              <a:rPr lang="en-US" smtClean="0"/>
              <a:t>‹#›</a:t>
            </a:fld>
            <a:endParaRPr lang="en-US"/>
          </a:p>
        </p:txBody>
      </p:sp>
    </p:spTree>
    <p:extLst>
      <p:ext uri="{BB962C8B-B14F-4D97-AF65-F5344CB8AC3E}">
        <p14:creationId xmlns:p14="http://schemas.microsoft.com/office/powerpoint/2010/main" val="166912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 Vertical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2899" y="675442"/>
            <a:ext cx="7445490" cy="551964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533427" y="482252"/>
            <a:ext cx="2827611" cy="5906022"/>
          </a:xfrm>
          <a:prstGeom prst="rect">
            <a:avLst/>
          </a:prstGeom>
        </p:spPr>
        <p:txBody>
          <a:bodyPr anchor="ctr">
            <a:normAutofit/>
          </a:bodyPr>
          <a:lstStyle>
            <a:lvl1pPr>
              <a:lnSpc>
                <a:spcPct val="80000"/>
              </a:lnSpc>
              <a:defRPr sz="3800">
                <a:solidFill>
                  <a:schemeClr val="bg1"/>
                </a:solidFill>
              </a:defRPr>
            </a:lvl1pPr>
          </a:lstStyle>
          <a:p>
            <a:r>
              <a:rPr lang="en-US"/>
              <a:t>Click to edit Master title style</a:t>
            </a:r>
          </a:p>
        </p:txBody>
      </p:sp>
      <p:sp>
        <p:nvSpPr>
          <p:cNvPr id="7" name="Slide Number Placeholder 5"/>
          <p:cNvSpPr>
            <a:spLocks noGrp="1"/>
          </p:cNvSpPr>
          <p:nvPr>
            <p:ph type="sldNum" sz="quarter" idx="12"/>
          </p:nvPr>
        </p:nvSpPr>
        <p:spPr>
          <a:xfrm>
            <a:off x="10721801" y="6568496"/>
            <a:ext cx="1126587" cy="180352"/>
          </a:xfrm>
        </p:spPr>
        <p:txBody>
          <a:bodyPr lIns="0" tIns="0" rIns="0" bIns="0"/>
          <a:lstStyle>
            <a:lvl1pPr>
              <a:defRPr>
                <a:solidFill>
                  <a:schemeClr val="tx1"/>
                </a:solidFill>
              </a:defRPr>
            </a:lvl1pPr>
          </a:lstStyle>
          <a:p>
            <a:fld id="{3DB5E446-421A-E746-A83E-D1D14D8D9CBB}" type="slidenum">
              <a:rPr lang="en-US" smtClean="0"/>
              <a:pPr/>
              <a:t>‹#›</a:t>
            </a:fld>
            <a:endParaRPr lang="en-US"/>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6603" y="307535"/>
            <a:ext cx="2011898" cy="402824"/>
          </a:xfrm>
          <a:prstGeom prst="rect">
            <a:avLst/>
          </a:prstGeom>
        </p:spPr>
      </p:pic>
    </p:spTree>
    <p:extLst>
      <p:ext uri="{BB962C8B-B14F-4D97-AF65-F5344CB8AC3E}">
        <p14:creationId xmlns:p14="http://schemas.microsoft.com/office/powerpoint/2010/main" val="1513630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9415" y="1828800"/>
            <a:ext cx="11555260" cy="2852737"/>
          </a:xfrm>
          <a:prstGeom prst="rect">
            <a:avLst/>
          </a:prstGeom>
          <a:noFill/>
        </p:spPr>
        <p:txBody>
          <a:bodyPr anchor="ctr">
            <a:normAutofit/>
          </a:bodyPr>
          <a:lstStyle>
            <a:lvl1pPr algn="ctr">
              <a:lnSpc>
                <a:spcPct val="80000"/>
              </a:lnSpc>
              <a:defRPr sz="3800" spc="100" baseline="0"/>
            </a:lvl1pPr>
          </a:lstStyle>
          <a:p>
            <a:r>
              <a:rPr lang="en-US"/>
              <a:t>Click to edit Master title style</a:t>
            </a:r>
          </a:p>
        </p:txBody>
      </p:sp>
      <p:sp>
        <p:nvSpPr>
          <p:cNvPr id="4" name="Slide Number Placeholder 5"/>
          <p:cNvSpPr>
            <a:spLocks noGrp="1"/>
          </p:cNvSpPr>
          <p:nvPr>
            <p:ph type="sldNum" sz="quarter" idx="12"/>
          </p:nvPr>
        </p:nvSpPr>
        <p:spPr>
          <a:xfrm>
            <a:off x="10721801" y="6568496"/>
            <a:ext cx="1126587" cy="180352"/>
          </a:xfrm>
        </p:spPr>
        <p:txBody>
          <a:bodyPr lIns="0" tIns="0" rIns="0" bIns="0"/>
          <a:lstStyle>
            <a:lvl1pPr>
              <a:defRPr>
                <a:solidFill>
                  <a:schemeClr val="bg1"/>
                </a:solidFill>
              </a:defRPr>
            </a:lvl1pPr>
          </a:lstStyle>
          <a:p>
            <a:fld id="{3DB5E446-421A-E746-A83E-D1D14D8D9CBB}" type="slidenum">
              <a:rPr lang="en-US" smtClean="0"/>
              <a:pPr/>
              <a:t>‹#›</a:t>
            </a:fld>
            <a:endParaRPr lang="en-US"/>
          </a:p>
        </p:txBody>
      </p:sp>
    </p:spTree>
    <p:extLst>
      <p:ext uri="{BB962C8B-B14F-4D97-AF65-F5344CB8AC3E}">
        <p14:creationId xmlns:p14="http://schemas.microsoft.com/office/powerpoint/2010/main" val="1220589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02 Divider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10721801" y="6568496"/>
            <a:ext cx="1126587" cy="180352"/>
          </a:xfrm>
        </p:spPr>
        <p:txBody>
          <a:bodyPr lIns="0" tIns="0" rIns="0" bIns="0"/>
          <a:lstStyle>
            <a:lvl1pPr>
              <a:defRPr>
                <a:solidFill>
                  <a:schemeClr val="bg1"/>
                </a:solidFill>
              </a:defRPr>
            </a:lvl1pPr>
          </a:lstStyle>
          <a:p>
            <a:fld id="{3DB5E446-421A-E746-A83E-D1D14D8D9CBB}" type="slidenum">
              <a:rPr lang="en-US" smtClean="0"/>
              <a:pPr/>
              <a:t>‹#›</a:t>
            </a:fld>
            <a:endParaRPr lang="en-US"/>
          </a:p>
        </p:txBody>
      </p:sp>
      <p:sp>
        <p:nvSpPr>
          <p:cNvPr id="8" name="Title 1"/>
          <p:cNvSpPr>
            <a:spLocks noGrp="1"/>
          </p:cNvSpPr>
          <p:nvPr>
            <p:ph type="title"/>
          </p:nvPr>
        </p:nvSpPr>
        <p:spPr>
          <a:xfrm>
            <a:off x="601358" y="1906292"/>
            <a:ext cx="10991374" cy="2852737"/>
          </a:xfrm>
          <a:prstGeom prst="rect">
            <a:avLst/>
          </a:prstGeom>
          <a:noFill/>
        </p:spPr>
        <p:txBody>
          <a:bodyPr anchor="ctr">
            <a:normAutofit/>
          </a:bodyPr>
          <a:lstStyle>
            <a:lvl1pPr algn="ctr">
              <a:lnSpc>
                <a:spcPct val="80000"/>
              </a:lnSpc>
              <a:defRPr sz="3800" spc="100" baseline="0">
                <a:solidFill>
                  <a:schemeClr val="bg1"/>
                </a:solidFill>
              </a:defRPr>
            </a:lvl1pPr>
          </a:lstStyle>
          <a:p>
            <a:r>
              <a:rPr lang="en-US"/>
              <a:t>Click to edit Master title style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9851" y="307535"/>
            <a:ext cx="2011213" cy="402686"/>
          </a:xfrm>
          <a:prstGeom prst="rect">
            <a:avLst/>
          </a:prstGeom>
        </p:spPr>
      </p:pic>
    </p:spTree>
    <p:extLst>
      <p:ext uri="{BB962C8B-B14F-4D97-AF65-F5344CB8AC3E}">
        <p14:creationId xmlns:p14="http://schemas.microsoft.com/office/powerpoint/2010/main" val="832035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03 Divider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10721801" y="6568496"/>
            <a:ext cx="1126587" cy="180352"/>
          </a:xfrm>
        </p:spPr>
        <p:txBody>
          <a:bodyPr lIns="0" tIns="0" rIns="0" bIns="0"/>
          <a:lstStyle>
            <a:lvl1pPr>
              <a:defRPr>
                <a:solidFill>
                  <a:schemeClr val="tx1"/>
                </a:solidFill>
              </a:defRPr>
            </a:lvl1pPr>
          </a:lstStyle>
          <a:p>
            <a:fld id="{3DB5E446-421A-E746-A83E-D1D14D8D9CBB}" type="slidenum">
              <a:rPr lang="en-US" smtClean="0"/>
              <a:pPr/>
              <a:t>‹#›</a:t>
            </a:fld>
            <a:endParaRPr lang="en-US"/>
          </a:p>
        </p:txBody>
      </p:sp>
      <p:sp>
        <p:nvSpPr>
          <p:cNvPr id="8" name="Title 1"/>
          <p:cNvSpPr>
            <a:spLocks noGrp="1"/>
          </p:cNvSpPr>
          <p:nvPr>
            <p:ph type="title"/>
          </p:nvPr>
        </p:nvSpPr>
        <p:spPr>
          <a:xfrm>
            <a:off x="601358" y="1906292"/>
            <a:ext cx="10991374" cy="2852737"/>
          </a:xfrm>
          <a:prstGeom prst="rect">
            <a:avLst/>
          </a:prstGeom>
          <a:noFill/>
        </p:spPr>
        <p:txBody>
          <a:bodyPr anchor="ctr">
            <a:normAutofit/>
          </a:bodyPr>
          <a:lstStyle>
            <a:lvl1pPr algn="ctr">
              <a:lnSpc>
                <a:spcPct val="80000"/>
              </a:lnSpc>
              <a:defRPr sz="3800" spc="100" baseline="0">
                <a:solidFill>
                  <a:schemeClr val="tx1"/>
                </a:solidFill>
              </a:defRPr>
            </a:lvl1pPr>
          </a:lstStyle>
          <a:p>
            <a:r>
              <a:rPr lang="en-US"/>
              <a:t>Click to edit Master title style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9852" y="307535"/>
            <a:ext cx="2011898" cy="402824"/>
          </a:xfrm>
          <a:prstGeom prst="rect">
            <a:avLst/>
          </a:prstGeom>
        </p:spPr>
      </p:pic>
    </p:spTree>
    <p:extLst>
      <p:ext uri="{BB962C8B-B14F-4D97-AF65-F5344CB8AC3E}">
        <p14:creationId xmlns:p14="http://schemas.microsoft.com/office/powerpoint/2010/main" val="554419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01 Divider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10721801" y="6568496"/>
            <a:ext cx="1126587" cy="180352"/>
          </a:xfrm>
        </p:spPr>
        <p:txBody>
          <a:bodyPr lIns="0" tIns="0" rIns="0" bIns="0"/>
          <a:lstStyle>
            <a:lvl1pPr>
              <a:defRPr>
                <a:solidFill>
                  <a:schemeClr val="bg1"/>
                </a:solidFill>
              </a:defRPr>
            </a:lvl1pPr>
          </a:lstStyle>
          <a:p>
            <a:fld id="{3DB5E446-421A-E746-A83E-D1D14D8D9CBB}" type="slidenum">
              <a:rPr lang="en-US" smtClean="0"/>
              <a:pPr/>
              <a:t>‹#›</a:t>
            </a:fld>
            <a:endParaRPr lang="en-US"/>
          </a:p>
        </p:txBody>
      </p:sp>
      <p:sp>
        <p:nvSpPr>
          <p:cNvPr id="6" name="Title 1"/>
          <p:cNvSpPr>
            <a:spLocks noGrp="1"/>
          </p:cNvSpPr>
          <p:nvPr>
            <p:ph type="title"/>
          </p:nvPr>
        </p:nvSpPr>
        <p:spPr>
          <a:xfrm>
            <a:off x="601358" y="1906292"/>
            <a:ext cx="10991374" cy="2852737"/>
          </a:xfrm>
          <a:prstGeom prst="rect">
            <a:avLst/>
          </a:prstGeom>
          <a:noFill/>
        </p:spPr>
        <p:txBody>
          <a:bodyPr anchor="ctr">
            <a:normAutofit/>
          </a:bodyPr>
          <a:lstStyle>
            <a:lvl1pPr algn="ctr">
              <a:lnSpc>
                <a:spcPct val="80000"/>
              </a:lnSpc>
              <a:defRPr sz="3800" spc="100" baseline="0">
                <a:solidFill>
                  <a:schemeClr val="bg1"/>
                </a:solidFill>
              </a:defRPr>
            </a:lvl1pPr>
          </a:lstStyle>
          <a:p>
            <a:r>
              <a:rPr lang="en-US"/>
              <a:t>Click to edit Master title style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9852" y="307535"/>
            <a:ext cx="2011213" cy="402824"/>
          </a:xfrm>
          <a:prstGeom prst="rect">
            <a:avLst/>
          </a:prstGeom>
        </p:spPr>
      </p:pic>
    </p:spTree>
    <p:extLst>
      <p:ext uri="{BB962C8B-B14F-4D97-AF65-F5344CB8AC3E}">
        <p14:creationId xmlns:p14="http://schemas.microsoft.com/office/powerpoint/2010/main" val="566707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2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20.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flipV="1">
            <a:off x="0" y="6537323"/>
            <a:ext cx="12192000" cy="3206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charset="0"/>
            </a:endParaRPr>
          </a:p>
        </p:txBody>
      </p:sp>
      <p:sp>
        <p:nvSpPr>
          <p:cNvPr id="3" name="Text Placeholder 2"/>
          <p:cNvSpPr>
            <a:spLocks noGrp="1"/>
          </p:cNvSpPr>
          <p:nvPr>
            <p:ph type="body" idx="1"/>
          </p:nvPr>
        </p:nvSpPr>
        <p:spPr>
          <a:xfrm>
            <a:off x="329852" y="1249286"/>
            <a:ext cx="11544822" cy="493525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p:cNvSpPr>
            <a:spLocks noGrp="1"/>
          </p:cNvSpPr>
          <p:nvPr>
            <p:ph type="title"/>
          </p:nvPr>
        </p:nvSpPr>
        <p:spPr>
          <a:xfrm>
            <a:off x="329852" y="327666"/>
            <a:ext cx="11544822" cy="402352"/>
          </a:xfrm>
          <a:prstGeom prst="rect">
            <a:avLst/>
          </a:prstGeom>
        </p:spPr>
        <p:txBody>
          <a:bodyPr vert="horz" lIns="0" tIns="0" rIns="0" bIns="0" rtlCol="0" anchor="b">
            <a:normAutofit/>
          </a:bodyPr>
          <a:lstStyle/>
          <a:p>
            <a:pPr lvl="0"/>
            <a:r>
              <a:rPr lang="en-US"/>
              <a:t>Click to edit Master title style</a:t>
            </a:r>
          </a:p>
        </p:txBody>
      </p:sp>
      <p:pic>
        <p:nvPicPr>
          <p:cNvPr id="2" name="Picture 1"/>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29852" y="6575198"/>
            <a:ext cx="1186014" cy="188802"/>
          </a:xfrm>
          <a:prstGeom prst="rect">
            <a:avLst/>
          </a:prstGeom>
        </p:spPr>
      </p:pic>
      <p:sp>
        <p:nvSpPr>
          <p:cNvPr id="9" name="Rectangle 8"/>
          <p:cNvSpPr/>
          <p:nvPr userDrawn="1"/>
        </p:nvSpPr>
        <p:spPr>
          <a:xfrm flipV="1">
            <a:off x="0" y="6463862"/>
            <a:ext cx="12192000" cy="394137"/>
          </a:xfrm>
          <a:prstGeom prst="rect">
            <a:avLst/>
          </a:prstGeom>
          <a:solidFill>
            <a:srgbClr val="0F2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accent5"/>
              </a:solidFill>
              <a:latin typeface="Arial" charset="0"/>
            </a:endParaRPr>
          </a:p>
        </p:txBody>
      </p:sp>
      <p:sp>
        <p:nvSpPr>
          <p:cNvPr id="6" name="Slide Number Placeholder 5"/>
          <p:cNvSpPr>
            <a:spLocks noGrp="1"/>
          </p:cNvSpPr>
          <p:nvPr>
            <p:ph type="sldNum" sz="quarter" idx="4"/>
          </p:nvPr>
        </p:nvSpPr>
        <p:spPr>
          <a:xfrm>
            <a:off x="10748087" y="6601448"/>
            <a:ext cx="1126587" cy="180352"/>
          </a:xfrm>
          <a:prstGeom prst="rect">
            <a:avLst/>
          </a:prstGeom>
        </p:spPr>
        <p:txBody>
          <a:bodyPr vert="horz" lIns="91440" tIns="45720" rIns="91440" bIns="45720" rtlCol="0" anchor="ctr"/>
          <a:lstStyle>
            <a:lvl1pPr algn="r">
              <a:defRPr sz="1100" b="0" i="0">
                <a:solidFill>
                  <a:schemeClr val="bg1"/>
                </a:solidFill>
                <a:latin typeface="Arial" charset="0"/>
                <a:ea typeface="Arial" charset="0"/>
                <a:cs typeface="Arial" charset="0"/>
              </a:defRPr>
            </a:lvl1pPr>
          </a:lstStyle>
          <a:p>
            <a:fld id="{3DB5E446-421A-E746-A83E-D1D14D8D9CBB}" type="slidenum">
              <a:rPr lang="en-US" smtClean="0"/>
              <a:pPr/>
              <a:t>‹#›</a:t>
            </a:fld>
            <a:endParaRPr lang="en-US"/>
          </a:p>
        </p:txBody>
      </p:sp>
      <p:pic>
        <p:nvPicPr>
          <p:cNvPr id="13" name="Picture 12"/>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329852" y="6527013"/>
            <a:ext cx="1336825" cy="267660"/>
          </a:xfrm>
          <a:prstGeom prst="rect">
            <a:avLst/>
          </a:prstGeom>
        </p:spPr>
      </p:pic>
    </p:spTree>
    <p:extLst>
      <p:ext uri="{BB962C8B-B14F-4D97-AF65-F5344CB8AC3E}">
        <p14:creationId xmlns:p14="http://schemas.microsoft.com/office/powerpoint/2010/main" val="7952518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92" r:id="rId18"/>
    <p:sldLayoutId id="2147483693" r:id="rId1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lang="en-US" sz="2800" b="1" i="0" kern="1200" cap="all" baseline="0" dirty="0">
          <a:solidFill>
            <a:srgbClr val="0F2233"/>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600"/>
        </a:spcBef>
        <a:buClr>
          <a:schemeClr val="accent2"/>
        </a:buClr>
        <a:buFont typeface="Arial"/>
        <a:buChar char="•"/>
        <a:defRPr sz="2000" b="0" i="0" kern="1200">
          <a:solidFill>
            <a:srgbClr val="0F2233"/>
          </a:solidFill>
          <a:latin typeface="Arial" charset="0"/>
          <a:ea typeface="Arial" charset="0"/>
          <a:cs typeface="Arial" charset="0"/>
        </a:defRPr>
      </a:lvl1pPr>
      <a:lvl2pPr marL="685800" indent="-228600" algn="l" defTabSz="914400" rtl="0" eaLnBrk="1" latinLnBrk="0" hangingPunct="1">
        <a:lnSpc>
          <a:spcPct val="100000"/>
        </a:lnSpc>
        <a:spcBef>
          <a:spcPts val="500"/>
        </a:spcBef>
        <a:buClr>
          <a:schemeClr val="accent2"/>
        </a:buClr>
        <a:buFont typeface="Arial"/>
        <a:buChar char="•"/>
        <a:defRPr sz="1800" b="0" i="0" kern="1200">
          <a:solidFill>
            <a:srgbClr val="0F2233"/>
          </a:solidFill>
          <a:latin typeface="Arial" charset="0"/>
          <a:ea typeface="Arial" charset="0"/>
          <a:cs typeface="Arial" charset="0"/>
        </a:defRPr>
      </a:lvl2pPr>
      <a:lvl3pPr marL="1143000" indent="-228600" algn="l" defTabSz="914400" rtl="0" eaLnBrk="1" latinLnBrk="0" hangingPunct="1">
        <a:lnSpc>
          <a:spcPct val="100000"/>
        </a:lnSpc>
        <a:spcBef>
          <a:spcPts val="500"/>
        </a:spcBef>
        <a:buClr>
          <a:schemeClr val="accent2"/>
        </a:buClr>
        <a:buFont typeface="Arial"/>
        <a:buChar char="•"/>
        <a:defRPr sz="1600" b="0" i="0" kern="1200">
          <a:solidFill>
            <a:srgbClr val="0F2233"/>
          </a:solidFill>
          <a:latin typeface="Arial" charset="0"/>
          <a:ea typeface="Arial" charset="0"/>
          <a:cs typeface="Arial" charset="0"/>
        </a:defRPr>
      </a:lvl3pPr>
      <a:lvl4pPr marL="1600200" indent="-228600" algn="l" defTabSz="914400" rtl="0" eaLnBrk="1" latinLnBrk="0" hangingPunct="1">
        <a:lnSpc>
          <a:spcPct val="100000"/>
        </a:lnSpc>
        <a:spcBef>
          <a:spcPts val="500"/>
        </a:spcBef>
        <a:buClr>
          <a:schemeClr val="accent2"/>
        </a:buClr>
        <a:buFont typeface="Arial"/>
        <a:buChar char="•"/>
        <a:defRPr sz="1400" b="0" i="0" kern="1200">
          <a:solidFill>
            <a:srgbClr val="0F2233"/>
          </a:solidFill>
          <a:latin typeface="Arial" charset="0"/>
          <a:ea typeface="Arial" charset="0"/>
          <a:cs typeface="Arial" charset="0"/>
        </a:defRPr>
      </a:lvl4pPr>
      <a:lvl5pPr marL="2057400" indent="-228600" algn="l" defTabSz="914400" rtl="0" eaLnBrk="1" latinLnBrk="0" hangingPunct="1">
        <a:lnSpc>
          <a:spcPct val="100000"/>
        </a:lnSpc>
        <a:spcBef>
          <a:spcPts val="500"/>
        </a:spcBef>
        <a:buClr>
          <a:schemeClr val="accent2"/>
        </a:buClr>
        <a:buFont typeface="Arial"/>
        <a:buChar char="•"/>
        <a:defRPr sz="1400" b="0" i="0" kern="1200">
          <a:solidFill>
            <a:srgbClr val="0F2233"/>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864">
          <p15:clr>
            <a:srgbClr val="F26B43"/>
          </p15:clr>
        </p15:guide>
        <p15:guide id="4"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156204" y="217063"/>
            <a:ext cx="822960" cy="557081"/>
          </a:xfrm>
          <a:prstGeom prst="rect">
            <a:avLst/>
          </a:prstGeom>
        </p:spPr>
      </p:pic>
      <p:pic>
        <p:nvPicPr>
          <p:cNvPr id="8" name="Picture 7" descr="cyberark-ppt-rd4-3.png"/>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0" y="6759774"/>
            <a:ext cx="12192000" cy="98227"/>
          </a:xfrm>
          <a:prstGeom prst="rect">
            <a:avLst/>
          </a:prstGeom>
        </p:spPr>
      </p:pic>
    </p:spTree>
    <p:extLst>
      <p:ext uri="{BB962C8B-B14F-4D97-AF65-F5344CB8AC3E}">
        <p14:creationId xmlns:p14="http://schemas.microsoft.com/office/powerpoint/2010/main" val="405879602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0" rtl="0" eaLnBrk="1" latinLnBrk="0" hangingPunct="1">
        <a:spcBef>
          <a:spcPct val="0"/>
        </a:spcBef>
        <a:buNone/>
        <a:defRPr sz="2600" b="1" i="0" kern="1200">
          <a:solidFill>
            <a:schemeClr val="tx2"/>
          </a:solidFill>
          <a:latin typeface="Arial"/>
          <a:ea typeface="+mj-ea"/>
          <a:cs typeface="Arial"/>
        </a:defRPr>
      </a:lvl1pPr>
    </p:titleStyle>
    <p:bodyStyle>
      <a:lvl1pPr marL="342900" indent="-342900" algn="l" defTabSz="457200" rtl="0" eaLnBrk="1" latinLnBrk="0" hangingPunct="1">
        <a:spcBef>
          <a:spcPts val="950"/>
        </a:spcBef>
        <a:buClr>
          <a:schemeClr val="tx2"/>
        </a:buClr>
        <a:buFont typeface="Lucida Grande"/>
        <a:buChar char="▪"/>
        <a:defRPr sz="1800" b="0" i="0" kern="1200">
          <a:solidFill>
            <a:srgbClr val="000000"/>
          </a:solidFill>
          <a:latin typeface="Arial"/>
          <a:ea typeface="+mn-ea"/>
          <a:cs typeface="Arial"/>
        </a:defRPr>
      </a:lvl1pPr>
      <a:lvl2pPr marL="742950" indent="-285750" algn="l" defTabSz="457200" rtl="0" eaLnBrk="1" latinLnBrk="0" hangingPunct="1">
        <a:spcBef>
          <a:spcPts val="450"/>
        </a:spcBef>
        <a:buClr>
          <a:schemeClr val="tx2"/>
        </a:buClr>
        <a:buSzPct val="60000"/>
        <a:buFont typeface="Lucida Grande"/>
        <a:buChar char="￭"/>
        <a:defRPr sz="1600" b="0" i="0" kern="1200">
          <a:solidFill>
            <a:srgbClr val="000000"/>
          </a:solidFill>
          <a:latin typeface="Arial"/>
          <a:ea typeface="+mn-ea"/>
          <a:cs typeface="Arial"/>
        </a:defRPr>
      </a:lvl2pPr>
      <a:lvl3pPr marL="1143000" indent="-228600" algn="l" defTabSz="457200" rtl="0" eaLnBrk="1" latinLnBrk="0" hangingPunct="1">
        <a:spcBef>
          <a:spcPts val="450"/>
        </a:spcBef>
        <a:buFont typeface="Arial"/>
        <a:buChar char="•"/>
        <a:defRPr sz="1400" b="0" i="0" kern="1200">
          <a:solidFill>
            <a:srgbClr val="000000"/>
          </a:solidFill>
          <a:latin typeface="Arial"/>
          <a:ea typeface="+mn-ea"/>
          <a:cs typeface="Arial"/>
        </a:defRPr>
      </a:lvl3pPr>
      <a:lvl4pPr marL="1600200" indent="-228600" algn="l" defTabSz="457200" rtl="0" eaLnBrk="1" latinLnBrk="0" hangingPunct="1">
        <a:spcBef>
          <a:spcPct val="20000"/>
        </a:spcBef>
        <a:buFont typeface="Arial"/>
        <a:buChar char="–"/>
        <a:defRPr sz="14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vents.linuxfoundation.org/kubecon-cloudnativecon-europe/program/schedule/"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4.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image" Target="../media/image57.png"/><Relationship Id="rId7" Type="http://schemas.openxmlformats.org/officeDocument/2006/relationships/image" Target="../media/image60.svg"/><Relationship Id="rId12" Type="http://schemas.openxmlformats.org/officeDocument/2006/relationships/image" Target="../media/image64.tiff"/><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3.png"/><Relationship Id="rId11" Type="http://schemas.openxmlformats.org/officeDocument/2006/relationships/image" Target="../media/image63.svg"/><Relationship Id="rId5" Type="http://schemas.openxmlformats.org/officeDocument/2006/relationships/image" Target="../media/image59.png"/><Relationship Id="rId10" Type="http://schemas.openxmlformats.org/officeDocument/2006/relationships/image" Target="../media/image55.png"/><Relationship Id="rId4" Type="http://schemas.openxmlformats.org/officeDocument/2006/relationships/image" Target="../media/image58.tiff"/><Relationship Id="rId9" Type="http://schemas.openxmlformats.org/officeDocument/2006/relationships/image" Target="../media/image62.png"/></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7.png"/><Relationship Id="rId7" Type="http://schemas.openxmlformats.org/officeDocument/2006/relationships/image" Target="../media/image71.tiff"/><Relationship Id="rId12"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70.tiff"/><Relationship Id="rId11" Type="http://schemas.openxmlformats.org/officeDocument/2006/relationships/image" Target="../media/image57.png"/><Relationship Id="rId5" Type="http://schemas.openxmlformats.org/officeDocument/2006/relationships/image" Target="../media/image69.png"/><Relationship Id="rId10" Type="http://schemas.openxmlformats.org/officeDocument/2006/relationships/image" Target="../media/image59.png"/><Relationship Id="rId4" Type="http://schemas.openxmlformats.org/officeDocument/2006/relationships/image" Target="../media/image68.png"/><Relationship Id="rId9" Type="http://schemas.openxmlformats.org/officeDocument/2006/relationships/image" Target="../media/image63.svg"/></Relationships>
</file>

<file path=ppt/slides/_rels/slide14.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12.xml"/><Relationship Id="rId4" Type="http://schemas.openxmlformats.org/officeDocument/2006/relationships/image" Target="../media/image74.tiff"/></Relationships>
</file>

<file path=ppt/slides/_rels/slide15.xml.rels><?xml version="1.0" encoding="UTF-8" standalone="yes"?>
<Relationships xmlns="http://schemas.openxmlformats.org/package/2006/relationships"><Relationship Id="rId8" Type="http://schemas.openxmlformats.org/officeDocument/2006/relationships/hyperlink" Target="https://cyberark.github.io/summon/" TargetMode="External"/><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77.png"/><Relationship Id="rId5" Type="http://schemas.openxmlformats.org/officeDocument/2006/relationships/image" Target="../media/image62.png"/><Relationship Id="rId4" Type="http://schemas.openxmlformats.org/officeDocument/2006/relationships/image" Target="../media/image76.pn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81.tiff"/><Relationship Id="rId4" Type="http://schemas.openxmlformats.org/officeDocument/2006/relationships/image" Target="../media/image8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7.png"/><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spiffe.io/"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discuss.cyberarkcommons.org/" TargetMode="External"/><Relationship Id="rId7" Type="http://schemas.openxmlformats.org/officeDocument/2006/relationships/image" Target="../media/image87.png"/><Relationship Id="rId2" Type="http://schemas.openxmlformats.org/officeDocument/2006/relationships/hyperlink" Target="http://www.conjur.org/" TargetMode="External"/><Relationship Id="rId1" Type="http://schemas.openxmlformats.org/officeDocument/2006/relationships/slideLayout" Target="../slideLayouts/slideLayout3.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hyperlink" Target="CyberArk.GitHub.io/Summon" TargetMode="External"/><Relationship Id="rId10" Type="http://schemas.openxmlformats.org/officeDocument/2006/relationships/image" Target="../media/image90.png"/><Relationship Id="rId4" Type="http://schemas.openxmlformats.org/officeDocument/2006/relationships/hyperlink" Target="https://www.conjur.org/api/secretless-broker/" TargetMode="External"/><Relationship Id="rId9" Type="http://schemas.openxmlformats.org/officeDocument/2006/relationships/image" Target="../media/image8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4.xml"/><Relationship Id="rId7"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1.gif"/><Relationship Id="rId5" Type="http://schemas.microsoft.com/office/2007/relationships/hdphoto" Target="../media/hdphoto2.wdp"/><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1"/>
          <p:cNvSpPr txBox="1">
            <a:spLocks noGrp="1"/>
          </p:cNvSpPr>
          <p:nvPr>
            <p:ph type="title"/>
          </p:nvPr>
        </p:nvSpPr>
        <p:spPr>
          <a:xfrm>
            <a:off x="342900" y="428519"/>
            <a:ext cx="11506400" cy="590800"/>
          </a:xfrm>
          <a:prstGeom prst="rect">
            <a:avLst/>
          </a:prstGeom>
        </p:spPr>
        <p:txBody>
          <a:bodyPr spcFirstLastPara="1" vert="horz" wrap="square" lIns="91433" tIns="91433" rIns="91433" bIns="91433" rtlCol="0" anchor="ctr" anchorCtr="0">
            <a:noAutofit/>
          </a:bodyPr>
          <a:lstStyle/>
          <a:p>
            <a:pPr algn="ctr"/>
            <a:r>
              <a:rPr lang="en">
                <a:solidFill>
                  <a:schemeClr val="accent1"/>
                </a:solidFill>
              </a:rPr>
              <a:t>Join us for KubeCon + CloudNativeCon Virtual</a:t>
            </a:r>
            <a:endParaRPr>
              <a:solidFill>
                <a:schemeClr val="accent1"/>
              </a:solidFill>
            </a:endParaRPr>
          </a:p>
        </p:txBody>
      </p:sp>
      <p:sp>
        <p:nvSpPr>
          <p:cNvPr id="133" name="Google Shape;133;p31"/>
          <p:cNvSpPr txBox="1"/>
          <p:nvPr/>
        </p:nvSpPr>
        <p:spPr>
          <a:xfrm>
            <a:off x="3922333" y="3908033"/>
            <a:ext cx="4094400" cy="1593600"/>
          </a:xfrm>
          <a:prstGeom prst="rect">
            <a:avLst/>
          </a:prstGeom>
          <a:noFill/>
          <a:ln>
            <a:noFill/>
          </a:ln>
        </p:spPr>
        <p:txBody>
          <a:bodyPr spcFirstLastPara="1" wrap="square" lIns="91433" tIns="91433" rIns="91433" bIns="91433" anchor="t" anchorCtr="0">
            <a:noAutofit/>
          </a:bodyPr>
          <a:lstStyle/>
          <a:p>
            <a:pPr>
              <a:lnSpc>
                <a:spcPct val="115000"/>
              </a:lnSpc>
            </a:pPr>
            <a:endParaRPr sz="2000" b="1">
              <a:solidFill>
                <a:srgbClr val="3F4749"/>
              </a:solidFill>
              <a:latin typeface="Century Gothic"/>
              <a:ea typeface="Century Gothic"/>
              <a:cs typeface="Century Gothic"/>
              <a:sym typeface="Century Gothic"/>
            </a:endParaRPr>
          </a:p>
          <a:p>
            <a:pPr>
              <a:lnSpc>
                <a:spcPct val="115000"/>
              </a:lnSpc>
            </a:pPr>
            <a:r>
              <a:rPr lang="en" sz="2000" b="1">
                <a:latin typeface="Century Gothic"/>
                <a:ea typeface="Century Gothic"/>
                <a:cs typeface="Century Gothic"/>
                <a:sym typeface="Century Gothic"/>
              </a:rPr>
              <a:t>Event dates:</a:t>
            </a:r>
            <a:r>
              <a:rPr lang="en" sz="2000" b="1">
                <a:solidFill>
                  <a:schemeClr val="accent1"/>
                </a:solidFill>
                <a:latin typeface="Century Gothic"/>
                <a:ea typeface="Century Gothic"/>
                <a:cs typeface="Century Gothic"/>
                <a:sym typeface="Century Gothic"/>
              </a:rPr>
              <a:t> August 17-20, 2020</a:t>
            </a:r>
            <a:endParaRPr sz="2000" b="1">
              <a:solidFill>
                <a:schemeClr val="accent1"/>
              </a:solidFill>
              <a:latin typeface="Century Gothic"/>
              <a:ea typeface="Century Gothic"/>
              <a:cs typeface="Century Gothic"/>
              <a:sym typeface="Century Gothic"/>
            </a:endParaRPr>
          </a:p>
          <a:p>
            <a:pPr algn="ctr">
              <a:lnSpc>
                <a:spcPct val="115000"/>
              </a:lnSpc>
            </a:pPr>
            <a:r>
              <a:rPr lang="en" sz="2000" b="1">
                <a:latin typeface="Century Gothic"/>
                <a:ea typeface="Century Gothic"/>
                <a:cs typeface="Century Gothic"/>
                <a:sym typeface="Century Gothic"/>
              </a:rPr>
              <a:t>Schedule:</a:t>
            </a:r>
            <a:r>
              <a:rPr lang="en" sz="2000" b="1">
                <a:solidFill>
                  <a:schemeClr val="accent1"/>
                </a:solidFill>
                <a:latin typeface="Century Gothic"/>
                <a:ea typeface="Century Gothic"/>
                <a:cs typeface="Century Gothic"/>
                <a:sym typeface="Century Gothic"/>
              </a:rPr>
              <a:t> </a:t>
            </a:r>
            <a:r>
              <a:rPr lang="en" sz="2000" b="1" u="sng">
                <a:solidFill>
                  <a:schemeClr val="accent1"/>
                </a:solidFill>
                <a:latin typeface="Century Gothic"/>
                <a:ea typeface="Century Gothic"/>
                <a:cs typeface="Century Gothic"/>
                <a:sym typeface="Century Gothic"/>
                <a:hlinkClick r:id="rId3"/>
              </a:rPr>
              <a:t>Now available!</a:t>
            </a:r>
            <a:r>
              <a:rPr lang="en" sz="2000" b="1">
                <a:solidFill>
                  <a:schemeClr val="accent1"/>
                </a:solidFill>
                <a:latin typeface="Century Gothic"/>
                <a:ea typeface="Century Gothic"/>
                <a:cs typeface="Century Gothic"/>
                <a:sym typeface="Century Gothic"/>
              </a:rPr>
              <a:t> </a:t>
            </a:r>
            <a:endParaRPr sz="2000" b="1">
              <a:solidFill>
                <a:schemeClr val="accent1"/>
              </a:solidFill>
              <a:latin typeface="Century Gothic"/>
              <a:ea typeface="Century Gothic"/>
              <a:cs typeface="Century Gothic"/>
              <a:sym typeface="Century Gothic"/>
            </a:endParaRPr>
          </a:p>
          <a:p>
            <a:pPr algn="ctr">
              <a:lnSpc>
                <a:spcPct val="115000"/>
              </a:lnSpc>
            </a:pPr>
            <a:r>
              <a:rPr lang="en" sz="2000" b="1">
                <a:latin typeface="Century Gothic"/>
                <a:ea typeface="Century Gothic"/>
                <a:cs typeface="Century Gothic"/>
                <a:sym typeface="Century Gothic"/>
              </a:rPr>
              <a:t>Cost:</a:t>
            </a:r>
            <a:r>
              <a:rPr lang="en" sz="2000" b="1">
                <a:solidFill>
                  <a:schemeClr val="accent1"/>
                </a:solidFill>
                <a:latin typeface="Century Gothic"/>
                <a:ea typeface="Century Gothic"/>
                <a:cs typeface="Century Gothic"/>
                <a:sym typeface="Century Gothic"/>
              </a:rPr>
              <a:t> $75</a:t>
            </a:r>
            <a:endParaRPr sz="2000" b="1">
              <a:solidFill>
                <a:schemeClr val="accent1"/>
              </a:solidFill>
              <a:latin typeface="Century Gothic"/>
              <a:ea typeface="Century Gothic"/>
              <a:cs typeface="Century Gothic"/>
              <a:sym typeface="Century Gothic"/>
            </a:endParaRPr>
          </a:p>
          <a:p>
            <a:pPr>
              <a:lnSpc>
                <a:spcPct val="115000"/>
              </a:lnSpc>
            </a:pPr>
            <a:endParaRPr sz="2533" b="1">
              <a:solidFill>
                <a:srgbClr val="DF156C"/>
              </a:solidFill>
              <a:latin typeface="Century Gothic"/>
              <a:ea typeface="Century Gothic"/>
              <a:cs typeface="Century Gothic"/>
              <a:sym typeface="Century Gothic"/>
            </a:endParaRPr>
          </a:p>
        </p:txBody>
      </p:sp>
      <p:pic>
        <p:nvPicPr>
          <p:cNvPr id="134" name="Google Shape;134;p31"/>
          <p:cNvPicPr preferRelativeResize="0"/>
          <p:nvPr/>
        </p:nvPicPr>
        <p:blipFill>
          <a:blip r:embed="rId4">
            <a:alphaModFix/>
          </a:blip>
          <a:stretch>
            <a:fillRect/>
          </a:stretch>
        </p:blipFill>
        <p:spPr>
          <a:xfrm>
            <a:off x="1591601" y="1251002"/>
            <a:ext cx="8820265" cy="2757133"/>
          </a:xfrm>
          <a:prstGeom prst="rect">
            <a:avLst/>
          </a:prstGeom>
          <a:noFill/>
          <a:ln>
            <a:noFill/>
          </a:ln>
        </p:spPr>
      </p:pic>
      <p:sp>
        <p:nvSpPr>
          <p:cNvPr id="135" name="Google Shape;135;p31"/>
          <p:cNvSpPr/>
          <p:nvPr/>
        </p:nvSpPr>
        <p:spPr>
          <a:xfrm>
            <a:off x="4395769" y="5501633"/>
            <a:ext cx="3010000" cy="8188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b="1">
                <a:solidFill>
                  <a:srgbClr val="FFFFFF"/>
                </a:solidFill>
                <a:latin typeface="Century Gothic"/>
                <a:ea typeface="Century Gothic"/>
                <a:cs typeface="Century Gothic"/>
                <a:sym typeface="Century Gothic"/>
              </a:rPr>
              <a:t>Register now!</a:t>
            </a:r>
            <a:endParaRPr sz="2400"/>
          </a:p>
        </p:txBody>
      </p:sp>
    </p:spTree>
    <p:extLst>
      <p:ext uri="{BB962C8B-B14F-4D97-AF65-F5344CB8AC3E}">
        <p14:creationId xmlns:p14="http://schemas.microsoft.com/office/powerpoint/2010/main" val="2837099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Secrets Access Workflow</a:t>
            </a:r>
          </a:p>
        </p:txBody>
      </p:sp>
      <p:grpSp>
        <p:nvGrpSpPr>
          <p:cNvPr id="75" name="Group 74">
            <a:extLst>
              <a:ext uri="{FF2B5EF4-FFF2-40B4-BE49-F238E27FC236}">
                <a16:creationId xmlns:a16="http://schemas.microsoft.com/office/drawing/2014/main" id="{896FC8C6-DDAB-094D-82E2-AA79EFAF00FD}"/>
              </a:ext>
            </a:extLst>
          </p:cNvPr>
          <p:cNvGrpSpPr/>
          <p:nvPr/>
        </p:nvGrpSpPr>
        <p:grpSpPr>
          <a:xfrm>
            <a:off x="1455787" y="1638821"/>
            <a:ext cx="7855261" cy="4263111"/>
            <a:chOff x="2323287" y="1787299"/>
            <a:chExt cx="7855261" cy="4263111"/>
          </a:xfrm>
        </p:grpSpPr>
        <p:grpSp>
          <p:nvGrpSpPr>
            <p:cNvPr id="76" name="Group 75">
              <a:extLst>
                <a:ext uri="{FF2B5EF4-FFF2-40B4-BE49-F238E27FC236}">
                  <a16:creationId xmlns:a16="http://schemas.microsoft.com/office/drawing/2014/main" id="{B54724A3-E703-3344-AB37-A6A1573108AA}"/>
                </a:ext>
              </a:extLst>
            </p:cNvPr>
            <p:cNvGrpSpPr/>
            <p:nvPr/>
          </p:nvGrpSpPr>
          <p:grpSpPr>
            <a:xfrm>
              <a:off x="4187251" y="2242027"/>
              <a:ext cx="5608821" cy="3424543"/>
              <a:chOff x="4187251" y="2242027"/>
              <a:chExt cx="5608821" cy="4389120"/>
            </a:xfrm>
          </p:grpSpPr>
          <p:cxnSp>
            <p:nvCxnSpPr>
              <p:cNvPr id="92" name="Straight Connector 91">
                <a:extLst>
                  <a:ext uri="{FF2B5EF4-FFF2-40B4-BE49-F238E27FC236}">
                    <a16:creationId xmlns:a16="http://schemas.microsoft.com/office/drawing/2014/main" id="{1D7C22DE-4EFA-C74A-B12C-554097664CD7}"/>
                  </a:ext>
                </a:extLst>
              </p:cNvPr>
              <p:cNvCxnSpPr/>
              <p:nvPr/>
            </p:nvCxnSpPr>
            <p:spPr>
              <a:xfrm>
                <a:off x="4187251" y="2242027"/>
                <a:ext cx="0" cy="4389120"/>
              </a:xfrm>
              <a:prstGeom prst="line">
                <a:avLst/>
              </a:prstGeom>
              <a:noFill/>
              <a:ln w="25400" cap="flat" cmpd="sng" algn="ctr">
                <a:solidFill>
                  <a:srgbClr val="224982"/>
                </a:solidFill>
                <a:prstDash val="solid"/>
              </a:ln>
              <a:effectLst/>
            </p:spPr>
          </p:cxnSp>
          <p:cxnSp>
            <p:nvCxnSpPr>
              <p:cNvPr id="93" name="Straight Connector 92">
                <a:extLst>
                  <a:ext uri="{FF2B5EF4-FFF2-40B4-BE49-F238E27FC236}">
                    <a16:creationId xmlns:a16="http://schemas.microsoft.com/office/drawing/2014/main" id="{C9E14C3A-3ADD-0B41-A7D6-9C094731E384}"/>
                  </a:ext>
                </a:extLst>
              </p:cNvPr>
              <p:cNvCxnSpPr/>
              <p:nvPr/>
            </p:nvCxnSpPr>
            <p:spPr>
              <a:xfrm>
                <a:off x="7040669" y="2242027"/>
                <a:ext cx="0" cy="4389120"/>
              </a:xfrm>
              <a:prstGeom prst="line">
                <a:avLst/>
              </a:prstGeom>
              <a:noFill/>
              <a:ln w="25400" cap="flat" cmpd="sng" algn="ctr">
                <a:solidFill>
                  <a:srgbClr val="224982"/>
                </a:solidFill>
                <a:prstDash val="solid"/>
              </a:ln>
              <a:effectLst/>
            </p:spPr>
          </p:cxnSp>
          <p:cxnSp>
            <p:nvCxnSpPr>
              <p:cNvPr id="94" name="Straight Connector 93">
                <a:extLst>
                  <a:ext uri="{FF2B5EF4-FFF2-40B4-BE49-F238E27FC236}">
                    <a16:creationId xmlns:a16="http://schemas.microsoft.com/office/drawing/2014/main" id="{C8079DFF-1E57-CD47-B6CA-99160A85CA57}"/>
                  </a:ext>
                </a:extLst>
              </p:cNvPr>
              <p:cNvCxnSpPr/>
              <p:nvPr/>
            </p:nvCxnSpPr>
            <p:spPr>
              <a:xfrm>
                <a:off x="9796072" y="2242027"/>
                <a:ext cx="0" cy="4389120"/>
              </a:xfrm>
              <a:prstGeom prst="line">
                <a:avLst/>
              </a:prstGeom>
              <a:noFill/>
              <a:ln w="25400" cap="flat" cmpd="sng" algn="ctr">
                <a:solidFill>
                  <a:srgbClr val="224982"/>
                </a:solidFill>
                <a:prstDash val="solid"/>
              </a:ln>
              <a:effectLst/>
            </p:spPr>
          </p:cxnSp>
        </p:grpSp>
        <p:cxnSp>
          <p:nvCxnSpPr>
            <p:cNvPr id="77" name="Straight Arrow Connector 76">
              <a:extLst>
                <a:ext uri="{FF2B5EF4-FFF2-40B4-BE49-F238E27FC236}">
                  <a16:creationId xmlns:a16="http://schemas.microsoft.com/office/drawing/2014/main" id="{BB70BA64-9C25-644F-83A7-769BD7B48B1C}"/>
                </a:ext>
              </a:extLst>
            </p:cNvPr>
            <p:cNvCxnSpPr/>
            <p:nvPr/>
          </p:nvCxnSpPr>
          <p:spPr>
            <a:xfrm>
              <a:off x="4229412" y="2802538"/>
              <a:ext cx="2811257" cy="0"/>
            </a:xfrm>
            <a:prstGeom prst="straightConnector1">
              <a:avLst/>
            </a:prstGeom>
            <a:noFill/>
            <a:ln w="38100" cap="flat" cmpd="sng" algn="ctr">
              <a:solidFill>
                <a:srgbClr val="C00000"/>
              </a:solidFill>
              <a:prstDash val="dash"/>
              <a:tailEnd type="triangle"/>
            </a:ln>
            <a:effectLst/>
          </p:spPr>
        </p:cxnSp>
        <p:cxnSp>
          <p:nvCxnSpPr>
            <p:cNvPr id="78" name="Straight Arrow Connector 77">
              <a:extLst>
                <a:ext uri="{FF2B5EF4-FFF2-40B4-BE49-F238E27FC236}">
                  <a16:creationId xmlns:a16="http://schemas.microsoft.com/office/drawing/2014/main" id="{FA932CB4-B220-7B4E-B693-CBBB9E76C68D}"/>
                </a:ext>
              </a:extLst>
            </p:cNvPr>
            <p:cNvCxnSpPr/>
            <p:nvPr/>
          </p:nvCxnSpPr>
          <p:spPr>
            <a:xfrm>
              <a:off x="4229412" y="3429084"/>
              <a:ext cx="2811257" cy="0"/>
            </a:xfrm>
            <a:prstGeom prst="straightConnector1">
              <a:avLst/>
            </a:prstGeom>
            <a:noFill/>
            <a:ln w="25400" cap="flat" cmpd="sng" algn="ctr">
              <a:solidFill>
                <a:srgbClr val="224982"/>
              </a:solidFill>
              <a:prstDash val="sysDot"/>
              <a:headEnd type="triangle"/>
              <a:tailEnd type="none"/>
            </a:ln>
            <a:effectLst/>
          </p:spPr>
        </p:cxnSp>
        <p:cxnSp>
          <p:nvCxnSpPr>
            <p:cNvPr id="79" name="Straight Arrow Connector 78">
              <a:extLst>
                <a:ext uri="{FF2B5EF4-FFF2-40B4-BE49-F238E27FC236}">
                  <a16:creationId xmlns:a16="http://schemas.microsoft.com/office/drawing/2014/main" id="{3C93B164-8422-274E-8CE7-8FA438B77922}"/>
                </a:ext>
              </a:extLst>
            </p:cNvPr>
            <p:cNvCxnSpPr/>
            <p:nvPr/>
          </p:nvCxnSpPr>
          <p:spPr>
            <a:xfrm>
              <a:off x="4229412" y="4057762"/>
              <a:ext cx="2811257" cy="0"/>
            </a:xfrm>
            <a:prstGeom prst="straightConnector1">
              <a:avLst/>
            </a:prstGeom>
            <a:noFill/>
            <a:ln w="38100" cap="flat" cmpd="sng" algn="ctr">
              <a:solidFill>
                <a:srgbClr val="C00000"/>
              </a:solidFill>
              <a:prstDash val="dash"/>
              <a:headEnd type="none"/>
              <a:tailEnd type="triangle"/>
            </a:ln>
            <a:effectLst/>
          </p:spPr>
        </p:cxnSp>
        <p:cxnSp>
          <p:nvCxnSpPr>
            <p:cNvPr id="80" name="Straight Arrow Connector 79">
              <a:extLst>
                <a:ext uri="{FF2B5EF4-FFF2-40B4-BE49-F238E27FC236}">
                  <a16:creationId xmlns:a16="http://schemas.microsoft.com/office/drawing/2014/main" id="{13685EA7-DE91-BF48-9369-4C6E857E70B9}"/>
                </a:ext>
              </a:extLst>
            </p:cNvPr>
            <p:cNvCxnSpPr/>
            <p:nvPr/>
          </p:nvCxnSpPr>
          <p:spPr>
            <a:xfrm>
              <a:off x="4229412" y="4567572"/>
              <a:ext cx="2811257" cy="0"/>
            </a:xfrm>
            <a:prstGeom prst="straightConnector1">
              <a:avLst/>
            </a:prstGeom>
            <a:noFill/>
            <a:ln w="25400" cap="flat" cmpd="sng" algn="ctr">
              <a:solidFill>
                <a:srgbClr val="224982"/>
              </a:solidFill>
              <a:prstDash val="sysDot"/>
              <a:headEnd type="triangle"/>
              <a:tailEnd type="none"/>
            </a:ln>
            <a:effectLst/>
          </p:spPr>
        </p:cxnSp>
        <p:sp>
          <p:nvSpPr>
            <p:cNvPr id="81" name="TextBox 80">
              <a:extLst>
                <a:ext uri="{FF2B5EF4-FFF2-40B4-BE49-F238E27FC236}">
                  <a16:creationId xmlns:a16="http://schemas.microsoft.com/office/drawing/2014/main" id="{2CE28317-2859-B74E-BD3B-476F379501EC}"/>
                </a:ext>
              </a:extLst>
            </p:cNvPr>
            <p:cNvSpPr txBox="1"/>
            <p:nvPr/>
          </p:nvSpPr>
          <p:spPr>
            <a:xfrm>
              <a:off x="4916308" y="2433206"/>
              <a:ext cx="13978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mn-ea"/>
                  <a:cs typeface="+mn-cs"/>
                </a:rPr>
                <a:t>Authenticate</a:t>
              </a:r>
            </a:p>
          </p:txBody>
        </p:sp>
        <p:sp>
          <p:nvSpPr>
            <p:cNvPr id="82" name="TextBox 81">
              <a:extLst>
                <a:ext uri="{FF2B5EF4-FFF2-40B4-BE49-F238E27FC236}">
                  <a16:creationId xmlns:a16="http://schemas.microsoft.com/office/drawing/2014/main" id="{85E8A964-BB73-6548-A776-8A1DD1D49A0C}"/>
                </a:ext>
              </a:extLst>
            </p:cNvPr>
            <p:cNvSpPr txBox="1"/>
            <p:nvPr/>
          </p:nvSpPr>
          <p:spPr>
            <a:xfrm>
              <a:off x="4885552" y="3064956"/>
              <a:ext cx="14089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mn-ea"/>
                  <a:cs typeface="+mn-cs"/>
                </a:rPr>
                <a:t>Access Token</a:t>
              </a:r>
            </a:p>
          </p:txBody>
        </p:sp>
        <p:sp>
          <p:nvSpPr>
            <p:cNvPr id="83" name="TextBox 82">
              <a:extLst>
                <a:ext uri="{FF2B5EF4-FFF2-40B4-BE49-F238E27FC236}">
                  <a16:creationId xmlns:a16="http://schemas.microsoft.com/office/drawing/2014/main" id="{1D97056E-B0DF-1041-8788-3F92E645BDCE}"/>
                </a:ext>
              </a:extLst>
            </p:cNvPr>
            <p:cNvSpPr txBox="1"/>
            <p:nvPr/>
          </p:nvSpPr>
          <p:spPr>
            <a:xfrm>
              <a:off x="3615074" y="1787299"/>
              <a:ext cx="11443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mn-ea"/>
                  <a:cs typeface="+mn-cs"/>
                </a:rPr>
                <a:t>Requestor</a:t>
              </a:r>
            </a:p>
          </p:txBody>
        </p:sp>
        <p:sp>
          <p:nvSpPr>
            <p:cNvPr id="85" name="TextBox 84">
              <a:extLst>
                <a:ext uri="{FF2B5EF4-FFF2-40B4-BE49-F238E27FC236}">
                  <a16:creationId xmlns:a16="http://schemas.microsoft.com/office/drawing/2014/main" id="{FCB5D2B6-8BF2-3E4A-9585-58FABEC25BA2}"/>
                </a:ext>
              </a:extLst>
            </p:cNvPr>
            <p:cNvSpPr txBox="1"/>
            <p:nvPr/>
          </p:nvSpPr>
          <p:spPr>
            <a:xfrm>
              <a:off x="9413595" y="1787299"/>
              <a:ext cx="7649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mn-ea"/>
                  <a:cs typeface="+mn-cs"/>
                </a:rPr>
                <a:t>Target</a:t>
              </a:r>
            </a:p>
          </p:txBody>
        </p:sp>
        <p:sp>
          <p:nvSpPr>
            <p:cNvPr id="86" name="TextBox 85">
              <a:extLst>
                <a:ext uri="{FF2B5EF4-FFF2-40B4-BE49-F238E27FC236}">
                  <a16:creationId xmlns:a16="http://schemas.microsoft.com/office/drawing/2014/main" id="{9CFF302C-B242-CC45-87DC-042FAC7B785F}"/>
                </a:ext>
              </a:extLst>
            </p:cNvPr>
            <p:cNvSpPr txBox="1"/>
            <p:nvPr/>
          </p:nvSpPr>
          <p:spPr>
            <a:xfrm>
              <a:off x="4769098" y="3667554"/>
              <a:ext cx="17750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mn-ea"/>
                  <a:cs typeface="+mn-cs"/>
                </a:rPr>
                <a:t>Access per Policy</a:t>
              </a:r>
            </a:p>
          </p:txBody>
        </p:sp>
        <p:sp>
          <p:nvSpPr>
            <p:cNvPr id="87" name="TextBox 86">
              <a:extLst>
                <a:ext uri="{FF2B5EF4-FFF2-40B4-BE49-F238E27FC236}">
                  <a16:creationId xmlns:a16="http://schemas.microsoft.com/office/drawing/2014/main" id="{1E748551-9175-5A42-A615-23EB005E53FE}"/>
                </a:ext>
              </a:extLst>
            </p:cNvPr>
            <p:cNvSpPr txBox="1"/>
            <p:nvPr/>
          </p:nvSpPr>
          <p:spPr>
            <a:xfrm>
              <a:off x="4827814" y="4226186"/>
              <a:ext cx="16761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mn-ea"/>
                  <a:cs typeface="+mn-cs"/>
                </a:rPr>
                <a:t>Retrieve secrets</a:t>
              </a:r>
            </a:p>
          </p:txBody>
        </p:sp>
        <p:cxnSp>
          <p:nvCxnSpPr>
            <p:cNvPr id="88" name="Straight Arrow Connector 87">
              <a:extLst>
                <a:ext uri="{FF2B5EF4-FFF2-40B4-BE49-F238E27FC236}">
                  <a16:creationId xmlns:a16="http://schemas.microsoft.com/office/drawing/2014/main" id="{86B77B3D-AAFD-CA41-8833-9CF9E9A805A5}"/>
                </a:ext>
              </a:extLst>
            </p:cNvPr>
            <p:cNvCxnSpPr/>
            <p:nvPr/>
          </p:nvCxnSpPr>
          <p:spPr>
            <a:xfrm flipV="1">
              <a:off x="4215357" y="5039051"/>
              <a:ext cx="5580715" cy="0"/>
            </a:xfrm>
            <a:prstGeom prst="straightConnector1">
              <a:avLst/>
            </a:prstGeom>
            <a:noFill/>
            <a:ln w="25400" cap="flat" cmpd="sng" algn="ctr">
              <a:solidFill>
                <a:srgbClr val="224982"/>
              </a:solidFill>
              <a:prstDash val="sysDot"/>
              <a:headEnd type="none"/>
              <a:tailEnd type="triangle"/>
            </a:ln>
            <a:effectLst/>
          </p:spPr>
        </p:cxnSp>
        <p:sp>
          <p:nvSpPr>
            <p:cNvPr id="89" name="TextBox 88">
              <a:extLst>
                <a:ext uri="{FF2B5EF4-FFF2-40B4-BE49-F238E27FC236}">
                  <a16:creationId xmlns:a16="http://schemas.microsoft.com/office/drawing/2014/main" id="{215B18D8-6CB0-0E4F-B61A-7DB14EA77E09}"/>
                </a:ext>
              </a:extLst>
            </p:cNvPr>
            <p:cNvSpPr txBox="1"/>
            <p:nvPr/>
          </p:nvSpPr>
          <p:spPr>
            <a:xfrm>
              <a:off x="8239780" y="4669719"/>
              <a:ext cx="12513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mn-ea"/>
                  <a:cs typeface="+mn-cs"/>
                </a:rPr>
                <a:t>Use secrets</a:t>
              </a:r>
            </a:p>
          </p:txBody>
        </p:sp>
        <p:sp>
          <p:nvSpPr>
            <p:cNvPr id="90" name="TextBox 89">
              <a:extLst>
                <a:ext uri="{FF2B5EF4-FFF2-40B4-BE49-F238E27FC236}">
                  <a16:creationId xmlns:a16="http://schemas.microsoft.com/office/drawing/2014/main" id="{0A1D2D17-688F-2B4E-BB6E-C0C64D397E28}"/>
                </a:ext>
              </a:extLst>
            </p:cNvPr>
            <p:cNvSpPr txBox="1"/>
            <p:nvPr/>
          </p:nvSpPr>
          <p:spPr>
            <a:xfrm>
              <a:off x="2323287" y="5404079"/>
              <a:ext cx="20277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Calibri"/>
                  <a:ea typeface="+mn-ea"/>
                  <a:cs typeface="+mn-cs"/>
                </a:rPr>
                <a:t>Access Token</a:t>
              </a:r>
              <a:br>
                <a:rPr kumimoji="0" lang="en-US" sz="1800" b="0" i="0" u="none" strike="noStrike" kern="0" cap="none" spc="0" normalizeH="0" baseline="0" noProof="0">
                  <a:ln>
                    <a:noFill/>
                  </a:ln>
                  <a:solidFill>
                    <a:srgbClr val="000000"/>
                  </a:solidFill>
                  <a:effectLst/>
                  <a:uLnTx/>
                  <a:uFillTx/>
                  <a:latin typeface="Calibri"/>
                  <a:ea typeface="+mn-ea"/>
                  <a:cs typeface="+mn-cs"/>
                </a:rPr>
              </a:br>
              <a:r>
                <a:rPr kumimoji="0" lang="en-US" sz="1800" b="0" i="0" u="none" strike="noStrike" kern="0" cap="none" spc="0" normalizeH="0" baseline="0" noProof="0">
                  <a:ln>
                    <a:noFill/>
                  </a:ln>
                  <a:solidFill>
                    <a:srgbClr val="000000"/>
                  </a:solidFill>
                  <a:effectLst/>
                  <a:uLnTx/>
                  <a:uFillTx/>
                  <a:latin typeface="Calibri"/>
                  <a:ea typeface="+mn-ea"/>
                  <a:cs typeface="+mn-cs"/>
                </a:rPr>
                <a:t>expires after 8 mins</a:t>
              </a:r>
            </a:p>
          </p:txBody>
        </p:sp>
        <p:sp>
          <p:nvSpPr>
            <p:cNvPr id="91" name="Arc 90">
              <a:extLst>
                <a:ext uri="{FF2B5EF4-FFF2-40B4-BE49-F238E27FC236}">
                  <a16:creationId xmlns:a16="http://schemas.microsoft.com/office/drawing/2014/main" id="{1A0590B0-3C5D-E745-804E-F84437052038}"/>
                </a:ext>
              </a:extLst>
            </p:cNvPr>
            <p:cNvSpPr/>
            <p:nvPr/>
          </p:nvSpPr>
          <p:spPr>
            <a:xfrm rot="16200000">
              <a:off x="2691996" y="3277717"/>
              <a:ext cx="2817360" cy="1960346"/>
            </a:xfrm>
            <a:prstGeom prst="arc">
              <a:avLst>
                <a:gd name="adj1" fmla="val 11129728"/>
                <a:gd name="adj2" fmla="val 21430282"/>
              </a:avLst>
            </a:prstGeom>
            <a:noFill/>
            <a:ln w="12700" cap="flat" cmpd="sng" algn="ctr">
              <a:solidFill>
                <a:srgbClr val="224982">
                  <a:shade val="95000"/>
                  <a:satMod val="105000"/>
                </a:srgbClr>
              </a:solidFill>
              <a:prstDash val="solid"/>
              <a:headEnd type="none"/>
              <a:tailEnd type="triangle"/>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grpSp>
      <p:pic>
        <p:nvPicPr>
          <p:cNvPr id="97" name="Shape 149" descr="machine-identity-cybrgreen.png">
            <a:extLst>
              <a:ext uri="{FF2B5EF4-FFF2-40B4-BE49-F238E27FC236}">
                <a16:creationId xmlns:a16="http://schemas.microsoft.com/office/drawing/2014/main" id="{CF6543C0-3B27-0644-9AF2-10267BAC4650}"/>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5425607" y="2318937"/>
            <a:ext cx="275889" cy="276386"/>
          </a:xfrm>
          <a:prstGeom prst="rect">
            <a:avLst/>
          </a:prstGeom>
          <a:noFill/>
          <a:ln>
            <a:noFill/>
          </a:ln>
        </p:spPr>
      </p:pic>
      <p:pic>
        <p:nvPicPr>
          <p:cNvPr id="98" name="Graphic 97">
            <a:extLst>
              <a:ext uri="{FF2B5EF4-FFF2-40B4-BE49-F238E27FC236}">
                <a16:creationId xmlns:a16="http://schemas.microsoft.com/office/drawing/2014/main" id="{1B9B5A91-20D1-144D-84BB-909C36D041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6130" y="2238186"/>
            <a:ext cx="427772" cy="427772"/>
          </a:xfrm>
          <a:prstGeom prst="rect">
            <a:avLst/>
          </a:prstGeom>
        </p:spPr>
      </p:pic>
      <p:grpSp>
        <p:nvGrpSpPr>
          <p:cNvPr id="99" name="Group 98">
            <a:extLst>
              <a:ext uri="{FF2B5EF4-FFF2-40B4-BE49-F238E27FC236}">
                <a16:creationId xmlns:a16="http://schemas.microsoft.com/office/drawing/2014/main" id="{F3F34A9F-C3F1-554E-BC09-52F3CAB82E3E}"/>
              </a:ext>
            </a:extLst>
          </p:cNvPr>
          <p:cNvGrpSpPr/>
          <p:nvPr/>
        </p:nvGrpSpPr>
        <p:grpSpPr>
          <a:xfrm>
            <a:off x="3425088" y="2753734"/>
            <a:ext cx="533752" cy="529603"/>
            <a:chOff x="9083072" y="4044143"/>
            <a:chExt cx="533752" cy="529603"/>
          </a:xfrm>
        </p:grpSpPr>
        <p:pic>
          <p:nvPicPr>
            <p:cNvPr id="100" name="Graphic 99">
              <a:extLst>
                <a:ext uri="{FF2B5EF4-FFF2-40B4-BE49-F238E27FC236}">
                  <a16:creationId xmlns:a16="http://schemas.microsoft.com/office/drawing/2014/main" id="{525C1AB6-AF86-CD41-9F95-4BC2470F2B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83072" y="4044143"/>
              <a:ext cx="529603" cy="529603"/>
            </a:xfrm>
            <a:prstGeom prst="rect">
              <a:avLst/>
            </a:prstGeom>
          </p:spPr>
        </p:pic>
        <p:sp>
          <p:nvSpPr>
            <p:cNvPr id="101" name="Manual Input 100">
              <a:extLst>
                <a:ext uri="{FF2B5EF4-FFF2-40B4-BE49-F238E27FC236}">
                  <a16:creationId xmlns:a16="http://schemas.microsoft.com/office/drawing/2014/main" id="{CADE87E6-568E-784C-8F3F-0F813D70E94C}"/>
                </a:ext>
              </a:extLst>
            </p:cNvPr>
            <p:cNvSpPr/>
            <p:nvPr/>
          </p:nvSpPr>
          <p:spPr>
            <a:xfrm rot="416905" flipV="1">
              <a:off x="9172616" y="4044379"/>
              <a:ext cx="444208" cy="240105"/>
            </a:xfrm>
            <a:prstGeom prst="flowChartManualInput">
              <a:avLst/>
            </a:prstGeom>
            <a:solidFill>
              <a:srgbClr val="FFFFFF"/>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102" name="Group 101">
            <a:extLst>
              <a:ext uri="{FF2B5EF4-FFF2-40B4-BE49-F238E27FC236}">
                <a16:creationId xmlns:a16="http://schemas.microsoft.com/office/drawing/2014/main" id="{D03F909C-47EC-2D49-B521-83D722EC9BDD}"/>
              </a:ext>
            </a:extLst>
          </p:cNvPr>
          <p:cNvGrpSpPr/>
          <p:nvPr/>
        </p:nvGrpSpPr>
        <p:grpSpPr>
          <a:xfrm>
            <a:off x="5597257" y="3357191"/>
            <a:ext cx="533752" cy="529603"/>
            <a:chOff x="9083072" y="4044143"/>
            <a:chExt cx="533752" cy="529603"/>
          </a:xfrm>
        </p:grpSpPr>
        <p:pic>
          <p:nvPicPr>
            <p:cNvPr id="103" name="Graphic 102">
              <a:extLst>
                <a:ext uri="{FF2B5EF4-FFF2-40B4-BE49-F238E27FC236}">
                  <a16:creationId xmlns:a16="http://schemas.microsoft.com/office/drawing/2014/main" id="{256193E5-AE04-CC45-8BF3-713945D55A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83072" y="4044143"/>
              <a:ext cx="529603" cy="529603"/>
            </a:xfrm>
            <a:prstGeom prst="rect">
              <a:avLst/>
            </a:prstGeom>
          </p:spPr>
        </p:pic>
        <p:sp>
          <p:nvSpPr>
            <p:cNvPr id="104" name="Manual Input 103">
              <a:extLst>
                <a:ext uri="{FF2B5EF4-FFF2-40B4-BE49-F238E27FC236}">
                  <a16:creationId xmlns:a16="http://schemas.microsoft.com/office/drawing/2014/main" id="{387DC2B9-BE2F-EA4D-AB54-1116AC1964F1}"/>
                </a:ext>
              </a:extLst>
            </p:cNvPr>
            <p:cNvSpPr/>
            <p:nvPr/>
          </p:nvSpPr>
          <p:spPr>
            <a:xfrm rot="416905" flipV="1">
              <a:off x="9172616" y="4044379"/>
              <a:ext cx="444208" cy="240105"/>
            </a:xfrm>
            <a:prstGeom prst="flowChartManualInput">
              <a:avLst/>
            </a:prstGeom>
            <a:solidFill>
              <a:srgbClr val="FFFFFF"/>
            </a:solidFill>
            <a:ln w="127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pic>
        <p:nvPicPr>
          <p:cNvPr id="31" name="Picture 30">
            <a:extLst>
              <a:ext uri="{FF2B5EF4-FFF2-40B4-BE49-F238E27FC236}">
                <a16:creationId xmlns:a16="http://schemas.microsoft.com/office/drawing/2014/main" id="{65413DA7-7D45-8043-A137-515D256871AD}"/>
              </a:ext>
            </a:extLst>
          </p:cNvPr>
          <p:cNvPicPr>
            <a:picLocks noChangeAspect="1"/>
          </p:cNvPicPr>
          <p:nvPr/>
        </p:nvPicPr>
        <p:blipFill>
          <a:blip r:embed="rId7"/>
          <a:stretch>
            <a:fillRect/>
          </a:stretch>
        </p:blipFill>
        <p:spPr>
          <a:xfrm>
            <a:off x="5673908" y="1197434"/>
            <a:ext cx="997356" cy="841248"/>
          </a:xfrm>
          <a:prstGeom prst="rect">
            <a:avLst/>
          </a:prstGeom>
        </p:spPr>
      </p:pic>
    </p:spTree>
    <p:extLst>
      <p:ext uri="{BB962C8B-B14F-4D97-AF65-F5344CB8AC3E}">
        <p14:creationId xmlns:p14="http://schemas.microsoft.com/office/powerpoint/2010/main" val="115586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3" name="Picture 2">
            <a:extLst>
              <a:ext uri="{FF2B5EF4-FFF2-40B4-BE49-F238E27FC236}">
                <a16:creationId xmlns:a16="http://schemas.microsoft.com/office/drawing/2014/main" id="{0D6A1C7A-26B5-AA4E-8EB6-85A7BD661E95}"/>
              </a:ext>
            </a:extLst>
          </p:cNvPr>
          <p:cNvPicPr>
            <a:picLocks noChangeAspect="1"/>
          </p:cNvPicPr>
          <p:nvPr/>
        </p:nvPicPr>
        <p:blipFill>
          <a:blip r:embed="rId3"/>
          <a:stretch>
            <a:fillRect/>
          </a:stretch>
        </p:blipFill>
        <p:spPr>
          <a:xfrm>
            <a:off x="9457310" y="1957385"/>
            <a:ext cx="1119176" cy="944001"/>
          </a:xfrm>
          <a:prstGeom prst="rect">
            <a:avLst/>
          </a:prstGeom>
        </p:spPr>
      </p:pic>
      <p:sp>
        <p:nvSpPr>
          <p:cNvPr id="124" name="Shape 124"/>
          <p:cNvSpPr txBox="1"/>
          <p:nvPr/>
        </p:nvSpPr>
        <p:spPr>
          <a:xfrm>
            <a:off x="0" y="0"/>
            <a:ext cx="7935200" cy="925600"/>
          </a:xfrm>
          <a:prstGeom prst="rect">
            <a:avLst/>
          </a:prstGeom>
          <a:noFill/>
          <a:ln>
            <a:noFill/>
          </a:ln>
        </p:spPr>
        <p:txBody>
          <a:bodyPr wrap="square" lIns="121900" tIns="121900" rIns="121900" bIns="121900" anchor="t" anchorCtr="0">
            <a:noAutofit/>
          </a:bodyPr>
          <a:lstStyle/>
          <a:p>
            <a:endParaRPr lang="en" sz="3200" b="1">
              <a:solidFill>
                <a:srgbClr val="224982"/>
              </a:solidFill>
            </a:endParaRPr>
          </a:p>
        </p:txBody>
      </p:sp>
      <p:sp>
        <p:nvSpPr>
          <p:cNvPr id="2" name="Title 1"/>
          <p:cNvSpPr>
            <a:spLocks noGrp="1"/>
          </p:cNvSpPr>
          <p:nvPr>
            <p:ph type="title"/>
          </p:nvPr>
        </p:nvSpPr>
        <p:spPr/>
        <p:txBody>
          <a:bodyPr/>
          <a:lstStyle/>
          <a:p>
            <a:r>
              <a:rPr lang="en-US">
                <a:solidFill>
                  <a:srgbClr val="224982"/>
                </a:solidFill>
              </a:rPr>
              <a:t>K8s attribute authentication in</a:t>
            </a:r>
            <a:endParaRPr lang="en-US"/>
          </a:p>
        </p:txBody>
      </p:sp>
      <p:pic>
        <p:nvPicPr>
          <p:cNvPr id="43" name="Picture 42">
            <a:extLst>
              <a:ext uri="{FF2B5EF4-FFF2-40B4-BE49-F238E27FC236}">
                <a16:creationId xmlns:a16="http://schemas.microsoft.com/office/drawing/2014/main" id="{8A6F0541-2EEF-D94E-B0CB-760D0B47E3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8523" y="157765"/>
            <a:ext cx="925600" cy="925600"/>
          </a:xfrm>
          <a:prstGeom prst="rect">
            <a:avLst/>
          </a:prstGeom>
        </p:spPr>
      </p:pic>
      <p:sp>
        <p:nvSpPr>
          <p:cNvPr id="37" name="Shape 142">
            <a:extLst>
              <a:ext uri="{FF2B5EF4-FFF2-40B4-BE49-F238E27FC236}">
                <a16:creationId xmlns:a16="http://schemas.microsoft.com/office/drawing/2014/main" id="{62E2008D-9A94-4946-90A4-6E3D4B3296E4}"/>
              </a:ext>
            </a:extLst>
          </p:cNvPr>
          <p:cNvSpPr txBox="1"/>
          <p:nvPr/>
        </p:nvSpPr>
        <p:spPr>
          <a:xfrm>
            <a:off x="609600" y="1645272"/>
            <a:ext cx="6379440" cy="2983416"/>
          </a:xfrm>
          <a:prstGeom prst="rect">
            <a:avLst/>
          </a:prstGeom>
          <a:noFill/>
          <a:ln>
            <a:noFill/>
          </a:ln>
        </p:spPr>
        <p:txBody>
          <a:bodyPr wrap="square" lIns="121900" tIns="121900" rIns="121900" bIns="121900" anchor="t" anchorCtr="0">
            <a:noAutofit/>
          </a:bodyPr>
          <a:lstStyle/>
          <a:p>
            <a:pPr marL="457200" indent="-457200">
              <a:lnSpc>
                <a:spcPct val="150000"/>
              </a:lnSpc>
              <a:buFont typeface="+mj-lt"/>
              <a:buAutoNum type="arabicParenR"/>
            </a:pPr>
            <a:r>
              <a:rPr lang="en" sz="2000" dirty="0">
                <a:solidFill>
                  <a:srgbClr val="343434"/>
                </a:solidFill>
              </a:rPr>
              <a:t>Admin whitelists app identity with Conjur</a:t>
            </a:r>
          </a:p>
          <a:p>
            <a:pPr lvl="1">
              <a:lnSpc>
                <a:spcPct val="150000"/>
              </a:lnSpc>
            </a:pPr>
            <a:r>
              <a:rPr lang="en" sz="1400" dirty="0">
                <a:solidFill>
                  <a:srgbClr val="343434"/>
                </a:solidFill>
              </a:rPr>
              <a:t>Three options for identity granularity:</a:t>
            </a:r>
          </a:p>
          <a:p>
            <a:pPr marL="742950" lvl="1" indent="-285750">
              <a:lnSpc>
                <a:spcPct val="150000"/>
              </a:lnSpc>
              <a:buFont typeface="Arial" panose="020B0604020202020204" pitchFamily="34" charset="0"/>
              <a:buChar char="•"/>
            </a:pPr>
            <a:r>
              <a:rPr lang="en" sz="1400" dirty="0">
                <a:solidFill>
                  <a:srgbClr val="343434"/>
                </a:solidFill>
              </a:rPr>
              <a:t>Identity = Cluster/Namespace</a:t>
            </a:r>
          </a:p>
          <a:p>
            <a:pPr marL="742950" lvl="1" indent="-285750">
              <a:lnSpc>
                <a:spcPct val="150000"/>
              </a:lnSpc>
              <a:buFont typeface="Arial" panose="020B0604020202020204" pitchFamily="34" charset="0"/>
              <a:buChar char="•"/>
            </a:pPr>
            <a:r>
              <a:rPr lang="en" sz="1400" dirty="0">
                <a:solidFill>
                  <a:srgbClr val="343434"/>
                </a:solidFill>
              </a:rPr>
              <a:t>Identity = Cluster/Namespace/Service Account</a:t>
            </a:r>
          </a:p>
          <a:p>
            <a:pPr marL="742950" lvl="1" indent="-285750">
              <a:lnSpc>
                <a:spcPct val="150000"/>
              </a:lnSpc>
              <a:buFont typeface="Arial" panose="020B0604020202020204" pitchFamily="34" charset="0"/>
              <a:buChar char="•"/>
            </a:pPr>
            <a:endParaRPr lang="en" sz="1400" dirty="0">
              <a:solidFill>
                <a:srgbClr val="343434"/>
              </a:solidFill>
            </a:endParaRPr>
          </a:p>
          <a:p>
            <a:pPr marL="457200" indent="-457200">
              <a:buFont typeface="+mj-lt"/>
              <a:buAutoNum type="arabicParenR"/>
            </a:pPr>
            <a:r>
              <a:rPr lang="en" sz="2000" dirty="0">
                <a:solidFill>
                  <a:srgbClr val="343434"/>
                </a:solidFill>
              </a:rPr>
              <a:t>Authenticator client in app pod submits CSR w/ platform attributes to Conjur</a:t>
            </a:r>
            <a:endParaRPr lang="en" sz="2000" dirty="0">
              <a:solidFill>
                <a:srgbClr val="343434"/>
              </a:solidFill>
              <a:cs typeface="Arial"/>
            </a:endParaRPr>
          </a:p>
          <a:p>
            <a:pPr marL="457200" indent="-457200">
              <a:lnSpc>
                <a:spcPct val="150000"/>
              </a:lnSpc>
              <a:buFont typeface="+mj-lt"/>
              <a:buAutoNum type="arabicParenR"/>
            </a:pPr>
            <a:r>
              <a:rPr lang="en" sz="2000" dirty="0">
                <a:solidFill>
                  <a:srgbClr val="343434"/>
                </a:solidFill>
              </a:rPr>
              <a:t>Conjur verifies attributes w/ platform service</a:t>
            </a:r>
          </a:p>
          <a:p>
            <a:pPr marL="457200" indent="-457200">
              <a:buFont typeface="+mj-lt"/>
              <a:buAutoNum type="arabicParenR"/>
            </a:pPr>
            <a:r>
              <a:rPr lang="en" sz="2000" dirty="0">
                <a:solidFill>
                  <a:srgbClr val="343434"/>
                </a:solidFill>
              </a:rPr>
              <a:t>Conjur issues cert &amp; key creds to authenticator client in app pod</a:t>
            </a:r>
          </a:p>
          <a:p>
            <a:pPr marL="457200" indent="-457200">
              <a:buFont typeface="+mj-lt"/>
              <a:buAutoNum type="arabicParenR"/>
            </a:pPr>
            <a:r>
              <a:rPr lang="en" sz="2000" dirty="0">
                <a:solidFill>
                  <a:srgbClr val="343434"/>
                </a:solidFill>
              </a:rPr>
              <a:t>Authenticator client in app pod uses creds to authenticate, get Conjur access token and shares via shared memory volume.</a:t>
            </a:r>
          </a:p>
        </p:txBody>
      </p:sp>
      <p:sp>
        <p:nvSpPr>
          <p:cNvPr id="38" name="Shape 123">
            <a:extLst>
              <a:ext uri="{FF2B5EF4-FFF2-40B4-BE49-F238E27FC236}">
                <a16:creationId xmlns:a16="http://schemas.microsoft.com/office/drawing/2014/main" id="{BEEAE62F-C3E0-4E48-B583-03ADEA6E0D3E}"/>
              </a:ext>
            </a:extLst>
          </p:cNvPr>
          <p:cNvSpPr/>
          <p:nvPr/>
        </p:nvSpPr>
        <p:spPr>
          <a:xfrm>
            <a:off x="6618166" y="3935216"/>
            <a:ext cx="5108400" cy="2476128"/>
          </a:xfrm>
          <a:prstGeom prst="roundRect">
            <a:avLst>
              <a:gd name="adj" fmla="val 16667"/>
            </a:avLst>
          </a:prstGeom>
          <a:noFill/>
          <a:ln w="19050" cap="flat" cmpd="sng">
            <a:solidFill>
              <a:schemeClr val="accent1"/>
            </a:solidFill>
            <a:prstDash val="dash"/>
            <a:round/>
            <a:headEnd type="none" w="med" len="med"/>
            <a:tailEnd type="none" w="med" len="med"/>
          </a:ln>
        </p:spPr>
        <p:txBody>
          <a:bodyPr wrap="square" lIns="121900" tIns="121900" rIns="121900" bIns="121900" anchor="ctr" anchorCtr="0">
            <a:noAutofit/>
          </a:bodyPr>
          <a:lstStyle/>
          <a:p>
            <a:endParaRPr/>
          </a:p>
        </p:txBody>
      </p:sp>
      <p:cxnSp>
        <p:nvCxnSpPr>
          <p:cNvPr id="39" name="Shape 127">
            <a:extLst>
              <a:ext uri="{FF2B5EF4-FFF2-40B4-BE49-F238E27FC236}">
                <a16:creationId xmlns:a16="http://schemas.microsoft.com/office/drawing/2014/main" id="{90423D96-FB16-3449-A4B5-544AB82255BB}"/>
              </a:ext>
            </a:extLst>
          </p:cNvPr>
          <p:cNvCxnSpPr>
            <a:cxnSpLocks/>
            <a:endCxn id="63" idx="3"/>
          </p:cNvCxnSpPr>
          <p:nvPr/>
        </p:nvCxnSpPr>
        <p:spPr>
          <a:xfrm flipH="1">
            <a:off x="8474123" y="2958517"/>
            <a:ext cx="1542775" cy="2362228"/>
          </a:xfrm>
          <a:prstGeom prst="straightConnector1">
            <a:avLst/>
          </a:prstGeom>
          <a:noFill/>
          <a:ln w="19050" cap="flat" cmpd="sng">
            <a:solidFill>
              <a:srgbClr val="23C181"/>
            </a:solidFill>
            <a:prstDash val="dot"/>
            <a:round/>
            <a:headEnd type="triangle" w="lg" len="lg"/>
            <a:tailEnd type="triangle" w="lg" len="lg"/>
          </a:ln>
        </p:spPr>
      </p:cxnSp>
      <p:cxnSp>
        <p:nvCxnSpPr>
          <p:cNvPr id="40" name="Shape 158">
            <a:extLst>
              <a:ext uri="{FF2B5EF4-FFF2-40B4-BE49-F238E27FC236}">
                <a16:creationId xmlns:a16="http://schemas.microsoft.com/office/drawing/2014/main" id="{24A21088-1D5C-B146-B339-847922FF2FBE}"/>
              </a:ext>
            </a:extLst>
          </p:cNvPr>
          <p:cNvCxnSpPr>
            <a:cxnSpLocks/>
            <a:endCxn id="73" idx="0"/>
          </p:cNvCxnSpPr>
          <p:nvPr/>
        </p:nvCxnSpPr>
        <p:spPr>
          <a:xfrm>
            <a:off x="10571617" y="2403796"/>
            <a:ext cx="427104" cy="2206000"/>
          </a:xfrm>
          <a:prstGeom prst="bentConnector2">
            <a:avLst/>
          </a:prstGeom>
          <a:noFill/>
          <a:ln w="19050" cap="flat" cmpd="sng">
            <a:solidFill>
              <a:srgbClr val="23C181"/>
            </a:solidFill>
            <a:prstDash val="dot"/>
            <a:round/>
            <a:headEnd type="none" w="lg" len="lg"/>
            <a:tailEnd type="triangle" w="lg" len="lg"/>
          </a:ln>
        </p:spPr>
      </p:cxnSp>
      <p:grpSp>
        <p:nvGrpSpPr>
          <p:cNvPr id="41" name="Group 40">
            <a:extLst>
              <a:ext uri="{FF2B5EF4-FFF2-40B4-BE49-F238E27FC236}">
                <a16:creationId xmlns:a16="http://schemas.microsoft.com/office/drawing/2014/main" id="{8CFD07DB-80E5-6843-9DF7-952BBA806696}"/>
              </a:ext>
            </a:extLst>
          </p:cNvPr>
          <p:cNvGrpSpPr/>
          <p:nvPr/>
        </p:nvGrpSpPr>
        <p:grpSpPr>
          <a:xfrm>
            <a:off x="6358565" y="1174613"/>
            <a:ext cx="1446363" cy="1280419"/>
            <a:chOff x="6174000" y="1515512"/>
            <a:chExt cx="1446363" cy="1280419"/>
          </a:xfrm>
        </p:grpSpPr>
        <p:sp>
          <p:nvSpPr>
            <p:cNvPr id="42" name="Shape 160">
              <a:extLst>
                <a:ext uri="{FF2B5EF4-FFF2-40B4-BE49-F238E27FC236}">
                  <a16:creationId xmlns:a16="http://schemas.microsoft.com/office/drawing/2014/main" id="{4D794ABD-6C99-BD45-A02E-2F46F569B4C8}"/>
                </a:ext>
              </a:extLst>
            </p:cNvPr>
            <p:cNvSpPr/>
            <p:nvPr/>
          </p:nvSpPr>
          <p:spPr>
            <a:xfrm>
              <a:off x="6174000" y="1515512"/>
              <a:ext cx="802000" cy="780400"/>
            </a:xfrm>
            <a:custGeom>
              <a:avLst/>
              <a:gdLst/>
              <a:ahLst/>
              <a:cxnLst/>
              <a:rect l="0" t="0" r="0" b="0"/>
              <a:pathLst>
                <a:path w="120000" h="120000" extrusionOk="0">
                  <a:moveTo>
                    <a:pt x="95061" y="72558"/>
                  </a:moveTo>
                  <a:cubicBezTo>
                    <a:pt x="90617" y="71543"/>
                    <a:pt x="86913" y="70021"/>
                    <a:pt x="80740" y="65708"/>
                  </a:cubicBezTo>
                  <a:cubicBezTo>
                    <a:pt x="76543" y="61902"/>
                    <a:pt x="74567" y="56828"/>
                    <a:pt x="73827" y="53784"/>
                  </a:cubicBezTo>
                  <a:cubicBezTo>
                    <a:pt x="79259" y="47441"/>
                    <a:pt x="82469" y="38054"/>
                    <a:pt x="83703" y="30951"/>
                  </a:cubicBezTo>
                  <a:cubicBezTo>
                    <a:pt x="83950" y="29682"/>
                    <a:pt x="83950" y="28668"/>
                    <a:pt x="84197" y="27653"/>
                  </a:cubicBezTo>
                  <a:cubicBezTo>
                    <a:pt x="85679" y="12431"/>
                    <a:pt x="75061" y="0"/>
                    <a:pt x="60000" y="0"/>
                  </a:cubicBezTo>
                  <a:cubicBezTo>
                    <a:pt x="45185" y="0"/>
                    <a:pt x="34567" y="12431"/>
                    <a:pt x="36049" y="27653"/>
                  </a:cubicBezTo>
                  <a:cubicBezTo>
                    <a:pt x="36049" y="28668"/>
                    <a:pt x="36296" y="29682"/>
                    <a:pt x="36296" y="30951"/>
                  </a:cubicBezTo>
                  <a:cubicBezTo>
                    <a:pt x="37777" y="38562"/>
                    <a:pt x="41234" y="48202"/>
                    <a:pt x="46913" y="54545"/>
                  </a:cubicBezTo>
                  <a:cubicBezTo>
                    <a:pt x="45185" y="62663"/>
                    <a:pt x="39506" y="65708"/>
                    <a:pt x="39506" y="65708"/>
                  </a:cubicBezTo>
                  <a:cubicBezTo>
                    <a:pt x="33333" y="70021"/>
                    <a:pt x="29382" y="71543"/>
                    <a:pt x="25185" y="72558"/>
                  </a:cubicBezTo>
                  <a:cubicBezTo>
                    <a:pt x="12592" y="75095"/>
                    <a:pt x="987" y="92346"/>
                    <a:pt x="0" y="106553"/>
                  </a:cubicBezTo>
                  <a:cubicBezTo>
                    <a:pt x="17283" y="115179"/>
                    <a:pt x="37777" y="120000"/>
                    <a:pt x="60000" y="120000"/>
                  </a:cubicBezTo>
                  <a:cubicBezTo>
                    <a:pt x="82222" y="120000"/>
                    <a:pt x="102716" y="115179"/>
                    <a:pt x="120000" y="106553"/>
                  </a:cubicBezTo>
                  <a:cubicBezTo>
                    <a:pt x="119012" y="92346"/>
                    <a:pt x="107407" y="75095"/>
                    <a:pt x="95061" y="72558"/>
                  </a:cubicBezTo>
                  <a:close/>
                </a:path>
              </a:pathLst>
            </a:custGeom>
            <a:solidFill>
              <a:srgbClr val="DEDEDE"/>
            </a:solidFill>
            <a:ln>
              <a:noFill/>
            </a:ln>
          </p:spPr>
          <p:txBody>
            <a:bodyPr wrap="square" lIns="121900" tIns="60933" rIns="121900" bIns="60933" anchor="t" anchorCtr="0">
              <a:noAutofit/>
            </a:bodyPr>
            <a:lstStyle/>
            <a:p>
              <a:endParaRPr>
                <a:solidFill>
                  <a:srgbClr val="000000"/>
                </a:solidFill>
                <a:latin typeface="Calibri"/>
                <a:ea typeface="Calibri"/>
                <a:cs typeface="Calibri"/>
                <a:sym typeface="Calibri"/>
              </a:endParaRPr>
            </a:p>
          </p:txBody>
        </p:sp>
        <p:grpSp>
          <p:nvGrpSpPr>
            <p:cNvPr id="45" name="Group 44">
              <a:extLst>
                <a:ext uri="{FF2B5EF4-FFF2-40B4-BE49-F238E27FC236}">
                  <a16:creationId xmlns:a16="http://schemas.microsoft.com/office/drawing/2014/main" id="{58460638-C089-9845-A012-37D497120728}"/>
                </a:ext>
              </a:extLst>
            </p:cNvPr>
            <p:cNvGrpSpPr/>
            <p:nvPr/>
          </p:nvGrpSpPr>
          <p:grpSpPr>
            <a:xfrm>
              <a:off x="6618166" y="1890642"/>
              <a:ext cx="1002197" cy="905289"/>
              <a:chOff x="6618166" y="1890642"/>
              <a:chExt cx="1002197" cy="905289"/>
            </a:xfrm>
          </p:grpSpPr>
          <p:pic>
            <p:nvPicPr>
              <p:cNvPr id="46" name="Shape 126">
                <a:extLst>
                  <a:ext uri="{FF2B5EF4-FFF2-40B4-BE49-F238E27FC236}">
                    <a16:creationId xmlns:a16="http://schemas.microsoft.com/office/drawing/2014/main" id="{93437F30-3939-A040-8AFC-06D8A1DBDD4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708829" y="1890642"/>
                <a:ext cx="638400" cy="688000"/>
              </a:xfrm>
              <a:prstGeom prst="rect">
                <a:avLst/>
              </a:prstGeom>
              <a:noFill/>
              <a:ln>
                <a:noFill/>
              </a:ln>
            </p:spPr>
          </p:pic>
          <p:sp>
            <p:nvSpPr>
              <p:cNvPr id="47" name="Rectangle 46">
                <a:extLst>
                  <a:ext uri="{FF2B5EF4-FFF2-40B4-BE49-F238E27FC236}">
                    <a16:creationId xmlns:a16="http://schemas.microsoft.com/office/drawing/2014/main" id="{D0286D0F-C2CB-A84B-98AC-50F9F28D42CB}"/>
                  </a:ext>
                </a:extLst>
              </p:cNvPr>
              <p:cNvSpPr/>
              <p:nvPr/>
            </p:nvSpPr>
            <p:spPr>
              <a:xfrm>
                <a:off x="6618166" y="2534321"/>
                <a:ext cx="1002197" cy="261610"/>
              </a:xfrm>
              <a:prstGeom prst="rect">
                <a:avLst/>
              </a:prstGeom>
            </p:spPr>
            <p:txBody>
              <a:bodyPr wrap="none">
                <a:spAutoFit/>
              </a:bodyPr>
              <a:lstStyle/>
              <a:p>
                <a:r>
                  <a:rPr lang="en" sz="1100" dirty="0">
                    <a:solidFill>
                      <a:srgbClr val="343434"/>
                    </a:solidFill>
                  </a:rPr>
                  <a:t>Conjur policy</a:t>
                </a:r>
                <a:endParaRPr lang="en-US" sz="1100" dirty="0"/>
              </a:p>
            </p:txBody>
          </p:sp>
        </p:grpSp>
      </p:grpSp>
      <p:cxnSp>
        <p:nvCxnSpPr>
          <p:cNvPr id="48" name="Shape 158">
            <a:extLst>
              <a:ext uri="{FF2B5EF4-FFF2-40B4-BE49-F238E27FC236}">
                <a16:creationId xmlns:a16="http://schemas.microsoft.com/office/drawing/2014/main" id="{C34A47E1-E90D-D44E-B090-FB19A0A25F9B}"/>
              </a:ext>
            </a:extLst>
          </p:cNvPr>
          <p:cNvCxnSpPr>
            <a:cxnSpLocks/>
            <a:stCxn id="46" idx="3"/>
          </p:cNvCxnSpPr>
          <p:nvPr/>
        </p:nvCxnSpPr>
        <p:spPr>
          <a:xfrm flipV="1">
            <a:off x="7531794" y="1849075"/>
            <a:ext cx="2485104" cy="44668"/>
          </a:xfrm>
          <a:prstGeom prst="bentConnector4">
            <a:avLst>
              <a:gd name="adj1" fmla="val 38839"/>
              <a:gd name="adj2" fmla="val 1281902"/>
            </a:avLst>
          </a:prstGeom>
          <a:noFill/>
          <a:ln w="19050" cap="flat" cmpd="sng">
            <a:solidFill>
              <a:srgbClr val="23C181"/>
            </a:solidFill>
            <a:prstDash val="dot"/>
            <a:round/>
            <a:headEnd type="none" w="lg" len="lg"/>
            <a:tailEnd type="triangle" w="lg" len="lg"/>
          </a:ln>
        </p:spPr>
      </p:cxnSp>
      <p:cxnSp>
        <p:nvCxnSpPr>
          <p:cNvPr id="51" name="Shape 127">
            <a:extLst>
              <a:ext uri="{FF2B5EF4-FFF2-40B4-BE49-F238E27FC236}">
                <a16:creationId xmlns:a16="http://schemas.microsoft.com/office/drawing/2014/main" id="{0BC95022-79B3-DC40-9F5E-F895EF3A1A70}"/>
              </a:ext>
            </a:extLst>
          </p:cNvPr>
          <p:cNvCxnSpPr>
            <a:cxnSpLocks/>
            <a:stCxn id="63" idx="0"/>
          </p:cNvCxnSpPr>
          <p:nvPr/>
        </p:nvCxnSpPr>
        <p:spPr>
          <a:xfrm flipV="1">
            <a:off x="7852723" y="2403796"/>
            <a:ext cx="1609456" cy="2454149"/>
          </a:xfrm>
          <a:prstGeom prst="straightConnector1">
            <a:avLst/>
          </a:prstGeom>
          <a:noFill/>
          <a:ln w="19050" cap="flat" cmpd="sng">
            <a:solidFill>
              <a:srgbClr val="23C181"/>
            </a:solidFill>
            <a:prstDash val="dot"/>
            <a:round/>
            <a:headEnd type="none" w="lg" len="lg"/>
            <a:tailEnd type="triangle" w="lg" len="lg"/>
          </a:ln>
        </p:spPr>
      </p:cxnSp>
      <p:pic>
        <p:nvPicPr>
          <p:cNvPr id="52" name="Graphic 51">
            <a:extLst>
              <a:ext uri="{FF2B5EF4-FFF2-40B4-BE49-F238E27FC236}">
                <a16:creationId xmlns:a16="http://schemas.microsoft.com/office/drawing/2014/main" id="{7CE6B4B7-1645-B244-BB4A-EC7A73E156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92770" y="3638996"/>
            <a:ext cx="469900" cy="469900"/>
          </a:xfrm>
          <a:prstGeom prst="rect">
            <a:avLst/>
          </a:prstGeom>
        </p:spPr>
      </p:pic>
      <p:grpSp>
        <p:nvGrpSpPr>
          <p:cNvPr id="54" name="Group 53">
            <a:extLst>
              <a:ext uri="{FF2B5EF4-FFF2-40B4-BE49-F238E27FC236}">
                <a16:creationId xmlns:a16="http://schemas.microsoft.com/office/drawing/2014/main" id="{C70481AC-99D1-4C44-AC81-9438AD0406FE}"/>
              </a:ext>
            </a:extLst>
          </p:cNvPr>
          <p:cNvGrpSpPr/>
          <p:nvPr/>
        </p:nvGrpSpPr>
        <p:grpSpPr>
          <a:xfrm>
            <a:off x="8628636" y="1465873"/>
            <a:ext cx="1261820" cy="1959290"/>
            <a:chOff x="8628636" y="1465873"/>
            <a:chExt cx="1261820" cy="1959290"/>
          </a:xfrm>
        </p:grpSpPr>
        <p:sp>
          <p:nvSpPr>
            <p:cNvPr id="56" name="Shape 168">
              <a:extLst>
                <a:ext uri="{FF2B5EF4-FFF2-40B4-BE49-F238E27FC236}">
                  <a16:creationId xmlns:a16="http://schemas.microsoft.com/office/drawing/2014/main" id="{1E9A14BE-C4D8-0F4E-A1F0-8AE8B88D072E}"/>
                </a:ext>
              </a:extLst>
            </p:cNvPr>
            <p:cNvSpPr/>
            <p:nvPr/>
          </p:nvSpPr>
          <p:spPr>
            <a:xfrm>
              <a:off x="8994146" y="1474875"/>
              <a:ext cx="285600" cy="285600"/>
            </a:xfrm>
            <a:prstGeom prst="ellipse">
              <a:avLst/>
            </a:prstGeom>
            <a:solidFill>
              <a:schemeClr val="tx1"/>
            </a:solidFill>
            <a:ln w="9525" cap="flat" cmpd="sng">
              <a:solidFill>
                <a:schemeClr val="bg1">
                  <a:lumMod val="50000"/>
                </a:schemeClr>
              </a:solidFill>
              <a:prstDash val="solid"/>
              <a:round/>
              <a:headEnd type="none" w="med" len="med"/>
              <a:tailEnd type="none" w="med" len="med"/>
            </a:ln>
          </p:spPr>
          <p:txBody>
            <a:bodyPr wrap="square" lIns="121900" tIns="121900" rIns="121900" bIns="121900" anchor="ctr" anchorCtr="0">
              <a:noAutofit/>
            </a:bodyPr>
            <a:lstStyle/>
            <a:p>
              <a:pPr algn="ctr"/>
              <a:r>
                <a:rPr lang="en-US">
                  <a:solidFill>
                    <a:srgbClr val="FFFFFF"/>
                  </a:solidFill>
                  <a:latin typeface="Open Sans"/>
                  <a:ea typeface="Open Sans"/>
                  <a:cs typeface="Open Sans"/>
                  <a:sym typeface="Open Sans"/>
                </a:rPr>
                <a:t>1</a:t>
              </a:r>
              <a:endParaRPr>
                <a:solidFill>
                  <a:srgbClr val="FFFFFF"/>
                </a:solidFill>
                <a:latin typeface="Open Sans"/>
                <a:ea typeface="Open Sans"/>
                <a:cs typeface="Open Sans"/>
                <a:sym typeface="Open Sans"/>
              </a:endParaRPr>
            </a:p>
          </p:txBody>
        </p:sp>
        <p:pic>
          <p:nvPicPr>
            <p:cNvPr id="57" name="Shape 149" descr="machine-identity-cybrgreen.png">
              <a:extLst>
                <a:ext uri="{FF2B5EF4-FFF2-40B4-BE49-F238E27FC236}">
                  <a16:creationId xmlns:a16="http://schemas.microsoft.com/office/drawing/2014/main" id="{0C21DEF8-5FED-1A4F-A5E1-1F79FF0EE559}"/>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9418774" y="1465873"/>
              <a:ext cx="303059" cy="303605"/>
            </a:xfrm>
            <a:prstGeom prst="rect">
              <a:avLst/>
            </a:prstGeom>
            <a:noFill/>
            <a:ln>
              <a:noFill/>
            </a:ln>
          </p:spPr>
        </p:pic>
        <p:sp>
          <p:nvSpPr>
            <p:cNvPr id="59" name="Shape 168">
              <a:extLst>
                <a:ext uri="{FF2B5EF4-FFF2-40B4-BE49-F238E27FC236}">
                  <a16:creationId xmlns:a16="http://schemas.microsoft.com/office/drawing/2014/main" id="{417316C4-1F7A-084F-9015-AEC1F4B47167}"/>
                </a:ext>
              </a:extLst>
            </p:cNvPr>
            <p:cNvSpPr/>
            <p:nvPr/>
          </p:nvSpPr>
          <p:spPr>
            <a:xfrm>
              <a:off x="8628636" y="2650546"/>
              <a:ext cx="285600" cy="285600"/>
            </a:xfrm>
            <a:prstGeom prst="ellipse">
              <a:avLst/>
            </a:prstGeom>
            <a:solidFill>
              <a:schemeClr val="tx1"/>
            </a:solidFill>
            <a:ln w="9525" cap="flat" cmpd="sng">
              <a:solidFill>
                <a:schemeClr val="bg1">
                  <a:lumMod val="50000"/>
                </a:schemeClr>
              </a:solidFill>
              <a:prstDash val="solid"/>
              <a:round/>
              <a:headEnd type="none" w="med" len="med"/>
              <a:tailEnd type="none" w="med" len="med"/>
            </a:ln>
          </p:spPr>
          <p:txBody>
            <a:bodyPr wrap="square" lIns="121900" tIns="121900" rIns="121900" bIns="121900" anchor="ctr" anchorCtr="0">
              <a:noAutofit/>
            </a:bodyPr>
            <a:lstStyle/>
            <a:p>
              <a:pPr algn="ctr"/>
              <a:r>
                <a:rPr lang="en-US">
                  <a:solidFill>
                    <a:srgbClr val="FFFFFF"/>
                  </a:solidFill>
                  <a:latin typeface="Open Sans"/>
                  <a:ea typeface="Open Sans"/>
                  <a:cs typeface="Open Sans"/>
                  <a:sym typeface="Open Sans"/>
                </a:rPr>
                <a:t>2</a:t>
              </a:r>
              <a:endParaRPr>
                <a:solidFill>
                  <a:srgbClr val="FFFFFF"/>
                </a:solidFill>
                <a:latin typeface="Open Sans"/>
                <a:ea typeface="Open Sans"/>
                <a:cs typeface="Open Sans"/>
                <a:sym typeface="Open Sans"/>
              </a:endParaRPr>
            </a:p>
          </p:txBody>
        </p:sp>
        <p:sp>
          <p:nvSpPr>
            <p:cNvPr id="60" name="Rectangle 59">
              <a:extLst>
                <a:ext uri="{FF2B5EF4-FFF2-40B4-BE49-F238E27FC236}">
                  <a16:creationId xmlns:a16="http://schemas.microsoft.com/office/drawing/2014/main" id="{C70C8ED6-05C0-9B47-A9F8-905DB319FD5C}"/>
                </a:ext>
              </a:extLst>
            </p:cNvPr>
            <p:cNvSpPr/>
            <p:nvPr/>
          </p:nvSpPr>
          <p:spPr>
            <a:xfrm>
              <a:off x="8812479" y="3163553"/>
              <a:ext cx="348172" cy="261610"/>
            </a:xfrm>
            <a:prstGeom prst="rect">
              <a:avLst/>
            </a:prstGeom>
          </p:spPr>
          <p:txBody>
            <a:bodyPr wrap="none">
              <a:spAutoFit/>
            </a:bodyPr>
            <a:lstStyle/>
            <a:p>
              <a:r>
                <a:rPr lang="en" sz="1100" err="1">
                  <a:solidFill>
                    <a:srgbClr val="343434"/>
                  </a:solidFill>
                </a:rPr>
                <a:t>csr</a:t>
              </a:r>
              <a:endParaRPr lang="en-US" sz="1100"/>
            </a:p>
          </p:txBody>
        </p:sp>
        <p:sp>
          <p:nvSpPr>
            <p:cNvPr id="61" name="Rectangle 60">
              <a:extLst>
                <a:ext uri="{FF2B5EF4-FFF2-40B4-BE49-F238E27FC236}">
                  <a16:creationId xmlns:a16="http://schemas.microsoft.com/office/drawing/2014/main" id="{4A8A8F24-00CB-0B40-96DA-65CD89B2AE1B}"/>
                </a:ext>
              </a:extLst>
            </p:cNvPr>
            <p:cNvSpPr/>
            <p:nvPr/>
          </p:nvSpPr>
          <p:spPr>
            <a:xfrm>
              <a:off x="9266567" y="1706398"/>
              <a:ext cx="623889" cy="261610"/>
            </a:xfrm>
            <a:prstGeom prst="rect">
              <a:avLst/>
            </a:prstGeom>
          </p:spPr>
          <p:txBody>
            <a:bodyPr wrap="none">
              <a:spAutoFit/>
            </a:bodyPr>
            <a:lstStyle/>
            <a:p>
              <a:r>
                <a:rPr lang="en" sz="1100">
                  <a:solidFill>
                    <a:srgbClr val="343434"/>
                  </a:solidFill>
                </a:rPr>
                <a:t>identity</a:t>
              </a:r>
              <a:endParaRPr lang="en-US" sz="1100"/>
            </a:p>
          </p:txBody>
        </p:sp>
      </p:grpSp>
      <p:sp>
        <p:nvSpPr>
          <p:cNvPr id="62" name="Shape 168">
            <a:extLst>
              <a:ext uri="{FF2B5EF4-FFF2-40B4-BE49-F238E27FC236}">
                <a16:creationId xmlns:a16="http://schemas.microsoft.com/office/drawing/2014/main" id="{62406D28-C426-9B47-B906-6850EB4CF769}"/>
              </a:ext>
            </a:extLst>
          </p:cNvPr>
          <p:cNvSpPr/>
          <p:nvPr/>
        </p:nvSpPr>
        <p:spPr>
          <a:xfrm>
            <a:off x="8809798" y="4348516"/>
            <a:ext cx="285600" cy="285600"/>
          </a:xfrm>
          <a:prstGeom prst="ellipse">
            <a:avLst/>
          </a:prstGeom>
          <a:solidFill>
            <a:schemeClr val="tx1"/>
          </a:solidFill>
          <a:ln w="9525" cap="flat" cmpd="sng">
            <a:solidFill>
              <a:schemeClr val="bg1">
                <a:lumMod val="50000"/>
              </a:schemeClr>
            </a:solidFill>
            <a:prstDash val="solid"/>
            <a:round/>
            <a:headEnd type="none" w="med" len="med"/>
            <a:tailEnd type="none" w="med" len="med"/>
          </a:ln>
        </p:spPr>
        <p:txBody>
          <a:bodyPr wrap="square" lIns="121900" tIns="121900" rIns="121900" bIns="121900" anchor="ctr" anchorCtr="0">
            <a:noAutofit/>
          </a:bodyPr>
          <a:lstStyle/>
          <a:p>
            <a:pPr algn="ctr"/>
            <a:r>
              <a:rPr lang="en-US">
                <a:solidFill>
                  <a:srgbClr val="FFFFFF"/>
                </a:solidFill>
                <a:latin typeface="Open Sans"/>
                <a:ea typeface="Open Sans"/>
                <a:cs typeface="Open Sans"/>
                <a:sym typeface="Open Sans"/>
              </a:rPr>
              <a:t>5</a:t>
            </a:r>
            <a:endParaRPr>
              <a:solidFill>
                <a:srgbClr val="FFFFFF"/>
              </a:solidFill>
              <a:latin typeface="Open Sans"/>
              <a:ea typeface="Open Sans"/>
              <a:cs typeface="Open Sans"/>
              <a:sym typeface="Open Sans"/>
            </a:endParaRPr>
          </a:p>
        </p:txBody>
      </p:sp>
      <p:pic>
        <p:nvPicPr>
          <p:cNvPr id="63" name="Shape 2880">
            <a:extLst>
              <a:ext uri="{FF2B5EF4-FFF2-40B4-BE49-F238E27FC236}">
                <a16:creationId xmlns:a16="http://schemas.microsoft.com/office/drawing/2014/main" id="{5ADFA495-6469-7C45-91C7-99744EB04DC9}"/>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231323" y="4857945"/>
            <a:ext cx="1242800" cy="925600"/>
          </a:xfrm>
          <a:prstGeom prst="rect">
            <a:avLst/>
          </a:prstGeom>
          <a:noFill/>
          <a:ln>
            <a:noFill/>
          </a:ln>
        </p:spPr>
      </p:pic>
      <p:sp>
        <p:nvSpPr>
          <p:cNvPr id="65" name="Rectangle 64">
            <a:extLst>
              <a:ext uri="{FF2B5EF4-FFF2-40B4-BE49-F238E27FC236}">
                <a16:creationId xmlns:a16="http://schemas.microsoft.com/office/drawing/2014/main" id="{BAEAB6EF-E3FC-B448-9B26-BAA9B9B9B1EB}"/>
              </a:ext>
            </a:extLst>
          </p:cNvPr>
          <p:cNvSpPr/>
          <p:nvPr/>
        </p:nvSpPr>
        <p:spPr>
          <a:xfrm>
            <a:off x="8991641" y="4818931"/>
            <a:ext cx="550151" cy="430887"/>
          </a:xfrm>
          <a:prstGeom prst="rect">
            <a:avLst/>
          </a:prstGeom>
        </p:spPr>
        <p:txBody>
          <a:bodyPr wrap="none">
            <a:spAutoFit/>
          </a:bodyPr>
          <a:lstStyle/>
          <a:p>
            <a:pPr algn="ctr"/>
            <a:r>
              <a:rPr lang="en-US" sz="1100">
                <a:solidFill>
                  <a:srgbClr val="343434"/>
                </a:solidFill>
              </a:rPr>
              <a:t>a</a:t>
            </a:r>
            <a:r>
              <a:rPr lang="en" sz="1100" err="1">
                <a:solidFill>
                  <a:srgbClr val="343434"/>
                </a:solidFill>
              </a:rPr>
              <a:t>ccess</a:t>
            </a:r>
            <a:br>
              <a:rPr lang="en" sz="1100">
                <a:solidFill>
                  <a:srgbClr val="343434"/>
                </a:solidFill>
              </a:rPr>
            </a:br>
            <a:r>
              <a:rPr lang="en" sz="1100">
                <a:solidFill>
                  <a:srgbClr val="343434"/>
                </a:solidFill>
              </a:rPr>
              <a:t>token</a:t>
            </a:r>
            <a:endParaRPr lang="en-US" sz="1100"/>
          </a:p>
        </p:txBody>
      </p:sp>
      <p:grpSp>
        <p:nvGrpSpPr>
          <p:cNvPr id="66" name="Group 65">
            <a:extLst>
              <a:ext uri="{FF2B5EF4-FFF2-40B4-BE49-F238E27FC236}">
                <a16:creationId xmlns:a16="http://schemas.microsoft.com/office/drawing/2014/main" id="{D221C32B-E1FE-4144-9FC3-A2FC37349D9D}"/>
              </a:ext>
            </a:extLst>
          </p:cNvPr>
          <p:cNvGrpSpPr/>
          <p:nvPr/>
        </p:nvGrpSpPr>
        <p:grpSpPr>
          <a:xfrm>
            <a:off x="9050460" y="4397929"/>
            <a:ext cx="533752" cy="529603"/>
            <a:chOff x="9083072" y="4044143"/>
            <a:chExt cx="533752" cy="529603"/>
          </a:xfrm>
        </p:grpSpPr>
        <p:pic>
          <p:nvPicPr>
            <p:cNvPr id="67" name="Graphic 66">
              <a:extLst>
                <a:ext uri="{FF2B5EF4-FFF2-40B4-BE49-F238E27FC236}">
                  <a16:creationId xmlns:a16="http://schemas.microsoft.com/office/drawing/2014/main" id="{321A90D3-6783-D242-84E0-C643DF81CC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83072" y="4044143"/>
              <a:ext cx="529603" cy="529603"/>
            </a:xfrm>
            <a:prstGeom prst="rect">
              <a:avLst/>
            </a:prstGeom>
          </p:spPr>
        </p:pic>
        <p:sp>
          <p:nvSpPr>
            <p:cNvPr id="68" name="Manual Input 67">
              <a:extLst>
                <a:ext uri="{FF2B5EF4-FFF2-40B4-BE49-F238E27FC236}">
                  <a16:creationId xmlns:a16="http://schemas.microsoft.com/office/drawing/2014/main" id="{DC38B276-CB0B-1941-9B76-AA5D91513EDB}"/>
                </a:ext>
              </a:extLst>
            </p:cNvPr>
            <p:cNvSpPr/>
            <p:nvPr/>
          </p:nvSpPr>
          <p:spPr>
            <a:xfrm rot="416905" flipV="1">
              <a:off x="9172616" y="4044379"/>
              <a:ext cx="444208" cy="240105"/>
            </a:xfrm>
            <a:prstGeom prst="flowChartManualInpu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38B4B8AC-29A1-584C-910F-A3BB1473625F}"/>
              </a:ext>
            </a:extLst>
          </p:cNvPr>
          <p:cNvGrpSpPr/>
          <p:nvPr/>
        </p:nvGrpSpPr>
        <p:grpSpPr>
          <a:xfrm>
            <a:off x="10277631" y="4609796"/>
            <a:ext cx="1347605" cy="1574168"/>
            <a:chOff x="10277631" y="4609796"/>
            <a:chExt cx="1347605" cy="1574168"/>
          </a:xfrm>
        </p:grpSpPr>
        <p:sp>
          <p:nvSpPr>
            <p:cNvPr id="70" name="Shape 168">
              <a:extLst>
                <a:ext uri="{FF2B5EF4-FFF2-40B4-BE49-F238E27FC236}">
                  <a16:creationId xmlns:a16="http://schemas.microsoft.com/office/drawing/2014/main" id="{131DE7A5-6570-DE4E-8932-88F60DF9945F}"/>
                </a:ext>
              </a:extLst>
            </p:cNvPr>
            <p:cNvSpPr/>
            <p:nvPr/>
          </p:nvSpPr>
          <p:spPr>
            <a:xfrm>
              <a:off x="10461924" y="4641276"/>
              <a:ext cx="285600" cy="285600"/>
            </a:xfrm>
            <a:prstGeom prst="ellipse">
              <a:avLst/>
            </a:prstGeom>
            <a:solidFill>
              <a:schemeClr val="tx1"/>
            </a:solidFill>
            <a:ln w="9525" cap="flat" cmpd="sng">
              <a:solidFill>
                <a:schemeClr val="bg1">
                  <a:lumMod val="50000"/>
                </a:schemeClr>
              </a:solidFill>
              <a:prstDash val="solid"/>
              <a:round/>
              <a:headEnd type="none" w="med" len="med"/>
              <a:tailEnd type="none" w="med" len="med"/>
            </a:ln>
          </p:spPr>
          <p:txBody>
            <a:bodyPr wrap="square" lIns="121900" tIns="121900" rIns="121900" bIns="121900" anchor="ctr" anchorCtr="0">
              <a:noAutofit/>
            </a:bodyPr>
            <a:lstStyle/>
            <a:p>
              <a:pPr algn="ctr"/>
              <a:r>
                <a:rPr lang="en-US">
                  <a:solidFill>
                    <a:srgbClr val="FFFFFF"/>
                  </a:solidFill>
                  <a:latin typeface="Open Sans"/>
                  <a:ea typeface="Open Sans"/>
                  <a:cs typeface="Open Sans"/>
                  <a:sym typeface="Open Sans"/>
                </a:rPr>
                <a:t>3</a:t>
              </a:r>
              <a:endParaRPr>
                <a:solidFill>
                  <a:srgbClr val="FFFFFF"/>
                </a:solidFill>
                <a:latin typeface="Open Sans"/>
                <a:ea typeface="Open Sans"/>
                <a:cs typeface="Open Sans"/>
                <a:sym typeface="Open Sans"/>
              </a:endParaRPr>
            </a:p>
          </p:txBody>
        </p:sp>
        <p:sp>
          <p:nvSpPr>
            <p:cNvPr id="73" name="Rectangle 72">
              <a:extLst>
                <a:ext uri="{FF2B5EF4-FFF2-40B4-BE49-F238E27FC236}">
                  <a16:creationId xmlns:a16="http://schemas.microsoft.com/office/drawing/2014/main" id="{03D50DE1-DA32-714D-BED6-ED128AC91D8E}"/>
                </a:ext>
              </a:extLst>
            </p:cNvPr>
            <p:cNvSpPr/>
            <p:nvPr/>
          </p:nvSpPr>
          <p:spPr>
            <a:xfrm>
              <a:off x="10744484" y="4609796"/>
              <a:ext cx="508473" cy="261610"/>
            </a:xfrm>
            <a:prstGeom prst="rect">
              <a:avLst/>
            </a:prstGeom>
          </p:spPr>
          <p:txBody>
            <a:bodyPr wrap="none">
              <a:spAutoFit/>
            </a:bodyPr>
            <a:lstStyle/>
            <a:p>
              <a:r>
                <a:rPr lang="en" sz="1100">
                  <a:solidFill>
                    <a:srgbClr val="343434"/>
                  </a:solidFill>
                </a:rPr>
                <a:t>verify</a:t>
              </a:r>
              <a:endParaRPr lang="en-US" sz="1100"/>
            </a:p>
          </p:txBody>
        </p:sp>
        <p:pic>
          <p:nvPicPr>
            <p:cNvPr id="74" name="Picture 73">
              <a:extLst>
                <a:ext uri="{FF2B5EF4-FFF2-40B4-BE49-F238E27FC236}">
                  <a16:creationId xmlns:a16="http://schemas.microsoft.com/office/drawing/2014/main" id="{122022C5-5973-0E41-833D-5DA74D0AD1E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77631" y="4836359"/>
              <a:ext cx="1347605" cy="1347605"/>
            </a:xfrm>
            <a:prstGeom prst="rect">
              <a:avLst/>
            </a:prstGeom>
          </p:spPr>
        </p:pic>
      </p:grpSp>
      <p:sp>
        <p:nvSpPr>
          <p:cNvPr id="75" name="Shape 168">
            <a:extLst>
              <a:ext uri="{FF2B5EF4-FFF2-40B4-BE49-F238E27FC236}">
                <a16:creationId xmlns:a16="http://schemas.microsoft.com/office/drawing/2014/main" id="{A85A04C3-84AF-7B4D-91BB-1D165A204F17}"/>
              </a:ext>
            </a:extLst>
          </p:cNvPr>
          <p:cNvSpPr/>
          <p:nvPr/>
        </p:nvSpPr>
        <p:spPr>
          <a:xfrm>
            <a:off x="8572905" y="3549985"/>
            <a:ext cx="285600" cy="285600"/>
          </a:xfrm>
          <a:prstGeom prst="ellipse">
            <a:avLst/>
          </a:prstGeom>
          <a:solidFill>
            <a:schemeClr val="tx1"/>
          </a:solidFill>
          <a:ln w="9525" cap="flat" cmpd="sng">
            <a:solidFill>
              <a:schemeClr val="bg1">
                <a:lumMod val="50000"/>
              </a:schemeClr>
            </a:solidFill>
            <a:prstDash val="solid"/>
            <a:round/>
            <a:headEnd type="none" w="med" len="med"/>
            <a:tailEnd type="none" w="med" len="med"/>
          </a:ln>
        </p:spPr>
        <p:txBody>
          <a:bodyPr wrap="square" lIns="121900" tIns="121900" rIns="121900" bIns="121900" anchor="ctr" anchorCtr="0">
            <a:noAutofit/>
          </a:bodyPr>
          <a:lstStyle/>
          <a:p>
            <a:pPr algn="ctr"/>
            <a:r>
              <a:rPr lang="en-US">
                <a:solidFill>
                  <a:srgbClr val="FFFFFF"/>
                </a:solidFill>
                <a:latin typeface="Open Sans"/>
                <a:ea typeface="Open Sans"/>
                <a:cs typeface="Open Sans"/>
                <a:sym typeface="Open Sans"/>
              </a:rPr>
              <a:t>4</a:t>
            </a:r>
            <a:endParaRPr>
              <a:solidFill>
                <a:srgbClr val="FFFFFF"/>
              </a:solidFill>
              <a:latin typeface="Open Sans"/>
              <a:ea typeface="Open Sans"/>
              <a:cs typeface="Open Sans"/>
              <a:sym typeface="Open Sans"/>
            </a:endParaRPr>
          </a:p>
        </p:txBody>
      </p:sp>
      <p:cxnSp>
        <p:nvCxnSpPr>
          <p:cNvPr id="76" name="Shape 127">
            <a:extLst>
              <a:ext uri="{FF2B5EF4-FFF2-40B4-BE49-F238E27FC236}">
                <a16:creationId xmlns:a16="http://schemas.microsoft.com/office/drawing/2014/main" id="{A2F71A94-1BF0-3742-9D32-93124215D623}"/>
              </a:ext>
            </a:extLst>
          </p:cNvPr>
          <p:cNvCxnSpPr>
            <a:cxnSpLocks/>
          </p:cNvCxnSpPr>
          <p:nvPr/>
        </p:nvCxnSpPr>
        <p:spPr>
          <a:xfrm flipH="1">
            <a:off x="8241509" y="2759987"/>
            <a:ext cx="1404963" cy="2097958"/>
          </a:xfrm>
          <a:prstGeom prst="straightConnector1">
            <a:avLst/>
          </a:prstGeom>
          <a:noFill/>
          <a:ln w="19050" cap="flat" cmpd="sng">
            <a:solidFill>
              <a:srgbClr val="23C181"/>
            </a:solidFill>
            <a:prstDash val="dot"/>
            <a:round/>
            <a:headEnd type="none" w="lg" len="lg"/>
            <a:tailEnd type="triangle" w="lg" len="lg"/>
          </a:ln>
        </p:spPr>
      </p:cxnSp>
      <p:pic>
        <p:nvPicPr>
          <p:cNvPr id="77" name="Shape 126">
            <a:extLst>
              <a:ext uri="{FF2B5EF4-FFF2-40B4-BE49-F238E27FC236}">
                <a16:creationId xmlns:a16="http://schemas.microsoft.com/office/drawing/2014/main" id="{918E25F8-E6DD-DF47-8F19-D0C26ED59E0B}"/>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8824209" y="2883061"/>
            <a:ext cx="285600" cy="307789"/>
          </a:xfrm>
          <a:prstGeom prst="rect">
            <a:avLst/>
          </a:prstGeom>
          <a:noFill/>
          <a:ln>
            <a:noFill/>
          </a:ln>
        </p:spPr>
      </p:pic>
    </p:spTree>
    <p:extLst>
      <p:ext uri="{BB962C8B-B14F-4D97-AF65-F5344CB8AC3E}">
        <p14:creationId xmlns:p14="http://schemas.microsoft.com/office/powerpoint/2010/main" val="26049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3AE23E-C9D1-F94A-A49C-F22C52928FFD}"/>
              </a:ext>
            </a:extLst>
          </p:cNvPr>
          <p:cNvSpPr>
            <a:spLocks noGrp="1"/>
          </p:cNvSpPr>
          <p:nvPr>
            <p:ph type="sldNum" sz="quarter" idx="12"/>
          </p:nvPr>
        </p:nvSpPr>
        <p:spPr/>
        <p:txBody>
          <a:bodyPr/>
          <a:lstStyle/>
          <a:p>
            <a:fld id="{3DB5E446-421A-E746-A83E-D1D14D8D9CBB}" type="slidenum">
              <a:rPr lang="en-US" smtClean="0"/>
              <a:pPr/>
              <a:t>12</a:t>
            </a:fld>
            <a:endParaRPr lang="en-US"/>
          </a:p>
        </p:txBody>
      </p:sp>
      <p:sp>
        <p:nvSpPr>
          <p:cNvPr id="4" name="Title 3">
            <a:extLst>
              <a:ext uri="{FF2B5EF4-FFF2-40B4-BE49-F238E27FC236}">
                <a16:creationId xmlns:a16="http://schemas.microsoft.com/office/drawing/2014/main" id="{2B853290-C4A7-254E-9F6F-980F3C161042}"/>
              </a:ext>
            </a:extLst>
          </p:cNvPr>
          <p:cNvSpPr>
            <a:spLocks noGrp="1"/>
          </p:cNvSpPr>
          <p:nvPr>
            <p:ph type="title"/>
          </p:nvPr>
        </p:nvSpPr>
        <p:spPr/>
        <p:txBody>
          <a:bodyPr/>
          <a:lstStyle/>
          <a:p>
            <a:r>
              <a:rPr lang="en-US"/>
              <a:t>Authenticate workloads, not infrastructure</a:t>
            </a:r>
          </a:p>
        </p:txBody>
      </p:sp>
      <p:pic>
        <p:nvPicPr>
          <p:cNvPr id="1026" name="Picture 2">
            <a:extLst>
              <a:ext uri="{FF2B5EF4-FFF2-40B4-BE49-F238E27FC236}">
                <a16:creationId xmlns:a16="http://schemas.microsoft.com/office/drawing/2014/main" id="{9069DDC4-739F-1244-A516-76B878351FD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17930" y="1681150"/>
            <a:ext cx="6558301" cy="11724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57216F1-F4E2-1848-984F-DEBFD9131ED1}"/>
              </a:ext>
            </a:extLst>
          </p:cNvPr>
          <p:cNvSpPr/>
          <p:nvPr/>
        </p:nvSpPr>
        <p:spPr>
          <a:xfrm>
            <a:off x="2917930" y="3041401"/>
            <a:ext cx="6096000" cy="1754326"/>
          </a:xfrm>
          <a:prstGeom prst="rect">
            <a:avLst/>
          </a:prstGeom>
        </p:spPr>
        <p:txBody>
          <a:bodyPr>
            <a:spAutoFit/>
          </a:bodyPr>
          <a:lstStyle/>
          <a:p>
            <a:pPr lvl="0" algn="ctr" eaLnBrk="0" fontAlgn="base" hangingPunct="0">
              <a:spcBef>
                <a:spcPct val="0"/>
              </a:spcBef>
              <a:spcAft>
                <a:spcPct val="0"/>
              </a:spcAft>
            </a:pPr>
            <a:r>
              <a:rPr lang="en-US" altLang="en-US" b="1">
                <a:latin typeface="pt sans" panose="020B0503020203020204" pitchFamily="34" charset="77"/>
              </a:rPr>
              <a:t>Secure Production Identity Framework for Everyone</a:t>
            </a:r>
            <a:endParaRPr lang="en-US" altLang="en-US" b="1"/>
          </a:p>
          <a:p>
            <a:pPr lvl="0" algn="ctr" eaLnBrk="0" fontAlgn="base" hangingPunct="0">
              <a:spcBef>
                <a:spcPct val="0"/>
              </a:spcBef>
              <a:spcAft>
                <a:spcPct val="0"/>
              </a:spcAft>
            </a:pPr>
            <a:endParaRPr lang="en-US" altLang="en-US">
              <a:latin typeface="pt sans" panose="020B0503020203020204" pitchFamily="34" charset="77"/>
            </a:endParaRPr>
          </a:p>
          <a:p>
            <a:pPr lvl="0" algn="ctr" eaLnBrk="0" fontAlgn="base" hangingPunct="0">
              <a:spcBef>
                <a:spcPct val="0"/>
              </a:spcBef>
              <a:spcAft>
                <a:spcPct val="0"/>
              </a:spcAft>
            </a:pPr>
            <a:r>
              <a:rPr lang="en-US" altLang="en-US">
                <a:latin typeface="pt sans" panose="020B0503020203020204" pitchFamily="34" charset="77"/>
              </a:rPr>
              <a:t>Inspired by the production infrastructure of Google and others, SPIFFE is a set of open-source standards for securely identifying software systems in dynamic and heterogeneous environments.</a:t>
            </a:r>
            <a:endParaRPr lang="en-US" altLang="en-US">
              <a:latin typeface="Arial" panose="020B0604020202020204" pitchFamily="34" charset="0"/>
            </a:endParaRPr>
          </a:p>
        </p:txBody>
      </p:sp>
    </p:spTree>
    <p:extLst>
      <p:ext uri="{BB962C8B-B14F-4D97-AF65-F5344CB8AC3E}">
        <p14:creationId xmlns:p14="http://schemas.microsoft.com/office/powerpoint/2010/main" val="41550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ounded Rectangle 59"/>
          <p:cNvSpPr/>
          <p:nvPr/>
        </p:nvSpPr>
        <p:spPr>
          <a:xfrm>
            <a:off x="396607" y="3286968"/>
            <a:ext cx="11358391" cy="3488406"/>
          </a:xfrm>
          <a:prstGeom prst="roundRect">
            <a:avLst/>
          </a:prstGeom>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Identity Verified using K8s Platform Attributes</a:t>
            </a:r>
          </a:p>
        </p:txBody>
      </p:sp>
      <p:grpSp>
        <p:nvGrpSpPr>
          <p:cNvPr id="43" name="Group 42"/>
          <p:cNvGrpSpPr/>
          <p:nvPr/>
        </p:nvGrpSpPr>
        <p:grpSpPr>
          <a:xfrm>
            <a:off x="5869353" y="1161870"/>
            <a:ext cx="2067634" cy="1752874"/>
            <a:chOff x="1971912" y="4724356"/>
            <a:chExt cx="2067634" cy="1752874"/>
          </a:xfrm>
        </p:grpSpPr>
        <p:sp>
          <p:nvSpPr>
            <p:cNvPr id="44" name="Rectangle 43"/>
            <p:cNvSpPr/>
            <p:nvPr/>
          </p:nvSpPr>
          <p:spPr>
            <a:xfrm>
              <a:off x="1971912" y="4724356"/>
              <a:ext cx="2067634" cy="1752874"/>
            </a:xfrm>
            <a:prstGeom prst="rect">
              <a:avLst/>
            </a:prstGeom>
            <a:solidFill>
              <a:schemeClr val="bg1"/>
            </a:solidFill>
            <a:ln>
              <a:solidFill>
                <a:schemeClr val="bg2">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3213495" y="5413983"/>
              <a:ext cx="670772" cy="452308"/>
              <a:chOff x="5237180" y="2935911"/>
              <a:chExt cx="670772" cy="452308"/>
            </a:xfrm>
          </p:grpSpPr>
          <p:pic>
            <p:nvPicPr>
              <p:cNvPr id="49" name="Picture 68" descr="v"/>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237180" y="3003791"/>
                <a:ext cx="371170" cy="316517"/>
              </a:xfrm>
              <a:prstGeom prst="rect">
                <a:avLst/>
              </a:prstGeom>
              <a:noFill/>
              <a:ln w="9525">
                <a:noFill/>
                <a:miter lim="800000"/>
                <a:headEnd/>
                <a:tailEnd/>
              </a:ln>
            </p:spPr>
          </p:pic>
          <p:sp>
            <p:nvSpPr>
              <p:cNvPr id="50" name="Rectangle 49"/>
              <p:cNvSpPr/>
              <p:nvPr/>
            </p:nvSpPr>
            <p:spPr>
              <a:xfrm>
                <a:off x="5481680" y="2935911"/>
                <a:ext cx="359815" cy="452275"/>
              </a:xfrm>
              <a:prstGeom prst="rect">
                <a:avLst/>
              </a:prstGeom>
              <a:gradFill>
                <a:gsLst>
                  <a:gs pos="0">
                    <a:schemeClr val="accent1">
                      <a:tint val="66000"/>
                      <a:satMod val="160000"/>
                    </a:schemeClr>
                  </a:gs>
                  <a:gs pos="84000">
                    <a:schemeClr val="accent1">
                      <a:tint val="44500"/>
                      <a:satMod val="160000"/>
                    </a:schemeClr>
                  </a:gs>
                  <a:gs pos="100000">
                    <a:schemeClr val="accent1">
                      <a:tint val="23500"/>
                      <a:satMod val="160000"/>
                    </a:schemeClr>
                  </a:gs>
                </a:gsLst>
                <a:lin ang="5400000" scaled="0"/>
              </a:gradFill>
              <a:ln>
                <a:noFill/>
              </a:ln>
              <a:effectLst/>
              <a:scene3d>
                <a:camera prst="orthographicFront">
                  <a:rot lat="2498381" lon="1427485" rev="487171"/>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2" name="Picture 33" descr="7"/>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5606230" y="3133734"/>
                <a:ext cx="301722" cy="156189"/>
              </a:xfrm>
              <a:prstGeom prst="rect">
                <a:avLst/>
              </a:prstGeom>
              <a:noFill/>
              <a:ln w="9525">
                <a:noFill/>
                <a:miter lim="800000"/>
                <a:headEnd/>
                <a:tailEnd/>
              </a:ln>
              <a:scene3d>
                <a:camera prst="orthographicFront">
                  <a:rot lat="0" lon="0" rev="0"/>
                </a:camera>
                <a:lightRig rig="threePt" dir="t"/>
              </a:scene3d>
            </p:spPr>
          </p:pic>
          <p:pic>
            <p:nvPicPr>
              <p:cNvPr id="53" name="Picture 33" descr="7"/>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5268439" y="3191628"/>
                <a:ext cx="426485" cy="196591"/>
              </a:xfrm>
              <a:prstGeom prst="rect">
                <a:avLst/>
              </a:prstGeom>
              <a:noFill/>
              <a:ln w="9525">
                <a:noFill/>
                <a:miter lim="800000"/>
                <a:headEnd/>
                <a:tailEnd/>
              </a:ln>
            </p:spPr>
          </p:pic>
        </p:grpSp>
      </p:grpSp>
      <p:sp>
        <p:nvSpPr>
          <p:cNvPr id="36" name="Rectangle 35"/>
          <p:cNvSpPr/>
          <p:nvPr/>
        </p:nvSpPr>
        <p:spPr>
          <a:xfrm>
            <a:off x="9773705" y="3678259"/>
            <a:ext cx="1962332" cy="923330"/>
          </a:xfrm>
          <a:prstGeom prst="rect">
            <a:avLst/>
          </a:prstGeom>
        </p:spPr>
        <p:txBody>
          <a:bodyPr wrap="none">
            <a:spAutoFit/>
          </a:bodyPr>
          <a:lstStyle/>
          <a:p>
            <a:pPr algn="ctr"/>
            <a:r>
              <a:rPr lang="en-US" b="1" i="1"/>
              <a:t>Attribute Verifying</a:t>
            </a:r>
          </a:p>
          <a:p>
            <a:pPr algn="ctr"/>
            <a:r>
              <a:rPr lang="en-US" b="1" i="1"/>
              <a:t>Authority</a:t>
            </a:r>
          </a:p>
          <a:p>
            <a:pPr algn="ctr"/>
            <a:r>
              <a:rPr lang="en-US" b="1" i="1"/>
              <a:t>(K8s API)</a:t>
            </a:r>
          </a:p>
        </p:txBody>
      </p:sp>
      <p:sp>
        <p:nvSpPr>
          <p:cNvPr id="37" name="Arc 36"/>
          <p:cNvSpPr/>
          <p:nvPr/>
        </p:nvSpPr>
        <p:spPr>
          <a:xfrm rot="3672310" flipH="1">
            <a:off x="7115730" y="2185541"/>
            <a:ext cx="2929530" cy="2217798"/>
          </a:xfrm>
          <a:prstGeom prst="arc">
            <a:avLst>
              <a:gd name="adj1" fmla="val 12008598"/>
              <a:gd name="adj2" fmla="val 21451135"/>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p:cNvSpPr/>
          <p:nvPr/>
        </p:nvSpPr>
        <p:spPr>
          <a:xfrm>
            <a:off x="8816775" y="2305492"/>
            <a:ext cx="2067634" cy="400281"/>
          </a:xfrm>
          <a:prstGeom prst="rect">
            <a:avLst/>
          </a:prstGeom>
          <a:solidFill>
            <a:schemeClr val="bg1"/>
          </a:solidFill>
          <a:ln>
            <a:solidFill>
              <a:schemeClr val="bg2">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solidFill>
                  <a:schemeClr val="tx1"/>
                </a:solidFill>
              </a:rPr>
              <a:t>3) Validate Attributes</a:t>
            </a:r>
          </a:p>
        </p:txBody>
      </p:sp>
      <p:sp>
        <p:nvSpPr>
          <p:cNvPr id="40" name="Arc 39"/>
          <p:cNvSpPr/>
          <p:nvPr/>
        </p:nvSpPr>
        <p:spPr>
          <a:xfrm rot="3006180">
            <a:off x="6943754" y="2896596"/>
            <a:ext cx="2310335" cy="1565771"/>
          </a:xfrm>
          <a:prstGeom prst="arc">
            <a:avLst>
              <a:gd name="adj1" fmla="val 12802054"/>
              <a:gd name="adj2" fmla="val 20495599"/>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Rectangle 40"/>
          <p:cNvSpPr/>
          <p:nvPr/>
        </p:nvSpPr>
        <p:spPr>
          <a:xfrm>
            <a:off x="8215055" y="3163323"/>
            <a:ext cx="877163" cy="369332"/>
          </a:xfrm>
          <a:prstGeom prst="rect">
            <a:avLst/>
          </a:prstGeom>
          <a:solidFill>
            <a:schemeClr val="bg1"/>
          </a:solidFill>
          <a:ln>
            <a:solidFill>
              <a:schemeClr val="bg2">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solidFill>
                  <a:schemeClr val="tx1"/>
                </a:solidFill>
              </a:rPr>
              <a:t>4) Legit</a:t>
            </a:r>
          </a:p>
        </p:txBody>
      </p:sp>
      <p:sp>
        <p:nvSpPr>
          <p:cNvPr id="55" name="Rectangle 54"/>
          <p:cNvSpPr/>
          <p:nvPr/>
        </p:nvSpPr>
        <p:spPr>
          <a:xfrm>
            <a:off x="8082801" y="1224222"/>
            <a:ext cx="1888145" cy="646331"/>
          </a:xfrm>
          <a:prstGeom prst="rect">
            <a:avLst/>
          </a:prstGeom>
        </p:spPr>
        <p:txBody>
          <a:bodyPr wrap="none">
            <a:spAutoFit/>
          </a:bodyPr>
          <a:lstStyle/>
          <a:p>
            <a:pPr algn="ctr"/>
            <a:r>
              <a:rPr lang="en-US" b="1" i="1"/>
              <a:t>Credential Issuing</a:t>
            </a:r>
            <a:br>
              <a:rPr lang="en-US" b="1" i="1"/>
            </a:br>
            <a:r>
              <a:rPr lang="en-US" b="1" i="1"/>
              <a:t>Authority</a:t>
            </a:r>
          </a:p>
        </p:txBody>
      </p:sp>
      <p:pic>
        <p:nvPicPr>
          <p:cNvPr id="54" name="Picture 53"/>
          <p:cNvPicPr>
            <a:picLocks noChangeAspect="1"/>
          </p:cNvPicPr>
          <p:nvPr/>
        </p:nvPicPr>
        <p:blipFill>
          <a:blip r:embed="rId6"/>
          <a:stretch>
            <a:fillRect/>
          </a:stretch>
        </p:blipFill>
        <p:spPr>
          <a:xfrm>
            <a:off x="8170770" y="4017101"/>
            <a:ext cx="2621664" cy="2621664"/>
          </a:xfrm>
          <a:prstGeom prst="rect">
            <a:avLst/>
          </a:prstGeom>
        </p:spPr>
      </p:pic>
      <p:grpSp>
        <p:nvGrpSpPr>
          <p:cNvPr id="15" name="Group 14">
            <a:extLst>
              <a:ext uri="{FF2B5EF4-FFF2-40B4-BE49-F238E27FC236}">
                <a16:creationId xmlns:a16="http://schemas.microsoft.com/office/drawing/2014/main" id="{B5050743-6FA8-F940-84D0-A5C2E43805F7}"/>
              </a:ext>
            </a:extLst>
          </p:cNvPr>
          <p:cNvGrpSpPr/>
          <p:nvPr/>
        </p:nvGrpSpPr>
        <p:grpSpPr>
          <a:xfrm>
            <a:off x="369950" y="3051928"/>
            <a:ext cx="5422091" cy="3448776"/>
            <a:chOff x="352400" y="3063385"/>
            <a:chExt cx="5422091" cy="3448776"/>
          </a:xfrm>
        </p:grpSpPr>
        <p:sp>
          <p:nvSpPr>
            <p:cNvPr id="11" name="Oval 10"/>
            <p:cNvSpPr/>
            <p:nvPr/>
          </p:nvSpPr>
          <p:spPr>
            <a:xfrm rot="3072408">
              <a:off x="1966363" y="2067416"/>
              <a:ext cx="2194166" cy="5422091"/>
            </a:xfrm>
            <a:prstGeom prst="ellipse">
              <a:avLst/>
            </a:prstGeom>
            <a:solidFill>
              <a:schemeClr val="bg1">
                <a:lumMod val="95000"/>
              </a:schemeClr>
            </a:solidFill>
            <a:ln>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26974" y="4778350"/>
              <a:ext cx="1820116" cy="1416050"/>
            </a:xfrm>
            <a:prstGeom prst="rect">
              <a:avLst/>
            </a:prstGeom>
          </p:spPr>
        </p:pic>
        <p:sp>
          <p:nvSpPr>
            <p:cNvPr id="6" name="Can 5"/>
            <p:cNvSpPr/>
            <p:nvPr/>
          </p:nvSpPr>
          <p:spPr>
            <a:xfrm>
              <a:off x="2543522" y="4303510"/>
              <a:ext cx="804672" cy="804672"/>
            </a:xfrm>
            <a:prstGeom prst="can">
              <a:avLst/>
            </a:prstGeom>
            <a:solidFill>
              <a:srgbClr val="47CB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chemeClr val="tx1"/>
                  </a:solidFill>
                </a:rPr>
                <a:t>/access/ token</a:t>
              </a:r>
            </a:p>
          </p:txBody>
        </p:sp>
        <p:pic>
          <p:nvPicPr>
            <p:cNvPr id="7" name="Picture 6"/>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69794" y="3063385"/>
              <a:ext cx="1820116" cy="1416050"/>
            </a:xfrm>
            <a:prstGeom prst="rect">
              <a:avLst/>
            </a:prstGeom>
          </p:spPr>
        </p:pic>
        <p:sp>
          <p:nvSpPr>
            <p:cNvPr id="8" name="Rectangle 7"/>
            <p:cNvSpPr/>
            <p:nvPr/>
          </p:nvSpPr>
          <p:spPr>
            <a:xfrm>
              <a:off x="3354566" y="4173298"/>
              <a:ext cx="1479828" cy="584775"/>
            </a:xfrm>
            <a:prstGeom prst="rect">
              <a:avLst/>
            </a:prstGeom>
          </p:spPr>
          <p:txBody>
            <a:bodyPr wrap="none">
              <a:spAutoFit/>
            </a:bodyPr>
            <a:lstStyle/>
            <a:p>
              <a:pPr algn="ctr"/>
              <a:r>
                <a:rPr lang="en-US" sz="1600"/>
                <a:t>Authenticator</a:t>
              </a:r>
            </a:p>
            <a:p>
              <a:pPr algn="ctr"/>
              <a:r>
                <a:rPr lang="en-US" sz="1600"/>
                <a:t>client container</a:t>
              </a:r>
            </a:p>
          </p:txBody>
        </p:sp>
        <p:sp>
          <p:nvSpPr>
            <p:cNvPr id="10" name="Rectangle 9"/>
            <p:cNvSpPr/>
            <p:nvPr/>
          </p:nvSpPr>
          <p:spPr>
            <a:xfrm>
              <a:off x="1044370" y="5927386"/>
              <a:ext cx="1181990" cy="584775"/>
            </a:xfrm>
            <a:prstGeom prst="rect">
              <a:avLst/>
            </a:prstGeom>
          </p:spPr>
          <p:txBody>
            <a:bodyPr wrap="none">
              <a:spAutoFit/>
            </a:bodyPr>
            <a:lstStyle/>
            <a:p>
              <a:pPr algn="ctr"/>
              <a:r>
                <a:rPr lang="en-US" sz="1600"/>
                <a:t>Application</a:t>
              </a:r>
              <a:br>
                <a:rPr lang="en-US" sz="1600"/>
              </a:br>
              <a:r>
                <a:rPr lang="en-US" sz="1600"/>
                <a:t>container(s)</a:t>
              </a:r>
            </a:p>
          </p:txBody>
        </p:sp>
        <p:cxnSp>
          <p:nvCxnSpPr>
            <p:cNvPr id="22" name="Straight Arrow Connector 21"/>
            <p:cNvCxnSpPr>
              <a:cxnSpLocks/>
            </p:cNvCxnSpPr>
            <p:nvPr/>
          </p:nvCxnSpPr>
          <p:spPr>
            <a:xfrm flipH="1">
              <a:off x="2291667" y="4905915"/>
              <a:ext cx="236726" cy="2018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57" name="Graphic 56">
              <a:extLst>
                <a:ext uri="{FF2B5EF4-FFF2-40B4-BE49-F238E27FC236}">
                  <a16:creationId xmlns:a16="http://schemas.microsoft.com/office/drawing/2014/main" id="{1DB6D9DB-BEC2-3049-B052-BDF5BE259C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72339" y="4041076"/>
              <a:ext cx="529603" cy="529603"/>
            </a:xfrm>
            <a:prstGeom prst="rect">
              <a:avLst/>
            </a:prstGeom>
          </p:spPr>
        </p:pic>
        <p:cxnSp>
          <p:nvCxnSpPr>
            <p:cNvPr id="59" name="Straight Arrow Connector 58">
              <a:extLst>
                <a:ext uri="{FF2B5EF4-FFF2-40B4-BE49-F238E27FC236}">
                  <a16:creationId xmlns:a16="http://schemas.microsoft.com/office/drawing/2014/main" id="{243F57B9-57D2-AD44-9E33-25E42E5C65B5}"/>
                </a:ext>
              </a:extLst>
            </p:cNvPr>
            <p:cNvCxnSpPr>
              <a:cxnSpLocks/>
            </p:cNvCxnSpPr>
            <p:nvPr/>
          </p:nvCxnSpPr>
          <p:spPr>
            <a:xfrm flipH="1">
              <a:off x="3209911" y="4052727"/>
              <a:ext cx="303512" cy="2507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1" name="Rectangle 60">
              <a:extLst>
                <a:ext uri="{FF2B5EF4-FFF2-40B4-BE49-F238E27FC236}">
                  <a16:creationId xmlns:a16="http://schemas.microsoft.com/office/drawing/2014/main" id="{86E8B624-39C4-D343-9D63-EC339637607B}"/>
                </a:ext>
              </a:extLst>
            </p:cNvPr>
            <p:cNvSpPr/>
            <p:nvPr/>
          </p:nvSpPr>
          <p:spPr>
            <a:xfrm>
              <a:off x="3765858" y="5305175"/>
              <a:ext cx="542328" cy="36933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bg1">
                      <a:lumMod val="50000"/>
                    </a:schemeClr>
                  </a:solidFill>
                </a:rPr>
                <a:t>Pod</a:t>
              </a:r>
            </a:p>
          </p:txBody>
        </p:sp>
      </p:grpSp>
      <p:sp>
        <p:nvSpPr>
          <p:cNvPr id="24" name="Arc 23"/>
          <p:cNvSpPr/>
          <p:nvPr/>
        </p:nvSpPr>
        <p:spPr>
          <a:xfrm rot="20933945" flipH="1">
            <a:off x="3934005" y="1787327"/>
            <a:ext cx="2570950" cy="2718704"/>
          </a:xfrm>
          <a:prstGeom prst="arc">
            <a:avLst>
              <a:gd name="adj1" fmla="val 13780664"/>
              <a:gd name="adj2" fmla="val 21532964"/>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p:cNvSpPr/>
          <p:nvPr/>
        </p:nvSpPr>
        <p:spPr>
          <a:xfrm rot="17290072">
            <a:off x="4415859" y="2390993"/>
            <a:ext cx="2131442" cy="2029751"/>
          </a:xfrm>
          <a:prstGeom prst="arc">
            <a:avLst>
              <a:gd name="adj1" fmla="val 15069579"/>
              <a:gd name="adj2" fmla="val 175484"/>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flipH="1">
            <a:off x="4643484" y="2910148"/>
            <a:ext cx="4100466" cy="2172794"/>
          </a:xfrm>
          <a:custGeom>
            <a:avLst/>
            <a:gdLst>
              <a:gd name="connsiteX0" fmla="*/ 1264369 w 3231888"/>
              <a:gd name="connsiteY0" fmla="*/ 0 h 1814555"/>
              <a:gd name="connsiteX1" fmla="*/ 60038 w 3231888"/>
              <a:gd name="connsiteY1" fmla="*/ 1795347 h 1814555"/>
              <a:gd name="connsiteX2" fmla="*/ 2937052 w 3231888"/>
              <a:gd name="connsiteY2" fmla="*/ 947854 h 1814555"/>
              <a:gd name="connsiteX3" fmla="*/ 3137774 w 3231888"/>
              <a:gd name="connsiteY3" fmla="*/ 947854 h 1814555"/>
              <a:gd name="connsiteX0" fmla="*/ 1263773 w 3224973"/>
              <a:gd name="connsiteY0" fmla="*/ 0 h 1828379"/>
              <a:gd name="connsiteX1" fmla="*/ 59442 w 3224973"/>
              <a:gd name="connsiteY1" fmla="*/ 1795347 h 1828379"/>
              <a:gd name="connsiteX2" fmla="*/ 2925304 w 3224973"/>
              <a:gd name="connsiteY2" fmla="*/ 1148576 h 1828379"/>
              <a:gd name="connsiteX3" fmla="*/ 3137178 w 3224973"/>
              <a:gd name="connsiteY3" fmla="*/ 947854 h 1828379"/>
              <a:gd name="connsiteX0" fmla="*/ 1263773 w 2925304"/>
              <a:gd name="connsiteY0" fmla="*/ 0 h 1828379"/>
              <a:gd name="connsiteX1" fmla="*/ 59442 w 2925304"/>
              <a:gd name="connsiteY1" fmla="*/ 1795347 h 1828379"/>
              <a:gd name="connsiteX2" fmla="*/ 2925304 w 2925304"/>
              <a:gd name="connsiteY2" fmla="*/ 1148576 h 1828379"/>
              <a:gd name="connsiteX0" fmla="*/ 1260220 w 2854844"/>
              <a:gd name="connsiteY0" fmla="*/ 0 h 1812796"/>
              <a:gd name="connsiteX1" fmla="*/ 55889 w 2854844"/>
              <a:gd name="connsiteY1" fmla="*/ 1795347 h 1812796"/>
              <a:gd name="connsiteX2" fmla="*/ 2854844 w 2854844"/>
              <a:gd name="connsiteY2" fmla="*/ 914400 h 1812796"/>
              <a:gd name="connsiteX0" fmla="*/ 1260220 w 2854844"/>
              <a:gd name="connsiteY0" fmla="*/ 0 h 1813583"/>
              <a:gd name="connsiteX1" fmla="*/ 55889 w 2854844"/>
              <a:gd name="connsiteY1" fmla="*/ 1795347 h 1813583"/>
              <a:gd name="connsiteX2" fmla="*/ 2854844 w 2854844"/>
              <a:gd name="connsiteY2" fmla="*/ 914400 h 1813583"/>
              <a:gd name="connsiteX0" fmla="*/ 1258688 w 2824161"/>
              <a:gd name="connsiteY0" fmla="*/ 0 h 1809334"/>
              <a:gd name="connsiteX1" fmla="*/ 54357 w 2824161"/>
              <a:gd name="connsiteY1" fmla="*/ 1795347 h 1809334"/>
              <a:gd name="connsiteX2" fmla="*/ 2824161 w 2824161"/>
              <a:gd name="connsiteY2" fmla="*/ 826558 h 1809334"/>
            </a:gdLst>
            <a:ahLst/>
            <a:cxnLst>
              <a:cxn ang="0">
                <a:pos x="connsiteX0" y="connsiteY0"/>
              </a:cxn>
              <a:cxn ang="0">
                <a:pos x="connsiteX1" y="connsiteY1"/>
              </a:cxn>
              <a:cxn ang="0">
                <a:pos x="connsiteX2" y="connsiteY2"/>
              </a:cxn>
            </a:cxnLst>
            <a:rect l="l" t="t" r="r" b="b"/>
            <a:pathLst>
              <a:path w="2824161" h="1809334">
                <a:moveTo>
                  <a:pt x="1258688" y="0"/>
                </a:moveTo>
                <a:cubicBezTo>
                  <a:pt x="517132" y="818685"/>
                  <a:pt x="-206555" y="1657587"/>
                  <a:pt x="54357" y="1795347"/>
                </a:cubicBezTo>
                <a:cubicBezTo>
                  <a:pt x="315269" y="1933107"/>
                  <a:pt x="2333508" y="1012412"/>
                  <a:pt x="2824161" y="826558"/>
                </a:cubicBezTo>
              </a:path>
            </a:pathLst>
          </a:custGeom>
          <a:noFill/>
          <a:ln w="38100">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184537" y="2200750"/>
            <a:ext cx="1149869" cy="535438"/>
          </a:xfrm>
          <a:prstGeom prst="rect">
            <a:avLst/>
          </a:prstGeom>
          <a:solidFill>
            <a:schemeClr val="bg1"/>
          </a:solidFill>
          <a:ln>
            <a:solidFill>
              <a:schemeClr val="bg2">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solidFill>
                  <a:schemeClr val="tx1"/>
                </a:solidFill>
              </a:rPr>
              <a:t>2) CSR w/ attributes</a:t>
            </a:r>
          </a:p>
        </p:txBody>
      </p:sp>
      <p:sp>
        <p:nvSpPr>
          <p:cNvPr id="39" name="Rectangle 38"/>
          <p:cNvSpPr/>
          <p:nvPr/>
        </p:nvSpPr>
        <p:spPr>
          <a:xfrm>
            <a:off x="4623808" y="2571099"/>
            <a:ext cx="1044861" cy="369332"/>
          </a:xfrm>
          <a:prstGeom prst="rect">
            <a:avLst/>
          </a:prstGeom>
          <a:solidFill>
            <a:schemeClr val="bg1"/>
          </a:solidFill>
          <a:ln>
            <a:solidFill>
              <a:schemeClr val="bg2">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solidFill>
                  <a:schemeClr val="tx1"/>
                </a:solidFill>
              </a:rPr>
              <a:t>6) Authn</a:t>
            </a:r>
          </a:p>
        </p:txBody>
      </p:sp>
      <p:sp>
        <p:nvSpPr>
          <p:cNvPr id="56" name="Rectangle 55"/>
          <p:cNvSpPr/>
          <p:nvPr/>
        </p:nvSpPr>
        <p:spPr>
          <a:xfrm>
            <a:off x="6240696" y="3838653"/>
            <a:ext cx="1991879" cy="369332"/>
          </a:xfrm>
          <a:prstGeom prst="rect">
            <a:avLst/>
          </a:prstGeom>
          <a:solidFill>
            <a:schemeClr val="bg1"/>
          </a:solidFill>
          <a:ln>
            <a:solidFill>
              <a:schemeClr val="bg2">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solidFill>
                  <a:schemeClr val="tx1"/>
                </a:solidFill>
              </a:rPr>
              <a:t>5) Write Cert &amp; Key</a:t>
            </a:r>
          </a:p>
        </p:txBody>
      </p:sp>
      <p:grpSp>
        <p:nvGrpSpPr>
          <p:cNvPr id="62" name="Group 61">
            <a:extLst>
              <a:ext uri="{FF2B5EF4-FFF2-40B4-BE49-F238E27FC236}">
                <a16:creationId xmlns:a16="http://schemas.microsoft.com/office/drawing/2014/main" id="{6E6718F2-30D4-F947-8408-98FC680F5FE0}"/>
              </a:ext>
            </a:extLst>
          </p:cNvPr>
          <p:cNvGrpSpPr/>
          <p:nvPr/>
        </p:nvGrpSpPr>
        <p:grpSpPr>
          <a:xfrm>
            <a:off x="1574645" y="1113010"/>
            <a:ext cx="1446363" cy="1280419"/>
            <a:chOff x="6174000" y="1515512"/>
            <a:chExt cx="1446363" cy="1280419"/>
          </a:xfrm>
        </p:grpSpPr>
        <p:sp>
          <p:nvSpPr>
            <p:cNvPr id="63" name="Shape 160">
              <a:extLst>
                <a:ext uri="{FF2B5EF4-FFF2-40B4-BE49-F238E27FC236}">
                  <a16:creationId xmlns:a16="http://schemas.microsoft.com/office/drawing/2014/main" id="{FCDFB164-6B6D-D140-8398-760453642F2B}"/>
                </a:ext>
              </a:extLst>
            </p:cNvPr>
            <p:cNvSpPr/>
            <p:nvPr/>
          </p:nvSpPr>
          <p:spPr>
            <a:xfrm>
              <a:off x="6174000" y="1515512"/>
              <a:ext cx="802000" cy="780400"/>
            </a:xfrm>
            <a:custGeom>
              <a:avLst/>
              <a:gdLst/>
              <a:ahLst/>
              <a:cxnLst/>
              <a:rect l="0" t="0" r="0" b="0"/>
              <a:pathLst>
                <a:path w="120000" h="120000" extrusionOk="0">
                  <a:moveTo>
                    <a:pt x="95061" y="72558"/>
                  </a:moveTo>
                  <a:cubicBezTo>
                    <a:pt x="90617" y="71543"/>
                    <a:pt x="86913" y="70021"/>
                    <a:pt x="80740" y="65708"/>
                  </a:cubicBezTo>
                  <a:cubicBezTo>
                    <a:pt x="76543" y="61902"/>
                    <a:pt x="74567" y="56828"/>
                    <a:pt x="73827" y="53784"/>
                  </a:cubicBezTo>
                  <a:cubicBezTo>
                    <a:pt x="79259" y="47441"/>
                    <a:pt x="82469" y="38054"/>
                    <a:pt x="83703" y="30951"/>
                  </a:cubicBezTo>
                  <a:cubicBezTo>
                    <a:pt x="83950" y="29682"/>
                    <a:pt x="83950" y="28668"/>
                    <a:pt x="84197" y="27653"/>
                  </a:cubicBezTo>
                  <a:cubicBezTo>
                    <a:pt x="85679" y="12431"/>
                    <a:pt x="75061" y="0"/>
                    <a:pt x="60000" y="0"/>
                  </a:cubicBezTo>
                  <a:cubicBezTo>
                    <a:pt x="45185" y="0"/>
                    <a:pt x="34567" y="12431"/>
                    <a:pt x="36049" y="27653"/>
                  </a:cubicBezTo>
                  <a:cubicBezTo>
                    <a:pt x="36049" y="28668"/>
                    <a:pt x="36296" y="29682"/>
                    <a:pt x="36296" y="30951"/>
                  </a:cubicBezTo>
                  <a:cubicBezTo>
                    <a:pt x="37777" y="38562"/>
                    <a:pt x="41234" y="48202"/>
                    <a:pt x="46913" y="54545"/>
                  </a:cubicBezTo>
                  <a:cubicBezTo>
                    <a:pt x="45185" y="62663"/>
                    <a:pt x="39506" y="65708"/>
                    <a:pt x="39506" y="65708"/>
                  </a:cubicBezTo>
                  <a:cubicBezTo>
                    <a:pt x="33333" y="70021"/>
                    <a:pt x="29382" y="71543"/>
                    <a:pt x="25185" y="72558"/>
                  </a:cubicBezTo>
                  <a:cubicBezTo>
                    <a:pt x="12592" y="75095"/>
                    <a:pt x="987" y="92346"/>
                    <a:pt x="0" y="106553"/>
                  </a:cubicBezTo>
                  <a:cubicBezTo>
                    <a:pt x="17283" y="115179"/>
                    <a:pt x="37777" y="120000"/>
                    <a:pt x="60000" y="120000"/>
                  </a:cubicBezTo>
                  <a:cubicBezTo>
                    <a:pt x="82222" y="120000"/>
                    <a:pt x="102716" y="115179"/>
                    <a:pt x="120000" y="106553"/>
                  </a:cubicBezTo>
                  <a:cubicBezTo>
                    <a:pt x="119012" y="92346"/>
                    <a:pt x="107407" y="75095"/>
                    <a:pt x="95061" y="72558"/>
                  </a:cubicBezTo>
                  <a:close/>
                </a:path>
              </a:pathLst>
            </a:custGeom>
            <a:solidFill>
              <a:srgbClr val="DEDEDE"/>
            </a:solidFill>
            <a:ln>
              <a:noFill/>
            </a:ln>
          </p:spPr>
          <p:txBody>
            <a:bodyPr wrap="square" lIns="121900" tIns="60933" rIns="121900" bIns="60933" anchor="t" anchorCtr="0">
              <a:noAutofit/>
            </a:bodyPr>
            <a:lstStyle/>
            <a:p>
              <a:endParaRPr>
                <a:solidFill>
                  <a:srgbClr val="000000"/>
                </a:solidFill>
                <a:latin typeface="Calibri"/>
                <a:ea typeface="Calibri"/>
                <a:cs typeface="Calibri"/>
                <a:sym typeface="Calibri"/>
              </a:endParaRPr>
            </a:p>
          </p:txBody>
        </p:sp>
        <p:grpSp>
          <p:nvGrpSpPr>
            <p:cNvPr id="64" name="Group 63">
              <a:extLst>
                <a:ext uri="{FF2B5EF4-FFF2-40B4-BE49-F238E27FC236}">
                  <a16:creationId xmlns:a16="http://schemas.microsoft.com/office/drawing/2014/main" id="{4E792DA7-DF33-E142-A289-0482D8A01DB8}"/>
                </a:ext>
              </a:extLst>
            </p:cNvPr>
            <p:cNvGrpSpPr/>
            <p:nvPr/>
          </p:nvGrpSpPr>
          <p:grpSpPr>
            <a:xfrm>
              <a:off x="6618166" y="1890642"/>
              <a:ext cx="1002197" cy="905289"/>
              <a:chOff x="6618166" y="1890642"/>
              <a:chExt cx="1002197" cy="905289"/>
            </a:xfrm>
          </p:grpSpPr>
          <p:pic>
            <p:nvPicPr>
              <p:cNvPr id="65" name="Shape 126">
                <a:extLst>
                  <a:ext uri="{FF2B5EF4-FFF2-40B4-BE49-F238E27FC236}">
                    <a16:creationId xmlns:a16="http://schemas.microsoft.com/office/drawing/2014/main" id="{51F6E67C-B721-1140-B0C6-B48489B66413}"/>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6708829" y="1890642"/>
                <a:ext cx="638400" cy="688000"/>
              </a:xfrm>
              <a:prstGeom prst="rect">
                <a:avLst/>
              </a:prstGeom>
              <a:noFill/>
              <a:ln>
                <a:noFill/>
              </a:ln>
            </p:spPr>
          </p:pic>
          <p:sp>
            <p:nvSpPr>
              <p:cNvPr id="66" name="Rectangle 65">
                <a:extLst>
                  <a:ext uri="{FF2B5EF4-FFF2-40B4-BE49-F238E27FC236}">
                    <a16:creationId xmlns:a16="http://schemas.microsoft.com/office/drawing/2014/main" id="{6B5D0F71-ABCB-6143-B6CB-17D4FE663B44}"/>
                  </a:ext>
                </a:extLst>
              </p:cNvPr>
              <p:cNvSpPr/>
              <p:nvPr/>
            </p:nvSpPr>
            <p:spPr>
              <a:xfrm>
                <a:off x="6618166" y="2534321"/>
                <a:ext cx="1002197" cy="261610"/>
              </a:xfrm>
              <a:prstGeom prst="rect">
                <a:avLst/>
              </a:prstGeom>
            </p:spPr>
            <p:txBody>
              <a:bodyPr wrap="none">
                <a:spAutoFit/>
              </a:bodyPr>
              <a:lstStyle/>
              <a:p>
                <a:r>
                  <a:rPr lang="en" sz="1100" dirty="0">
                    <a:solidFill>
                      <a:srgbClr val="343434"/>
                    </a:solidFill>
                  </a:rPr>
                  <a:t>Conjur policy</a:t>
                </a:r>
                <a:endParaRPr lang="en-US" sz="1100" dirty="0"/>
              </a:p>
            </p:txBody>
          </p:sp>
        </p:grpSp>
      </p:grpSp>
      <p:cxnSp>
        <p:nvCxnSpPr>
          <p:cNvPr id="67" name="Shape 158">
            <a:extLst>
              <a:ext uri="{FF2B5EF4-FFF2-40B4-BE49-F238E27FC236}">
                <a16:creationId xmlns:a16="http://schemas.microsoft.com/office/drawing/2014/main" id="{E67209E5-4F17-F549-9EFF-D9730E27F325}"/>
              </a:ext>
            </a:extLst>
          </p:cNvPr>
          <p:cNvCxnSpPr>
            <a:cxnSpLocks/>
            <a:stCxn id="65" idx="3"/>
            <a:endCxn id="44" idx="0"/>
          </p:cNvCxnSpPr>
          <p:nvPr/>
        </p:nvCxnSpPr>
        <p:spPr>
          <a:xfrm flipV="1">
            <a:off x="2747874" y="1161870"/>
            <a:ext cx="4155296" cy="670270"/>
          </a:xfrm>
          <a:prstGeom prst="bentConnector4">
            <a:avLst>
              <a:gd name="adj1" fmla="val 47777"/>
              <a:gd name="adj2" fmla="val 134106"/>
            </a:avLst>
          </a:prstGeom>
          <a:noFill/>
          <a:ln w="25400" cap="flat" cmpd="sng">
            <a:solidFill>
              <a:srgbClr val="23C181"/>
            </a:solidFill>
            <a:prstDash val="sysDot"/>
            <a:round/>
            <a:headEnd type="none" w="lg" len="lg"/>
            <a:tailEnd type="triangle" w="lg" len="lg"/>
          </a:ln>
        </p:spPr>
      </p:cxnSp>
      <p:sp>
        <p:nvSpPr>
          <p:cNvPr id="68" name="Rectangle 67">
            <a:extLst>
              <a:ext uri="{FF2B5EF4-FFF2-40B4-BE49-F238E27FC236}">
                <a16:creationId xmlns:a16="http://schemas.microsoft.com/office/drawing/2014/main" id="{23EC79C1-C6CF-B04E-AB17-7603AF31137B}"/>
              </a:ext>
            </a:extLst>
          </p:cNvPr>
          <p:cNvSpPr/>
          <p:nvPr/>
        </p:nvSpPr>
        <p:spPr>
          <a:xfrm>
            <a:off x="2322054" y="950637"/>
            <a:ext cx="1738940" cy="425588"/>
          </a:xfrm>
          <a:prstGeom prst="rect">
            <a:avLst/>
          </a:prstGeom>
          <a:solidFill>
            <a:schemeClr val="bg1"/>
          </a:solidFill>
          <a:ln>
            <a:solidFill>
              <a:schemeClr val="bg2">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a:solidFill>
                  <a:schemeClr val="tx1"/>
                </a:solidFill>
              </a:rPr>
              <a:t>1) </a:t>
            </a:r>
            <a:r>
              <a:rPr lang="en-US" sz="1400" err="1">
                <a:solidFill>
                  <a:schemeClr val="tx1"/>
                </a:solidFill>
              </a:rPr>
              <a:t>Alllow</a:t>
            </a:r>
            <a:r>
              <a:rPr lang="en-US" sz="1400">
                <a:solidFill>
                  <a:schemeClr val="tx1"/>
                </a:solidFill>
              </a:rPr>
              <a:t>-list identity</a:t>
            </a:r>
          </a:p>
        </p:txBody>
      </p:sp>
      <p:sp>
        <p:nvSpPr>
          <p:cNvPr id="70" name="Rectangle 69">
            <a:extLst>
              <a:ext uri="{FF2B5EF4-FFF2-40B4-BE49-F238E27FC236}">
                <a16:creationId xmlns:a16="http://schemas.microsoft.com/office/drawing/2014/main" id="{3459FB91-CBE7-3D48-8E23-D042501D2BCF}"/>
              </a:ext>
            </a:extLst>
          </p:cNvPr>
          <p:cNvSpPr/>
          <p:nvPr/>
        </p:nvSpPr>
        <p:spPr>
          <a:xfrm>
            <a:off x="2148704" y="3597874"/>
            <a:ext cx="1044861" cy="369332"/>
          </a:xfrm>
          <a:prstGeom prst="rect">
            <a:avLst/>
          </a:prstGeom>
          <a:solidFill>
            <a:schemeClr val="bg1"/>
          </a:solidFill>
          <a:ln>
            <a:solidFill>
              <a:schemeClr val="bg2">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a:solidFill>
                  <a:schemeClr val="tx1"/>
                </a:solidFill>
              </a:rPr>
              <a:t>7) Share</a:t>
            </a:r>
          </a:p>
        </p:txBody>
      </p:sp>
      <p:pic>
        <p:nvPicPr>
          <p:cNvPr id="58" name="Picture 57">
            <a:extLst>
              <a:ext uri="{FF2B5EF4-FFF2-40B4-BE49-F238E27FC236}">
                <a16:creationId xmlns:a16="http://schemas.microsoft.com/office/drawing/2014/main" id="{29A1A738-67B2-5145-B067-544F71F3E678}"/>
              </a:ext>
            </a:extLst>
          </p:cNvPr>
          <p:cNvPicPr>
            <a:picLocks noChangeAspect="1"/>
          </p:cNvPicPr>
          <p:nvPr/>
        </p:nvPicPr>
        <p:blipFill>
          <a:blip r:embed="rId11"/>
          <a:stretch>
            <a:fillRect/>
          </a:stretch>
        </p:blipFill>
        <p:spPr>
          <a:xfrm>
            <a:off x="6000784" y="1589614"/>
            <a:ext cx="1119176" cy="944001"/>
          </a:xfrm>
          <a:prstGeom prst="rect">
            <a:avLst/>
          </a:prstGeom>
        </p:spPr>
      </p:pic>
      <p:pic>
        <p:nvPicPr>
          <p:cNvPr id="69" name="Shape 149" descr="machine-identity-cybrgreen.png">
            <a:extLst>
              <a:ext uri="{FF2B5EF4-FFF2-40B4-BE49-F238E27FC236}">
                <a16:creationId xmlns:a16="http://schemas.microsoft.com/office/drawing/2014/main" id="{E0BC9CF4-2209-1944-BB2D-D046D9DEB842}"/>
              </a:ext>
            </a:extLst>
          </p:cNvPr>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6755951" y="1210511"/>
            <a:ext cx="303059" cy="303605"/>
          </a:xfrm>
          <a:prstGeom prst="rect">
            <a:avLst/>
          </a:prstGeom>
          <a:noFill/>
          <a:ln>
            <a:noFill/>
          </a:ln>
        </p:spPr>
      </p:pic>
    </p:spTree>
    <p:extLst>
      <p:ext uri="{BB962C8B-B14F-4D97-AF65-F5344CB8AC3E}">
        <p14:creationId xmlns:p14="http://schemas.microsoft.com/office/powerpoint/2010/main" val="363387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4F5ECB-666F-E24D-BB95-E4932BD33D10}"/>
              </a:ext>
            </a:extLst>
          </p:cNvPr>
          <p:cNvSpPr>
            <a:spLocks noGrp="1"/>
          </p:cNvSpPr>
          <p:nvPr>
            <p:ph sz="half" idx="1"/>
          </p:nvPr>
        </p:nvSpPr>
        <p:spPr/>
        <p:txBody>
          <a:bodyPr/>
          <a:lstStyle/>
          <a:p>
            <a:r>
              <a:rPr lang="en-US" b="1"/>
              <a:t>Lab 1:</a:t>
            </a:r>
          </a:p>
          <a:p>
            <a:pPr lvl="1"/>
            <a:r>
              <a:rPr lang="en-US"/>
              <a:t>Authenticator runs as a Sidecar</a:t>
            </a:r>
          </a:p>
          <a:p>
            <a:pPr lvl="1"/>
            <a:r>
              <a:rPr lang="en-US"/>
              <a:t>App pulls DB creds with REST API</a:t>
            </a:r>
          </a:p>
          <a:p>
            <a:pPr lvl="1"/>
            <a:r>
              <a:rPr lang="en-US"/>
              <a:t>App connects to DB</a:t>
            </a:r>
          </a:p>
          <a:p>
            <a:endParaRPr lang="en-US"/>
          </a:p>
          <a:p>
            <a:r>
              <a:rPr lang="en-US" b="1"/>
              <a:t>Lab 2: Secrets Injection w/ Summon</a:t>
            </a:r>
          </a:p>
          <a:p>
            <a:pPr lvl="1"/>
            <a:r>
              <a:rPr lang="en-US"/>
              <a:t>Authenticator runs as an Init container</a:t>
            </a:r>
          </a:p>
          <a:p>
            <a:pPr lvl="1"/>
            <a:r>
              <a:rPr lang="en-US"/>
              <a:t>Summon pulls DB creds &amp; calls app w/ creds in env vars</a:t>
            </a:r>
          </a:p>
          <a:p>
            <a:pPr lvl="1"/>
            <a:r>
              <a:rPr lang="en-US"/>
              <a:t>App connects to DB</a:t>
            </a:r>
          </a:p>
        </p:txBody>
      </p:sp>
      <p:sp>
        <p:nvSpPr>
          <p:cNvPr id="10" name="Content Placeholder 9">
            <a:extLst>
              <a:ext uri="{FF2B5EF4-FFF2-40B4-BE49-F238E27FC236}">
                <a16:creationId xmlns:a16="http://schemas.microsoft.com/office/drawing/2014/main" id="{1FE62C10-C852-6945-B90C-57934B42AAD2}"/>
              </a:ext>
            </a:extLst>
          </p:cNvPr>
          <p:cNvSpPr>
            <a:spLocks noGrp="1"/>
          </p:cNvSpPr>
          <p:nvPr>
            <p:ph sz="half" idx="2"/>
          </p:nvPr>
        </p:nvSpPr>
        <p:spPr/>
        <p:txBody>
          <a:bodyPr/>
          <a:lstStyle/>
          <a:p>
            <a:r>
              <a:rPr lang="en-US" b="1" dirty="0"/>
              <a:t>Lab 3: K8s Secrets</a:t>
            </a:r>
          </a:p>
          <a:p>
            <a:pPr lvl="1"/>
            <a:r>
              <a:rPr lang="en-US" dirty="0"/>
              <a:t>Authenticator runs as an Init Container</a:t>
            </a:r>
          </a:p>
          <a:p>
            <a:pPr lvl="1"/>
            <a:r>
              <a:rPr lang="en-US" dirty="0"/>
              <a:t>K8s secret manifest names DB cred names</a:t>
            </a:r>
          </a:p>
          <a:p>
            <a:pPr lvl="1"/>
            <a:r>
              <a:rPr lang="en-US" dirty="0"/>
              <a:t>Authenticator retrieves DB creds &amp; dynamically patches K8s secret w/ DB cred values</a:t>
            </a:r>
          </a:p>
          <a:p>
            <a:pPr lvl="1"/>
            <a:r>
              <a:rPr lang="en-US" dirty="0"/>
              <a:t>App connects to DB</a:t>
            </a:r>
          </a:p>
          <a:p>
            <a:pPr lvl="1"/>
            <a:endParaRPr lang="en-US" dirty="0"/>
          </a:p>
          <a:p>
            <a:r>
              <a:rPr lang="en-US" b="1" dirty="0"/>
              <a:t>Lab 4: Secretless Broker </a:t>
            </a:r>
          </a:p>
          <a:p>
            <a:pPr lvl="1"/>
            <a:r>
              <a:rPr lang="en-US" dirty="0"/>
              <a:t>Authenticator runs as a Sidecar Container listening on DB port</a:t>
            </a:r>
          </a:p>
          <a:p>
            <a:pPr lvl="1"/>
            <a:r>
              <a:rPr lang="en-US" dirty="0"/>
              <a:t>App attempts to connect to DB on local port</a:t>
            </a:r>
          </a:p>
          <a:p>
            <a:pPr lvl="1"/>
            <a:r>
              <a:rPr lang="en-US" dirty="0"/>
              <a:t>Authenticator retrieves DB creds, connects to DB, proxies connection for app</a:t>
            </a:r>
          </a:p>
          <a:p>
            <a:pPr lvl="1"/>
            <a:r>
              <a:rPr lang="en-US" dirty="0"/>
              <a:t>App connects to DB</a:t>
            </a:r>
          </a:p>
        </p:txBody>
      </p:sp>
      <p:sp>
        <p:nvSpPr>
          <p:cNvPr id="2" name="Title 1">
            <a:extLst>
              <a:ext uri="{FF2B5EF4-FFF2-40B4-BE49-F238E27FC236}">
                <a16:creationId xmlns:a16="http://schemas.microsoft.com/office/drawing/2014/main" id="{39A722AD-0966-6146-99D0-A5D36CE3AB94}"/>
              </a:ext>
            </a:extLst>
          </p:cNvPr>
          <p:cNvSpPr>
            <a:spLocks noGrp="1"/>
          </p:cNvSpPr>
          <p:nvPr>
            <p:ph type="title"/>
          </p:nvPr>
        </p:nvSpPr>
        <p:spPr/>
        <p:txBody>
          <a:bodyPr/>
          <a:lstStyle/>
          <a:p>
            <a:r>
              <a:rPr lang="en-US" err="1"/>
              <a:t>Conjur</a:t>
            </a:r>
            <a:r>
              <a:rPr lang="en-US"/>
              <a:t> demo use-cases</a:t>
            </a:r>
          </a:p>
        </p:txBody>
      </p:sp>
      <p:pic>
        <p:nvPicPr>
          <p:cNvPr id="19" name="Picture 18">
            <a:extLst>
              <a:ext uri="{FF2B5EF4-FFF2-40B4-BE49-F238E27FC236}">
                <a16:creationId xmlns:a16="http://schemas.microsoft.com/office/drawing/2014/main" id="{6C2626D3-02A6-3C47-9F61-9B1B2C95B1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3444" y="2992853"/>
            <a:ext cx="475198" cy="475198"/>
          </a:xfrm>
          <a:prstGeom prst="rect">
            <a:avLst/>
          </a:prstGeom>
        </p:spPr>
      </p:pic>
      <p:pic>
        <p:nvPicPr>
          <p:cNvPr id="20" name="Picture 19">
            <a:extLst>
              <a:ext uri="{FF2B5EF4-FFF2-40B4-BE49-F238E27FC236}">
                <a16:creationId xmlns:a16="http://schemas.microsoft.com/office/drawing/2014/main" id="{7340BFE6-B8FD-2E45-ABD0-C6DE85374C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3819" y="886322"/>
            <a:ext cx="1478643" cy="591457"/>
          </a:xfrm>
          <a:prstGeom prst="rect">
            <a:avLst/>
          </a:prstGeom>
        </p:spPr>
      </p:pic>
      <p:pic>
        <p:nvPicPr>
          <p:cNvPr id="24" name="Picture 23">
            <a:extLst>
              <a:ext uri="{FF2B5EF4-FFF2-40B4-BE49-F238E27FC236}">
                <a16:creationId xmlns:a16="http://schemas.microsoft.com/office/drawing/2014/main" id="{04ABB7B6-8877-8A48-AC18-54ACC098E4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7106" y="1103949"/>
            <a:ext cx="1095646" cy="475164"/>
          </a:xfrm>
          <a:prstGeom prst="rect">
            <a:avLst/>
          </a:prstGeom>
        </p:spPr>
      </p:pic>
    </p:spTree>
    <p:extLst>
      <p:ext uri="{BB962C8B-B14F-4D97-AF65-F5344CB8AC3E}">
        <p14:creationId xmlns:p14="http://schemas.microsoft.com/office/powerpoint/2010/main" val="395812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0"/>
        <p:cNvGrpSpPr/>
        <p:nvPr/>
      </p:nvGrpSpPr>
      <p:grpSpPr>
        <a:xfrm>
          <a:off x="0" y="0"/>
          <a:ext cx="0" cy="0"/>
          <a:chOff x="0" y="0"/>
          <a:chExt cx="0" cy="0"/>
        </a:xfrm>
      </p:grpSpPr>
      <p:sp>
        <p:nvSpPr>
          <p:cNvPr id="2871" name="Shape 2871"/>
          <p:cNvSpPr txBox="1"/>
          <p:nvPr/>
        </p:nvSpPr>
        <p:spPr>
          <a:xfrm>
            <a:off x="0" y="0"/>
            <a:ext cx="7935200" cy="925600"/>
          </a:xfrm>
          <a:prstGeom prst="rect">
            <a:avLst/>
          </a:prstGeom>
          <a:noFill/>
          <a:ln>
            <a:noFill/>
          </a:ln>
        </p:spPr>
        <p:txBody>
          <a:bodyPr lIns="121900" tIns="121900" rIns="121900" bIns="121900" anchor="t" anchorCtr="0">
            <a:noAutofit/>
          </a:bodyPr>
          <a:lstStyle/>
          <a:p>
            <a:pPr marL="0" marR="0" lvl="0" indent="0" algn="l" rtl="0">
              <a:spcBef>
                <a:spcPts val="0"/>
              </a:spcBef>
              <a:buNone/>
            </a:pPr>
            <a:endParaRPr sz="3200" b="1">
              <a:solidFill>
                <a:srgbClr val="0B5394"/>
              </a:solidFill>
              <a:latin typeface="Calibri"/>
              <a:ea typeface="Calibri"/>
              <a:cs typeface="Calibri"/>
              <a:sym typeface="Calibri"/>
            </a:endParaRPr>
          </a:p>
        </p:txBody>
      </p:sp>
      <p:grpSp>
        <p:nvGrpSpPr>
          <p:cNvPr id="2893" name="Shape 2893"/>
          <p:cNvGrpSpPr/>
          <p:nvPr/>
        </p:nvGrpSpPr>
        <p:grpSpPr>
          <a:xfrm>
            <a:off x="7641933" y="4221016"/>
            <a:ext cx="407599" cy="510000"/>
            <a:chOff x="1664075" y="1398150"/>
            <a:chExt cx="305699" cy="382499"/>
          </a:xfrm>
        </p:grpSpPr>
        <p:sp>
          <p:nvSpPr>
            <p:cNvPr id="2894" name="Shape 2894"/>
            <p:cNvSpPr/>
            <p:nvPr/>
          </p:nvSpPr>
          <p:spPr>
            <a:xfrm>
              <a:off x="1664075" y="1454350"/>
              <a:ext cx="288000" cy="288000"/>
            </a:xfrm>
            <a:prstGeom prst="ellipse">
              <a:avLst/>
            </a:prstGeom>
            <a:solidFill>
              <a:srgbClr val="23C181"/>
            </a:solidFill>
            <a:ln w="9525" cap="flat" cmpd="sng">
              <a:solidFill>
                <a:srgbClr val="23C181"/>
              </a:solidFill>
              <a:prstDash val="solid"/>
              <a:round/>
              <a:headEnd type="none" w="med" len="med"/>
              <a:tailEnd type="none" w="med" len="med"/>
            </a:ln>
          </p:spPr>
          <p:txBody>
            <a:bodyPr lIns="121900" tIns="121900" rIns="121900" bIns="121900" anchor="ctr" anchorCtr="0">
              <a:noAutofit/>
            </a:bodyPr>
            <a:lstStyle/>
            <a:p>
              <a:pPr marL="0" marR="0" lvl="0" indent="0" algn="l" rtl="0">
                <a:spcBef>
                  <a:spcPts val="0"/>
                </a:spcBef>
                <a:buNone/>
              </a:pPr>
              <a:endParaRPr sz="2400">
                <a:solidFill>
                  <a:schemeClr val="dk1"/>
                </a:solidFill>
                <a:latin typeface="Calibri"/>
                <a:ea typeface="Calibri"/>
                <a:cs typeface="Calibri"/>
                <a:sym typeface="Calibri"/>
              </a:endParaRPr>
            </a:p>
          </p:txBody>
        </p:sp>
        <p:sp>
          <p:nvSpPr>
            <p:cNvPr id="2895" name="Shape 2895"/>
            <p:cNvSpPr txBox="1"/>
            <p:nvPr/>
          </p:nvSpPr>
          <p:spPr>
            <a:xfrm>
              <a:off x="1664075" y="1398150"/>
              <a:ext cx="305699" cy="382499"/>
            </a:xfrm>
            <a:prstGeom prst="rect">
              <a:avLst/>
            </a:prstGeom>
            <a:noFill/>
            <a:ln>
              <a:noFill/>
            </a:ln>
          </p:spPr>
          <p:txBody>
            <a:bodyPr lIns="121900" tIns="121900" rIns="121900" bIns="121900" anchor="t" anchorCtr="0">
              <a:noAutofit/>
            </a:bodyPr>
            <a:lstStyle/>
            <a:p>
              <a:pPr marL="0" marR="0" lvl="0" indent="0" algn="l" rtl="0">
                <a:spcBef>
                  <a:spcPts val="0"/>
                </a:spcBef>
                <a:buSzPct val="25000"/>
                <a:buNone/>
              </a:pPr>
              <a:r>
                <a:rPr lang="en-US" sz="2400">
                  <a:solidFill>
                    <a:srgbClr val="FFFFFF"/>
                  </a:solidFill>
                  <a:latin typeface="Calibri"/>
                  <a:ea typeface="Calibri"/>
                  <a:cs typeface="Calibri"/>
                  <a:sym typeface="Calibri"/>
                </a:rPr>
                <a:t>3</a:t>
              </a:r>
            </a:p>
          </p:txBody>
        </p:sp>
      </p:grpSp>
      <p:sp>
        <p:nvSpPr>
          <p:cNvPr id="2908" name="Shape 290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spcBef>
                <a:spcPts val="0"/>
              </a:spcBef>
              <a:buClr>
                <a:schemeClr val="accent1"/>
              </a:buClr>
              <a:buSzPct val="25000"/>
              <a:buFont typeface="Arial"/>
              <a:buNone/>
            </a:pPr>
            <a:r>
              <a:rPr lang="en-US" sz="2800" b="1" i="0" u="none" strike="noStrike" cap="none">
                <a:solidFill>
                  <a:srgbClr val="0B5394"/>
                </a:solidFill>
                <a:latin typeface="Arial"/>
                <a:ea typeface="Arial"/>
                <a:cs typeface="Arial"/>
                <a:sym typeface="Arial"/>
              </a:rPr>
              <a:t>Summon for secrets injection</a:t>
            </a:r>
          </a:p>
        </p:txBody>
      </p:sp>
      <p:pic>
        <p:nvPicPr>
          <p:cNvPr id="75" name="Shape 801">
            <a:extLst>
              <a:ext uri="{FF2B5EF4-FFF2-40B4-BE49-F238E27FC236}">
                <a16:creationId xmlns:a16="http://schemas.microsoft.com/office/drawing/2014/main" id="{06372F45-446C-2347-BA71-C54F6E1F8E1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04568" y="925600"/>
            <a:ext cx="1173418" cy="2001521"/>
          </a:xfrm>
          <a:prstGeom prst="rect">
            <a:avLst/>
          </a:prstGeom>
          <a:noFill/>
          <a:ln>
            <a:noFill/>
          </a:ln>
        </p:spPr>
      </p:pic>
      <p:pic>
        <p:nvPicPr>
          <p:cNvPr id="77" name="Shape 2876">
            <a:extLst>
              <a:ext uri="{FF2B5EF4-FFF2-40B4-BE49-F238E27FC236}">
                <a16:creationId xmlns:a16="http://schemas.microsoft.com/office/drawing/2014/main" id="{4035B991-0F89-6344-BB1D-CA080FB4E9C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77234" y="949005"/>
            <a:ext cx="1180198" cy="1714576"/>
          </a:xfrm>
          <a:prstGeom prst="rect">
            <a:avLst/>
          </a:prstGeom>
          <a:noFill/>
          <a:ln>
            <a:noFill/>
          </a:ln>
        </p:spPr>
      </p:pic>
      <p:grpSp>
        <p:nvGrpSpPr>
          <p:cNvPr id="78" name="Shape 2877">
            <a:extLst>
              <a:ext uri="{FF2B5EF4-FFF2-40B4-BE49-F238E27FC236}">
                <a16:creationId xmlns:a16="http://schemas.microsoft.com/office/drawing/2014/main" id="{AECEB27B-8B2B-904B-8416-FE1E1890E5B0}"/>
              </a:ext>
            </a:extLst>
          </p:cNvPr>
          <p:cNvGrpSpPr/>
          <p:nvPr/>
        </p:nvGrpSpPr>
        <p:grpSpPr>
          <a:xfrm>
            <a:off x="6749298" y="4933881"/>
            <a:ext cx="1649200" cy="1332000"/>
            <a:chOff x="1890599" y="863120"/>
            <a:chExt cx="1236899" cy="998999"/>
          </a:xfrm>
        </p:grpSpPr>
        <p:pic>
          <p:nvPicPr>
            <p:cNvPr id="79" name="Shape 2878">
              <a:extLst>
                <a:ext uri="{FF2B5EF4-FFF2-40B4-BE49-F238E27FC236}">
                  <a16:creationId xmlns:a16="http://schemas.microsoft.com/office/drawing/2014/main" id="{B0B54699-27D2-784F-AE9F-3808F20ACB1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90599" y="863120"/>
              <a:ext cx="932099" cy="694199"/>
            </a:xfrm>
            <a:prstGeom prst="rect">
              <a:avLst/>
            </a:prstGeom>
            <a:noFill/>
            <a:ln>
              <a:noFill/>
            </a:ln>
          </p:spPr>
        </p:pic>
        <p:pic>
          <p:nvPicPr>
            <p:cNvPr id="80" name="Shape 2879">
              <a:extLst>
                <a:ext uri="{FF2B5EF4-FFF2-40B4-BE49-F238E27FC236}">
                  <a16:creationId xmlns:a16="http://schemas.microsoft.com/office/drawing/2014/main" id="{596D9517-CB30-4647-9BC7-9BC30F73886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042999" y="1015520"/>
              <a:ext cx="932099" cy="694199"/>
            </a:xfrm>
            <a:prstGeom prst="rect">
              <a:avLst/>
            </a:prstGeom>
            <a:noFill/>
            <a:ln>
              <a:noFill/>
            </a:ln>
          </p:spPr>
        </p:pic>
        <p:pic>
          <p:nvPicPr>
            <p:cNvPr id="81" name="Shape 2880">
              <a:extLst>
                <a:ext uri="{FF2B5EF4-FFF2-40B4-BE49-F238E27FC236}">
                  <a16:creationId xmlns:a16="http://schemas.microsoft.com/office/drawing/2014/main" id="{F3D3A482-10CF-334B-BD5D-690ED798A947}"/>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195399" y="1167920"/>
              <a:ext cx="932099" cy="694199"/>
            </a:xfrm>
            <a:prstGeom prst="rect">
              <a:avLst/>
            </a:prstGeom>
            <a:noFill/>
            <a:ln>
              <a:noFill/>
            </a:ln>
          </p:spPr>
        </p:pic>
      </p:grpSp>
      <p:cxnSp>
        <p:nvCxnSpPr>
          <p:cNvPr id="82" name="Shape 2881">
            <a:extLst>
              <a:ext uri="{FF2B5EF4-FFF2-40B4-BE49-F238E27FC236}">
                <a16:creationId xmlns:a16="http://schemas.microsoft.com/office/drawing/2014/main" id="{DF575F65-0926-1B44-A9B4-2C69CEF5DFA8}"/>
              </a:ext>
            </a:extLst>
          </p:cNvPr>
          <p:cNvCxnSpPr>
            <a:cxnSpLocks/>
            <a:stCxn id="77" idx="3"/>
          </p:cNvCxnSpPr>
          <p:nvPr/>
        </p:nvCxnSpPr>
        <p:spPr>
          <a:xfrm>
            <a:off x="8057433" y="1806293"/>
            <a:ext cx="1673700" cy="0"/>
          </a:xfrm>
          <a:prstGeom prst="straightConnector1">
            <a:avLst/>
          </a:prstGeom>
          <a:noFill/>
          <a:ln w="19050" cap="flat" cmpd="sng">
            <a:solidFill>
              <a:srgbClr val="DEDEDE"/>
            </a:solidFill>
            <a:prstDash val="dot"/>
            <a:round/>
            <a:headEnd type="triangle" w="lg" len="lg"/>
            <a:tailEnd type="triangle" w="lg" len="lg"/>
          </a:ln>
        </p:spPr>
      </p:cxnSp>
      <p:cxnSp>
        <p:nvCxnSpPr>
          <p:cNvPr id="83" name="Shape 2882">
            <a:extLst>
              <a:ext uri="{FF2B5EF4-FFF2-40B4-BE49-F238E27FC236}">
                <a16:creationId xmlns:a16="http://schemas.microsoft.com/office/drawing/2014/main" id="{B4F56593-1C6A-DE44-A0BE-1BF15E2415E2}"/>
              </a:ext>
            </a:extLst>
          </p:cNvPr>
          <p:cNvCxnSpPr>
            <a:stCxn id="75" idx="3"/>
          </p:cNvCxnSpPr>
          <p:nvPr/>
        </p:nvCxnSpPr>
        <p:spPr>
          <a:xfrm>
            <a:off x="5077986" y="1926361"/>
            <a:ext cx="1799248" cy="64798"/>
          </a:xfrm>
          <a:prstGeom prst="straightConnector1">
            <a:avLst/>
          </a:prstGeom>
          <a:noFill/>
          <a:ln w="19050" cap="flat" cmpd="sng">
            <a:solidFill>
              <a:srgbClr val="DEDEDE"/>
            </a:solidFill>
            <a:prstDash val="dot"/>
            <a:round/>
            <a:headEnd type="none" w="med" len="med"/>
            <a:tailEnd type="triangle" w="lg" len="lg"/>
          </a:ln>
        </p:spPr>
      </p:cxnSp>
      <p:cxnSp>
        <p:nvCxnSpPr>
          <p:cNvPr id="84" name="Shape 2883">
            <a:extLst>
              <a:ext uri="{FF2B5EF4-FFF2-40B4-BE49-F238E27FC236}">
                <a16:creationId xmlns:a16="http://schemas.microsoft.com/office/drawing/2014/main" id="{9E76B76E-CE17-3140-87AE-CD1FB94ADC71}"/>
              </a:ext>
            </a:extLst>
          </p:cNvPr>
          <p:cNvCxnSpPr/>
          <p:nvPr/>
        </p:nvCxnSpPr>
        <p:spPr>
          <a:xfrm rot="10800000">
            <a:off x="7467334" y="2663489"/>
            <a:ext cx="0" cy="2270399"/>
          </a:xfrm>
          <a:prstGeom prst="straightConnector1">
            <a:avLst/>
          </a:prstGeom>
          <a:noFill/>
          <a:ln w="19050" cap="flat" cmpd="sng">
            <a:solidFill>
              <a:srgbClr val="DEDEDE"/>
            </a:solidFill>
            <a:prstDash val="dot"/>
            <a:round/>
            <a:headEnd type="triangle" w="lg" len="lg"/>
            <a:tailEnd type="none" w="med" len="med"/>
          </a:ln>
        </p:spPr>
      </p:cxnSp>
      <p:grpSp>
        <p:nvGrpSpPr>
          <p:cNvPr id="85" name="Shape 2884">
            <a:extLst>
              <a:ext uri="{FF2B5EF4-FFF2-40B4-BE49-F238E27FC236}">
                <a16:creationId xmlns:a16="http://schemas.microsoft.com/office/drawing/2014/main" id="{FBA03E56-1E8F-284D-B17D-5112C07B91EE}"/>
              </a:ext>
            </a:extLst>
          </p:cNvPr>
          <p:cNvGrpSpPr/>
          <p:nvPr/>
        </p:nvGrpSpPr>
        <p:grpSpPr>
          <a:xfrm>
            <a:off x="7088934" y="3248988"/>
            <a:ext cx="756800" cy="756800"/>
            <a:chOff x="4449400" y="1236925"/>
            <a:chExt cx="567599" cy="567599"/>
          </a:xfrm>
        </p:grpSpPr>
        <p:sp>
          <p:nvSpPr>
            <p:cNvPr id="86" name="Shape 2885">
              <a:extLst>
                <a:ext uri="{FF2B5EF4-FFF2-40B4-BE49-F238E27FC236}">
                  <a16:creationId xmlns:a16="http://schemas.microsoft.com/office/drawing/2014/main" id="{4D69A97C-0797-4444-888B-835E959B0E55}"/>
                </a:ext>
              </a:extLst>
            </p:cNvPr>
            <p:cNvSpPr/>
            <p:nvPr/>
          </p:nvSpPr>
          <p:spPr>
            <a:xfrm>
              <a:off x="4449400" y="1236925"/>
              <a:ext cx="567599" cy="567599"/>
            </a:xfrm>
            <a:prstGeom prst="ellipse">
              <a:avLst/>
            </a:prstGeom>
            <a:solidFill>
              <a:srgbClr val="FFFFFF"/>
            </a:solidFill>
            <a:ln w="9525" cap="flat" cmpd="sng">
              <a:solidFill>
                <a:srgbClr val="000000"/>
              </a:solidFill>
              <a:prstDash val="solid"/>
              <a:round/>
              <a:headEnd type="none" w="med" len="med"/>
              <a:tailEnd type="none" w="med" len="med"/>
            </a:ln>
          </p:spPr>
          <p:txBody>
            <a:bodyPr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87" name="Shape 2886">
              <a:extLst>
                <a:ext uri="{FF2B5EF4-FFF2-40B4-BE49-F238E27FC236}">
                  <a16:creationId xmlns:a16="http://schemas.microsoft.com/office/drawing/2014/main" id="{293E4CCE-1FE5-A748-AFFB-13FE2671F5B1}"/>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533100" y="1250424"/>
              <a:ext cx="400199" cy="540599"/>
            </a:xfrm>
            <a:prstGeom prst="rect">
              <a:avLst/>
            </a:prstGeom>
            <a:noFill/>
            <a:ln>
              <a:noFill/>
            </a:ln>
          </p:spPr>
        </p:pic>
      </p:grpSp>
      <p:grpSp>
        <p:nvGrpSpPr>
          <p:cNvPr id="88" name="Shape 2887">
            <a:extLst>
              <a:ext uri="{FF2B5EF4-FFF2-40B4-BE49-F238E27FC236}">
                <a16:creationId xmlns:a16="http://schemas.microsoft.com/office/drawing/2014/main" id="{2D1FA028-D118-734B-BFC3-1BC2AF9B5B6F}"/>
              </a:ext>
            </a:extLst>
          </p:cNvPr>
          <p:cNvGrpSpPr/>
          <p:nvPr/>
        </p:nvGrpSpPr>
        <p:grpSpPr>
          <a:xfrm>
            <a:off x="5711834" y="1551271"/>
            <a:ext cx="407599" cy="510000"/>
            <a:chOff x="1664075" y="1398150"/>
            <a:chExt cx="305699" cy="382499"/>
          </a:xfrm>
        </p:grpSpPr>
        <p:sp>
          <p:nvSpPr>
            <p:cNvPr id="89" name="Shape 2888">
              <a:extLst>
                <a:ext uri="{FF2B5EF4-FFF2-40B4-BE49-F238E27FC236}">
                  <a16:creationId xmlns:a16="http://schemas.microsoft.com/office/drawing/2014/main" id="{FE19BB57-A02D-C24A-8279-4429362500EE}"/>
                </a:ext>
              </a:extLst>
            </p:cNvPr>
            <p:cNvSpPr/>
            <p:nvPr/>
          </p:nvSpPr>
          <p:spPr>
            <a:xfrm>
              <a:off x="1664075" y="1454350"/>
              <a:ext cx="288000" cy="288000"/>
            </a:xfrm>
            <a:prstGeom prst="ellipse">
              <a:avLst/>
            </a:prstGeom>
            <a:solidFill>
              <a:srgbClr val="23C181"/>
            </a:solidFill>
            <a:ln w="9525" cap="flat" cmpd="sng">
              <a:solidFill>
                <a:srgbClr val="23C181"/>
              </a:solidFill>
              <a:prstDash val="solid"/>
              <a:round/>
              <a:headEnd type="none" w="med" len="med"/>
              <a:tailEnd type="none" w="med" len="med"/>
            </a:ln>
          </p:spPr>
          <p:txBody>
            <a:bodyPr lIns="121900" tIns="121900" rIns="121900" bIns="121900" anchor="ctr" anchorCtr="0">
              <a:noAutofit/>
            </a:bodyPr>
            <a:lstStyle/>
            <a:p>
              <a:endParaRPr sz="2400">
                <a:solidFill>
                  <a:srgbClr val="000000"/>
                </a:solidFill>
                <a:latin typeface="Calibri"/>
                <a:ea typeface="Calibri"/>
                <a:cs typeface="Calibri"/>
                <a:sym typeface="Calibri"/>
              </a:endParaRPr>
            </a:p>
          </p:txBody>
        </p:sp>
        <p:sp>
          <p:nvSpPr>
            <p:cNvPr id="90" name="Shape 2889">
              <a:extLst>
                <a:ext uri="{FF2B5EF4-FFF2-40B4-BE49-F238E27FC236}">
                  <a16:creationId xmlns:a16="http://schemas.microsoft.com/office/drawing/2014/main" id="{10C09C30-0DFE-3340-B2C5-30E6F69C9539}"/>
                </a:ext>
              </a:extLst>
            </p:cNvPr>
            <p:cNvSpPr txBox="1"/>
            <p:nvPr/>
          </p:nvSpPr>
          <p:spPr>
            <a:xfrm>
              <a:off x="1664075" y="1398150"/>
              <a:ext cx="305699" cy="382499"/>
            </a:xfrm>
            <a:prstGeom prst="rect">
              <a:avLst/>
            </a:prstGeom>
            <a:noFill/>
            <a:ln>
              <a:noFill/>
            </a:ln>
          </p:spPr>
          <p:txBody>
            <a:bodyPr lIns="121900" tIns="121900" rIns="121900" bIns="121900" anchor="t" anchorCtr="0">
              <a:noAutofit/>
            </a:bodyPr>
            <a:lstStyle/>
            <a:p>
              <a:pPr>
                <a:buSzPct val="25000"/>
              </a:pPr>
              <a:r>
                <a:rPr lang="en-US" sz="2400">
                  <a:solidFill>
                    <a:srgbClr val="FFFFFF"/>
                  </a:solidFill>
                  <a:latin typeface="Calibri"/>
                  <a:ea typeface="Calibri"/>
                  <a:cs typeface="Calibri"/>
                  <a:sym typeface="Calibri"/>
                </a:rPr>
                <a:t>1</a:t>
              </a:r>
            </a:p>
          </p:txBody>
        </p:sp>
      </p:grpSp>
      <p:grpSp>
        <p:nvGrpSpPr>
          <p:cNvPr id="91" name="Shape 2890">
            <a:extLst>
              <a:ext uri="{FF2B5EF4-FFF2-40B4-BE49-F238E27FC236}">
                <a16:creationId xmlns:a16="http://schemas.microsoft.com/office/drawing/2014/main" id="{6A6C284E-235A-B24F-B50E-DFDAFE135195}"/>
              </a:ext>
            </a:extLst>
          </p:cNvPr>
          <p:cNvGrpSpPr/>
          <p:nvPr/>
        </p:nvGrpSpPr>
        <p:grpSpPr>
          <a:xfrm>
            <a:off x="8690415" y="1551322"/>
            <a:ext cx="407599" cy="510000"/>
            <a:chOff x="1664075" y="1398150"/>
            <a:chExt cx="305699" cy="382499"/>
          </a:xfrm>
        </p:grpSpPr>
        <p:sp>
          <p:nvSpPr>
            <p:cNvPr id="92" name="Shape 2891">
              <a:extLst>
                <a:ext uri="{FF2B5EF4-FFF2-40B4-BE49-F238E27FC236}">
                  <a16:creationId xmlns:a16="http://schemas.microsoft.com/office/drawing/2014/main" id="{3D773F5C-12FE-C94E-8ED8-20BC88F3EB3D}"/>
                </a:ext>
              </a:extLst>
            </p:cNvPr>
            <p:cNvSpPr/>
            <p:nvPr/>
          </p:nvSpPr>
          <p:spPr>
            <a:xfrm>
              <a:off x="1664075" y="1454350"/>
              <a:ext cx="288000" cy="288000"/>
            </a:xfrm>
            <a:prstGeom prst="ellipse">
              <a:avLst/>
            </a:prstGeom>
            <a:solidFill>
              <a:srgbClr val="23C181"/>
            </a:solidFill>
            <a:ln w="9525" cap="flat" cmpd="sng">
              <a:solidFill>
                <a:srgbClr val="23C181"/>
              </a:solidFill>
              <a:prstDash val="solid"/>
              <a:round/>
              <a:headEnd type="none" w="med" len="med"/>
              <a:tailEnd type="none" w="med" len="med"/>
            </a:ln>
          </p:spPr>
          <p:txBody>
            <a:bodyPr lIns="121900" tIns="121900" rIns="121900" bIns="121900" anchor="ctr" anchorCtr="0">
              <a:noAutofit/>
            </a:bodyPr>
            <a:lstStyle/>
            <a:p>
              <a:endParaRPr sz="2400">
                <a:solidFill>
                  <a:srgbClr val="000000"/>
                </a:solidFill>
                <a:latin typeface="Calibri"/>
                <a:ea typeface="Calibri"/>
                <a:cs typeface="Calibri"/>
                <a:sym typeface="Calibri"/>
              </a:endParaRPr>
            </a:p>
          </p:txBody>
        </p:sp>
        <p:sp>
          <p:nvSpPr>
            <p:cNvPr id="93" name="Shape 2892">
              <a:extLst>
                <a:ext uri="{FF2B5EF4-FFF2-40B4-BE49-F238E27FC236}">
                  <a16:creationId xmlns:a16="http://schemas.microsoft.com/office/drawing/2014/main" id="{FE92CBCB-DCAD-B441-82E3-58A8C7C8FF3A}"/>
                </a:ext>
              </a:extLst>
            </p:cNvPr>
            <p:cNvSpPr txBox="1"/>
            <p:nvPr/>
          </p:nvSpPr>
          <p:spPr>
            <a:xfrm>
              <a:off x="1664075" y="1398150"/>
              <a:ext cx="305699" cy="382499"/>
            </a:xfrm>
            <a:prstGeom prst="rect">
              <a:avLst/>
            </a:prstGeom>
            <a:noFill/>
            <a:ln>
              <a:noFill/>
            </a:ln>
          </p:spPr>
          <p:txBody>
            <a:bodyPr lIns="121900" tIns="121900" rIns="121900" bIns="121900" anchor="t" anchorCtr="0">
              <a:noAutofit/>
            </a:bodyPr>
            <a:lstStyle/>
            <a:p>
              <a:pPr>
                <a:buSzPct val="25000"/>
              </a:pPr>
              <a:r>
                <a:rPr lang="en-US" sz="2400">
                  <a:solidFill>
                    <a:srgbClr val="FFFFFF"/>
                  </a:solidFill>
                  <a:latin typeface="Calibri"/>
                  <a:ea typeface="Calibri"/>
                  <a:cs typeface="Calibri"/>
                  <a:sym typeface="Calibri"/>
                </a:rPr>
                <a:t>2</a:t>
              </a:r>
            </a:p>
          </p:txBody>
        </p:sp>
      </p:grpSp>
      <p:grpSp>
        <p:nvGrpSpPr>
          <p:cNvPr id="94" name="Shape 2896">
            <a:extLst>
              <a:ext uri="{FF2B5EF4-FFF2-40B4-BE49-F238E27FC236}">
                <a16:creationId xmlns:a16="http://schemas.microsoft.com/office/drawing/2014/main" id="{26D6E077-0F0B-E44C-8F73-F3312BEC8935}"/>
              </a:ext>
            </a:extLst>
          </p:cNvPr>
          <p:cNvGrpSpPr/>
          <p:nvPr/>
        </p:nvGrpSpPr>
        <p:grpSpPr>
          <a:xfrm>
            <a:off x="157967" y="1957871"/>
            <a:ext cx="407599" cy="510000"/>
            <a:chOff x="1664075" y="1398150"/>
            <a:chExt cx="305699" cy="382499"/>
          </a:xfrm>
        </p:grpSpPr>
        <p:sp>
          <p:nvSpPr>
            <p:cNvPr id="95" name="Shape 2897">
              <a:extLst>
                <a:ext uri="{FF2B5EF4-FFF2-40B4-BE49-F238E27FC236}">
                  <a16:creationId xmlns:a16="http://schemas.microsoft.com/office/drawing/2014/main" id="{44E272C3-8C3D-1C48-AD78-B0012CB66D30}"/>
                </a:ext>
              </a:extLst>
            </p:cNvPr>
            <p:cNvSpPr/>
            <p:nvPr/>
          </p:nvSpPr>
          <p:spPr>
            <a:xfrm>
              <a:off x="1664075" y="1454350"/>
              <a:ext cx="288000" cy="288000"/>
            </a:xfrm>
            <a:prstGeom prst="ellipse">
              <a:avLst/>
            </a:prstGeom>
            <a:solidFill>
              <a:srgbClr val="DEDEDE"/>
            </a:solidFill>
            <a:ln w="9525" cap="flat" cmpd="sng">
              <a:solidFill>
                <a:srgbClr val="DEDEDE"/>
              </a:solidFill>
              <a:prstDash val="solid"/>
              <a:round/>
              <a:headEnd type="none" w="med" len="med"/>
              <a:tailEnd type="none" w="med" len="med"/>
            </a:ln>
          </p:spPr>
          <p:txBody>
            <a:bodyPr lIns="121900" tIns="121900" rIns="121900" bIns="121900" anchor="ctr" anchorCtr="0">
              <a:noAutofit/>
            </a:bodyPr>
            <a:lstStyle/>
            <a:p>
              <a:endParaRPr sz="2400">
                <a:solidFill>
                  <a:srgbClr val="000000"/>
                </a:solidFill>
                <a:latin typeface="Calibri"/>
                <a:ea typeface="Calibri"/>
                <a:cs typeface="Calibri"/>
                <a:sym typeface="Calibri"/>
              </a:endParaRPr>
            </a:p>
          </p:txBody>
        </p:sp>
        <p:sp>
          <p:nvSpPr>
            <p:cNvPr id="96" name="Shape 2898">
              <a:extLst>
                <a:ext uri="{FF2B5EF4-FFF2-40B4-BE49-F238E27FC236}">
                  <a16:creationId xmlns:a16="http://schemas.microsoft.com/office/drawing/2014/main" id="{E4285FF3-6679-B841-B3FF-544588AE1659}"/>
                </a:ext>
              </a:extLst>
            </p:cNvPr>
            <p:cNvSpPr txBox="1"/>
            <p:nvPr/>
          </p:nvSpPr>
          <p:spPr>
            <a:xfrm>
              <a:off x="1664075" y="1398150"/>
              <a:ext cx="305699" cy="382499"/>
            </a:xfrm>
            <a:prstGeom prst="rect">
              <a:avLst/>
            </a:prstGeom>
            <a:noFill/>
            <a:ln>
              <a:noFill/>
            </a:ln>
          </p:spPr>
          <p:txBody>
            <a:bodyPr lIns="121900" tIns="121900" rIns="121900" bIns="121900" anchor="t" anchorCtr="0">
              <a:noAutofit/>
            </a:bodyPr>
            <a:lstStyle/>
            <a:p>
              <a:pPr>
                <a:buSzPct val="25000"/>
              </a:pPr>
              <a:r>
                <a:rPr lang="en-US" sz="2400">
                  <a:solidFill>
                    <a:srgbClr val="FFFFFF"/>
                  </a:solidFill>
                  <a:latin typeface="Calibri"/>
                  <a:ea typeface="Calibri"/>
                  <a:cs typeface="Calibri"/>
                  <a:sym typeface="Calibri"/>
                </a:rPr>
                <a:t>1</a:t>
              </a:r>
            </a:p>
          </p:txBody>
        </p:sp>
      </p:grpSp>
      <p:grpSp>
        <p:nvGrpSpPr>
          <p:cNvPr id="97" name="Shape 2899">
            <a:extLst>
              <a:ext uri="{FF2B5EF4-FFF2-40B4-BE49-F238E27FC236}">
                <a16:creationId xmlns:a16="http://schemas.microsoft.com/office/drawing/2014/main" id="{2F03FBB3-05AE-6E44-B87F-7CCA4599611B}"/>
              </a:ext>
            </a:extLst>
          </p:cNvPr>
          <p:cNvGrpSpPr/>
          <p:nvPr/>
        </p:nvGrpSpPr>
        <p:grpSpPr>
          <a:xfrm>
            <a:off x="127614" y="3243764"/>
            <a:ext cx="407599" cy="510000"/>
            <a:chOff x="1664075" y="1398150"/>
            <a:chExt cx="305699" cy="382499"/>
          </a:xfrm>
        </p:grpSpPr>
        <p:sp>
          <p:nvSpPr>
            <p:cNvPr id="98" name="Shape 2900">
              <a:extLst>
                <a:ext uri="{FF2B5EF4-FFF2-40B4-BE49-F238E27FC236}">
                  <a16:creationId xmlns:a16="http://schemas.microsoft.com/office/drawing/2014/main" id="{3E83F0B2-52C3-1C4C-A3C2-D66F17CE013F}"/>
                </a:ext>
              </a:extLst>
            </p:cNvPr>
            <p:cNvSpPr/>
            <p:nvPr/>
          </p:nvSpPr>
          <p:spPr>
            <a:xfrm>
              <a:off x="1664075" y="1454350"/>
              <a:ext cx="288000" cy="288000"/>
            </a:xfrm>
            <a:prstGeom prst="ellipse">
              <a:avLst/>
            </a:prstGeom>
            <a:solidFill>
              <a:srgbClr val="DEDEDE"/>
            </a:solidFill>
            <a:ln w="9525" cap="flat" cmpd="sng">
              <a:solidFill>
                <a:srgbClr val="DEDEDE"/>
              </a:solidFill>
              <a:prstDash val="solid"/>
              <a:round/>
              <a:headEnd type="none" w="med" len="med"/>
              <a:tailEnd type="none" w="med" len="med"/>
            </a:ln>
          </p:spPr>
          <p:txBody>
            <a:bodyPr lIns="121900" tIns="121900" rIns="121900" bIns="121900" anchor="ctr" anchorCtr="0">
              <a:noAutofit/>
            </a:bodyPr>
            <a:lstStyle/>
            <a:p>
              <a:endParaRPr sz="2400">
                <a:solidFill>
                  <a:srgbClr val="000000"/>
                </a:solidFill>
                <a:latin typeface="Calibri"/>
                <a:ea typeface="Calibri"/>
                <a:cs typeface="Calibri"/>
                <a:sym typeface="Calibri"/>
              </a:endParaRPr>
            </a:p>
          </p:txBody>
        </p:sp>
        <p:sp>
          <p:nvSpPr>
            <p:cNvPr id="99" name="Shape 2901">
              <a:extLst>
                <a:ext uri="{FF2B5EF4-FFF2-40B4-BE49-F238E27FC236}">
                  <a16:creationId xmlns:a16="http://schemas.microsoft.com/office/drawing/2014/main" id="{A1C5A2B4-B203-CD4D-97B6-043C0C6CDDFE}"/>
                </a:ext>
              </a:extLst>
            </p:cNvPr>
            <p:cNvSpPr txBox="1"/>
            <p:nvPr/>
          </p:nvSpPr>
          <p:spPr>
            <a:xfrm>
              <a:off x="1664075" y="1398150"/>
              <a:ext cx="305699" cy="382499"/>
            </a:xfrm>
            <a:prstGeom prst="rect">
              <a:avLst/>
            </a:prstGeom>
            <a:noFill/>
            <a:ln>
              <a:noFill/>
            </a:ln>
          </p:spPr>
          <p:txBody>
            <a:bodyPr lIns="121900" tIns="121900" rIns="121900" bIns="121900" anchor="t" anchorCtr="0">
              <a:noAutofit/>
            </a:bodyPr>
            <a:lstStyle/>
            <a:p>
              <a:pPr>
                <a:buSzPct val="25000"/>
              </a:pPr>
              <a:r>
                <a:rPr lang="en-US" sz="2400">
                  <a:solidFill>
                    <a:srgbClr val="FFFFFF"/>
                  </a:solidFill>
                  <a:latin typeface="Calibri"/>
                  <a:ea typeface="Calibri"/>
                  <a:cs typeface="Calibri"/>
                  <a:sym typeface="Calibri"/>
                </a:rPr>
                <a:t>2</a:t>
              </a:r>
            </a:p>
          </p:txBody>
        </p:sp>
      </p:grpSp>
      <p:grpSp>
        <p:nvGrpSpPr>
          <p:cNvPr id="100" name="Shape 2902">
            <a:extLst>
              <a:ext uri="{FF2B5EF4-FFF2-40B4-BE49-F238E27FC236}">
                <a16:creationId xmlns:a16="http://schemas.microsoft.com/office/drawing/2014/main" id="{0F9AA277-69F9-2E44-B1D0-F531501E66EA}"/>
              </a:ext>
            </a:extLst>
          </p:cNvPr>
          <p:cNvGrpSpPr/>
          <p:nvPr/>
        </p:nvGrpSpPr>
        <p:grpSpPr>
          <a:xfrm>
            <a:off x="127614" y="4401082"/>
            <a:ext cx="407599" cy="510000"/>
            <a:chOff x="1664075" y="1398150"/>
            <a:chExt cx="305699" cy="382499"/>
          </a:xfrm>
        </p:grpSpPr>
        <p:sp>
          <p:nvSpPr>
            <p:cNvPr id="101" name="Shape 2903">
              <a:extLst>
                <a:ext uri="{FF2B5EF4-FFF2-40B4-BE49-F238E27FC236}">
                  <a16:creationId xmlns:a16="http://schemas.microsoft.com/office/drawing/2014/main" id="{3F6E02CA-1A95-6F40-B682-5FA9510354EC}"/>
                </a:ext>
              </a:extLst>
            </p:cNvPr>
            <p:cNvSpPr/>
            <p:nvPr/>
          </p:nvSpPr>
          <p:spPr>
            <a:xfrm>
              <a:off x="1664075" y="1454350"/>
              <a:ext cx="288000" cy="288000"/>
            </a:xfrm>
            <a:prstGeom prst="ellipse">
              <a:avLst/>
            </a:prstGeom>
            <a:solidFill>
              <a:srgbClr val="DEDEDE"/>
            </a:solidFill>
            <a:ln w="9525" cap="flat" cmpd="sng">
              <a:solidFill>
                <a:srgbClr val="DEDEDE"/>
              </a:solidFill>
              <a:prstDash val="solid"/>
              <a:round/>
              <a:headEnd type="none" w="med" len="med"/>
              <a:tailEnd type="none" w="med" len="med"/>
            </a:ln>
          </p:spPr>
          <p:txBody>
            <a:bodyPr lIns="121900" tIns="121900" rIns="121900" bIns="121900" anchor="ctr" anchorCtr="0">
              <a:noAutofit/>
            </a:bodyPr>
            <a:lstStyle/>
            <a:p>
              <a:endParaRPr sz="2400">
                <a:solidFill>
                  <a:srgbClr val="000000"/>
                </a:solidFill>
                <a:latin typeface="Calibri"/>
                <a:ea typeface="Calibri"/>
                <a:cs typeface="Calibri"/>
                <a:sym typeface="Calibri"/>
              </a:endParaRPr>
            </a:p>
          </p:txBody>
        </p:sp>
        <p:sp>
          <p:nvSpPr>
            <p:cNvPr id="102" name="Shape 2904">
              <a:extLst>
                <a:ext uri="{FF2B5EF4-FFF2-40B4-BE49-F238E27FC236}">
                  <a16:creationId xmlns:a16="http://schemas.microsoft.com/office/drawing/2014/main" id="{DC3A639B-6D62-5A49-990E-8A5EFADB7BBA}"/>
                </a:ext>
              </a:extLst>
            </p:cNvPr>
            <p:cNvSpPr txBox="1"/>
            <p:nvPr/>
          </p:nvSpPr>
          <p:spPr>
            <a:xfrm>
              <a:off x="1664075" y="1398150"/>
              <a:ext cx="305699" cy="382499"/>
            </a:xfrm>
            <a:prstGeom prst="rect">
              <a:avLst/>
            </a:prstGeom>
            <a:noFill/>
            <a:ln>
              <a:noFill/>
            </a:ln>
          </p:spPr>
          <p:txBody>
            <a:bodyPr lIns="121900" tIns="121900" rIns="121900" bIns="121900" anchor="t" anchorCtr="0">
              <a:noAutofit/>
            </a:bodyPr>
            <a:lstStyle/>
            <a:p>
              <a:pPr>
                <a:buSzPct val="25000"/>
              </a:pPr>
              <a:r>
                <a:rPr lang="en-US" sz="2400">
                  <a:solidFill>
                    <a:srgbClr val="FFFFFF"/>
                  </a:solidFill>
                  <a:latin typeface="Calibri"/>
                  <a:ea typeface="Calibri"/>
                  <a:cs typeface="Calibri"/>
                  <a:sym typeface="Calibri"/>
                </a:rPr>
                <a:t>3</a:t>
              </a:r>
            </a:p>
          </p:txBody>
        </p:sp>
      </p:grpSp>
      <p:sp>
        <p:nvSpPr>
          <p:cNvPr id="103" name="Shape 2905">
            <a:extLst>
              <a:ext uri="{FF2B5EF4-FFF2-40B4-BE49-F238E27FC236}">
                <a16:creationId xmlns:a16="http://schemas.microsoft.com/office/drawing/2014/main" id="{AE463915-7206-D74A-83EA-BA7F05A8E802}"/>
              </a:ext>
            </a:extLst>
          </p:cNvPr>
          <p:cNvSpPr txBox="1"/>
          <p:nvPr/>
        </p:nvSpPr>
        <p:spPr>
          <a:xfrm>
            <a:off x="690433" y="1806288"/>
            <a:ext cx="2796456" cy="813199"/>
          </a:xfrm>
          <a:prstGeom prst="rect">
            <a:avLst/>
          </a:prstGeom>
          <a:noFill/>
          <a:ln>
            <a:noFill/>
          </a:ln>
        </p:spPr>
        <p:txBody>
          <a:bodyPr lIns="121900" tIns="121900" rIns="121900" bIns="121900" anchor="t" anchorCtr="0">
            <a:noAutofit/>
          </a:bodyPr>
          <a:lstStyle/>
          <a:p>
            <a:pPr>
              <a:buSzPct val="25000"/>
            </a:pPr>
            <a:r>
              <a:rPr lang="en-US" sz="2400">
                <a:solidFill>
                  <a:srgbClr val="343434"/>
                </a:solidFill>
                <a:latin typeface="Calibri"/>
                <a:ea typeface="Calibri"/>
                <a:cs typeface="Calibri"/>
                <a:sym typeface="Calibri"/>
              </a:rPr>
              <a:t>Summon invoked with authenticated identity</a:t>
            </a:r>
          </a:p>
        </p:txBody>
      </p:sp>
      <p:sp>
        <p:nvSpPr>
          <p:cNvPr id="104" name="Shape 2906">
            <a:extLst>
              <a:ext uri="{FF2B5EF4-FFF2-40B4-BE49-F238E27FC236}">
                <a16:creationId xmlns:a16="http://schemas.microsoft.com/office/drawing/2014/main" id="{42F348EA-E1BA-1547-A4D7-543ECDC9F22C}"/>
              </a:ext>
            </a:extLst>
          </p:cNvPr>
          <p:cNvSpPr txBox="1"/>
          <p:nvPr/>
        </p:nvSpPr>
        <p:spPr>
          <a:xfrm>
            <a:off x="690431" y="3112695"/>
            <a:ext cx="2796456" cy="813199"/>
          </a:xfrm>
          <a:prstGeom prst="rect">
            <a:avLst/>
          </a:prstGeom>
          <a:noFill/>
          <a:ln>
            <a:noFill/>
          </a:ln>
        </p:spPr>
        <p:txBody>
          <a:bodyPr lIns="121900" tIns="121900" rIns="121900" bIns="121900" anchor="t" anchorCtr="0">
            <a:noAutofit/>
          </a:bodyPr>
          <a:lstStyle/>
          <a:p>
            <a:pPr>
              <a:buSzPct val="25000"/>
            </a:pPr>
            <a:r>
              <a:rPr lang="en-US" sz="2400">
                <a:solidFill>
                  <a:srgbClr val="343434"/>
                </a:solidFill>
                <a:latin typeface="Calibri"/>
                <a:ea typeface="Calibri"/>
                <a:cs typeface="Calibri"/>
                <a:sym typeface="Calibri"/>
              </a:rPr>
              <a:t>Summon fetches secrets using identity</a:t>
            </a:r>
          </a:p>
        </p:txBody>
      </p:sp>
      <p:sp>
        <p:nvSpPr>
          <p:cNvPr id="105" name="Shape 2907">
            <a:extLst>
              <a:ext uri="{FF2B5EF4-FFF2-40B4-BE49-F238E27FC236}">
                <a16:creationId xmlns:a16="http://schemas.microsoft.com/office/drawing/2014/main" id="{09BD5F71-5775-0247-80CA-4D25139C1522}"/>
              </a:ext>
            </a:extLst>
          </p:cNvPr>
          <p:cNvSpPr txBox="1"/>
          <p:nvPr/>
        </p:nvSpPr>
        <p:spPr>
          <a:xfrm>
            <a:off x="745166" y="4401082"/>
            <a:ext cx="2796456" cy="1065599"/>
          </a:xfrm>
          <a:prstGeom prst="rect">
            <a:avLst/>
          </a:prstGeom>
          <a:noFill/>
          <a:ln>
            <a:noFill/>
          </a:ln>
        </p:spPr>
        <p:txBody>
          <a:bodyPr lIns="121900" tIns="121900" rIns="121900" bIns="121900" anchor="t" anchorCtr="0">
            <a:noAutofit/>
          </a:bodyPr>
          <a:lstStyle/>
          <a:p>
            <a:pPr>
              <a:buSzPct val="25000"/>
            </a:pPr>
            <a:r>
              <a:rPr lang="en-US" sz="2400">
                <a:solidFill>
                  <a:srgbClr val="343434"/>
                </a:solidFill>
                <a:latin typeface="Calibri"/>
                <a:ea typeface="Calibri"/>
                <a:cs typeface="Calibri"/>
                <a:sym typeface="Calibri"/>
              </a:rPr>
              <a:t>Processes launched with secrets in environment</a:t>
            </a:r>
          </a:p>
        </p:txBody>
      </p:sp>
      <p:pic>
        <p:nvPicPr>
          <p:cNvPr id="106" name="Shape 2875" descr="machine-identity-cybrgreen.png">
            <a:extLst>
              <a:ext uri="{FF2B5EF4-FFF2-40B4-BE49-F238E27FC236}">
                <a16:creationId xmlns:a16="http://schemas.microsoft.com/office/drawing/2014/main" id="{90EC6491-63BD-1349-A564-977DABA1A813}"/>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065980" y="1635845"/>
            <a:ext cx="878771" cy="880294"/>
          </a:xfrm>
          <a:prstGeom prst="rect">
            <a:avLst/>
          </a:prstGeom>
          <a:noFill/>
          <a:ln>
            <a:noFill/>
          </a:ln>
        </p:spPr>
      </p:pic>
      <p:sp>
        <p:nvSpPr>
          <p:cNvPr id="107" name="TextBox 106">
            <a:extLst>
              <a:ext uri="{FF2B5EF4-FFF2-40B4-BE49-F238E27FC236}">
                <a16:creationId xmlns:a16="http://schemas.microsoft.com/office/drawing/2014/main" id="{4B264434-08A3-2642-9D5E-D3576862A06A}"/>
              </a:ext>
            </a:extLst>
          </p:cNvPr>
          <p:cNvSpPr txBox="1"/>
          <p:nvPr/>
        </p:nvSpPr>
        <p:spPr>
          <a:xfrm>
            <a:off x="448940" y="5929333"/>
            <a:ext cx="5618643" cy="369332"/>
          </a:xfrm>
          <a:prstGeom prst="rect">
            <a:avLst/>
          </a:prstGeom>
          <a:solidFill>
            <a:srgbClr val="FFFFFF"/>
          </a:solidFill>
          <a:ln>
            <a:solidFill>
              <a:srgbClr val="224982"/>
            </a:solid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a:rPr>
              <a:t>Learn more at: </a:t>
            </a:r>
            <a:r>
              <a:rPr kumimoji="0" lang="en-US" sz="1800" b="1" i="0" u="none" strike="noStrike" kern="0" cap="none" spc="0" normalizeH="0" baseline="0" noProof="0">
                <a:ln>
                  <a:noFill/>
                </a:ln>
                <a:solidFill>
                  <a:srgbClr val="000000"/>
                </a:solidFill>
                <a:effectLst/>
                <a:uLnTx/>
                <a:uFillTx/>
                <a:latin typeface="Calibri"/>
                <a:hlinkClick r:id="rId8"/>
              </a:rPr>
              <a:t>https://cyberark.github.io/summon/</a:t>
            </a:r>
            <a:endParaRPr kumimoji="0" lang="en-US" sz="1800" b="1" i="0" u="none" strike="noStrike" kern="0" cap="none" spc="0" normalizeH="0" baseline="0" noProof="0">
              <a:ln>
                <a:noFill/>
              </a:ln>
              <a:solidFill>
                <a:srgbClr val="000000"/>
              </a:solidFill>
              <a:effectLst/>
              <a:uLnTx/>
              <a:uFillTx/>
              <a:latin typeface="Calibri"/>
            </a:endParaRPr>
          </a:p>
        </p:txBody>
      </p:sp>
      <p:pic>
        <p:nvPicPr>
          <p:cNvPr id="40" name="Picture 39">
            <a:extLst>
              <a:ext uri="{FF2B5EF4-FFF2-40B4-BE49-F238E27FC236}">
                <a16:creationId xmlns:a16="http://schemas.microsoft.com/office/drawing/2014/main" id="{E6200F1C-4468-0E4F-80B2-B5F87A139A03}"/>
              </a:ext>
            </a:extLst>
          </p:cNvPr>
          <p:cNvPicPr>
            <a:picLocks noChangeAspect="1"/>
          </p:cNvPicPr>
          <p:nvPr/>
        </p:nvPicPr>
        <p:blipFill>
          <a:blip r:embed="rId9"/>
          <a:stretch>
            <a:fillRect/>
          </a:stretch>
        </p:blipFill>
        <p:spPr>
          <a:xfrm>
            <a:off x="9856680" y="1173964"/>
            <a:ext cx="1473472" cy="1242842"/>
          </a:xfrm>
          <a:prstGeom prst="rect">
            <a:avLst/>
          </a:prstGeom>
        </p:spPr>
      </p:pic>
    </p:spTree>
    <p:extLst>
      <p:ext uri="{BB962C8B-B14F-4D97-AF65-F5344CB8AC3E}">
        <p14:creationId xmlns:p14="http://schemas.microsoft.com/office/powerpoint/2010/main" val="161246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16" name="Arc 15">
            <a:extLst>
              <a:ext uri="{FF2B5EF4-FFF2-40B4-BE49-F238E27FC236}">
                <a16:creationId xmlns:a16="http://schemas.microsoft.com/office/drawing/2014/main" id="{433E1161-D4E8-1B42-96E1-FB0EC57ABB6A}"/>
              </a:ext>
            </a:extLst>
          </p:cNvPr>
          <p:cNvSpPr/>
          <p:nvPr/>
        </p:nvSpPr>
        <p:spPr>
          <a:xfrm rot="1623345" flipV="1">
            <a:off x="3400138" y="2598962"/>
            <a:ext cx="5553024" cy="2013017"/>
          </a:xfrm>
          <a:prstGeom prst="arc">
            <a:avLst>
              <a:gd name="adj1" fmla="val 11565794"/>
              <a:gd name="adj2" fmla="val 20982682"/>
            </a:avLst>
          </a:prstGeom>
          <a:ln w="127000">
            <a:solidFill>
              <a:schemeClr val="accent1">
                <a:alpha val="67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233"/>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BCF9F16-75A4-AA43-A0B1-388E788F1FDC}"/>
              </a:ext>
            </a:extLst>
          </p:cNvPr>
          <p:cNvPicPr>
            <a:picLocks noChangeAspect="1"/>
          </p:cNvPicPr>
          <p:nvPr/>
        </p:nvPicPr>
        <p:blipFill>
          <a:blip r:embed="rId3"/>
          <a:stretch>
            <a:fillRect/>
          </a:stretch>
        </p:blipFill>
        <p:spPr>
          <a:xfrm>
            <a:off x="8238536" y="3888134"/>
            <a:ext cx="3364412" cy="2249350"/>
          </a:xfrm>
          <a:prstGeom prst="rect">
            <a:avLst/>
          </a:prstGeom>
          <a:ln>
            <a:noFill/>
          </a:ln>
          <a:effectLst>
            <a:outerShdw blurRad="50800" dist="127000" dir="2700000" algn="tl" rotWithShape="0">
              <a:prstClr val="black">
                <a:alpha val="40000"/>
              </a:prstClr>
            </a:outerShdw>
          </a:effectLst>
        </p:spPr>
      </p:pic>
      <p:pic>
        <p:nvPicPr>
          <p:cNvPr id="7" name="Picture 6">
            <a:extLst>
              <a:ext uri="{FF2B5EF4-FFF2-40B4-BE49-F238E27FC236}">
                <a16:creationId xmlns:a16="http://schemas.microsoft.com/office/drawing/2014/main" id="{EA568756-3244-054F-910A-361239D6A8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148" y="1371683"/>
            <a:ext cx="3355268" cy="2516451"/>
          </a:xfrm>
          <a:prstGeom prst="rect">
            <a:avLst/>
          </a:prstGeom>
          <a:ln>
            <a:noFill/>
          </a:ln>
          <a:effectLst>
            <a:outerShdw blurRad="50800" dist="127000" dir="2700000" algn="tl" rotWithShape="0">
              <a:prstClr val="black">
                <a:alpha val="40000"/>
              </a:prstClr>
            </a:outerShdw>
          </a:effectLst>
        </p:spPr>
      </p:pic>
      <p:sp>
        <p:nvSpPr>
          <p:cNvPr id="4" name="Title 3">
            <a:extLst>
              <a:ext uri="{FF2B5EF4-FFF2-40B4-BE49-F238E27FC236}">
                <a16:creationId xmlns:a16="http://schemas.microsoft.com/office/drawing/2014/main" id="{44312D31-9507-7747-9A55-31E79F22D9E0}"/>
              </a:ext>
            </a:extLst>
          </p:cNvPr>
          <p:cNvSpPr>
            <a:spLocks noGrp="1"/>
          </p:cNvSpPr>
          <p:nvPr>
            <p:ph type="title"/>
          </p:nvPr>
        </p:nvSpPr>
        <p:spPr/>
        <p:txBody>
          <a:bodyPr/>
          <a:lstStyle/>
          <a:p>
            <a:r>
              <a:rPr lang="en-US"/>
              <a:t>The Secrets Lifecycle Today</a:t>
            </a:r>
          </a:p>
        </p:txBody>
      </p:sp>
      <p:pic>
        <p:nvPicPr>
          <p:cNvPr id="8" name="Picture 7">
            <a:extLst>
              <a:ext uri="{FF2B5EF4-FFF2-40B4-BE49-F238E27FC236}">
                <a16:creationId xmlns:a16="http://schemas.microsoft.com/office/drawing/2014/main" id="{D89504F2-D406-0E4F-B7E9-E528725CFAE3}"/>
              </a:ext>
            </a:extLst>
          </p:cNvPr>
          <p:cNvPicPr>
            <a:picLocks noChangeAspect="1"/>
          </p:cNvPicPr>
          <p:nvPr/>
        </p:nvPicPr>
        <p:blipFill>
          <a:blip r:embed="rId5"/>
          <a:stretch>
            <a:fillRect/>
          </a:stretch>
        </p:blipFill>
        <p:spPr>
          <a:xfrm>
            <a:off x="4434342" y="2695752"/>
            <a:ext cx="3364412" cy="2102758"/>
          </a:xfrm>
          <a:prstGeom prst="rect">
            <a:avLst/>
          </a:prstGeom>
          <a:ln>
            <a:noFill/>
          </a:ln>
          <a:effectLst>
            <a:outerShdw blurRad="50800" dist="127000" dir="2700000" algn="tl" rotWithShape="0">
              <a:prstClr val="black">
                <a:alpha val="40000"/>
              </a:prstClr>
            </a:outerShdw>
          </a:effectLst>
        </p:spPr>
      </p:pic>
      <p:sp>
        <p:nvSpPr>
          <p:cNvPr id="11" name="Rectangle 10">
            <a:extLst>
              <a:ext uri="{FF2B5EF4-FFF2-40B4-BE49-F238E27FC236}">
                <a16:creationId xmlns:a16="http://schemas.microsoft.com/office/drawing/2014/main" id="{3A47F330-3E15-CE45-94CB-9CCC69486977}"/>
              </a:ext>
            </a:extLst>
          </p:cNvPr>
          <p:cNvSpPr/>
          <p:nvPr/>
        </p:nvSpPr>
        <p:spPr>
          <a:xfrm>
            <a:off x="1495059" y="1002351"/>
            <a:ext cx="162544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F2233"/>
                </a:solidFill>
                <a:effectLst/>
                <a:uLnTx/>
                <a:uFillTx/>
                <a:latin typeface="Arial"/>
                <a:ea typeface="+mn-ea"/>
                <a:cs typeface="+mn-cs"/>
              </a:rPr>
              <a:t>Secrets Storage</a:t>
            </a:r>
          </a:p>
        </p:txBody>
      </p:sp>
      <p:sp>
        <p:nvSpPr>
          <p:cNvPr id="12" name="Rectangle 11">
            <a:extLst>
              <a:ext uri="{FF2B5EF4-FFF2-40B4-BE49-F238E27FC236}">
                <a16:creationId xmlns:a16="http://schemas.microsoft.com/office/drawing/2014/main" id="{D0F7D8C2-24FD-5F4C-9131-103273A7686C}"/>
              </a:ext>
            </a:extLst>
          </p:cNvPr>
          <p:cNvSpPr/>
          <p:nvPr/>
        </p:nvSpPr>
        <p:spPr>
          <a:xfrm>
            <a:off x="5275869" y="2326420"/>
            <a:ext cx="168135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F2233"/>
                </a:solidFill>
                <a:effectLst/>
                <a:uLnTx/>
                <a:uFillTx/>
                <a:latin typeface="Arial"/>
                <a:ea typeface="+mn-ea"/>
                <a:cs typeface="+mn-cs"/>
              </a:rPr>
              <a:t>Secrets Delivery</a:t>
            </a:r>
          </a:p>
        </p:txBody>
      </p:sp>
      <p:sp>
        <p:nvSpPr>
          <p:cNvPr id="13" name="Rectangle 12">
            <a:extLst>
              <a:ext uri="{FF2B5EF4-FFF2-40B4-BE49-F238E27FC236}">
                <a16:creationId xmlns:a16="http://schemas.microsoft.com/office/drawing/2014/main" id="{B8EFAD05-30F9-254A-8196-F2DB256532A5}"/>
              </a:ext>
            </a:extLst>
          </p:cNvPr>
          <p:cNvSpPr/>
          <p:nvPr/>
        </p:nvSpPr>
        <p:spPr>
          <a:xfrm>
            <a:off x="9253347" y="3518802"/>
            <a:ext cx="133478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F2233"/>
                </a:solidFill>
                <a:effectLst/>
                <a:uLnTx/>
                <a:uFillTx/>
                <a:latin typeface="Arial"/>
                <a:ea typeface="+mn-ea"/>
                <a:cs typeface="+mn-cs"/>
              </a:rPr>
              <a:t>Applications</a:t>
            </a:r>
          </a:p>
        </p:txBody>
      </p:sp>
    </p:spTree>
    <p:extLst>
      <p:ext uri="{BB962C8B-B14F-4D97-AF65-F5344CB8AC3E}">
        <p14:creationId xmlns:p14="http://schemas.microsoft.com/office/powerpoint/2010/main" val="415143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419F18-93EC-6540-8E8D-F8A73EC40028}"/>
              </a:ext>
            </a:extLst>
          </p:cNvPr>
          <p:cNvSpPr>
            <a:spLocks noGrp="1"/>
          </p:cNvSpPr>
          <p:nvPr>
            <p:ph type="sldNum" sz="quarter" idx="12"/>
          </p:nvPr>
        </p:nvSpPr>
        <p:spPr/>
        <p:txBody>
          <a:bodyPr/>
          <a:lstStyle/>
          <a:p>
            <a:r>
              <a:rPr lang="en-US"/>
              <a:t> </a:t>
            </a:r>
          </a:p>
        </p:txBody>
      </p:sp>
      <p:sp>
        <p:nvSpPr>
          <p:cNvPr id="3" name="Title 2">
            <a:extLst>
              <a:ext uri="{FF2B5EF4-FFF2-40B4-BE49-F238E27FC236}">
                <a16:creationId xmlns:a16="http://schemas.microsoft.com/office/drawing/2014/main" id="{170467C1-7B6E-5445-98FA-646B84916FCF}"/>
              </a:ext>
            </a:extLst>
          </p:cNvPr>
          <p:cNvSpPr>
            <a:spLocks noGrp="1"/>
          </p:cNvSpPr>
          <p:nvPr>
            <p:ph type="title"/>
          </p:nvPr>
        </p:nvSpPr>
        <p:spPr/>
        <p:txBody>
          <a:bodyPr/>
          <a:lstStyle/>
          <a:p>
            <a:r>
              <a:rPr lang="en-US"/>
              <a:t>INTRODUCING “Secretless”</a:t>
            </a:r>
          </a:p>
        </p:txBody>
      </p:sp>
      <p:sp>
        <p:nvSpPr>
          <p:cNvPr id="2" name="Content Placeholder 1">
            <a:extLst>
              <a:ext uri="{FF2B5EF4-FFF2-40B4-BE49-F238E27FC236}">
                <a16:creationId xmlns:a16="http://schemas.microsoft.com/office/drawing/2014/main" id="{47DF1348-40D0-BE48-8AAA-465D0BCB4A7E}"/>
              </a:ext>
            </a:extLst>
          </p:cNvPr>
          <p:cNvSpPr>
            <a:spLocks noGrp="1"/>
          </p:cNvSpPr>
          <p:nvPr>
            <p:ph idx="4294967295"/>
          </p:nvPr>
        </p:nvSpPr>
        <p:spPr>
          <a:xfrm>
            <a:off x="903288" y="1104900"/>
            <a:ext cx="11288712" cy="5329238"/>
          </a:xfrm>
        </p:spPr>
        <p:txBody>
          <a:bodyPr/>
          <a:lstStyle/>
          <a:p>
            <a:pPr marL="0" indent="0">
              <a:buNone/>
            </a:pPr>
            <a:r>
              <a:rPr lang="en-US" b="1"/>
              <a:t>Establishes proxied connections to resources w/o direct access to secrets.</a:t>
            </a:r>
          </a:p>
          <a:p>
            <a:pPr lvl="1"/>
            <a:r>
              <a:rPr lang="en-US"/>
              <a:t>Frees developers and applications from responsibility of managing secrets. </a:t>
            </a:r>
          </a:p>
          <a:p>
            <a:pPr lvl="1"/>
            <a:r>
              <a:rPr lang="en-US"/>
              <a:t>Reduces the threat surface of secrets</a:t>
            </a:r>
          </a:p>
          <a:p>
            <a:pPr lvl="1"/>
            <a:r>
              <a:rPr lang="en-US"/>
              <a:t>Handles rotation transparently</a:t>
            </a:r>
          </a:p>
          <a:p>
            <a:pPr lvl="1"/>
            <a:r>
              <a:rPr lang="en-US"/>
              <a:t>Does not change how clients connect to services</a:t>
            </a:r>
          </a:p>
          <a:p>
            <a:pPr lvl="1"/>
            <a:r>
              <a:rPr lang="en-US"/>
              <a:t>Allows use of standard libraries and tools.</a:t>
            </a:r>
          </a:p>
          <a:p>
            <a:pPr marL="0" indent="0">
              <a:buNone/>
            </a:pPr>
            <a:endParaRPr lang="en-US"/>
          </a:p>
          <a:p>
            <a:pPr marL="0" indent="0">
              <a:buNone/>
            </a:pPr>
            <a:r>
              <a:rPr lang="en-US" b="1"/>
              <a:t>Uses an extensible driver model to connect to backend resources. </a:t>
            </a:r>
          </a:p>
          <a:p>
            <a:r>
              <a:rPr lang="en-US"/>
              <a:t>For example:</a:t>
            </a:r>
          </a:p>
          <a:p>
            <a:pPr lvl="1"/>
            <a:r>
              <a:rPr lang="en-US"/>
              <a:t>HTTP</a:t>
            </a:r>
          </a:p>
          <a:p>
            <a:pPr lvl="1"/>
            <a:r>
              <a:rPr lang="en-US"/>
              <a:t>SSH (MITM and </a:t>
            </a:r>
            <a:r>
              <a:rPr lang="en-US" err="1"/>
              <a:t>ssh</a:t>
            </a:r>
            <a:r>
              <a:rPr lang="en-US"/>
              <a:t>-agent approaches)</a:t>
            </a:r>
          </a:p>
          <a:p>
            <a:pPr lvl="1"/>
            <a:r>
              <a:rPr lang="en-US"/>
              <a:t>SQL and NoSQL Databases</a:t>
            </a:r>
          </a:p>
          <a:p>
            <a:pPr lvl="1"/>
            <a:r>
              <a:rPr lang="en-US"/>
              <a:t>New drivers in development, inquire within to join the effort.</a:t>
            </a:r>
          </a:p>
          <a:p>
            <a:endParaRPr lang="en-US"/>
          </a:p>
        </p:txBody>
      </p:sp>
    </p:spTree>
    <p:extLst>
      <p:ext uri="{BB962C8B-B14F-4D97-AF65-F5344CB8AC3E}">
        <p14:creationId xmlns:p14="http://schemas.microsoft.com/office/powerpoint/2010/main" val="274095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9CD05771-51E7-2C4F-8CB8-E7F2232AD4D4}"/>
              </a:ext>
            </a:extLst>
          </p:cNvPr>
          <p:cNvPicPr>
            <a:picLocks noChangeAspect="1"/>
          </p:cNvPicPr>
          <p:nvPr/>
        </p:nvPicPr>
        <p:blipFill>
          <a:blip r:embed="rId2"/>
          <a:stretch>
            <a:fillRect/>
          </a:stretch>
        </p:blipFill>
        <p:spPr>
          <a:xfrm>
            <a:off x="7773109" y="1139986"/>
            <a:ext cx="1119176" cy="944001"/>
          </a:xfrm>
          <a:prstGeom prst="rect">
            <a:avLst/>
          </a:prstGeom>
        </p:spPr>
      </p:pic>
      <p:sp>
        <p:nvSpPr>
          <p:cNvPr id="2" name="Rounded Rectangle 1">
            <a:extLst>
              <a:ext uri="{FF2B5EF4-FFF2-40B4-BE49-F238E27FC236}">
                <a16:creationId xmlns:a16="http://schemas.microsoft.com/office/drawing/2014/main" id="{FDBDDABB-6681-F84D-A88F-5BFBA400F83F}"/>
              </a:ext>
            </a:extLst>
          </p:cNvPr>
          <p:cNvSpPr/>
          <p:nvPr/>
        </p:nvSpPr>
        <p:spPr>
          <a:xfrm>
            <a:off x="3566141" y="2434484"/>
            <a:ext cx="4168033" cy="1741751"/>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7744405-57AC-BF4D-AC93-E51454A7E3C3}"/>
              </a:ext>
            </a:extLst>
          </p:cNvPr>
          <p:cNvSpPr/>
          <p:nvPr/>
        </p:nvSpPr>
        <p:spPr>
          <a:xfrm>
            <a:off x="256674" y="800698"/>
            <a:ext cx="11667959" cy="3664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Shape 570">
            <a:extLst>
              <a:ext uri="{FF2B5EF4-FFF2-40B4-BE49-F238E27FC236}">
                <a16:creationId xmlns:a16="http://schemas.microsoft.com/office/drawing/2014/main" id="{D6C2A848-751E-0B47-8583-C8538C88AA42}"/>
              </a:ext>
            </a:extLst>
          </p:cNvPr>
          <p:cNvSpPr/>
          <p:nvPr/>
        </p:nvSpPr>
        <p:spPr>
          <a:xfrm>
            <a:off x="1484299" y="2718956"/>
            <a:ext cx="1138509" cy="1107565"/>
          </a:xfrm>
          <a:custGeom>
            <a:avLst/>
            <a:gdLst/>
            <a:ahLst/>
            <a:cxnLst/>
            <a:rect l="0" t="0" r="0" b="0"/>
            <a:pathLst>
              <a:path w="120000" h="120000" extrusionOk="0">
                <a:moveTo>
                  <a:pt x="95061" y="72558"/>
                </a:moveTo>
                <a:cubicBezTo>
                  <a:pt x="90617" y="71543"/>
                  <a:pt x="86913" y="70021"/>
                  <a:pt x="80740" y="65708"/>
                </a:cubicBezTo>
                <a:cubicBezTo>
                  <a:pt x="76543" y="61902"/>
                  <a:pt x="74567" y="56828"/>
                  <a:pt x="73827" y="53784"/>
                </a:cubicBezTo>
                <a:cubicBezTo>
                  <a:pt x="79259" y="47441"/>
                  <a:pt x="82469" y="38054"/>
                  <a:pt x="83703" y="30951"/>
                </a:cubicBezTo>
                <a:cubicBezTo>
                  <a:pt x="83950" y="29682"/>
                  <a:pt x="83950" y="28668"/>
                  <a:pt x="84197" y="27653"/>
                </a:cubicBezTo>
                <a:cubicBezTo>
                  <a:pt x="85679" y="12431"/>
                  <a:pt x="75061" y="0"/>
                  <a:pt x="60000" y="0"/>
                </a:cubicBezTo>
                <a:cubicBezTo>
                  <a:pt x="45185" y="0"/>
                  <a:pt x="34567" y="12431"/>
                  <a:pt x="36049" y="27653"/>
                </a:cubicBezTo>
                <a:cubicBezTo>
                  <a:pt x="36049" y="28668"/>
                  <a:pt x="36296" y="29682"/>
                  <a:pt x="36296" y="30951"/>
                </a:cubicBezTo>
                <a:cubicBezTo>
                  <a:pt x="37777" y="38562"/>
                  <a:pt x="41234" y="48202"/>
                  <a:pt x="46913" y="54545"/>
                </a:cubicBezTo>
                <a:cubicBezTo>
                  <a:pt x="45185" y="62663"/>
                  <a:pt x="39506" y="65708"/>
                  <a:pt x="39506" y="65708"/>
                </a:cubicBezTo>
                <a:cubicBezTo>
                  <a:pt x="33333" y="70021"/>
                  <a:pt x="29382" y="71543"/>
                  <a:pt x="25185" y="72558"/>
                </a:cubicBezTo>
                <a:cubicBezTo>
                  <a:pt x="12592" y="75095"/>
                  <a:pt x="987" y="92346"/>
                  <a:pt x="0" y="106553"/>
                </a:cubicBezTo>
                <a:cubicBezTo>
                  <a:pt x="17283" y="115179"/>
                  <a:pt x="37777" y="120000"/>
                  <a:pt x="60000" y="120000"/>
                </a:cubicBezTo>
                <a:cubicBezTo>
                  <a:pt x="82222" y="120000"/>
                  <a:pt x="102716" y="115179"/>
                  <a:pt x="120000" y="106553"/>
                </a:cubicBezTo>
                <a:cubicBezTo>
                  <a:pt x="119012" y="92346"/>
                  <a:pt x="107407" y="75095"/>
                  <a:pt x="95061" y="72558"/>
                </a:cubicBezTo>
                <a:close/>
              </a:path>
            </a:pathLst>
          </a:custGeom>
          <a:solidFill>
            <a:srgbClr val="DEDEDE"/>
          </a:solidFill>
          <a:ln w="15875" cap="flat" cmpd="sng">
            <a:solidFill>
              <a:srgbClr val="FFFFFF"/>
            </a:solidFill>
            <a:prstDash val="solid"/>
            <a:miter/>
            <a:headEnd type="none" w="med" len="med"/>
            <a:tailEnd type="none" w="med" len="med"/>
          </a:ln>
        </p:spPr>
        <p:txBody>
          <a:bodyPr lIns="121900" tIns="60933" rIns="121900" bIns="60933" anchor="t" anchorCtr="0">
            <a:noAutofit/>
          </a:bodyPr>
          <a:lstStyle/>
          <a:p>
            <a:endParaRPr sz="2400">
              <a:solidFill>
                <a:srgbClr val="000000"/>
              </a:solidFill>
              <a:latin typeface="Calibri"/>
              <a:ea typeface="Calibri"/>
              <a:cs typeface="Calibri"/>
              <a:sym typeface="Calibri"/>
            </a:endParaRPr>
          </a:p>
        </p:txBody>
      </p:sp>
      <p:pic>
        <p:nvPicPr>
          <p:cNvPr id="6" name="Shape 510">
            <a:extLst>
              <a:ext uri="{FF2B5EF4-FFF2-40B4-BE49-F238E27FC236}">
                <a16:creationId xmlns:a16="http://schemas.microsoft.com/office/drawing/2014/main" id="{F99E195F-7262-C949-AAF9-77933F01802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14024" y="2680717"/>
            <a:ext cx="1458053" cy="1085913"/>
          </a:xfrm>
          <a:prstGeom prst="rect">
            <a:avLst/>
          </a:prstGeom>
          <a:noFill/>
          <a:ln>
            <a:noFill/>
          </a:ln>
        </p:spPr>
      </p:pic>
      <p:sp>
        <p:nvSpPr>
          <p:cNvPr id="11" name="Shape 507">
            <a:extLst>
              <a:ext uri="{FF2B5EF4-FFF2-40B4-BE49-F238E27FC236}">
                <a16:creationId xmlns:a16="http://schemas.microsoft.com/office/drawing/2014/main" id="{38DD557B-B842-AC4F-A13A-AB991DC0CAAD}"/>
              </a:ext>
            </a:extLst>
          </p:cNvPr>
          <p:cNvSpPr/>
          <p:nvPr/>
        </p:nvSpPr>
        <p:spPr>
          <a:xfrm>
            <a:off x="6545029" y="2716447"/>
            <a:ext cx="1016004" cy="1016004"/>
          </a:xfrm>
          <a:prstGeom prst="ellipse">
            <a:avLst/>
          </a:prstGeom>
          <a:solidFill>
            <a:srgbClr val="FFFFFF"/>
          </a:solidFill>
          <a:ln w="9525" cap="flat" cmpd="sng">
            <a:solidFill>
              <a:schemeClr val="bg1">
                <a:lumMod val="65000"/>
              </a:schemeClr>
            </a:solidFill>
            <a:prstDash val="solid"/>
            <a:round/>
            <a:headEnd type="none" w="med" len="med"/>
            <a:tailEnd type="none" w="med" len="med"/>
          </a:ln>
        </p:spPr>
        <p:txBody>
          <a:bodyPr lIns="121900" tIns="121900" rIns="121900" bIns="121900" anchor="ctr" anchorCtr="0">
            <a:noAutofit/>
          </a:bodyPr>
          <a:lstStyle/>
          <a:p>
            <a:endParaRPr sz="2400">
              <a:ln>
                <a:solidFill>
                  <a:schemeClr val="bg1">
                    <a:lumMod val="65000"/>
                  </a:schemeClr>
                </a:solidFill>
              </a:ln>
              <a:solidFill>
                <a:schemeClr val="bg1">
                  <a:lumMod val="65000"/>
                </a:schemeClr>
              </a:solidFill>
            </a:endParaRPr>
          </a:p>
        </p:txBody>
      </p:sp>
      <p:pic>
        <p:nvPicPr>
          <p:cNvPr id="12" name="Shape 508">
            <a:extLst>
              <a:ext uri="{FF2B5EF4-FFF2-40B4-BE49-F238E27FC236}">
                <a16:creationId xmlns:a16="http://schemas.microsoft.com/office/drawing/2014/main" id="{AAD468A9-59C8-2E4A-BB0B-FD0C93FAF41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694851" y="2740609"/>
            <a:ext cx="716359" cy="967675"/>
          </a:xfrm>
          <a:prstGeom prst="rect">
            <a:avLst/>
          </a:prstGeom>
          <a:noFill/>
          <a:ln>
            <a:noFill/>
          </a:ln>
        </p:spPr>
      </p:pic>
      <p:sp>
        <p:nvSpPr>
          <p:cNvPr id="13" name="TextBox 12">
            <a:extLst>
              <a:ext uri="{FF2B5EF4-FFF2-40B4-BE49-F238E27FC236}">
                <a16:creationId xmlns:a16="http://schemas.microsoft.com/office/drawing/2014/main" id="{644D717B-8B71-6343-83ED-7DFEA1F72234}"/>
              </a:ext>
            </a:extLst>
          </p:cNvPr>
          <p:cNvSpPr txBox="1"/>
          <p:nvPr/>
        </p:nvSpPr>
        <p:spPr>
          <a:xfrm>
            <a:off x="6326733" y="3764967"/>
            <a:ext cx="1452593" cy="307777"/>
          </a:xfrm>
          <a:prstGeom prst="rect">
            <a:avLst/>
          </a:prstGeom>
          <a:noFill/>
        </p:spPr>
        <p:txBody>
          <a:bodyPr wrap="square" rtlCol="0">
            <a:spAutoFit/>
          </a:bodyPr>
          <a:lstStyle/>
          <a:p>
            <a:pPr algn="ctr"/>
            <a:r>
              <a:rPr lang="en-US" sz="1400">
                <a:solidFill>
                  <a:srgbClr val="265F91"/>
                </a:solidFill>
                <a:ea typeface="Open Sans Light" panose="020B0306030504020204" pitchFamily="34" charset="0"/>
                <a:cs typeface="Open Sans Light" panose="020B0306030504020204" pitchFamily="34" charset="0"/>
              </a:rPr>
              <a:t>Secretless</a:t>
            </a:r>
          </a:p>
        </p:txBody>
      </p:sp>
      <p:sp>
        <p:nvSpPr>
          <p:cNvPr id="14" name="TextBox 13">
            <a:extLst>
              <a:ext uri="{FF2B5EF4-FFF2-40B4-BE49-F238E27FC236}">
                <a16:creationId xmlns:a16="http://schemas.microsoft.com/office/drawing/2014/main" id="{C53CB57A-FD10-254C-BB71-6B1BFA1D8E80}"/>
              </a:ext>
            </a:extLst>
          </p:cNvPr>
          <p:cNvSpPr txBox="1"/>
          <p:nvPr/>
        </p:nvSpPr>
        <p:spPr>
          <a:xfrm>
            <a:off x="3814025" y="3766630"/>
            <a:ext cx="1452593" cy="307777"/>
          </a:xfrm>
          <a:prstGeom prst="rect">
            <a:avLst/>
          </a:prstGeom>
          <a:noFill/>
        </p:spPr>
        <p:txBody>
          <a:bodyPr wrap="square" rtlCol="0">
            <a:spAutoFit/>
          </a:bodyPr>
          <a:lstStyle/>
          <a:p>
            <a:pPr algn="ctr"/>
            <a:r>
              <a:rPr lang="en-US" sz="1400">
                <a:solidFill>
                  <a:srgbClr val="265F91"/>
                </a:solidFill>
                <a:ea typeface="Open Sans Light" panose="020B0306030504020204" pitchFamily="34" charset="0"/>
                <a:cs typeface="Open Sans Light" panose="020B0306030504020204" pitchFamily="34" charset="0"/>
              </a:rPr>
              <a:t>Billing Service</a:t>
            </a:r>
          </a:p>
        </p:txBody>
      </p:sp>
      <p:sp>
        <p:nvSpPr>
          <p:cNvPr id="15" name="TextBox 14">
            <a:extLst>
              <a:ext uri="{FF2B5EF4-FFF2-40B4-BE49-F238E27FC236}">
                <a16:creationId xmlns:a16="http://schemas.microsoft.com/office/drawing/2014/main" id="{28C3169C-51E9-2A41-B1EF-E1D68C48ACA3}"/>
              </a:ext>
            </a:extLst>
          </p:cNvPr>
          <p:cNvSpPr txBox="1"/>
          <p:nvPr/>
        </p:nvSpPr>
        <p:spPr>
          <a:xfrm>
            <a:off x="8857267" y="3764967"/>
            <a:ext cx="1694319" cy="307777"/>
          </a:xfrm>
          <a:prstGeom prst="rect">
            <a:avLst/>
          </a:prstGeom>
          <a:noFill/>
        </p:spPr>
        <p:txBody>
          <a:bodyPr wrap="square" rtlCol="0">
            <a:spAutoFit/>
          </a:bodyPr>
          <a:lstStyle/>
          <a:p>
            <a:pPr algn="ctr"/>
            <a:r>
              <a:rPr lang="en-US" sz="1400">
                <a:solidFill>
                  <a:srgbClr val="265F91"/>
                </a:solidFill>
                <a:ea typeface="Open Sans Light" panose="020B0306030504020204" pitchFamily="34" charset="0"/>
                <a:cs typeface="Open Sans Light" panose="020B0306030504020204" pitchFamily="34" charset="0"/>
              </a:rPr>
              <a:t>Database</a:t>
            </a:r>
          </a:p>
        </p:txBody>
      </p:sp>
      <p:grpSp>
        <p:nvGrpSpPr>
          <p:cNvPr id="24" name="Group 23">
            <a:extLst>
              <a:ext uri="{FF2B5EF4-FFF2-40B4-BE49-F238E27FC236}">
                <a16:creationId xmlns:a16="http://schemas.microsoft.com/office/drawing/2014/main" id="{65BE88E8-A209-9A46-AB49-8F04D4899F2A}"/>
              </a:ext>
            </a:extLst>
          </p:cNvPr>
          <p:cNvGrpSpPr/>
          <p:nvPr/>
        </p:nvGrpSpPr>
        <p:grpSpPr>
          <a:xfrm>
            <a:off x="9217463" y="2716447"/>
            <a:ext cx="973928" cy="1014453"/>
            <a:chOff x="4868739" y="706803"/>
            <a:chExt cx="584854" cy="594680"/>
          </a:xfrm>
        </p:grpSpPr>
        <p:sp>
          <p:nvSpPr>
            <p:cNvPr id="21" name="Can 20">
              <a:extLst>
                <a:ext uri="{FF2B5EF4-FFF2-40B4-BE49-F238E27FC236}">
                  <a16:creationId xmlns:a16="http://schemas.microsoft.com/office/drawing/2014/main" id="{A4D50A76-D74B-114D-9DDC-2786A3295351}"/>
                </a:ext>
              </a:extLst>
            </p:cNvPr>
            <p:cNvSpPr/>
            <p:nvPr/>
          </p:nvSpPr>
          <p:spPr>
            <a:xfrm>
              <a:off x="4868739" y="1059729"/>
              <a:ext cx="584854" cy="241754"/>
            </a:xfrm>
            <a:prstGeom prst="can">
              <a:avLst>
                <a:gd name="adj" fmla="val 50000"/>
              </a:avLst>
            </a:prstGeom>
            <a:solidFill>
              <a:schemeClr val="bg1">
                <a:lumMod val="6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b="1">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Can 21">
              <a:extLst>
                <a:ext uri="{FF2B5EF4-FFF2-40B4-BE49-F238E27FC236}">
                  <a16:creationId xmlns:a16="http://schemas.microsoft.com/office/drawing/2014/main" id="{24B49F00-5C47-B34D-AA2B-16AEBC641AF0}"/>
                </a:ext>
              </a:extLst>
            </p:cNvPr>
            <p:cNvSpPr/>
            <p:nvPr/>
          </p:nvSpPr>
          <p:spPr>
            <a:xfrm>
              <a:off x="4868739" y="883266"/>
              <a:ext cx="584854" cy="241754"/>
            </a:xfrm>
            <a:prstGeom prst="can">
              <a:avLst>
                <a:gd name="adj" fmla="val 50000"/>
              </a:avLst>
            </a:prstGeom>
            <a:solidFill>
              <a:schemeClr val="bg1">
                <a:lumMod val="6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b="1">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Can 22">
              <a:extLst>
                <a:ext uri="{FF2B5EF4-FFF2-40B4-BE49-F238E27FC236}">
                  <a16:creationId xmlns:a16="http://schemas.microsoft.com/office/drawing/2014/main" id="{993BA2E8-DDFF-A440-B10C-EB84A7877A65}"/>
                </a:ext>
              </a:extLst>
            </p:cNvPr>
            <p:cNvSpPr/>
            <p:nvPr/>
          </p:nvSpPr>
          <p:spPr>
            <a:xfrm>
              <a:off x="4868739" y="706803"/>
              <a:ext cx="584854" cy="241754"/>
            </a:xfrm>
            <a:prstGeom prst="can">
              <a:avLst>
                <a:gd name="adj" fmla="val 50000"/>
              </a:avLst>
            </a:prstGeom>
            <a:solidFill>
              <a:schemeClr val="bg1">
                <a:lumMod val="6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b="1">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6" name="TextBox 25">
            <a:extLst>
              <a:ext uri="{FF2B5EF4-FFF2-40B4-BE49-F238E27FC236}">
                <a16:creationId xmlns:a16="http://schemas.microsoft.com/office/drawing/2014/main" id="{ED7EBEB3-3B14-9E40-8A07-8E591F9D93AC}"/>
              </a:ext>
            </a:extLst>
          </p:cNvPr>
          <p:cNvSpPr txBox="1"/>
          <p:nvPr/>
        </p:nvSpPr>
        <p:spPr>
          <a:xfrm>
            <a:off x="1324602" y="3826522"/>
            <a:ext cx="1452593" cy="523220"/>
          </a:xfrm>
          <a:prstGeom prst="rect">
            <a:avLst/>
          </a:prstGeom>
          <a:noFill/>
        </p:spPr>
        <p:txBody>
          <a:bodyPr wrap="square" rtlCol="0">
            <a:spAutoFit/>
          </a:bodyPr>
          <a:lstStyle/>
          <a:p>
            <a:pPr algn="ctr"/>
            <a:r>
              <a:rPr lang="en-US" sz="1400">
                <a:solidFill>
                  <a:srgbClr val="265F91"/>
                </a:solidFill>
                <a:ea typeface="Open Sans Light" panose="020B0306030504020204" pitchFamily="34" charset="0"/>
                <a:cs typeface="Open Sans Light" panose="020B0306030504020204" pitchFamily="34" charset="0"/>
              </a:rPr>
              <a:t>User</a:t>
            </a:r>
            <a:br>
              <a:rPr lang="en-US" sz="1400">
                <a:solidFill>
                  <a:srgbClr val="265F91"/>
                </a:solidFill>
                <a:ea typeface="Open Sans Light" panose="020B0306030504020204" pitchFamily="34" charset="0"/>
                <a:cs typeface="Open Sans Light" panose="020B0306030504020204" pitchFamily="34" charset="0"/>
              </a:rPr>
            </a:br>
            <a:r>
              <a:rPr lang="en-US" sz="1400">
                <a:solidFill>
                  <a:srgbClr val="265F91"/>
                </a:solidFill>
                <a:ea typeface="Open Sans Light" panose="020B0306030504020204" pitchFamily="34" charset="0"/>
                <a:cs typeface="Open Sans Light" panose="020B0306030504020204" pitchFamily="34" charset="0"/>
              </a:rPr>
              <a:t>(Simulated)</a:t>
            </a:r>
          </a:p>
        </p:txBody>
      </p:sp>
      <p:cxnSp>
        <p:nvCxnSpPr>
          <p:cNvPr id="28" name="Elbow Connector 27">
            <a:extLst>
              <a:ext uri="{FF2B5EF4-FFF2-40B4-BE49-F238E27FC236}">
                <a16:creationId xmlns:a16="http://schemas.microsoft.com/office/drawing/2014/main" id="{30E1B3C4-28E1-8248-9B99-20976120DEAC}"/>
              </a:ext>
            </a:extLst>
          </p:cNvPr>
          <p:cNvCxnSpPr>
            <a:cxnSpLocks/>
            <a:stCxn id="11" idx="0"/>
          </p:cNvCxnSpPr>
          <p:nvPr/>
        </p:nvCxnSpPr>
        <p:spPr>
          <a:xfrm rot="5400000" flipH="1" flipV="1">
            <a:off x="6800636" y="1765743"/>
            <a:ext cx="1203099" cy="698309"/>
          </a:xfrm>
          <a:prstGeom prst="bentConnector2">
            <a:avLst/>
          </a:prstGeom>
          <a:ln>
            <a:solidFill>
              <a:srgbClr val="265F9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5932E91C-33E1-EF4B-B1FD-2003AA20AA35}"/>
              </a:ext>
            </a:extLst>
          </p:cNvPr>
          <p:cNvCxnSpPr>
            <a:cxnSpLocks/>
            <a:stCxn id="11" idx="6"/>
            <a:endCxn id="22" idx="2"/>
          </p:cNvCxnSpPr>
          <p:nvPr/>
        </p:nvCxnSpPr>
        <p:spPr>
          <a:xfrm flipV="1">
            <a:off x="7561033" y="3223675"/>
            <a:ext cx="1656431" cy="775"/>
          </a:xfrm>
          <a:prstGeom prst="bentConnector3">
            <a:avLst>
              <a:gd name="adj1" fmla="val 50000"/>
            </a:avLst>
          </a:prstGeom>
          <a:ln>
            <a:solidFill>
              <a:srgbClr val="265F9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32543AD2-08B0-464C-8E5E-44C3C4DC8DC5}"/>
              </a:ext>
            </a:extLst>
          </p:cNvPr>
          <p:cNvCxnSpPr>
            <a:cxnSpLocks/>
            <a:stCxn id="6" idx="3"/>
            <a:endCxn id="11" idx="2"/>
          </p:cNvCxnSpPr>
          <p:nvPr/>
        </p:nvCxnSpPr>
        <p:spPr>
          <a:xfrm>
            <a:off x="5272078" y="3223673"/>
            <a:ext cx="1272951" cy="776"/>
          </a:xfrm>
          <a:prstGeom prst="bentConnector3">
            <a:avLst>
              <a:gd name="adj1" fmla="val 50000"/>
            </a:avLst>
          </a:prstGeom>
          <a:ln>
            <a:solidFill>
              <a:srgbClr val="265F9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a:extLst>
              <a:ext uri="{FF2B5EF4-FFF2-40B4-BE49-F238E27FC236}">
                <a16:creationId xmlns:a16="http://schemas.microsoft.com/office/drawing/2014/main" id="{55A69FCD-4ED3-9446-A95A-98FD39254734}"/>
              </a:ext>
            </a:extLst>
          </p:cNvPr>
          <p:cNvCxnSpPr>
            <a:cxnSpLocks/>
            <a:endCxn id="6" idx="1"/>
          </p:cNvCxnSpPr>
          <p:nvPr/>
        </p:nvCxnSpPr>
        <p:spPr>
          <a:xfrm flipV="1">
            <a:off x="2301125" y="3223673"/>
            <a:ext cx="1512899" cy="1440"/>
          </a:xfrm>
          <a:prstGeom prst="bentConnector3">
            <a:avLst>
              <a:gd name="adj1" fmla="val 50000"/>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256674" y="4713056"/>
            <a:ext cx="4915616" cy="492402"/>
            <a:chOff x="256674" y="4412059"/>
            <a:chExt cx="4915616" cy="492402"/>
          </a:xfrm>
        </p:grpSpPr>
        <p:sp>
          <p:nvSpPr>
            <p:cNvPr id="59" name="Shape 588">
              <a:extLst>
                <a:ext uri="{FF2B5EF4-FFF2-40B4-BE49-F238E27FC236}">
                  <a16:creationId xmlns:a16="http://schemas.microsoft.com/office/drawing/2014/main" id="{F706E50C-F8E2-D74B-A4CE-73FE5E4F9CB6}"/>
                </a:ext>
              </a:extLst>
            </p:cNvPr>
            <p:cNvSpPr/>
            <p:nvPr/>
          </p:nvSpPr>
          <p:spPr>
            <a:xfrm>
              <a:off x="256674" y="4486360"/>
              <a:ext cx="348016" cy="348016"/>
            </a:xfrm>
            <a:prstGeom prst="ellipse">
              <a:avLst/>
            </a:prstGeom>
            <a:solidFill>
              <a:srgbClr val="265F91"/>
            </a:solidFill>
            <a:ln w="9525" cap="flat" cmpd="sng">
              <a:solidFill>
                <a:srgbClr val="DEDEDE"/>
              </a:solidFill>
              <a:prstDash val="solid"/>
              <a:round/>
              <a:headEnd type="none" w="med" len="med"/>
              <a:tailEnd type="none" w="med" len="med"/>
            </a:ln>
          </p:spPr>
          <p:txBody>
            <a:bodyPr lIns="121900" tIns="121900" rIns="121900" bIns="121900" anchor="ctr" anchorCtr="0">
              <a:noAutofit/>
            </a:bodyPr>
            <a:lstStyle/>
            <a:p>
              <a:pPr algn="ctr"/>
              <a:r>
                <a:rPr lang="en-US" sz="1600">
                  <a:solidFill>
                    <a:schemeClr val="bg1"/>
                  </a:solidFill>
                </a:rPr>
                <a:t>1</a:t>
              </a:r>
              <a:endParaRPr sz="1600">
                <a:solidFill>
                  <a:schemeClr val="bg1"/>
                </a:solidFill>
              </a:endParaRPr>
            </a:p>
          </p:txBody>
        </p:sp>
        <p:sp>
          <p:nvSpPr>
            <p:cNvPr id="70" name="Shape 599">
              <a:extLst>
                <a:ext uri="{FF2B5EF4-FFF2-40B4-BE49-F238E27FC236}">
                  <a16:creationId xmlns:a16="http://schemas.microsoft.com/office/drawing/2014/main" id="{65900F50-F851-A943-A5A9-034F4C36C634}"/>
                </a:ext>
              </a:extLst>
            </p:cNvPr>
            <p:cNvSpPr txBox="1"/>
            <p:nvPr/>
          </p:nvSpPr>
          <p:spPr>
            <a:xfrm>
              <a:off x="604690" y="4412059"/>
              <a:ext cx="4567600" cy="492402"/>
            </a:xfrm>
            <a:prstGeom prst="rect">
              <a:avLst/>
            </a:prstGeom>
            <a:noFill/>
            <a:ln>
              <a:noFill/>
            </a:ln>
          </p:spPr>
          <p:txBody>
            <a:bodyPr lIns="121900" tIns="121900" rIns="121900" bIns="121900" anchor="t" anchorCtr="0">
              <a:spAutoFit/>
            </a:bodyPr>
            <a:lstStyle/>
            <a:p>
              <a:r>
                <a:rPr lang="en" sz="1600">
                  <a:solidFill>
                    <a:srgbClr val="265F91"/>
                  </a:solidFill>
                  <a:ea typeface="Open Sans Light" panose="020B0306030504020204" pitchFamily="34" charset="0"/>
                  <a:cs typeface="Open Sans Light" panose="020B0306030504020204" pitchFamily="34" charset="0"/>
                </a:rPr>
                <a:t>Service connects to Secretless proxy</a:t>
              </a:r>
            </a:p>
          </p:txBody>
        </p:sp>
      </p:grpSp>
      <p:sp>
        <p:nvSpPr>
          <p:cNvPr id="74" name="Shape 599">
            <a:extLst>
              <a:ext uri="{FF2B5EF4-FFF2-40B4-BE49-F238E27FC236}">
                <a16:creationId xmlns:a16="http://schemas.microsoft.com/office/drawing/2014/main" id="{290334C9-15B6-734D-A487-A11A9A929D30}"/>
              </a:ext>
            </a:extLst>
          </p:cNvPr>
          <p:cNvSpPr txBox="1"/>
          <p:nvPr/>
        </p:nvSpPr>
        <p:spPr>
          <a:xfrm>
            <a:off x="2273246" y="2922648"/>
            <a:ext cx="1517156" cy="510000"/>
          </a:xfrm>
          <a:prstGeom prst="rect">
            <a:avLst/>
          </a:prstGeom>
          <a:noFill/>
          <a:ln>
            <a:noFill/>
          </a:ln>
        </p:spPr>
        <p:txBody>
          <a:bodyPr lIns="121900" tIns="121900" rIns="121900" bIns="121900" anchor="t" anchorCtr="0">
            <a:noAutofit/>
          </a:bodyPr>
          <a:lstStyle/>
          <a:p>
            <a:pPr algn="ctr"/>
            <a:r>
              <a:rPr lang="en" sz="800">
                <a:solidFill>
                  <a:schemeClr val="bg1">
                    <a:lumMod val="65000"/>
                  </a:schemeClr>
                </a:solidFill>
                <a:ea typeface="Open Sans Light" panose="020B0306030504020204" pitchFamily="34" charset="0"/>
                <a:cs typeface="Open Sans Light" panose="020B0306030504020204" pitchFamily="34" charset="0"/>
              </a:rPr>
              <a:t>HTTP Request</a:t>
            </a:r>
          </a:p>
        </p:txBody>
      </p:sp>
      <p:cxnSp>
        <p:nvCxnSpPr>
          <p:cNvPr id="82" name="Elbow Connector 81">
            <a:extLst>
              <a:ext uri="{FF2B5EF4-FFF2-40B4-BE49-F238E27FC236}">
                <a16:creationId xmlns:a16="http://schemas.microsoft.com/office/drawing/2014/main" id="{4242E1E1-4699-FB4A-BA08-1F60A6E8116C}"/>
              </a:ext>
            </a:extLst>
          </p:cNvPr>
          <p:cNvCxnSpPr>
            <a:cxnSpLocks/>
          </p:cNvCxnSpPr>
          <p:nvPr/>
        </p:nvCxnSpPr>
        <p:spPr>
          <a:xfrm>
            <a:off x="8978059" y="1513348"/>
            <a:ext cx="732763" cy="1167368"/>
          </a:xfrm>
          <a:prstGeom prst="bentConnector2">
            <a:avLst/>
          </a:prstGeom>
          <a:ln>
            <a:solidFill>
              <a:srgbClr val="265F9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56674" y="5465675"/>
            <a:ext cx="4915616" cy="738623"/>
            <a:chOff x="256674" y="5275776"/>
            <a:chExt cx="4915616" cy="738623"/>
          </a:xfrm>
        </p:grpSpPr>
        <p:sp>
          <p:nvSpPr>
            <p:cNvPr id="72" name="Shape 601">
              <a:extLst>
                <a:ext uri="{FF2B5EF4-FFF2-40B4-BE49-F238E27FC236}">
                  <a16:creationId xmlns:a16="http://schemas.microsoft.com/office/drawing/2014/main" id="{AFAC15A1-5C8F-C942-AA06-3914413A2C1E}"/>
                </a:ext>
              </a:extLst>
            </p:cNvPr>
            <p:cNvSpPr txBox="1"/>
            <p:nvPr/>
          </p:nvSpPr>
          <p:spPr>
            <a:xfrm>
              <a:off x="604690" y="5275776"/>
              <a:ext cx="4567600" cy="738623"/>
            </a:xfrm>
            <a:prstGeom prst="rect">
              <a:avLst/>
            </a:prstGeom>
            <a:noFill/>
            <a:ln>
              <a:noFill/>
            </a:ln>
          </p:spPr>
          <p:txBody>
            <a:bodyPr lIns="121900" tIns="121900" rIns="121900" bIns="121900" anchor="t" anchorCtr="0">
              <a:spAutoFit/>
            </a:bodyPr>
            <a:lstStyle/>
            <a:p>
              <a:r>
                <a:rPr lang="en" sz="1600">
                  <a:solidFill>
                    <a:srgbClr val="265F91"/>
                  </a:solidFill>
                  <a:ea typeface="Open Sans Light" panose="020B0306030504020204" pitchFamily="34" charset="0"/>
                  <a:cs typeface="Open Sans Light" panose="020B0306030504020204" pitchFamily="34" charset="0"/>
                </a:rPr>
                <a:t>Secretless proxy requests database credentials to remote database</a:t>
              </a:r>
            </a:p>
          </p:txBody>
        </p:sp>
        <p:sp>
          <p:nvSpPr>
            <p:cNvPr id="67" name="Shape 588">
              <a:extLst>
                <a:ext uri="{FF2B5EF4-FFF2-40B4-BE49-F238E27FC236}">
                  <a16:creationId xmlns:a16="http://schemas.microsoft.com/office/drawing/2014/main" id="{F706E50C-F8E2-D74B-A4CE-73FE5E4F9CB6}"/>
                </a:ext>
              </a:extLst>
            </p:cNvPr>
            <p:cNvSpPr/>
            <p:nvPr/>
          </p:nvSpPr>
          <p:spPr>
            <a:xfrm>
              <a:off x="256674" y="5454735"/>
              <a:ext cx="348016" cy="348016"/>
            </a:xfrm>
            <a:prstGeom prst="ellipse">
              <a:avLst/>
            </a:prstGeom>
            <a:solidFill>
              <a:srgbClr val="265F91"/>
            </a:solidFill>
            <a:ln w="9525" cap="flat" cmpd="sng">
              <a:solidFill>
                <a:srgbClr val="DEDEDE"/>
              </a:solidFill>
              <a:prstDash val="solid"/>
              <a:round/>
              <a:headEnd type="none" w="med" len="med"/>
              <a:tailEnd type="none" w="med" len="med"/>
            </a:ln>
          </p:spPr>
          <p:txBody>
            <a:bodyPr lIns="121900" tIns="121900" rIns="121900" bIns="121900" anchor="ctr" anchorCtr="0">
              <a:noAutofit/>
            </a:bodyPr>
            <a:lstStyle/>
            <a:p>
              <a:pPr algn="ctr"/>
              <a:r>
                <a:rPr lang="en-US" sz="1600">
                  <a:solidFill>
                    <a:schemeClr val="bg1"/>
                  </a:solidFill>
                </a:rPr>
                <a:t>2</a:t>
              </a:r>
              <a:endParaRPr sz="1600">
                <a:solidFill>
                  <a:schemeClr val="bg1"/>
                </a:solidFill>
              </a:endParaRPr>
            </a:p>
          </p:txBody>
        </p:sp>
      </p:grpSp>
      <p:grpSp>
        <p:nvGrpSpPr>
          <p:cNvPr id="17" name="Group 16"/>
          <p:cNvGrpSpPr/>
          <p:nvPr/>
        </p:nvGrpSpPr>
        <p:grpSpPr>
          <a:xfrm>
            <a:off x="6578275" y="5457129"/>
            <a:ext cx="5068292" cy="738623"/>
            <a:chOff x="6578275" y="5267230"/>
            <a:chExt cx="5068292" cy="738623"/>
          </a:xfrm>
        </p:grpSpPr>
        <p:sp>
          <p:nvSpPr>
            <p:cNvPr id="91" name="Shape 601">
              <a:extLst>
                <a:ext uri="{FF2B5EF4-FFF2-40B4-BE49-F238E27FC236}">
                  <a16:creationId xmlns:a16="http://schemas.microsoft.com/office/drawing/2014/main" id="{23F262F6-5FD8-E04C-820E-EC70B4EF844D}"/>
                </a:ext>
              </a:extLst>
            </p:cNvPr>
            <p:cNvSpPr txBox="1"/>
            <p:nvPr/>
          </p:nvSpPr>
          <p:spPr>
            <a:xfrm>
              <a:off x="6942826" y="5267230"/>
              <a:ext cx="4703741" cy="738623"/>
            </a:xfrm>
            <a:prstGeom prst="rect">
              <a:avLst/>
            </a:prstGeom>
            <a:noFill/>
            <a:ln>
              <a:noFill/>
            </a:ln>
          </p:spPr>
          <p:txBody>
            <a:bodyPr wrap="square" lIns="121900" tIns="121900" rIns="121900" bIns="121900" anchor="t" anchorCtr="0">
              <a:spAutoFit/>
            </a:bodyPr>
            <a:lstStyle/>
            <a:p>
              <a:r>
                <a:rPr lang="en" sz="1600">
                  <a:solidFill>
                    <a:srgbClr val="265F91"/>
                  </a:solidFill>
                  <a:ea typeface="Open Sans Light" panose="020B0306030504020204" pitchFamily="34" charset="0"/>
                  <a:cs typeface="Open Sans Light" panose="020B0306030504020204" pitchFamily="34" charset="0"/>
                </a:rPr>
                <a:t>Conjur seamlessly rotates database credentials used by Secretless</a:t>
              </a:r>
            </a:p>
          </p:txBody>
        </p:sp>
        <p:sp>
          <p:nvSpPr>
            <p:cNvPr id="68" name="Shape 588">
              <a:extLst>
                <a:ext uri="{FF2B5EF4-FFF2-40B4-BE49-F238E27FC236}">
                  <a16:creationId xmlns:a16="http://schemas.microsoft.com/office/drawing/2014/main" id="{F706E50C-F8E2-D74B-A4CE-73FE5E4F9CB6}"/>
                </a:ext>
              </a:extLst>
            </p:cNvPr>
            <p:cNvSpPr/>
            <p:nvPr/>
          </p:nvSpPr>
          <p:spPr>
            <a:xfrm>
              <a:off x="6578275" y="5454735"/>
              <a:ext cx="348016" cy="348016"/>
            </a:xfrm>
            <a:prstGeom prst="ellipse">
              <a:avLst/>
            </a:prstGeom>
            <a:solidFill>
              <a:srgbClr val="265F91"/>
            </a:solidFill>
            <a:ln w="9525" cap="flat" cmpd="sng">
              <a:solidFill>
                <a:srgbClr val="DEDEDE"/>
              </a:solidFill>
              <a:prstDash val="solid"/>
              <a:round/>
              <a:headEnd type="none" w="med" len="med"/>
              <a:tailEnd type="none" w="med" len="med"/>
            </a:ln>
          </p:spPr>
          <p:txBody>
            <a:bodyPr lIns="121900" tIns="121900" rIns="121900" bIns="121900" anchor="ctr" anchorCtr="0">
              <a:noAutofit/>
            </a:bodyPr>
            <a:lstStyle/>
            <a:p>
              <a:pPr algn="ctr"/>
              <a:r>
                <a:rPr lang="en-US" sz="1600">
                  <a:solidFill>
                    <a:schemeClr val="bg1"/>
                  </a:solidFill>
                </a:rPr>
                <a:t>4</a:t>
              </a:r>
              <a:endParaRPr sz="1600">
                <a:solidFill>
                  <a:schemeClr val="bg1"/>
                </a:solidFill>
              </a:endParaRPr>
            </a:p>
          </p:txBody>
        </p:sp>
      </p:grpSp>
      <p:grpSp>
        <p:nvGrpSpPr>
          <p:cNvPr id="16" name="Group 15"/>
          <p:cNvGrpSpPr/>
          <p:nvPr/>
        </p:nvGrpSpPr>
        <p:grpSpPr>
          <a:xfrm>
            <a:off x="6578275" y="4595122"/>
            <a:ext cx="5296398" cy="738623"/>
            <a:chOff x="6578275" y="4294125"/>
            <a:chExt cx="5296398" cy="738623"/>
          </a:xfrm>
        </p:grpSpPr>
        <p:sp>
          <p:nvSpPr>
            <p:cNvPr id="71" name="Shape 600">
              <a:extLst>
                <a:ext uri="{FF2B5EF4-FFF2-40B4-BE49-F238E27FC236}">
                  <a16:creationId xmlns:a16="http://schemas.microsoft.com/office/drawing/2014/main" id="{42D853D7-820D-2543-924F-E5206C94F18C}"/>
                </a:ext>
              </a:extLst>
            </p:cNvPr>
            <p:cNvSpPr txBox="1"/>
            <p:nvPr/>
          </p:nvSpPr>
          <p:spPr>
            <a:xfrm>
              <a:off x="6942826" y="4294125"/>
              <a:ext cx="4931847" cy="738623"/>
            </a:xfrm>
            <a:prstGeom prst="rect">
              <a:avLst/>
            </a:prstGeom>
            <a:noFill/>
            <a:ln>
              <a:noFill/>
            </a:ln>
          </p:spPr>
          <p:txBody>
            <a:bodyPr wrap="square" lIns="121900" tIns="121900" rIns="121900" bIns="121900" anchor="t" anchorCtr="0">
              <a:spAutoFit/>
            </a:bodyPr>
            <a:lstStyle/>
            <a:p>
              <a:r>
                <a:rPr lang="en" sz="1600">
                  <a:solidFill>
                    <a:srgbClr val="265F91"/>
                  </a:solidFill>
                  <a:ea typeface="Open Sans Light" panose="020B0306030504020204" pitchFamily="34" charset="0"/>
                  <a:cs typeface="Open Sans Light" panose="020B0306030504020204" pitchFamily="34" charset="0"/>
                </a:rPr>
                <a:t>Secretless establishes a connection to the remote database and transparently brokers the connection</a:t>
              </a:r>
            </a:p>
          </p:txBody>
        </p:sp>
        <p:sp>
          <p:nvSpPr>
            <p:cNvPr id="69" name="Shape 588">
              <a:extLst>
                <a:ext uri="{FF2B5EF4-FFF2-40B4-BE49-F238E27FC236}">
                  <a16:creationId xmlns:a16="http://schemas.microsoft.com/office/drawing/2014/main" id="{F706E50C-F8E2-D74B-A4CE-73FE5E4F9CB6}"/>
                </a:ext>
              </a:extLst>
            </p:cNvPr>
            <p:cNvSpPr/>
            <p:nvPr/>
          </p:nvSpPr>
          <p:spPr>
            <a:xfrm>
              <a:off x="6578275" y="4489712"/>
              <a:ext cx="348016" cy="348016"/>
            </a:xfrm>
            <a:prstGeom prst="ellipse">
              <a:avLst/>
            </a:prstGeom>
            <a:solidFill>
              <a:srgbClr val="265F91"/>
            </a:solidFill>
            <a:ln w="9525" cap="flat" cmpd="sng">
              <a:solidFill>
                <a:srgbClr val="DEDEDE"/>
              </a:solidFill>
              <a:prstDash val="solid"/>
              <a:round/>
              <a:headEnd type="none" w="med" len="med"/>
              <a:tailEnd type="none" w="med" len="med"/>
            </a:ln>
          </p:spPr>
          <p:txBody>
            <a:bodyPr lIns="121900" tIns="121900" rIns="121900" bIns="121900" anchor="ctr" anchorCtr="0">
              <a:noAutofit/>
            </a:bodyPr>
            <a:lstStyle/>
            <a:p>
              <a:pPr algn="ctr"/>
              <a:r>
                <a:rPr lang="en-US" sz="1600">
                  <a:solidFill>
                    <a:schemeClr val="bg1"/>
                  </a:solidFill>
                </a:rPr>
                <a:t>3</a:t>
              </a:r>
              <a:endParaRPr sz="1600">
                <a:solidFill>
                  <a:schemeClr val="bg1"/>
                </a:solidFill>
              </a:endParaRPr>
            </a:p>
          </p:txBody>
        </p:sp>
      </p:grpSp>
      <p:sp>
        <p:nvSpPr>
          <p:cNvPr id="97" name="Shape 588">
            <a:extLst>
              <a:ext uri="{FF2B5EF4-FFF2-40B4-BE49-F238E27FC236}">
                <a16:creationId xmlns:a16="http://schemas.microsoft.com/office/drawing/2014/main" id="{F706E50C-F8E2-D74B-A4CE-73FE5E4F9CB6}"/>
              </a:ext>
            </a:extLst>
          </p:cNvPr>
          <p:cNvSpPr/>
          <p:nvPr/>
        </p:nvSpPr>
        <p:spPr>
          <a:xfrm>
            <a:off x="5720924" y="3049665"/>
            <a:ext cx="348016" cy="348016"/>
          </a:xfrm>
          <a:prstGeom prst="ellipse">
            <a:avLst/>
          </a:prstGeom>
          <a:solidFill>
            <a:srgbClr val="0CB39C"/>
          </a:solidFill>
          <a:ln w="9525" cap="flat" cmpd="sng">
            <a:solidFill>
              <a:srgbClr val="DEDEDE"/>
            </a:solidFill>
            <a:prstDash val="solid"/>
            <a:round/>
            <a:headEnd type="none" w="med" len="med"/>
            <a:tailEnd type="none" w="med" len="med"/>
          </a:ln>
        </p:spPr>
        <p:txBody>
          <a:bodyPr lIns="121900" tIns="121900" rIns="121900" bIns="121900" anchor="ctr" anchorCtr="0">
            <a:noAutofit/>
          </a:bodyPr>
          <a:lstStyle/>
          <a:p>
            <a:pPr algn="ctr"/>
            <a:r>
              <a:rPr lang="en-US" sz="1600">
                <a:solidFill>
                  <a:schemeClr val="bg1"/>
                </a:solidFill>
              </a:rPr>
              <a:t>1</a:t>
            </a:r>
            <a:endParaRPr sz="1600">
              <a:solidFill>
                <a:schemeClr val="bg1"/>
              </a:solidFill>
            </a:endParaRPr>
          </a:p>
        </p:txBody>
      </p:sp>
      <p:sp>
        <p:nvSpPr>
          <p:cNvPr id="98" name="Shape 588">
            <a:extLst>
              <a:ext uri="{FF2B5EF4-FFF2-40B4-BE49-F238E27FC236}">
                <a16:creationId xmlns:a16="http://schemas.microsoft.com/office/drawing/2014/main" id="{F706E50C-F8E2-D74B-A4CE-73FE5E4F9CB6}"/>
              </a:ext>
            </a:extLst>
          </p:cNvPr>
          <p:cNvSpPr/>
          <p:nvPr/>
        </p:nvSpPr>
        <p:spPr>
          <a:xfrm>
            <a:off x="6871371" y="1966894"/>
            <a:ext cx="348016" cy="348016"/>
          </a:xfrm>
          <a:prstGeom prst="ellipse">
            <a:avLst/>
          </a:prstGeom>
          <a:solidFill>
            <a:srgbClr val="0CB39C"/>
          </a:solidFill>
          <a:ln w="9525" cap="flat" cmpd="sng">
            <a:solidFill>
              <a:srgbClr val="DEDEDE"/>
            </a:solidFill>
            <a:prstDash val="solid"/>
            <a:round/>
            <a:headEnd type="none" w="med" len="med"/>
            <a:tailEnd type="none" w="med" len="med"/>
          </a:ln>
        </p:spPr>
        <p:txBody>
          <a:bodyPr lIns="121900" tIns="121900" rIns="121900" bIns="121900" anchor="ctr" anchorCtr="0">
            <a:noAutofit/>
          </a:bodyPr>
          <a:lstStyle/>
          <a:p>
            <a:pPr algn="ctr"/>
            <a:r>
              <a:rPr lang="en-US" sz="1600">
                <a:solidFill>
                  <a:schemeClr val="bg1"/>
                </a:solidFill>
              </a:rPr>
              <a:t>2</a:t>
            </a:r>
            <a:endParaRPr sz="1600">
              <a:solidFill>
                <a:schemeClr val="bg1"/>
              </a:solidFill>
            </a:endParaRPr>
          </a:p>
        </p:txBody>
      </p:sp>
      <p:sp>
        <p:nvSpPr>
          <p:cNvPr id="99" name="Shape 588">
            <a:extLst>
              <a:ext uri="{FF2B5EF4-FFF2-40B4-BE49-F238E27FC236}">
                <a16:creationId xmlns:a16="http://schemas.microsoft.com/office/drawing/2014/main" id="{F706E50C-F8E2-D74B-A4CE-73FE5E4F9CB6}"/>
              </a:ext>
            </a:extLst>
          </p:cNvPr>
          <p:cNvSpPr/>
          <p:nvPr/>
        </p:nvSpPr>
        <p:spPr>
          <a:xfrm>
            <a:off x="8190690" y="3058942"/>
            <a:ext cx="348016" cy="348016"/>
          </a:xfrm>
          <a:prstGeom prst="ellipse">
            <a:avLst/>
          </a:prstGeom>
          <a:solidFill>
            <a:srgbClr val="0CB39C"/>
          </a:solidFill>
          <a:ln w="9525" cap="flat" cmpd="sng">
            <a:solidFill>
              <a:srgbClr val="DEDEDE"/>
            </a:solidFill>
            <a:prstDash val="solid"/>
            <a:round/>
            <a:headEnd type="none" w="med" len="med"/>
            <a:tailEnd type="none" w="med" len="med"/>
          </a:ln>
        </p:spPr>
        <p:txBody>
          <a:bodyPr lIns="121900" tIns="121900" rIns="121900" bIns="121900" anchor="ctr" anchorCtr="0">
            <a:noAutofit/>
          </a:bodyPr>
          <a:lstStyle/>
          <a:p>
            <a:pPr algn="ctr"/>
            <a:r>
              <a:rPr lang="en-US" sz="1600">
                <a:solidFill>
                  <a:schemeClr val="bg1"/>
                </a:solidFill>
              </a:rPr>
              <a:t>3</a:t>
            </a:r>
            <a:endParaRPr sz="1600">
              <a:solidFill>
                <a:schemeClr val="bg1"/>
              </a:solidFill>
            </a:endParaRPr>
          </a:p>
        </p:txBody>
      </p:sp>
      <p:sp>
        <p:nvSpPr>
          <p:cNvPr id="100" name="Shape 588">
            <a:extLst>
              <a:ext uri="{FF2B5EF4-FFF2-40B4-BE49-F238E27FC236}">
                <a16:creationId xmlns:a16="http://schemas.microsoft.com/office/drawing/2014/main" id="{F706E50C-F8E2-D74B-A4CE-73FE5E4F9CB6}"/>
              </a:ext>
            </a:extLst>
          </p:cNvPr>
          <p:cNvSpPr/>
          <p:nvPr/>
        </p:nvSpPr>
        <p:spPr>
          <a:xfrm>
            <a:off x="9547510" y="1966894"/>
            <a:ext cx="348016" cy="348016"/>
          </a:xfrm>
          <a:prstGeom prst="ellipse">
            <a:avLst/>
          </a:prstGeom>
          <a:solidFill>
            <a:srgbClr val="0CB39C"/>
          </a:solidFill>
          <a:ln w="9525" cap="flat" cmpd="sng">
            <a:solidFill>
              <a:srgbClr val="DEDEDE"/>
            </a:solidFill>
            <a:prstDash val="solid"/>
            <a:round/>
            <a:headEnd type="none" w="med" len="med"/>
            <a:tailEnd type="none" w="med" len="med"/>
          </a:ln>
        </p:spPr>
        <p:txBody>
          <a:bodyPr lIns="121900" tIns="121900" rIns="121900" bIns="121900" anchor="ctr" anchorCtr="0">
            <a:noAutofit/>
          </a:bodyPr>
          <a:lstStyle/>
          <a:p>
            <a:pPr algn="ctr"/>
            <a:r>
              <a:rPr lang="en-US" sz="1600">
                <a:solidFill>
                  <a:schemeClr val="bg1"/>
                </a:solidFill>
              </a:rPr>
              <a:t>4</a:t>
            </a:r>
            <a:endParaRPr sz="1600">
              <a:solidFill>
                <a:schemeClr val="bg1"/>
              </a:solidFill>
            </a:endParaRPr>
          </a:p>
        </p:txBody>
      </p:sp>
      <p:sp>
        <p:nvSpPr>
          <p:cNvPr id="18" name="Title 17"/>
          <p:cNvSpPr>
            <a:spLocks noGrp="1"/>
          </p:cNvSpPr>
          <p:nvPr>
            <p:ph type="title"/>
          </p:nvPr>
        </p:nvSpPr>
        <p:spPr/>
        <p:txBody>
          <a:bodyPr/>
          <a:lstStyle/>
          <a:p>
            <a:r>
              <a:rPr lang="en-US"/>
              <a:t>“Secretless” concept: Apps can’t leak secrets </a:t>
            </a:r>
          </a:p>
        </p:txBody>
      </p:sp>
      <p:sp>
        <p:nvSpPr>
          <p:cNvPr id="5" name="Process 4">
            <a:extLst>
              <a:ext uri="{FF2B5EF4-FFF2-40B4-BE49-F238E27FC236}">
                <a16:creationId xmlns:a16="http://schemas.microsoft.com/office/drawing/2014/main" id="{2A0DE15B-C2E6-D849-969A-2FBAE5EDEC7E}"/>
              </a:ext>
            </a:extLst>
          </p:cNvPr>
          <p:cNvSpPr/>
          <p:nvPr/>
        </p:nvSpPr>
        <p:spPr>
          <a:xfrm>
            <a:off x="4106458" y="1334350"/>
            <a:ext cx="862747" cy="651345"/>
          </a:xfrm>
          <a:prstGeom prst="flowChartProcess">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2">
                    <a:lumMod val="50000"/>
                  </a:schemeClr>
                </a:solidFill>
              </a:rPr>
              <a:t>LDAP, </a:t>
            </a:r>
            <a:r>
              <a:rPr lang="en-US" sz="1100" dirty="0" err="1">
                <a:solidFill>
                  <a:schemeClr val="bg2">
                    <a:lumMod val="50000"/>
                  </a:schemeClr>
                </a:solidFill>
              </a:rPr>
              <a:t>htpasswd</a:t>
            </a:r>
            <a:r>
              <a:rPr lang="en-US" sz="1100" dirty="0">
                <a:solidFill>
                  <a:schemeClr val="bg2">
                    <a:lumMod val="50000"/>
                  </a:schemeClr>
                </a:solidFill>
              </a:rPr>
              <a:t>, etc.</a:t>
            </a:r>
          </a:p>
        </p:txBody>
      </p:sp>
      <p:cxnSp>
        <p:nvCxnSpPr>
          <p:cNvPr id="45" name="Elbow Connector 44">
            <a:extLst>
              <a:ext uri="{FF2B5EF4-FFF2-40B4-BE49-F238E27FC236}">
                <a16:creationId xmlns:a16="http://schemas.microsoft.com/office/drawing/2014/main" id="{A80CE515-4379-2940-8226-C2AD3A3BDA0D}"/>
              </a:ext>
            </a:extLst>
          </p:cNvPr>
          <p:cNvCxnSpPr>
            <a:cxnSpLocks/>
            <a:stCxn id="6" idx="0"/>
            <a:endCxn id="5" idx="2"/>
          </p:cNvCxnSpPr>
          <p:nvPr/>
        </p:nvCxnSpPr>
        <p:spPr>
          <a:xfrm rot="16200000" flipV="1">
            <a:off x="4192931" y="2330596"/>
            <a:ext cx="695022" cy="5219"/>
          </a:xfrm>
          <a:prstGeom prst="bentConnector3">
            <a:avLst>
              <a:gd name="adj1" fmla="val 50000"/>
            </a:avLst>
          </a:prstGeom>
          <a:ln>
            <a:solidFill>
              <a:srgbClr val="265F9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F8CD56-D4FC-CD4B-BB1B-CEC415B4F85F}"/>
              </a:ext>
            </a:extLst>
          </p:cNvPr>
          <p:cNvSpPr/>
          <p:nvPr/>
        </p:nvSpPr>
        <p:spPr>
          <a:xfrm>
            <a:off x="3915056" y="2432382"/>
            <a:ext cx="646331" cy="215444"/>
          </a:xfrm>
          <a:prstGeom prst="rect">
            <a:avLst/>
          </a:prstGeom>
        </p:spPr>
        <p:txBody>
          <a:bodyPr wrap="none">
            <a:spAutoFit/>
          </a:bodyPr>
          <a:lstStyle/>
          <a:p>
            <a:r>
              <a:rPr lang="en" sz="800">
                <a:solidFill>
                  <a:schemeClr val="bg1">
                    <a:lumMod val="65000"/>
                  </a:schemeClr>
                </a:solidFill>
                <a:ea typeface="Open Sans Light" panose="020B0306030504020204" pitchFamily="34" charset="0"/>
                <a:cs typeface="Open Sans Light" panose="020B0306030504020204" pitchFamily="34" charset="0"/>
              </a:rPr>
              <a:t>User authn</a:t>
            </a:r>
            <a:endParaRPr lang="en-US" sz="800"/>
          </a:p>
        </p:txBody>
      </p:sp>
      <p:sp>
        <p:nvSpPr>
          <p:cNvPr id="49" name="TextBox 48">
            <a:extLst>
              <a:ext uri="{FF2B5EF4-FFF2-40B4-BE49-F238E27FC236}">
                <a16:creationId xmlns:a16="http://schemas.microsoft.com/office/drawing/2014/main" id="{5A97F7B5-FA9F-9A4A-816A-9DFF1B363CD0}"/>
              </a:ext>
            </a:extLst>
          </p:cNvPr>
          <p:cNvSpPr txBox="1"/>
          <p:nvPr/>
        </p:nvSpPr>
        <p:spPr>
          <a:xfrm>
            <a:off x="4994627" y="2453863"/>
            <a:ext cx="1452593" cy="307777"/>
          </a:xfrm>
          <a:prstGeom prst="rect">
            <a:avLst/>
          </a:prstGeom>
          <a:noFill/>
        </p:spPr>
        <p:txBody>
          <a:bodyPr wrap="square" rtlCol="0">
            <a:spAutoFit/>
          </a:bodyPr>
          <a:lstStyle/>
          <a:p>
            <a:pPr algn="ctr"/>
            <a:r>
              <a:rPr lang="en-US" sz="1400">
                <a:solidFill>
                  <a:srgbClr val="265F91"/>
                </a:solidFill>
                <a:ea typeface="Open Sans Light" panose="020B0306030504020204" pitchFamily="34" charset="0"/>
                <a:cs typeface="Open Sans Light" panose="020B0306030504020204" pitchFamily="34" charset="0"/>
              </a:rPr>
              <a:t>K8s Pod</a:t>
            </a:r>
          </a:p>
        </p:txBody>
      </p:sp>
    </p:spTree>
    <p:extLst>
      <p:ext uri="{BB962C8B-B14F-4D97-AF65-F5344CB8AC3E}">
        <p14:creationId xmlns:p14="http://schemas.microsoft.com/office/powerpoint/2010/main" val="13835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CC8AB8-74A3-9145-ADA5-38AC9CEA2746}"/>
              </a:ext>
            </a:extLst>
          </p:cNvPr>
          <p:cNvPicPr>
            <a:picLocks noChangeAspect="1"/>
          </p:cNvPicPr>
          <p:nvPr/>
        </p:nvPicPr>
        <p:blipFill>
          <a:blip r:embed="rId2"/>
          <a:stretch>
            <a:fillRect/>
          </a:stretch>
        </p:blipFill>
        <p:spPr>
          <a:xfrm>
            <a:off x="790354" y="0"/>
            <a:ext cx="10448260" cy="6896487"/>
          </a:xfrm>
          <a:prstGeom prst="rect">
            <a:avLst/>
          </a:prstGeom>
        </p:spPr>
      </p:pic>
      <p:sp>
        <p:nvSpPr>
          <p:cNvPr id="6" name="Title 5">
            <a:extLst>
              <a:ext uri="{FF2B5EF4-FFF2-40B4-BE49-F238E27FC236}">
                <a16:creationId xmlns:a16="http://schemas.microsoft.com/office/drawing/2014/main" id="{1F437634-5FC3-7C42-901E-DDABFE1B6857}"/>
              </a:ext>
            </a:extLst>
          </p:cNvPr>
          <p:cNvSpPr>
            <a:spLocks noGrp="1"/>
          </p:cNvSpPr>
          <p:nvPr>
            <p:ph type="title" idx="4294967295"/>
          </p:nvPr>
        </p:nvSpPr>
        <p:spPr>
          <a:xfrm>
            <a:off x="953386" y="0"/>
            <a:ext cx="10019414" cy="996950"/>
          </a:xfrm>
          <a:prstGeom prst="rect">
            <a:avLst/>
          </a:prstGeom>
        </p:spPr>
        <p:txBody>
          <a:bodyPr/>
          <a:lstStyle/>
          <a:p>
            <a:br>
              <a:rPr lang="en-US">
                <a:latin typeface="Algerian" panose="020F0502020204030204" pitchFamily="34" charset="0"/>
                <a:cs typeface="Algerian" panose="020F0502020204030204" pitchFamily="34" charset="0"/>
              </a:rPr>
            </a:br>
            <a:endParaRPr lang="en-US">
              <a:latin typeface="Algerian" panose="020F0502020204030204" pitchFamily="34" charset="0"/>
              <a:cs typeface="Algerian" panose="020F0502020204030204" pitchFamily="34" charset="0"/>
            </a:endParaRPr>
          </a:p>
        </p:txBody>
      </p:sp>
      <p:sp>
        <p:nvSpPr>
          <p:cNvPr id="8" name="Rectangle 7">
            <a:extLst>
              <a:ext uri="{FF2B5EF4-FFF2-40B4-BE49-F238E27FC236}">
                <a16:creationId xmlns:a16="http://schemas.microsoft.com/office/drawing/2014/main" id="{2F4D7AA2-E21E-EF4F-BF40-A4F27E0D690C}"/>
              </a:ext>
            </a:extLst>
          </p:cNvPr>
          <p:cNvSpPr/>
          <p:nvPr/>
        </p:nvSpPr>
        <p:spPr>
          <a:xfrm>
            <a:off x="953386" y="129143"/>
            <a:ext cx="3961341" cy="369332"/>
          </a:xfrm>
          <a:prstGeom prst="rect">
            <a:avLst/>
          </a:prstGeom>
        </p:spPr>
        <p:txBody>
          <a:bodyPr wrap="none">
            <a:spAutoFit/>
          </a:bodyPr>
          <a:lstStyle/>
          <a:p>
            <a:r>
              <a:rPr lang="en-US">
                <a:latin typeface="Algerian" panose="020F0502020204030204" pitchFamily="34" charset="0"/>
                <a:cs typeface="Algerian" panose="020F0502020204030204" pitchFamily="34" charset="0"/>
              </a:rPr>
              <a:t>Stolen secrets? Inconceivable!</a:t>
            </a:r>
            <a:endParaRPr lang="en-US"/>
          </a:p>
        </p:txBody>
      </p:sp>
    </p:spTree>
    <p:extLst>
      <p:ext uri="{BB962C8B-B14F-4D97-AF65-F5344CB8AC3E}">
        <p14:creationId xmlns:p14="http://schemas.microsoft.com/office/powerpoint/2010/main" val="164257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265B9-386A-E045-94D2-88C5F9F1EAEC}"/>
              </a:ext>
            </a:extLst>
          </p:cNvPr>
          <p:cNvSpPr>
            <a:spLocks noGrp="1"/>
          </p:cNvSpPr>
          <p:nvPr>
            <p:ph type="ctrTitle"/>
          </p:nvPr>
        </p:nvSpPr>
        <p:spPr/>
        <p:txBody>
          <a:bodyPr/>
          <a:lstStyle/>
          <a:p>
            <a:r>
              <a:rPr lang="en-US"/>
              <a:t>Kubernetes Secrets Management</a:t>
            </a:r>
          </a:p>
        </p:txBody>
      </p:sp>
      <p:sp>
        <p:nvSpPr>
          <p:cNvPr id="3" name="Subtitle 2">
            <a:extLst>
              <a:ext uri="{FF2B5EF4-FFF2-40B4-BE49-F238E27FC236}">
                <a16:creationId xmlns:a16="http://schemas.microsoft.com/office/drawing/2014/main" id="{22401008-45C7-1D47-A8FD-AB4310EA6D3A}"/>
              </a:ext>
            </a:extLst>
          </p:cNvPr>
          <p:cNvSpPr>
            <a:spLocks noGrp="1"/>
          </p:cNvSpPr>
          <p:nvPr>
            <p:ph type="subTitle" idx="1"/>
          </p:nvPr>
        </p:nvSpPr>
        <p:spPr>
          <a:xfrm>
            <a:off x="914400" y="5029199"/>
            <a:ext cx="10363200" cy="1275907"/>
          </a:xfrm>
        </p:spPr>
        <p:txBody>
          <a:bodyPr>
            <a:normAutofit/>
          </a:bodyPr>
          <a:lstStyle/>
          <a:p>
            <a:br>
              <a:rPr lang="en-US"/>
            </a:br>
            <a:r>
              <a:rPr lang="en-US" sz="3800"/>
              <a:t>Build Secure Apps Faster Without Secrets</a:t>
            </a:r>
            <a:br>
              <a:rPr lang="en-US" sz="3800"/>
            </a:br>
            <a:endParaRPr lang="en-US"/>
          </a:p>
        </p:txBody>
      </p:sp>
      <p:sp>
        <p:nvSpPr>
          <p:cNvPr id="4" name="Slide Number Placeholder 3">
            <a:extLst>
              <a:ext uri="{FF2B5EF4-FFF2-40B4-BE49-F238E27FC236}">
                <a16:creationId xmlns:a16="http://schemas.microsoft.com/office/drawing/2014/main" id="{48659235-C247-CF4A-AAB3-2DBD16387C58}"/>
              </a:ext>
            </a:extLst>
          </p:cNvPr>
          <p:cNvSpPr>
            <a:spLocks noGrp="1"/>
          </p:cNvSpPr>
          <p:nvPr>
            <p:ph type="sldNum" sz="quarter" idx="12"/>
          </p:nvPr>
        </p:nvSpPr>
        <p:spPr/>
        <p:txBody>
          <a:bodyPr/>
          <a:lstStyle/>
          <a:p>
            <a:fld id="{3DB5E446-421A-E746-A83E-D1D14D8D9CBB}" type="slidenum">
              <a:rPr lang="en-US" smtClean="0"/>
              <a:pPr/>
              <a:t>2</a:t>
            </a:fld>
            <a:endParaRPr lang="en-US"/>
          </a:p>
        </p:txBody>
      </p:sp>
    </p:spTree>
    <p:extLst>
      <p:ext uri="{BB962C8B-B14F-4D97-AF65-F5344CB8AC3E}">
        <p14:creationId xmlns:p14="http://schemas.microsoft.com/office/powerpoint/2010/main" val="186430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Benefits</a:t>
            </a:r>
          </a:p>
        </p:txBody>
      </p:sp>
      <p:sp>
        <p:nvSpPr>
          <p:cNvPr id="4" name="Content Placeholder 3"/>
          <p:cNvSpPr txBox="1">
            <a:spLocks noGrp="1"/>
          </p:cNvSpPr>
          <p:nvPr>
            <p:ph idx="1"/>
          </p:nvPr>
        </p:nvSpPr>
        <p:spPr>
          <a:xfrm>
            <a:off x="329852" y="970245"/>
            <a:ext cx="10972800" cy="4547399"/>
          </a:xfrm>
          <a:prstGeom prst="rect">
            <a:avLst/>
          </a:prstGeom>
          <a:noFill/>
        </p:spPr>
        <p:txBody>
          <a:bodyPr wrap="square" rtlCol="0">
            <a:spAutoFit/>
          </a:bodyPr>
          <a:lstStyle/>
          <a:p>
            <a:pPr marL="285750" indent="-285750">
              <a:buFont typeface="Wingdings" panose="05000000000000000000" pitchFamily="2" charset="2"/>
              <a:buChar char="ü"/>
            </a:pPr>
            <a:r>
              <a:rPr lang="en-US" sz="1800"/>
              <a:t>Simple, context free, secure method for retrieving credentials in containers</a:t>
            </a:r>
          </a:p>
          <a:p>
            <a:pPr marL="285750" indent="-285750">
              <a:buFont typeface="Wingdings" panose="05000000000000000000" pitchFamily="2" charset="2"/>
              <a:buChar char="ü"/>
            </a:pPr>
            <a:r>
              <a:rPr lang="en-US" sz="1800"/>
              <a:t>End-to-end encryption of secrets through mutual TLS (Transport Layer Security) using </a:t>
            </a:r>
            <a:r>
              <a:rPr lang="en-US" sz="1800">
                <a:hlinkClick r:id="rId3"/>
              </a:rPr>
              <a:t>SPIFFE</a:t>
            </a:r>
            <a:r>
              <a:rPr lang="en-US" sz="1800"/>
              <a:t>-compliant resource identifiers.</a:t>
            </a:r>
          </a:p>
          <a:p>
            <a:pPr marL="285750" indent="-285750">
              <a:buFont typeface="Wingdings" panose="05000000000000000000" pitchFamily="2" charset="2"/>
              <a:buChar char="ü"/>
            </a:pPr>
            <a:r>
              <a:rPr lang="en-US" sz="1800"/>
              <a:t>Robust authentication and authorization incorporating Conjur policy, signed certificates, and an internal Kubernetes APIs.</a:t>
            </a:r>
          </a:p>
          <a:p>
            <a:pPr marL="285750" indent="-285750">
              <a:buFont typeface="Wingdings" panose="05000000000000000000" pitchFamily="2" charset="2"/>
              <a:buChar char="ü"/>
            </a:pPr>
            <a:r>
              <a:rPr lang="en-US" sz="1800"/>
              <a:t>Conjur running inside Kubernetes </a:t>
            </a:r>
          </a:p>
          <a:p>
            <a:pPr marL="285750" indent="-285750">
              <a:buFont typeface="Wingdings" panose="05000000000000000000" pitchFamily="2" charset="2"/>
              <a:buChar char="ü"/>
            </a:pPr>
            <a:r>
              <a:rPr lang="en-US" sz="1800" err="1"/>
              <a:t>SoD</a:t>
            </a:r>
            <a:r>
              <a:rPr lang="en-US" sz="1800"/>
              <a:t> between applications</a:t>
            </a:r>
          </a:p>
          <a:p>
            <a:pPr marL="742950" lvl="1" indent="-285750">
              <a:buFont typeface="Wingdings" panose="05000000000000000000" pitchFamily="2" charset="2"/>
              <a:buChar char="ü"/>
            </a:pPr>
            <a:r>
              <a:rPr lang="en-US" err="1"/>
              <a:t>SoD</a:t>
            </a:r>
            <a:r>
              <a:rPr lang="en-US"/>
              <a:t> also between the Kubernetes security operator and the development teams using Conjur policy</a:t>
            </a:r>
          </a:p>
          <a:p>
            <a:pPr marL="285750" indent="-285750">
              <a:buFont typeface="Wingdings" panose="05000000000000000000" pitchFamily="2" charset="2"/>
              <a:buChar char="ü"/>
            </a:pPr>
            <a:r>
              <a:rPr lang="en-US" sz="1800"/>
              <a:t>Credentials are not exposed to any 3</a:t>
            </a:r>
            <a:r>
              <a:rPr lang="en-US" sz="1800" baseline="30000"/>
              <a:t>rd</a:t>
            </a:r>
            <a:r>
              <a:rPr lang="en-US" sz="1800"/>
              <a:t> party, reside only in memory</a:t>
            </a:r>
          </a:p>
          <a:p>
            <a:pPr marL="285750" indent="-285750">
              <a:buFont typeface="Wingdings" panose="05000000000000000000" pitchFamily="2" charset="2"/>
              <a:buChar char="ü"/>
            </a:pPr>
            <a:r>
              <a:rPr lang="en-US" sz="1800"/>
              <a:t>Full central audit trail</a:t>
            </a:r>
          </a:p>
          <a:p>
            <a:pPr marL="0" indent="0">
              <a:buNone/>
            </a:pPr>
            <a:endParaRPr lang="en-US" sz="1800"/>
          </a:p>
        </p:txBody>
      </p:sp>
    </p:spTree>
    <p:extLst>
      <p:ext uri="{BB962C8B-B14F-4D97-AF65-F5344CB8AC3E}">
        <p14:creationId xmlns:p14="http://schemas.microsoft.com/office/powerpoint/2010/main" val="185739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a:t>Deploy Conjur Integration in Kubernetes in just a few clicks!</a:t>
            </a:r>
          </a:p>
        </p:txBody>
      </p:sp>
      <p:sp>
        <p:nvSpPr>
          <p:cNvPr id="3" name="Title 2"/>
          <p:cNvSpPr>
            <a:spLocks noGrp="1"/>
          </p:cNvSpPr>
          <p:nvPr>
            <p:ph type="title"/>
          </p:nvPr>
        </p:nvSpPr>
        <p:spPr/>
        <p:txBody>
          <a:bodyPr>
            <a:normAutofit fontScale="90000"/>
          </a:bodyPr>
          <a:lstStyle/>
          <a:p>
            <a:r>
              <a:rPr lang="en-US"/>
              <a:t>Kubernetes – Conjur Integration in Google Marketplace</a:t>
            </a:r>
          </a:p>
        </p:txBody>
      </p:sp>
      <p:sp>
        <p:nvSpPr>
          <p:cNvPr id="4" name="Slide Number Placeholder 3"/>
          <p:cNvSpPr>
            <a:spLocks noGrp="1"/>
          </p:cNvSpPr>
          <p:nvPr>
            <p:ph type="sldNum" sz="quarter" idx="12"/>
          </p:nvPr>
        </p:nvSpPr>
        <p:spPr/>
        <p:txBody>
          <a:bodyPr/>
          <a:lstStyle/>
          <a:p>
            <a:fld id="{3DB5E446-421A-E746-A83E-D1D14D8D9CBB}" type="slidenum">
              <a:rPr lang="en-US" smtClean="0"/>
              <a:pPr/>
              <a:t>21</a:t>
            </a:fld>
            <a:endParaRPr lang="en-US"/>
          </a:p>
        </p:txBody>
      </p:sp>
      <p:pic>
        <p:nvPicPr>
          <p:cNvPr id="5" name="Picture 4"/>
          <p:cNvPicPr>
            <a:picLocks noChangeAspect="1"/>
          </p:cNvPicPr>
          <p:nvPr/>
        </p:nvPicPr>
        <p:blipFill>
          <a:blip r:embed="rId2"/>
          <a:stretch>
            <a:fillRect/>
          </a:stretch>
        </p:blipFill>
        <p:spPr>
          <a:xfrm>
            <a:off x="972502" y="1236711"/>
            <a:ext cx="9515475" cy="4581525"/>
          </a:xfrm>
          <a:prstGeom prst="rect">
            <a:avLst/>
          </a:prstGeom>
        </p:spPr>
      </p:pic>
    </p:spTree>
    <p:extLst>
      <p:ext uri="{BB962C8B-B14F-4D97-AF65-F5344CB8AC3E}">
        <p14:creationId xmlns:p14="http://schemas.microsoft.com/office/powerpoint/2010/main" val="242791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0F7D923-F01F-2146-83A3-B528E9B977F2}"/>
              </a:ext>
            </a:extLst>
          </p:cNvPr>
          <p:cNvSpPr>
            <a:spLocks noGrp="1"/>
          </p:cNvSpPr>
          <p:nvPr>
            <p:ph idx="1"/>
          </p:nvPr>
        </p:nvSpPr>
        <p:spPr>
          <a:xfrm>
            <a:off x="329852" y="1249286"/>
            <a:ext cx="5766148" cy="4935255"/>
          </a:xfrm>
        </p:spPr>
        <p:txBody>
          <a:bodyPr>
            <a:normAutofit fontScale="92500"/>
          </a:bodyPr>
          <a:lstStyle/>
          <a:p>
            <a:pPr marL="152400" indent="0">
              <a:buNone/>
            </a:pPr>
            <a:r>
              <a:rPr lang="en-US" b="1" dirty="0">
                <a:solidFill>
                  <a:schemeClr val="accent5">
                    <a:lumMod val="60000"/>
                    <a:lumOff val="40000"/>
                  </a:schemeClr>
                </a:solidFill>
              </a:rPr>
              <a:t>CyberArk Commons OSS Community:</a:t>
            </a:r>
          </a:p>
          <a:p>
            <a:pPr marL="495300" indent="-342900"/>
            <a:r>
              <a:rPr lang="en-US" sz="1800" b="1" dirty="0">
                <a:hlinkClick r:id="rId2"/>
              </a:rPr>
              <a:t>Conjur.org</a:t>
            </a:r>
            <a:endParaRPr lang="en-US" sz="1800" b="1" dirty="0"/>
          </a:p>
          <a:p>
            <a:pPr marL="1144588" lvl="2" indent="-225425"/>
            <a:r>
              <a:rPr lang="en-US" dirty="0"/>
              <a:t>APIs, documents, tutorials, code</a:t>
            </a:r>
          </a:p>
          <a:p>
            <a:pPr marL="1144588" lvl="2" indent="-225425"/>
            <a:r>
              <a:rPr lang="en-US" dirty="0"/>
              <a:t>New technical content each month: blogs, newsletter</a:t>
            </a:r>
          </a:p>
          <a:p>
            <a:pPr marL="1144588" lvl="2" indent="-225425"/>
            <a:r>
              <a:rPr lang="en-US" dirty="0"/>
              <a:t>Streamlined user experience to get started and get hands on</a:t>
            </a:r>
          </a:p>
          <a:p>
            <a:pPr marL="495300" indent="-342900"/>
            <a:r>
              <a:rPr lang="en-US" sz="1800" b="1" dirty="0">
                <a:hlinkClick r:id="rId3"/>
              </a:rPr>
              <a:t>Discuss.CyberArkCommons.org</a:t>
            </a:r>
            <a:endParaRPr lang="en-US" sz="1800" b="1" dirty="0"/>
          </a:p>
          <a:p>
            <a:pPr marL="1144588" lvl="2" indent="-225425"/>
            <a:r>
              <a:rPr lang="en-US" dirty="0"/>
              <a:t>Discussions and community support for open source</a:t>
            </a:r>
          </a:p>
          <a:p>
            <a:pPr marL="1144588" lvl="2" indent="-225425"/>
            <a:endParaRPr lang="en-US" dirty="0"/>
          </a:p>
          <a:p>
            <a:pPr marL="461963" lvl="1" indent="-287338"/>
            <a:r>
              <a:rPr lang="en-US" dirty="0"/>
              <a:t>Hands-on Workshops, developer community events and forums</a:t>
            </a:r>
          </a:p>
          <a:p>
            <a:pPr marL="461963" lvl="1" indent="-287338"/>
            <a:endParaRPr lang="en-US" dirty="0"/>
          </a:p>
          <a:p>
            <a:pPr marL="461963" lvl="1" indent="-287338"/>
            <a:r>
              <a:rPr lang="en-US" dirty="0"/>
              <a:t>Secretless Broker: </a:t>
            </a:r>
            <a:r>
              <a:rPr lang="en-US" b="1" dirty="0">
                <a:hlinkClick r:id="rId4"/>
              </a:rPr>
              <a:t>Conjur.org/api/secretless-broker</a:t>
            </a:r>
            <a:endParaRPr lang="en-US" b="1" dirty="0"/>
          </a:p>
          <a:p>
            <a:pPr marL="461963" lvl="1" indent="-287338"/>
            <a:endParaRPr lang="en-US" dirty="0"/>
          </a:p>
          <a:p>
            <a:pPr marL="461963" lvl="1" indent="-287338"/>
            <a:r>
              <a:rPr lang="en-US" dirty="0"/>
              <a:t>Summon: </a:t>
            </a:r>
            <a:r>
              <a:rPr lang="en-US" b="1" dirty="0">
                <a:hlinkClick r:id="rId5"/>
              </a:rPr>
              <a:t>CyberArk.GitHub.io/Summon</a:t>
            </a:r>
            <a:endParaRPr lang="en-US" sz="1800" b="1" dirty="0"/>
          </a:p>
          <a:p>
            <a:pPr marL="609600" lvl="1" indent="0">
              <a:buNone/>
            </a:pPr>
            <a:endParaRPr lang="en-US" sz="1800" dirty="0"/>
          </a:p>
        </p:txBody>
      </p:sp>
      <p:sp>
        <p:nvSpPr>
          <p:cNvPr id="2" name="Title 1"/>
          <p:cNvSpPr>
            <a:spLocks noGrp="1"/>
          </p:cNvSpPr>
          <p:nvPr>
            <p:ph type="title"/>
          </p:nvPr>
        </p:nvSpPr>
        <p:spPr>
          <a:xfrm>
            <a:off x="329851" y="327666"/>
            <a:ext cx="11715003" cy="402352"/>
          </a:xfrm>
        </p:spPr>
        <p:txBody>
          <a:bodyPr>
            <a:normAutofit fontScale="90000"/>
          </a:bodyPr>
          <a:lstStyle/>
          <a:p>
            <a:r>
              <a:rPr lang="en-US"/>
              <a:t>Conjur open source and the CyberArk Open source community</a:t>
            </a:r>
          </a:p>
        </p:txBody>
      </p:sp>
      <p:grpSp>
        <p:nvGrpSpPr>
          <p:cNvPr id="6" name="Group 5">
            <a:extLst>
              <a:ext uri="{FF2B5EF4-FFF2-40B4-BE49-F238E27FC236}">
                <a16:creationId xmlns:a16="http://schemas.microsoft.com/office/drawing/2014/main" id="{FC822188-1C0B-8946-85AE-6746680DB921}"/>
              </a:ext>
            </a:extLst>
          </p:cNvPr>
          <p:cNvGrpSpPr/>
          <p:nvPr/>
        </p:nvGrpSpPr>
        <p:grpSpPr>
          <a:xfrm>
            <a:off x="6666072" y="991211"/>
            <a:ext cx="2883445" cy="1803360"/>
            <a:chOff x="6012403" y="914400"/>
            <a:chExt cx="4564219" cy="2831978"/>
          </a:xfrm>
        </p:grpSpPr>
        <p:pic>
          <p:nvPicPr>
            <p:cNvPr id="8" name="Picture 7">
              <a:extLst>
                <a:ext uri="{FF2B5EF4-FFF2-40B4-BE49-F238E27FC236}">
                  <a16:creationId xmlns:a16="http://schemas.microsoft.com/office/drawing/2014/main" id="{0FF174F9-C917-8247-8603-8B93C3E770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12403" y="914400"/>
              <a:ext cx="2225927" cy="2831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B15E492-118D-F14B-B34F-4AA7D72F73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69010" y="1260629"/>
              <a:ext cx="1900867" cy="2485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0D25FC7C-CC68-1748-8BFA-75221E3A141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52625" y="1544715"/>
              <a:ext cx="1623997" cy="2130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3" name="Picture 2">
            <a:extLst>
              <a:ext uri="{FF2B5EF4-FFF2-40B4-BE49-F238E27FC236}">
                <a16:creationId xmlns:a16="http://schemas.microsoft.com/office/drawing/2014/main" id="{277B94CD-7D6F-C644-B11B-B85256F4193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63410" y="2691222"/>
            <a:ext cx="2883445" cy="2716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4FFB5A9A-A73D-F34B-B846-FC64237903B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34534" y="876064"/>
            <a:ext cx="2710321" cy="3584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49811EF8-020E-4D40-B609-AEF889E504D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25643" y="3395775"/>
            <a:ext cx="3757259" cy="29741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507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THANK YOU</a:t>
            </a:r>
            <a:br>
              <a:rPr lang="en-US" dirty="0"/>
            </a:br>
            <a:br>
              <a:rPr lang="en-US" dirty="0"/>
            </a:br>
            <a:r>
              <a:rPr lang="en-US" sz="2000" dirty="0"/>
              <a:t>Conjur.org</a:t>
            </a:r>
            <a:br>
              <a:rPr lang="en-US" sz="2000" dirty="0"/>
            </a:br>
            <a:r>
              <a:rPr lang="en-US" sz="2000" dirty="0" err="1"/>
              <a:t>Discuss.CyberArkcommons.org</a:t>
            </a:r>
            <a:endParaRPr lang="en-US" sz="2000" dirty="0"/>
          </a:p>
        </p:txBody>
      </p:sp>
    </p:spTree>
    <p:extLst>
      <p:ext uri="{BB962C8B-B14F-4D97-AF65-F5344CB8AC3E}">
        <p14:creationId xmlns:p14="http://schemas.microsoft.com/office/powerpoint/2010/main" val="3494430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9E94C9-3F4F-734E-B281-CF79CF7C3A74}"/>
              </a:ext>
            </a:extLst>
          </p:cNvPr>
          <p:cNvSpPr>
            <a:spLocks noGrp="1"/>
          </p:cNvSpPr>
          <p:nvPr>
            <p:ph type="title"/>
          </p:nvPr>
        </p:nvSpPr>
        <p:spPr>
          <a:prstGeom prst="rect">
            <a:avLst/>
          </a:prstGeom>
        </p:spPr>
        <p:txBody>
          <a:bodyPr/>
          <a:lstStyle/>
          <a:p>
            <a:r>
              <a:rPr lang="en-US"/>
              <a:t>K8s authn flow</a:t>
            </a:r>
          </a:p>
        </p:txBody>
      </p:sp>
      <p:pic>
        <p:nvPicPr>
          <p:cNvPr id="7" name="Picture 6">
            <a:extLst>
              <a:ext uri="{FF2B5EF4-FFF2-40B4-BE49-F238E27FC236}">
                <a16:creationId xmlns:a16="http://schemas.microsoft.com/office/drawing/2014/main" id="{FA05C867-F077-A541-8CD6-55E0105478BA}"/>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65838" y="0"/>
            <a:ext cx="5845571" cy="6858000"/>
          </a:xfrm>
          <a:prstGeom prst="rect">
            <a:avLst/>
          </a:prstGeom>
        </p:spPr>
      </p:pic>
      <p:sp>
        <p:nvSpPr>
          <p:cNvPr id="2" name="TextBox 1">
            <a:extLst>
              <a:ext uri="{FF2B5EF4-FFF2-40B4-BE49-F238E27FC236}">
                <a16:creationId xmlns:a16="http://schemas.microsoft.com/office/drawing/2014/main" id="{E294EACA-B89B-B84A-AEDD-349F88EB6EDC}"/>
              </a:ext>
            </a:extLst>
          </p:cNvPr>
          <p:cNvSpPr txBox="1"/>
          <p:nvPr/>
        </p:nvSpPr>
        <p:spPr>
          <a:xfrm>
            <a:off x="4897821" y="327666"/>
            <a:ext cx="1198179" cy="402352"/>
          </a:xfrm>
          <a:prstGeom prst="rect">
            <a:avLst/>
          </a:prstGeom>
          <a:solidFill>
            <a:srgbClr val="1AA2E4"/>
          </a:solidFill>
        </p:spPr>
        <p:txBody>
          <a:bodyPr wrap="square" rtlCol="0">
            <a:normAutofit/>
          </a:bodyPr>
          <a:lstStyle/>
          <a:p>
            <a:endParaRPr lang="en-US" dirty="0"/>
          </a:p>
        </p:txBody>
      </p:sp>
      <p:pic>
        <p:nvPicPr>
          <p:cNvPr id="6" name="Picture 5">
            <a:extLst>
              <a:ext uri="{FF2B5EF4-FFF2-40B4-BE49-F238E27FC236}">
                <a16:creationId xmlns:a16="http://schemas.microsoft.com/office/drawing/2014/main" id="{CB59C79B-B079-604B-9501-D85BE61069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4583" y="290705"/>
            <a:ext cx="564653" cy="476273"/>
          </a:xfrm>
          <a:prstGeom prst="rect">
            <a:avLst/>
          </a:prstGeom>
        </p:spPr>
      </p:pic>
    </p:spTree>
    <p:extLst>
      <p:ext uri="{BB962C8B-B14F-4D97-AF65-F5344CB8AC3E}">
        <p14:creationId xmlns:p14="http://schemas.microsoft.com/office/powerpoint/2010/main" val="4127480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08205" y="2658941"/>
            <a:ext cx="2404860" cy="2404860"/>
          </a:xfrm>
          <a:prstGeom prst="rect">
            <a:avLst/>
          </a:prstGeom>
        </p:spPr>
      </p:pic>
      <p:sp>
        <p:nvSpPr>
          <p:cNvPr id="2" name="Content Placeholder 1"/>
          <p:cNvSpPr>
            <a:spLocks noGrp="1"/>
          </p:cNvSpPr>
          <p:nvPr>
            <p:ph idx="1"/>
          </p:nvPr>
        </p:nvSpPr>
        <p:spPr/>
        <p:txBody>
          <a:bodyPr/>
          <a:lstStyle/>
          <a:p>
            <a:pPr marL="0" indent="0">
              <a:buNone/>
            </a:pPr>
            <a:r>
              <a:rPr lang="en-US" b="1"/>
              <a:t>Tesla Cloud Account Data Breach</a:t>
            </a:r>
          </a:p>
          <a:p>
            <a:pPr marL="0" indent="0">
              <a:buNone/>
            </a:pPr>
            <a:r>
              <a:rPr lang="en-US" sz="2000"/>
              <a:t>Attackers used credentials stored in Kubernetes to hijack cloud resources to mine cryptocurrency</a:t>
            </a:r>
          </a:p>
        </p:txBody>
      </p:sp>
      <p:sp>
        <p:nvSpPr>
          <p:cNvPr id="4" name="Title 3"/>
          <p:cNvSpPr>
            <a:spLocks noGrp="1"/>
          </p:cNvSpPr>
          <p:nvPr>
            <p:ph type="title"/>
          </p:nvPr>
        </p:nvSpPr>
        <p:spPr/>
        <p:txBody>
          <a:bodyPr>
            <a:normAutofit/>
          </a:bodyPr>
          <a:lstStyle/>
          <a:p>
            <a:r>
              <a:rPr lang="en-US"/>
              <a:t>Attackers target application secrets</a:t>
            </a:r>
            <a:endParaRPr lang="en-US" sz="2667"/>
          </a:p>
        </p:txBody>
      </p:sp>
      <p:cxnSp>
        <p:nvCxnSpPr>
          <p:cNvPr id="17" name="Straight Arrow Connector 16"/>
          <p:cNvCxnSpPr/>
          <p:nvPr/>
        </p:nvCxnSpPr>
        <p:spPr>
          <a:xfrm flipV="1">
            <a:off x="8127651" y="5223642"/>
            <a:ext cx="797947" cy="141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268468" y="4867329"/>
            <a:ext cx="1404644" cy="1221168"/>
          </a:xfrm>
          <a:prstGeom prst="rect">
            <a:avLst/>
          </a:prstGeom>
          <a:noFill/>
          <a:ln>
            <a:noFill/>
          </a:ln>
        </p:spPr>
        <p:txBody>
          <a:bodyPr wrap="square" rtlCol="0">
            <a:spAutoFit/>
          </a:bodyPr>
          <a:lstStyle>
            <a:defPPr>
              <a:defRPr lang="en-US"/>
            </a:defPPr>
            <a:lvl1pPr algn="ctr">
              <a:lnSpc>
                <a:spcPts val="800"/>
              </a:lnSpc>
              <a:defRPr sz="1000"/>
            </a:lvl1pPr>
          </a:lstStyle>
          <a:p>
            <a:pPr>
              <a:lnSpc>
                <a:spcPct val="100000"/>
              </a:lnSpc>
            </a:pPr>
            <a:r>
              <a:rPr lang="en-US" sz="1467">
                <a:latin typeface="Calibri" panose="020F0502020204030204" pitchFamily="34" charset="0"/>
                <a:cs typeface="Arial" panose="020B0604020202020204" pitchFamily="34" charset="0"/>
              </a:rPr>
              <a:t>Attacker finds unprotected Kubernetes console and copies the keys</a:t>
            </a:r>
          </a:p>
        </p:txBody>
      </p:sp>
      <p:sp>
        <p:nvSpPr>
          <p:cNvPr id="19" name="TextBox 18"/>
          <p:cNvSpPr txBox="1"/>
          <p:nvPr/>
        </p:nvSpPr>
        <p:spPr>
          <a:xfrm>
            <a:off x="3477856" y="4989249"/>
            <a:ext cx="1404644" cy="1221168"/>
          </a:xfrm>
          <a:prstGeom prst="rect">
            <a:avLst/>
          </a:prstGeom>
          <a:noFill/>
          <a:ln>
            <a:noFill/>
          </a:ln>
        </p:spPr>
        <p:txBody>
          <a:bodyPr wrap="square" rtlCol="0">
            <a:spAutoFit/>
          </a:bodyPr>
          <a:lstStyle>
            <a:defPPr>
              <a:defRPr lang="en-US"/>
            </a:defPPr>
            <a:lvl1pPr algn="ctr">
              <a:lnSpc>
                <a:spcPts val="800"/>
              </a:lnSpc>
              <a:defRPr sz="1000"/>
            </a:lvl1pPr>
          </a:lstStyle>
          <a:p>
            <a:pPr>
              <a:lnSpc>
                <a:spcPct val="100000"/>
              </a:lnSpc>
            </a:pPr>
            <a:r>
              <a:rPr lang="en-US" sz="1467">
                <a:latin typeface="Calibri" panose="020F0502020204030204" pitchFamily="34" charset="0"/>
                <a:cs typeface="Arial" panose="020B0604020202020204" pitchFamily="34" charset="0"/>
              </a:rPr>
              <a:t>DevOps engineer places AWS access keys in Kubernetes</a:t>
            </a:r>
          </a:p>
        </p:txBody>
      </p:sp>
      <p:cxnSp>
        <p:nvCxnSpPr>
          <p:cNvPr id="20" name="Straight Arrow Connector 19"/>
          <p:cNvCxnSpPr/>
          <p:nvPr/>
        </p:nvCxnSpPr>
        <p:spPr>
          <a:xfrm flipV="1">
            <a:off x="5079651" y="5304922"/>
            <a:ext cx="797947" cy="141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0487" y="2265382"/>
            <a:ext cx="986996" cy="942681"/>
          </a:xfrm>
          <a:prstGeom prst="rect">
            <a:avLst/>
          </a:prstGeom>
        </p:spPr>
      </p:pic>
      <p:pic>
        <p:nvPicPr>
          <p:cNvPr id="23" name="Picture 22" descr="bitcoin minin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62151" y="3517291"/>
            <a:ext cx="1584960" cy="1417771"/>
          </a:xfrm>
          <a:prstGeom prst="rect">
            <a:avLst/>
          </a:prstGeom>
        </p:spPr>
      </p:pic>
      <p:sp>
        <p:nvSpPr>
          <p:cNvPr id="24" name="TextBox 23"/>
          <p:cNvSpPr txBox="1"/>
          <p:nvPr/>
        </p:nvSpPr>
        <p:spPr>
          <a:xfrm>
            <a:off x="9357194" y="4910909"/>
            <a:ext cx="1548761" cy="1221168"/>
          </a:xfrm>
          <a:prstGeom prst="rect">
            <a:avLst/>
          </a:prstGeom>
          <a:noFill/>
          <a:ln>
            <a:noFill/>
          </a:ln>
        </p:spPr>
        <p:txBody>
          <a:bodyPr wrap="square" rtlCol="0">
            <a:spAutoFit/>
          </a:bodyPr>
          <a:lstStyle>
            <a:defPPr>
              <a:defRPr lang="en-US"/>
            </a:defPPr>
            <a:lvl1pPr algn="ctr">
              <a:lnSpc>
                <a:spcPts val="800"/>
              </a:lnSpc>
              <a:defRPr sz="1000"/>
            </a:lvl1pPr>
          </a:lstStyle>
          <a:p>
            <a:pPr>
              <a:lnSpc>
                <a:spcPct val="100000"/>
              </a:lnSpc>
            </a:pPr>
            <a:r>
              <a:rPr lang="en-US" sz="1467">
                <a:latin typeface="Calibri" panose="020F0502020204030204" pitchFamily="34" charset="0"/>
                <a:cs typeface="Arial" panose="020B0604020202020204" pitchFamily="34" charset="0"/>
              </a:rPr>
              <a:t>Attacker uses keys to install cryptocurrency mining software in cloud</a:t>
            </a:r>
          </a:p>
        </p:txBody>
      </p:sp>
      <p:pic>
        <p:nvPicPr>
          <p:cNvPr id="25"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14557" y="3262611"/>
            <a:ext cx="424471" cy="675819"/>
          </a:xfrm>
          <a:prstGeom prst="rect">
            <a:avLst/>
          </a:prstGeom>
        </p:spPr>
      </p:pic>
      <p:pic>
        <p:nvPicPr>
          <p:cNvPr id="26" name="Picture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94470" y="3273451"/>
            <a:ext cx="1259840" cy="1259840"/>
          </a:xfrm>
          <a:prstGeom prst="rect">
            <a:avLst/>
          </a:prstGeom>
        </p:spPr>
      </p:pic>
      <p:pic>
        <p:nvPicPr>
          <p:cNvPr id="27" name="Picture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3163" y="3300545"/>
            <a:ext cx="1259840" cy="1259840"/>
          </a:xfrm>
          <a:prstGeom prst="rect">
            <a:avLst/>
          </a:prstGeom>
        </p:spPr>
      </p:pic>
      <p:sp>
        <p:nvSpPr>
          <p:cNvPr id="28" name="TextBox 27"/>
          <p:cNvSpPr txBox="1"/>
          <p:nvPr/>
        </p:nvSpPr>
        <p:spPr>
          <a:xfrm>
            <a:off x="998815" y="4935062"/>
            <a:ext cx="1404644" cy="1221168"/>
          </a:xfrm>
          <a:prstGeom prst="rect">
            <a:avLst/>
          </a:prstGeom>
          <a:noFill/>
          <a:ln>
            <a:noFill/>
          </a:ln>
        </p:spPr>
        <p:txBody>
          <a:bodyPr wrap="square" rtlCol="0">
            <a:spAutoFit/>
          </a:bodyPr>
          <a:lstStyle>
            <a:defPPr>
              <a:defRPr lang="en-US"/>
            </a:defPPr>
            <a:lvl1pPr algn="ctr">
              <a:lnSpc>
                <a:spcPts val="800"/>
              </a:lnSpc>
              <a:defRPr sz="1000"/>
            </a:lvl1pPr>
          </a:lstStyle>
          <a:p>
            <a:pPr>
              <a:lnSpc>
                <a:spcPct val="100000"/>
              </a:lnSpc>
            </a:pPr>
            <a:r>
              <a:rPr lang="en-US" sz="1467">
                <a:latin typeface="Calibri" panose="020F0502020204030204" pitchFamily="34" charset="0"/>
                <a:cs typeface="Arial" panose="020B0604020202020204" pitchFamily="34" charset="0"/>
              </a:rPr>
              <a:t>Kubernetes is configured to not require a password for console access</a:t>
            </a:r>
          </a:p>
        </p:txBody>
      </p:sp>
      <p:cxnSp>
        <p:nvCxnSpPr>
          <p:cNvPr id="29" name="Straight Arrow Connector 28"/>
          <p:cNvCxnSpPr/>
          <p:nvPr/>
        </p:nvCxnSpPr>
        <p:spPr>
          <a:xfrm flipV="1">
            <a:off x="2559971" y="5223642"/>
            <a:ext cx="797947" cy="141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descr="open-lock_318-42566.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01137" y="4093025"/>
            <a:ext cx="514773" cy="514773"/>
          </a:xfrm>
          <a:prstGeom prst="rect">
            <a:avLst/>
          </a:prstGeom>
        </p:spPr>
      </p:pic>
    </p:spTree>
    <p:extLst>
      <p:ext uri="{BB962C8B-B14F-4D97-AF65-F5344CB8AC3E}">
        <p14:creationId xmlns:p14="http://schemas.microsoft.com/office/powerpoint/2010/main" val="2375634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56C1-58E5-AC42-B8F0-143B1AB39D99}"/>
              </a:ext>
            </a:extLst>
          </p:cNvPr>
          <p:cNvSpPr>
            <a:spLocks noGrp="1"/>
          </p:cNvSpPr>
          <p:nvPr>
            <p:ph type="title"/>
          </p:nvPr>
        </p:nvSpPr>
        <p:spPr/>
        <p:txBody>
          <a:bodyPr/>
          <a:lstStyle/>
          <a:p>
            <a:r>
              <a:rPr lang="en-US"/>
              <a:t>Everybody wants a secure DevOps flow, but…</a:t>
            </a:r>
          </a:p>
        </p:txBody>
      </p:sp>
      <p:pic>
        <p:nvPicPr>
          <p:cNvPr id="3" name="Picture 7" descr="A close up of a map&#10;&#10;Description automatically generated">
            <a:extLst>
              <a:ext uri="{FF2B5EF4-FFF2-40B4-BE49-F238E27FC236}">
                <a16:creationId xmlns:a16="http://schemas.microsoft.com/office/drawing/2014/main" id="{B7ED24AE-B164-ED4D-9939-D58E27F60906}"/>
              </a:ext>
            </a:extLst>
          </p:cNvPr>
          <p:cNvPicPr>
            <a:picLocks noChangeAspect="1" noChangeArrowheads="1"/>
          </p:cNvPicPr>
          <p:nvPr/>
        </p:nvPicPr>
        <p:blipFill>
          <a:blip r:embed="rId2" cstate="screen">
            <a:clrChange>
              <a:clrFrom>
                <a:srgbClr val="545454"/>
              </a:clrFrom>
              <a:clrTo>
                <a:srgbClr val="545454">
                  <a:alpha val="0"/>
                </a:srgbClr>
              </a:clrTo>
            </a:clrChange>
            <a:extLst>
              <a:ext uri="{28A0092B-C50C-407E-A947-70E740481C1C}">
                <a14:useLocalDpi xmlns:a14="http://schemas.microsoft.com/office/drawing/2010/main"/>
              </a:ext>
            </a:extLst>
          </a:blip>
          <a:srcRect/>
          <a:stretch>
            <a:fillRect/>
          </a:stretch>
        </p:blipFill>
        <p:spPr bwMode="auto">
          <a:xfrm>
            <a:off x="3277565" y="730018"/>
            <a:ext cx="5636870" cy="566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474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6CF9CD-88EE-B740-9368-34F6562DF1F9}"/>
              </a:ext>
            </a:extLst>
          </p:cNvPr>
          <p:cNvSpPr>
            <a:spLocks noGrp="1"/>
          </p:cNvSpPr>
          <p:nvPr>
            <p:ph type="title"/>
          </p:nvPr>
        </p:nvSpPr>
        <p:spPr/>
        <p:txBody>
          <a:bodyPr/>
          <a:lstStyle/>
          <a:p>
            <a:r>
              <a:rPr lang="en-US"/>
              <a:t>SHIFTING SECURITY LEFT INTO DEVELOPMENT WORKFLOWS</a:t>
            </a:r>
          </a:p>
        </p:txBody>
      </p:sp>
      <p:sp>
        <p:nvSpPr>
          <p:cNvPr id="4" name="Slide Number Placeholder 3">
            <a:extLst>
              <a:ext uri="{FF2B5EF4-FFF2-40B4-BE49-F238E27FC236}">
                <a16:creationId xmlns:a16="http://schemas.microsoft.com/office/drawing/2014/main" id="{E44206A3-40B5-2044-A3D7-C8FEB333A3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B5E446-421A-E746-A83E-D1D14D8D9CBB}" type="slidenum">
              <a:rPr kumimoji="0" lang="en-US" sz="11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a:ln>
                <a:noFill/>
              </a:ln>
              <a:solidFill>
                <a:srgbClr val="FFFFFF"/>
              </a:solidFill>
              <a:effectLst/>
              <a:uLnTx/>
              <a:uFillTx/>
              <a:latin typeface="Arial" charset="0"/>
              <a:cs typeface="Arial" charset="0"/>
            </a:endParaRPr>
          </a:p>
        </p:txBody>
      </p:sp>
      <p:sp>
        <p:nvSpPr>
          <p:cNvPr id="12" name="TextBox 11">
            <a:extLst>
              <a:ext uri="{FF2B5EF4-FFF2-40B4-BE49-F238E27FC236}">
                <a16:creationId xmlns:a16="http://schemas.microsoft.com/office/drawing/2014/main" id="{5E84E9D5-694A-C548-924B-FAFBFB3D40BF}"/>
              </a:ext>
            </a:extLst>
          </p:cNvPr>
          <p:cNvSpPr txBox="1"/>
          <p:nvPr/>
        </p:nvSpPr>
        <p:spPr>
          <a:xfrm>
            <a:off x="17145000" y="5143500"/>
            <a:ext cx="0" cy="0"/>
          </a:xfrm>
          <a:prstGeom prst="rect">
            <a:avLst/>
          </a:prstGeom>
          <a:noFill/>
        </p:spPr>
        <p:txBody>
          <a:bodyPr wrap="none" rtlCol="0">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233"/>
              </a:solidFill>
              <a:effectLst/>
              <a:uLnTx/>
              <a:uFillTx/>
              <a:latin typeface="Arial"/>
              <a:ea typeface="+mn-ea"/>
              <a:cs typeface="+mn-cs"/>
            </a:endParaRPr>
          </a:p>
        </p:txBody>
      </p:sp>
      <p:sp>
        <p:nvSpPr>
          <p:cNvPr id="19" name="Rounded Rectangle 18">
            <a:extLst>
              <a:ext uri="{FF2B5EF4-FFF2-40B4-BE49-F238E27FC236}">
                <a16:creationId xmlns:a16="http://schemas.microsoft.com/office/drawing/2014/main" id="{C593986A-11CE-914A-806B-2724E4790919}"/>
              </a:ext>
            </a:extLst>
          </p:cNvPr>
          <p:cNvSpPr/>
          <p:nvPr/>
        </p:nvSpPr>
        <p:spPr>
          <a:xfrm>
            <a:off x="149607" y="4168630"/>
            <a:ext cx="5007847" cy="1776494"/>
          </a:xfrm>
          <a:prstGeom prst="roundRect">
            <a:avLst/>
          </a:prstGeom>
          <a:solidFill>
            <a:schemeClr val="accent2">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Proxima Nova" charset="0"/>
              <a:cs typeface="Proxima Nova" charset="0"/>
            </a:endParaRPr>
          </a:p>
        </p:txBody>
      </p:sp>
      <p:sp>
        <p:nvSpPr>
          <p:cNvPr id="22" name="Rounded Rectangle 21">
            <a:extLst>
              <a:ext uri="{FF2B5EF4-FFF2-40B4-BE49-F238E27FC236}">
                <a16:creationId xmlns:a16="http://schemas.microsoft.com/office/drawing/2014/main" id="{73B99D20-D759-5C43-97BD-75347762C9C9}"/>
              </a:ext>
            </a:extLst>
          </p:cNvPr>
          <p:cNvSpPr/>
          <p:nvPr/>
        </p:nvSpPr>
        <p:spPr>
          <a:xfrm>
            <a:off x="2143125" y="4182335"/>
            <a:ext cx="9395021" cy="1762788"/>
          </a:xfrm>
          <a:prstGeom prst="roundRect">
            <a:avLst/>
          </a:prstGeom>
          <a:solidFill>
            <a:schemeClr val="accent3">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Proxima Nova" charset="0"/>
              <a:cs typeface="Proxima Nova" charset="0"/>
            </a:endParaRPr>
          </a:p>
        </p:txBody>
      </p:sp>
      <p:cxnSp>
        <p:nvCxnSpPr>
          <p:cNvPr id="24" name="Straight Arrow Connector 23">
            <a:extLst>
              <a:ext uri="{FF2B5EF4-FFF2-40B4-BE49-F238E27FC236}">
                <a16:creationId xmlns:a16="http://schemas.microsoft.com/office/drawing/2014/main" id="{C1E56FA2-E6B0-F24C-9A6F-5E075647440B}"/>
              </a:ext>
            </a:extLst>
          </p:cNvPr>
          <p:cNvCxnSpPr/>
          <p:nvPr/>
        </p:nvCxnSpPr>
        <p:spPr>
          <a:xfrm>
            <a:off x="514457" y="4626895"/>
            <a:ext cx="6302828" cy="0"/>
          </a:xfrm>
          <a:prstGeom prst="straightConnector1">
            <a:avLst/>
          </a:prstGeom>
          <a:ln w="571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5A6F1DB-DDDB-1843-AC1D-ADBD9DE94D0D}"/>
              </a:ext>
            </a:extLst>
          </p:cNvPr>
          <p:cNvSpPr txBox="1"/>
          <p:nvPr/>
        </p:nvSpPr>
        <p:spPr>
          <a:xfrm>
            <a:off x="2582780" y="4168630"/>
            <a:ext cx="1506486" cy="458265"/>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F2233">
                    <a:lumMod val="75000"/>
                    <a:lumOff val="25000"/>
                  </a:srgbClr>
                </a:solidFill>
                <a:effectLst/>
                <a:uLnTx/>
                <a:uFillTx/>
                <a:latin typeface="Arial"/>
                <a:ea typeface="+mn-ea"/>
                <a:cs typeface="+mn-cs"/>
              </a:rPr>
              <a:t>Developers</a:t>
            </a:r>
          </a:p>
        </p:txBody>
      </p:sp>
      <p:cxnSp>
        <p:nvCxnSpPr>
          <p:cNvPr id="26" name="Straight Arrow Connector 25">
            <a:extLst>
              <a:ext uri="{FF2B5EF4-FFF2-40B4-BE49-F238E27FC236}">
                <a16:creationId xmlns:a16="http://schemas.microsoft.com/office/drawing/2014/main" id="{99DA8AB4-B766-564A-AEDA-F5A7E733033C}"/>
              </a:ext>
            </a:extLst>
          </p:cNvPr>
          <p:cNvCxnSpPr>
            <a:cxnSpLocks/>
          </p:cNvCxnSpPr>
          <p:nvPr/>
        </p:nvCxnSpPr>
        <p:spPr>
          <a:xfrm>
            <a:off x="4025097" y="5026452"/>
            <a:ext cx="7075359" cy="13776"/>
          </a:xfrm>
          <a:prstGeom prst="straightConnector1">
            <a:avLst/>
          </a:prstGeom>
          <a:ln w="571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D183A6C-9DA3-324E-ABA2-A04219C77B71}"/>
              </a:ext>
            </a:extLst>
          </p:cNvPr>
          <p:cNvSpPr txBox="1"/>
          <p:nvPr/>
        </p:nvSpPr>
        <p:spPr>
          <a:xfrm>
            <a:off x="7068333" y="4587322"/>
            <a:ext cx="1506486" cy="458265"/>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F2233">
                    <a:lumMod val="75000"/>
                    <a:lumOff val="25000"/>
                  </a:srgbClr>
                </a:solidFill>
                <a:effectLst/>
                <a:uLnTx/>
                <a:uFillTx/>
                <a:latin typeface="Arial"/>
                <a:ea typeface="+mn-ea"/>
                <a:cs typeface="+mn-cs"/>
              </a:rPr>
              <a:t>DevOps</a:t>
            </a:r>
          </a:p>
        </p:txBody>
      </p:sp>
      <p:cxnSp>
        <p:nvCxnSpPr>
          <p:cNvPr id="28" name="Straight Arrow Connector 27">
            <a:extLst>
              <a:ext uri="{FF2B5EF4-FFF2-40B4-BE49-F238E27FC236}">
                <a16:creationId xmlns:a16="http://schemas.microsoft.com/office/drawing/2014/main" id="{FDC67E1D-F1B6-C14A-80EC-592AADE20EF6}"/>
              </a:ext>
            </a:extLst>
          </p:cNvPr>
          <p:cNvCxnSpPr>
            <a:cxnSpLocks/>
          </p:cNvCxnSpPr>
          <p:nvPr/>
        </p:nvCxnSpPr>
        <p:spPr>
          <a:xfrm flipV="1">
            <a:off x="543731" y="5634618"/>
            <a:ext cx="10658839" cy="16997"/>
          </a:xfrm>
          <a:prstGeom prst="straightConnector1">
            <a:avLst/>
          </a:prstGeom>
          <a:ln w="57150">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DD46BF7-CC4B-AB42-80C1-BBF8192177ED}"/>
              </a:ext>
            </a:extLst>
          </p:cNvPr>
          <p:cNvSpPr txBox="1"/>
          <p:nvPr/>
        </p:nvSpPr>
        <p:spPr>
          <a:xfrm>
            <a:off x="7713342" y="5199447"/>
            <a:ext cx="1506486" cy="458265"/>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69AE45">
                    <a:lumMod val="75000"/>
                  </a:srgbClr>
                </a:solidFill>
                <a:effectLst/>
                <a:uLnTx/>
                <a:uFillTx/>
                <a:latin typeface="Arial"/>
                <a:ea typeface="+mn-ea"/>
                <a:cs typeface="+mn-cs"/>
              </a:rPr>
              <a:t>Security</a:t>
            </a:r>
            <a:r>
              <a:rPr kumimoji="0" lang="en-US" sz="2000" b="1" i="0" u="none" strike="noStrike" kern="1200" cap="none" spc="0" normalizeH="0" baseline="0" noProof="0">
                <a:ln>
                  <a:noFill/>
                </a:ln>
                <a:solidFill>
                  <a:srgbClr val="0F2233">
                    <a:lumMod val="50000"/>
                    <a:lumOff val="50000"/>
                  </a:srgbClr>
                </a:solidFill>
                <a:effectLst/>
                <a:uLnTx/>
                <a:uFillTx/>
                <a:latin typeface="Arial"/>
                <a:ea typeface="+mn-ea"/>
                <a:cs typeface="+mn-cs"/>
              </a:rPr>
              <a:t> </a:t>
            </a:r>
          </a:p>
        </p:txBody>
      </p:sp>
      <p:sp>
        <p:nvSpPr>
          <p:cNvPr id="6" name="TextBox 5">
            <a:extLst>
              <a:ext uri="{FF2B5EF4-FFF2-40B4-BE49-F238E27FC236}">
                <a16:creationId xmlns:a16="http://schemas.microsoft.com/office/drawing/2014/main" id="{5E3F0698-44A1-0A49-8E8D-DC03CF38C6C1}"/>
              </a:ext>
            </a:extLst>
          </p:cNvPr>
          <p:cNvSpPr txBox="1"/>
          <p:nvPr/>
        </p:nvSpPr>
        <p:spPr>
          <a:xfrm>
            <a:off x="6871816" y="1689954"/>
            <a:ext cx="4666330" cy="196764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9AE45"/>
                </a:solidFill>
                <a:effectLst/>
                <a:uLnTx/>
                <a:uFillTx/>
                <a:latin typeface="Arial"/>
                <a:ea typeface="+mn-ea"/>
                <a:cs typeface="+mn-cs"/>
              </a:rPr>
              <a:t>Empower security team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2233"/>
                </a:solidFill>
                <a:effectLst/>
                <a:uLnTx/>
                <a:uFillTx/>
                <a:latin typeface="Arial"/>
                <a:ea typeface="+mn-ea"/>
                <a:cs typeface="+mn-cs"/>
              </a:rPr>
              <a:t>Highlight the app &amp; tool risk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2233"/>
                </a:solidFill>
                <a:effectLst/>
                <a:uLnTx/>
                <a:uFillTx/>
                <a:latin typeface="Arial"/>
                <a:ea typeface="+mn-ea"/>
                <a:cs typeface="+mn-cs"/>
              </a:rPr>
              <a:t>Leverage single platform – human/non-human solution serves all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2233"/>
                </a:solidFill>
                <a:effectLst/>
                <a:uLnTx/>
                <a:uFillTx/>
                <a:latin typeface="Arial"/>
                <a:ea typeface="+mn-ea"/>
                <a:cs typeface="+mn-cs"/>
              </a:rPr>
              <a:t>Security focus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2233"/>
                </a:solidFill>
                <a:effectLst/>
                <a:uLnTx/>
                <a:uFillTx/>
                <a:latin typeface="Arial"/>
                <a:ea typeface="+mn-ea"/>
                <a:cs typeface="+mn-cs"/>
              </a:rPr>
              <a:t>Manage security budget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2233"/>
              </a:solidFill>
              <a:effectLst/>
              <a:uLnTx/>
              <a:uFillTx/>
              <a:latin typeface="Arial"/>
              <a:ea typeface="+mn-ea"/>
              <a:cs typeface="+mn-cs"/>
            </a:endParaRPr>
          </a:p>
        </p:txBody>
      </p:sp>
      <p:sp>
        <p:nvSpPr>
          <p:cNvPr id="29" name="TextBox 28">
            <a:extLst>
              <a:ext uri="{FF2B5EF4-FFF2-40B4-BE49-F238E27FC236}">
                <a16:creationId xmlns:a16="http://schemas.microsoft.com/office/drawing/2014/main" id="{48993750-6F66-E447-ACE1-827D4F6FF034}"/>
              </a:ext>
            </a:extLst>
          </p:cNvPr>
          <p:cNvSpPr txBox="1"/>
          <p:nvPr/>
        </p:nvSpPr>
        <p:spPr>
          <a:xfrm>
            <a:off x="814493" y="1689954"/>
            <a:ext cx="5145436" cy="1618713"/>
          </a:xfrm>
          <a:prstGeom prst="rect">
            <a:avLst/>
          </a:prstGeom>
          <a:noFill/>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D8FCC"/>
                </a:solidFill>
                <a:effectLst/>
                <a:uLnTx/>
                <a:uFillTx/>
                <a:latin typeface="Arial"/>
                <a:ea typeface="+mn-ea"/>
                <a:cs typeface="+mn-cs"/>
              </a:rPr>
              <a:t>Enable Developer/DevOps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F2233"/>
                </a:solidFill>
                <a:effectLst/>
                <a:uLnTx/>
                <a:uFillTx/>
                <a:latin typeface="Arial"/>
                <a:ea typeface="+mn-ea"/>
                <a:cs typeface="+mn-cs"/>
              </a:rPr>
              <a:t>Easy to use (consume secrets)</a:t>
            </a:r>
            <a:endParaRPr kumimoji="0" lang="en-US" sz="1800" b="0" i="0" u="none" strike="noStrike" kern="1200" cap="none" spc="0" normalizeH="0" baseline="0" noProof="0" dirty="0">
              <a:ln>
                <a:noFill/>
              </a:ln>
              <a:solidFill>
                <a:srgbClr val="0F223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F2233"/>
                </a:solidFill>
                <a:effectLst/>
                <a:uLnTx/>
                <a:uFillTx/>
                <a:latin typeface="Arial"/>
                <a:ea typeface="+mn-ea"/>
                <a:cs typeface="+mn-cs"/>
              </a:rPr>
              <a:t>Prebuilt integrations </a:t>
            </a:r>
            <a:endParaRPr kumimoji="0" lang="en-US" sz="1800" b="0" i="0" u="none" strike="noStrike" kern="1200" cap="none" spc="0" normalizeH="0" baseline="0" noProof="0" dirty="0">
              <a:ln>
                <a:noFill/>
              </a:ln>
              <a:solidFill>
                <a:srgbClr val="0F223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F2233"/>
                </a:solidFill>
                <a:effectLst/>
                <a:uLnTx/>
                <a:uFillTx/>
                <a:latin typeface="Arial"/>
                <a:ea typeface="+mn-ea"/>
                <a:cs typeface="+mn-cs"/>
              </a:rPr>
              <a:t>Conjur Open Source and Secretless Broker</a:t>
            </a:r>
            <a:br>
              <a:rPr kumimoji="0" lang="en-US" sz="1800" b="0" i="0" u="none" strike="noStrike" kern="1200" cap="none" spc="0" normalizeH="0" baseline="0" noProof="0" dirty="0">
                <a:ln>
                  <a:noFill/>
                </a:ln>
                <a:solidFill>
                  <a:srgbClr val="0F2233"/>
                </a:solidFill>
                <a:effectLst/>
                <a:uLnTx/>
                <a:uFillTx/>
                <a:latin typeface="Arial"/>
                <a:ea typeface="+mn-ea"/>
                <a:cs typeface="+mn-cs"/>
              </a:rPr>
            </a:br>
            <a:endParaRPr kumimoji="0" lang="en-US" sz="1100" b="0" i="0" u="none" strike="noStrike" kern="1200" cap="none" spc="0" normalizeH="0" baseline="0" noProof="0" dirty="0">
              <a:ln>
                <a:noFill/>
              </a:ln>
              <a:solidFill>
                <a:srgbClr val="0F2233"/>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C4D4C"/>
                </a:solidFill>
                <a:effectLst/>
                <a:uLnTx/>
                <a:uFillTx/>
                <a:latin typeface="Arial"/>
                <a:ea typeface="+mn-ea"/>
                <a:cs typeface="+mn-cs"/>
              </a:rPr>
              <a:t>Free developers from security burden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F2233"/>
                </a:solidFill>
                <a:effectLst/>
                <a:uLnTx/>
                <a:uFillTx/>
                <a:latin typeface="Arial"/>
                <a:ea typeface="+mn-ea"/>
                <a:cs typeface="+mn-cs"/>
              </a:rPr>
              <a:t>Compliance, audit requests, human creds</a:t>
            </a:r>
            <a:endParaRPr kumimoji="0" lang="en-US" sz="1800" b="0" i="0" u="none" strike="noStrike" kern="1200" cap="none" spc="0" normalizeH="0" baseline="0" noProof="0" dirty="0">
              <a:ln>
                <a:noFill/>
              </a:ln>
              <a:solidFill>
                <a:srgbClr val="0F223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F2233"/>
                </a:solidFill>
                <a:effectLst/>
                <a:uLnTx/>
                <a:uFillTx/>
                <a:latin typeface="Arial"/>
                <a:ea typeface="+mn-ea"/>
                <a:cs typeface="+mn-cs"/>
              </a:rPr>
              <a:t>Security budget </a:t>
            </a:r>
            <a:endParaRPr kumimoji="0" lang="en-US" sz="1800" b="0" i="0" u="none" strike="noStrike" kern="1200" cap="none" spc="0" normalizeH="0" baseline="0" noProof="0" dirty="0">
              <a:ln>
                <a:noFill/>
              </a:ln>
              <a:solidFill>
                <a:srgbClr val="0F223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F2233"/>
              </a:solidFill>
              <a:effectLst/>
              <a:uLnTx/>
              <a:uFillTx/>
              <a:latin typeface="Arial"/>
              <a:ea typeface="+mn-ea"/>
              <a:cs typeface="+mn-cs"/>
            </a:endParaRPr>
          </a:p>
        </p:txBody>
      </p:sp>
      <p:graphicFrame>
        <p:nvGraphicFramePr>
          <p:cNvPr id="21" name="Diagram 20">
            <a:extLst>
              <a:ext uri="{FF2B5EF4-FFF2-40B4-BE49-F238E27FC236}">
                <a16:creationId xmlns:a16="http://schemas.microsoft.com/office/drawing/2014/main" id="{FD4CF8C8-E94A-4425-80F6-86ADEB7BCB3F}"/>
              </a:ext>
            </a:extLst>
          </p:cNvPr>
          <p:cNvGraphicFramePr/>
          <p:nvPr/>
        </p:nvGraphicFramePr>
        <p:xfrm>
          <a:off x="339368" y="753983"/>
          <a:ext cx="11198778" cy="882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5054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8" name="Group 2057"/>
          <p:cNvGrpSpPr/>
          <p:nvPr/>
        </p:nvGrpSpPr>
        <p:grpSpPr>
          <a:xfrm>
            <a:off x="4381631" y="1868991"/>
            <a:ext cx="3593573" cy="1228145"/>
            <a:chOff x="8115249" y="1881869"/>
            <a:chExt cx="3593573" cy="1228145"/>
          </a:xfrm>
        </p:grpSpPr>
        <p:grpSp>
          <p:nvGrpSpPr>
            <p:cNvPr id="24" name="Group 23"/>
            <p:cNvGrpSpPr/>
            <p:nvPr/>
          </p:nvGrpSpPr>
          <p:grpSpPr>
            <a:xfrm>
              <a:off x="8115249" y="1943201"/>
              <a:ext cx="1276632" cy="1065460"/>
              <a:chOff x="3540885" y="1329264"/>
              <a:chExt cx="987256" cy="823950"/>
            </a:xfrm>
          </p:grpSpPr>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0885" y="1329264"/>
                <a:ext cx="987256" cy="823950"/>
              </a:xfrm>
              <a:prstGeom prst="rect">
                <a:avLst/>
              </a:prstGeom>
            </p:spPr>
          </p:pic>
          <p:sp>
            <p:nvSpPr>
              <p:cNvPr id="28" name="Rounded Rectangle 27"/>
              <p:cNvSpPr/>
              <p:nvPr/>
            </p:nvSpPr>
            <p:spPr>
              <a:xfrm>
                <a:off x="3645917" y="1768382"/>
                <a:ext cx="621235" cy="285364"/>
              </a:xfrm>
              <a:prstGeom prst="roundRect">
                <a:avLst>
                  <a:gd name="adj" fmla="val 3393"/>
                </a:avLst>
              </a:prstGeom>
              <a:solidFill>
                <a:schemeClr val="bg1"/>
              </a:solidFill>
              <a:ln w="28575">
                <a:solidFill>
                  <a:srgbClr val="3434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850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43433"/>
                    </a:solidFill>
                    <a:effectLst/>
                    <a:uLnTx/>
                    <a:uFillTx/>
                    <a:latin typeface="Arial"/>
                    <a:ea typeface="Proxima Nova" charset="0"/>
                    <a:cs typeface="Proxima Nova" charset="0"/>
                  </a:rPr>
                  <a:t>APP ID</a:t>
                </a:r>
                <a:endParaRPr kumimoji="0" lang="en-US" sz="1400" b="1" i="0" u="none" strike="noStrike" kern="1200" cap="none" spc="0" normalizeH="0" baseline="0" noProof="0">
                  <a:ln>
                    <a:noFill/>
                  </a:ln>
                  <a:solidFill>
                    <a:srgbClr val="343433"/>
                  </a:solidFill>
                  <a:effectLst/>
                  <a:uLnTx/>
                  <a:uFillTx/>
                  <a:latin typeface="Arial"/>
                  <a:ea typeface="Proxima Nova" charset="0"/>
                  <a:cs typeface="Proxima Nova" charset="0"/>
                </a:endParaRPr>
              </a:p>
            </p:txBody>
          </p:sp>
        </p:grpSp>
        <p:sp>
          <p:nvSpPr>
            <p:cNvPr id="41" name="TextBox 40"/>
            <p:cNvSpPr txBox="1"/>
            <p:nvPr/>
          </p:nvSpPr>
          <p:spPr>
            <a:xfrm>
              <a:off x="9391274" y="1881869"/>
              <a:ext cx="2317548" cy="1228145"/>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0F2233"/>
                  </a:solidFill>
                  <a:effectLst/>
                  <a:uLnTx/>
                  <a:uFillTx/>
                  <a:latin typeface="Arial"/>
                  <a:ea typeface="+mn-ea"/>
                  <a:cs typeface="+mn-cs"/>
                </a:rPr>
                <a:t>Create Auditable Identity for Apps</a:t>
              </a:r>
            </a:p>
          </p:txBody>
        </p:sp>
      </p:grpSp>
      <p:grpSp>
        <p:nvGrpSpPr>
          <p:cNvPr id="2057" name="Group 2056"/>
          <p:cNvGrpSpPr/>
          <p:nvPr/>
        </p:nvGrpSpPr>
        <p:grpSpPr>
          <a:xfrm>
            <a:off x="4423960" y="3265439"/>
            <a:ext cx="3551244" cy="1228145"/>
            <a:chOff x="8157578" y="3278317"/>
            <a:chExt cx="3551244" cy="1228145"/>
          </a:xfrm>
        </p:grpSpPr>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57578" y="3292010"/>
              <a:ext cx="1180053" cy="1200758"/>
            </a:xfrm>
            <a:prstGeom prst="rect">
              <a:avLst/>
            </a:prstGeom>
          </p:spPr>
        </p:pic>
        <p:sp>
          <p:nvSpPr>
            <p:cNvPr id="42" name="TextBox 41"/>
            <p:cNvSpPr txBox="1"/>
            <p:nvPr/>
          </p:nvSpPr>
          <p:spPr>
            <a:xfrm>
              <a:off x="9391274" y="3278317"/>
              <a:ext cx="2317548" cy="1228145"/>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0F2233"/>
                  </a:solidFill>
                  <a:effectLst/>
                  <a:uLnTx/>
                  <a:uFillTx/>
                  <a:latin typeface="Arial"/>
                  <a:ea typeface="+mn-ea"/>
                  <a:cs typeface="+mn-cs"/>
                </a:rPr>
                <a:t>Authorized Access that is</a:t>
              </a:r>
            </a:p>
          </p:txBody>
        </p:sp>
      </p:grpSp>
      <p:grpSp>
        <p:nvGrpSpPr>
          <p:cNvPr id="2060" name="Group 2059"/>
          <p:cNvGrpSpPr/>
          <p:nvPr/>
        </p:nvGrpSpPr>
        <p:grpSpPr>
          <a:xfrm>
            <a:off x="4423960" y="4750557"/>
            <a:ext cx="3551244" cy="1228145"/>
            <a:chOff x="8157578" y="4763435"/>
            <a:chExt cx="3551244" cy="1228145"/>
          </a:xfrm>
        </p:grpSpPr>
        <p:sp>
          <p:nvSpPr>
            <p:cNvPr id="3" name="Rounded Rectangle 2"/>
            <p:cNvSpPr/>
            <p:nvPr/>
          </p:nvSpPr>
          <p:spPr>
            <a:xfrm>
              <a:off x="8157578" y="5011774"/>
              <a:ext cx="1180053" cy="733070"/>
            </a:xfrm>
            <a:prstGeom prst="roundRect">
              <a:avLst/>
            </a:prstGeom>
            <a:noFill/>
            <a:ln w="57150">
              <a:solidFill>
                <a:srgbClr val="35353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353534"/>
                  </a:solidFill>
                  <a:effectLst/>
                  <a:uLnTx/>
                  <a:uFillTx/>
                  <a:latin typeface="Arial"/>
                  <a:ea typeface="Proxima Nova" charset="0"/>
                  <a:cs typeface="Proxima Nova" charset="0"/>
                </a:rPr>
                <a:t>MFA</a:t>
              </a:r>
            </a:p>
          </p:txBody>
        </p:sp>
        <p:sp>
          <p:nvSpPr>
            <p:cNvPr id="43" name="TextBox 42"/>
            <p:cNvSpPr txBox="1"/>
            <p:nvPr/>
          </p:nvSpPr>
          <p:spPr>
            <a:xfrm>
              <a:off x="9391274" y="4763435"/>
              <a:ext cx="2317548" cy="1228145"/>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0F2233"/>
                  </a:solidFill>
                  <a:effectLst/>
                  <a:uLnTx/>
                  <a:uFillTx/>
                  <a:latin typeface="Arial"/>
                  <a:ea typeface="+mn-ea"/>
                  <a:cs typeface="+mn-cs"/>
                </a:rPr>
                <a:t>Enforce Strong </a:t>
              </a:r>
              <a:r>
                <a:rPr kumimoji="0" lang="en-US" sz="1700" b="1" i="0" u="none" strike="noStrike" kern="1200" cap="none" spc="0" normalizeH="0" baseline="0" noProof="0" err="1">
                  <a:ln>
                    <a:noFill/>
                  </a:ln>
                  <a:solidFill>
                    <a:srgbClr val="0F2233"/>
                  </a:solidFill>
                  <a:effectLst/>
                  <a:uLnTx/>
                  <a:uFillTx/>
                  <a:latin typeface="Arial"/>
                  <a:ea typeface="+mn-ea"/>
                  <a:cs typeface="+mn-cs"/>
                </a:rPr>
                <a:t>Authn</a:t>
              </a:r>
              <a:r>
                <a:rPr kumimoji="0" lang="en-US" sz="1700" b="1" i="0" u="none" strike="noStrike" kern="1200" cap="none" spc="0" normalizeH="0" baseline="0" noProof="0">
                  <a:ln>
                    <a:noFill/>
                  </a:ln>
                  <a:solidFill>
                    <a:srgbClr val="0F2233"/>
                  </a:solidFill>
                  <a:effectLst/>
                  <a:uLnTx/>
                  <a:uFillTx/>
                  <a:latin typeface="Arial"/>
                  <a:ea typeface="+mn-ea"/>
                  <a:cs typeface="+mn-cs"/>
                </a:rPr>
                <a:t> for Apps, Remove Secrets Zero</a:t>
              </a:r>
            </a:p>
          </p:txBody>
        </p:sp>
      </p:grpSp>
      <p:sp>
        <p:nvSpPr>
          <p:cNvPr id="47" name="Rounded Rectangle 46"/>
          <p:cNvSpPr/>
          <p:nvPr/>
        </p:nvSpPr>
        <p:spPr>
          <a:xfrm>
            <a:off x="4347339" y="1159690"/>
            <a:ext cx="3520279" cy="606859"/>
          </a:xfrm>
          <a:prstGeom prst="roundRect">
            <a:avLst/>
          </a:prstGeom>
          <a:solidFill>
            <a:srgbClr val="1D4B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FFFF"/>
                </a:solidFill>
                <a:effectLst/>
                <a:uLnTx/>
                <a:uFillTx/>
                <a:latin typeface="Arial"/>
                <a:ea typeface="+mn-ea"/>
                <a:cs typeface="+mn-cs"/>
              </a:rPr>
              <a:t>Establish Identity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FFFF"/>
                </a:solidFill>
                <a:effectLst/>
                <a:uLnTx/>
                <a:uFillTx/>
                <a:latin typeface="Arial"/>
                <a:ea typeface="+mn-ea"/>
                <a:cs typeface="+mn-cs"/>
              </a:rPr>
              <a:t>to Applications</a:t>
            </a:r>
          </a:p>
        </p:txBody>
      </p:sp>
      <p:sp>
        <p:nvSpPr>
          <p:cNvPr id="2" name="Title 1"/>
          <p:cNvSpPr>
            <a:spLocks noGrp="1"/>
          </p:cNvSpPr>
          <p:nvPr>
            <p:ph type="title"/>
          </p:nvPr>
        </p:nvSpPr>
        <p:spPr/>
        <p:txBody>
          <a:bodyPr/>
          <a:lstStyle/>
          <a:p>
            <a:r>
              <a:rPr lang="en-US"/>
              <a:t>Best practices for securing secrets</a:t>
            </a:r>
          </a:p>
        </p:txBody>
      </p:sp>
      <p:grpSp>
        <p:nvGrpSpPr>
          <p:cNvPr id="2052" name="Group 2051"/>
          <p:cNvGrpSpPr/>
          <p:nvPr/>
        </p:nvGrpSpPr>
        <p:grpSpPr>
          <a:xfrm>
            <a:off x="676976" y="1881869"/>
            <a:ext cx="3494613" cy="1228145"/>
            <a:chOff x="676976" y="1881869"/>
            <a:chExt cx="3494613" cy="1228145"/>
          </a:xfrm>
        </p:grpSpPr>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976" y="1943201"/>
              <a:ext cx="1143722" cy="1166813"/>
            </a:xfrm>
            <a:prstGeom prst="rect">
              <a:avLst/>
            </a:prstGeom>
          </p:spPr>
        </p:pic>
        <p:sp>
          <p:nvSpPr>
            <p:cNvPr id="2048" name="TextBox 2047"/>
            <p:cNvSpPr txBox="1"/>
            <p:nvPr/>
          </p:nvSpPr>
          <p:spPr>
            <a:xfrm>
              <a:off x="1854041" y="1881869"/>
              <a:ext cx="2317548" cy="1228145"/>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0F2233"/>
                  </a:solidFill>
                  <a:effectLst/>
                  <a:uLnTx/>
                  <a:uFillTx/>
                  <a:latin typeface="Arial"/>
                  <a:ea typeface="+mn-ea"/>
                  <a:cs typeface="+mn-cs"/>
                </a:rPr>
                <a:t>Limit Secret Leaks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0F2233"/>
                  </a:solidFill>
                  <a:effectLst/>
                  <a:uLnTx/>
                  <a:uFillTx/>
                  <a:latin typeface="Arial"/>
                  <a:ea typeface="+mn-ea"/>
                  <a:cs typeface="+mn-cs"/>
                </a:rPr>
                <a:t>Reduce Attack Surface</a:t>
              </a:r>
            </a:p>
          </p:txBody>
        </p:sp>
      </p:grpSp>
      <p:grpSp>
        <p:nvGrpSpPr>
          <p:cNvPr id="2053" name="Group 2052"/>
          <p:cNvGrpSpPr/>
          <p:nvPr/>
        </p:nvGrpSpPr>
        <p:grpSpPr>
          <a:xfrm>
            <a:off x="758202" y="3267785"/>
            <a:ext cx="3413387" cy="1285323"/>
            <a:chOff x="758202" y="3267785"/>
            <a:chExt cx="3413387" cy="1285323"/>
          </a:xfrm>
        </p:grpSpPr>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8202" y="3267785"/>
              <a:ext cx="981269" cy="1285323"/>
            </a:xfrm>
            <a:prstGeom prst="rect">
              <a:avLst/>
            </a:prstGeom>
          </p:spPr>
        </p:pic>
        <p:sp>
          <p:nvSpPr>
            <p:cNvPr id="36" name="TextBox 35"/>
            <p:cNvSpPr txBox="1"/>
            <p:nvPr/>
          </p:nvSpPr>
          <p:spPr>
            <a:xfrm>
              <a:off x="1854041" y="3278317"/>
              <a:ext cx="2317548" cy="1228145"/>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0F2233"/>
                  </a:solidFill>
                  <a:effectLst/>
                  <a:uLnTx/>
                  <a:uFillTx/>
                  <a:latin typeface="Arial"/>
                  <a:ea typeface="+mn-ea"/>
                  <a:cs typeface="+mn-cs"/>
                </a:rPr>
                <a:t>Enables Compliance with Audit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0F2233"/>
                  </a:solidFill>
                  <a:effectLst/>
                  <a:uLnTx/>
                  <a:uFillTx/>
                  <a:latin typeface="Arial"/>
                  <a:ea typeface="+mn-ea"/>
                  <a:cs typeface="+mn-cs"/>
                </a:rPr>
                <a:t>Best Practices</a:t>
              </a:r>
            </a:p>
          </p:txBody>
        </p:sp>
      </p:grpSp>
      <p:grpSp>
        <p:nvGrpSpPr>
          <p:cNvPr id="2054" name="Group 2053"/>
          <p:cNvGrpSpPr/>
          <p:nvPr/>
        </p:nvGrpSpPr>
        <p:grpSpPr>
          <a:xfrm>
            <a:off x="735466" y="4763435"/>
            <a:ext cx="3436123" cy="1228145"/>
            <a:chOff x="735466" y="4763435"/>
            <a:chExt cx="3436123" cy="1228145"/>
          </a:xfrm>
        </p:grpSpPr>
        <p:pic>
          <p:nvPicPr>
            <p:cNvPr id="9" name="Picture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35466" y="4818054"/>
              <a:ext cx="1026739" cy="1014541"/>
            </a:xfrm>
            <a:prstGeom prst="rect">
              <a:avLst/>
            </a:prstGeom>
          </p:spPr>
        </p:pic>
        <p:sp>
          <p:nvSpPr>
            <p:cNvPr id="37" name="TextBox 36"/>
            <p:cNvSpPr txBox="1"/>
            <p:nvPr/>
          </p:nvSpPr>
          <p:spPr>
            <a:xfrm>
              <a:off x="1854041" y="4763435"/>
              <a:ext cx="2317548" cy="1228145"/>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0F2233"/>
                  </a:solidFill>
                  <a:effectLst/>
                  <a:uLnTx/>
                  <a:uFillTx/>
                  <a:latin typeface="Arial"/>
                  <a:ea typeface="+mn-ea"/>
                  <a:cs typeface="+mn-cs"/>
                </a:rPr>
                <a:t>Remove Security Islands</a:t>
              </a:r>
            </a:p>
          </p:txBody>
        </p:sp>
      </p:grpSp>
      <p:grpSp>
        <p:nvGrpSpPr>
          <p:cNvPr id="2055" name="Group 2054"/>
          <p:cNvGrpSpPr/>
          <p:nvPr/>
        </p:nvGrpSpPr>
        <p:grpSpPr>
          <a:xfrm>
            <a:off x="8079486" y="1878592"/>
            <a:ext cx="3604918" cy="1228145"/>
            <a:chOff x="4377696" y="1881869"/>
            <a:chExt cx="3604918" cy="1228145"/>
          </a:xfrm>
        </p:grpSpPr>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77696" y="1881869"/>
              <a:ext cx="1154736" cy="1168732"/>
            </a:xfrm>
            <a:prstGeom prst="rect">
              <a:avLst/>
            </a:prstGeom>
          </p:spPr>
        </p:pic>
        <p:sp>
          <p:nvSpPr>
            <p:cNvPr id="38" name="TextBox 37"/>
            <p:cNvSpPr txBox="1"/>
            <p:nvPr/>
          </p:nvSpPr>
          <p:spPr>
            <a:xfrm>
              <a:off x="5636714" y="1881869"/>
              <a:ext cx="2345900" cy="1228145"/>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0F2233"/>
                  </a:solidFill>
                  <a:effectLst/>
                  <a:uLnTx/>
                  <a:uFillTx/>
                  <a:latin typeface="Arial"/>
                  <a:ea typeface="+mn-ea"/>
                  <a:cs typeface="+mn-cs"/>
                </a:rPr>
                <a:t>Regularly Perform Secrets Rotation</a:t>
              </a:r>
            </a:p>
          </p:txBody>
        </p:sp>
      </p:grpSp>
      <p:grpSp>
        <p:nvGrpSpPr>
          <p:cNvPr id="2056" name="Group 2055"/>
          <p:cNvGrpSpPr/>
          <p:nvPr/>
        </p:nvGrpSpPr>
        <p:grpSpPr>
          <a:xfrm>
            <a:off x="8079486" y="3275040"/>
            <a:ext cx="3604918" cy="1228145"/>
            <a:chOff x="4377696" y="3278317"/>
            <a:chExt cx="3604918" cy="1228145"/>
          </a:xfrm>
        </p:grpSpPr>
        <p:pic>
          <p:nvPicPr>
            <p:cNvPr id="25" name="Picture 24"/>
            <p:cNvPicPr>
              <a:picLocks noChangeAspect="1"/>
            </p:cNvPicPr>
            <p:nvPr>
              <p:custDataLst>
                <p:tags r:id="rId1"/>
              </p:custDataLst>
            </p:nvPr>
          </p:nvPicPr>
          <p:blipFill>
            <a:blip r:embed="rId10">
              <a:extLst>
                <a:ext uri="{28A0092B-C50C-407E-A947-70E740481C1C}">
                  <a14:useLocalDpi xmlns:a14="http://schemas.microsoft.com/office/drawing/2010/main"/>
                </a:ext>
              </a:extLst>
            </a:blip>
            <a:stretch>
              <a:fillRect/>
            </a:stretch>
          </p:blipFill>
          <p:spPr>
            <a:xfrm>
              <a:off x="4377696" y="3331216"/>
              <a:ext cx="1189519" cy="1127992"/>
            </a:xfrm>
            <a:prstGeom prst="rect">
              <a:avLst/>
            </a:prstGeom>
          </p:spPr>
        </p:pic>
        <p:sp>
          <p:nvSpPr>
            <p:cNvPr id="39" name="TextBox 38"/>
            <p:cNvSpPr txBox="1"/>
            <p:nvPr/>
          </p:nvSpPr>
          <p:spPr>
            <a:xfrm>
              <a:off x="5665066" y="3278317"/>
              <a:ext cx="2317548" cy="1228145"/>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0F2233"/>
                  </a:solidFill>
                  <a:effectLst/>
                  <a:uLnTx/>
                  <a:uFillTx/>
                  <a:latin typeface="Arial"/>
                  <a:ea typeface="+mn-ea"/>
                  <a:cs typeface="+mn-cs"/>
                </a:rPr>
                <a:t>Limit Updates to Files, Code or DBs when Secrets Rotated</a:t>
              </a:r>
            </a:p>
          </p:txBody>
        </p:sp>
      </p:grpSp>
      <p:grpSp>
        <p:nvGrpSpPr>
          <p:cNvPr id="2059" name="Group 2058"/>
          <p:cNvGrpSpPr/>
          <p:nvPr/>
        </p:nvGrpSpPr>
        <p:grpSpPr>
          <a:xfrm>
            <a:off x="8175632" y="4760158"/>
            <a:ext cx="3508772" cy="1228145"/>
            <a:chOff x="4473842" y="4763435"/>
            <a:chExt cx="3508772" cy="1228145"/>
          </a:xfrm>
        </p:grpSpPr>
        <p:grpSp>
          <p:nvGrpSpPr>
            <p:cNvPr id="29" name="Group 28"/>
            <p:cNvGrpSpPr/>
            <p:nvPr/>
          </p:nvGrpSpPr>
          <p:grpSpPr>
            <a:xfrm>
              <a:off x="4473842" y="4853223"/>
              <a:ext cx="962444" cy="1040676"/>
              <a:chOff x="7366072" y="3600534"/>
              <a:chExt cx="962444" cy="1040676"/>
            </a:xfrm>
          </p:grpSpPr>
          <p:sp>
            <p:nvSpPr>
              <p:cNvPr id="22" name="Circular Arrow 21"/>
              <p:cNvSpPr/>
              <p:nvPr/>
            </p:nvSpPr>
            <p:spPr>
              <a:xfrm>
                <a:off x="7366072" y="3678766"/>
                <a:ext cx="962444" cy="962444"/>
              </a:xfrm>
              <a:prstGeom prst="circularArrow">
                <a:avLst>
                  <a:gd name="adj1" fmla="val 5274"/>
                  <a:gd name="adj2" fmla="val 684309"/>
                  <a:gd name="adj3" fmla="val 14229145"/>
                  <a:gd name="adj4" fmla="val 17729031"/>
                  <a:gd name="adj5" fmla="val 8278"/>
                </a:avLst>
              </a:prstGeom>
              <a:solidFill>
                <a:srgbClr val="343433"/>
              </a:solidFill>
              <a:ln w="57150">
                <a:solidFill>
                  <a:srgbClr val="343433"/>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1" name="Rounded Rectangle 20"/>
              <p:cNvSpPr/>
              <p:nvPr/>
            </p:nvSpPr>
            <p:spPr>
              <a:xfrm>
                <a:off x="7801679" y="3600534"/>
                <a:ext cx="91230" cy="365904"/>
              </a:xfrm>
              <a:prstGeom prst="roundRect">
                <a:avLst/>
              </a:prstGeom>
              <a:solidFill>
                <a:srgbClr val="343433"/>
              </a:solidFill>
              <a:ln>
                <a:solidFill>
                  <a:srgbClr val="3434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Proxima Nova" charset="0"/>
                  <a:cs typeface="Proxima Nova" charset="0"/>
                </a:endParaRPr>
              </a:p>
            </p:txBody>
          </p:sp>
        </p:grpSp>
        <p:sp>
          <p:nvSpPr>
            <p:cNvPr id="40" name="TextBox 39"/>
            <p:cNvSpPr txBox="1"/>
            <p:nvPr/>
          </p:nvSpPr>
          <p:spPr>
            <a:xfrm>
              <a:off x="5665066" y="4763435"/>
              <a:ext cx="2317548" cy="1228145"/>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a:solidFill>
                    <a:srgbClr val="0F2233"/>
                  </a:solidFill>
                  <a:latin typeface="Arial"/>
                </a:rPr>
                <a:t>Limit</a:t>
              </a:r>
              <a:r>
                <a:rPr kumimoji="0" lang="en-US" sz="1700" b="1" i="0" u="none" strike="noStrike" kern="1200" cap="none" spc="0" normalizeH="0" baseline="0" noProof="0">
                  <a:ln>
                    <a:noFill/>
                  </a:ln>
                  <a:solidFill>
                    <a:srgbClr val="0F2233"/>
                  </a:solidFill>
                  <a:effectLst/>
                  <a:uLnTx/>
                  <a:uFillTx/>
                  <a:latin typeface="Arial"/>
                  <a:ea typeface="+mn-ea"/>
                  <a:cs typeface="+mn-cs"/>
                </a:rPr>
                <a:t> Application Downtime Required to Rotate Secrets</a:t>
              </a:r>
            </a:p>
          </p:txBody>
        </p:sp>
      </p:grpSp>
      <p:sp>
        <p:nvSpPr>
          <p:cNvPr id="2051" name="Rounded Rectangle 2050"/>
          <p:cNvSpPr/>
          <p:nvPr/>
        </p:nvSpPr>
        <p:spPr>
          <a:xfrm>
            <a:off x="613358" y="1159691"/>
            <a:ext cx="3520279" cy="606858"/>
          </a:xfrm>
          <a:prstGeom prst="roundRect">
            <a:avLst/>
          </a:prstGeom>
          <a:solidFill>
            <a:srgbClr val="0F22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FFFF"/>
                </a:solidFill>
                <a:effectLst/>
                <a:uLnTx/>
                <a:uFillTx/>
                <a:latin typeface="Arial"/>
                <a:ea typeface="+mn-ea"/>
                <a:cs typeface="+mn-cs"/>
              </a:rPr>
              <a:t>Removal of Hard-Coded Credentials</a:t>
            </a:r>
          </a:p>
        </p:txBody>
      </p:sp>
      <p:sp>
        <p:nvSpPr>
          <p:cNvPr id="46" name="Rounded Rectangle 45"/>
          <p:cNvSpPr/>
          <p:nvPr/>
        </p:nvSpPr>
        <p:spPr>
          <a:xfrm>
            <a:off x="8041966" y="1159690"/>
            <a:ext cx="3520279" cy="606859"/>
          </a:xfrm>
          <a:prstGeom prst="roundRect">
            <a:avLst/>
          </a:prstGeom>
          <a:solidFill>
            <a:srgbClr val="2F73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FFFF"/>
                </a:solidFill>
                <a:effectLst/>
                <a:uLnTx/>
                <a:uFillTx/>
                <a:latin typeface="Arial"/>
                <a:ea typeface="+mn-ea"/>
                <a:cs typeface="+mn-cs"/>
              </a:rPr>
              <a:t>Credential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FFFF"/>
                </a:solidFill>
                <a:effectLst/>
                <a:uLnTx/>
                <a:uFillTx/>
                <a:latin typeface="Arial"/>
                <a:ea typeface="+mn-ea"/>
                <a:cs typeface="+mn-cs"/>
              </a:rPr>
              <a:t>Rotation</a:t>
            </a:r>
          </a:p>
        </p:txBody>
      </p:sp>
      <p:sp>
        <p:nvSpPr>
          <p:cNvPr id="4" name="Rectangle 3">
            <a:extLst>
              <a:ext uri="{FF2B5EF4-FFF2-40B4-BE49-F238E27FC236}">
                <a16:creationId xmlns:a16="http://schemas.microsoft.com/office/drawing/2014/main" id="{AC351340-6A10-4D55-8974-4C073CCC0726}"/>
              </a:ext>
            </a:extLst>
          </p:cNvPr>
          <p:cNvSpPr/>
          <p:nvPr/>
        </p:nvSpPr>
        <p:spPr>
          <a:xfrm>
            <a:off x="4517449" y="5215850"/>
            <a:ext cx="939779" cy="330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he-IL" sz="1400" b="0" i="0">
              <a:solidFill>
                <a:schemeClr val="bg1"/>
              </a:solidFill>
              <a:ea typeface="Proxima Nova" charset="0"/>
              <a:cs typeface="Proxima Nova" charset="0"/>
            </a:endParaRPr>
          </a:p>
        </p:txBody>
      </p:sp>
      <p:sp>
        <p:nvSpPr>
          <p:cNvPr id="5" name="TextBox 4">
            <a:extLst>
              <a:ext uri="{FF2B5EF4-FFF2-40B4-BE49-F238E27FC236}">
                <a16:creationId xmlns:a16="http://schemas.microsoft.com/office/drawing/2014/main" id="{B037170A-FA87-4B6D-A3A2-2EB2156D3FCA}"/>
              </a:ext>
            </a:extLst>
          </p:cNvPr>
          <p:cNvSpPr txBox="1"/>
          <p:nvPr/>
        </p:nvSpPr>
        <p:spPr>
          <a:xfrm>
            <a:off x="4490627" y="5088110"/>
            <a:ext cx="1140207" cy="699414"/>
          </a:xfrm>
          <a:prstGeom prst="rect">
            <a:avLst/>
          </a:prstGeom>
          <a:noFill/>
        </p:spPr>
        <p:txBody>
          <a:bodyPr wrap="square" rtlCol="1">
            <a:noAutofit/>
          </a:bodyPr>
          <a:lstStyle/>
          <a:p>
            <a:r>
              <a:rPr lang="en-US" sz="2400" b="1" err="1"/>
              <a:t>Authn</a:t>
            </a:r>
            <a:endParaRPr lang="he-IL" sz="2400" b="1"/>
          </a:p>
        </p:txBody>
      </p:sp>
    </p:spTree>
    <p:extLst>
      <p:ext uri="{BB962C8B-B14F-4D97-AF65-F5344CB8AC3E}">
        <p14:creationId xmlns:p14="http://schemas.microsoft.com/office/powerpoint/2010/main" val="31033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fade">
                                      <p:cBhvr>
                                        <p:cTn id="17" dur="500"/>
                                        <p:tgtEl>
                                          <p:spTgt spid="20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8"/>
                                        </p:tgtEl>
                                        <p:attrNameLst>
                                          <p:attrName>style.visibility</p:attrName>
                                        </p:attrNameLst>
                                      </p:cBhvr>
                                      <p:to>
                                        <p:strVal val="visible"/>
                                      </p:to>
                                    </p:set>
                                    <p:animEffect transition="in" filter="fade">
                                      <p:cBhvr>
                                        <p:cTn id="32" dur="500"/>
                                        <p:tgtEl>
                                          <p:spTgt spid="20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7"/>
                                        </p:tgtEl>
                                        <p:attrNameLst>
                                          <p:attrName>style.visibility</p:attrName>
                                        </p:attrNameLst>
                                      </p:cBhvr>
                                      <p:to>
                                        <p:strVal val="visible"/>
                                      </p:to>
                                    </p:set>
                                    <p:animEffect transition="in" filter="fade">
                                      <p:cBhvr>
                                        <p:cTn id="37" dur="500"/>
                                        <p:tgtEl>
                                          <p:spTgt spid="205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60"/>
                                        </p:tgtEl>
                                        <p:attrNameLst>
                                          <p:attrName>style.visibility</p:attrName>
                                        </p:attrNameLst>
                                      </p:cBhvr>
                                      <p:to>
                                        <p:strVal val="visible"/>
                                      </p:to>
                                    </p:set>
                                    <p:animEffect transition="in" filter="fade">
                                      <p:cBhvr>
                                        <p:cTn id="42" dur="500"/>
                                        <p:tgtEl>
                                          <p:spTgt spid="20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55"/>
                                        </p:tgtEl>
                                        <p:attrNameLst>
                                          <p:attrName>style.visibility</p:attrName>
                                        </p:attrNameLst>
                                      </p:cBhvr>
                                      <p:to>
                                        <p:strVal val="visible"/>
                                      </p:to>
                                    </p:set>
                                    <p:animEffect transition="in" filter="fade">
                                      <p:cBhvr>
                                        <p:cTn id="52" dur="500"/>
                                        <p:tgtEl>
                                          <p:spTgt spid="205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56"/>
                                        </p:tgtEl>
                                        <p:attrNameLst>
                                          <p:attrName>style.visibility</p:attrName>
                                        </p:attrNameLst>
                                      </p:cBhvr>
                                      <p:to>
                                        <p:strVal val="visible"/>
                                      </p:to>
                                    </p:set>
                                    <p:animEffect transition="in" filter="fade">
                                      <p:cBhvr>
                                        <p:cTn id="57" dur="500"/>
                                        <p:tgtEl>
                                          <p:spTgt spid="205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59"/>
                                        </p:tgtEl>
                                        <p:attrNameLst>
                                          <p:attrName>style.visibility</p:attrName>
                                        </p:attrNameLst>
                                      </p:cBhvr>
                                      <p:to>
                                        <p:strVal val="visible"/>
                                      </p:to>
                                    </p:set>
                                    <p:animEffect transition="in" filter="fade">
                                      <p:cBhvr>
                                        <p:cTn id="62" dur="5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051"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3" name="Shape 683"/>
          <p:cNvSpPr txBox="1">
            <a:spLocks noGrp="1"/>
          </p:cNvSpPr>
          <p:nvPr>
            <p:ph type="title"/>
          </p:nvPr>
        </p:nvSpPr>
        <p:spPr/>
        <p:txBody>
          <a:bodyPr/>
          <a:lstStyle/>
          <a:p>
            <a:r>
              <a:rPr lang="en-US"/>
              <a:t>The problems with Security islands</a:t>
            </a:r>
          </a:p>
        </p:txBody>
      </p:sp>
      <p:sp>
        <p:nvSpPr>
          <p:cNvPr id="20" name="Rectangle 19"/>
          <p:cNvSpPr/>
          <p:nvPr/>
        </p:nvSpPr>
        <p:spPr>
          <a:xfrm>
            <a:off x="160532" y="975850"/>
            <a:ext cx="5779803" cy="4801314"/>
          </a:xfrm>
          <a:prstGeom prst="rect">
            <a:avLst/>
          </a:prstGeom>
        </p:spPr>
        <p:txBody>
          <a:bodyPr wrap="square">
            <a:spAutoFit/>
          </a:bodyPr>
          <a:lstStyle/>
          <a:p>
            <a:pPr marL="53975" marR="0" lvl="1" indent="0" algn="l" defTabSz="914400" rtl="0" eaLnBrk="1" fontAlgn="auto" latinLnBrk="0" hangingPunct="1">
              <a:lnSpc>
                <a:spcPct val="100000"/>
              </a:lnSpc>
              <a:spcBef>
                <a:spcPts val="1200"/>
              </a:spcBef>
              <a:spcAft>
                <a:spcPts val="600"/>
              </a:spcAft>
              <a:buClrTx/>
              <a:buSzTx/>
              <a:buFontTx/>
              <a:buNone/>
              <a:tabLst/>
              <a:defRPr/>
            </a:pPr>
            <a:r>
              <a:rPr lang="en-US" sz="2400">
                <a:solidFill>
                  <a:srgbClr val="0F2233"/>
                </a:solidFill>
                <a:latin typeface="Arial"/>
              </a:rPr>
              <a:t>There are many ways</a:t>
            </a:r>
            <a:r>
              <a:rPr kumimoji="0" lang="en-US" sz="2400" b="0" i="0" u="none" strike="noStrike" kern="1200" cap="none" spc="0" normalizeH="0" baseline="0" noProof="0">
                <a:ln>
                  <a:noFill/>
                </a:ln>
                <a:solidFill>
                  <a:srgbClr val="0F2233"/>
                </a:solidFill>
                <a:effectLst/>
                <a:uLnTx/>
                <a:uFillTx/>
                <a:latin typeface="Arial"/>
                <a:ea typeface="+mn-ea"/>
                <a:cs typeface="+mn-cs"/>
              </a:rPr>
              <a:t> to vault secrets,</a:t>
            </a:r>
          </a:p>
          <a:p>
            <a:pPr marL="511175" lvl="2" defTabSz="914400">
              <a:spcBef>
                <a:spcPts val="1200"/>
              </a:spcBef>
              <a:spcAft>
                <a:spcPts val="600"/>
              </a:spcAft>
            </a:pPr>
            <a:r>
              <a:rPr kumimoji="0" lang="en-US" sz="2400" b="1" i="0" u="none" strike="noStrike" kern="1200" cap="none" spc="0" normalizeH="0" baseline="0" noProof="0">
                <a:ln>
                  <a:noFill/>
                </a:ln>
                <a:solidFill>
                  <a:srgbClr val="0F2233"/>
                </a:solidFill>
                <a:effectLst/>
                <a:uLnTx/>
                <a:uFillTx/>
                <a:latin typeface="Arial"/>
                <a:ea typeface="+mn-ea"/>
                <a:cs typeface="+mn-cs"/>
              </a:rPr>
              <a:t>But:</a:t>
            </a:r>
          </a:p>
          <a:p>
            <a:pPr marL="801688" marR="0" lvl="2" indent="-290513"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2400" dirty="0">
                <a:solidFill>
                  <a:srgbClr val="0F2233"/>
                </a:solidFill>
                <a:latin typeface="Arial"/>
              </a:rPr>
              <a:t>Developers must learn multiple solutions</a:t>
            </a:r>
            <a:endParaRPr kumimoji="0" lang="en-US" sz="2400" b="0" i="0" u="none" strike="noStrike" kern="1200" cap="none" spc="0" normalizeH="0" baseline="0" noProof="0">
              <a:ln>
                <a:noFill/>
              </a:ln>
              <a:solidFill>
                <a:srgbClr val="0F2233"/>
              </a:solidFill>
              <a:effectLst/>
              <a:uLnTx/>
              <a:uFillTx/>
              <a:latin typeface="Arial"/>
              <a:ea typeface="+mn-ea"/>
              <a:cs typeface="+mn-cs"/>
            </a:endParaRPr>
          </a:p>
          <a:p>
            <a:pPr marL="801688" marR="0" lvl="2" indent="-290513"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F2233"/>
                </a:solidFill>
                <a:effectLst/>
                <a:uLnTx/>
                <a:uFillTx/>
                <a:latin typeface="Arial"/>
                <a:ea typeface="+mn-ea"/>
                <a:cs typeface="+mn-cs"/>
              </a:rPr>
              <a:t>Hard to </a:t>
            </a:r>
            <a:r>
              <a:rPr kumimoji="0" lang="en-US" sz="2400" b="0" i="0" u="none" strike="noStrike" kern="1200" cap="none" spc="0" normalizeH="0" baseline="0" noProof="0" dirty="0">
                <a:ln>
                  <a:noFill/>
                </a:ln>
                <a:solidFill>
                  <a:srgbClr val="0F2233"/>
                </a:solidFill>
                <a:effectLst/>
                <a:uLnTx/>
                <a:uFillTx/>
                <a:latin typeface="Arial"/>
                <a:ea typeface="+mn-ea"/>
                <a:cs typeface="+mn-cs"/>
              </a:rPr>
              <a:t>establish &amp; </a:t>
            </a:r>
            <a:r>
              <a:rPr kumimoji="0" lang="en-US" sz="2400" b="0" i="0" u="none" strike="noStrike" kern="1200" cap="none" spc="0" normalizeH="0" baseline="0" noProof="0">
                <a:ln>
                  <a:noFill/>
                </a:ln>
                <a:solidFill>
                  <a:srgbClr val="0F2233"/>
                </a:solidFill>
                <a:effectLst/>
                <a:uLnTx/>
                <a:uFillTx/>
                <a:latin typeface="Arial"/>
                <a:ea typeface="+mn-ea"/>
                <a:cs typeface="+mn-cs"/>
              </a:rPr>
              <a:t>share best-practices</a:t>
            </a:r>
            <a:endParaRPr kumimoji="0" lang="en-US" sz="2400" b="0" i="0" u="none" strike="noStrike" kern="1200" cap="none" spc="0" normalizeH="0" baseline="0" noProof="0" dirty="0">
              <a:ln>
                <a:noFill/>
              </a:ln>
              <a:solidFill>
                <a:srgbClr val="0F2233"/>
              </a:solidFill>
              <a:effectLst/>
              <a:uLnTx/>
              <a:uFillTx/>
              <a:latin typeface="Arial"/>
              <a:ea typeface="+mn-ea"/>
              <a:cs typeface="+mn-cs"/>
            </a:endParaRPr>
          </a:p>
          <a:p>
            <a:pPr marL="801688" marR="0" lvl="2" indent="-290513"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2400" dirty="0">
                <a:solidFill>
                  <a:srgbClr val="0F2233"/>
                </a:solidFill>
                <a:latin typeface="Arial"/>
              </a:rPr>
              <a:t>Short-cuts often taken</a:t>
            </a:r>
            <a:endParaRPr kumimoji="0" lang="en-US" sz="2400" b="0" i="0" u="none" strike="noStrike" kern="1200" cap="none" spc="0" normalizeH="0" baseline="0" noProof="0">
              <a:ln>
                <a:noFill/>
              </a:ln>
              <a:solidFill>
                <a:srgbClr val="0F2233"/>
              </a:solidFill>
              <a:effectLst/>
              <a:uLnTx/>
              <a:uFillTx/>
              <a:latin typeface="Arial"/>
              <a:ea typeface="+mn-ea"/>
              <a:cs typeface="+mn-cs"/>
            </a:endParaRPr>
          </a:p>
          <a:p>
            <a:pPr marL="801688" marR="0" lvl="2" indent="-290513"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srgbClr val="0F2233"/>
                </a:solidFill>
                <a:effectLst/>
                <a:uLnTx/>
                <a:uFillTx/>
                <a:latin typeface="Arial"/>
                <a:ea typeface="+mn-ea"/>
                <a:cs typeface="+mn-cs"/>
              </a:rPr>
              <a:t>SoD</a:t>
            </a:r>
            <a:r>
              <a:rPr kumimoji="0" lang="en-US" sz="2400" b="0" i="0" u="none" strike="noStrike" kern="1200" cap="none" spc="0" normalizeH="0" baseline="0" noProof="0">
                <a:ln>
                  <a:noFill/>
                </a:ln>
                <a:solidFill>
                  <a:srgbClr val="0F2233"/>
                </a:solidFill>
                <a:effectLst/>
                <a:uLnTx/>
                <a:uFillTx/>
                <a:latin typeface="Arial"/>
                <a:ea typeface="+mn-ea"/>
                <a:cs typeface="+mn-cs"/>
              </a:rPr>
              <a:t> not enforced</a:t>
            </a:r>
          </a:p>
          <a:p>
            <a:pPr marL="801688" marR="0" lvl="2" indent="-290513"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F2233"/>
                </a:solidFill>
                <a:effectLst/>
                <a:uLnTx/>
                <a:uFillTx/>
                <a:latin typeface="Arial"/>
                <a:ea typeface="+mn-ea"/>
                <a:cs typeface="+mn-cs"/>
              </a:rPr>
              <a:t>GRC reporting is impossible</a:t>
            </a:r>
          </a:p>
        </p:txBody>
      </p:sp>
      <p:grpSp>
        <p:nvGrpSpPr>
          <p:cNvPr id="3" name="Group 2">
            <a:extLst>
              <a:ext uri="{FF2B5EF4-FFF2-40B4-BE49-F238E27FC236}">
                <a16:creationId xmlns:a16="http://schemas.microsoft.com/office/drawing/2014/main" id="{EEA56A80-8130-DE41-94CC-39B91E62A20F}"/>
              </a:ext>
            </a:extLst>
          </p:cNvPr>
          <p:cNvGrpSpPr/>
          <p:nvPr/>
        </p:nvGrpSpPr>
        <p:grpSpPr>
          <a:xfrm>
            <a:off x="5802270" y="1658806"/>
            <a:ext cx="6072404" cy="3799093"/>
            <a:chOff x="5802270" y="1658806"/>
            <a:chExt cx="6072404" cy="3799093"/>
          </a:xfrm>
        </p:grpSpPr>
        <p:grpSp>
          <p:nvGrpSpPr>
            <p:cNvPr id="2" name="Group 1">
              <a:extLst>
                <a:ext uri="{FF2B5EF4-FFF2-40B4-BE49-F238E27FC236}">
                  <a16:creationId xmlns:a16="http://schemas.microsoft.com/office/drawing/2014/main" id="{383B6936-FBEB-EC48-B636-AF33901BBCCD}"/>
                </a:ext>
              </a:extLst>
            </p:cNvPr>
            <p:cNvGrpSpPr/>
            <p:nvPr/>
          </p:nvGrpSpPr>
          <p:grpSpPr>
            <a:xfrm>
              <a:off x="5802270" y="1658806"/>
              <a:ext cx="6072404" cy="3799093"/>
              <a:chOff x="609600" y="1500802"/>
              <a:chExt cx="6072404" cy="3799093"/>
            </a:xfrm>
          </p:grpSpPr>
          <p:sp>
            <p:nvSpPr>
              <p:cNvPr id="690" name="Shape 690"/>
              <p:cNvSpPr/>
              <p:nvPr/>
            </p:nvSpPr>
            <p:spPr>
              <a:xfrm>
                <a:off x="1764863" y="1500802"/>
                <a:ext cx="3759834" cy="379479"/>
              </a:xfrm>
              <a:prstGeom prst="rect">
                <a:avLst/>
              </a:prstGeom>
              <a:noFill/>
              <a:ln>
                <a:noFill/>
              </a:ln>
            </p:spPr>
            <p:txBody>
              <a:bodyPr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000" b="1" i="0" u="none" strike="noStrike" kern="1200" cap="none" spc="0" normalizeH="0" baseline="0" noProof="0">
                    <a:ln>
                      <a:noFill/>
                    </a:ln>
                    <a:solidFill>
                      <a:srgbClr val="4C4D4C"/>
                    </a:solidFill>
                    <a:effectLst/>
                    <a:uLnTx/>
                    <a:uFillTx/>
                    <a:latin typeface="Arial"/>
                    <a:ea typeface="+mn-ea"/>
                    <a:cs typeface="+mn-cs"/>
                  </a:rPr>
                  <a:t>Islands of Security</a:t>
                </a:r>
              </a:p>
            </p:txBody>
          </p:sp>
          <p:sp>
            <p:nvSpPr>
              <p:cNvPr id="21" name="Rounded Rectangle 25"/>
              <p:cNvSpPr/>
              <p:nvPr/>
            </p:nvSpPr>
            <p:spPr>
              <a:xfrm rot="16200000">
                <a:off x="1084917" y="2664987"/>
                <a:ext cx="954589" cy="189594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Hiera</a:t>
                </a:r>
              </a:p>
            </p:txBody>
          </p:sp>
          <p:sp>
            <p:nvSpPr>
              <p:cNvPr id="23" name="Rounded Rectangle 26"/>
              <p:cNvSpPr/>
              <p:nvPr/>
            </p:nvSpPr>
            <p:spPr>
              <a:xfrm rot="16200000">
                <a:off x="5256739" y="2671885"/>
                <a:ext cx="954589" cy="189594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FFFFFF"/>
                    </a:solidFill>
                    <a:effectLst/>
                    <a:uLnTx/>
                    <a:uFillTx/>
                    <a:latin typeface="Arial"/>
                    <a:ea typeface="+mn-ea"/>
                    <a:cs typeface="+mn-cs"/>
                  </a:rPr>
                  <a:t>Databags</a:t>
                </a:r>
                <a:endParaRPr kumimoji="0" lang="en-US" sz="1400" b="1" i="0" u="none" strike="noStrike" kern="1200" cap="none" spc="0" normalizeH="0" baseline="0" noProof="0">
                  <a:ln>
                    <a:noFill/>
                  </a:ln>
                  <a:solidFill>
                    <a:srgbClr val="FFFFFF"/>
                  </a:solidFill>
                  <a:effectLst/>
                  <a:uLnTx/>
                  <a:uFillTx/>
                  <a:latin typeface="Arial"/>
                  <a:ea typeface="+mn-ea"/>
                  <a:cs typeface="+mn-cs"/>
                </a:endParaRPr>
              </a:p>
            </p:txBody>
          </p:sp>
          <p:sp>
            <p:nvSpPr>
              <p:cNvPr id="24" name="Rounded Rectangle 27"/>
              <p:cNvSpPr/>
              <p:nvPr/>
            </p:nvSpPr>
            <p:spPr>
              <a:xfrm rot="16200000">
                <a:off x="3167486" y="2664984"/>
                <a:ext cx="954589" cy="189594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Vault</a:t>
                </a:r>
              </a:p>
            </p:txBody>
          </p:sp>
          <p:sp>
            <p:nvSpPr>
              <p:cNvPr id="25" name="Rounded Rectangle 28"/>
              <p:cNvSpPr/>
              <p:nvPr/>
            </p:nvSpPr>
            <p:spPr>
              <a:xfrm rot="16200000">
                <a:off x="1084917" y="3824566"/>
                <a:ext cx="954589" cy="1895942"/>
              </a:xfrm>
              <a:prstGeom prst="rect">
                <a:avLst/>
              </a:prstGeom>
              <a:solidFill>
                <a:srgbClr val="5392C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IAM / KMS</a:t>
                </a:r>
              </a:p>
            </p:txBody>
          </p:sp>
          <p:sp>
            <p:nvSpPr>
              <p:cNvPr id="26" name="Rounded Rectangle 29"/>
              <p:cNvSpPr/>
              <p:nvPr/>
            </p:nvSpPr>
            <p:spPr>
              <a:xfrm rot="16200000">
                <a:off x="3167486" y="3824565"/>
                <a:ext cx="954589" cy="1895941"/>
              </a:xfrm>
              <a:prstGeom prst="rect">
                <a:avLst/>
              </a:prstGeom>
              <a:solidFill>
                <a:srgbClr val="5392C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IAM / KMS</a:t>
                </a:r>
              </a:p>
            </p:txBody>
          </p:sp>
          <p:sp>
            <p:nvSpPr>
              <p:cNvPr id="27" name="Rounded Rectangle 31"/>
              <p:cNvSpPr/>
              <p:nvPr/>
            </p:nvSpPr>
            <p:spPr>
              <a:xfrm rot="16200000">
                <a:off x="1084917" y="1526111"/>
                <a:ext cx="954589" cy="18959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Home Grown</a:t>
                </a:r>
                <a:br>
                  <a:rPr kumimoji="0" lang="en-US" sz="1400" b="1" i="0" u="none" strike="noStrike" kern="1200" cap="none" spc="0" normalizeH="0" baseline="0" noProof="0">
                    <a:ln>
                      <a:noFill/>
                    </a:ln>
                    <a:solidFill>
                      <a:srgbClr val="FFFFFF"/>
                    </a:solidFill>
                    <a:effectLst/>
                    <a:uLnTx/>
                    <a:uFillTx/>
                    <a:latin typeface="Arial"/>
                    <a:ea typeface="+mn-ea"/>
                    <a:cs typeface="+mn-cs"/>
                  </a:rPr>
                </a:br>
                <a:r>
                  <a:rPr kumimoji="0" lang="en-US" sz="1400" b="1" i="0" u="none" strike="noStrike" kern="1200" cap="none" spc="0" normalizeH="0" baseline="0" noProof="0">
                    <a:ln>
                      <a:noFill/>
                    </a:ln>
                    <a:solidFill>
                      <a:srgbClr val="FFFFFF"/>
                    </a:solidFill>
                    <a:effectLst/>
                    <a:uLnTx/>
                    <a:uFillTx/>
                    <a:latin typeface="Arial"/>
                    <a:ea typeface="+mn-ea"/>
                    <a:cs typeface="+mn-cs"/>
                  </a:rPr>
                  <a:t>Solutions</a:t>
                </a:r>
              </a:p>
            </p:txBody>
          </p:sp>
          <p:sp>
            <p:nvSpPr>
              <p:cNvPr id="28" name="Rounded Rectangle 32"/>
              <p:cNvSpPr/>
              <p:nvPr/>
            </p:nvSpPr>
            <p:spPr>
              <a:xfrm rot="16200000">
                <a:off x="5256739" y="1519205"/>
                <a:ext cx="954589" cy="18959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Secrets</a:t>
                </a:r>
              </a:p>
            </p:txBody>
          </p:sp>
          <p:sp>
            <p:nvSpPr>
              <p:cNvPr id="29" name="Rounded Rectangle 33"/>
              <p:cNvSpPr/>
              <p:nvPr/>
            </p:nvSpPr>
            <p:spPr>
              <a:xfrm rot="16200000">
                <a:off x="3167486" y="1528695"/>
                <a:ext cx="954589" cy="18959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Secrets</a:t>
                </a:r>
              </a:p>
            </p:txBody>
          </p:sp>
          <p:sp>
            <p:nvSpPr>
              <p:cNvPr id="30" name="Rounded Rectangle 30"/>
              <p:cNvSpPr/>
              <p:nvPr/>
            </p:nvSpPr>
            <p:spPr>
              <a:xfrm rot="16200000">
                <a:off x="5256739" y="3824564"/>
                <a:ext cx="954589" cy="18959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IAM / KMS</a:t>
                </a:r>
              </a:p>
            </p:txBody>
          </p:sp>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1376" y="4424686"/>
                <a:ext cx="865315" cy="479453"/>
              </a:xfrm>
              <a:prstGeom prst="rect">
                <a:avLst/>
              </a:prstGeom>
            </p:spPr>
          </p:pic>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6841" y="4447201"/>
                <a:ext cx="630741" cy="377424"/>
              </a:xfrm>
              <a:prstGeom prst="rect">
                <a:avLst/>
              </a:prstGeom>
            </p:spPr>
          </p:pic>
          <p:pic>
            <p:nvPicPr>
              <p:cNvPr id="33" name="Pictur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71756" y="4474419"/>
                <a:ext cx="1146048" cy="314864"/>
              </a:xfrm>
              <a:prstGeom prst="rect">
                <a:avLst/>
              </a:prstGeom>
            </p:spPr>
          </p:pic>
          <p:pic>
            <p:nvPicPr>
              <p:cNvPr id="35" name="Picture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80298" y="2143706"/>
                <a:ext cx="1528965" cy="349131"/>
              </a:xfrm>
              <a:prstGeom prst="rect">
                <a:avLst/>
              </a:prstGeom>
            </p:spPr>
          </p:pic>
          <p:pic>
            <p:nvPicPr>
              <p:cNvPr id="36" name="Picture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69551" y="2147363"/>
                <a:ext cx="1528965" cy="341816"/>
              </a:xfrm>
              <a:prstGeom prst="rect">
                <a:avLst/>
              </a:prstGeom>
            </p:spPr>
          </p:pic>
          <p:pic>
            <p:nvPicPr>
              <p:cNvPr id="37" name="Picture 3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5370" y="3271275"/>
                <a:ext cx="1093683" cy="386088"/>
              </a:xfrm>
              <a:prstGeom prst="rect">
                <a:avLst/>
              </a:prstGeom>
            </p:spPr>
          </p:pic>
          <p:pic>
            <p:nvPicPr>
              <p:cNvPr id="38" name="Picture 3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6520" y="3271275"/>
                <a:ext cx="536521" cy="386088"/>
              </a:xfrm>
              <a:prstGeom prst="rect">
                <a:avLst/>
              </a:prstGeom>
            </p:spPr>
          </p:pic>
          <p:pic>
            <p:nvPicPr>
              <p:cNvPr id="39" name="Picture 3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91248" y="3225902"/>
                <a:ext cx="485571" cy="530123"/>
              </a:xfrm>
              <a:prstGeom prst="rect">
                <a:avLst/>
              </a:prstGeom>
            </p:spPr>
          </p:pic>
          <p:cxnSp>
            <p:nvCxnSpPr>
              <p:cNvPr id="40" name="Straight Connector 39"/>
              <p:cNvCxnSpPr>
                <a:cxnSpLocks/>
              </p:cNvCxnSpPr>
              <p:nvPr/>
            </p:nvCxnSpPr>
            <p:spPr>
              <a:xfrm>
                <a:off x="609600" y="3050315"/>
                <a:ext cx="6072404" cy="9483"/>
              </a:xfrm>
              <a:prstGeom prst="line">
                <a:avLst/>
              </a:prstGeom>
              <a:ln w="28575">
                <a:gradFill flip="none" rotWithShape="1">
                  <a:gsLst>
                    <a:gs pos="0">
                      <a:schemeClr val="bg1"/>
                    </a:gs>
                    <a:gs pos="16000">
                      <a:schemeClr val="accent1">
                        <a:lumMod val="45000"/>
                        <a:lumOff val="55000"/>
                      </a:schemeClr>
                    </a:gs>
                    <a:gs pos="83000">
                      <a:schemeClr val="accent1">
                        <a:lumMod val="45000"/>
                        <a:lumOff val="5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p:cNvCxnSpPr>
              <p:nvPr/>
            </p:nvCxnSpPr>
            <p:spPr>
              <a:xfrm flipV="1">
                <a:off x="609600" y="4189052"/>
                <a:ext cx="6072404" cy="13566"/>
              </a:xfrm>
              <a:prstGeom prst="line">
                <a:avLst/>
              </a:prstGeom>
              <a:ln w="28575">
                <a:gradFill flip="none" rotWithShape="1">
                  <a:gsLst>
                    <a:gs pos="0">
                      <a:schemeClr val="bg1"/>
                    </a:gs>
                    <a:gs pos="16000">
                      <a:schemeClr val="accent1">
                        <a:lumMod val="45000"/>
                        <a:lumOff val="55000"/>
                      </a:schemeClr>
                    </a:gs>
                    <a:gs pos="83000">
                      <a:schemeClr val="accent1">
                        <a:lumMod val="45000"/>
                        <a:lumOff val="5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608022" y="1942182"/>
                <a:ext cx="4075" cy="3357713"/>
              </a:xfrm>
              <a:prstGeom prst="line">
                <a:avLst/>
              </a:prstGeom>
              <a:ln w="28575">
                <a:gradFill>
                  <a:gsLst>
                    <a:gs pos="0">
                      <a:schemeClr val="bg1"/>
                    </a:gs>
                    <a:gs pos="16000">
                      <a:schemeClr val="accent1">
                        <a:lumMod val="45000"/>
                        <a:lumOff val="55000"/>
                      </a:schemeClr>
                    </a:gs>
                    <a:gs pos="83000">
                      <a:schemeClr val="accent1">
                        <a:lumMod val="45000"/>
                        <a:lumOff val="55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p:nvCxnSpPr>
            <p:spPr>
              <a:xfrm flipV="1">
                <a:off x="4692879" y="1942181"/>
                <a:ext cx="0" cy="3357714"/>
              </a:xfrm>
              <a:prstGeom prst="line">
                <a:avLst/>
              </a:prstGeom>
              <a:ln w="28575">
                <a:gradFill>
                  <a:gsLst>
                    <a:gs pos="0">
                      <a:schemeClr val="bg1"/>
                    </a:gs>
                    <a:gs pos="16000">
                      <a:schemeClr val="accent1">
                        <a:lumMod val="45000"/>
                        <a:lumOff val="55000"/>
                      </a:schemeClr>
                    </a:gs>
                    <a:gs pos="83000">
                      <a:schemeClr val="accent1">
                        <a:lumMod val="45000"/>
                        <a:lumOff val="55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932204FA-ECCA-204F-8722-6197EC1BB21A}"/>
                </a:ext>
              </a:extLst>
            </p:cNvPr>
            <p:cNvGrpSpPr/>
            <p:nvPr/>
          </p:nvGrpSpPr>
          <p:grpSpPr>
            <a:xfrm>
              <a:off x="9978734" y="3303147"/>
              <a:ext cx="1895940" cy="945106"/>
              <a:chOff x="595707" y="5316388"/>
              <a:chExt cx="1895940" cy="945106"/>
            </a:xfrm>
          </p:grpSpPr>
          <p:sp>
            <p:nvSpPr>
              <p:cNvPr id="45" name="Rectangle 44">
                <a:extLst>
                  <a:ext uri="{FF2B5EF4-FFF2-40B4-BE49-F238E27FC236}">
                    <a16:creationId xmlns:a16="http://schemas.microsoft.com/office/drawing/2014/main" id="{A0D2FD9A-CBF3-B04D-A3AE-E55F1FC7EE29}"/>
                  </a:ext>
                </a:extLst>
              </p:cNvPr>
              <p:cNvSpPr/>
              <p:nvPr/>
            </p:nvSpPr>
            <p:spPr>
              <a:xfrm>
                <a:off x="595707" y="5316388"/>
                <a:ext cx="1895940" cy="945106"/>
              </a:xfrm>
              <a:prstGeom prst="rect">
                <a:avLst/>
              </a:prstGeom>
              <a:solidFill>
                <a:srgbClr val="888A8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1400" b="0" i="0">
                  <a:solidFill>
                    <a:schemeClr val="bg1"/>
                  </a:solidFill>
                  <a:ea typeface="Proxima Nova" charset="0"/>
                  <a:cs typeface="Proxima Nova" charset="0"/>
                </a:endParaRPr>
              </a:p>
            </p:txBody>
          </p:sp>
          <p:pic>
            <p:nvPicPr>
              <p:cNvPr id="46" name="Picture 45">
                <a:extLst>
                  <a:ext uri="{FF2B5EF4-FFF2-40B4-BE49-F238E27FC236}">
                    <a16:creationId xmlns:a16="http://schemas.microsoft.com/office/drawing/2014/main" id="{343338F3-DBB9-0043-AEC3-EE901FD50A39}"/>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100000" contrast="-22000"/>
                        </a14:imgEffect>
                      </a14:imgLayer>
                    </a14:imgProps>
                  </a:ext>
                  <a:ext uri="{28A0092B-C50C-407E-A947-70E740481C1C}">
                    <a14:useLocalDpi xmlns:a14="http://schemas.microsoft.com/office/drawing/2010/main"/>
                  </a:ext>
                </a:extLst>
              </a:blip>
              <a:stretch>
                <a:fillRect/>
              </a:stretch>
            </p:blipFill>
            <p:spPr>
              <a:xfrm>
                <a:off x="718108" y="5428906"/>
                <a:ext cx="1557954" cy="724388"/>
              </a:xfrm>
              <a:prstGeom prst="rect">
                <a:avLst/>
              </a:prstGeom>
            </p:spPr>
          </p:pic>
        </p:grpSp>
      </p:grpSp>
    </p:spTree>
    <p:extLst>
      <p:ext uri="{BB962C8B-B14F-4D97-AF65-F5344CB8AC3E}">
        <p14:creationId xmlns:p14="http://schemas.microsoft.com/office/powerpoint/2010/main" val="3661751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8" name="Shape 179"/>
          <p:cNvSpPr txBox="1">
            <a:spLocks noGrp="1"/>
          </p:cNvSpPr>
          <p:nvPr>
            <p:ph sz="half" idx="1"/>
          </p:nvPr>
        </p:nvSpPr>
        <p:spPr/>
        <p:txBody>
          <a:bodyPr/>
          <a:lstStyle/>
          <a:p>
            <a:r>
              <a:rPr lang="en-US"/>
              <a:t>Build on a chain of trust</a:t>
            </a:r>
          </a:p>
          <a:p>
            <a:pPr lvl="1"/>
            <a:r>
              <a:rPr lang="en-US"/>
              <a:t>Authenticate all requests</a:t>
            </a:r>
            <a:endParaRPr lang="en-US" dirty="0"/>
          </a:p>
          <a:p>
            <a:pPr lvl="1"/>
            <a:r>
              <a:rPr lang="en-US"/>
              <a:t>Authorize w/ least amount of privilege</a:t>
            </a:r>
            <a:endParaRPr lang="en-US" dirty="0"/>
          </a:p>
          <a:p>
            <a:pPr lvl="1"/>
            <a:r>
              <a:rPr lang="en-US"/>
              <a:t>Audit everything</a:t>
            </a:r>
            <a:endParaRPr lang="en-US" dirty="0"/>
          </a:p>
          <a:p>
            <a:pPr lvl="1"/>
            <a:r>
              <a:rPr lang="en-US"/>
              <a:t>...and do it with code!</a:t>
            </a:r>
            <a:endParaRPr lang="en-US" dirty="0"/>
          </a:p>
          <a:p>
            <a:endParaRPr lang="en-US" dirty="0"/>
          </a:p>
          <a:p>
            <a:r>
              <a:rPr lang="en-US" dirty="0"/>
              <a:t>The Secret-Zero Problem…</a:t>
            </a:r>
          </a:p>
          <a:p>
            <a:pPr lvl="1"/>
            <a:r>
              <a:rPr lang="en-US" dirty="0"/>
              <a:t>Humans use their built-in vault for passwords or, failing that, answers to security questions.</a:t>
            </a:r>
          </a:p>
          <a:p>
            <a:pPr lvl="1"/>
            <a:r>
              <a:rPr lang="en-US" dirty="0"/>
              <a:t>Non-humans need a way to bootstrap identity that doesn’t put credentials at risk</a:t>
            </a:r>
          </a:p>
          <a:p>
            <a:pPr lvl="1"/>
            <a:r>
              <a:rPr lang="en-US" dirty="0"/>
              <a:t>But how to manage that initial secret required by apps to bootstrap identity?</a:t>
            </a:r>
          </a:p>
        </p:txBody>
      </p:sp>
      <p:sp>
        <p:nvSpPr>
          <p:cNvPr id="163" name="Shape 163"/>
          <p:cNvSpPr txBox="1">
            <a:spLocks noGrp="1"/>
          </p:cNvSpPr>
          <p:nvPr>
            <p:ph type="title"/>
          </p:nvPr>
        </p:nvSpPr>
        <p:spPr/>
        <p:txBody>
          <a:bodyPr/>
          <a:lstStyle/>
          <a:p>
            <a:r>
              <a:rPr lang="en"/>
              <a:t>If it can be identified, it</a:t>
            </a:r>
            <a:r>
              <a:rPr lang="en-US"/>
              <a:t>s access</a:t>
            </a:r>
            <a:r>
              <a:rPr lang="en"/>
              <a:t> can be managed</a:t>
            </a:r>
          </a:p>
        </p:txBody>
      </p:sp>
      <p:pic>
        <p:nvPicPr>
          <p:cNvPr id="164" name="Shape 164"/>
          <p:cNvPicPr preferRelativeResize="0"/>
          <p:nvPr/>
        </p:nvPicPr>
        <p:blipFill rotWithShape="1">
          <a:blip r:embed="rId3" cstate="screen">
            <a:clrChange>
              <a:clrFrom>
                <a:srgbClr val="FFFFFF"/>
              </a:clrFrom>
              <a:clrTo>
                <a:srgbClr val="FFFFFF">
                  <a:alpha val="0"/>
                </a:srgbClr>
              </a:clrTo>
            </a:clrChange>
            <a:alphaModFix/>
            <a:extLst>
              <a:ext uri="{28A0092B-C50C-407E-A947-70E740481C1C}">
                <a14:useLocalDpi xmlns:a14="http://schemas.microsoft.com/office/drawing/2010/main"/>
              </a:ext>
            </a:extLst>
          </a:blip>
          <a:srcRect l="4593" t="4919" b="5049"/>
          <a:stretch/>
        </p:blipFill>
        <p:spPr>
          <a:xfrm>
            <a:off x="8676388" y="1191028"/>
            <a:ext cx="1889926" cy="1918730"/>
          </a:xfrm>
          <a:prstGeom prst="rect">
            <a:avLst/>
          </a:prstGeom>
          <a:noFill/>
          <a:ln>
            <a:noFill/>
          </a:ln>
        </p:spPr>
      </p:pic>
      <p:grpSp>
        <p:nvGrpSpPr>
          <p:cNvPr id="7" name="Group 6"/>
          <p:cNvGrpSpPr/>
          <p:nvPr/>
        </p:nvGrpSpPr>
        <p:grpSpPr>
          <a:xfrm>
            <a:off x="6424647" y="1206160"/>
            <a:ext cx="1915100" cy="1903598"/>
            <a:chOff x="8842637" y="1247016"/>
            <a:chExt cx="2500840" cy="2485821"/>
          </a:xfrm>
        </p:grpSpPr>
        <p:pic>
          <p:nvPicPr>
            <p:cNvPr id="166" name="Shape 166"/>
            <p:cNvPicPr preferRelativeResize="0"/>
            <p:nvPr/>
          </p:nvPicPr>
          <p:blipFill>
            <a:blip r:embed="rId4" cstate="screen">
              <a:clrChange>
                <a:clrFrom>
                  <a:srgbClr val="212121"/>
                </a:clrFrom>
                <a:clrTo>
                  <a:srgbClr val="212121">
                    <a:alpha val="0"/>
                  </a:srgbClr>
                </a:clrTo>
              </a:clrChange>
              <a:alphaModFix/>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a:ext>
              </a:extLst>
            </a:blip>
            <a:stretch>
              <a:fillRect/>
            </a:stretch>
          </p:blipFill>
          <p:spPr>
            <a:xfrm>
              <a:off x="9335863" y="1247016"/>
              <a:ext cx="1448643" cy="2008081"/>
            </a:xfrm>
            <a:prstGeom prst="rect">
              <a:avLst/>
            </a:prstGeom>
            <a:noFill/>
            <a:ln>
              <a:noFill/>
            </a:ln>
          </p:spPr>
        </p:pic>
        <p:sp>
          <p:nvSpPr>
            <p:cNvPr id="167" name="Shape 167"/>
            <p:cNvSpPr txBox="1"/>
            <p:nvPr/>
          </p:nvSpPr>
          <p:spPr>
            <a:xfrm>
              <a:off x="8842637" y="3219904"/>
              <a:ext cx="2500840" cy="512933"/>
            </a:xfrm>
            <a:prstGeom prst="rect">
              <a:avLst/>
            </a:prstGeom>
            <a:noFill/>
            <a:ln>
              <a:noFill/>
            </a:ln>
          </p:spPr>
          <p:txBody>
            <a:bodyPr wrap="square" lIns="121900" tIns="121900" rIns="121900" bIns="121900" anchor="ctr" anchorCtr="0">
              <a:noAutofit/>
            </a:bodyPr>
            <a:lstStyle/>
            <a:p>
              <a:pPr algn="ctr"/>
              <a:r>
                <a:rPr lang="en" sz="1200" dirty="0">
                  <a:solidFill>
                    <a:schemeClr val="tx1"/>
                  </a:solidFill>
                  <a:latin typeface="+mn-lt"/>
                  <a:ea typeface="Proxima Nova Semibold"/>
                  <a:cs typeface="Proxima Nova Semibold"/>
                  <a:sym typeface="Proxima Nova Semibold"/>
                </a:rPr>
                <a:t>Human Identity</a:t>
              </a:r>
            </a:p>
          </p:txBody>
        </p:sp>
      </p:grpSp>
      <p:pic>
        <p:nvPicPr>
          <p:cNvPr id="11" name="Picture 10">
            <a:extLst>
              <a:ext uri="{FF2B5EF4-FFF2-40B4-BE49-F238E27FC236}">
                <a16:creationId xmlns:a16="http://schemas.microsoft.com/office/drawing/2014/main" id="{E864552E-B7B4-EA49-8E75-38905F0B54F6}"/>
              </a:ext>
            </a:extLst>
          </p:cNvPr>
          <p:cNvPicPr>
            <a:picLocks noChangeAspect="1"/>
          </p:cNvPicPr>
          <p:nvPr/>
        </p:nvPicPr>
        <p:blipFill>
          <a:blip r:embed="rId6"/>
          <a:stretch>
            <a:fillRect/>
          </a:stretch>
        </p:blipFill>
        <p:spPr>
          <a:xfrm>
            <a:off x="7140168" y="3570768"/>
            <a:ext cx="3072441" cy="2496358"/>
          </a:xfrm>
          <a:prstGeom prst="rect">
            <a:avLst/>
          </a:prstGeom>
        </p:spPr>
      </p:pic>
    </p:spTree>
    <p:extLst>
      <p:ext uri="{BB962C8B-B14F-4D97-AF65-F5344CB8AC3E}">
        <p14:creationId xmlns:p14="http://schemas.microsoft.com/office/powerpoint/2010/main" val="82008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Ways to establish &amp; authenticate Identity</a:t>
            </a:r>
          </a:p>
        </p:txBody>
      </p:sp>
      <p:graphicFrame>
        <p:nvGraphicFramePr>
          <p:cNvPr id="4" name="Table 3">
            <a:extLst>
              <a:ext uri="{FF2B5EF4-FFF2-40B4-BE49-F238E27FC236}">
                <a16:creationId xmlns:a16="http://schemas.microsoft.com/office/drawing/2014/main" id="{4BB56460-6632-0649-9DA8-C13343CE7F77}"/>
              </a:ext>
            </a:extLst>
          </p:cNvPr>
          <p:cNvGraphicFramePr>
            <a:graphicFrameLocks noGrp="1"/>
          </p:cNvGraphicFramePr>
          <p:nvPr/>
        </p:nvGraphicFramePr>
        <p:xfrm>
          <a:off x="617025" y="885136"/>
          <a:ext cx="10957950" cy="5369158"/>
        </p:xfrm>
        <a:graphic>
          <a:graphicData uri="http://schemas.openxmlformats.org/drawingml/2006/table">
            <a:tbl>
              <a:tblPr/>
              <a:tblGrid>
                <a:gridCol w="1347033">
                  <a:extLst>
                    <a:ext uri="{9D8B030D-6E8A-4147-A177-3AD203B41FA5}">
                      <a16:colId xmlns:a16="http://schemas.microsoft.com/office/drawing/2014/main" val="20000"/>
                    </a:ext>
                  </a:extLst>
                </a:gridCol>
                <a:gridCol w="1703686">
                  <a:extLst>
                    <a:ext uri="{9D8B030D-6E8A-4147-A177-3AD203B41FA5}">
                      <a16:colId xmlns:a16="http://schemas.microsoft.com/office/drawing/2014/main" val="20001"/>
                    </a:ext>
                  </a:extLst>
                </a:gridCol>
                <a:gridCol w="1143756">
                  <a:extLst>
                    <a:ext uri="{9D8B030D-6E8A-4147-A177-3AD203B41FA5}">
                      <a16:colId xmlns:a16="http://schemas.microsoft.com/office/drawing/2014/main" val="20002"/>
                    </a:ext>
                  </a:extLst>
                </a:gridCol>
                <a:gridCol w="3200392">
                  <a:extLst>
                    <a:ext uri="{9D8B030D-6E8A-4147-A177-3AD203B41FA5}">
                      <a16:colId xmlns:a16="http://schemas.microsoft.com/office/drawing/2014/main" val="20003"/>
                    </a:ext>
                  </a:extLst>
                </a:gridCol>
                <a:gridCol w="3563083">
                  <a:extLst>
                    <a:ext uri="{9D8B030D-6E8A-4147-A177-3AD203B41FA5}">
                      <a16:colId xmlns:a16="http://schemas.microsoft.com/office/drawing/2014/main" val="20004"/>
                    </a:ext>
                  </a:extLst>
                </a:gridCol>
              </a:tblGrid>
              <a:tr h="286740">
                <a:tc>
                  <a:txBody>
                    <a:bodyPr/>
                    <a:lstStyle/>
                    <a:p>
                      <a:pPr algn="ctr"/>
                      <a:endParaRPr lang="en-US" sz="1600" b="1">
                        <a:solidFill>
                          <a:schemeClr val="bg1"/>
                        </a:solidFill>
                        <a:effectLst/>
                        <a:latin typeface="+mn-lt"/>
                      </a:endParaRP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1">
                        <a:lumMod val="90000"/>
                        <a:lumOff val="10000"/>
                      </a:schemeClr>
                    </a:solidFill>
                  </a:tcPr>
                </a:tc>
                <a:tc>
                  <a:txBody>
                    <a:bodyPr/>
                    <a:lstStyle/>
                    <a:p>
                      <a:pPr algn="ctr"/>
                      <a:r>
                        <a:rPr lang="en-US" sz="1600" b="1">
                          <a:solidFill>
                            <a:schemeClr val="bg1"/>
                          </a:solidFill>
                          <a:effectLst/>
                          <a:latin typeface="+mn-lt"/>
                        </a:rPr>
                        <a:t>Use-Case</a:t>
                      </a: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1">
                        <a:lumMod val="90000"/>
                        <a:lumOff val="10000"/>
                      </a:schemeClr>
                    </a:solidFill>
                  </a:tcPr>
                </a:tc>
                <a:tc>
                  <a:txBody>
                    <a:bodyPr/>
                    <a:lstStyle/>
                    <a:p>
                      <a:pPr algn="ctr"/>
                      <a:r>
                        <a:rPr lang="en-US" sz="1600" b="1">
                          <a:solidFill>
                            <a:schemeClr val="bg1"/>
                          </a:solidFill>
                          <a:effectLst/>
                          <a:latin typeface="+mn-lt"/>
                        </a:rPr>
                        <a:t>Means</a:t>
                      </a: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1">
                        <a:lumMod val="90000"/>
                        <a:lumOff val="10000"/>
                      </a:schemeClr>
                    </a:solidFill>
                  </a:tcPr>
                </a:tc>
                <a:tc>
                  <a:txBody>
                    <a:bodyPr/>
                    <a:lstStyle/>
                    <a:p>
                      <a:pPr marL="0" marR="0" indent="0" algn="ctr" rtl="0">
                        <a:lnSpc>
                          <a:spcPct val="100000"/>
                        </a:lnSpc>
                        <a:spcBef>
                          <a:spcPts val="0"/>
                        </a:spcBef>
                        <a:spcAft>
                          <a:spcPts val="0"/>
                        </a:spcAft>
                        <a:buFont typeface="Arial" charset="0"/>
                        <a:buNone/>
                        <a:tabLst/>
                      </a:pPr>
                      <a:r>
                        <a:rPr lang="en-US" sz="1600" b="1" i="0" u="none" strike="noStrike" cap="none">
                          <a:solidFill>
                            <a:schemeClr val="bg1"/>
                          </a:solidFill>
                          <a:effectLst/>
                          <a:latin typeface="+mn-lt"/>
                          <a:ea typeface="+mn-ea"/>
                          <a:cs typeface="+mn-cs"/>
                          <a:sym typeface="Arial"/>
                        </a:rPr>
                        <a:t>Strengths </a:t>
                      </a: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1">
                        <a:lumMod val="90000"/>
                        <a:lumOff val="10000"/>
                      </a:schemeClr>
                    </a:solidFill>
                  </a:tcPr>
                </a:tc>
                <a:tc>
                  <a:txBody>
                    <a:bodyPr/>
                    <a:lstStyle/>
                    <a:p>
                      <a:pPr marL="0" marR="0" indent="0" algn="ctr" rtl="0">
                        <a:lnSpc>
                          <a:spcPct val="100000"/>
                        </a:lnSpc>
                        <a:spcBef>
                          <a:spcPts val="0"/>
                        </a:spcBef>
                        <a:spcAft>
                          <a:spcPts val="0"/>
                        </a:spcAft>
                        <a:buFont typeface="Arial" charset="0"/>
                        <a:buNone/>
                        <a:tabLst/>
                      </a:pPr>
                      <a:r>
                        <a:rPr lang="en-US" sz="1600" b="1" i="0" u="none" strike="noStrike" cap="none">
                          <a:solidFill>
                            <a:schemeClr val="bg1"/>
                          </a:solidFill>
                          <a:effectLst/>
                          <a:latin typeface="+mn-lt"/>
                          <a:ea typeface="+mn-ea"/>
                          <a:cs typeface="+mn-cs"/>
                          <a:sym typeface="Arial"/>
                        </a:rPr>
                        <a:t>Weaknesses </a:t>
                      </a: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1">
                        <a:lumMod val="90000"/>
                        <a:lumOff val="10000"/>
                      </a:schemeClr>
                    </a:solidFill>
                  </a:tcPr>
                </a:tc>
                <a:extLst>
                  <a:ext uri="{0D108BD9-81ED-4DB2-BD59-A6C34878D82A}">
                    <a16:rowId xmlns:a16="http://schemas.microsoft.com/office/drawing/2014/main" val="10000"/>
                  </a:ext>
                </a:extLst>
              </a:tr>
              <a:tr h="649533">
                <a:tc rowSpan="3">
                  <a:txBody>
                    <a:bodyPr/>
                    <a:lstStyle/>
                    <a:p>
                      <a:pPr algn="ctr"/>
                      <a:r>
                        <a:rPr lang="en-US" sz="1800" b="1">
                          <a:effectLst/>
                          <a:latin typeface="+mn-lt"/>
                        </a:rPr>
                        <a:t>Credential</a:t>
                      </a:r>
                      <a:r>
                        <a:rPr lang="en-US" sz="1800" b="1" baseline="0">
                          <a:effectLst/>
                          <a:latin typeface="+mn-lt"/>
                        </a:rPr>
                        <a:t> Based</a:t>
                      </a:r>
                      <a:endParaRPr lang="en-US" sz="1800" b="1">
                        <a:effectLst/>
                        <a:latin typeface="+mn-lt"/>
                      </a:endParaRP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800" b="1">
                          <a:effectLst/>
                          <a:latin typeface="+mn-lt"/>
                        </a:rPr>
                        <a:t>Human identity</a:t>
                      </a: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r>
                        <a:rPr lang="en-US" sz="1400" b="0">
                          <a:effectLst/>
                          <a:latin typeface="+mn-lt"/>
                        </a:rPr>
                        <a:t>Passport, Password</a:t>
                      </a: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117475" marR="0" indent="-117475" algn="l" rtl="0">
                        <a:lnSpc>
                          <a:spcPct val="100000"/>
                        </a:lnSpc>
                        <a:spcBef>
                          <a:spcPts val="0"/>
                        </a:spcBef>
                        <a:spcAft>
                          <a:spcPts val="0"/>
                        </a:spcAft>
                        <a:buFont typeface="Arial" charset="0"/>
                        <a:buChar char="•"/>
                        <a:tabLst/>
                      </a:pPr>
                      <a:r>
                        <a:rPr lang="en-US" sz="1400" b="0" i="0" u="none" strike="noStrike" cap="none">
                          <a:solidFill>
                            <a:schemeClr val="tx1"/>
                          </a:solidFill>
                          <a:effectLst/>
                          <a:latin typeface="+mn-lt"/>
                          <a:ea typeface="+mn-ea"/>
                          <a:cs typeface="+mn-cs"/>
                          <a:sym typeface="Arial"/>
                        </a:rPr>
                        <a:t>Very</a:t>
                      </a:r>
                      <a:r>
                        <a:rPr lang="en-US" sz="1400" b="0" i="0" u="none" strike="noStrike" cap="none" baseline="0">
                          <a:solidFill>
                            <a:schemeClr val="tx1"/>
                          </a:solidFill>
                          <a:effectLst/>
                          <a:latin typeface="+mn-lt"/>
                          <a:ea typeface="+mn-ea"/>
                          <a:cs typeface="+mn-cs"/>
                          <a:sym typeface="Arial"/>
                        </a:rPr>
                        <a:t> familiar</a:t>
                      </a:r>
                    </a:p>
                    <a:p>
                      <a:pPr marL="117475" marR="0" indent="-117475" algn="l" rtl="0">
                        <a:lnSpc>
                          <a:spcPct val="100000"/>
                        </a:lnSpc>
                        <a:spcBef>
                          <a:spcPts val="0"/>
                        </a:spcBef>
                        <a:spcAft>
                          <a:spcPts val="0"/>
                        </a:spcAft>
                        <a:buFont typeface="Arial" charset="0"/>
                        <a:buChar char="•"/>
                        <a:tabLst/>
                      </a:pPr>
                      <a:r>
                        <a:rPr lang="en-US" sz="1400" b="0" i="0" u="none" strike="noStrike" cap="none" baseline="0">
                          <a:solidFill>
                            <a:schemeClr val="tx1"/>
                          </a:solidFill>
                          <a:effectLst/>
                          <a:latin typeface="+mn-lt"/>
                          <a:ea typeface="+mn-ea"/>
                          <a:cs typeface="+mn-cs"/>
                          <a:sym typeface="Arial"/>
                        </a:rPr>
                        <a:t>Humans have built-in vaults</a:t>
                      </a:r>
                      <a:endParaRPr lang="en-US" sz="1400" b="0" i="0" u="none" strike="noStrike" cap="none">
                        <a:solidFill>
                          <a:schemeClr val="tx1"/>
                        </a:solidFill>
                        <a:effectLst/>
                        <a:latin typeface="+mn-lt"/>
                        <a:ea typeface="+mn-ea"/>
                        <a:cs typeface="+mn-cs"/>
                        <a:sym typeface="Arial"/>
                      </a:endParaRPr>
                    </a:p>
                  </a:txBody>
                  <a:tcPr marL="137160" marR="137160" marT="137160" marB="1371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117475" marR="0" indent="-117475" algn="l" rtl="0">
                        <a:lnSpc>
                          <a:spcPct val="100000"/>
                        </a:lnSpc>
                        <a:spcBef>
                          <a:spcPts val="0"/>
                        </a:spcBef>
                        <a:spcAft>
                          <a:spcPts val="0"/>
                        </a:spcAft>
                        <a:buFont typeface="Arial" charset="0"/>
                        <a:buChar char="•"/>
                        <a:tabLst/>
                      </a:pPr>
                      <a:r>
                        <a:rPr lang="en-US" sz="1400" b="0" i="0" u="none" strike="noStrike" cap="none">
                          <a:solidFill>
                            <a:schemeClr val="tx1"/>
                          </a:solidFill>
                          <a:effectLst/>
                          <a:latin typeface="+mn-lt"/>
                          <a:ea typeface="+mn-ea"/>
                          <a:cs typeface="+mn-cs"/>
                          <a:sym typeface="Arial"/>
                        </a:rPr>
                        <a:t>Social engineering</a:t>
                      </a:r>
                    </a:p>
                    <a:p>
                      <a:pPr marL="117475" marR="0" indent="-117475" algn="l" rtl="0">
                        <a:lnSpc>
                          <a:spcPct val="100000"/>
                        </a:lnSpc>
                        <a:spcBef>
                          <a:spcPts val="0"/>
                        </a:spcBef>
                        <a:spcAft>
                          <a:spcPts val="0"/>
                        </a:spcAft>
                        <a:buFont typeface="Arial" charset="0"/>
                        <a:buChar char="•"/>
                        <a:tabLst/>
                      </a:pPr>
                      <a:r>
                        <a:rPr lang="en-US" sz="1400" b="0" i="0" u="none" strike="noStrike" cap="none">
                          <a:solidFill>
                            <a:schemeClr val="tx1"/>
                          </a:solidFill>
                          <a:effectLst/>
                          <a:latin typeface="+mn-lt"/>
                          <a:ea typeface="+mn-ea"/>
                          <a:cs typeface="+mn-cs"/>
                          <a:sym typeface="Arial"/>
                        </a:rPr>
                        <a:t>Insecure</a:t>
                      </a:r>
                      <a:r>
                        <a:rPr lang="en-US" sz="1400" b="0" i="0" u="none" strike="noStrike" cap="none" baseline="0">
                          <a:solidFill>
                            <a:schemeClr val="tx1"/>
                          </a:solidFill>
                          <a:effectLst/>
                          <a:latin typeface="+mn-lt"/>
                          <a:ea typeface="+mn-ea"/>
                          <a:cs typeface="+mn-cs"/>
                          <a:sym typeface="Arial"/>
                        </a:rPr>
                        <a:t> persistent storage</a:t>
                      </a:r>
                      <a:endParaRPr lang="en-US" sz="1400" b="0" i="0" u="none" strike="noStrike" cap="none">
                        <a:solidFill>
                          <a:schemeClr val="tx1"/>
                        </a:solidFill>
                        <a:effectLst/>
                        <a:latin typeface="+mn-lt"/>
                        <a:ea typeface="+mn-ea"/>
                        <a:cs typeface="+mn-cs"/>
                        <a:sym typeface="Arial"/>
                      </a:endParaRPr>
                    </a:p>
                  </a:txBody>
                  <a:tcPr marL="137160" marR="137160" marT="137160" marB="1371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649533">
                <a:tc vMerge="1">
                  <a:txBody>
                    <a:bodyPr/>
                    <a:lstStyle/>
                    <a:p>
                      <a:pPr algn="ctr"/>
                      <a:endParaRPr lang="en-US" sz="1400" b="1">
                        <a:effectLst/>
                        <a:latin typeface="+mn-lt"/>
                      </a:endParaRPr>
                    </a:p>
                  </a:txBody>
                  <a:tcPr marL="88502" marR="88502" marT="44251" marB="4425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800" b="1">
                          <a:effectLst/>
                          <a:latin typeface="+mn-lt"/>
                        </a:rPr>
                        <a:t>Pre-Configured</a:t>
                      </a:r>
                    </a:p>
                    <a:p>
                      <a:pPr algn="ctr"/>
                      <a:r>
                        <a:rPr lang="en-US" sz="1800" b="1" baseline="0">
                          <a:effectLst/>
                          <a:latin typeface="+mn-lt"/>
                        </a:rPr>
                        <a:t>Identity</a:t>
                      </a:r>
                      <a:endParaRPr lang="en-US" sz="1800" b="1">
                        <a:effectLst/>
                        <a:latin typeface="+mn-lt"/>
                      </a:endParaRP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r>
                        <a:rPr lang="en-US" sz="1400" b="0">
                          <a:effectLst/>
                          <a:latin typeface="+mn-lt"/>
                        </a:rPr>
                        <a:t>API Key</a:t>
                      </a: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indent="0" algn="l" rtl="0">
                        <a:lnSpc>
                          <a:spcPct val="100000"/>
                        </a:lnSpc>
                        <a:spcBef>
                          <a:spcPts val="0"/>
                        </a:spcBef>
                        <a:spcAft>
                          <a:spcPts val="0"/>
                        </a:spcAft>
                        <a:buFont typeface="Arial" charset="0"/>
                        <a:buNone/>
                        <a:tabLst/>
                      </a:pPr>
                      <a:r>
                        <a:rPr lang="en-US" sz="1400" b="0" i="0" u="none" strike="noStrike" cap="none">
                          <a:solidFill>
                            <a:schemeClr val="tx1"/>
                          </a:solidFill>
                          <a:effectLst/>
                          <a:latin typeface="+mn-lt"/>
                          <a:ea typeface="+mn-ea"/>
                          <a:cs typeface="+mn-cs"/>
                          <a:sym typeface="Arial"/>
                        </a:rPr>
                        <a:t>Analogous to human </a:t>
                      </a:r>
                      <a:r>
                        <a:rPr lang="en-US" sz="1400" b="0" i="0" u="none" strike="noStrike" cap="none" err="1">
                          <a:solidFill>
                            <a:schemeClr val="tx1"/>
                          </a:solidFill>
                          <a:effectLst/>
                          <a:latin typeface="+mn-lt"/>
                          <a:ea typeface="+mn-ea"/>
                          <a:cs typeface="+mn-cs"/>
                          <a:sym typeface="Arial"/>
                        </a:rPr>
                        <a:t>uname</a:t>
                      </a:r>
                      <a:r>
                        <a:rPr lang="en-US" sz="1400" b="0" i="0" u="none" strike="noStrike" cap="none">
                          <a:solidFill>
                            <a:schemeClr val="tx1"/>
                          </a:solidFill>
                          <a:effectLst/>
                          <a:latin typeface="+mn-lt"/>
                          <a:ea typeface="+mn-ea"/>
                          <a:cs typeface="+mn-cs"/>
                          <a:sym typeface="Arial"/>
                        </a:rPr>
                        <a:t>/</a:t>
                      </a:r>
                      <a:r>
                        <a:rPr lang="en-US" sz="1400" b="0" i="0" u="none" strike="noStrike" cap="none" err="1">
                          <a:solidFill>
                            <a:schemeClr val="tx1"/>
                          </a:solidFill>
                          <a:effectLst/>
                          <a:latin typeface="+mn-lt"/>
                          <a:ea typeface="+mn-ea"/>
                          <a:cs typeface="+mn-cs"/>
                          <a:sym typeface="Arial"/>
                        </a:rPr>
                        <a:t>pwd</a:t>
                      </a:r>
                      <a:r>
                        <a:rPr lang="en-US" sz="1400" b="0" i="0" u="none" strike="noStrike" cap="none" baseline="0">
                          <a:solidFill>
                            <a:schemeClr val="tx1"/>
                          </a:solidFill>
                          <a:effectLst/>
                          <a:latin typeface="+mn-lt"/>
                          <a:ea typeface="+mn-ea"/>
                          <a:cs typeface="+mn-cs"/>
                          <a:sym typeface="Arial"/>
                        </a:rPr>
                        <a:t> model</a:t>
                      </a:r>
                      <a:endParaRPr lang="en-US" sz="1400" b="0" i="0" u="none" strike="noStrike" cap="none">
                        <a:solidFill>
                          <a:schemeClr val="tx1"/>
                        </a:solidFill>
                        <a:effectLst/>
                        <a:latin typeface="+mn-lt"/>
                        <a:ea typeface="+mn-ea"/>
                        <a:cs typeface="+mn-cs"/>
                        <a:sym typeface="Arial"/>
                      </a:endParaRPr>
                    </a:p>
                  </a:txBody>
                  <a:tcPr marL="137160" marR="137160" marT="137160" marB="1371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117475" marR="0" indent="-117475" algn="l" rtl="0">
                        <a:lnSpc>
                          <a:spcPct val="100000"/>
                        </a:lnSpc>
                        <a:spcBef>
                          <a:spcPts val="0"/>
                        </a:spcBef>
                        <a:spcAft>
                          <a:spcPts val="0"/>
                        </a:spcAft>
                        <a:buFont typeface="Arial" charset="0"/>
                        <a:buChar char="•"/>
                        <a:tabLst/>
                      </a:pPr>
                      <a:r>
                        <a:rPr lang="en-US" sz="1400" b="0" i="0" u="none" strike="noStrike" cap="none">
                          <a:solidFill>
                            <a:schemeClr val="tx1"/>
                          </a:solidFill>
                          <a:effectLst/>
                          <a:latin typeface="+mn-lt"/>
                          <a:ea typeface="+mn-ea"/>
                          <a:cs typeface="+mn-cs"/>
                          <a:sym typeface="Arial"/>
                        </a:rPr>
                        <a:t>Key distribution is</a:t>
                      </a:r>
                      <a:r>
                        <a:rPr lang="en-US" sz="1400" b="0" i="0" u="none" strike="noStrike" cap="none" baseline="0">
                          <a:solidFill>
                            <a:schemeClr val="tx1"/>
                          </a:solidFill>
                          <a:effectLst/>
                          <a:latin typeface="+mn-lt"/>
                          <a:ea typeface="+mn-ea"/>
                          <a:cs typeface="+mn-cs"/>
                          <a:sym typeface="Arial"/>
                        </a:rPr>
                        <a:t> subject to compromise</a:t>
                      </a:r>
                    </a:p>
                    <a:p>
                      <a:pPr marL="117475" marR="0" indent="-117475" algn="l" rtl="0">
                        <a:lnSpc>
                          <a:spcPct val="100000"/>
                        </a:lnSpc>
                        <a:spcBef>
                          <a:spcPts val="0"/>
                        </a:spcBef>
                        <a:spcAft>
                          <a:spcPts val="0"/>
                        </a:spcAft>
                        <a:buFont typeface="Arial" charset="0"/>
                        <a:buChar char="•"/>
                        <a:tabLst/>
                      </a:pPr>
                      <a:r>
                        <a:rPr lang="en-US" sz="1400" b="0" i="0" u="none" strike="noStrike" cap="none" baseline="0">
                          <a:solidFill>
                            <a:schemeClr val="tx1"/>
                          </a:solidFill>
                          <a:effectLst/>
                          <a:latin typeface="+mn-lt"/>
                          <a:ea typeface="+mn-ea"/>
                          <a:cs typeface="+mn-cs"/>
                          <a:sym typeface="Arial"/>
                        </a:rPr>
                        <a:t>Requestor can’t initiate</a:t>
                      </a:r>
                      <a:endParaRPr lang="en-US" sz="1400" b="0" i="0" u="none" strike="noStrike" cap="none">
                        <a:solidFill>
                          <a:schemeClr val="tx1"/>
                        </a:solidFill>
                        <a:effectLst/>
                        <a:latin typeface="+mn-lt"/>
                        <a:ea typeface="+mn-ea"/>
                        <a:cs typeface="+mn-cs"/>
                        <a:sym typeface="Arial"/>
                      </a:endParaRPr>
                    </a:p>
                  </a:txBody>
                  <a:tcPr marL="137160" marR="137160" marT="137160" marB="1371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649533">
                <a:tc vMerge="1">
                  <a:txBody>
                    <a:bodyPr/>
                    <a:lstStyle/>
                    <a:p>
                      <a:pPr algn="ctr"/>
                      <a:endParaRPr lang="en-US" sz="1400" b="1">
                        <a:effectLst/>
                        <a:latin typeface="+mn-lt"/>
                      </a:endParaRPr>
                    </a:p>
                  </a:txBody>
                  <a:tcPr marL="88502" marR="88502" marT="44251" marB="4425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r>
                        <a:rPr lang="en-US" sz="1800" b="1">
                          <a:effectLst/>
                          <a:latin typeface="+mn-lt"/>
                        </a:rPr>
                        <a:t>Bootstrapped </a:t>
                      </a:r>
                      <a:r>
                        <a:rPr lang="en-US" sz="1800" b="1" baseline="0">
                          <a:effectLst/>
                          <a:latin typeface="+mn-lt"/>
                        </a:rPr>
                        <a:t>I</a:t>
                      </a:r>
                      <a:r>
                        <a:rPr lang="en-US" sz="1800" b="1">
                          <a:effectLst/>
                          <a:latin typeface="+mn-lt"/>
                        </a:rPr>
                        <a:t>dentity</a:t>
                      </a: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400" b="0">
                          <a:effectLst/>
                          <a:latin typeface="+mn-lt"/>
                        </a:rPr>
                        <a:t>Token-based</a:t>
                      </a: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117475" marR="0" indent="-117475" algn="l" rtl="0">
                        <a:lnSpc>
                          <a:spcPct val="100000"/>
                        </a:lnSpc>
                        <a:spcBef>
                          <a:spcPts val="0"/>
                        </a:spcBef>
                        <a:spcAft>
                          <a:spcPts val="0"/>
                        </a:spcAft>
                        <a:buFont typeface="Arial" charset="0"/>
                        <a:buChar char="•"/>
                        <a:tabLst/>
                      </a:pPr>
                      <a:r>
                        <a:rPr lang="en-US" sz="1400" b="0" i="0" u="none" strike="noStrike" cap="none">
                          <a:solidFill>
                            <a:schemeClr val="tx1"/>
                          </a:solidFill>
                          <a:effectLst/>
                          <a:latin typeface="+mn-lt"/>
                          <a:ea typeface="+mn-ea"/>
                          <a:cs typeface="+mn-cs"/>
                          <a:sym typeface="Arial"/>
                        </a:rPr>
                        <a:t>Can provide extra</a:t>
                      </a:r>
                      <a:r>
                        <a:rPr lang="en-US" sz="1400" b="0" i="0" u="none" strike="noStrike" cap="none" baseline="0">
                          <a:solidFill>
                            <a:schemeClr val="tx1"/>
                          </a:solidFill>
                          <a:effectLst/>
                          <a:latin typeface="+mn-lt"/>
                          <a:ea typeface="+mn-ea"/>
                          <a:cs typeface="+mn-cs"/>
                          <a:sym typeface="Arial"/>
                        </a:rPr>
                        <a:t> control factors, e.g. time, CIDR, one-time use, etc.</a:t>
                      </a:r>
                      <a:endParaRPr lang="en-US" sz="1400" b="0" i="0" u="none" strike="noStrike" cap="none">
                        <a:solidFill>
                          <a:schemeClr val="tx1"/>
                        </a:solidFill>
                        <a:effectLst/>
                        <a:latin typeface="+mn-lt"/>
                        <a:ea typeface="+mn-ea"/>
                        <a:cs typeface="+mn-cs"/>
                        <a:sym typeface="Arial"/>
                      </a:endParaRPr>
                    </a:p>
                  </a:txBody>
                  <a:tcPr marL="137160" marR="137160" marT="137160" marB="1371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117475" marR="0" indent="-117475" algn="l" rtl="0">
                        <a:lnSpc>
                          <a:spcPct val="100000"/>
                        </a:lnSpc>
                        <a:spcBef>
                          <a:spcPts val="0"/>
                        </a:spcBef>
                        <a:spcAft>
                          <a:spcPts val="0"/>
                        </a:spcAft>
                        <a:buFont typeface="Arial" charset="0"/>
                        <a:buChar char="•"/>
                        <a:tabLst/>
                      </a:pPr>
                      <a:r>
                        <a:rPr lang="en-US" sz="1400" b="0" i="0" u="none" strike="noStrike" cap="none">
                          <a:solidFill>
                            <a:schemeClr val="tx1"/>
                          </a:solidFill>
                          <a:effectLst/>
                          <a:latin typeface="+mn-lt"/>
                          <a:ea typeface="+mn-ea"/>
                          <a:cs typeface="+mn-cs"/>
                          <a:sym typeface="Arial"/>
                        </a:rPr>
                        <a:t>Secret</a:t>
                      </a:r>
                      <a:r>
                        <a:rPr lang="en-US" sz="1400" b="0" i="0" u="none" strike="noStrike" cap="none" baseline="0">
                          <a:solidFill>
                            <a:schemeClr val="tx1"/>
                          </a:solidFill>
                          <a:effectLst/>
                          <a:latin typeface="+mn-lt"/>
                          <a:ea typeface="+mn-ea"/>
                          <a:cs typeface="+mn-cs"/>
                          <a:sym typeface="Arial"/>
                        </a:rPr>
                        <a:t> to get a secret</a:t>
                      </a:r>
                    </a:p>
                    <a:p>
                      <a:pPr marL="117475" marR="0" indent="-117475" algn="l" rtl="0">
                        <a:lnSpc>
                          <a:spcPct val="100000"/>
                        </a:lnSpc>
                        <a:spcBef>
                          <a:spcPts val="0"/>
                        </a:spcBef>
                        <a:spcAft>
                          <a:spcPts val="0"/>
                        </a:spcAft>
                        <a:buFont typeface="Arial" charset="0"/>
                        <a:buChar char="•"/>
                        <a:tabLst/>
                      </a:pPr>
                      <a:r>
                        <a:rPr lang="en-US" sz="1400" b="0" i="0" u="none" strike="noStrike" cap="none" baseline="0" err="1">
                          <a:solidFill>
                            <a:schemeClr val="tx1"/>
                          </a:solidFill>
                          <a:effectLst/>
                          <a:latin typeface="+mn-lt"/>
                          <a:ea typeface="+mn-ea"/>
                          <a:cs typeface="+mn-cs"/>
                          <a:sym typeface="Arial"/>
                        </a:rPr>
                        <a:t>Stateful</a:t>
                      </a:r>
                      <a:r>
                        <a:rPr lang="en-US" sz="1400" b="0" i="0" u="none" strike="noStrike" cap="none" baseline="0">
                          <a:solidFill>
                            <a:schemeClr val="tx1"/>
                          </a:solidFill>
                          <a:effectLst/>
                          <a:latin typeface="+mn-lt"/>
                          <a:ea typeface="+mn-ea"/>
                          <a:cs typeface="+mn-cs"/>
                          <a:sym typeface="Arial"/>
                        </a:rPr>
                        <a:t> - requires active entropy </a:t>
                      </a:r>
                      <a:r>
                        <a:rPr lang="en-US" sz="1400" b="0" i="0" u="none" strike="noStrike" cap="none" baseline="0" err="1">
                          <a:solidFill>
                            <a:schemeClr val="tx1"/>
                          </a:solidFill>
                          <a:effectLst/>
                          <a:latin typeface="+mn-lt"/>
                          <a:ea typeface="+mn-ea"/>
                          <a:cs typeface="+mn-cs"/>
                          <a:sym typeface="Arial"/>
                        </a:rPr>
                        <a:t>mgmt</a:t>
                      </a:r>
                      <a:endParaRPr lang="en-US" sz="1400" b="0" i="0" u="none" strike="noStrike" cap="none">
                        <a:solidFill>
                          <a:schemeClr val="tx1"/>
                        </a:solidFill>
                        <a:effectLst/>
                        <a:latin typeface="+mn-lt"/>
                        <a:ea typeface="+mn-ea"/>
                        <a:cs typeface="+mn-cs"/>
                        <a:sym typeface="Arial"/>
                      </a:endParaRPr>
                    </a:p>
                  </a:txBody>
                  <a:tcPr marL="137160" marR="137160" marT="137160" marB="1371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649533">
                <a:tc rowSpan="3">
                  <a:txBody>
                    <a:bodyPr/>
                    <a:lstStyle/>
                    <a:p>
                      <a:pPr marL="171450" marR="0" lvl="0" indent="-111125" algn="ctr" defTabSz="457200" rtl="0" eaLnBrk="1" fontAlgn="auto" latinLnBrk="0" hangingPunct="1">
                        <a:lnSpc>
                          <a:spcPct val="100000"/>
                        </a:lnSpc>
                        <a:spcBef>
                          <a:spcPts val="0"/>
                        </a:spcBef>
                        <a:spcAft>
                          <a:spcPts val="0"/>
                        </a:spcAft>
                        <a:buClrTx/>
                        <a:buSzTx/>
                        <a:buFont typeface="Arial" charset="0"/>
                        <a:buNone/>
                        <a:tabLst/>
                        <a:defRPr/>
                      </a:pPr>
                      <a:r>
                        <a:rPr lang="en-US" sz="1800" b="1">
                          <a:solidFill>
                            <a:schemeClr val="tx1"/>
                          </a:solidFill>
                          <a:effectLst/>
                          <a:latin typeface="+mn-lt"/>
                        </a:rPr>
                        <a:t>Attribute</a:t>
                      </a:r>
                      <a:r>
                        <a:rPr lang="en-US" sz="1800" b="1" baseline="0">
                          <a:solidFill>
                            <a:schemeClr val="tx1"/>
                          </a:solidFill>
                          <a:effectLst/>
                          <a:latin typeface="+mn-lt"/>
                        </a:rPr>
                        <a:t> Based</a:t>
                      </a:r>
                      <a:endParaRPr lang="en-US" sz="1800" b="1">
                        <a:solidFill>
                          <a:schemeClr val="tx1"/>
                        </a:solidFill>
                        <a:effectLst/>
                        <a:latin typeface="+mn-lt"/>
                      </a:endParaRPr>
                    </a:p>
                  </a:txBody>
                  <a:tcPr marL="65638" marR="65638" marT="32819" marB="32819" anchor="ctr">
                    <a:lnL w="127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lvl="0" indent="-111125" algn="ctr" defTabSz="457200" rtl="0" eaLnBrk="1" fontAlgn="auto" latinLnBrk="0" hangingPunct="1">
                        <a:lnSpc>
                          <a:spcPct val="100000"/>
                        </a:lnSpc>
                        <a:spcBef>
                          <a:spcPts val="0"/>
                        </a:spcBef>
                        <a:spcAft>
                          <a:spcPts val="0"/>
                        </a:spcAft>
                        <a:buClrTx/>
                        <a:buSzTx/>
                        <a:buFont typeface="Arial" charset="0"/>
                        <a:buNone/>
                        <a:tabLst/>
                        <a:defRPr/>
                      </a:pPr>
                      <a:r>
                        <a:rPr lang="en-US" sz="1800" b="1">
                          <a:effectLst/>
                          <a:latin typeface="+mn-lt"/>
                        </a:rPr>
                        <a:t>Human Identity</a:t>
                      </a: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0800" marR="0" lvl="0" indent="9525" algn="ctr" defTabSz="457200" rtl="0" eaLnBrk="1" fontAlgn="auto" latinLnBrk="0" hangingPunct="1">
                        <a:lnSpc>
                          <a:spcPct val="100000"/>
                        </a:lnSpc>
                        <a:spcBef>
                          <a:spcPts val="0"/>
                        </a:spcBef>
                        <a:spcAft>
                          <a:spcPts val="0"/>
                        </a:spcAft>
                        <a:buClrTx/>
                        <a:buSzTx/>
                        <a:buFont typeface="Arial" charset="0"/>
                        <a:buNone/>
                        <a:tabLst/>
                        <a:defRPr/>
                      </a:pPr>
                      <a:r>
                        <a:rPr lang="en-US" sz="1400" b="0">
                          <a:effectLst/>
                          <a:latin typeface="+mn-lt"/>
                        </a:rPr>
                        <a:t>Biometrics</a:t>
                      </a: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79400" marR="0" lvl="0" indent="-114300" algn="l" defTabSz="457200" rtl="0" eaLnBrk="1" fontAlgn="auto" latinLnBrk="0" hangingPunct="1">
                        <a:lnSpc>
                          <a:spcPct val="100000"/>
                        </a:lnSpc>
                        <a:spcBef>
                          <a:spcPts val="0"/>
                        </a:spcBef>
                        <a:spcAft>
                          <a:spcPts val="0"/>
                        </a:spcAft>
                        <a:buClrTx/>
                        <a:buSzTx/>
                        <a:buFont typeface="Arial" charset="0"/>
                        <a:buChar char="•"/>
                        <a:tabLst/>
                        <a:defRPr/>
                      </a:pPr>
                      <a:r>
                        <a:rPr lang="en-US" sz="1400" b="0" kern="1200">
                          <a:solidFill>
                            <a:schemeClr val="tx1"/>
                          </a:solidFill>
                          <a:effectLst/>
                          <a:latin typeface="+mn-lt"/>
                          <a:ea typeface="+mn-ea"/>
                          <a:cs typeface="+mn-cs"/>
                        </a:rPr>
                        <a:t>Hard</a:t>
                      </a:r>
                      <a:r>
                        <a:rPr lang="en-US" sz="1400" b="0" kern="1200" baseline="0">
                          <a:solidFill>
                            <a:schemeClr val="tx1"/>
                          </a:solidFill>
                          <a:effectLst/>
                          <a:latin typeface="+mn-lt"/>
                          <a:ea typeface="+mn-ea"/>
                          <a:cs typeface="+mn-cs"/>
                        </a:rPr>
                        <a:t> to spoof</a:t>
                      </a:r>
                    </a:p>
                    <a:p>
                      <a:pPr marL="279400" marR="0" lvl="0" indent="-114300" algn="l" defTabSz="457200" rtl="0" eaLnBrk="1" fontAlgn="auto" latinLnBrk="0" hangingPunct="1">
                        <a:lnSpc>
                          <a:spcPct val="100000"/>
                        </a:lnSpc>
                        <a:spcBef>
                          <a:spcPts val="0"/>
                        </a:spcBef>
                        <a:spcAft>
                          <a:spcPts val="0"/>
                        </a:spcAft>
                        <a:buClrTx/>
                        <a:buSzTx/>
                        <a:buFont typeface="Arial" charset="0"/>
                        <a:buChar char="•"/>
                        <a:tabLst/>
                        <a:defRPr/>
                      </a:pPr>
                      <a:r>
                        <a:rPr lang="en-US" sz="1400" b="0" kern="1200" baseline="0">
                          <a:solidFill>
                            <a:schemeClr val="tx1"/>
                          </a:solidFill>
                          <a:effectLst/>
                          <a:latin typeface="+mn-lt"/>
                          <a:ea typeface="+mn-ea"/>
                          <a:cs typeface="+mn-cs"/>
                        </a:rPr>
                        <a:t>Convenient</a:t>
                      </a:r>
                      <a:endParaRPr lang="en-US" sz="1400" b="0" kern="1200">
                        <a:solidFill>
                          <a:schemeClr val="tx1"/>
                        </a:solidFill>
                        <a:effectLst/>
                        <a:latin typeface="+mn-lt"/>
                        <a:ea typeface="+mn-ea"/>
                        <a:cs typeface="+mn-cs"/>
                      </a:endParaRPr>
                    </a:p>
                  </a:txBody>
                  <a:tcPr marL="137160" marR="137160" marT="137160" marB="1371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117475" algn="l" rtl="0">
                        <a:lnSpc>
                          <a:spcPct val="100000"/>
                        </a:lnSpc>
                        <a:spcBef>
                          <a:spcPts val="0"/>
                        </a:spcBef>
                        <a:spcAft>
                          <a:spcPts val="0"/>
                        </a:spcAft>
                        <a:buFont typeface="Arial" charset="0"/>
                        <a:buChar char="•"/>
                        <a:tabLst/>
                      </a:pPr>
                      <a:r>
                        <a:rPr lang="en-US" sz="1400" b="0" i="0" u="none" strike="noStrike" cap="none" baseline="0">
                          <a:solidFill>
                            <a:schemeClr val="tx1"/>
                          </a:solidFill>
                          <a:effectLst/>
                          <a:latin typeface="+mn-lt"/>
                          <a:ea typeface="+mn-ea"/>
                          <a:cs typeface="+mn-cs"/>
                          <a:sym typeface="Arial"/>
                        </a:rPr>
                        <a:t>Context dependent</a:t>
                      </a:r>
                    </a:p>
                  </a:txBody>
                  <a:tcPr marL="137160" marR="137160" marT="137160" marB="1371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044901">
                <a:tc vMerge="1">
                  <a:txBody>
                    <a:bodyPr/>
                    <a:lstStyle/>
                    <a:p>
                      <a:pPr marL="171450" marR="0" lvl="0" indent="-111125" algn="ctr" defTabSz="457200" rtl="0" eaLnBrk="1" fontAlgn="auto" latinLnBrk="0" hangingPunct="1">
                        <a:lnSpc>
                          <a:spcPct val="100000"/>
                        </a:lnSpc>
                        <a:spcBef>
                          <a:spcPts val="0"/>
                        </a:spcBef>
                        <a:spcAft>
                          <a:spcPts val="0"/>
                        </a:spcAft>
                        <a:buClrTx/>
                        <a:buSzTx/>
                        <a:buFont typeface="Arial" charset="0"/>
                        <a:buNone/>
                        <a:tabLst/>
                        <a:defRPr/>
                      </a:pPr>
                      <a:endParaRPr lang="en-US" sz="1800" b="1">
                        <a:solidFill>
                          <a:schemeClr val="tx1"/>
                        </a:solidFill>
                        <a:effectLst/>
                        <a:latin typeface="+mn-lt"/>
                      </a:endParaRPr>
                    </a:p>
                  </a:txBody>
                  <a:tcPr marL="65638" marR="65638" marT="32819" marB="32819" anchor="ctr">
                    <a:lnL w="127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lvl="0" indent="-111125" algn="ctr" defTabSz="457200" rtl="0" eaLnBrk="1" fontAlgn="auto" latinLnBrk="0" hangingPunct="1">
                        <a:lnSpc>
                          <a:spcPct val="100000"/>
                        </a:lnSpc>
                        <a:spcBef>
                          <a:spcPts val="0"/>
                        </a:spcBef>
                        <a:spcAft>
                          <a:spcPts val="0"/>
                        </a:spcAft>
                        <a:buClrTx/>
                        <a:buSzTx/>
                        <a:buFont typeface="Arial" charset="0"/>
                        <a:buNone/>
                        <a:tabLst/>
                        <a:defRPr/>
                      </a:pPr>
                      <a:r>
                        <a:rPr lang="en-US" sz="1800" b="1">
                          <a:effectLst/>
                          <a:latin typeface="+mn-lt"/>
                        </a:rPr>
                        <a:t>Pre-Configured</a:t>
                      </a:r>
                    </a:p>
                    <a:p>
                      <a:pPr marL="171450" marR="0" lvl="0" indent="-111125" algn="ctr" defTabSz="457200" rtl="0" eaLnBrk="1" fontAlgn="auto" latinLnBrk="0" hangingPunct="1">
                        <a:lnSpc>
                          <a:spcPct val="100000"/>
                        </a:lnSpc>
                        <a:spcBef>
                          <a:spcPts val="0"/>
                        </a:spcBef>
                        <a:spcAft>
                          <a:spcPts val="0"/>
                        </a:spcAft>
                        <a:buClrTx/>
                        <a:buSzTx/>
                        <a:buFont typeface="Arial" charset="0"/>
                        <a:buNone/>
                        <a:tabLst/>
                        <a:defRPr/>
                      </a:pPr>
                      <a:r>
                        <a:rPr lang="en-US" sz="1800" b="1">
                          <a:effectLst/>
                          <a:latin typeface="+mn-lt"/>
                        </a:rPr>
                        <a:t>Identity</a:t>
                      </a: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L="50800" marR="0" lvl="0" indent="9525" algn="ctr" defTabSz="457200" rtl="0" eaLnBrk="1" fontAlgn="auto" latinLnBrk="0" hangingPunct="1">
                        <a:lnSpc>
                          <a:spcPct val="100000"/>
                        </a:lnSpc>
                        <a:spcBef>
                          <a:spcPts val="0"/>
                        </a:spcBef>
                        <a:spcAft>
                          <a:spcPts val="0"/>
                        </a:spcAft>
                        <a:buClrTx/>
                        <a:buSzTx/>
                        <a:buFont typeface="Arial" charset="0"/>
                        <a:buNone/>
                        <a:tabLst/>
                        <a:defRPr/>
                      </a:pPr>
                      <a:r>
                        <a:rPr lang="en-US" sz="1400" b="0">
                          <a:effectLst/>
                          <a:latin typeface="+mn-lt"/>
                        </a:rPr>
                        <a:t>Various Factors</a:t>
                      </a: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L="117475" marR="0" indent="-117475" algn="l" rtl="0">
                        <a:lnSpc>
                          <a:spcPct val="100000"/>
                        </a:lnSpc>
                        <a:spcBef>
                          <a:spcPts val="0"/>
                        </a:spcBef>
                        <a:spcAft>
                          <a:spcPts val="0"/>
                        </a:spcAft>
                        <a:buFont typeface="Arial" charset="0"/>
                        <a:buChar char="•"/>
                        <a:tabLst/>
                      </a:pPr>
                      <a:r>
                        <a:rPr lang="en-US" sz="1400" b="0" i="0" u="none" strike="noStrike" cap="none">
                          <a:solidFill>
                            <a:schemeClr val="tx1"/>
                          </a:solidFill>
                          <a:effectLst/>
                          <a:latin typeface="+mn-lt"/>
                          <a:ea typeface="+mn-ea"/>
                          <a:cs typeface="+mn-cs"/>
                          <a:sym typeface="Arial"/>
                        </a:rPr>
                        <a:t>Multi-factor (selectable)</a:t>
                      </a:r>
                    </a:p>
                    <a:p>
                      <a:pPr marL="279400" marR="0" lvl="0" indent="-114300" algn="l" defTabSz="457200" rtl="0" eaLnBrk="1" fontAlgn="auto" latinLnBrk="0" hangingPunct="1">
                        <a:lnSpc>
                          <a:spcPct val="100000"/>
                        </a:lnSpc>
                        <a:spcBef>
                          <a:spcPts val="0"/>
                        </a:spcBef>
                        <a:spcAft>
                          <a:spcPts val="0"/>
                        </a:spcAft>
                        <a:buClrTx/>
                        <a:buSzTx/>
                        <a:buFont typeface="Arial" charset="0"/>
                        <a:buChar char="•"/>
                        <a:tabLst/>
                        <a:defRPr/>
                      </a:pPr>
                      <a:r>
                        <a:rPr lang="en-US" sz="1400" b="0" kern="1200">
                          <a:solidFill>
                            <a:schemeClr val="tx1"/>
                          </a:solidFill>
                          <a:effectLst/>
                          <a:latin typeface="+mn-lt"/>
                          <a:ea typeface="+mn-ea"/>
                          <a:cs typeface="+mn-cs"/>
                        </a:rPr>
                        <a:t>OS user, path, MD5 hash, IP/Hostname</a:t>
                      </a:r>
                    </a:p>
                  </a:txBody>
                  <a:tcPr marL="137160" marR="137160" marT="137160" marB="1371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L="117475" marR="0" indent="-117475" algn="l" rtl="0">
                        <a:lnSpc>
                          <a:spcPct val="100000"/>
                        </a:lnSpc>
                        <a:spcBef>
                          <a:spcPts val="0"/>
                        </a:spcBef>
                        <a:spcAft>
                          <a:spcPts val="0"/>
                        </a:spcAft>
                        <a:buFont typeface="Arial" charset="0"/>
                        <a:buChar char="•"/>
                        <a:tabLst/>
                      </a:pPr>
                      <a:r>
                        <a:rPr lang="en-US" sz="1400" b="0" i="0" u="none" strike="noStrike" cap="none">
                          <a:solidFill>
                            <a:schemeClr val="tx1"/>
                          </a:solidFill>
                          <a:effectLst/>
                          <a:latin typeface="+mn-lt"/>
                          <a:ea typeface="+mn-ea"/>
                          <a:cs typeface="+mn-cs"/>
                          <a:sym typeface="Arial"/>
                        </a:rPr>
                        <a:t>No trusted 3</a:t>
                      </a:r>
                      <a:r>
                        <a:rPr lang="en-US" sz="1400" b="0" i="0" u="none" strike="noStrike" cap="none" baseline="30000">
                          <a:solidFill>
                            <a:schemeClr val="tx1"/>
                          </a:solidFill>
                          <a:effectLst/>
                          <a:latin typeface="+mn-lt"/>
                          <a:ea typeface="+mn-ea"/>
                          <a:cs typeface="+mn-cs"/>
                          <a:sym typeface="Arial"/>
                        </a:rPr>
                        <a:t>rd</a:t>
                      </a:r>
                      <a:r>
                        <a:rPr lang="en-US" sz="1400" b="0" i="0" u="none" strike="noStrike" cap="none">
                          <a:solidFill>
                            <a:schemeClr val="tx1"/>
                          </a:solidFill>
                          <a:effectLst/>
                          <a:latin typeface="+mn-lt"/>
                          <a:ea typeface="+mn-ea"/>
                          <a:cs typeface="+mn-cs"/>
                          <a:sym typeface="Arial"/>
                        </a:rPr>
                        <a:t> party</a:t>
                      </a:r>
                    </a:p>
                    <a:p>
                      <a:pPr marL="117475" marR="0" indent="-117475" algn="l" rtl="0">
                        <a:lnSpc>
                          <a:spcPct val="100000"/>
                        </a:lnSpc>
                        <a:spcBef>
                          <a:spcPts val="0"/>
                        </a:spcBef>
                        <a:spcAft>
                          <a:spcPts val="0"/>
                        </a:spcAft>
                        <a:buFont typeface="Arial" charset="0"/>
                        <a:buChar char="•"/>
                        <a:tabLst/>
                      </a:pPr>
                      <a:r>
                        <a:rPr lang="en-US" sz="1400" b="0" i="0" u="none" strike="noStrike" cap="none">
                          <a:solidFill>
                            <a:schemeClr val="tx1"/>
                          </a:solidFill>
                          <a:effectLst/>
                          <a:latin typeface="+mn-lt"/>
                          <a:ea typeface="+mn-ea"/>
                          <a:cs typeface="+mn-cs"/>
                          <a:sym typeface="Arial"/>
                        </a:rPr>
                        <a:t>Requires</a:t>
                      </a:r>
                      <a:r>
                        <a:rPr lang="en-US" sz="1400" b="0" i="0" u="none" strike="noStrike" cap="none" baseline="0">
                          <a:solidFill>
                            <a:schemeClr val="tx1"/>
                          </a:solidFill>
                          <a:effectLst/>
                          <a:latin typeface="+mn-lt"/>
                          <a:ea typeface="+mn-ea"/>
                          <a:cs typeface="+mn-cs"/>
                          <a:sym typeface="Arial"/>
                        </a:rPr>
                        <a:t> </a:t>
                      </a:r>
                      <a:r>
                        <a:rPr lang="en-US" sz="1400" b="0" i="0" u="none" strike="noStrike" cap="none" baseline="0" err="1">
                          <a:solidFill>
                            <a:schemeClr val="tx1"/>
                          </a:solidFill>
                          <a:effectLst/>
                          <a:latin typeface="+mn-lt"/>
                          <a:ea typeface="+mn-ea"/>
                          <a:cs typeface="+mn-cs"/>
                          <a:sym typeface="Arial"/>
                        </a:rPr>
                        <a:t>authn</a:t>
                      </a:r>
                      <a:r>
                        <a:rPr lang="en-US" sz="1400" b="0" i="0" u="none" strike="noStrike" cap="none" baseline="0">
                          <a:solidFill>
                            <a:schemeClr val="tx1"/>
                          </a:solidFill>
                          <a:effectLst/>
                          <a:latin typeface="+mn-lt"/>
                          <a:ea typeface="+mn-ea"/>
                          <a:cs typeface="+mn-cs"/>
                          <a:sym typeface="Arial"/>
                        </a:rPr>
                        <a:t> agent running local to applications</a:t>
                      </a:r>
                    </a:p>
                    <a:p>
                      <a:pPr marL="117475" marR="0" indent="-117475" algn="l" rtl="0">
                        <a:lnSpc>
                          <a:spcPct val="100000"/>
                        </a:lnSpc>
                        <a:spcBef>
                          <a:spcPts val="0"/>
                        </a:spcBef>
                        <a:spcAft>
                          <a:spcPts val="0"/>
                        </a:spcAft>
                        <a:buFont typeface="Arial" charset="0"/>
                        <a:buChar char="•"/>
                        <a:tabLst/>
                      </a:pPr>
                      <a:r>
                        <a:rPr lang="en-US" sz="1400" b="0" i="0" u="none" strike="noStrike" cap="none" baseline="0">
                          <a:solidFill>
                            <a:schemeClr val="tx1"/>
                          </a:solidFill>
                          <a:effectLst/>
                          <a:latin typeface="+mn-lt"/>
                          <a:ea typeface="+mn-ea"/>
                          <a:cs typeface="+mn-cs"/>
                          <a:sym typeface="Arial"/>
                        </a:rPr>
                        <a:t>Not scalable to container use-cases</a:t>
                      </a:r>
                    </a:p>
                  </a:txBody>
                  <a:tcPr marL="137160" marR="137160" marT="137160" marB="1371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61067">
                <a:tc vMerge="1">
                  <a:txBody>
                    <a:bodyPr/>
                    <a:lstStyle/>
                    <a:p>
                      <a:pPr marL="171450" marR="0" lvl="0" indent="-111125" algn="ctr" defTabSz="457200" rtl="0" eaLnBrk="1" fontAlgn="auto" latinLnBrk="0" hangingPunct="1">
                        <a:lnSpc>
                          <a:spcPct val="100000"/>
                        </a:lnSpc>
                        <a:spcBef>
                          <a:spcPts val="0"/>
                        </a:spcBef>
                        <a:spcAft>
                          <a:spcPts val="0"/>
                        </a:spcAft>
                        <a:buClrTx/>
                        <a:buSzTx/>
                        <a:buFont typeface="Arial" charset="0"/>
                        <a:buNone/>
                        <a:tabLst/>
                        <a:defRPr/>
                      </a:pPr>
                      <a:endParaRPr lang="en-US" sz="1400" b="1">
                        <a:effectLst/>
                        <a:latin typeface="+mn-lt"/>
                      </a:endParaRPr>
                    </a:p>
                  </a:txBody>
                  <a:tcPr marL="88502" marR="88502" marT="44251" marB="44251"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171450" marR="0" lvl="0" indent="-111125" algn="ctr" defTabSz="457200" rtl="0" eaLnBrk="1" fontAlgn="auto" latinLnBrk="0" hangingPunct="1">
                        <a:lnSpc>
                          <a:spcPct val="100000"/>
                        </a:lnSpc>
                        <a:spcBef>
                          <a:spcPts val="0"/>
                        </a:spcBef>
                        <a:spcAft>
                          <a:spcPts val="0"/>
                        </a:spcAft>
                        <a:buClrTx/>
                        <a:buSzTx/>
                        <a:buFont typeface="Arial" charset="0"/>
                        <a:buNone/>
                        <a:tabLst/>
                        <a:defRPr/>
                      </a:pPr>
                      <a:r>
                        <a:rPr lang="en-US" sz="1800" b="1">
                          <a:effectLst/>
                          <a:latin typeface="+mn-lt"/>
                        </a:rPr>
                        <a:t>Bootstrapped</a:t>
                      </a:r>
                      <a:endParaRPr lang="en-US" sz="1800" b="1" baseline="0">
                        <a:effectLst/>
                        <a:latin typeface="+mn-lt"/>
                      </a:endParaRPr>
                    </a:p>
                    <a:p>
                      <a:pPr marL="171450" marR="0" lvl="0" indent="-111125" algn="ctr" defTabSz="457200" rtl="0" eaLnBrk="1" fontAlgn="auto" latinLnBrk="0" hangingPunct="1">
                        <a:lnSpc>
                          <a:spcPct val="100000"/>
                        </a:lnSpc>
                        <a:spcBef>
                          <a:spcPts val="0"/>
                        </a:spcBef>
                        <a:spcAft>
                          <a:spcPts val="0"/>
                        </a:spcAft>
                        <a:buClrTx/>
                        <a:buSzTx/>
                        <a:buFont typeface="Arial" charset="0"/>
                        <a:buNone/>
                        <a:tabLst/>
                        <a:defRPr/>
                      </a:pPr>
                      <a:r>
                        <a:rPr lang="en-US" sz="1800" b="1" baseline="0">
                          <a:effectLst/>
                          <a:latin typeface="+mn-lt"/>
                        </a:rPr>
                        <a:t>Identity</a:t>
                      </a:r>
                      <a:endParaRPr lang="en-US" sz="1800" b="1">
                        <a:effectLst/>
                        <a:latin typeface="+mn-lt"/>
                      </a:endParaRP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0">
                          <a:effectLst/>
                          <a:latin typeface="+mn-lt"/>
                        </a:rPr>
                        <a:t>Trusted </a:t>
                      </a:r>
                      <a:br>
                        <a:rPr lang="en-US" sz="1400" b="0">
                          <a:effectLst/>
                          <a:latin typeface="+mn-lt"/>
                        </a:rPr>
                      </a:br>
                      <a:r>
                        <a:rPr lang="en-US" sz="1400" b="0">
                          <a:effectLst/>
                          <a:latin typeface="+mn-lt"/>
                        </a:rPr>
                        <a:t>3</a:t>
                      </a:r>
                      <a:r>
                        <a:rPr lang="en-US" sz="1400" b="0" baseline="30000">
                          <a:effectLst/>
                          <a:latin typeface="+mn-lt"/>
                        </a:rPr>
                        <a:t>rd</a:t>
                      </a:r>
                      <a:r>
                        <a:rPr lang="en-US" sz="1400" b="0">
                          <a:effectLst/>
                          <a:latin typeface="+mn-lt"/>
                        </a:rPr>
                        <a:t> Party</a:t>
                      </a:r>
                    </a:p>
                  </a:txBody>
                  <a:tcPr marL="65638" marR="65638" marT="32819" marB="3281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117475" algn="l" rtl="0">
                        <a:lnSpc>
                          <a:spcPct val="100000"/>
                        </a:lnSpc>
                        <a:spcBef>
                          <a:spcPts val="0"/>
                        </a:spcBef>
                        <a:spcAft>
                          <a:spcPts val="0"/>
                        </a:spcAft>
                        <a:buFont typeface="Arial" charset="0"/>
                        <a:buChar char="•"/>
                        <a:tabLst/>
                      </a:pPr>
                      <a:r>
                        <a:rPr lang="en-US" sz="1400" b="0" i="0" u="none" strike="noStrike" cap="none">
                          <a:solidFill>
                            <a:schemeClr val="tx1"/>
                          </a:solidFill>
                          <a:effectLst/>
                          <a:latin typeface="+mn-lt"/>
                          <a:ea typeface="+mn-ea"/>
                          <a:cs typeface="+mn-cs"/>
                          <a:sym typeface="Arial"/>
                        </a:rPr>
                        <a:t>Ideal for container</a:t>
                      </a:r>
                      <a:r>
                        <a:rPr lang="en-US" sz="1400" b="0" i="0" u="none" strike="noStrike" cap="none" baseline="0">
                          <a:solidFill>
                            <a:schemeClr val="tx1"/>
                          </a:solidFill>
                          <a:effectLst/>
                          <a:latin typeface="+mn-lt"/>
                          <a:ea typeface="+mn-ea"/>
                          <a:cs typeface="+mn-cs"/>
                          <a:sym typeface="Arial"/>
                        </a:rPr>
                        <a:t> orchestration</a:t>
                      </a:r>
                      <a:endParaRPr lang="en-US" sz="1400" b="0" i="0" u="none" strike="noStrike" cap="none">
                        <a:solidFill>
                          <a:schemeClr val="tx1"/>
                        </a:solidFill>
                        <a:effectLst/>
                        <a:latin typeface="+mn-lt"/>
                        <a:ea typeface="+mn-ea"/>
                        <a:cs typeface="+mn-cs"/>
                        <a:sym typeface="Arial"/>
                      </a:endParaRPr>
                    </a:p>
                  </a:txBody>
                  <a:tcPr marL="137160" marR="137160" marT="137160" marB="1371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117475" algn="l" rtl="0">
                        <a:lnSpc>
                          <a:spcPct val="100000"/>
                        </a:lnSpc>
                        <a:spcBef>
                          <a:spcPts val="0"/>
                        </a:spcBef>
                        <a:spcAft>
                          <a:spcPts val="0"/>
                        </a:spcAft>
                        <a:buFont typeface="Arial" charset="0"/>
                        <a:buChar char="•"/>
                        <a:tabLst/>
                      </a:pPr>
                      <a:r>
                        <a:rPr lang="en-US" sz="1400" b="0" i="0" u="none" strike="noStrike" cap="none">
                          <a:solidFill>
                            <a:schemeClr val="tx1"/>
                          </a:solidFill>
                          <a:effectLst/>
                          <a:latin typeface="+mn-lt"/>
                          <a:ea typeface="+mn-ea"/>
                          <a:cs typeface="+mn-cs"/>
                          <a:sym typeface="Arial"/>
                        </a:rPr>
                        <a:t>Platform dependencies</a:t>
                      </a:r>
                    </a:p>
                    <a:p>
                      <a:pPr marL="117475" marR="0" indent="-117475" algn="l" rtl="0">
                        <a:lnSpc>
                          <a:spcPct val="100000"/>
                        </a:lnSpc>
                        <a:spcBef>
                          <a:spcPts val="0"/>
                        </a:spcBef>
                        <a:spcAft>
                          <a:spcPts val="0"/>
                        </a:spcAft>
                        <a:buFont typeface="Arial" charset="0"/>
                        <a:buChar char="•"/>
                        <a:tabLst/>
                      </a:pPr>
                      <a:r>
                        <a:rPr lang="en-US" sz="1400" b="0" i="0" u="none" strike="noStrike" cap="none">
                          <a:solidFill>
                            <a:schemeClr val="tx1"/>
                          </a:solidFill>
                          <a:effectLst/>
                          <a:latin typeface="+mn-lt"/>
                          <a:ea typeface="+mn-ea"/>
                          <a:cs typeface="+mn-cs"/>
                          <a:sym typeface="Arial"/>
                        </a:rPr>
                        <a:t>Hard to implement for</a:t>
                      </a:r>
                      <a:r>
                        <a:rPr lang="en-US" sz="1400" b="0" i="0" u="none" strike="noStrike" cap="none" baseline="0">
                          <a:solidFill>
                            <a:schemeClr val="tx1"/>
                          </a:solidFill>
                          <a:effectLst/>
                          <a:latin typeface="+mn-lt"/>
                          <a:ea typeface="+mn-ea"/>
                          <a:cs typeface="+mn-cs"/>
                          <a:sym typeface="Arial"/>
                        </a:rPr>
                        <a:t> legacy technologies</a:t>
                      </a:r>
                      <a:endParaRPr lang="en-US" sz="1400" b="0" i="0" u="none" strike="noStrike" cap="none">
                        <a:solidFill>
                          <a:schemeClr val="tx1"/>
                        </a:solidFill>
                        <a:effectLst/>
                        <a:latin typeface="+mn-lt"/>
                        <a:ea typeface="+mn-ea"/>
                        <a:cs typeface="+mn-cs"/>
                        <a:sym typeface="Arial"/>
                      </a:endParaRPr>
                    </a:p>
                  </a:txBody>
                  <a:tcPr marL="137160" marR="137160" marT="137160" marB="13716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0923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DUPLICATEID" val="5e37cd80a4614391a092752b5b818631"/>
</p:tagLst>
</file>

<file path=ppt/theme/theme1.xml><?xml version="1.0" encoding="utf-8"?>
<a:theme xmlns:a="http://schemas.openxmlformats.org/drawingml/2006/main" name="company-update-q1-v3">
  <a:themeElements>
    <a:clrScheme name="CyberArk 1">
      <a:dk1>
        <a:srgbClr val="0F2233"/>
      </a:dk1>
      <a:lt1>
        <a:srgbClr val="FFFFFF"/>
      </a:lt1>
      <a:dk2>
        <a:srgbClr val="4C4D4C"/>
      </a:dk2>
      <a:lt2>
        <a:srgbClr val="767776"/>
      </a:lt2>
      <a:accent1>
        <a:srgbClr val="4C4D4C"/>
      </a:accent1>
      <a:accent2>
        <a:srgbClr val="4D8FCC"/>
      </a:accent2>
      <a:accent3>
        <a:srgbClr val="69AE45"/>
      </a:accent3>
      <a:accent4>
        <a:srgbClr val="FFCC05"/>
      </a:accent4>
      <a:accent5>
        <a:srgbClr val="153653"/>
      </a:accent5>
      <a:accent6>
        <a:srgbClr val="A7C8E6"/>
      </a:accent6>
      <a:hlink>
        <a:srgbClr val="6BA2D6"/>
      </a:hlink>
      <a:folHlink>
        <a:srgbClr val="4D8FC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1400" b="0" i="0" dirty="0" smtClean="0">
            <a:solidFill>
              <a:schemeClr val="bg1"/>
            </a:solidFill>
            <a:ea typeface="Proxima Nova" charset="0"/>
            <a:cs typeface="Proxima Nova"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rmAutofit/>
      </a:bodyPr>
      <a:lstStyle>
        <a:defPPr>
          <a:defRPr smtClean="0"/>
        </a:defPPr>
      </a:lstStyle>
    </a:txDef>
  </a:objectDefaults>
  <a:extraClrSchemeLst/>
  <a:extLst>
    <a:ext uri="{05A4C25C-085E-4340-85A3-A5531E510DB2}">
      <thm15:themeFamily xmlns:thm15="http://schemas.microsoft.com/office/thememl/2012/main" name="Presentation2" id="{87DDD038-F666-B24A-809B-C524BC97F5ED}" vid="{DB349F34-23DD-FA44-A92E-51BD95CF97EF}"/>
    </a:ext>
  </a:extLst>
</a:theme>
</file>

<file path=ppt/theme/theme2.xml><?xml version="1.0" encoding="utf-8"?>
<a:theme xmlns:a="http://schemas.openxmlformats.org/drawingml/2006/main" name="1-CyberArk Template Sept '13 ">
  <a:themeElements>
    <a:clrScheme name="CYBER-ARK 2013">
      <a:dk1>
        <a:srgbClr val="000000"/>
      </a:dk1>
      <a:lt1>
        <a:srgbClr val="FFFFFF"/>
      </a:lt1>
      <a:dk2>
        <a:srgbClr val="000000"/>
      </a:dk2>
      <a:lt2>
        <a:srgbClr val="FFFFFF"/>
      </a:lt2>
      <a:accent1>
        <a:srgbClr val="224982"/>
      </a:accent1>
      <a:accent2>
        <a:srgbClr val="57A0EC"/>
      </a:accent2>
      <a:accent3>
        <a:srgbClr val="102441"/>
      </a:accent3>
      <a:accent4>
        <a:srgbClr val="54B847"/>
      </a:accent4>
      <a:accent5>
        <a:srgbClr val="5A8C9F"/>
      </a:accent5>
      <a:accent6>
        <a:srgbClr val="C1BDBF"/>
      </a:accent6>
      <a:hlink>
        <a:srgbClr val="2A59A8"/>
      </a:hlink>
      <a:folHlink>
        <a:srgbClr val="4884C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njurBootcamp-170703JH" id="{D9EB15A9-5A1D-8C48-A2B0-665C323915BB}" vid="{9EFC74FE-F3A2-2743-ACBD-EB910A34952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FF9DC6079D3441B7816064A1C26639" ma:contentTypeVersion="11" ma:contentTypeDescription="Create a new document." ma:contentTypeScope="" ma:versionID="4b5d29e6ae212bfed5421ec591c1b94d">
  <xsd:schema xmlns:xsd="http://www.w3.org/2001/XMLSchema" xmlns:xs="http://www.w3.org/2001/XMLSchema" xmlns:p="http://schemas.microsoft.com/office/2006/metadata/properties" xmlns:ns2="9a043bb2-a5f3-44d9-af6a-3355e4bcfe51" xmlns:ns3="ee7b7af7-7ea4-425b-98a9-f9b766280a36" targetNamespace="http://schemas.microsoft.com/office/2006/metadata/properties" ma:root="true" ma:fieldsID="edef44df45f81b7c75038eb208905644" ns2:_="" ns3:_="">
    <xsd:import namespace="9a043bb2-a5f3-44d9-af6a-3355e4bcfe51"/>
    <xsd:import namespace="ee7b7af7-7ea4-425b-98a9-f9b766280a36"/>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043bb2-a5f3-44d9-af6a-3355e4bcfe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7b7af7-7ea4-425b-98a9-f9b766280a3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4C2787-F4FC-48DC-8F4C-A139247DD203}">
  <ds:schemaRefs>
    <ds:schemaRef ds:uri="9a043bb2-a5f3-44d9-af6a-3355e4bcfe51"/>
    <ds:schemaRef ds:uri="ee7b7af7-7ea4-425b-98a9-f9b766280a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8A1004E-9938-4BF8-B63E-F029A09956F7}">
  <ds:schemaRefs>
    <ds:schemaRef ds:uri="http://schemas.microsoft.com/office/2006/documentManagement/types"/>
    <ds:schemaRef ds:uri="9a043bb2-a5f3-44d9-af6a-3355e4bcfe51"/>
    <ds:schemaRef ds:uri="ee7b7af7-7ea4-425b-98a9-f9b766280a36"/>
    <ds:schemaRef ds:uri="http://www.w3.org/XML/1998/namespace"/>
    <ds:schemaRef ds:uri="http://purl.org/dc/term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E034CEF7-AE5F-49EF-BA43-1C41055F52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1652</Words>
  <Application>Microsoft Macintosh PowerPoint</Application>
  <PresentationFormat>Widescreen</PresentationFormat>
  <Paragraphs>317</Paragraphs>
  <Slides>24</Slides>
  <Notes>12</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Algerian</vt:lpstr>
      <vt:lpstr>Arial</vt:lpstr>
      <vt:lpstr>Calibri</vt:lpstr>
      <vt:lpstr>Century Gothic</vt:lpstr>
      <vt:lpstr>Lucida Grande</vt:lpstr>
      <vt:lpstr>Open Sans</vt:lpstr>
      <vt:lpstr>pt sans</vt:lpstr>
      <vt:lpstr>Wingdings</vt:lpstr>
      <vt:lpstr>company-update-q1-v3</vt:lpstr>
      <vt:lpstr>1-CyberArk Template Sept '13 </vt:lpstr>
      <vt:lpstr>Join us for KubeCon + CloudNativeCon Virtual</vt:lpstr>
      <vt:lpstr>Kubernetes Secrets Management</vt:lpstr>
      <vt:lpstr>Attackers target application secrets</vt:lpstr>
      <vt:lpstr>Everybody wants a secure DevOps flow, but…</vt:lpstr>
      <vt:lpstr>SHIFTING SECURITY LEFT INTO DEVELOPMENT WORKFLOWS</vt:lpstr>
      <vt:lpstr>Best practices for securing secrets</vt:lpstr>
      <vt:lpstr>The problems with Security islands</vt:lpstr>
      <vt:lpstr>If it can be identified, its access can be managed</vt:lpstr>
      <vt:lpstr>Ways to establish &amp; authenticate Identity</vt:lpstr>
      <vt:lpstr>Secrets Access Workflow</vt:lpstr>
      <vt:lpstr>K8s attribute authentication in</vt:lpstr>
      <vt:lpstr>Authenticate workloads, not infrastructure</vt:lpstr>
      <vt:lpstr>Identity Verified using K8s Platform Attributes</vt:lpstr>
      <vt:lpstr>Conjur demo use-cases</vt:lpstr>
      <vt:lpstr>Summon for secrets injection</vt:lpstr>
      <vt:lpstr>The Secrets Lifecycle Today</vt:lpstr>
      <vt:lpstr>INTRODUCING “Secretless”</vt:lpstr>
      <vt:lpstr>“Secretless” concept: Apps can’t leak secrets </vt:lpstr>
      <vt:lpstr> </vt:lpstr>
      <vt:lpstr>Benefits</vt:lpstr>
      <vt:lpstr>Kubernetes – Conjur Integration in Google Marketplace</vt:lpstr>
      <vt:lpstr>Conjur open source and the CyberArk Open source community</vt:lpstr>
      <vt:lpstr>THANK YOU  Conjur.org Discuss.CyberArkcommons.org</vt:lpstr>
      <vt:lpstr>K8s authn flow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VISION WE’RE DELIVERING ON</dc:title>
  <dc:creator>Jody Hunt</dc:creator>
  <cp:lastModifiedBy>John Walsh</cp:lastModifiedBy>
  <cp:revision>2</cp:revision>
  <dcterms:created xsi:type="dcterms:W3CDTF">2020-05-20T15:00:56Z</dcterms:created>
  <dcterms:modified xsi:type="dcterms:W3CDTF">2020-07-17T00:52:12Z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0x010100ADFF9DC6079D3441B7816064A1C26639</vt:lpwstr>
  </property>
</Properties>
</file>