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</p:sldIdLst>
  <p:sldSz cy="5143500" cx="9144000"/>
  <p:notesSz cx="6858000" cy="9144000"/>
  <p:embeddedFontLst>
    <p:embeddedFont>
      <p:font typeface="Proxima Nova"/>
      <p:regular r:id="rId69"/>
      <p:bold r:id="rId70"/>
      <p:italic r:id="rId71"/>
      <p:boldItalic r:id="rId72"/>
    </p:embeddedFont>
    <p:embeddedFont>
      <p:font typeface="Proxima Nova Semibold"/>
      <p:regular r:id="rId73"/>
      <p:bold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ProximaNovaSemibold-regular.fntdata"/><Relationship Id="rId72" Type="http://schemas.openxmlformats.org/officeDocument/2006/relationships/font" Target="fonts/ProximaNova-boldItalic.fntdata"/><Relationship Id="rId31" Type="http://schemas.openxmlformats.org/officeDocument/2006/relationships/slide" Target="slides/slide25.xml"/><Relationship Id="rId75" Type="http://schemas.openxmlformats.org/officeDocument/2006/relationships/font" Target="fonts/ProximaNovaSemibold-boldItalic.fntdata"/><Relationship Id="rId30" Type="http://schemas.openxmlformats.org/officeDocument/2006/relationships/slide" Target="slides/slide24.xml"/><Relationship Id="rId74" Type="http://schemas.openxmlformats.org/officeDocument/2006/relationships/font" Target="fonts/ProximaNovaSemibold-bold.fntdata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ProximaNova-italic.fntdata"/><Relationship Id="rId70" Type="http://schemas.openxmlformats.org/officeDocument/2006/relationships/font" Target="fonts/ProximaNova-bold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ProximaNova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e4bbe0c43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e4bbe0c4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89de210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89de210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e4bbe0c43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e4bbe0c43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c40d5ca0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c40d5ca0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c40d5ca0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c40d5ca0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e4bbe0c43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e4bbe0c43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e4bbe0c43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e4bbe0c43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c40d5ca0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c40d5ca0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c40d5ca0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8c40d5ca0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e4bbe0c43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e4bbe0c43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e4bbe0c43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e4bbe0c43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e4bbe0c43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e4bbe0c43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e4bbe0c43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e4bbe0c43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e4bbe0c43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e4bbe0c43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e4bbe0c43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e4bbe0c43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e4bbe0c43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e4bbe0c43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e4bbe0c43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7e4bbe0c43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7e4bbe0c43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7e4bbe0c43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e4bbe0c43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e4bbe0c43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e4bbe0c43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7e4bbe0c43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e4bbe0c43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7e4bbe0c43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e4bbe0c43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e4bbe0c43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e4bbe0c43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e4bbe0c43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ed1dff55d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ed1dff55d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e4bbe0c43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e4bbe0c43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e4bbe0c43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7e4bbe0c43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ed1dff55d_1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7ed1dff55d_1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7ed1dff55d_1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7ed1dff55d_1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ed1dff55d_1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7ed1dff55d_1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7ed1dff55d_1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7ed1dff55d_1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7ed1dff55d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7ed1dff55d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ed1dff55d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ed1dff55d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ed1dff55d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ed1dff55d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e4bbe0c43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e4bbe0c43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7ed1dff55d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7ed1dff55d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7ed1dff55d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7ed1dff55d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ed1dff55d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7ed1dff55d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7ed1dff55d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7ed1dff55d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97e34f0613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97e34f0613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ed1dff55d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7ed1dff55d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ed1dff55d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ed1dff55d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7ed1dff55d_1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7ed1dff55d_1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7ed1dff55d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7ed1dff55d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7ed1dff55d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7ed1dff55d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c40d5ca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c40d5ca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7ed1dff55d_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7ed1dff55d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7ed1dff55d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7ed1dff55d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7ed1dff55d_1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7ed1dff55d_1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7ed1dff55d_1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7ed1dff55d_1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8c40d5ca0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8c40d5ca0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97e34f0613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97e34f0613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97e34f0613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97e34f0613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7e34f0613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7e34f0613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97e34f0613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97e34f0613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97e34f0613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97e34f0613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89de210e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89de210e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97e34f0613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97e34f0613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97e34f0613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97e34f0613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97e34f0613_1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97e34f0613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c40d5ca0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c40d5ca0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c40d5ca0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c40d5ca0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89de210e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89de210e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Logo slide" type="title">
  <p:cSld name="TITLE">
    <p:bg>
      <p:bgPr>
        <a:solidFill>
          <a:srgbClr val="0080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_Logo_horizontal_white.png" id="55" name="Google Shape;5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0625" y="2257222"/>
            <a:ext cx="3682750" cy="629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 Logo slide">
  <p:cSld name="TITLE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_Logo_horizontal_blue.png" id="57" name="Google Shape;5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0625" y="2257230"/>
            <a:ext cx="3682750" cy="629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Title Slide Blue">
  <p:cSld name="TITLE_1_1">
    <p:bg>
      <p:bgPr>
        <a:solidFill>
          <a:srgbClr val="0080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962550" y="969000"/>
            <a:ext cx="7218900" cy="151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16"/>
          <p:cNvSpPr txBox="1"/>
          <p:nvPr>
            <p:ph idx="1" type="subTitle"/>
          </p:nvPr>
        </p:nvSpPr>
        <p:spPr>
          <a:xfrm>
            <a:off x="987425" y="2545625"/>
            <a:ext cx="71940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16"/>
          <p:cNvSpPr txBox="1"/>
          <p:nvPr/>
        </p:nvSpPr>
        <p:spPr>
          <a:xfrm>
            <a:off x="7656700" y="4653250"/>
            <a:ext cx="12261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digitalocean.com</a:t>
            </a:r>
            <a:endParaRPr sz="11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2" name="Google Shape;6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145" y="214170"/>
            <a:ext cx="420050" cy="42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 Title Slide">
  <p:cSld name="TITLE_1_1_1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150" y="214175"/>
            <a:ext cx="420050" cy="4200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7"/>
          <p:cNvSpPr txBox="1"/>
          <p:nvPr/>
        </p:nvSpPr>
        <p:spPr>
          <a:xfrm>
            <a:off x="7656700" y="4653250"/>
            <a:ext cx="12261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80FF"/>
                </a:solidFill>
                <a:latin typeface="Proxima Nova"/>
                <a:ea typeface="Proxima Nova"/>
                <a:cs typeface="Proxima Nova"/>
                <a:sym typeface="Proxima Nova"/>
              </a:rPr>
              <a:t>digitalocean.com</a:t>
            </a:r>
            <a:endParaRPr sz="1100">
              <a:solidFill>
                <a:srgbClr val="008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6" name="Google Shape;66;p17"/>
          <p:cNvSpPr txBox="1"/>
          <p:nvPr>
            <p:ph type="title"/>
          </p:nvPr>
        </p:nvSpPr>
        <p:spPr>
          <a:xfrm>
            <a:off x="962550" y="969000"/>
            <a:ext cx="7218900" cy="151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subTitle"/>
          </p:nvPr>
        </p:nvSpPr>
        <p:spPr>
          <a:xfrm>
            <a:off x="987425" y="2545625"/>
            <a:ext cx="71940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 Blank Slide">
  <p:cSld name="TITLE_1_1_1_1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150" y="214175"/>
            <a:ext cx="420050" cy="4200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8"/>
          <p:cNvSpPr txBox="1"/>
          <p:nvPr/>
        </p:nvSpPr>
        <p:spPr>
          <a:xfrm>
            <a:off x="7656700" y="4653250"/>
            <a:ext cx="12261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80FF"/>
                </a:solidFill>
                <a:latin typeface="Proxima Nova"/>
                <a:ea typeface="Proxima Nova"/>
                <a:cs typeface="Proxima Nova"/>
                <a:sym typeface="Proxima Nova"/>
              </a:rPr>
              <a:t>digitalocean.com</a:t>
            </a:r>
            <a:endParaRPr sz="1100">
              <a:solidFill>
                <a:srgbClr val="008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Blank Slide Confidential">
  <p:cSld name="TITLE_1_1_1_1_1"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150" y="214175"/>
            <a:ext cx="420050" cy="4200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9"/>
          <p:cNvSpPr txBox="1"/>
          <p:nvPr/>
        </p:nvSpPr>
        <p:spPr>
          <a:xfrm>
            <a:off x="7656700" y="4653250"/>
            <a:ext cx="12261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80FF"/>
                </a:solidFill>
                <a:latin typeface="Proxima Nova"/>
                <a:ea typeface="Proxima Nova"/>
                <a:cs typeface="Proxima Nova"/>
                <a:sym typeface="Proxima Nova"/>
              </a:rPr>
              <a:t>digitalocean.com</a:t>
            </a:r>
            <a:endParaRPr sz="1100">
              <a:solidFill>
                <a:srgbClr val="008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4" name="Google Shape;74;p19"/>
          <p:cNvSpPr txBox="1"/>
          <p:nvPr/>
        </p:nvSpPr>
        <p:spPr>
          <a:xfrm>
            <a:off x="3423300" y="4708150"/>
            <a:ext cx="22974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Proprietary + Confidential: Not for Distribution or Reproduction</a:t>
            </a:r>
            <a:endParaRPr sz="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 Blank Slide Blue">
  <p:cSld name="TITLE_1_1_1_1_1_1">
    <p:bg>
      <p:bgPr>
        <a:solidFill>
          <a:srgbClr val="0080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/>
        </p:nvSpPr>
        <p:spPr>
          <a:xfrm>
            <a:off x="7656700" y="4653250"/>
            <a:ext cx="12261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digitalocean.com</a:t>
            </a:r>
            <a:endParaRPr sz="11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7" name="Google Shape;7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145" y="214170"/>
            <a:ext cx="420050" cy="42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 Blank Slide Blue Confidential">
  <p:cSld name="TITLE_1_1_1_1_1_1_1">
    <p:bg>
      <p:bgPr>
        <a:solidFill>
          <a:srgbClr val="0080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/>
        </p:nvSpPr>
        <p:spPr>
          <a:xfrm>
            <a:off x="7656700" y="4653250"/>
            <a:ext cx="12261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digitalocean.com</a:t>
            </a:r>
            <a:endParaRPr sz="11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0" name="Google Shape;8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145" y="214170"/>
            <a:ext cx="420050" cy="4200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1"/>
          <p:cNvSpPr txBox="1"/>
          <p:nvPr/>
        </p:nvSpPr>
        <p:spPr>
          <a:xfrm>
            <a:off x="3423300" y="4708150"/>
            <a:ext cx="22974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Proprietary + Confidential: Not for Distribution or Reproduction</a:t>
            </a:r>
            <a:endParaRPr sz="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Top Title and Long body copy/ bullets">
  <p:cSld name="TITLE_1_1_1_1_1_1_1_1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150" y="214175"/>
            <a:ext cx="420050" cy="4200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2"/>
          <p:cNvSpPr txBox="1"/>
          <p:nvPr/>
        </p:nvSpPr>
        <p:spPr>
          <a:xfrm>
            <a:off x="7656700" y="4653250"/>
            <a:ext cx="12261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80FF"/>
                </a:solidFill>
                <a:latin typeface="Proxima Nova"/>
                <a:ea typeface="Proxima Nova"/>
                <a:cs typeface="Proxima Nova"/>
                <a:sym typeface="Proxima Nova"/>
              </a:rPr>
              <a:t>digitalocean.com</a:t>
            </a:r>
            <a:endParaRPr sz="1100">
              <a:solidFill>
                <a:srgbClr val="008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5" name="Google Shape;85;p22"/>
          <p:cNvSpPr txBox="1"/>
          <p:nvPr>
            <p:ph type="title"/>
          </p:nvPr>
        </p:nvSpPr>
        <p:spPr>
          <a:xfrm>
            <a:off x="975100" y="179375"/>
            <a:ext cx="7787100" cy="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975225" y="887850"/>
            <a:ext cx="77871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Top Title and Two Columns">
  <p:cSld name="TITLE_1_1_1_1_1_1_1_1_1"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150" y="214175"/>
            <a:ext cx="420050" cy="4200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3"/>
          <p:cNvSpPr txBox="1"/>
          <p:nvPr/>
        </p:nvSpPr>
        <p:spPr>
          <a:xfrm>
            <a:off x="7656700" y="4653250"/>
            <a:ext cx="12261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80FF"/>
                </a:solidFill>
                <a:latin typeface="Proxima Nova"/>
                <a:ea typeface="Proxima Nova"/>
                <a:cs typeface="Proxima Nova"/>
                <a:sym typeface="Proxima Nova"/>
              </a:rPr>
              <a:t>digitalocean.com</a:t>
            </a:r>
            <a:endParaRPr sz="1100">
              <a:solidFill>
                <a:srgbClr val="008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" name="Google Shape;90;p23"/>
          <p:cNvSpPr txBox="1"/>
          <p:nvPr>
            <p:ph type="title"/>
          </p:nvPr>
        </p:nvSpPr>
        <p:spPr>
          <a:xfrm>
            <a:off x="975100" y="179375"/>
            <a:ext cx="7787100" cy="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975225" y="887850"/>
            <a:ext cx="3819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2" type="body"/>
          </p:nvPr>
        </p:nvSpPr>
        <p:spPr>
          <a:xfrm>
            <a:off x="4942453" y="887850"/>
            <a:ext cx="3819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 Horizontal Layout ">
  <p:cSld name="TITLE_1_1_1_1_1_1_1_1_1_1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150" y="214175"/>
            <a:ext cx="420050" cy="4200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4"/>
          <p:cNvSpPr txBox="1"/>
          <p:nvPr/>
        </p:nvSpPr>
        <p:spPr>
          <a:xfrm>
            <a:off x="7656700" y="4653250"/>
            <a:ext cx="12261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80FF"/>
                </a:solidFill>
                <a:latin typeface="Proxima Nova"/>
                <a:ea typeface="Proxima Nova"/>
                <a:cs typeface="Proxima Nova"/>
                <a:sym typeface="Proxima Nova"/>
              </a:rPr>
              <a:t>digitalocean.com</a:t>
            </a:r>
            <a:endParaRPr sz="1100">
              <a:solidFill>
                <a:srgbClr val="008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" name="Google Shape;97;p24"/>
          <p:cNvSpPr txBox="1"/>
          <p:nvPr>
            <p:ph type="title"/>
          </p:nvPr>
        </p:nvSpPr>
        <p:spPr>
          <a:xfrm>
            <a:off x="493825" y="1618050"/>
            <a:ext cx="3819900" cy="10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" type="body"/>
          </p:nvPr>
        </p:nvSpPr>
        <p:spPr>
          <a:xfrm>
            <a:off x="4942450" y="390000"/>
            <a:ext cx="3819900" cy="43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2" type="subTitle"/>
          </p:nvPr>
        </p:nvSpPr>
        <p:spPr>
          <a:xfrm>
            <a:off x="493825" y="2680150"/>
            <a:ext cx="3819900" cy="11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 Centred title and short body copy/ bullets">
  <p:cSld name="TITLE_1_1_1_1_1_1_1_1_1_1_1"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150" y="214175"/>
            <a:ext cx="420050" cy="42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 txBox="1"/>
          <p:nvPr/>
        </p:nvSpPr>
        <p:spPr>
          <a:xfrm>
            <a:off x="7656700" y="4653250"/>
            <a:ext cx="12261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80FF"/>
                </a:solidFill>
                <a:latin typeface="Proxima Nova"/>
                <a:ea typeface="Proxima Nova"/>
                <a:cs typeface="Proxima Nova"/>
                <a:sym typeface="Proxima Nova"/>
              </a:rPr>
              <a:t>digitalocean.com</a:t>
            </a:r>
            <a:endParaRPr sz="1100">
              <a:solidFill>
                <a:srgbClr val="008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" name="Google Shape;103;p25"/>
          <p:cNvSpPr txBox="1"/>
          <p:nvPr>
            <p:ph type="title"/>
          </p:nvPr>
        </p:nvSpPr>
        <p:spPr>
          <a:xfrm>
            <a:off x="1925100" y="788300"/>
            <a:ext cx="5293800" cy="12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1925100" y="2182150"/>
            <a:ext cx="52938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 End Slide">
  <p:cSld name="CUSTOM">
    <p:bg>
      <p:bgPr>
        <a:solidFill>
          <a:srgbClr val="0080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58487" y="4489470"/>
            <a:ext cx="1627025" cy="27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6"/>
          <p:cNvSpPr txBox="1"/>
          <p:nvPr>
            <p:ph idx="1" type="subTitle"/>
          </p:nvPr>
        </p:nvSpPr>
        <p:spPr>
          <a:xfrm>
            <a:off x="2397450" y="1702325"/>
            <a:ext cx="4349100" cy="203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 Blank">
  <p:cSld name="CUSTOM_1">
    <p:bg>
      <p:bgPr>
        <a:noFill/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roxima Nova Semibold"/>
              <a:buNone/>
              <a:defRPr sz="30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hyperlink" Target="https://www.digitalocean.com/community/pages/write-for-digitalocean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8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160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8"/>
          <p:cNvSpPr txBox="1"/>
          <p:nvPr/>
        </p:nvSpPr>
        <p:spPr>
          <a:xfrm>
            <a:off x="1754500" y="1210900"/>
            <a:ext cx="5492100" cy="23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Effective Kubernetes Onboarding</a:t>
            </a:r>
            <a:br>
              <a:rPr b="1" lang="en" sz="3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Jamon Camisso, Developer Educator, Community @ DigitalOcean</a:t>
            </a:r>
            <a:br>
              <a:rPr b="1"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@jamonation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 txBox="1"/>
          <p:nvPr>
            <p:ph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Effective Kubernetes onboarding?</a:t>
            </a:r>
            <a:endParaRPr sz="3000"/>
          </a:p>
        </p:txBody>
      </p:sp>
      <p:sp>
        <p:nvSpPr>
          <p:cNvPr id="176" name="Google Shape;176;p37"/>
          <p:cNvSpPr/>
          <p:nvPr/>
        </p:nvSpPr>
        <p:spPr>
          <a:xfrm>
            <a:off x="152400" y="4765950"/>
            <a:ext cx="8838792" cy="961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37"/>
          <p:cNvSpPr txBox="1"/>
          <p:nvPr>
            <p:ph idx="1" type="body"/>
          </p:nvPr>
        </p:nvSpPr>
        <p:spPr>
          <a:xfrm>
            <a:off x="1925100" y="2182150"/>
            <a:ext cx="52938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         👀         </a:t>
            </a:r>
            <a:endParaRPr sz="3700"/>
          </a:p>
        </p:txBody>
      </p:sp>
      <p:pic>
        <p:nvPicPr>
          <p:cNvPr id="178" name="Google Shape;17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200" y="2251388"/>
            <a:ext cx="654654" cy="64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3650" y="2251375"/>
            <a:ext cx="654654" cy="64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100" y="2251400"/>
            <a:ext cx="654654" cy="64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8"/>
          <p:cNvSpPr txBox="1"/>
          <p:nvPr>
            <p:ph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E</a:t>
            </a:r>
            <a:r>
              <a:rPr lang="en" sz="3000"/>
              <a:t>ffective Kubernetes onboarding</a:t>
            </a:r>
            <a:r>
              <a:rPr lang="en" sz="3000"/>
              <a:t>:</a:t>
            </a:r>
            <a:endParaRPr sz="3000"/>
          </a:p>
        </p:txBody>
      </p:sp>
      <p:sp>
        <p:nvSpPr>
          <p:cNvPr id="186" name="Google Shape;186;p38"/>
          <p:cNvSpPr/>
          <p:nvPr/>
        </p:nvSpPr>
        <p:spPr>
          <a:xfrm>
            <a:off x="152400" y="4765950"/>
            <a:ext cx="8838792" cy="961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38"/>
          <p:cNvSpPr txBox="1"/>
          <p:nvPr>
            <p:ph idx="1" type="body"/>
          </p:nvPr>
        </p:nvSpPr>
        <p:spPr>
          <a:xfrm>
            <a:off x="1925100" y="2182150"/>
            <a:ext cx="52938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Know your audience and their objectives.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 txBox="1"/>
          <p:nvPr>
            <p:ph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Effective Kubernetes onboarding:</a:t>
            </a:r>
            <a:endParaRPr sz="3000"/>
          </a:p>
        </p:txBody>
      </p:sp>
      <p:sp>
        <p:nvSpPr>
          <p:cNvPr id="193" name="Google Shape;193;p39"/>
          <p:cNvSpPr/>
          <p:nvPr/>
        </p:nvSpPr>
        <p:spPr>
          <a:xfrm>
            <a:off x="152400" y="4765950"/>
            <a:ext cx="8838792" cy="961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39"/>
          <p:cNvSpPr txBox="1"/>
          <p:nvPr>
            <p:ph idx="1" type="body"/>
          </p:nvPr>
        </p:nvSpPr>
        <p:spPr>
          <a:xfrm>
            <a:off x="1925100" y="2182150"/>
            <a:ext cx="52938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Know your audience and their objectives.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Determine the best approach to meet those objectives.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0"/>
          <p:cNvSpPr txBox="1"/>
          <p:nvPr>
            <p:ph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Effective Kubernetes onboarding:</a:t>
            </a:r>
            <a:endParaRPr sz="3000"/>
          </a:p>
        </p:txBody>
      </p:sp>
      <p:sp>
        <p:nvSpPr>
          <p:cNvPr id="200" name="Google Shape;200;p40"/>
          <p:cNvSpPr/>
          <p:nvPr/>
        </p:nvSpPr>
        <p:spPr>
          <a:xfrm>
            <a:off x="152400" y="4765950"/>
            <a:ext cx="8838792" cy="961"/>
          </a:xfrm>
          <a:prstGeom prst="rect">
            <a:avLst/>
          </a:prstGeom>
          <a:noFill/>
          <a:ln>
            <a:noFill/>
          </a:ln>
        </p:spPr>
      </p:sp>
      <p:sp>
        <p:nvSpPr>
          <p:cNvPr id="201" name="Google Shape;201;p40"/>
          <p:cNvSpPr txBox="1"/>
          <p:nvPr>
            <p:ph idx="1" type="body"/>
          </p:nvPr>
        </p:nvSpPr>
        <p:spPr>
          <a:xfrm>
            <a:off x="1925100" y="2182150"/>
            <a:ext cx="52938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Know your audience and their objectives.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Determine the best approach to meet those objectives.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Scope your approach appropriately.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Plan for Day 2.</a:t>
            </a:r>
            <a:endParaRPr sz="1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1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dk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7" name="Google Shape;207;p41"/>
          <p:cNvSpPr txBox="1"/>
          <p:nvPr/>
        </p:nvSpPr>
        <p:spPr>
          <a:xfrm>
            <a:off x="89250" y="1829800"/>
            <a:ext cx="89706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 </a:t>
            </a:r>
            <a:r>
              <a:rPr b="1" lang="en" sz="2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MEANWHILE … ON THE COMMUNITY PLATFORM</a:t>
            </a:r>
            <a:endParaRPr b="1" sz="29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2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dk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3" name="Google Shape;21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0175" y="435125"/>
            <a:ext cx="6347174" cy="400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3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dk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9" name="Google Shape;21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400" y="495425"/>
            <a:ext cx="7241075" cy="3985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4"/>
          <p:cNvSpPr txBox="1"/>
          <p:nvPr>
            <p:ph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Effective Kubernetes onboarding:</a:t>
            </a:r>
            <a:endParaRPr sz="3000"/>
          </a:p>
        </p:txBody>
      </p:sp>
      <p:sp>
        <p:nvSpPr>
          <p:cNvPr id="225" name="Google Shape;225;p44"/>
          <p:cNvSpPr/>
          <p:nvPr/>
        </p:nvSpPr>
        <p:spPr>
          <a:xfrm>
            <a:off x="152400" y="4765950"/>
            <a:ext cx="8838792" cy="961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44"/>
          <p:cNvSpPr txBox="1"/>
          <p:nvPr>
            <p:ph idx="1" type="body"/>
          </p:nvPr>
        </p:nvSpPr>
        <p:spPr>
          <a:xfrm>
            <a:off x="1925100" y="2182150"/>
            <a:ext cx="52938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Know your audience and their objectives.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Determine the best approach to meet those objectives.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Scope your approach appropriately.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Plan for Day 2.</a:t>
            </a:r>
            <a:endParaRPr sz="1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5"/>
          <p:cNvSpPr txBox="1"/>
          <p:nvPr/>
        </p:nvSpPr>
        <p:spPr>
          <a:xfrm>
            <a:off x="2955400" y="2999825"/>
            <a:ext cx="311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5"/>
          <p:cNvSpPr txBox="1"/>
          <p:nvPr/>
        </p:nvSpPr>
        <p:spPr>
          <a:xfrm>
            <a:off x="1285800" y="1468600"/>
            <a:ext cx="65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Part I: Audience</a:t>
            </a: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6"/>
          <p:cNvSpPr txBox="1"/>
          <p:nvPr>
            <p:ph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Is your audience made up of</a:t>
            </a:r>
            <a:endParaRPr sz="3000"/>
          </a:p>
        </p:txBody>
      </p:sp>
      <p:sp>
        <p:nvSpPr>
          <p:cNvPr id="238" name="Google Shape;238;p46"/>
          <p:cNvSpPr/>
          <p:nvPr/>
        </p:nvSpPr>
        <p:spPr>
          <a:xfrm>
            <a:off x="152400" y="4765950"/>
            <a:ext cx="8838792" cy="961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46"/>
          <p:cNvSpPr txBox="1"/>
          <p:nvPr>
            <p:ph idx="1" type="body"/>
          </p:nvPr>
        </p:nvSpPr>
        <p:spPr>
          <a:xfrm>
            <a:off x="2421500" y="2182150"/>
            <a:ext cx="41973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  </a:t>
            </a:r>
            <a:r>
              <a:rPr lang="en">
                <a:solidFill>
                  <a:srgbClr val="434343"/>
                </a:solidFill>
              </a:rPr>
              <a:t>Application Developers</a:t>
            </a:r>
            <a:endParaRPr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dk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0" name="Google Shape;12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400" y="495425"/>
            <a:ext cx="7241075" cy="3985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7"/>
          <p:cNvSpPr txBox="1"/>
          <p:nvPr>
            <p:ph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Is your audience made up of</a:t>
            </a:r>
            <a:endParaRPr sz="3000"/>
          </a:p>
        </p:txBody>
      </p:sp>
      <p:sp>
        <p:nvSpPr>
          <p:cNvPr id="245" name="Google Shape;245;p47"/>
          <p:cNvSpPr/>
          <p:nvPr/>
        </p:nvSpPr>
        <p:spPr>
          <a:xfrm>
            <a:off x="152400" y="4765950"/>
            <a:ext cx="8838792" cy="961"/>
          </a:xfrm>
          <a:prstGeom prst="rect">
            <a:avLst/>
          </a:prstGeom>
          <a:noFill/>
          <a:ln>
            <a:noFill/>
          </a:ln>
        </p:spPr>
      </p:sp>
      <p:sp>
        <p:nvSpPr>
          <p:cNvPr id="246" name="Google Shape;246;p47"/>
          <p:cNvSpPr txBox="1"/>
          <p:nvPr>
            <p:ph idx="1" type="body"/>
          </p:nvPr>
        </p:nvSpPr>
        <p:spPr>
          <a:xfrm>
            <a:off x="2421500" y="2182150"/>
            <a:ext cx="54426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  </a:t>
            </a:r>
            <a:r>
              <a:rPr lang="en">
                <a:solidFill>
                  <a:srgbClr val="434343"/>
                </a:solidFill>
              </a:rPr>
              <a:t>Application Developers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</a:t>
            </a:r>
            <a:r>
              <a:rPr b="1" lang="en" sz="1400"/>
              <a:t>Goals: </a:t>
            </a:r>
            <a:br>
              <a:rPr lang="en" sz="1400"/>
            </a:br>
            <a:r>
              <a:rPr lang="en" sz="1400"/>
              <a:t>            </a:t>
            </a:r>
            <a:r>
              <a:rPr b="1" lang="en" sz="1400"/>
              <a:t>1. Develop with a distributed architecture in mind</a:t>
            </a:r>
            <a:endParaRPr b="1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8"/>
          <p:cNvSpPr/>
          <p:nvPr/>
        </p:nvSpPr>
        <p:spPr>
          <a:xfrm>
            <a:off x="152400" y="4765950"/>
            <a:ext cx="8838792" cy="961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48"/>
          <p:cNvSpPr txBox="1"/>
          <p:nvPr>
            <p:ph idx="1" type="body"/>
          </p:nvPr>
        </p:nvSpPr>
        <p:spPr>
          <a:xfrm>
            <a:off x="2421500" y="2182150"/>
            <a:ext cx="54426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  </a:t>
            </a:r>
            <a:r>
              <a:rPr lang="en">
                <a:solidFill>
                  <a:srgbClr val="434343"/>
                </a:solidFill>
              </a:rPr>
              <a:t>Application Developers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</a:t>
            </a:r>
            <a:r>
              <a:rPr b="1" lang="en" sz="1400"/>
              <a:t>Goals: </a:t>
            </a:r>
            <a:br>
              <a:rPr lang="en" sz="1400"/>
            </a:br>
            <a:r>
              <a:rPr lang="en" sz="1400"/>
              <a:t>            </a:t>
            </a:r>
            <a:r>
              <a:rPr b="1" lang="en" sz="1400"/>
              <a:t>1. Develop with a distributed architecture in mind</a:t>
            </a:r>
            <a:br>
              <a:rPr b="1" lang="en" sz="1400"/>
            </a:br>
            <a:r>
              <a:rPr b="1" lang="en" sz="1400"/>
              <a:t>            2. Deploy successfully</a:t>
            </a:r>
            <a:endParaRPr b="1" sz="1400"/>
          </a:p>
        </p:txBody>
      </p:sp>
      <p:sp>
        <p:nvSpPr>
          <p:cNvPr id="253" name="Google Shape;253;p48"/>
          <p:cNvSpPr txBox="1"/>
          <p:nvPr>
            <p:ph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Is your audience made up of</a:t>
            </a:r>
            <a:endParaRPr sz="3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"/>
          <p:cNvSpPr/>
          <p:nvPr/>
        </p:nvSpPr>
        <p:spPr>
          <a:xfrm>
            <a:off x="152400" y="4765950"/>
            <a:ext cx="8838792" cy="961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49"/>
          <p:cNvSpPr txBox="1"/>
          <p:nvPr>
            <p:ph idx="1" type="body"/>
          </p:nvPr>
        </p:nvSpPr>
        <p:spPr>
          <a:xfrm>
            <a:off x="2421500" y="2182150"/>
            <a:ext cx="41973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  </a:t>
            </a:r>
            <a:r>
              <a:rPr lang="en">
                <a:solidFill>
                  <a:srgbClr val="434343"/>
                </a:solidFill>
              </a:rPr>
              <a:t>Operators</a:t>
            </a:r>
            <a:endParaRPr/>
          </a:p>
        </p:txBody>
      </p:sp>
      <p:sp>
        <p:nvSpPr>
          <p:cNvPr id="260" name="Google Shape;260;p49"/>
          <p:cNvSpPr txBox="1"/>
          <p:nvPr>
            <p:ph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Is your audience made up of</a:t>
            </a:r>
            <a:endParaRPr sz="3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0"/>
          <p:cNvSpPr txBox="1"/>
          <p:nvPr>
            <p:ph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   Is your audience made up of</a:t>
            </a:r>
            <a:endParaRPr sz="3000"/>
          </a:p>
        </p:txBody>
      </p:sp>
      <p:sp>
        <p:nvSpPr>
          <p:cNvPr id="266" name="Google Shape;266;p50"/>
          <p:cNvSpPr/>
          <p:nvPr/>
        </p:nvSpPr>
        <p:spPr>
          <a:xfrm>
            <a:off x="152400" y="4765950"/>
            <a:ext cx="8838792" cy="961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50"/>
          <p:cNvSpPr txBox="1"/>
          <p:nvPr>
            <p:ph idx="1" type="body"/>
          </p:nvPr>
        </p:nvSpPr>
        <p:spPr>
          <a:xfrm>
            <a:off x="2421500" y="2182150"/>
            <a:ext cx="54426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  </a:t>
            </a:r>
            <a:r>
              <a:rPr lang="en">
                <a:solidFill>
                  <a:srgbClr val="434343"/>
                </a:solidFill>
              </a:rPr>
              <a:t>Operators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</a:t>
            </a:r>
            <a:r>
              <a:rPr b="1" lang="en" sz="1400"/>
              <a:t>Goals: </a:t>
            </a:r>
            <a:br>
              <a:rPr lang="en" sz="1400"/>
            </a:br>
            <a:r>
              <a:rPr lang="en" sz="1400"/>
              <a:t>            </a:t>
            </a:r>
            <a:r>
              <a:rPr b="1" lang="en" sz="1400"/>
              <a:t>1. Deploy successfully </a:t>
            </a:r>
            <a:endParaRPr b="1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1"/>
          <p:cNvSpPr txBox="1"/>
          <p:nvPr>
            <p:ph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   Is your audience made up of</a:t>
            </a:r>
            <a:endParaRPr sz="3000"/>
          </a:p>
        </p:txBody>
      </p:sp>
      <p:sp>
        <p:nvSpPr>
          <p:cNvPr id="273" name="Google Shape;273;p51"/>
          <p:cNvSpPr/>
          <p:nvPr/>
        </p:nvSpPr>
        <p:spPr>
          <a:xfrm>
            <a:off x="152400" y="4765950"/>
            <a:ext cx="8838792" cy="961"/>
          </a:xfrm>
          <a:prstGeom prst="rect">
            <a:avLst/>
          </a:prstGeom>
          <a:noFill/>
          <a:ln>
            <a:noFill/>
          </a:ln>
        </p:spPr>
      </p:sp>
      <p:sp>
        <p:nvSpPr>
          <p:cNvPr id="274" name="Google Shape;274;p51"/>
          <p:cNvSpPr txBox="1"/>
          <p:nvPr>
            <p:ph idx="1" type="body"/>
          </p:nvPr>
        </p:nvSpPr>
        <p:spPr>
          <a:xfrm>
            <a:off x="2421500" y="2182150"/>
            <a:ext cx="54426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  </a:t>
            </a:r>
            <a:r>
              <a:rPr lang="en">
                <a:solidFill>
                  <a:srgbClr val="434343"/>
                </a:solidFill>
              </a:rPr>
              <a:t>Operators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</a:t>
            </a:r>
            <a:r>
              <a:rPr b="1" lang="en" sz="1400"/>
              <a:t>Goals: </a:t>
            </a:r>
            <a:br>
              <a:rPr lang="en" sz="1400"/>
            </a:br>
            <a:r>
              <a:rPr lang="en" sz="1400"/>
              <a:t>            </a:t>
            </a:r>
            <a:r>
              <a:rPr b="1" lang="en" sz="1400"/>
              <a:t>1. Deploy successfully </a:t>
            </a:r>
            <a:br>
              <a:rPr b="1" lang="en" sz="1400"/>
            </a:br>
            <a:r>
              <a:rPr b="1" lang="en" sz="1400"/>
              <a:t>            2. Automate deployments, pipelines &amp; backups</a:t>
            </a:r>
            <a:endParaRPr b="1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2"/>
          <p:cNvSpPr txBox="1"/>
          <p:nvPr>
            <p:ph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   Is your audience made up of</a:t>
            </a:r>
            <a:endParaRPr sz="3000"/>
          </a:p>
        </p:txBody>
      </p:sp>
      <p:sp>
        <p:nvSpPr>
          <p:cNvPr id="280" name="Google Shape;280;p52"/>
          <p:cNvSpPr/>
          <p:nvPr/>
        </p:nvSpPr>
        <p:spPr>
          <a:xfrm>
            <a:off x="152400" y="4765950"/>
            <a:ext cx="8838792" cy="961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Google Shape;281;p52"/>
          <p:cNvSpPr txBox="1"/>
          <p:nvPr>
            <p:ph idx="1" type="body"/>
          </p:nvPr>
        </p:nvSpPr>
        <p:spPr>
          <a:xfrm>
            <a:off x="2421500" y="2182150"/>
            <a:ext cx="54426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  </a:t>
            </a:r>
            <a:r>
              <a:rPr lang="en">
                <a:solidFill>
                  <a:srgbClr val="434343"/>
                </a:solidFill>
              </a:rPr>
              <a:t>Operators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</a:t>
            </a:r>
            <a:r>
              <a:rPr b="1" lang="en" sz="1400"/>
              <a:t>Goals: </a:t>
            </a:r>
            <a:br>
              <a:rPr lang="en" sz="1400"/>
            </a:br>
            <a:r>
              <a:rPr lang="en" sz="1400"/>
              <a:t>            </a:t>
            </a:r>
            <a:r>
              <a:rPr b="1" lang="en" sz="1400"/>
              <a:t>1. Deploy successfully </a:t>
            </a:r>
            <a:br>
              <a:rPr b="1" lang="en" sz="1400"/>
            </a:br>
            <a:r>
              <a:rPr b="1" lang="en" sz="1400"/>
              <a:t>            2. Automate deployments, pipelines &amp; backups</a:t>
            </a:r>
            <a:br>
              <a:rPr b="1" lang="en" sz="1400"/>
            </a:br>
            <a:r>
              <a:rPr b="1" lang="en" sz="1400"/>
              <a:t>            3. Implement logging, monitoring &amp; alerting</a:t>
            </a:r>
            <a:endParaRPr b="1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3"/>
          <p:cNvSpPr txBox="1"/>
          <p:nvPr>
            <p:ph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   Is your audience made up of</a:t>
            </a:r>
            <a:endParaRPr sz="3000"/>
          </a:p>
        </p:txBody>
      </p:sp>
      <p:sp>
        <p:nvSpPr>
          <p:cNvPr id="287" name="Google Shape;287;p53"/>
          <p:cNvSpPr/>
          <p:nvPr/>
        </p:nvSpPr>
        <p:spPr>
          <a:xfrm>
            <a:off x="152400" y="4765950"/>
            <a:ext cx="8838792" cy="961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Google Shape;288;p53"/>
          <p:cNvSpPr txBox="1"/>
          <p:nvPr>
            <p:ph idx="1" type="body"/>
          </p:nvPr>
        </p:nvSpPr>
        <p:spPr>
          <a:xfrm>
            <a:off x="2421500" y="2182150"/>
            <a:ext cx="41973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  </a:t>
            </a:r>
            <a:r>
              <a:rPr lang="en">
                <a:solidFill>
                  <a:srgbClr val="434343"/>
                </a:solidFill>
              </a:rPr>
              <a:t>Business Decision Makers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4"/>
          <p:cNvSpPr txBox="1"/>
          <p:nvPr>
            <p:ph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   Is your audience made up of</a:t>
            </a:r>
            <a:endParaRPr sz="3000"/>
          </a:p>
        </p:txBody>
      </p:sp>
      <p:sp>
        <p:nvSpPr>
          <p:cNvPr id="294" name="Google Shape;294;p54"/>
          <p:cNvSpPr/>
          <p:nvPr/>
        </p:nvSpPr>
        <p:spPr>
          <a:xfrm>
            <a:off x="152400" y="4765950"/>
            <a:ext cx="8838792" cy="961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54"/>
          <p:cNvSpPr txBox="1"/>
          <p:nvPr>
            <p:ph idx="1" type="body"/>
          </p:nvPr>
        </p:nvSpPr>
        <p:spPr>
          <a:xfrm>
            <a:off x="2421500" y="2182150"/>
            <a:ext cx="54426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  </a:t>
            </a:r>
            <a:r>
              <a:rPr lang="en">
                <a:solidFill>
                  <a:srgbClr val="434343"/>
                </a:solidFill>
              </a:rPr>
              <a:t>Business Decision Makers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</a:t>
            </a:r>
            <a:r>
              <a:rPr b="1" lang="en" sz="1400"/>
              <a:t>Goals: </a:t>
            </a:r>
            <a:br>
              <a:rPr lang="en" sz="1400"/>
            </a:br>
            <a:r>
              <a:rPr lang="en" sz="1400"/>
              <a:t>            </a:t>
            </a:r>
            <a:r>
              <a:rPr b="1" lang="en" sz="1400"/>
              <a:t>1. Make responsible financial decisions  </a:t>
            </a:r>
            <a:br>
              <a:rPr b="1" lang="en" sz="1400"/>
            </a:br>
            <a:r>
              <a:rPr b="1" lang="en" sz="1400"/>
              <a:t>           </a:t>
            </a:r>
            <a:endParaRPr b="1"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5"/>
          <p:cNvSpPr txBox="1"/>
          <p:nvPr>
            <p:ph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   Is your audience made up of</a:t>
            </a:r>
            <a:endParaRPr sz="3000"/>
          </a:p>
        </p:txBody>
      </p:sp>
      <p:sp>
        <p:nvSpPr>
          <p:cNvPr id="301" name="Google Shape;301;p55"/>
          <p:cNvSpPr/>
          <p:nvPr/>
        </p:nvSpPr>
        <p:spPr>
          <a:xfrm>
            <a:off x="152400" y="4765950"/>
            <a:ext cx="8838792" cy="961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Google Shape;302;p55"/>
          <p:cNvSpPr txBox="1"/>
          <p:nvPr>
            <p:ph idx="1" type="body"/>
          </p:nvPr>
        </p:nvSpPr>
        <p:spPr>
          <a:xfrm>
            <a:off x="2421500" y="2182150"/>
            <a:ext cx="54426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  </a:t>
            </a:r>
            <a:r>
              <a:rPr lang="en">
                <a:solidFill>
                  <a:srgbClr val="434343"/>
                </a:solidFill>
              </a:rPr>
              <a:t>Business Decision Makers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</a:t>
            </a:r>
            <a:r>
              <a:rPr b="1" lang="en" sz="1400"/>
              <a:t>Goals: </a:t>
            </a:r>
            <a:br>
              <a:rPr lang="en" sz="1400"/>
            </a:br>
            <a:r>
              <a:rPr lang="en" sz="1400"/>
              <a:t>            </a:t>
            </a:r>
            <a:r>
              <a:rPr b="1" lang="en" sz="1400"/>
              <a:t>1. Make responsible financial decisions  </a:t>
            </a:r>
            <a:br>
              <a:rPr b="1" lang="en" sz="1400"/>
            </a:br>
            <a:r>
              <a:rPr b="1" lang="en" sz="1400"/>
              <a:t>            2. Scope long-term goals for growth</a:t>
            </a:r>
            <a:br>
              <a:rPr b="1" lang="en" sz="1400"/>
            </a:br>
            <a:r>
              <a:rPr b="1" lang="en" sz="1400"/>
              <a:t>           </a:t>
            </a:r>
            <a:endParaRPr b="1"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6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dk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8" name="Google Shape;30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2350" y="152400"/>
            <a:ext cx="3312575" cy="45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dk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6" name="Google Shape;12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1925" y="661675"/>
            <a:ext cx="6794775" cy="382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0"/>
          <p:cNvSpPr txBox="1"/>
          <p:nvPr/>
        </p:nvSpPr>
        <p:spPr>
          <a:xfrm>
            <a:off x="907675" y="66175"/>
            <a:ext cx="7443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</a:t>
            </a:r>
            <a:r>
              <a:rPr lang="en" sz="1600" u="sng">
                <a:solidFill>
                  <a:srgbClr val="008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https://www.digitalocean.com/community/pages/write-for-digitalocean</a:t>
            </a:r>
            <a:endParaRPr sz="1600">
              <a:solidFill>
                <a:srgbClr val="008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7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dk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14" name="Google Shape;31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00" y="421350"/>
            <a:ext cx="7707849" cy="416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8"/>
          <p:cNvSpPr txBox="1"/>
          <p:nvPr/>
        </p:nvSpPr>
        <p:spPr>
          <a:xfrm>
            <a:off x="2955400" y="2999825"/>
            <a:ext cx="311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58"/>
          <p:cNvSpPr txBox="1"/>
          <p:nvPr/>
        </p:nvSpPr>
        <p:spPr>
          <a:xfrm>
            <a:off x="1285800" y="1468600"/>
            <a:ext cx="65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Part II: Approach</a:t>
            </a:r>
            <a:endParaRPr b="1"/>
          </a:p>
        </p:txBody>
      </p:sp>
      <p:sp>
        <p:nvSpPr>
          <p:cNvPr id="321" name="Google Shape;321;p58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2" name="Google Shape;322;p58"/>
          <p:cNvSpPr txBox="1"/>
          <p:nvPr/>
        </p:nvSpPr>
        <p:spPr>
          <a:xfrm>
            <a:off x="4151125" y="3712950"/>
            <a:ext cx="6641700" cy="77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9"/>
          <p:cNvSpPr txBox="1"/>
          <p:nvPr>
            <p:ph idx="1" type="body"/>
          </p:nvPr>
        </p:nvSpPr>
        <p:spPr>
          <a:xfrm>
            <a:off x="5164325" y="337000"/>
            <a:ext cx="3819900" cy="43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Approach: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59"/>
          <p:cNvSpPr txBox="1"/>
          <p:nvPr>
            <p:ph idx="2" type="subTitle"/>
          </p:nvPr>
        </p:nvSpPr>
        <p:spPr>
          <a:xfrm>
            <a:off x="493825" y="1480825"/>
            <a:ext cx="38199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Developers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Goals: </a:t>
            </a:r>
            <a:endParaRPr b="1"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1. Develop with a distributed architecture in mind.</a:t>
            </a:r>
            <a:br>
              <a:rPr b="1" lang="en" sz="1400"/>
            </a:br>
            <a:r>
              <a:rPr b="1" lang="en" sz="1400"/>
              <a:t>2. Deploy successfully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329" name="Google Shape;32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675" y="434775"/>
            <a:ext cx="12954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9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0"/>
          <p:cNvSpPr txBox="1"/>
          <p:nvPr>
            <p:ph idx="1" type="body"/>
          </p:nvPr>
        </p:nvSpPr>
        <p:spPr>
          <a:xfrm>
            <a:off x="5164325" y="337000"/>
            <a:ext cx="3819900" cy="43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Approach: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0FF"/>
                </a:solidFill>
              </a:rPr>
              <a:t>12FA Application</a:t>
            </a:r>
            <a:endParaRPr b="1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60"/>
          <p:cNvSpPr txBox="1"/>
          <p:nvPr>
            <p:ph idx="2" type="subTitle"/>
          </p:nvPr>
        </p:nvSpPr>
        <p:spPr>
          <a:xfrm>
            <a:off x="493825" y="1480825"/>
            <a:ext cx="38199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Developers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Goals: </a:t>
            </a:r>
            <a:endParaRPr b="1"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1. Develop with a distributed architecture in mind.</a:t>
            </a:r>
            <a:br>
              <a:rPr b="1" lang="en" sz="1400"/>
            </a:br>
            <a:r>
              <a:rPr b="1" lang="en" sz="1400"/>
              <a:t>2. Deploy successfully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337" name="Google Shape;33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675" y="434775"/>
            <a:ext cx="12954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60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9" name="Google Shape;339;p60"/>
          <p:cNvSpPr/>
          <p:nvPr/>
        </p:nvSpPr>
        <p:spPr>
          <a:xfrm>
            <a:off x="4693025" y="946200"/>
            <a:ext cx="393300" cy="48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1"/>
          <p:cNvSpPr txBox="1"/>
          <p:nvPr>
            <p:ph idx="1" type="body"/>
          </p:nvPr>
        </p:nvSpPr>
        <p:spPr>
          <a:xfrm>
            <a:off x="5164325" y="337000"/>
            <a:ext cx="3819900" cy="43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Approach: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0FF"/>
                </a:solidFill>
              </a:rPr>
              <a:t>12FA Application</a:t>
            </a:r>
            <a:endParaRPr b="1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0FF"/>
                </a:solidFill>
              </a:rPr>
              <a:t>Modernize </a:t>
            </a:r>
            <a:endParaRPr b="1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61"/>
          <p:cNvSpPr txBox="1"/>
          <p:nvPr>
            <p:ph idx="2" type="subTitle"/>
          </p:nvPr>
        </p:nvSpPr>
        <p:spPr>
          <a:xfrm>
            <a:off x="493825" y="1480825"/>
            <a:ext cx="38199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Developers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Goals: </a:t>
            </a:r>
            <a:endParaRPr b="1"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1. Develop with a distributed architecture in mind.</a:t>
            </a:r>
            <a:br>
              <a:rPr b="1" lang="en" sz="1400"/>
            </a:br>
            <a:r>
              <a:rPr b="1" lang="en" sz="1400"/>
              <a:t>2. Deploy successfully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346" name="Google Shape;34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675" y="434775"/>
            <a:ext cx="12954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61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8" name="Google Shape;348;p61"/>
          <p:cNvSpPr/>
          <p:nvPr/>
        </p:nvSpPr>
        <p:spPr>
          <a:xfrm>
            <a:off x="4672825" y="1440475"/>
            <a:ext cx="393300" cy="48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2"/>
          <p:cNvSpPr txBox="1"/>
          <p:nvPr>
            <p:ph idx="1" type="body"/>
          </p:nvPr>
        </p:nvSpPr>
        <p:spPr>
          <a:xfrm>
            <a:off x="5164325" y="337000"/>
            <a:ext cx="3819900" cy="43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Approach: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0FF"/>
                </a:solidFill>
              </a:rPr>
              <a:t>12FA Application</a:t>
            </a:r>
            <a:endParaRPr b="1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0FF"/>
                </a:solidFill>
              </a:rPr>
              <a:t>Modernize </a:t>
            </a:r>
            <a:endParaRPr b="1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0FF"/>
                </a:solidFill>
              </a:rPr>
              <a:t>Containerize</a:t>
            </a:r>
            <a:endParaRPr b="1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62"/>
          <p:cNvSpPr txBox="1"/>
          <p:nvPr>
            <p:ph idx="2" type="subTitle"/>
          </p:nvPr>
        </p:nvSpPr>
        <p:spPr>
          <a:xfrm>
            <a:off x="493825" y="1480825"/>
            <a:ext cx="38199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Developers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Goals: </a:t>
            </a:r>
            <a:endParaRPr b="1"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1. Develop with a distributed architecture in mind.</a:t>
            </a:r>
            <a:br>
              <a:rPr b="1" lang="en" sz="1400"/>
            </a:br>
            <a:r>
              <a:rPr b="1" lang="en" sz="1400"/>
              <a:t>2. Deploy successfully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355" name="Google Shape;35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675" y="434775"/>
            <a:ext cx="12954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62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7" name="Google Shape;357;p62"/>
          <p:cNvSpPr/>
          <p:nvPr/>
        </p:nvSpPr>
        <p:spPr>
          <a:xfrm>
            <a:off x="4693000" y="1985100"/>
            <a:ext cx="393300" cy="48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3"/>
          <p:cNvSpPr txBox="1"/>
          <p:nvPr>
            <p:ph idx="1" type="body"/>
          </p:nvPr>
        </p:nvSpPr>
        <p:spPr>
          <a:xfrm>
            <a:off x="5164325" y="337000"/>
            <a:ext cx="3819900" cy="43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Approach: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0FF"/>
                </a:solidFill>
              </a:rPr>
              <a:t>12FA Application</a:t>
            </a:r>
            <a:endParaRPr b="1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0FF"/>
                </a:solidFill>
              </a:rPr>
              <a:t>Modernize </a:t>
            </a:r>
            <a:endParaRPr b="1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0FF"/>
                </a:solidFill>
              </a:rPr>
              <a:t>Containerize</a:t>
            </a:r>
            <a:endParaRPr b="1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0FF"/>
                </a:solidFill>
              </a:rPr>
              <a:t>Deploy</a:t>
            </a:r>
            <a:endParaRPr b="1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63"/>
          <p:cNvSpPr txBox="1"/>
          <p:nvPr>
            <p:ph idx="2" type="subTitle"/>
          </p:nvPr>
        </p:nvSpPr>
        <p:spPr>
          <a:xfrm>
            <a:off x="493825" y="1480825"/>
            <a:ext cx="38199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Developers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Goals: </a:t>
            </a:r>
            <a:endParaRPr b="1"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1. Develop with a distributed architecture in mind.</a:t>
            </a:r>
            <a:br>
              <a:rPr b="1" lang="en" sz="1400"/>
            </a:br>
            <a:r>
              <a:rPr b="1" lang="en" sz="1400"/>
              <a:t>2. Deploy successfully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364" name="Google Shape;36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675" y="434775"/>
            <a:ext cx="12954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63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6" name="Google Shape;366;p63"/>
          <p:cNvSpPr/>
          <p:nvPr/>
        </p:nvSpPr>
        <p:spPr>
          <a:xfrm>
            <a:off x="4693000" y="2479275"/>
            <a:ext cx="393300" cy="48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4"/>
          <p:cNvSpPr txBox="1"/>
          <p:nvPr>
            <p:ph idx="1" type="body"/>
          </p:nvPr>
        </p:nvSpPr>
        <p:spPr>
          <a:xfrm>
            <a:off x="5192475" y="337000"/>
            <a:ext cx="3819900" cy="43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Approach: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80FF"/>
                </a:solidFill>
              </a:rPr>
              <a:t>12FA Application</a:t>
            </a:r>
            <a:br>
              <a:rPr b="1" lang="en" sz="1600">
                <a:solidFill>
                  <a:srgbClr val="0080FF"/>
                </a:solidFill>
              </a:rPr>
            </a:br>
            <a:r>
              <a:rPr b="1" lang="en" sz="1600">
                <a:solidFill>
                  <a:srgbClr val="FF0000"/>
                </a:solidFill>
              </a:rPr>
              <a:t>Blocker: Why is this necessary?</a:t>
            </a:r>
            <a:endParaRPr b="1" sz="16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80FF"/>
                </a:solidFill>
              </a:rPr>
              <a:t>Modernize </a:t>
            </a:r>
            <a:br>
              <a:rPr b="1" lang="en" sz="1600">
                <a:solidFill>
                  <a:srgbClr val="0080FF"/>
                </a:solidFill>
              </a:rPr>
            </a:br>
            <a:r>
              <a:rPr b="1" lang="en" sz="1600">
                <a:solidFill>
                  <a:srgbClr val="FF0000"/>
                </a:solidFill>
              </a:rPr>
              <a:t>Blocker: </a:t>
            </a:r>
            <a:r>
              <a:rPr b="1" lang="en" sz="1600">
                <a:solidFill>
                  <a:srgbClr val="FF0000"/>
                </a:solidFill>
              </a:rPr>
              <a:t>What is a distributed architecture?</a:t>
            </a:r>
            <a:endParaRPr b="1" sz="16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80FF"/>
                </a:solidFill>
              </a:rPr>
              <a:t>Containerize</a:t>
            </a:r>
            <a:br>
              <a:rPr b="1" lang="en" sz="1600">
                <a:solidFill>
                  <a:srgbClr val="0080FF"/>
                </a:solidFill>
              </a:rPr>
            </a:br>
            <a:r>
              <a:rPr b="1" lang="en" sz="1600">
                <a:solidFill>
                  <a:srgbClr val="FF0000"/>
                </a:solidFill>
              </a:rPr>
              <a:t>Blocker: </a:t>
            </a:r>
            <a:r>
              <a:rPr b="1" lang="en" sz="1600">
                <a:solidFill>
                  <a:srgbClr val="FF0000"/>
                </a:solidFill>
              </a:rPr>
              <a:t>How do containers differ from VMs?</a:t>
            </a:r>
            <a:endParaRPr b="1" sz="16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80FF"/>
                </a:solidFill>
              </a:rPr>
              <a:t>Deploy</a:t>
            </a:r>
            <a:br>
              <a:rPr b="1" lang="en" sz="1600">
                <a:solidFill>
                  <a:srgbClr val="0080FF"/>
                </a:solidFill>
              </a:rPr>
            </a:br>
            <a:r>
              <a:rPr b="1" lang="en" sz="1600">
                <a:solidFill>
                  <a:srgbClr val="FF0000"/>
                </a:solidFill>
              </a:rPr>
              <a:t>Blocker: </a:t>
            </a:r>
            <a:r>
              <a:rPr b="1" lang="en" sz="1600">
                <a:solidFill>
                  <a:srgbClr val="FF0000"/>
                </a:solidFill>
              </a:rPr>
              <a:t>What will change from the tools/systems that I’m used to?</a:t>
            </a:r>
            <a:endParaRPr b="1" sz="16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64"/>
          <p:cNvSpPr txBox="1"/>
          <p:nvPr>
            <p:ph idx="2" type="subTitle"/>
          </p:nvPr>
        </p:nvSpPr>
        <p:spPr>
          <a:xfrm>
            <a:off x="493825" y="1480825"/>
            <a:ext cx="38199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Developers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Goals: </a:t>
            </a:r>
            <a:endParaRPr b="1"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1. Develop with a distributed architecture in mind.</a:t>
            </a:r>
            <a:br>
              <a:rPr b="1" lang="en" sz="1400"/>
            </a:br>
            <a:r>
              <a:rPr b="1" lang="en" sz="1400"/>
              <a:t>2. Deploy successfully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373" name="Google Shape;37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675" y="434775"/>
            <a:ext cx="12954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4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5"/>
          <p:cNvSpPr txBox="1"/>
          <p:nvPr>
            <p:ph idx="1" type="body"/>
          </p:nvPr>
        </p:nvSpPr>
        <p:spPr>
          <a:xfrm>
            <a:off x="4942450" y="146875"/>
            <a:ext cx="3819900" cy="45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Approach: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FF"/>
                </a:solidFill>
              </a:rPr>
              <a:t>Meta-Level Topics:</a:t>
            </a:r>
            <a:br>
              <a:rPr b="1" lang="en">
                <a:solidFill>
                  <a:srgbClr val="9900FF"/>
                </a:solidFill>
              </a:rPr>
            </a:br>
            <a:br>
              <a:rPr b="1" lang="en" sz="1400">
                <a:solidFill>
                  <a:srgbClr val="9900FF"/>
                </a:solidFill>
              </a:rPr>
            </a:br>
            <a:r>
              <a:rPr b="1" lang="en" sz="1400">
                <a:solidFill>
                  <a:srgbClr val="0080FF"/>
                </a:solidFill>
              </a:rPr>
              <a:t>What is Kubernetes?</a:t>
            </a:r>
            <a:br>
              <a:rPr b="1" lang="en" sz="1400">
                <a:solidFill>
                  <a:srgbClr val="0080FF"/>
                </a:solidFill>
              </a:rPr>
            </a:br>
            <a:br>
              <a:rPr b="1" lang="en" sz="1400">
                <a:solidFill>
                  <a:srgbClr val="9900FF"/>
                </a:solidFill>
              </a:rPr>
            </a:br>
            <a:r>
              <a:rPr b="1" lang="en" sz="1400">
                <a:solidFill>
                  <a:srgbClr val="0080FF"/>
                </a:solidFill>
              </a:rPr>
              <a:t>What are containers? </a:t>
            </a:r>
            <a:br>
              <a:rPr b="1" lang="en" sz="1400">
                <a:solidFill>
                  <a:srgbClr val="0080FF"/>
                </a:solidFill>
              </a:rPr>
            </a:br>
            <a:br>
              <a:rPr b="1" lang="en" sz="1400">
                <a:solidFill>
                  <a:srgbClr val="0080FF"/>
                </a:solidFill>
              </a:rPr>
            </a:br>
            <a:r>
              <a:rPr b="1" lang="en">
                <a:solidFill>
                  <a:srgbClr val="9900FF"/>
                </a:solidFill>
              </a:rPr>
              <a:t>Operational Topics:</a:t>
            </a:r>
            <a:br>
              <a:rPr b="1" lang="en">
                <a:solidFill>
                  <a:srgbClr val="9900FF"/>
                </a:solidFill>
              </a:rPr>
            </a:br>
            <a:br>
              <a:rPr b="1" lang="en" sz="1400">
                <a:solidFill>
                  <a:srgbClr val="0080FF"/>
                </a:solidFill>
              </a:rPr>
            </a:br>
            <a:r>
              <a:rPr b="1" lang="en" sz="1400">
                <a:solidFill>
                  <a:srgbClr val="0080FF"/>
                </a:solidFill>
              </a:rPr>
              <a:t>12FA Application</a:t>
            </a:r>
            <a:endParaRPr b="1" sz="1400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80FF"/>
                </a:solidFill>
              </a:rPr>
              <a:t>Modernize </a:t>
            </a:r>
            <a:endParaRPr b="1" sz="1400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80FF"/>
                </a:solidFill>
              </a:rPr>
              <a:t>Containerize</a:t>
            </a:r>
            <a:endParaRPr b="1" sz="1400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80FF"/>
                </a:solidFill>
              </a:rPr>
              <a:t>Deploy</a:t>
            </a:r>
            <a:endParaRPr b="1" sz="1400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65"/>
          <p:cNvSpPr txBox="1"/>
          <p:nvPr>
            <p:ph idx="2" type="subTitle"/>
          </p:nvPr>
        </p:nvSpPr>
        <p:spPr>
          <a:xfrm>
            <a:off x="493825" y="1480825"/>
            <a:ext cx="38199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Developers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Goals: </a:t>
            </a:r>
            <a:endParaRPr b="1"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1. Develop with a distributed architecture in mind.</a:t>
            </a:r>
            <a:br>
              <a:rPr b="1" lang="en" sz="1400"/>
            </a:br>
            <a:r>
              <a:rPr b="1" lang="en" sz="1400"/>
              <a:t>2. Deploy successfully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381" name="Google Shape;38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675" y="434775"/>
            <a:ext cx="12954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5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6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dk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8" name="Google Shape;38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9950" y="282400"/>
            <a:ext cx="4177024" cy="428890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66"/>
          <p:cNvSpPr/>
          <p:nvPr/>
        </p:nvSpPr>
        <p:spPr>
          <a:xfrm>
            <a:off x="2712350" y="1633800"/>
            <a:ext cx="433500" cy="33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66"/>
          <p:cNvSpPr/>
          <p:nvPr/>
        </p:nvSpPr>
        <p:spPr>
          <a:xfrm>
            <a:off x="2712350" y="2119025"/>
            <a:ext cx="433500" cy="33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 txBox="1"/>
          <p:nvPr/>
        </p:nvSpPr>
        <p:spPr>
          <a:xfrm>
            <a:off x="2955400" y="2999825"/>
            <a:ext cx="311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1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4" name="Google Shape;134;p31"/>
          <p:cNvSpPr txBox="1"/>
          <p:nvPr>
            <p:ph idx="4294967295"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Am I Here Today?</a:t>
            </a:r>
            <a:endParaRPr sz="3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7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dk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96" name="Google Shape;39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400" y="495425"/>
            <a:ext cx="7241075" cy="3985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8"/>
          <p:cNvSpPr txBox="1"/>
          <p:nvPr>
            <p:ph idx="1" type="body"/>
          </p:nvPr>
        </p:nvSpPr>
        <p:spPr>
          <a:xfrm>
            <a:off x="4942450" y="390000"/>
            <a:ext cx="3819900" cy="43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Approach: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80FF"/>
                </a:solidFill>
              </a:rPr>
              <a:t>Ensure understanding of:</a:t>
            </a:r>
            <a:r>
              <a:rPr b="1" lang="en">
                <a:solidFill>
                  <a:srgbClr val="0080FF"/>
                </a:solidFill>
              </a:rPr>
              <a:t> </a:t>
            </a:r>
            <a:endParaRPr b="1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0FF"/>
                </a:solidFill>
              </a:rPr>
              <a:t>Where secrets are located</a:t>
            </a:r>
            <a:endParaRPr b="1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0FF"/>
                </a:solidFill>
              </a:rPr>
              <a:t>What’s in the application/server base image</a:t>
            </a:r>
            <a:r>
              <a:rPr b="1" lang="en">
                <a:solidFill>
                  <a:srgbClr val="0080FF"/>
                </a:solidFill>
              </a:rPr>
              <a:t>s</a:t>
            </a:r>
            <a:endParaRPr b="1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0FF"/>
                </a:solidFill>
              </a:rPr>
              <a:t>How to troubleshoot Concourse</a:t>
            </a:r>
            <a:endParaRPr b="1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0FF"/>
                </a:solidFill>
              </a:rPr>
              <a:t>How to kick off and roll back deployments</a:t>
            </a:r>
            <a:endParaRPr b="1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68"/>
          <p:cNvSpPr txBox="1"/>
          <p:nvPr>
            <p:ph idx="2" type="subTitle"/>
          </p:nvPr>
        </p:nvSpPr>
        <p:spPr>
          <a:xfrm>
            <a:off x="493825" y="1480825"/>
            <a:ext cx="38199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Developers on Community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Goals: </a:t>
            </a:r>
            <a:endParaRPr b="1"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1. Develop with a distributed architecture in mind.</a:t>
            </a:r>
            <a:br>
              <a:rPr b="1" lang="en" sz="1400"/>
            </a:br>
            <a:r>
              <a:rPr b="1" lang="en" sz="1400"/>
              <a:t>2. Deploy successfully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403" name="Google Shape;403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675" y="434775"/>
            <a:ext cx="12954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68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9"/>
          <p:cNvSpPr txBox="1"/>
          <p:nvPr>
            <p:ph idx="1" type="body"/>
          </p:nvPr>
        </p:nvSpPr>
        <p:spPr>
          <a:xfrm>
            <a:off x="4942450" y="156950"/>
            <a:ext cx="3819900" cy="45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Approach: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080FF"/>
                </a:solidFill>
              </a:rPr>
              <a:t>Ensure understanding of:</a:t>
            </a:r>
            <a:r>
              <a:rPr b="1" lang="en" sz="1600">
                <a:solidFill>
                  <a:srgbClr val="0080FF"/>
                </a:solidFill>
              </a:rPr>
              <a:t> </a:t>
            </a:r>
            <a:endParaRPr b="1" sz="1600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80FF"/>
                </a:solidFill>
              </a:rPr>
              <a:t>Where secrets are located</a:t>
            </a:r>
            <a:endParaRPr b="1" sz="1600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80FF"/>
                </a:solidFill>
              </a:rPr>
              <a:t>What’s in the application base image </a:t>
            </a:r>
            <a:endParaRPr b="1" sz="1600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80FF"/>
                </a:solidFill>
              </a:rPr>
              <a:t>How to troubleshoot Concourse</a:t>
            </a:r>
            <a:endParaRPr b="1" sz="1600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80FF"/>
                </a:solidFill>
              </a:rPr>
              <a:t>How to kick off and roll back deployments</a:t>
            </a:r>
            <a:br>
              <a:rPr b="1" lang="en" sz="1600">
                <a:solidFill>
                  <a:srgbClr val="0080FF"/>
                </a:solidFill>
              </a:rPr>
            </a:br>
            <a:br>
              <a:rPr b="1" lang="en" sz="1600">
                <a:solidFill>
                  <a:srgbClr val="0080FF"/>
                </a:solidFill>
              </a:rPr>
            </a:br>
            <a:r>
              <a:rPr b="1" lang="en" sz="1600">
                <a:solidFill>
                  <a:srgbClr val="FF0000"/>
                </a:solidFill>
              </a:rPr>
              <a:t>What does it mean to deploy in a distributed environment at the application level?</a:t>
            </a:r>
            <a:endParaRPr b="1" sz="16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69"/>
          <p:cNvSpPr txBox="1"/>
          <p:nvPr>
            <p:ph idx="2" type="subTitle"/>
          </p:nvPr>
        </p:nvSpPr>
        <p:spPr>
          <a:xfrm>
            <a:off x="493825" y="1480825"/>
            <a:ext cx="38199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Developers on Community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Goals: </a:t>
            </a:r>
            <a:endParaRPr b="1"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1. Develop with a distributed architecture in mind.</a:t>
            </a:r>
            <a:br>
              <a:rPr b="1" lang="en" sz="1400"/>
            </a:br>
            <a:r>
              <a:rPr b="1" lang="en" sz="1400"/>
              <a:t>2. Deploy successfully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411" name="Google Shape;41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675" y="434775"/>
            <a:ext cx="12954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9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0"/>
          <p:cNvSpPr txBox="1"/>
          <p:nvPr>
            <p:ph idx="1" type="body"/>
          </p:nvPr>
        </p:nvSpPr>
        <p:spPr>
          <a:xfrm>
            <a:off x="4942450" y="156950"/>
            <a:ext cx="3819900" cy="45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Approach: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80FF"/>
                </a:solidFill>
              </a:rPr>
              <a:t>Key Takeaways:</a:t>
            </a:r>
            <a:r>
              <a:rPr b="1" lang="en">
                <a:solidFill>
                  <a:srgbClr val="0080FF"/>
                </a:solidFill>
              </a:rPr>
              <a:t> </a:t>
            </a:r>
            <a:endParaRPr b="1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Make time for meta-level discussions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Lay theoretical foundations before operational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70"/>
          <p:cNvSpPr txBox="1"/>
          <p:nvPr>
            <p:ph idx="2" type="subTitle"/>
          </p:nvPr>
        </p:nvSpPr>
        <p:spPr>
          <a:xfrm>
            <a:off x="493825" y="1480825"/>
            <a:ext cx="38199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Developers on Community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Goals: </a:t>
            </a:r>
            <a:endParaRPr b="1"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1. Develop with a distributed architecture in mind.</a:t>
            </a:r>
            <a:br>
              <a:rPr b="1" lang="en" sz="1400"/>
            </a:br>
            <a:r>
              <a:rPr b="1" lang="en" sz="1400"/>
              <a:t>2. Deploy successfully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419" name="Google Shape;419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675" y="434775"/>
            <a:ext cx="12954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70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1"/>
          <p:cNvSpPr txBox="1"/>
          <p:nvPr/>
        </p:nvSpPr>
        <p:spPr>
          <a:xfrm>
            <a:off x="2955400" y="2999825"/>
            <a:ext cx="311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71"/>
          <p:cNvSpPr txBox="1"/>
          <p:nvPr/>
        </p:nvSpPr>
        <p:spPr>
          <a:xfrm>
            <a:off x="1285800" y="1468600"/>
            <a:ext cx="65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Part III: Scope</a:t>
            </a:r>
            <a:endParaRPr b="1"/>
          </a:p>
        </p:txBody>
      </p:sp>
      <p:sp>
        <p:nvSpPr>
          <p:cNvPr id="427" name="Google Shape;427;p71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8" name="Google Shape;428;p71"/>
          <p:cNvSpPr txBox="1"/>
          <p:nvPr/>
        </p:nvSpPr>
        <p:spPr>
          <a:xfrm>
            <a:off x="4151125" y="3712950"/>
            <a:ext cx="6641700" cy="77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2"/>
          <p:cNvSpPr txBox="1"/>
          <p:nvPr>
            <p:ph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       Formats to Consider:</a:t>
            </a:r>
            <a:endParaRPr sz="3000"/>
          </a:p>
        </p:txBody>
      </p:sp>
      <p:sp>
        <p:nvSpPr>
          <p:cNvPr id="434" name="Google Shape;434;p72"/>
          <p:cNvSpPr/>
          <p:nvPr/>
        </p:nvSpPr>
        <p:spPr>
          <a:xfrm>
            <a:off x="152400" y="4765950"/>
            <a:ext cx="8838792" cy="961"/>
          </a:xfrm>
          <a:prstGeom prst="rect">
            <a:avLst/>
          </a:prstGeom>
          <a:noFill/>
          <a:ln>
            <a:noFill/>
          </a:ln>
        </p:spPr>
      </p:sp>
      <p:sp>
        <p:nvSpPr>
          <p:cNvPr id="435" name="Google Shape;435;p72"/>
          <p:cNvSpPr txBox="1"/>
          <p:nvPr>
            <p:ph idx="1" type="body"/>
          </p:nvPr>
        </p:nvSpPr>
        <p:spPr>
          <a:xfrm>
            <a:off x="1925100" y="2182150"/>
            <a:ext cx="52938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Documentation</a:t>
            </a:r>
            <a:endParaRPr b="1"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436" name="Google Shape;43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61125"/>
            <a:ext cx="726300" cy="7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3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dk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42" name="Google Shape;44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100" y="535550"/>
            <a:ext cx="7609602" cy="37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4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dk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48" name="Google Shape;448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9950" y="282400"/>
            <a:ext cx="4177024" cy="4288901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74"/>
          <p:cNvSpPr/>
          <p:nvPr/>
        </p:nvSpPr>
        <p:spPr>
          <a:xfrm>
            <a:off x="2712350" y="2119025"/>
            <a:ext cx="433500" cy="33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74"/>
          <p:cNvSpPr/>
          <p:nvPr/>
        </p:nvSpPr>
        <p:spPr>
          <a:xfrm>
            <a:off x="2712350" y="3056950"/>
            <a:ext cx="433500" cy="33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74"/>
          <p:cNvSpPr/>
          <p:nvPr/>
        </p:nvSpPr>
        <p:spPr>
          <a:xfrm>
            <a:off x="2712350" y="3532075"/>
            <a:ext cx="433500" cy="33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74"/>
          <p:cNvSpPr/>
          <p:nvPr/>
        </p:nvSpPr>
        <p:spPr>
          <a:xfrm>
            <a:off x="2712350" y="3994875"/>
            <a:ext cx="433500" cy="33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5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dk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58" name="Google Shape;458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2125"/>
            <a:ext cx="8839196" cy="1824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6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dk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64" name="Google Shape;464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73575"/>
            <a:ext cx="8839200" cy="194722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76"/>
          <p:cNvSpPr txBox="1"/>
          <p:nvPr/>
        </p:nvSpPr>
        <p:spPr>
          <a:xfrm>
            <a:off x="4387100" y="1522875"/>
            <a:ext cx="19665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66" name="Google Shape;466;p76"/>
          <p:cNvCxnSpPr>
            <a:stCxn id="465" idx="3"/>
          </p:cNvCxnSpPr>
          <p:nvPr/>
        </p:nvCxnSpPr>
        <p:spPr>
          <a:xfrm flipH="1" rot="10800000">
            <a:off x="6353600" y="1785225"/>
            <a:ext cx="2259300" cy="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7" name="Google Shape;467;p76"/>
          <p:cNvCxnSpPr/>
          <p:nvPr/>
        </p:nvCxnSpPr>
        <p:spPr>
          <a:xfrm flipH="1" rot="10800000">
            <a:off x="312650" y="2107775"/>
            <a:ext cx="4074300" cy="30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dk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0" name="Google Shape;14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425" y="535550"/>
            <a:ext cx="7574652" cy="382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7"/>
          <p:cNvSpPr txBox="1"/>
          <p:nvPr>
            <p:ph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       Formats to Consider:</a:t>
            </a:r>
            <a:endParaRPr sz="3000"/>
          </a:p>
        </p:txBody>
      </p:sp>
      <p:sp>
        <p:nvSpPr>
          <p:cNvPr id="473" name="Google Shape;473;p77"/>
          <p:cNvSpPr/>
          <p:nvPr/>
        </p:nvSpPr>
        <p:spPr>
          <a:xfrm>
            <a:off x="152400" y="4765950"/>
            <a:ext cx="8838792" cy="961"/>
          </a:xfrm>
          <a:prstGeom prst="rect">
            <a:avLst/>
          </a:prstGeom>
          <a:noFill/>
          <a:ln>
            <a:noFill/>
          </a:ln>
        </p:spPr>
      </p:sp>
      <p:sp>
        <p:nvSpPr>
          <p:cNvPr id="474" name="Google Shape;474;p77"/>
          <p:cNvSpPr txBox="1"/>
          <p:nvPr>
            <p:ph idx="1" type="body"/>
          </p:nvPr>
        </p:nvSpPr>
        <p:spPr>
          <a:xfrm>
            <a:off x="1925100" y="2182150"/>
            <a:ext cx="52938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Documentation</a:t>
            </a:r>
            <a:endParaRPr b="1"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Talks or videos</a:t>
            </a:r>
            <a:endParaRPr b="1"/>
          </a:p>
        </p:txBody>
      </p:sp>
      <p:pic>
        <p:nvPicPr>
          <p:cNvPr id="475" name="Google Shape;47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61125"/>
            <a:ext cx="726300" cy="7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1" y="2787430"/>
            <a:ext cx="726300" cy="609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8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dk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82" name="Google Shape;482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750" y="977925"/>
            <a:ext cx="7680498" cy="333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9"/>
          <p:cNvSpPr txBox="1"/>
          <p:nvPr>
            <p:ph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       Formats to Consider:</a:t>
            </a:r>
            <a:endParaRPr sz="3000"/>
          </a:p>
        </p:txBody>
      </p:sp>
      <p:sp>
        <p:nvSpPr>
          <p:cNvPr id="488" name="Google Shape;488;p79"/>
          <p:cNvSpPr/>
          <p:nvPr/>
        </p:nvSpPr>
        <p:spPr>
          <a:xfrm>
            <a:off x="152400" y="4765950"/>
            <a:ext cx="8838792" cy="961"/>
          </a:xfrm>
          <a:prstGeom prst="rect">
            <a:avLst/>
          </a:prstGeom>
          <a:noFill/>
          <a:ln>
            <a:noFill/>
          </a:ln>
        </p:spPr>
      </p:sp>
      <p:sp>
        <p:nvSpPr>
          <p:cNvPr id="489" name="Google Shape;489;p79"/>
          <p:cNvSpPr txBox="1"/>
          <p:nvPr>
            <p:ph idx="1" type="body"/>
          </p:nvPr>
        </p:nvSpPr>
        <p:spPr>
          <a:xfrm>
            <a:off x="1925100" y="2182150"/>
            <a:ext cx="52938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Documentation</a:t>
            </a:r>
            <a:endParaRPr b="1">
              <a:solidFill>
                <a:srgbClr val="434343"/>
              </a:solidFill>
            </a:endParaRPr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Talks or videos</a:t>
            </a:r>
            <a:endParaRPr b="1"/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434343"/>
                </a:solidFill>
              </a:rPr>
              <a:t>Meeting</a:t>
            </a:r>
            <a:endParaRPr b="1">
              <a:solidFill>
                <a:srgbClr val="434343"/>
              </a:solidFill>
            </a:endParaRPr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490" name="Google Shape;490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26650"/>
            <a:ext cx="726300" cy="7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1" y="2692455"/>
            <a:ext cx="726300" cy="60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6596" y="3301625"/>
            <a:ext cx="837092" cy="7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80"/>
          <p:cNvSpPr txBox="1"/>
          <p:nvPr>
            <p:ph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       Formats to Consider:</a:t>
            </a:r>
            <a:endParaRPr sz="3000"/>
          </a:p>
        </p:txBody>
      </p:sp>
      <p:sp>
        <p:nvSpPr>
          <p:cNvPr id="498" name="Google Shape;498;p80"/>
          <p:cNvSpPr/>
          <p:nvPr/>
        </p:nvSpPr>
        <p:spPr>
          <a:xfrm>
            <a:off x="152400" y="4765950"/>
            <a:ext cx="8838792" cy="961"/>
          </a:xfrm>
          <a:prstGeom prst="rect">
            <a:avLst/>
          </a:prstGeom>
          <a:noFill/>
          <a:ln>
            <a:noFill/>
          </a:ln>
        </p:spPr>
      </p:sp>
      <p:sp>
        <p:nvSpPr>
          <p:cNvPr id="499" name="Google Shape;499;p80"/>
          <p:cNvSpPr txBox="1"/>
          <p:nvPr>
            <p:ph idx="1" type="body"/>
          </p:nvPr>
        </p:nvSpPr>
        <p:spPr>
          <a:xfrm>
            <a:off x="1925100" y="2182150"/>
            <a:ext cx="52938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Documentation</a:t>
            </a:r>
            <a:endParaRPr b="1">
              <a:solidFill>
                <a:srgbClr val="434343"/>
              </a:solidFill>
            </a:endParaRPr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Talks or videos</a:t>
            </a:r>
            <a:endParaRPr b="1"/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Meeting</a:t>
            </a:r>
            <a:endParaRPr b="1">
              <a:solidFill>
                <a:srgbClr val="434343"/>
              </a:solidFill>
            </a:endParaRPr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500" name="Google Shape;500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26650"/>
            <a:ext cx="726300" cy="7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1" y="2692455"/>
            <a:ext cx="726300" cy="60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6596" y="3301625"/>
            <a:ext cx="837092" cy="7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80"/>
          <p:cNvSpPr/>
          <p:nvPr/>
        </p:nvSpPr>
        <p:spPr>
          <a:xfrm>
            <a:off x="5298301" y="2182150"/>
            <a:ext cx="2628725" cy="1771275"/>
          </a:xfrm>
          <a:prstGeom prst="flowChartMerg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80"/>
          <p:cNvSpPr txBox="1"/>
          <p:nvPr/>
        </p:nvSpPr>
        <p:spPr>
          <a:xfrm>
            <a:off x="6101600" y="2279275"/>
            <a:ext cx="12606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5" name="Google Shape;505;p80"/>
          <p:cNvSpPr txBox="1"/>
          <p:nvPr/>
        </p:nvSpPr>
        <p:spPr>
          <a:xfrm>
            <a:off x="5964900" y="2228850"/>
            <a:ext cx="1321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    </a:t>
            </a:r>
            <a:r>
              <a:rPr b="1" lang="en" sz="1800">
                <a:latin typeface="Proxima Nova"/>
                <a:ea typeface="Proxima Nova"/>
                <a:cs typeface="Proxima Nova"/>
                <a:sym typeface="Proxima Nova"/>
              </a:rPr>
              <a:t>broad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  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6" name="Google Shape;506;p80"/>
          <p:cNvSpPr txBox="1"/>
          <p:nvPr/>
        </p:nvSpPr>
        <p:spPr>
          <a:xfrm>
            <a:off x="6252875" y="3247400"/>
            <a:ext cx="7263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" sz="1100">
                <a:latin typeface="Proxima Nova"/>
                <a:ea typeface="Proxima Nova"/>
                <a:cs typeface="Proxima Nova"/>
                <a:sym typeface="Proxima Nova"/>
              </a:rPr>
              <a:t>n</a:t>
            </a:r>
            <a:r>
              <a:rPr b="1" lang="en" sz="1100">
                <a:latin typeface="Proxima Nova"/>
                <a:ea typeface="Proxima Nova"/>
                <a:cs typeface="Proxima Nova"/>
                <a:sym typeface="Proxima Nova"/>
              </a:rPr>
              <a:t>arrow</a:t>
            </a:r>
            <a:endParaRPr b="1"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1"/>
          <p:cNvSpPr txBox="1"/>
          <p:nvPr>
            <p:ph idx="1" type="body"/>
          </p:nvPr>
        </p:nvSpPr>
        <p:spPr>
          <a:xfrm>
            <a:off x="4942450" y="390000"/>
            <a:ext cx="3819900" cy="43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Formats</a:t>
            </a:r>
            <a:r>
              <a:rPr lang="en" sz="2400"/>
              <a:t>: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0FF"/>
                </a:solidFill>
              </a:rPr>
              <a:t>Internal Documentation</a:t>
            </a:r>
            <a:endParaRPr b="1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0FF"/>
                </a:solidFill>
              </a:rPr>
              <a:t>Meetings</a:t>
            </a:r>
            <a:endParaRPr b="1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0FF"/>
                </a:solidFill>
              </a:rPr>
              <a:t>Videos</a:t>
            </a:r>
            <a:endParaRPr b="1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81"/>
          <p:cNvSpPr txBox="1"/>
          <p:nvPr>
            <p:ph idx="2" type="subTitle"/>
          </p:nvPr>
        </p:nvSpPr>
        <p:spPr>
          <a:xfrm>
            <a:off x="493825" y="1480825"/>
            <a:ext cx="38199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Developers on Community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Scope</a:t>
            </a:r>
            <a:r>
              <a:rPr b="1" lang="en" sz="1400"/>
              <a:t>: 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         </a:t>
            </a:r>
            <a:r>
              <a:rPr b="1" lang="en" sz="1400"/>
              <a:t>1. </a:t>
            </a:r>
            <a:r>
              <a:rPr b="1" lang="en" sz="1400"/>
              <a:t>Focused (meetings, docs)</a:t>
            </a:r>
            <a:br>
              <a:rPr b="1" lang="en" sz="1400"/>
            </a:br>
            <a:r>
              <a:rPr b="1" lang="en" sz="1400"/>
              <a:t>         2. Some shared resources (short videos) 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513" name="Google Shape;51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675" y="434775"/>
            <a:ext cx="12954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81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2"/>
          <p:cNvSpPr txBox="1"/>
          <p:nvPr/>
        </p:nvSpPr>
        <p:spPr>
          <a:xfrm>
            <a:off x="2955400" y="2999825"/>
            <a:ext cx="311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82"/>
          <p:cNvSpPr txBox="1"/>
          <p:nvPr/>
        </p:nvSpPr>
        <p:spPr>
          <a:xfrm>
            <a:off x="1285800" y="1468600"/>
            <a:ext cx="65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Part IV: Day 2</a:t>
            </a:r>
            <a:endParaRPr b="1"/>
          </a:p>
        </p:txBody>
      </p:sp>
      <p:sp>
        <p:nvSpPr>
          <p:cNvPr id="521" name="Google Shape;521;p82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2" name="Google Shape;522;p82"/>
          <p:cNvSpPr txBox="1"/>
          <p:nvPr/>
        </p:nvSpPr>
        <p:spPr>
          <a:xfrm>
            <a:off x="4151125" y="3712950"/>
            <a:ext cx="6641700" cy="77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3"/>
          <p:cNvSpPr txBox="1"/>
          <p:nvPr>
            <p:ph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Day 2: Changes</a:t>
            </a:r>
            <a:endParaRPr sz="3000"/>
          </a:p>
        </p:txBody>
      </p:sp>
      <p:sp>
        <p:nvSpPr>
          <p:cNvPr id="528" name="Google Shape;528;p83"/>
          <p:cNvSpPr/>
          <p:nvPr/>
        </p:nvSpPr>
        <p:spPr>
          <a:xfrm>
            <a:off x="152400" y="4765950"/>
            <a:ext cx="8838792" cy="961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83"/>
          <p:cNvSpPr txBox="1"/>
          <p:nvPr>
            <p:ph idx="1" type="body"/>
          </p:nvPr>
        </p:nvSpPr>
        <p:spPr>
          <a:xfrm>
            <a:off x="2473350" y="2161350"/>
            <a:ext cx="41973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34343"/>
                </a:solidFill>
              </a:rPr>
              <a:t>Audiences</a:t>
            </a:r>
            <a:endParaRPr b="1" sz="20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Application Developers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Operations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Business Decision Makers</a:t>
            </a:r>
            <a:endParaRPr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4"/>
          <p:cNvSpPr txBox="1"/>
          <p:nvPr>
            <p:ph idx="1" type="body"/>
          </p:nvPr>
        </p:nvSpPr>
        <p:spPr>
          <a:xfrm>
            <a:off x="2473350" y="2161350"/>
            <a:ext cx="41973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Define audience and goals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Determine best approach 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Scope appropriately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Lather rinse repeat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35" name="Google Shape;535;p84"/>
          <p:cNvSpPr txBox="1"/>
          <p:nvPr>
            <p:ph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Plan for Iterative Change</a:t>
            </a:r>
            <a:endParaRPr sz="3000"/>
          </a:p>
        </p:txBody>
      </p:sp>
      <p:sp>
        <p:nvSpPr>
          <p:cNvPr id="536" name="Google Shape;536;p84"/>
          <p:cNvSpPr/>
          <p:nvPr/>
        </p:nvSpPr>
        <p:spPr>
          <a:xfrm>
            <a:off x="152400" y="4765950"/>
            <a:ext cx="8838792" cy="9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5"/>
          <p:cNvSpPr txBox="1"/>
          <p:nvPr>
            <p:ph idx="1" type="body"/>
          </p:nvPr>
        </p:nvSpPr>
        <p:spPr>
          <a:xfrm>
            <a:off x="4942450" y="146875"/>
            <a:ext cx="3819900" cy="45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Approach: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FF"/>
                </a:solidFill>
              </a:rPr>
              <a:t>Meta-Level Topics:</a:t>
            </a:r>
            <a:br>
              <a:rPr b="1" lang="en">
                <a:solidFill>
                  <a:srgbClr val="9900FF"/>
                </a:solidFill>
              </a:rPr>
            </a:br>
            <a:br>
              <a:rPr b="1" lang="en" sz="1400">
                <a:solidFill>
                  <a:srgbClr val="9900FF"/>
                </a:solidFill>
              </a:rPr>
            </a:br>
            <a:r>
              <a:rPr b="1" lang="en" sz="1400">
                <a:solidFill>
                  <a:srgbClr val="0080FF"/>
                </a:solidFill>
              </a:rPr>
              <a:t>What are Services and Ingress Controllers?</a:t>
            </a:r>
            <a:br>
              <a:rPr b="1" lang="en" sz="1400">
                <a:solidFill>
                  <a:srgbClr val="0080FF"/>
                </a:solidFill>
              </a:rPr>
            </a:br>
            <a:br>
              <a:rPr b="1" lang="en" sz="1400">
                <a:solidFill>
                  <a:srgbClr val="9900FF"/>
                </a:solidFill>
              </a:rPr>
            </a:br>
            <a:r>
              <a:rPr b="1" lang="en" sz="1400">
                <a:solidFill>
                  <a:srgbClr val="0080FF"/>
                </a:solidFill>
              </a:rPr>
              <a:t>What are kube-apiserver &amp; kubelet?</a:t>
            </a:r>
            <a:endParaRPr b="1" sz="1400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80FF"/>
                </a:solidFill>
              </a:rPr>
              <a:t>Why do pods get evicted?</a:t>
            </a:r>
            <a:endParaRPr b="1" sz="1400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FF"/>
                </a:solidFill>
              </a:rPr>
              <a:t>Operational Topics:</a:t>
            </a:r>
            <a:br>
              <a:rPr b="1" lang="en">
                <a:solidFill>
                  <a:srgbClr val="9900FF"/>
                </a:solidFill>
              </a:rPr>
            </a:br>
            <a:br>
              <a:rPr b="1" lang="en" sz="1400">
                <a:solidFill>
                  <a:srgbClr val="0080FF"/>
                </a:solidFill>
              </a:rPr>
            </a:br>
            <a:r>
              <a:rPr b="1" lang="en" sz="1400">
                <a:solidFill>
                  <a:srgbClr val="0080FF"/>
                </a:solidFill>
              </a:rPr>
              <a:t>Draining nodes</a:t>
            </a:r>
            <a:endParaRPr b="1" sz="1400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80FF"/>
                </a:solidFill>
              </a:rPr>
              <a:t>kubeadm upgrade plan</a:t>
            </a:r>
            <a:endParaRPr b="1" sz="1400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80FF"/>
                </a:solidFill>
              </a:rPr>
              <a:t>Accessing private image registries</a:t>
            </a:r>
            <a:endParaRPr b="1" sz="1400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85"/>
          <p:cNvSpPr txBox="1"/>
          <p:nvPr>
            <p:ph idx="2" type="subTitle"/>
          </p:nvPr>
        </p:nvSpPr>
        <p:spPr>
          <a:xfrm>
            <a:off x="493825" y="1480825"/>
            <a:ext cx="38199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Ops Team on a new k8s cluster</a:t>
            </a:r>
            <a:endParaRPr sz="2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Goals: </a:t>
            </a:r>
            <a:endParaRPr b="1" sz="1400"/>
          </a:p>
          <a:p>
            <a:pPr indent="-317500" lvl="0" marL="914400" rtl="0" algn="l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Run an up to date cluster</a:t>
            </a:r>
            <a:endParaRPr b="1"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Ensure no cluster downtime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543" name="Google Shape;543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675" y="434775"/>
            <a:ext cx="12954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85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6"/>
          <p:cNvSpPr txBox="1"/>
          <p:nvPr>
            <p:ph idx="1" type="body"/>
          </p:nvPr>
        </p:nvSpPr>
        <p:spPr>
          <a:xfrm>
            <a:off x="4942450" y="146875"/>
            <a:ext cx="3819900" cy="45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Formats</a:t>
            </a:r>
            <a:r>
              <a:rPr lang="en" sz="2400"/>
              <a:t>: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FF"/>
                </a:solidFill>
              </a:rPr>
              <a:t>Meetings</a:t>
            </a:r>
            <a:endParaRPr b="1" sz="1400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FF"/>
                </a:solidFill>
              </a:rPr>
              <a:t>Documentation</a:t>
            </a:r>
            <a:endParaRPr b="1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FF"/>
                </a:solidFill>
              </a:rPr>
              <a:t>Errata from dev/staging upgrades:</a:t>
            </a:r>
            <a:endParaRPr b="1">
              <a:solidFill>
                <a:srgbClr val="9900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9900FF"/>
              </a:buClr>
              <a:buSzPts val="1800"/>
              <a:buChar char="●"/>
            </a:pPr>
            <a:r>
              <a:rPr b="1" lang="en">
                <a:solidFill>
                  <a:srgbClr val="9900FF"/>
                </a:solidFill>
              </a:rPr>
              <a:t>Manual steps</a:t>
            </a:r>
            <a:endParaRPr b="1">
              <a:solidFill>
                <a:srgbClr val="99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●"/>
            </a:pPr>
            <a:r>
              <a:rPr b="1" lang="en">
                <a:solidFill>
                  <a:srgbClr val="9900FF"/>
                </a:solidFill>
              </a:rPr>
              <a:t>Failures encountered</a:t>
            </a:r>
            <a:endParaRPr b="1">
              <a:solidFill>
                <a:srgbClr val="99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●"/>
            </a:pPr>
            <a:r>
              <a:rPr b="1" lang="en">
                <a:solidFill>
                  <a:srgbClr val="9900FF"/>
                </a:solidFill>
              </a:rPr>
              <a:t>Troubleshooting</a:t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550" name="Google Shape;550;p86"/>
          <p:cNvSpPr txBox="1"/>
          <p:nvPr>
            <p:ph idx="2" type="subTitle"/>
          </p:nvPr>
        </p:nvSpPr>
        <p:spPr>
          <a:xfrm>
            <a:off x="493825" y="1480825"/>
            <a:ext cx="38199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Ops Team on a new k8s cluster</a:t>
            </a:r>
            <a:endParaRPr sz="2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Scope</a:t>
            </a:r>
            <a:r>
              <a:rPr b="1" lang="en" sz="1400"/>
              <a:t>: </a:t>
            </a:r>
            <a:endParaRPr b="1" sz="1400"/>
          </a:p>
          <a:p>
            <a:pPr indent="-317500" lvl="0" marL="914400" rtl="0" algn="l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Focused planning meetings</a:t>
            </a:r>
            <a:endParaRPr b="1"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Internal upgrade playbook</a:t>
            </a:r>
            <a:endParaRPr b="1"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Kubernetes documentation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551" name="Google Shape;551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675" y="434775"/>
            <a:ext cx="12954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86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6" name="Google Shape;146;p33"/>
          <p:cNvSpPr txBox="1"/>
          <p:nvPr>
            <p:ph idx="4294967295" type="body"/>
          </p:nvPr>
        </p:nvSpPr>
        <p:spPr>
          <a:xfrm>
            <a:off x="1925100" y="2182150"/>
            <a:ext cx="52938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</a:rPr>
              <a:t>Community Team was tasked with this prior to May 2019 launch</a:t>
            </a:r>
            <a:endParaRPr/>
          </a:p>
        </p:txBody>
      </p:sp>
      <p:sp>
        <p:nvSpPr>
          <p:cNvPr id="147" name="Google Shape;147;p33"/>
          <p:cNvSpPr txBox="1"/>
          <p:nvPr>
            <p:ph idx="4294967295"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“Teach the world Kubernetes”</a:t>
            </a:r>
            <a:endParaRPr sz="30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7"/>
          <p:cNvSpPr txBox="1"/>
          <p:nvPr>
            <p:ph idx="1" type="body"/>
          </p:nvPr>
        </p:nvSpPr>
        <p:spPr>
          <a:xfrm>
            <a:off x="4942450" y="146875"/>
            <a:ext cx="3819900" cy="45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Approach: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FF"/>
                </a:solidFill>
              </a:rPr>
              <a:t>Meta-Level Topics:</a:t>
            </a:r>
            <a:br>
              <a:rPr b="1" lang="en">
                <a:solidFill>
                  <a:srgbClr val="9900FF"/>
                </a:solidFill>
              </a:rPr>
            </a:br>
            <a:br>
              <a:rPr b="1" lang="en" sz="1400">
                <a:solidFill>
                  <a:srgbClr val="9900FF"/>
                </a:solidFill>
              </a:rPr>
            </a:br>
            <a:r>
              <a:rPr b="1" lang="en" sz="1400">
                <a:solidFill>
                  <a:srgbClr val="0080FF"/>
                </a:solidFill>
              </a:rPr>
              <a:t>What are Kubernetes CRDs?</a:t>
            </a:r>
            <a:br>
              <a:rPr b="1" lang="en" sz="1400">
                <a:solidFill>
                  <a:srgbClr val="0080FF"/>
                </a:solidFill>
              </a:rPr>
            </a:br>
            <a:br>
              <a:rPr b="1" lang="en" sz="1400">
                <a:solidFill>
                  <a:srgbClr val="9900FF"/>
                </a:solidFill>
              </a:rPr>
            </a:br>
            <a:r>
              <a:rPr b="1" lang="en" sz="1400">
                <a:solidFill>
                  <a:srgbClr val="0080FF"/>
                </a:solidFill>
              </a:rPr>
              <a:t>How does Rook manage Ceph</a:t>
            </a:r>
            <a:r>
              <a:rPr b="1" lang="en" sz="1400">
                <a:solidFill>
                  <a:srgbClr val="0080FF"/>
                </a:solidFill>
              </a:rPr>
              <a:t>?</a:t>
            </a:r>
            <a:endParaRPr b="1" sz="1400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FF"/>
                </a:solidFill>
              </a:rPr>
              <a:t>Operational Topics:</a:t>
            </a:r>
            <a:br>
              <a:rPr b="1" lang="en">
                <a:solidFill>
                  <a:srgbClr val="9900FF"/>
                </a:solidFill>
              </a:rPr>
            </a:br>
            <a:br>
              <a:rPr b="1" lang="en" sz="1400">
                <a:solidFill>
                  <a:srgbClr val="0080FF"/>
                </a:solidFill>
              </a:rPr>
            </a:br>
            <a:r>
              <a:rPr b="1" lang="en" sz="1400">
                <a:solidFill>
                  <a:srgbClr val="0080FF"/>
                </a:solidFill>
              </a:rPr>
              <a:t>How to check ceph mon servers?</a:t>
            </a:r>
            <a:endParaRPr b="1" sz="1400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80FF"/>
                </a:solidFill>
              </a:rPr>
              <a:t>Monitoring OSD health</a:t>
            </a:r>
            <a:endParaRPr b="1" sz="1400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80FF"/>
                </a:solidFill>
              </a:rPr>
              <a:t>What does managing PGs look like?</a:t>
            </a:r>
            <a:endParaRPr b="1" sz="1400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80FF"/>
                </a:solidFill>
              </a:rPr>
              <a:t>How are new disks added to a cluster?</a:t>
            </a:r>
            <a:endParaRPr b="1" sz="1400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8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87"/>
          <p:cNvSpPr txBox="1"/>
          <p:nvPr>
            <p:ph idx="2" type="subTitle"/>
          </p:nvPr>
        </p:nvSpPr>
        <p:spPr>
          <a:xfrm>
            <a:off x="493825" y="1480825"/>
            <a:ext cx="38199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Storage Architect</a:t>
            </a:r>
            <a:endParaRPr sz="2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Goals: </a:t>
            </a:r>
            <a:endParaRPr b="1" sz="1400"/>
          </a:p>
          <a:p>
            <a:pPr indent="-317500" lvl="0" marL="914400" rtl="0" algn="l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Deploy</a:t>
            </a:r>
            <a:endParaRPr b="1"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Ensure no data loss</a:t>
            </a:r>
            <a:endParaRPr b="1"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Scale storage horizontally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559" name="Google Shape;559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675" y="434775"/>
            <a:ext cx="12954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87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61" name="Google Shape;561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8625" y="2531463"/>
            <a:ext cx="1333500" cy="2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8"/>
          <p:cNvSpPr txBox="1"/>
          <p:nvPr>
            <p:ph idx="1" type="body"/>
          </p:nvPr>
        </p:nvSpPr>
        <p:spPr>
          <a:xfrm>
            <a:off x="4942450" y="146875"/>
            <a:ext cx="3819900" cy="45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Formats: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9900FF"/>
                </a:solidFill>
              </a:rPr>
              <a:t>Videos:</a:t>
            </a:r>
            <a:endParaRPr b="1">
              <a:solidFill>
                <a:srgbClr val="9900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9900FF"/>
              </a:buClr>
              <a:buSzPts val="1800"/>
              <a:buChar char="●"/>
            </a:pPr>
            <a:r>
              <a:rPr b="1" lang="en">
                <a:solidFill>
                  <a:srgbClr val="9900FF"/>
                </a:solidFill>
              </a:rPr>
              <a:t>Learn meta-level quickly</a:t>
            </a:r>
            <a:endParaRPr b="1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FF"/>
                </a:solidFill>
              </a:rPr>
              <a:t>Documentation:</a:t>
            </a:r>
            <a:endParaRPr b="1">
              <a:solidFill>
                <a:srgbClr val="9900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9900FF"/>
              </a:buClr>
              <a:buSzPts val="1800"/>
              <a:buChar char="●"/>
            </a:pPr>
            <a:r>
              <a:rPr b="1" lang="en">
                <a:solidFill>
                  <a:srgbClr val="9900FF"/>
                </a:solidFill>
              </a:rPr>
              <a:t>Rook</a:t>
            </a:r>
            <a:endParaRPr b="1">
              <a:solidFill>
                <a:srgbClr val="99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●"/>
            </a:pPr>
            <a:r>
              <a:rPr b="1" lang="en">
                <a:solidFill>
                  <a:srgbClr val="9900FF"/>
                </a:solidFill>
              </a:rPr>
              <a:t>Ceph</a:t>
            </a:r>
            <a:endParaRPr b="1">
              <a:solidFill>
                <a:srgbClr val="99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●"/>
            </a:pPr>
            <a:r>
              <a:rPr b="1" lang="en">
                <a:solidFill>
                  <a:srgbClr val="9900FF"/>
                </a:solidFill>
              </a:rPr>
              <a:t>Kubernetes</a:t>
            </a:r>
            <a:endParaRPr b="1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FF"/>
                </a:solidFill>
              </a:rPr>
              <a:t>Meetings</a:t>
            </a:r>
            <a:endParaRPr b="1">
              <a:solidFill>
                <a:srgbClr val="9900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9900FF"/>
              </a:buClr>
              <a:buSzPts val="1800"/>
              <a:buChar char="●"/>
            </a:pPr>
            <a:r>
              <a:rPr b="1" lang="en">
                <a:solidFill>
                  <a:srgbClr val="9900FF"/>
                </a:solidFill>
              </a:rPr>
              <a:t>With developers &amp; operations</a:t>
            </a:r>
            <a:endParaRPr b="1">
              <a:solidFill>
                <a:srgbClr val="99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●"/>
            </a:pPr>
            <a:r>
              <a:rPr b="1" lang="en">
                <a:solidFill>
                  <a:srgbClr val="9900FF"/>
                </a:solidFill>
              </a:rPr>
              <a:t>With Change Advisory Board</a:t>
            </a:r>
            <a:endParaRPr b="1">
              <a:solidFill>
                <a:srgbClr val="9900FF"/>
              </a:solidFill>
            </a:endParaRPr>
          </a:p>
        </p:txBody>
      </p:sp>
      <p:pic>
        <p:nvPicPr>
          <p:cNvPr id="567" name="Google Shape;567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675" y="434775"/>
            <a:ext cx="12954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88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9" name="Google Shape;569;p88"/>
          <p:cNvSpPr txBox="1"/>
          <p:nvPr>
            <p:ph idx="2" type="subTitle"/>
          </p:nvPr>
        </p:nvSpPr>
        <p:spPr>
          <a:xfrm>
            <a:off x="493825" y="1480825"/>
            <a:ext cx="38199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Storage Architect</a:t>
            </a:r>
            <a:endParaRPr sz="2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Scope</a:t>
            </a:r>
            <a:r>
              <a:rPr b="1" lang="en" sz="1400"/>
              <a:t>: </a:t>
            </a:r>
            <a:endParaRPr b="1" sz="1400"/>
          </a:p>
          <a:p>
            <a:pPr indent="-317500" lvl="0" marL="914400" rtl="0" algn="l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Videos</a:t>
            </a:r>
            <a:endParaRPr b="1"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Documentation</a:t>
            </a:r>
            <a:endParaRPr b="1"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Documentation</a:t>
            </a:r>
            <a:endParaRPr b="1"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Documentation</a:t>
            </a:r>
            <a:endParaRPr b="1"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Meetings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1608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89"/>
          <p:cNvSpPr txBox="1"/>
          <p:nvPr/>
        </p:nvSpPr>
        <p:spPr>
          <a:xfrm>
            <a:off x="1754500" y="1210900"/>
            <a:ext cx="5492100" cy="23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Effective Kubernetes Onboarding</a:t>
            </a:r>
            <a:br>
              <a:rPr b="1" lang="en" sz="3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Jamon Camisso, Developer Educator, Community @ DigitalOcean</a:t>
            </a:r>
            <a:br>
              <a:rPr b="1"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@jamonation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 txBox="1"/>
          <p:nvPr/>
        </p:nvSpPr>
        <p:spPr>
          <a:xfrm>
            <a:off x="507350" y="4676500"/>
            <a:ext cx="2052600" cy="288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80FF"/>
              </a:solidFill>
              <a:highlight>
                <a:schemeClr val="dk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3" name="Google Shape;15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100" y="535550"/>
            <a:ext cx="7609602" cy="37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Effective Kubernetes onboarding?</a:t>
            </a:r>
            <a:endParaRPr sz="3000"/>
          </a:p>
        </p:txBody>
      </p:sp>
      <p:sp>
        <p:nvSpPr>
          <p:cNvPr id="159" name="Google Shape;159;p35"/>
          <p:cNvSpPr/>
          <p:nvPr/>
        </p:nvSpPr>
        <p:spPr>
          <a:xfrm>
            <a:off x="152400" y="4765950"/>
            <a:ext cx="8838792" cy="961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35"/>
          <p:cNvSpPr txBox="1"/>
          <p:nvPr>
            <p:ph idx="1" type="body"/>
          </p:nvPr>
        </p:nvSpPr>
        <p:spPr>
          <a:xfrm>
            <a:off x="1925100" y="2182150"/>
            <a:ext cx="5293800" cy="24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         👀    </a:t>
            </a:r>
            <a:r>
              <a:rPr lang="en" sz="3700"/>
              <a:t>     </a:t>
            </a:r>
            <a:endParaRPr sz="3700"/>
          </a:p>
        </p:txBody>
      </p:sp>
      <p:pic>
        <p:nvPicPr>
          <p:cNvPr id="161" name="Google Shape;16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200" y="2251388"/>
            <a:ext cx="654654" cy="64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3650" y="2251375"/>
            <a:ext cx="654654" cy="64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100" y="2251400"/>
            <a:ext cx="654654" cy="64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6"/>
          <p:cNvSpPr txBox="1"/>
          <p:nvPr>
            <p:ph type="title"/>
          </p:nvPr>
        </p:nvSpPr>
        <p:spPr>
          <a:xfrm>
            <a:off x="830225" y="945525"/>
            <a:ext cx="74259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Effective Kubernetes onboarding?</a:t>
            </a:r>
            <a:endParaRPr sz="3000"/>
          </a:p>
        </p:txBody>
      </p:sp>
      <p:sp>
        <p:nvSpPr>
          <p:cNvPr id="169" name="Google Shape;169;p36"/>
          <p:cNvSpPr/>
          <p:nvPr/>
        </p:nvSpPr>
        <p:spPr>
          <a:xfrm>
            <a:off x="152400" y="4765950"/>
            <a:ext cx="8838792" cy="961"/>
          </a:xfrm>
          <a:prstGeom prst="rect">
            <a:avLst/>
          </a:prstGeom>
          <a:noFill/>
          <a:ln>
            <a:noFill/>
          </a:ln>
        </p:spPr>
      </p:sp>
      <p:pic>
        <p:nvPicPr>
          <p:cNvPr id="170" name="Google Shape;1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1188" y="1671825"/>
            <a:ext cx="4183987" cy="27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