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715000" cx="9144000"/>
  <p:notesSz cx="5715000" cy="9144000"/>
  <p:embeddedFontLst>
    <p:embeddedFont>
      <p:font typeface="Lato"/>
      <p:regular r:id="rId52"/>
      <p:bold r:id="rId53"/>
      <p:italic r:id="rId54"/>
      <p:boldItalic r:id="rId55"/>
    </p:embeddedFont>
    <p:embeddedFont>
      <p:font typeface="Source Sans Pro"/>
      <p:regular r:id="rId56"/>
      <p:bold r:id="rId57"/>
      <p:italic r:id="rId58"/>
      <p:boldItalic r:id="rId59"/>
    </p:embeddedFont>
    <p:embeddedFont>
      <p:font typeface="Open Sans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OpenSans-italic.fntdata"/><Relationship Id="rId61" Type="http://schemas.openxmlformats.org/officeDocument/2006/relationships/font" Target="fonts/OpenSans-bold.fntdata"/><Relationship Id="rId20" Type="http://schemas.openxmlformats.org/officeDocument/2006/relationships/slide" Target="slides/slide15.xml"/><Relationship Id="rId63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OpenSans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Lato-bold.fntdata"/><Relationship Id="rId52" Type="http://schemas.openxmlformats.org/officeDocument/2006/relationships/font" Target="fonts/Lato-regular.fntdata"/><Relationship Id="rId11" Type="http://schemas.openxmlformats.org/officeDocument/2006/relationships/slide" Target="slides/slide6.xml"/><Relationship Id="rId55" Type="http://schemas.openxmlformats.org/officeDocument/2006/relationships/font" Target="fonts/Lato-boldItalic.fntdata"/><Relationship Id="rId10" Type="http://schemas.openxmlformats.org/officeDocument/2006/relationships/slide" Target="slides/slide5.xml"/><Relationship Id="rId54" Type="http://schemas.openxmlformats.org/officeDocument/2006/relationships/font" Target="fonts/Lato-italic.fntdata"/><Relationship Id="rId13" Type="http://schemas.openxmlformats.org/officeDocument/2006/relationships/slide" Target="slides/slide8.xml"/><Relationship Id="rId57" Type="http://schemas.openxmlformats.org/officeDocument/2006/relationships/font" Target="fonts/SourceSansPro-bold.fntdata"/><Relationship Id="rId12" Type="http://schemas.openxmlformats.org/officeDocument/2006/relationships/slide" Target="slides/slide7.xml"/><Relationship Id="rId56" Type="http://schemas.openxmlformats.org/officeDocument/2006/relationships/font" Target="fonts/SourceSansPro-regular.fntdata"/><Relationship Id="rId15" Type="http://schemas.openxmlformats.org/officeDocument/2006/relationships/slide" Target="slides/slide10.xml"/><Relationship Id="rId59" Type="http://schemas.openxmlformats.org/officeDocument/2006/relationships/font" Target="fonts/SourceSansPro-boldItalic.fntdata"/><Relationship Id="rId14" Type="http://schemas.openxmlformats.org/officeDocument/2006/relationships/slide" Target="slides/slide9.xml"/><Relationship Id="rId58" Type="http://schemas.openxmlformats.org/officeDocument/2006/relationships/font" Target="fonts/SourceSansPr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1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a21f68394_2_3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a21f68394_2_3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8fcd7bb48_0_1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88fcd7bb48_0_1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8fcd7bb48_0_15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88fcd7bb48_0_15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8fcd7bb48_0_22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88fcd7bb48_0_22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8fcd7bb48_0_29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88fcd7bb48_0_29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8fcd7bb48_0_43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88fcd7bb48_0_43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8fcd7bb48_0_50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88fcd7bb48_0_50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ac5750b9a_0_111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8ac5750b9a_0_111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ac5750b9a_0_119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8ac5750b9a_0_119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ac5750b9a_0_1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8ac5750b9a_0_1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8fcd7bb48_0_36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88fcd7bb48_0_36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ac5750b9a_0_13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8ac5750b9a_0_13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ac5750b9a_0_22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8ac5750b9a_0_22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ac5750b9a_0_33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8ac5750b9a_0_33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8fcd7bb48_0_64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88fcd7bb48_0_64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a21f68394_2_7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a21f68394_2_7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8fcd7bb48_0_71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88fcd7bb48_0_71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ac5750b9a_0_51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8ac5750b9a_0_51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ac5750b9a_0_63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8ac5750b9a_0_63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ac5750b9a_0_72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8ac5750b9a_0_72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Google Shape;448;p2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7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8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8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p2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8a21f68394_2_12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8a21f68394_2_12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8ac5750b9a_0_92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8ac5750b9a_0_92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8ac5750b9a_0_102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8ac5750b9a_0_102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8ac5750b9a_0_84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8ac5750b9a_0_84:notes"/>
          <p:cNvSpPr/>
          <p:nvPr>
            <p:ph idx="2" type="sldImg"/>
          </p:nvPr>
        </p:nvSpPr>
        <p:spPr>
          <a:xfrm>
            <a:off x="952675" y="685800"/>
            <a:ext cx="381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 txBox="1"/>
          <p:nvPr>
            <p:ph idx="1" type="body"/>
          </p:nvPr>
        </p:nvSpPr>
        <p:spPr>
          <a:xfrm>
            <a:off x="571500" y="4343400"/>
            <a:ext cx="4572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:notes"/>
          <p:cNvSpPr/>
          <p:nvPr>
            <p:ph idx="2" type="sldImg"/>
          </p:nvPr>
        </p:nvSpPr>
        <p:spPr>
          <a:xfrm>
            <a:off x="952675" y="685800"/>
            <a:ext cx="38101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/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/>
        </p:txBody>
      </p:sp>
      <p:sp>
        <p:nvSpPr>
          <p:cNvPr id="10" name="Google Shape;10;p4"/>
          <p:cNvSpPr txBox="1"/>
          <p:nvPr>
            <p:ph idx="1" type="body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Title + Content">
  <p:cSld name="Full Title +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/>
        </p:nvSpPr>
        <p:spPr>
          <a:xfrm>
            <a:off x="0" y="-5233"/>
            <a:ext cx="9144000" cy="717000"/>
          </a:xfrm>
          <a:prstGeom prst="rect">
            <a:avLst/>
          </a:prstGeom>
          <a:gradFill>
            <a:gsLst>
              <a:gs pos="0">
                <a:srgbClr val="1E173D"/>
              </a:gs>
              <a:gs pos="96000">
                <a:srgbClr val="664BB2"/>
              </a:gs>
              <a:gs pos="100000">
                <a:srgbClr val="664BB2"/>
              </a:gs>
            </a:gsLst>
            <a:lin ang="10800025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sset 15@150x.png"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3492" y="531357"/>
            <a:ext cx="292071" cy="2988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"/>
          <p:cNvSpPr txBox="1"/>
          <p:nvPr>
            <p:ph type="title"/>
          </p:nvPr>
        </p:nvSpPr>
        <p:spPr>
          <a:xfrm>
            <a:off x="304800" y="187611"/>
            <a:ext cx="7607700" cy="331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304800" y="1085084"/>
            <a:ext cx="8070600" cy="42733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53E"/>
              </a:buClr>
              <a:buSzPts val="1600"/>
              <a:buFont typeface="Source Sans Pro"/>
              <a:buChar char="●"/>
              <a:defRPr b="0" i="0" sz="1600" u="none" cap="none" strike="noStrike">
                <a:solidFill>
                  <a:srgbClr val="3035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53E"/>
              </a:buClr>
              <a:buSzPts val="1400"/>
              <a:buFont typeface="Source Sans Pro"/>
              <a:buChar char="○"/>
              <a:defRPr b="0" i="0" sz="1400" u="none" cap="none" strike="noStrike">
                <a:solidFill>
                  <a:srgbClr val="3035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53E"/>
              </a:buClr>
              <a:buSzPts val="1200"/>
              <a:buFont typeface="Source Sans Pro"/>
              <a:buChar char="■"/>
              <a:defRPr b="0" i="0" sz="1200" u="none" cap="none" strike="noStrike">
                <a:solidFill>
                  <a:srgbClr val="3035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21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53E"/>
              </a:buClr>
              <a:buSzPts val="1000"/>
              <a:buFont typeface="Source Sans Pro"/>
              <a:buChar char="●"/>
              <a:defRPr b="0" i="0" sz="1000" u="none" cap="none" strike="noStrike">
                <a:solidFill>
                  <a:srgbClr val="3035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857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53E"/>
              </a:buClr>
              <a:buSzPts val="900"/>
              <a:buFont typeface="Source Sans Pro"/>
              <a:buChar char="○"/>
              <a:defRPr b="0" i="0" sz="900" u="none" cap="none" strike="noStrike">
                <a:solidFill>
                  <a:srgbClr val="3035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857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53E"/>
              </a:buClr>
              <a:buSzPts val="900"/>
              <a:buFont typeface="Source Sans Pro"/>
              <a:buChar char="■"/>
              <a:defRPr b="0" i="0" sz="900" u="none" cap="none" strike="noStrike">
                <a:solidFill>
                  <a:srgbClr val="3035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857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53E"/>
              </a:buClr>
              <a:buSzPts val="900"/>
              <a:buFont typeface="Source Sans Pro"/>
              <a:buChar char="●"/>
              <a:defRPr b="0" i="0" sz="900" u="none" cap="none" strike="noStrike">
                <a:solidFill>
                  <a:srgbClr val="3035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857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53E"/>
              </a:buClr>
              <a:buSzPts val="900"/>
              <a:buFont typeface="Source Sans Pro"/>
              <a:buChar char="○"/>
              <a:defRPr b="0" i="0" sz="900" u="none" cap="none" strike="noStrike">
                <a:solidFill>
                  <a:srgbClr val="3035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857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53E"/>
              </a:buClr>
              <a:buSzPts val="900"/>
              <a:buFont typeface="Source Sans Pro"/>
              <a:buChar char="■"/>
              <a:defRPr b="0" i="0" sz="900" u="none" cap="none" strike="noStrike">
                <a:solidFill>
                  <a:srgbClr val="3035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Title + Blank">
  <p:cSld name="Full Title + 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/>
          <p:nvPr/>
        </p:nvSpPr>
        <p:spPr>
          <a:xfrm>
            <a:off x="0" y="-5233"/>
            <a:ext cx="9144000" cy="717000"/>
          </a:xfrm>
          <a:prstGeom prst="rect">
            <a:avLst/>
          </a:prstGeom>
          <a:gradFill>
            <a:gsLst>
              <a:gs pos="0">
                <a:srgbClr val="1E173D"/>
              </a:gs>
              <a:gs pos="96000">
                <a:srgbClr val="664BB2"/>
              </a:gs>
              <a:gs pos="100000">
                <a:srgbClr val="664BB2"/>
              </a:gs>
            </a:gsLst>
            <a:lin ang="10800025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sset 15@150x.png" id="20" name="Google Shape;2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3492" y="531357"/>
            <a:ext cx="292071" cy="2988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/>
          <p:nvPr>
            <p:ph type="title"/>
          </p:nvPr>
        </p:nvSpPr>
        <p:spPr>
          <a:xfrm>
            <a:off x="304800" y="187611"/>
            <a:ext cx="7607700" cy="331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Relationship Id="rId4" Type="http://schemas.openxmlformats.org/officeDocument/2006/relationships/image" Target="../media/image4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jpg"/><Relationship Id="rId4" Type="http://schemas.openxmlformats.org/officeDocument/2006/relationships/hyperlink" Target="https://github.com/ortelius/ortelius" TargetMode="External"/><Relationship Id="rId5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linkedin.com/in/tracy-ragan-oms/" TargetMode="External"/><Relationship Id="rId4" Type="http://schemas.openxmlformats.org/officeDocument/2006/relationships/hyperlink" Target="https://twitter.com/TracyRagan" TargetMode="External"/><Relationship Id="rId11" Type="http://schemas.openxmlformats.org/officeDocument/2006/relationships/hyperlink" Target="https://www.linkedin.com/in/nathan-martin-81333211" TargetMode="External"/><Relationship Id="rId10" Type="http://schemas.openxmlformats.org/officeDocument/2006/relationships/image" Target="../media/image11.png"/><Relationship Id="rId12" Type="http://schemas.openxmlformats.org/officeDocument/2006/relationships/image" Target="../media/image21.png"/><Relationship Id="rId9" Type="http://schemas.openxmlformats.org/officeDocument/2006/relationships/image" Target="../media/image40.jpg"/><Relationship Id="rId5" Type="http://schemas.openxmlformats.org/officeDocument/2006/relationships/hyperlink" Target="https://drift.me/tracyragan/meeting/coffeechat" TargetMode="External"/><Relationship Id="rId6" Type="http://schemas.openxmlformats.org/officeDocument/2006/relationships/hyperlink" Target="mailto:TracyRagan@DeployHub.com" TargetMode="External"/><Relationship Id="rId7" Type="http://schemas.openxmlformats.org/officeDocument/2006/relationships/image" Target="../media/image30.jpg"/><Relationship Id="rId8" Type="http://schemas.openxmlformats.org/officeDocument/2006/relationships/image" Target="../media/image2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Relationship Id="rId4" Type="http://schemas.openxmlformats.org/officeDocument/2006/relationships/image" Target="../media/image4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blue, table, sitting, glass&#10;&#10;Description automatically generated" id="28" name="Google Shape;28;p8"/>
          <p:cNvPicPr preferRelativeResize="0"/>
          <p:nvPr/>
        </p:nvPicPr>
        <p:blipFill rotWithShape="1">
          <a:blip r:embed="rId3">
            <a:alphaModFix/>
          </a:blip>
          <a:srcRect b="0" l="0" r="32519" t="9090"/>
          <a:stretch/>
        </p:blipFill>
        <p:spPr>
          <a:xfrm>
            <a:off x="2642616" y="10"/>
            <a:ext cx="6501384" cy="5714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8"/>
          <p:cNvSpPr/>
          <p:nvPr/>
        </p:nvSpPr>
        <p:spPr>
          <a:xfrm>
            <a:off x="2" y="0"/>
            <a:ext cx="7004404" cy="5715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"/>
          <p:cNvSpPr txBox="1"/>
          <p:nvPr/>
        </p:nvSpPr>
        <p:spPr>
          <a:xfrm>
            <a:off x="358484" y="935302"/>
            <a:ext cx="3299115" cy="2670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Pivoting Your Pipeline for Microservices</a:t>
            </a:r>
            <a:endParaRPr/>
          </a:p>
        </p:txBody>
      </p:sp>
      <p:sp>
        <p:nvSpPr>
          <p:cNvPr id="31" name="Google Shape;31;p8"/>
          <p:cNvSpPr/>
          <p:nvPr/>
        </p:nvSpPr>
        <p:spPr>
          <a:xfrm rot="5400000">
            <a:off x="563845" y="318330"/>
            <a:ext cx="121920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8"/>
          <p:cNvSpPr/>
          <p:nvPr/>
        </p:nvSpPr>
        <p:spPr>
          <a:xfrm>
            <a:off x="360771" y="3789100"/>
            <a:ext cx="2983230" cy="15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8"/>
          <p:cNvSpPr/>
          <p:nvPr/>
        </p:nvSpPr>
        <p:spPr>
          <a:xfrm>
            <a:off x="262393" y="357809"/>
            <a:ext cx="914400" cy="43798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" y="2958673"/>
            <a:ext cx="8778240" cy="12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386846" y="1274657"/>
            <a:ext cx="8586252" cy="286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4572000" y="1790536"/>
            <a:ext cx="4208088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Independently Deployable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Because Microservices are independently deployable - they should have their own Repository and Workflow. Your application workflow will be replaced by many microservice workflows.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25" name="Google Shape;1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13641" y="1695423"/>
            <a:ext cx="6916693" cy="325384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54523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60176" y="452165"/>
            <a:ext cx="78330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Reality of Deployments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Loss of an Application Version and View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4834393" y="1615914"/>
            <a:ext cx="4001704" cy="1589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Open Sans"/>
              <a:buNone/>
            </a:pPr>
            <a:r>
              <a:rPr lang="en-US" sz="3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Configuration Management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Your application goes away, but a logical view is of its configuration is critical.  Mapping (with versions) your service to service and application to service dependencies replaces your traditional software bill of material report.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</a:pPr>
            <a:r>
              <a:t/>
            </a:r>
            <a:endParaRPr sz="162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708187" y="3678693"/>
            <a:ext cx="7727627" cy="272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</a:pPr>
            <a:r>
              <a:t/>
            </a:r>
            <a:endParaRPr sz="16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708187" y="4080607"/>
            <a:ext cx="297054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Open Sans"/>
              <a:buNone/>
            </a:pPr>
            <a:r>
              <a:rPr lang="en-US" sz="135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Haunted Graveyards, Frankenstein Clusters,  when do we deprecate?</a:t>
            </a:r>
            <a:endParaRPr sz="162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54523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60176" y="452165"/>
            <a:ext cx="78330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Reality of Configuration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Navigating the Deathstar</a:t>
            </a: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709" y="1763946"/>
            <a:ext cx="4095750" cy="20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>
            <a:off x="1143" y="0"/>
            <a:ext cx="9141714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0" y="0"/>
            <a:ext cx="4848445" cy="5715000"/>
          </a:xfrm>
          <a:prstGeom prst="rect">
            <a:avLst/>
          </a:prstGeom>
          <a:solidFill>
            <a:schemeClr val="dk1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0" y="0"/>
            <a:ext cx="3409752" cy="5715000"/>
          </a:xfrm>
          <a:custGeom>
            <a:rect b="b" l="l" r="r" t="t"/>
            <a:pathLst>
              <a:path extrusionOk="0" h="6858000" w="4319042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603504" y="533552"/>
            <a:ext cx="3867912" cy="1120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- Domain Driven Design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Organizing Your Microservices</a:t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603504" y="1768135"/>
            <a:ext cx="3867912" cy="314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Domain Driven Design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where you are managing an architecture based on the microservice ‘problem space.’ </a:t>
            </a:r>
            <a:endParaRPr/>
          </a:p>
          <a:p>
            <a:pPr indent="1016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find and share microservices they must be organized in a way that meets the needs of your ENTIRE organization, and allows for them to be found and shared. </a:t>
            </a:r>
            <a:endParaRPr/>
          </a:p>
          <a:p>
            <a:pPr indent="1016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ell phone&#10;&#10;Description automatically generated"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7231" y="827300"/>
            <a:ext cx="3552722" cy="393085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54523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4993533" y="1208597"/>
            <a:ext cx="3754752" cy="614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 - Applying the Container to the Cluster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/>
          <p:nvPr/>
        </p:nvSpPr>
        <p:spPr>
          <a:xfrm flipH="1">
            <a:off x="0" y="0"/>
            <a:ext cx="4629586" cy="5715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 flipH="1">
            <a:off x="0" y="0"/>
            <a:ext cx="4518115" cy="5715000"/>
          </a:xfrm>
          <a:custGeom>
            <a:rect b="b" l="l" r="r" t="t"/>
            <a:pathLst>
              <a:path extrusionOk="0" h="6858000" w="6024154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5045447" y="2232659"/>
            <a:ext cx="3754752" cy="73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Tells the Container how to interact with the Cluster</a:t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5093382" y="1055301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sign&#10;&#10;Description automatically generated"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801" y="703004"/>
            <a:ext cx="3138870" cy="3138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4990200" y="1163574"/>
            <a:ext cx="3754752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– Dependency Mapping and Data Visualization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Tracking your Services</a:t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 flipH="1">
            <a:off x="0" y="0"/>
            <a:ext cx="4629586" cy="5715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 flipH="1">
            <a:off x="0" y="0"/>
            <a:ext cx="4518115" cy="5715000"/>
          </a:xfrm>
          <a:custGeom>
            <a:rect b="b" l="l" r="r" t="t"/>
            <a:pathLst>
              <a:path extrusionOk="0" h="6858000" w="6024154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4993533" y="2393318"/>
            <a:ext cx="3754752" cy="2651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Tracks the microservice version to the application version that consumes them.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Supports a Domain Structure for finding and sharing microservices.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Versions the deployment meta data including the Helm Charts. 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5093382" y="1140714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able, laying, clock&#10;&#10;Description automatically generated" id="169" name="Google Shape;1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555" y="842527"/>
            <a:ext cx="2425141" cy="2599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4990200" y="1163574"/>
            <a:ext cx="3754752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– Service Mesh Routing</a:t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 flipH="1">
            <a:off x="0" y="0"/>
            <a:ext cx="4629586" cy="5715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/>
          <p:nvPr/>
        </p:nvSpPr>
        <p:spPr>
          <a:xfrm flipH="1">
            <a:off x="0" y="0"/>
            <a:ext cx="4518115" cy="5715000"/>
          </a:xfrm>
          <a:custGeom>
            <a:rect b="b" l="l" r="r" t="t"/>
            <a:pathLst>
              <a:path extrusionOk="0" h="6858000" w="6024154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77" name="Google Shape;1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55" y="597750"/>
            <a:ext cx="3078957" cy="204890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4990200" y="2608004"/>
            <a:ext cx="3754752" cy="110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Routes the flow of traffic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 Policies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and feedback </a:t>
            </a:r>
            <a:endParaRPr/>
          </a:p>
          <a:p>
            <a:pPr indent="889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5093382" y="11178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950" y="2608001"/>
            <a:ext cx="2062925" cy="6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/>
          <p:nvPr/>
        </p:nvSpPr>
        <p:spPr>
          <a:xfrm>
            <a:off x="54523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377698" y="460899"/>
            <a:ext cx="78330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Microservice Pipeline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753778" y="1700822"/>
            <a:ext cx="14749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 microservice container image</a:t>
            </a: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6329855" y="981891"/>
            <a:ext cx="268362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Continually track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service to application configurations</a:t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 flipH="1" rot="10800000">
            <a:off x="2187406" y="1272206"/>
            <a:ext cx="2046980" cy="3667539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7427125" y="2229083"/>
            <a:ext cx="156721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Push a new single microservice to the cluster (Dev,Test, Prod)</a:t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 flipH="1">
            <a:off x="4484923" y="1462350"/>
            <a:ext cx="2039157" cy="366754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5310276" y="4921658"/>
            <a:ext cx="2039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Collect Feedback</a:t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397292" y="4539905"/>
            <a:ext cx="27415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Configuration reporting identifies impact.  </a:t>
            </a:r>
            <a:endParaRPr/>
          </a:p>
        </p:txBody>
      </p:sp>
      <p:sp>
        <p:nvSpPr>
          <p:cNvPr id="194" name="Google Shape;194;p23"/>
          <p:cNvSpPr txBox="1"/>
          <p:nvPr/>
        </p:nvSpPr>
        <p:spPr>
          <a:xfrm>
            <a:off x="3911872" y="2675596"/>
            <a:ext cx="15672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CD Pipeline for each microservice</a:t>
            </a: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397292" y="481395"/>
            <a:ext cx="78330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New Microservice Pipeline</a:t>
            </a:r>
            <a:endParaRPr/>
          </a:p>
        </p:txBody>
      </p:sp>
      <p:sp>
        <p:nvSpPr>
          <p:cNvPr id="196" name="Google Shape;196;p23"/>
          <p:cNvSpPr txBox="1"/>
          <p:nvPr/>
        </p:nvSpPr>
        <p:spPr>
          <a:xfrm>
            <a:off x="334180" y="1433231"/>
            <a:ext cx="14749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Build microservice container image</a:t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3675900" y="5286747"/>
            <a:ext cx="2039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Collect Feedback</a:t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62504" y="4155624"/>
            <a:ext cx="27415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Configuration reporting identifies impact.  </a:t>
            </a:r>
            <a:endParaRPr/>
          </a:p>
        </p:txBody>
      </p:sp>
      <p:pic>
        <p:nvPicPr>
          <p:cNvPr descr="A picture containing wheel&#10;&#10;Description automatically generated" id="199" name="Google Shape;1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7888" y="2699633"/>
            <a:ext cx="989809" cy="800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uilding, window, drawing&#10;&#10;Description automatically generated" id="200" name="Google Shape;20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0838" y="1670021"/>
            <a:ext cx="677748" cy="47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01" name="Google Shape;20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8957" y="3983409"/>
            <a:ext cx="519023" cy="74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02" name="Google Shape;20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8469" y="2520413"/>
            <a:ext cx="671591" cy="671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arge, table, building, decorated&#10;&#10;Description automatically generated" id="203" name="Google Shape;20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35308" y="1003961"/>
            <a:ext cx="688772" cy="738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04" name="Google Shape;20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8806" y="4747373"/>
            <a:ext cx="448564" cy="6479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/>
          <p:nvPr/>
        </p:nvSpPr>
        <p:spPr>
          <a:xfrm>
            <a:off x="6774617" y="4091792"/>
            <a:ext cx="15672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Route the Service</a:t>
            </a:r>
            <a:endParaRPr/>
          </a:p>
        </p:txBody>
      </p:sp>
      <p:pic>
        <p:nvPicPr>
          <p:cNvPr descr="A picture containing large, table, building, decorated&#10;&#10;Description automatically generated" id="206" name="Google Shape;20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8897" y="3463837"/>
            <a:ext cx="688772" cy="73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/>
          <p:nvPr/>
        </p:nvSpPr>
        <p:spPr>
          <a:xfrm>
            <a:off x="545236" y="430784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545236" y="5527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213" name="Google Shape;213;p24"/>
          <p:cNvSpPr txBox="1"/>
          <p:nvPr/>
        </p:nvSpPr>
        <p:spPr>
          <a:xfrm>
            <a:off x="4792808" y="4040109"/>
            <a:ext cx="44259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Routing and feedback delivers the microservice with the Helm meta-data.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895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1655010" y="2026774"/>
            <a:ext cx="1225931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755561" y="2118623"/>
            <a:ext cx="30248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Container Image Build replaces monolithic compile/link scripts</a:t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1655010" y="3827647"/>
            <a:ext cx="1225931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6392814" y="1956303"/>
            <a:ext cx="1225931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6505511" y="3899469"/>
            <a:ext cx="1225931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5074779" y="2102958"/>
            <a:ext cx="382574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CD pipeline supports independently deployable microservices with 100s of workflows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895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33726" y="4022312"/>
            <a:ext cx="472315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Configuration management is critical to provide continuous mapping of service to service and application to service relationships (Your new BOM)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895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building, window, drawing&#10;&#10;Description automatically generated" id="221" name="Google Shape;22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2839" y="1288185"/>
            <a:ext cx="944925" cy="655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heel&#10;&#10;Description automatically generated" id="222" name="Google Shape;22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6847" y="1247998"/>
            <a:ext cx="981607" cy="79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arge, table, building, decorated&#10;&#10;Description automatically generated" id="223" name="Google Shape;22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9366" y="2866048"/>
            <a:ext cx="897215" cy="961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24" name="Google Shape;22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5611" y="3123666"/>
            <a:ext cx="519023" cy="7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5"/>
          <p:cNvGrpSpPr/>
          <p:nvPr/>
        </p:nvGrpSpPr>
        <p:grpSpPr>
          <a:xfrm>
            <a:off x="5109975" y="139600"/>
            <a:ext cx="3765525" cy="2699200"/>
            <a:chOff x="744625" y="288525"/>
            <a:chExt cx="3765525" cy="2699200"/>
          </a:xfrm>
        </p:grpSpPr>
        <p:sp>
          <p:nvSpPr>
            <p:cNvPr id="230" name="Google Shape;230;p25"/>
            <p:cNvSpPr/>
            <p:nvPr/>
          </p:nvSpPr>
          <p:spPr>
            <a:xfrm>
              <a:off x="744625" y="381625"/>
              <a:ext cx="3527700" cy="26061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1154175" y="642250"/>
              <a:ext cx="1749900" cy="828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</a:t>
              </a:r>
              <a:r>
                <a:rPr lang="en-US">
                  <a:solidFill>
                    <a:srgbClr val="FFFFFF"/>
                  </a:solidFill>
                </a:rPr>
                <a:t>Email Service V1.5</a:t>
              </a: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1278650" y="1297250"/>
              <a:ext cx="2267700" cy="828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</a:t>
              </a:r>
              <a:r>
                <a:rPr lang="en-US">
                  <a:solidFill>
                    <a:srgbClr val="FFFFFF"/>
                  </a:solidFill>
                </a:rPr>
                <a:t>Checkout</a:t>
              </a:r>
              <a:r>
                <a:rPr lang="en-US">
                  <a:solidFill>
                    <a:srgbClr val="FFFFFF"/>
                  </a:solidFill>
                </a:rPr>
                <a:t> Service V2.7</a:t>
              </a: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1505500" y="1989500"/>
              <a:ext cx="2267700" cy="828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</a:t>
              </a:r>
              <a:r>
                <a:rPr lang="en-US">
                  <a:solidFill>
                    <a:srgbClr val="FFFFFF"/>
                  </a:solidFill>
                </a:rPr>
                <a:t>Front End</a:t>
              </a:r>
              <a:r>
                <a:rPr lang="en-US">
                  <a:solidFill>
                    <a:srgbClr val="FFFFFF"/>
                  </a:solidFill>
                </a:rPr>
                <a:t> V5.5</a:t>
              </a:r>
              <a:endParaRPr/>
            </a:p>
          </p:txBody>
        </p:sp>
        <p:sp>
          <p:nvSpPr>
            <p:cNvPr id="234" name="Google Shape;234;p25"/>
            <p:cNvSpPr txBox="1"/>
            <p:nvPr/>
          </p:nvSpPr>
          <p:spPr>
            <a:xfrm>
              <a:off x="768550" y="288525"/>
              <a:ext cx="3741600" cy="2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myapp 10.2 (current production version)</a:t>
              </a:r>
              <a:endParaRPr/>
            </a:p>
          </p:txBody>
        </p:sp>
      </p:grpSp>
      <p:grpSp>
        <p:nvGrpSpPr>
          <p:cNvPr id="235" name="Google Shape;235;p25"/>
          <p:cNvGrpSpPr/>
          <p:nvPr/>
        </p:nvGrpSpPr>
        <p:grpSpPr>
          <a:xfrm>
            <a:off x="5109975" y="2941200"/>
            <a:ext cx="3765525" cy="2699200"/>
            <a:chOff x="744625" y="288525"/>
            <a:chExt cx="3765525" cy="2699200"/>
          </a:xfrm>
        </p:grpSpPr>
        <p:sp>
          <p:nvSpPr>
            <p:cNvPr id="236" name="Google Shape;236;p25"/>
            <p:cNvSpPr/>
            <p:nvPr/>
          </p:nvSpPr>
          <p:spPr>
            <a:xfrm>
              <a:off x="744625" y="381625"/>
              <a:ext cx="3527700" cy="26061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1154175" y="642250"/>
              <a:ext cx="1749900" cy="828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00"/>
                  </a:solidFill>
                </a:rPr>
                <a:t> Email Service V1.7</a:t>
              </a: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1278650" y="1297250"/>
              <a:ext cx="2267700" cy="828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</a:t>
              </a:r>
              <a:r>
                <a:rPr lang="en-US">
                  <a:solidFill>
                    <a:srgbClr val="FFFFFF"/>
                  </a:solidFill>
                </a:rPr>
                <a:t>Checkout Service V2.7</a:t>
              </a: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1505500" y="1989500"/>
              <a:ext cx="2267700" cy="828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</a:t>
              </a:r>
              <a:r>
                <a:rPr lang="en-US">
                  <a:solidFill>
                    <a:srgbClr val="FFFFFF"/>
                  </a:solidFill>
                </a:rPr>
                <a:t>Front End V5.5</a:t>
              </a:r>
              <a:endParaRPr/>
            </a:p>
          </p:txBody>
        </p:sp>
        <p:sp>
          <p:nvSpPr>
            <p:cNvPr id="240" name="Google Shape;240;p25"/>
            <p:cNvSpPr txBox="1"/>
            <p:nvPr/>
          </p:nvSpPr>
          <p:spPr>
            <a:xfrm>
              <a:off x="768550" y="288525"/>
              <a:ext cx="3741600" cy="2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myapp 11.1 (beta version)</a:t>
              </a:r>
              <a:endParaRPr/>
            </a:p>
          </p:txBody>
        </p:sp>
      </p:grpSp>
      <p:sp>
        <p:nvSpPr>
          <p:cNvPr id="241" name="Google Shape;241;p25"/>
          <p:cNvSpPr/>
          <p:nvPr/>
        </p:nvSpPr>
        <p:spPr>
          <a:xfrm>
            <a:off x="2652750" y="2126775"/>
            <a:ext cx="1694100" cy="19314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5"/>
          <p:cNvSpPr txBox="1"/>
          <p:nvPr/>
        </p:nvSpPr>
        <p:spPr>
          <a:xfrm>
            <a:off x="2941300" y="2126775"/>
            <a:ext cx="9867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 K8S</a:t>
            </a:r>
            <a:endParaRPr/>
          </a:p>
        </p:txBody>
      </p:sp>
      <p:sp>
        <p:nvSpPr>
          <p:cNvPr id="243" name="Google Shape;243;p25"/>
          <p:cNvSpPr txBox="1"/>
          <p:nvPr/>
        </p:nvSpPr>
        <p:spPr>
          <a:xfrm>
            <a:off x="2969250" y="2987825"/>
            <a:ext cx="6048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Isitio</a:t>
            </a:r>
            <a:endParaRPr/>
          </a:p>
        </p:txBody>
      </p:sp>
      <p:cxnSp>
        <p:nvCxnSpPr>
          <p:cNvPr id="244" name="Google Shape;244;p25"/>
          <p:cNvCxnSpPr/>
          <p:nvPr/>
        </p:nvCxnSpPr>
        <p:spPr>
          <a:xfrm>
            <a:off x="660850" y="2075650"/>
            <a:ext cx="1980600" cy="856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25"/>
          <p:cNvCxnSpPr>
            <a:stCxn id="241" idx="5"/>
          </p:cNvCxnSpPr>
          <p:nvPr/>
        </p:nvCxnSpPr>
        <p:spPr>
          <a:xfrm flipH="1" rot="10800000">
            <a:off x="4346850" y="1776713"/>
            <a:ext cx="747000" cy="11040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5"/>
          <p:cNvCxnSpPr/>
          <p:nvPr/>
        </p:nvCxnSpPr>
        <p:spPr>
          <a:xfrm flipH="1" rot="10800000">
            <a:off x="623625" y="3655525"/>
            <a:ext cx="2025600" cy="1017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25"/>
          <p:cNvCxnSpPr>
            <a:endCxn id="236" idx="1"/>
          </p:cNvCxnSpPr>
          <p:nvPr/>
        </p:nvCxnSpPr>
        <p:spPr>
          <a:xfrm>
            <a:off x="4331475" y="3655450"/>
            <a:ext cx="778500" cy="681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25"/>
          <p:cNvSpPr txBox="1"/>
          <p:nvPr/>
        </p:nvSpPr>
        <p:spPr>
          <a:xfrm>
            <a:off x="493325" y="1638175"/>
            <a:ext cx="16476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Production User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440950" y="4733050"/>
            <a:ext cx="16476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Beta</a:t>
            </a:r>
            <a:r>
              <a:rPr lang="en-US"/>
              <a:t> User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377325" y="424500"/>
            <a:ext cx="3348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545231" y="552700"/>
            <a:ext cx="334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Istio User Routing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/>
          <p:nvPr/>
        </p:nvSpPr>
        <p:spPr>
          <a:xfrm>
            <a:off x="4990200" y="1163574"/>
            <a:ext cx="37548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</a:rPr>
              <a:t>Real World Use Cases</a:t>
            </a:r>
            <a:endParaRPr/>
          </a:p>
        </p:txBody>
      </p:sp>
      <p:sp>
        <p:nvSpPr>
          <p:cNvPr id="258" name="Google Shape;258;p26"/>
          <p:cNvSpPr/>
          <p:nvPr/>
        </p:nvSpPr>
        <p:spPr>
          <a:xfrm flipH="1">
            <a:off x="-1" y="0"/>
            <a:ext cx="4629587" cy="5709285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6"/>
          <p:cNvSpPr/>
          <p:nvPr/>
        </p:nvSpPr>
        <p:spPr>
          <a:xfrm flipH="1">
            <a:off x="-1" y="0"/>
            <a:ext cx="4518116" cy="5709285"/>
          </a:xfrm>
          <a:custGeom>
            <a:rect b="b" l="l" r="r" t="t"/>
            <a:pathLst>
              <a:path extrusionOk="0" h="6858000" w="6024154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5093382" y="1117855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00" y="1492971"/>
            <a:ext cx="3943750" cy="8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/>
          <p:nvPr/>
        </p:nvSpPr>
        <p:spPr>
          <a:xfrm>
            <a:off x="4629575" y="2738225"/>
            <a:ext cx="4263000" cy="23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</a:rPr>
              <a:t>Tetricor.com</a:t>
            </a:r>
            <a:endParaRPr sz="3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Enterprise Resource Planning Software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54523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/>
        </p:nvSpPr>
        <p:spPr>
          <a:xfrm>
            <a:off x="460175" y="529537"/>
            <a:ext cx="7960255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What we will cover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Changes in your CI/CD process for a K8s Platform</a:t>
            </a:r>
            <a:endParaRPr/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/>
              <a:t>When you begin your Cloud Native journey, you’ll quickly find that your current CI/CD pipeline is not going to make the grade. Kubernetes is finally moving us away from a monolithic approach to software development towards a service-based approach. To support this approach, your CI/CD Pipeline will need to pivot. We will cover the problem areas.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/>
              <a:t>See a use case of how that might look.  Meet Nathan Martin of sagecore technologies who will provide us a real-world case study on managing microservice with service mesh routing in a modern continuous delivery pipeline.</a:t>
            </a:r>
            <a:endParaRPr/>
          </a:p>
        </p:txBody>
      </p:sp>
      <p:pic>
        <p:nvPicPr>
          <p:cNvPr descr="A picture containing drawing, food&#10;&#10;Description automatically generated" id="41" name="Google Shape;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7703" y="4774221"/>
            <a:ext cx="1387757" cy="302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2" name="Google Shape;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9682" y="4596034"/>
            <a:ext cx="561495" cy="69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/>
          <p:nvPr>
            <p:ph idx="1" type="body"/>
          </p:nvPr>
        </p:nvSpPr>
        <p:spPr>
          <a:xfrm>
            <a:off x="341750" y="1775250"/>
            <a:ext cx="87303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Tetricor is a dynamic Enterprise Resource Planning software developed by Sagecore Technologies. </a:t>
            </a:r>
            <a:endParaRPr/>
          </a:p>
          <a:p>
            <a:pPr indent="0" lvl="0" marL="571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571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900"/>
              <a:t>Developed on a Kubernetes Platform with Istio.</a:t>
            </a:r>
            <a:endParaRPr sz="2900"/>
          </a:p>
        </p:txBody>
      </p:sp>
      <p:sp>
        <p:nvSpPr>
          <p:cNvPr id="268" name="Google Shape;268;p27"/>
          <p:cNvSpPr/>
          <p:nvPr/>
        </p:nvSpPr>
        <p:spPr>
          <a:xfrm>
            <a:off x="545236" y="430784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545236" y="476503"/>
            <a:ext cx="79857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Overview</a:t>
            </a:r>
            <a:endParaRPr/>
          </a:p>
        </p:txBody>
      </p:sp>
      <p:pic>
        <p:nvPicPr>
          <p:cNvPr id="270" name="Google Shape;2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Journey’s Challenges: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700"/>
              <a:t>Deployment Staging</a:t>
            </a:r>
            <a:endParaRPr sz="27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700"/>
              <a:t>Application versioning</a:t>
            </a:r>
            <a:endParaRPr sz="27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700"/>
              <a:t>Request routing</a:t>
            </a:r>
            <a:endParaRPr sz="27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700"/>
              <a:t>Mesh ( and cluster ) visualization</a:t>
            </a:r>
            <a:endParaRPr sz="2700"/>
          </a:p>
        </p:txBody>
      </p:sp>
      <p:sp>
        <p:nvSpPr>
          <p:cNvPr id="276" name="Google Shape;276;p28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Overview</a:t>
            </a:r>
            <a:endParaRPr/>
          </a:p>
        </p:txBody>
      </p:sp>
      <p:pic>
        <p:nvPicPr>
          <p:cNvPr id="278" name="Google Shape;2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Solution: </a:t>
            </a:r>
            <a:r>
              <a:rPr lang="en-US" sz="2400"/>
              <a:t>The Sagecore Technologies team recognized the need to create a</a:t>
            </a:r>
            <a:r>
              <a:rPr lang="en-US" sz="2400"/>
              <a:t> dynamic lifecycle with testing as close to production as possible.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required automation driven by a  CD pipeline with rollout strategies for continuous </a:t>
            </a:r>
            <a:r>
              <a:rPr lang="en-US" sz="2400"/>
              <a:t>configuration</a:t>
            </a:r>
            <a:r>
              <a:rPr lang="en-US" sz="2400"/>
              <a:t> management, continuous test and continuous deployment.</a:t>
            </a:r>
            <a:endParaRPr sz="2400"/>
          </a:p>
        </p:txBody>
      </p:sp>
      <p:sp>
        <p:nvSpPr>
          <p:cNvPr id="284" name="Google Shape;284;p29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Deployment Staging</a:t>
            </a:r>
            <a:endParaRPr/>
          </a:p>
        </p:txBody>
      </p:sp>
      <p:pic>
        <p:nvPicPr>
          <p:cNvPr id="286" name="Google Shape;2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>
            <p:ph idx="1" type="body"/>
          </p:nvPr>
        </p:nvSpPr>
        <p:spPr>
          <a:xfrm>
            <a:off x="2741600" y="1352475"/>
            <a:ext cx="61308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Setup Istio DestinationRules to easily rollout from beta ‘virtual service’ to other application versions.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What makes this different than updating routing from beta to production using K8s Ingress controller?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Ingress rules have a lag time to live. This method allows for instant rollout of a specific build, and segregation of build schedules for different users ( beta, alpha, pre-prod. etc.. )</a:t>
            </a:r>
            <a:endParaRPr sz="1800"/>
          </a:p>
        </p:txBody>
      </p:sp>
      <p:sp>
        <p:nvSpPr>
          <p:cNvPr id="292" name="Google Shape;292;p30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465311" y="526328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Getting There</a:t>
            </a:r>
            <a:endParaRPr/>
          </a:p>
        </p:txBody>
      </p:sp>
      <p:pic>
        <p:nvPicPr>
          <p:cNvPr id="294" name="Google Shape;2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900" y="1876215"/>
            <a:ext cx="2396825" cy="159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Problem: </a:t>
            </a:r>
            <a:r>
              <a:rPr lang="en-US" sz="2300"/>
              <a:t>Our SaaS model must cleverly allocate resources within our cluster to specific accounts, and routing of specific requests to their corresponding microservices for consumption.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Kubernetes ingress routing is somewhat limited, and seemingly designed for top level network design ( as mentioned before there is a lag time in deployment of service routing. )</a:t>
            </a:r>
            <a:endParaRPr sz="2300"/>
          </a:p>
        </p:txBody>
      </p:sp>
      <p:sp>
        <p:nvSpPr>
          <p:cNvPr id="301" name="Google Shape;301;p31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Request Routing</a:t>
            </a:r>
            <a:endParaRPr/>
          </a:p>
        </p:txBody>
      </p:sp>
      <p:pic>
        <p:nvPicPr>
          <p:cNvPr id="303" name="Google Shape;3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/>
          <p:nvPr>
            <p:ph idx="1" type="body"/>
          </p:nvPr>
        </p:nvSpPr>
        <p:spPr>
          <a:xfrm>
            <a:off x="311700" y="1280525"/>
            <a:ext cx="8520600" cy="4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Problem</a:t>
            </a:r>
            <a:r>
              <a:rPr lang="en-US" sz="3100"/>
              <a:t>: </a:t>
            </a:r>
            <a:r>
              <a:rPr lang="en-US" sz="2300"/>
              <a:t>We had necessity to route based upon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Headers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Domain  ( Host )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Cookie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Custom Header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Path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Without Istio we had no way to attach various SaaS tenants to different application versions, dynamically.</a:t>
            </a:r>
            <a:endParaRPr sz="2300"/>
          </a:p>
        </p:txBody>
      </p:sp>
      <p:sp>
        <p:nvSpPr>
          <p:cNvPr id="309" name="Google Shape;309;p32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Request Routing</a:t>
            </a:r>
            <a:endParaRPr/>
          </a:p>
        </p:txBody>
      </p:sp>
      <p:pic>
        <p:nvPicPr>
          <p:cNvPr id="311" name="Google Shape;3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/>
          <p:nvPr>
            <p:ph idx="1" type="body"/>
          </p:nvPr>
        </p:nvSpPr>
        <p:spPr>
          <a:xfrm>
            <a:off x="311700" y="1280525"/>
            <a:ext cx="3588300" cy="3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Host </a:t>
            </a:r>
            <a:r>
              <a:rPr lang="en-US" sz="3100"/>
              <a:t>Based Routing Example: 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This example routes all traffic from ‘myapp.com’ and ‘prod.myapp.com’ to the production subset.</a:t>
            </a:r>
            <a:endParaRPr sz="2200"/>
          </a:p>
        </p:txBody>
      </p:sp>
      <p:sp>
        <p:nvSpPr>
          <p:cNvPr id="317" name="Google Shape;317;p33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3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Request Routing</a:t>
            </a:r>
            <a:endParaRPr/>
          </a:p>
        </p:txBody>
      </p:sp>
      <p:pic>
        <p:nvPicPr>
          <p:cNvPr id="319" name="Google Shape;3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400" y="1356321"/>
            <a:ext cx="4939199" cy="4189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>
            <p:ph idx="1" type="body"/>
          </p:nvPr>
        </p:nvSpPr>
        <p:spPr>
          <a:xfrm>
            <a:off x="311700" y="1280525"/>
            <a:ext cx="3588300" cy="3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Host Based Routing Example: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This example routes all traffic from ‘beta.myapp.com’ to the beta subset.</a:t>
            </a:r>
            <a:endParaRPr sz="2200"/>
          </a:p>
        </p:txBody>
      </p:sp>
      <p:sp>
        <p:nvSpPr>
          <p:cNvPr id="326" name="Google Shape;326;p34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4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595959"/>
                </a:solidFill>
              </a:rPr>
              <a:t>Request Routing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pic>
        <p:nvPicPr>
          <p:cNvPr id="328" name="Google Shape;3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400" y="1356321"/>
            <a:ext cx="4939200" cy="3994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>
            <p:ph idx="1" type="body"/>
          </p:nvPr>
        </p:nvSpPr>
        <p:spPr>
          <a:xfrm>
            <a:off x="311700" y="1280525"/>
            <a:ext cx="3588300" cy="3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Example</a:t>
            </a:r>
            <a:r>
              <a:rPr lang="en-US" sz="3000"/>
              <a:t>: </a:t>
            </a:r>
            <a:br>
              <a:rPr lang="en-US" sz="3000"/>
            </a:b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Label your deployments with a unique application version each time you deploy a new version.</a:t>
            </a:r>
            <a:endParaRPr sz="2300"/>
          </a:p>
        </p:txBody>
      </p:sp>
      <p:sp>
        <p:nvSpPr>
          <p:cNvPr id="335" name="Google Shape;335;p35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Deployment Staging</a:t>
            </a:r>
            <a:endParaRPr/>
          </a:p>
        </p:txBody>
      </p:sp>
      <p:pic>
        <p:nvPicPr>
          <p:cNvPr id="337" name="Google Shape;3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400" y="1965924"/>
            <a:ext cx="2133975" cy="338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7624" y="1965921"/>
            <a:ext cx="2133976" cy="33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/>
          <p:nvPr/>
        </p:nvSpPr>
        <p:spPr>
          <a:xfrm>
            <a:off x="3962875" y="1485250"/>
            <a:ext cx="16977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Deployment ‘alpha’</a:t>
            </a:r>
            <a:endParaRPr/>
          </a:p>
        </p:txBody>
      </p:sp>
      <p:sp>
        <p:nvSpPr>
          <p:cNvPr id="341" name="Google Shape;341;p35"/>
          <p:cNvSpPr txBox="1"/>
          <p:nvPr/>
        </p:nvSpPr>
        <p:spPr>
          <a:xfrm>
            <a:off x="6781425" y="1478725"/>
            <a:ext cx="24990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Deployment </a:t>
            </a:r>
            <a:r>
              <a:rPr lang="en-US"/>
              <a:t>‘production’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 txBox="1"/>
          <p:nvPr>
            <p:ph idx="1" type="body"/>
          </p:nvPr>
        </p:nvSpPr>
        <p:spPr>
          <a:xfrm>
            <a:off x="311700" y="1280525"/>
            <a:ext cx="3588300" cy="3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Define a DestinationRule to map your application versions into human-readable application subsets.</a:t>
            </a:r>
            <a:endParaRPr sz="2300"/>
          </a:p>
        </p:txBody>
      </p:sp>
      <p:sp>
        <p:nvSpPr>
          <p:cNvPr id="347" name="Google Shape;347;p36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6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Deployment Staging</a:t>
            </a:r>
            <a:endParaRPr/>
          </a:p>
        </p:txBody>
      </p:sp>
      <p:pic>
        <p:nvPicPr>
          <p:cNvPr id="349" name="Google Shape;3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400" y="1356321"/>
            <a:ext cx="4939200" cy="4204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66000"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340501" y="453282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238026" y="513193"/>
            <a:ext cx="26883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Takeaways </a:t>
            </a:r>
            <a:endParaRPr/>
          </a:p>
        </p:txBody>
      </p:sp>
      <p:sp>
        <p:nvSpPr>
          <p:cNvPr id="49" name="Google Shape;49;p10"/>
          <p:cNvSpPr txBox="1"/>
          <p:nvPr/>
        </p:nvSpPr>
        <p:spPr>
          <a:xfrm>
            <a:off x="594942" y="1190685"/>
            <a:ext cx="411267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most organizations,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microservices will have their own repository and workflows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CD tools will need to support workflow templates.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 management will be lost as large monolithic builds are replaced or non-existence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Link decision making is done at runtime – not by a build manager.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Mesh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becomes core to routing microservices and changing how we see Dev, Test, and Prod Environments.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/>
          <p:nvPr>
            <p:ph idx="1" type="body"/>
          </p:nvPr>
        </p:nvSpPr>
        <p:spPr>
          <a:xfrm>
            <a:off x="311700" y="1280525"/>
            <a:ext cx="3588300" cy="3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Define your VirtualServices to route to appropriate subsets.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This example routes all traffic from ‘myapp.com’ and ‘prod.myapp.com’ to the production subset.</a:t>
            </a:r>
            <a:endParaRPr sz="2200"/>
          </a:p>
        </p:txBody>
      </p:sp>
      <p:sp>
        <p:nvSpPr>
          <p:cNvPr id="356" name="Google Shape;356;p37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7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Deployment Staging</a:t>
            </a:r>
            <a:endParaRPr/>
          </a:p>
        </p:txBody>
      </p:sp>
      <p:pic>
        <p:nvPicPr>
          <p:cNvPr id="358" name="Google Shape;3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400" y="1356321"/>
            <a:ext cx="4939199" cy="4189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/>
          <p:nvPr>
            <p:ph idx="1" type="body"/>
          </p:nvPr>
        </p:nvSpPr>
        <p:spPr>
          <a:xfrm>
            <a:off x="311700" y="1280525"/>
            <a:ext cx="3588300" cy="3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Define your VirtualServices to route to appropriate subsets.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This example routes all traffic from ‘beta.myapp.com’ to the beta subset.</a:t>
            </a:r>
            <a:endParaRPr sz="2200"/>
          </a:p>
        </p:txBody>
      </p:sp>
      <p:sp>
        <p:nvSpPr>
          <p:cNvPr id="365" name="Google Shape;365;p38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8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Deployment Staging</a:t>
            </a:r>
            <a:endParaRPr/>
          </a:p>
        </p:txBody>
      </p:sp>
      <p:pic>
        <p:nvPicPr>
          <p:cNvPr id="367" name="Google Shape;3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400" y="1356321"/>
            <a:ext cx="4939200" cy="3994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9"/>
          <p:cNvSpPr txBox="1"/>
          <p:nvPr>
            <p:ph idx="1" type="body"/>
          </p:nvPr>
        </p:nvSpPr>
        <p:spPr>
          <a:xfrm>
            <a:off x="311700" y="1280525"/>
            <a:ext cx="3588300" cy="3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Elevating an application version is easy, simply update your DestinationRule.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 this example, beta (v2-1) was elevated to production.</a:t>
            </a:r>
            <a:endParaRPr sz="2400"/>
          </a:p>
        </p:txBody>
      </p:sp>
      <p:sp>
        <p:nvSpPr>
          <p:cNvPr id="374" name="Google Shape;374;p39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9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Deployment Staging</a:t>
            </a:r>
            <a:endParaRPr/>
          </a:p>
        </p:txBody>
      </p:sp>
      <p:pic>
        <p:nvPicPr>
          <p:cNvPr id="376" name="Google Shape;3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400" y="1356321"/>
            <a:ext cx="4939199" cy="4114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Problem: </a:t>
            </a:r>
            <a:r>
              <a:rPr lang="en-US" sz="2300"/>
              <a:t>Migrating from a monolithic mentality can be difficult. 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Visualizing your cluster and understanding how your application is behaving is crucial to deploying and managing an istio/kubernetes powered application and it’s complexity.</a:t>
            </a:r>
            <a:endParaRPr sz="2300"/>
          </a:p>
        </p:txBody>
      </p:sp>
      <p:sp>
        <p:nvSpPr>
          <p:cNvPr id="383" name="Google Shape;383;p40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Mesh Visualization</a:t>
            </a:r>
            <a:endParaRPr/>
          </a:p>
        </p:txBody>
      </p:sp>
      <p:pic>
        <p:nvPicPr>
          <p:cNvPr id="385" name="Google Shape;3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"/>
          <p:cNvSpPr txBox="1"/>
          <p:nvPr>
            <p:ph type="title"/>
          </p:nvPr>
        </p:nvSpPr>
        <p:spPr>
          <a:xfrm>
            <a:off x="255850" y="131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Ortelius View of Application Versions</a:t>
            </a:r>
            <a:endParaRPr sz="3700"/>
          </a:p>
        </p:txBody>
      </p:sp>
      <p:sp>
        <p:nvSpPr>
          <p:cNvPr id="391" name="Google Shape;391;p41"/>
          <p:cNvSpPr/>
          <p:nvPr/>
        </p:nvSpPr>
        <p:spPr>
          <a:xfrm>
            <a:off x="5028575" y="1176000"/>
            <a:ext cx="3311400" cy="3757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1"/>
          <p:cNvSpPr/>
          <p:nvPr/>
        </p:nvSpPr>
        <p:spPr>
          <a:xfrm>
            <a:off x="5474050" y="1598150"/>
            <a:ext cx="2521500" cy="69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Email Service V1.5</a:t>
            </a:r>
            <a:endParaRPr/>
          </a:p>
        </p:txBody>
      </p:sp>
      <p:sp>
        <p:nvSpPr>
          <p:cNvPr id="393" name="Google Shape;393;p41"/>
          <p:cNvSpPr/>
          <p:nvPr/>
        </p:nvSpPr>
        <p:spPr>
          <a:xfrm>
            <a:off x="5474100" y="3214975"/>
            <a:ext cx="2521500" cy="69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Checkout Service V2.7</a:t>
            </a:r>
            <a:endParaRPr/>
          </a:p>
        </p:txBody>
      </p:sp>
      <p:sp>
        <p:nvSpPr>
          <p:cNvPr id="394" name="Google Shape;394;p41"/>
          <p:cNvSpPr/>
          <p:nvPr/>
        </p:nvSpPr>
        <p:spPr>
          <a:xfrm>
            <a:off x="5474100" y="4049175"/>
            <a:ext cx="2521500" cy="69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Front End V5.5</a:t>
            </a:r>
            <a:endParaRPr/>
          </a:p>
        </p:txBody>
      </p:sp>
      <p:sp>
        <p:nvSpPr>
          <p:cNvPr id="395" name="Google Shape;395;p41"/>
          <p:cNvSpPr txBox="1"/>
          <p:nvPr/>
        </p:nvSpPr>
        <p:spPr>
          <a:xfrm>
            <a:off x="5095765" y="1129445"/>
            <a:ext cx="35121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K8S Contains 2 Versions of Email Service</a:t>
            </a:r>
            <a:endParaRPr sz="1300"/>
          </a:p>
        </p:txBody>
      </p:sp>
      <p:sp>
        <p:nvSpPr>
          <p:cNvPr id="396" name="Google Shape;396;p41"/>
          <p:cNvSpPr/>
          <p:nvPr/>
        </p:nvSpPr>
        <p:spPr>
          <a:xfrm>
            <a:off x="5474050" y="2380775"/>
            <a:ext cx="2521500" cy="69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 Email Service V1.7 (Beta)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869675" y="1489225"/>
            <a:ext cx="1656600" cy="69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myapp v2-1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(production)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8" name="Google Shape;398;p41"/>
          <p:cNvSpPr/>
          <p:nvPr/>
        </p:nvSpPr>
        <p:spPr>
          <a:xfrm>
            <a:off x="841175" y="3293800"/>
            <a:ext cx="17136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myapp v2-2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(beta)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399" name="Google Shape;399;p41"/>
          <p:cNvCxnSpPr>
            <a:stCxn id="398" idx="3"/>
            <a:endCxn id="396" idx="1"/>
          </p:cNvCxnSpPr>
          <p:nvPr/>
        </p:nvCxnSpPr>
        <p:spPr>
          <a:xfrm flipH="1" rot="10800000">
            <a:off x="2554775" y="2726200"/>
            <a:ext cx="2919300" cy="948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41"/>
          <p:cNvCxnSpPr>
            <a:stCxn id="398" idx="3"/>
            <a:endCxn id="393" idx="1"/>
          </p:cNvCxnSpPr>
          <p:nvPr/>
        </p:nvCxnSpPr>
        <p:spPr>
          <a:xfrm flipH="1" rot="10800000">
            <a:off x="2554775" y="3560500"/>
            <a:ext cx="2919300" cy="11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41"/>
          <p:cNvCxnSpPr>
            <a:stCxn id="398" idx="3"/>
            <a:endCxn id="394" idx="1"/>
          </p:cNvCxnSpPr>
          <p:nvPr/>
        </p:nvCxnSpPr>
        <p:spPr>
          <a:xfrm>
            <a:off x="2554775" y="3674800"/>
            <a:ext cx="2919300" cy="71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41"/>
          <p:cNvCxnSpPr>
            <a:stCxn id="397" idx="3"/>
            <a:endCxn id="392" idx="1"/>
          </p:cNvCxnSpPr>
          <p:nvPr/>
        </p:nvCxnSpPr>
        <p:spPr>
          <a:xfrm>
            <a:off x="2526275" y="1834675"/>
            <a:ext cx="2947800" cy="108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03" name="Google Shape;403;p41"/>
          <p:cNvCxnSpPr>
            <a:stCxn id="397" idx="3"/>
            <a:endCxn id="393" idx="1"/>
          </p:cNvCxnSpPr>
          <p:nvPr/>
        </p:nvCxnSpPr>
        <p:spPr>
          <a:xfrm>
            <a:off x="2526275" y="1834675"/>
            <a:ext cx="2947800" cy="1725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04" name="Google Shape;404;p41"/>
          <p:cNvCxnSpPr>
            <a:stCxn id="397" idx="3"/>
            <a:endCxn id="394" idx="1"/>
          </p:cNvCxnSpPr>
          <p:nvPr/>
        </p:nvCxnSpPr>
        <p:spPr>
          <a:xfrm>
            <a:off x="2526275" y="1834675"/>
            <a:ext cx="2947800" cy="2559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05" name="Google Shape;405;p41"/>
          <p:cNvSpPr txBox="1"/>
          <p:nvPr/>
        </p:nvSpPr>
        <p:spPr>
          <a:xfrm>
            <a:off x="158225" y="4765600"/>
            <a:ext cx="46635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Ortelius Applications Versions are applied to Isitio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Checkout and Front End shared by both versions</a:t>
            </a:r>
            <a:endParaRPr/>
          </a:p>
        </p:txBody>
      </p:sp>
      <p:pic>
        <p:nvPicPr>
          <p:cNvPr descr="A picture containing table, laying, clock&#10;&#10;Description automatically generated" id="406" name="Google Shape;40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673" y="2363448"/>
            <a:ext cx="751008" cy="8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/>
          <p:nvPr>
            <p:ph idx="1" type="body"/>
          </p:nvPr>
        </p:nvSpPr>
        <p:spPr>
          <a:xfrm>
            <a:off x="311700" y="1280525"/>
            <a:ext cx="11853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Meet</a:t>
            </a:r>
            <a:r>
              <a:rPr lang="en-US" sz="3100"/>
              <a:t>: </a:t>
            </a:r>
            <a:endParaRPr sz="2300"/>
          </a:p>
        </p:txBody>
      </p:sp>
      <p:sp>
        <p:nvSpPr>
          <p:cNvPr id="412" name="Google Shape;412;p42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2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Mesh Visualization</a:t>
            </a:r>
            <a:endParaRPr/>
          </a:p>
        </p:txBody>
      </p:sp>
      <p:pic>
        <p:nvPicPr>
          <p:cNvPr id="414" name="Google Shape;4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7525" y="1389721"/>
            <a:ext cx="14478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2"/>
          <p:cNvSpPr txBox="1"/>
          <p:nvPr/>
        </p:nvSpPr>
        <p:spPr>
          <a:xfrm>
            <a:off x="380525" y="1991875"/>
            <a:ext cx="266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https://kiali.io/</a:t>
            </a:r>
            <a:endParaRPr/>
          </a:p>
        </p:txBody>
      </p:sp>
      <p:sp>
        <p:nvSpPr>
          <p:cNvPr id="417" name="Google Shape;417;p42"/>
          <p:cNvSpPr txBox="1"/>
          <p:nvPr/>
        </p:nvSpPr>
        <p:spPr>
          <a:xfrm>
            <a:off x="3675125" y="1773800"/>
            <a:ext cx="48558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Which microservices are part of my service mesh?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How are they connected?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How are they performing?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How can I operate on them?</a:t>
            </a:r>
            <a:endParaRPr sz="2900"/>
          </a:p>
        </p:txBody>
      </p:sp>
      <p:sp>
        <p:nvSpPr>
          <p:cNvPr id="418" name="Google Shape;418;p42"/>
          <p:cNvSpPr txBox="1"/>
          <p:nvPr/>
        </p:nvSpPr>
        <p:spPr>
          <a:xfrm>
            <a:off x="311700" y="2541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</a:rPr>
              <a:t>View your service mesh from a bird’s-eye view.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Enabling solutions to problems as they arise.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3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3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Mesh Visualization</a:t>
            </a:r>
            <a:endParaRPr/>
          </a:p>
        </p:txBody>
      </p:sp>
      <p:pic>
        <p:nvPicPr>
          <p:cNvPr id="425" name="Google Shape;4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3"/>
          <p:cNvSpPr txBox="1"/>
          <p:nvPr/>
        </p:nvSpPr>
        <p:spPr>
          <a:xfrm>
            <a:off x="572913" y="4945100"/>
            <a:ext cx="83910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Which microservices are part of my service mesh?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427" name="Google Shape;42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25" y="1233025"/>
            <a:ext cx="8131223" cy="37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4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Mesh Visualization</a:t>
            </a:r>
            <a:endParaRPr/>
          </a:p>
        </p:txBody>
      </p:sp>
      <p:pic>
        <p:nvPicPr>
          <p:cNvPr id="434" name="Google Shape;4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4"/>
          <p:cNvSpPr txBox="1"/>
          <p:nvPr/>
        </p:nvSpPr>
        <p:spPr>
          <a:xfrm>
            <a:off x="415450" y="4945100"/>
            <a:ext cx="85485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How are my </a:t>
            </a:r>
            <a:r>
              <a:rPr b="1" lang="en-US" sz="2600">
                <a:solidFill>
                  <a:schemeClr val="dk1"/>
                </a:solidFill>
              </a:rPr>
              <a:t>microservices performing?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436" name="Google Shape;4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50" y="1203925"/>
            <a:ext cx="8115477" cy="3752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5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Mesh Visualization</a:t>
            </a:r>
            <a:endParaRPr/>
          </a:p>
        </p:txBody>
      </p:sp>
      <p:pic>
        <p:nvPicPr>
          <p:cNvPr id="443" name="Google Shape;44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5"/>
          <p:cNvSpPr txBox="1"/>
          <p:nvPr/>
        </p:nvSpPr>
        <p:spPr>
          <a:xfrm>
            <a:off x="415450" y="4945100"/>
            <a:ext cx="85485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How are my microservices connected?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445" name="Google Shape;44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75" y="1139300"/>
            <a:ext cx="8216975" cy="3801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6"/>
          <p:cNvSpPr txBox="1"/>
          <p:nvPr/>
        </p:nvSpPr>
        <p:spPr>
          <a:xfrm>
            <a:off x="705748" y="1855158"/>
            <a:ext cx="4669710" cy="3566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SaaS based central “Hub” for sharing, managing and releasing microservices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Tracks and shows the “logical” application map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Simplifies the complexity of microservices so organizations can achieve business agility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Supports a Domain Catalog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Integrates into Continuous Delivery for continuous configuration management. </a:t>
            </a:r>
            <a:endParaRPr/>
          </a:p>
          <a:p>
            <a:pPr indent="-1968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Ortelius is the Open Source Core of DeployHub.</a:t>
            </a:r>
            <a:endParaRPr/>
          </a:p>
          <a:p>
            <a:pPr indent="-2095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6"/>
          <p:cNvSpPr/>
          <p:nvPr/>
        </p:nvSpPr>
        <p:spPr>
          <a:xfrm>
            <a:off x="54523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6"/>
          <p:cNvSpPr txBox="1"/>
          <p:nvPr/>
        </p:nvSpPr>
        <p:spPr>
          <a:xfrm>
            <a:off x="396565" y="464045"/>
            <a:ext cx="79857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Solution – Ortelius Open Source </a:t>
            </a:r>
            <a:endParaRPr/>
          </a:p>
        </p:txBody>
      </p:sp>
      <p:sp>
        <p:nvSpPr>
          <p:cNvPr id="454" name="Google Shape;454;p46"/>
          <p:cNvSpPr txBox="1"/>
          <p:nvPr/>
        </p:nvSpPr>
        <p:spPr>
          <a:xfrm>
            <a:off x="396565" y="888476"/>
            <a:ext cx="74195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Microservice Management for Site Reliability, DevOps Engineers, and Release Teams</a:t>
            </a:r>
            <a:endParaRPr/>
          </a:p>
        </p:txBody>
      </p:sp>
      <p:pic>
        <p:nvPicPr>
          <p:cNvPr descr="A close up of a logo&#10;&#10;Description automatically generated" id="455" name="Google Shape;45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4617239"/>
            <a:ext cx="750217" cy="690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uilding, sitting, large, table&#10;&#10;Description automatically generated" id="456" name="Google Shape;45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2566" y="1855158"/>
            <a:ext cx="2021316" cy="216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54523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 txBox="1"/>
          <p:nvPr/>
        </p:nvSpPr>
        <p:spPr>
          <a:xfrm>
            <a:off x="460175" y="529537"/>
            <a:ext cx="79602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Presenters</a:t>
            </a: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1045774" y="3377128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681226" y="3592565"/>
            <a:ext cx="307715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-US" sz="1400">
                <a:solidFill>
                  <a:srgbClr val="595959"/>
                </a:solidFill>
              </a:rPr>
              <a:t>racy Ragan, CEO &amp; Co-founder, DeployHub</a:t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Microservice Evangelist, Founding Board Member Eclipse Foundation.  Founding Board member of the CD Foundation, DevOps Institute Ambassador,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20+ DevOps Experience.</a:t>
            </a:r>
            <a:endParaRPr/>
          </a:p>
        </p:txBody>
      </p:sp>
      <p:pic>
        <p:nvPicPr>
          <p:cNvPr descr="A person smiling for the camera&#10;&#10;Description automatically generated" id="59" name="Google Shape;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109" y="1742099"/>
            <a:ext cx="1561397" cy="14653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/>
          <p:nvPr/>
        </p:nvSpPr>
        <p:spPr>
          <a:xfrm>
            <a:off x="5323129" y="3354268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4880850" y="3514373"/>
            <a:ext cx="3077100" cy="15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95959"/>
                </a:solidFill>
              </a:rPr>
              <a:t>Nathan Martin, CEO &amp; </a:t>
            </a:r>
            <a:r>
              <a:rPr b="1" lang="en-US">
                <a:solidFill>
                  <a:srgbClr val="595959"/>
                </a:solidFill>
              </a:rPr>
              <a:t>F</a:t>
            </a:r>
            <a:r>
              <a:rPr b="1" lang="en-US" sz="1400">
                <a:solidFill>
                  <a:srgbClr val="595959"/>
                </a:solidFill>
              </a:rPr>
              <a:t>ounder, </a:t>
            </a:r>
            <a:r>
              <a:rPr b="1" lang="en-US">
                <a:solidFill>
                  <a:srgbClr val="595959"/>
                </a:solidFill>
              </a:rPr>
              <a:t>S</a:t>
            </a:r>
            <a:r>
              <a:rPr b="1" lang="en-US" sz="1400">
                <a:solidFill>
                  <a:srgbClr val="595959"/>
                </a:solidFill>
              </a:rPr>
              <a:t>agecore </a:t>
            </a:r>
            <a:r>
              <a:rPr b="1" lang="en-US">
                <a:solidFill>
                  <a:srgbClr val="595959"/>
                </a:solidFill>
              </a:rPr>
              <a:t>T</a:t>
            </a:r>
            <a:r>
              <a:rPr b="1" lang="en-US" sz="1400">
                <a:solidFill>
                  <a:srgbClr val="595959"/>
                </a:solidFill>
              </a:rPr>
              <a:t>echnologies</a:t>
            </a:r>
            <a:endParaRPr b="1" sz="1400">
              <a:solidFill>
                <a:srgbClr val="59595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</a:rPr>
              <a:t>Speaker, thought leader, Kubernetes enthusiast. Specialist in enterprise resource planning and cloud native  applications.    </a:t>
            </a: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4">
            <a:alphaModFix/>
          </a:blip>
          <a:srcRect b="4002" l="0" r="0" t="3993"/>
          <a:stretch/>
        </p:blipFill>
        <p:spPr>
          <a:xfrm>
            <a:off x="5484250" y="1759550"/>
            <a:ext cx="1561399" cy="143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7"/>
          <p:cNvSpPr/>
          <p:nvPr/>
        </p:nvSpPr>
        <p:spPr>
          <a:xfrm>
            <a:off x="54523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7"/>
          <p:cNvSpPr txBox="1"/>
          <p:nvPr/>
        </p:nvSpPr>
        <p:spPr>
          <a:xfrm>
            <a:off x="424165" y="470274"/>
            <a:ext cx="47426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Get Involved in Ortelius</a:t>
            </a:r>
            <a:endParaRPr/>
          </a:p>
        </p:txBody>
      </p:sp>
      <p:pic>
        <p:nvPicPr>
          <p:cNvPr descr="A person looking at the camera&#10;&#10;Description automatically generated" id="463" name="Google Shape;46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4787" y="696803"/>
            <a:ext cx="180975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7"/>
          <p:cNvSpPr txBox="1"/>
          <p:nvPr/>
        </p:nvSpPr>
        <p:spPr>
          <a:xfrm>
            <a:off x="6153314" y="3302877"/>
            <a:ext cx="19926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Abraham Ortelius</a:t>
            </a:r>
            <a:endParaRPr/>
          </a:p>
        </p:txBody>
      </p:sp>
      <p:sp>
        <p:nvSpPr>
          <p:cNvPr id="465" name="Google Shape;465;p47"/>
          <p:cNvSpPr txBox="1"/>
          <p:nvPr/>
        </p:nvSpPr>
        <p:spPr>
          <a:xfrm>
            <a:off x="545236" y="1466193"/>
            <a:ext cx="4562792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https://github.com/ortelius/ortelius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more at Ortelius.io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think what we are doing is cool: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us a Star on GitHub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Ambassador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 Committer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your help and insight. Everyone sees a different part of the landscape we are mapping. </a:t>
            </a:r>
            <a:endParaRPr/>
          </a:p>
        </p:txBody>
      </p:sp>
      <p:pic>
        <p:nvPicPr>
          <p:cNvPr descr="A picture containing building, large, table, sitting&#10;&#10;Description automatically generated" id="466" name="Google Shape;46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1559" y="3754158"/>
            <a:ext cx="916205" cy="98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8"/>
          <p:cNvSpPr/>
          <p:nvPr/>
        </p:nvSpPr>
        <p:spPr>
          <a:xfrm>
            <a:off x="54523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8"/>
          <p:cNvSpPr txBox="1"/>
          <p:nvPr/>
        </p:nvSpPr>
        <p:spPr>
          <a:xfrm>
            <a:off x="424165" y="470274"/>
            <a:ext cx="47426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Talk to </a:t>
            </a:r>
            <a:r>
              <a:rPr lang="en-US" sz="2600">
                <a:solidFill>
                  <a:srgbClr val="595959"/>
                </a:solidFill>
              </a:rPr>
              <a:t>us</a:t>
            </a:r>
            <a:r>
              <a:rPr lang="en-US"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2600"/>
          </a:p>
        </p:txBody>
      </p:sp>
      <p:sp>
        <p:nvSpPr>
          <p:cNvPr id="473" name="Google Shape;473;p48"/>
          <p:cNvSpPr txBox="1"/>
          <p:nvPr/>
        </p:nvSpPr>
        <p:spPr>
          <a:xfrm>
            <a:off x="3082650" y="990150"/>
            <a:ext cx="47970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LinkedIn:   </a:t>
            </a:r>
            <a:r>
              <a:rPr lang="en-US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https://www.linkedin.com/in/tracy-ragan-oms/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Twitter:   </a:t>
            </a:r>
            <a:r>
              <a:rPr lang="en-US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https://twitter.com/TracyRagan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Calendar:  </a:t>
            </a:r>
            <a:r>
              <a:rPr lang="en-US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https://drift.me/tracyragan/meeting/coffeechat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 </a:t>
            </a:r>
            <a:r>
              <a:rPr lang="en-US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TracyRagan@DeployHub.com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 In at:   DeployHub.com or Ortelius.io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pic>
        <p:nvPicPr>
          <p:cNvPr descr="A person posing for the camera&#10;&#10;Description automatically generated" id="474" name="Google Shape;474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4168" y="1055045"/>
            <a:ext cx="1998006" cy="1879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75" name="Google Shape;475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30174" y="1284375"/>
            <a:ext cx="947650" cy="11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8"/>
          <p:cNvPicPr preferRelativeResize="0"/>
          <p:nvPr/>
        </p:nvPicPr>
        <p:blipFill rotWithShape="1">
          <a:blip r:embed="rId9">
            <a:alphaModFix/>
          </a:blip>
          <a:srcRect b="4002" l="0" r="0" t="3993"/>
          <a:stretch/>
        </p:blipFill>
        <p:spPr>
          <a:xfrm>
            <a:off x="376675" y="3188300"/>
            <a:ext cx="1998004" cy="1838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food&#10;&#10;Description automatically generated" id="477" name="Google Shape;477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01817" y="4987823"/>
            <a:ext cx="2488900" cy="5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8"/>
          <p:cNvSpPr txBox="1"/>
          <p:nvPr/>
        </p:nvSpPr>
        <p:spPr>
          <a:xfrm>
            <a:off x="3175175" y="3230075"/>
            <a:ext cx="47970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LinkedIn:   </a:t>
            </a:r>
            <a:r>
              <a:rPr lang="en-US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https://www.linkedin.com/in/nathan-martin-81333211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nathan@sagec</a:t>
            </a:r>
            <a:r>
              <a:rPr lang="en-US" sz="1300">
                <a:solidFill>
                  <a:schemeClr val="dk1"/>
                </a:solidFill>
              </a:rPr>
              <a:t>oretech.com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 In at: </a:t>
            </a:r>
            <a:r>
              <a:rPr lang="en-US" sz="1300">
                <a:solidFill>
                  <a:schemeClr val="dk1"/>
                </a:solidFill>
              </a:rPr>
              <a:t>Tetricor.com OR SagecoreTech.com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pic>
        <p:nvPicPr>
          <p:cNvPr id="479" name="Google Shape;479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66075" y="5026600"/>
            <a:ext cx="2771886" cy="5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light&#10;&#10;Description automatically generated" id="485" name="Google Shape;485;p49"/>
          <p:cNvPicPr preferRelativeResize="0"/>
          <p:nvPr/>
        </p:nvPicPr>
        <p:blipFill rotWithShape="1">
          <a:blip r:embed="rId3">
            <a:alphaModFix/>
          </a:blip>
          <a:srcRect b="17808" l="0" r="1" t="0"/>
          <a:stretch/>
        </p:blipFill>
        <p:spPr>
          <a:xfrm>
            <a:off x="1747814" y="536221"/>
            <a:ext cx="5648370" cy="4642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86" name="Google Shape;48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9832" y="105352"/>
            <a:ext cx="750217" cy="69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0"/>
          <p:cNvSpPr txBox="1"/>
          <p:nvPr/>
        </p:nvSpPr>
        <p:spPr>
          <a:xfrm>
            <a:off x="1770950" y="1830875"/>
            <a:ext cx="5732100" cy="25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Additional Routing</a:t>
            </a:r>
            <a:endParaRPr sz="5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1"/>
          <p:cNvSpPr txBox="1"/>
          <p:nvPr>
            <p:ph idx="1" type="body"/>
          </p:nvPr>
        </p:nvSpPr>
        <p:spPr>
          <a:xfrm>
            <a:off x="311700" y="1280525"/>
            <a:ext cx="44730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Cookie Routing </a:t>
            </a:r>
            <a:r>
              <a:rPr lang="en-US" sz="3100"/>
              <a:t>Example: 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This example will route to beta, or alpha application subset depending on the value of  the ‘appversion’ cookie ( if included in the request )</a:t>
            </a:r>
            <a:endParaRPr sz="2300"/>
          </a:p>
        </p:txBody>
      </p:sp>
      <p:sp>
        <p:nvSpPr>
          <p:cNvPr id="497" name="Google Shape;497;p51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1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Request Routing</a:t>
            </a:r>
            <a:endParaRPr/>
          </a:p>
        </p:txBody>
      </p:sp>
      <p:pic>
        <p:nvPicPr>
          <p:cNvPr id="499" name="Google Shape;49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100" y="1356321"/>
            <a:ext cx="4054499" cy="393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2"/>
          <p:cNvSpPr txBox="1"/>
          <p:nvPr>
            <p:ph idx="1" type="body"/>
          </p:nvPr>
        </p:nvSpPr>
        <p:spPr>
          <a:xfrm>
            <a:off x="311700" y="1280525"/>
            <a:ext cx="44730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Path Based </a:t>
            </a:r>
            <a:r>
              <a:rPr lang="en-US" sz="3100"/>
              <a:t>Routing Example: 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This example will route to beta, or alpha application subset depending on the value of  the uri prefix.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In this example: myapp.com/beta would route to beta subset. </a:t>
            </a:r>
            <a:endParaRPr sz="2300"/>
          </a:p>
        </p:txBody>
      </p:sp>
      <p:sp>
        <p:nvSpPr>
          <p:cNvPr id="506" name="Google Shape;506;p52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2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Request Routing</a:t>
            </a:r>
            <a:endParaRPr/>
          </a:p>
        </p:txBody>
      </p:sp>
      <p:pic>
        <p:nvPicPr>
          <p:cNvPr id="508" name="Google Shape;50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500" y="1356321"/>
            <a:ext cx="3415190" cy="420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/>
          <p:cNvSpPr txBox="1"/>
          <p:nvPr>
            <p:ph idx="1" type="body"/>
          </p:nvPr>
        </p:nvSpPr>
        <p:spPr>
          <a:xfrm>
            <a:off x="311700" y="1280525"/>
            <a:ext cx="44730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Custom Header Routing Example</a:t>
            </a:r>
            <a:r>
              <a:rPr lang="en-US" sz="3100"/>
              <a:t>: 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This example will route to beta, or alpha application subset depending on the value of  the ‘appversion’ </a:t>
            </a:r>
            <a:r>
              <a:rPr lang="en-US" sz="2300"/>
              <a:t>header ( if included in the request )</a:t>
            </a:r>
            <a:endParaRPr sz="2300"/>
          </a:p>
        </p:txBody>
      </p:sp>
      <p:sp>
        <p:nvSpPr>
          <p:cNvPr id="515" name="Google Shape;515;p53"/>
          <p:cNvSpPr/>
          <p:nvPr/>
        </p:nvSpPr>
        <p:spPr>
          <a:xfrm>
            <a:off x="545236" y="430784"/>
            <a:ext cx="1850100" cy="45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3"/>
          <p:cNvSpPr txBox="1"/>
          <p:nvPr/>
        </p:nvSpPr>
        <p:spPr>
          <a:xfrm>
            <a:off x="545236" y="476503"/>
            <a:ext cx="79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Request Routing</a:t>
            </a:r>
            <a:endParaRPr/>
          </a:p>
        </p:txBody>
      </p:sp>
      <p:pic>
        <p:nvPicPr>
          <p:cNvPr id="517" name="Google Shape;51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0" y="371921"/>
            <a:ext cx="3943750" cy="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100" y="1356321"/>
            <a:ext cx="3304492" cy="4206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0" y="-1"/>
            <a:ext cx="30525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232005" y="336317"/>
            <a:ext cx="2893876" cy="1256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Think</a:t>
            </a:r>
            <a:endParaRPr sz="32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Functions</a:t>
            </a: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9" name="Google Shape;69;p12"/>
          <p:cNvSpPr txBox="1"/>
          <p:nvPr/>
        </p:nvSpPr>
        <p:spPr>
          <a:xfrm>
            <a:off x="3524863" y="533401"/>
            <a:ext cx="5136536" cy="207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016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key to understanding microservices is to think ‘functions.’ With a microservice environment the concept of an ‘application’ goes away. It is replaced by a grouping of loosely coupled services connected via APIs at runtime, running inside of containers, nodes and pods. </a:t>
            </a:r>
            <a:endParaRPr/>
          </a:p>
          <a:p>
            <a:pPr indent="1016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016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Microservices are immutable. You don’t ‘copy over’ the old one, you deploy a new version to the cluster and manage them with </a:t>
            </a: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Labels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 </a:t>
            </a:r>
            <a:endParaRPr/>
          </a:p>
        </p:txBody>
      </p:sp>
      <p:pic>
        <p:nvPicPr>
          <p:cNvPr descr="A close up of a map&#10;&#10;Description automatically generated"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0722" y="3335078"/>
            <a:ext cx="5170677" cy="202949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4440018" y="2285762"/>
            <a:ext cx="12135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E52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/>
          <p:nvPr/>
        </p:nvSpPr>
        <p:spPr>
          <a:xfrm>
            <a:off x="322599" y="41874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itting, standing, dark, glass&#10;&#10;Description automatically generated" id="78" name="Google Shape;78;p13"/>
          <p:cNvPicPr preferRelativeResize="0"/>
          <p:nvPr/>
        </p:nvPicPr>
        <p:blipFill rotWithShape="1">
          <a:blip r:embed="rId3">
            <a:alphaModFix/>
          </a:blip>
          <a:srcRect b="0" l="20873" r="10095" t="9091"/>
          <a:stretch/>
        </p:blipFill>
        <p:spPr>
          <a:xfrm>
            <a:off x="3536507" y="0"/>
            <a:ext cx="5828207" cy="571499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0" y="0"/>
            <a:ext cx="7317450" cy="5715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/>
          <p:nvPr/>
        </p:nvSpPr>
        <p:spPr>
          <a:xfrm rot="5400000">
            <a:off x="563845" y="318330"/>
            <a:ext cx="121920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360771" y="3789100"/>
            <a:ext cx="2983230" cy="1524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404150" y="453282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303929" y="1370598"/>
            <a:ext cx="3212307" cy="29238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We have lost the ‘application’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Like taking a wine glass and breaking it into pieces.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Now we have a pile of glass, where is the wine glass?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It is still there, just in pieces.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340501" y="513193"/>
            <a:ext cx="268831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Result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4990200" y="1163574"/>
            <a:ext cx="3754752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Microservices your Landscape Changes</a:t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0"/>
            <a:ext cx="4629586" cy="5715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4518115" cy="5715000"/>
          </a:xfrm>
          <a:custGeom>
            <a:rect b="b" l="l" r="r" t="t"/>
            <a:pathLst>
              <a:path extrusionOk="0" h="6858000" w="6024154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lue, table, sitting, glass&#10;&#10;Description automatically generated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180" y="1242243"/>
            <a:ext cx="3078957" cy="200901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4691270" y="2246752"/>
            <a:ext cx="4834393" cy="2651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889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Shifting to a modern architecture will disrupt our traditional CD pipeline.</a:t>
            </a:r>
            <a:endParaRPr/>
          </a:p>
          <a:p>
            <a:pPr indent="889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the CD process disrupted? </a:t>
            </a:r>
            <a:endParaRPr/>
          </a:p>
          <a:p>
            <a:pPr indent="889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Microservices are deployed independently and that change impacts everything.</a:t>
            </a:r>
            <a:endParaRPr/>
          </a:p>
          <a:p>
            <a:pPr indent="889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Dev, Test and Prod is morphing. 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330551" y="29794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4716868" y="669437"/>
            <a:ext cx="394478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Reality of Builds</a:t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0" y="0"/>
            <a:ext cx="4602612" cy="4379101"/>
          </a:xfrm>
          <a:custGeom>
            <a:rect b="b" l="l" r="r" t="t"/>
            <a:pathLst>
              <a:path extrusionOk="0" h="5254922" w="6136816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object, man, puzzle, holding&#10;&#10;Description automatically generated" id="102" name="Google Shape;102;p15"/>
          <p:cNvPicPr preferRelativeResize="0"/>
          <p:nvPr/>
        </p:nvPicPr>
        <p:blipFill rotWithShape="1">
          <a:blip r:embed="rId3">
            <a:alphaModFix/>
          </a:blip>
          <a:srcRect b="1" l="17640" r="11960" t="0"/>
          <a:stretch/>
        </p:blipFill>
        <p:spPr>
          <a:xfrm>
            <a:off x="20" y="1"/>
            <a:ext cx="4397771" cy="4154096"/>
          </a:xfrm>
          <a:custGeom>
            <a:rect b="b" l="l" r="r" t="t"/>
            <a:pathLst>
              <a:path extrusionOk="0" h="4984915" w="5863721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3474720" y="2972467"/>
            <a:ext cx="5598509" cy="281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Builds are Different</a:t>
            </a:r>
            <a:endParaRPr/>
          </a:p>
          <a:p>
            <a:pPr indent="889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Smaller code means smaller builds, if at all.  Python is interpreted.  </a:t>
            </a:r>
            <a:endParaRPr/>
          </a:p>
          <a:p>
            <a:pPr indent="889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Linking is done at runtime, not at compile/link time. </a:t>
            </a:r>
            <a:endParaRPr/>
          </a:p>
          <a:p>
            <a:pPr indent="889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Builds will focus on creating a container. </a:t>
            </a:r>
            <a:endParaRPr/>
          </a:p>
          <a:p>
            <a:pPr indent="889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805361" y="1432942"/>
            <a:ext cx="7727627" cy="25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</a:pPr>
            <a:r>
              <a:t/>
            </a:r>
            <a:endParaRPr sz="162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8162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" y="2958673"/>
            <a:ext cx="8778240" cy="12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386846" y="1274657"/>
            <a:ext cx="8586252" cy="286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376693" y="1717663"/>
            <a:ext cx="4208088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Multiple Workflows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To manage many moving parts, each microservice will have their own repository and CD Workflow.  Orchestration of the CD process will become increasingly critical.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Think Templates!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13641" y="1695423"/>
            <a:ext cx="6916693" cy="325384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545236" y="424555"/>
            <a:ext cx="1850066" cy="4571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460176" y="452165"/>
            <a:ext cx="78330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Reality of Workflows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Multiple Workflows for a Single Application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