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726" r:id="rId3"/>
    <p:sldMasterId id="2147483727" r:id="rId4"/>
    <p:sldMasterId id="2147483728" r:id="rId5"/>
    <p:sldMasterId id="214748372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y="6858000" cx="12192000"/>
  <p:notesSz cx="6858000" cy="9144000"/>
  <p:embeddedFontLst>
    <p:embeddedFont>
      <p:font typeface="Roboto Thin"/>
      <p:regular r:id="rId32"/>
      <p:bold r:id="rId33"/>
      <p:italic r:id="rId34"/>
      <p:boldItalic r:id="rId35"/>
    </p:embeddedFont>
    <p:embeddedFont>
      <p:font typeface="Roboto Medium"/>
      <p:regular r:id="rId36"/>
      <p:bold r:id="rId37"/>
      <p:italic r:id="rId38"/>
      <p:boldItalic r:id="rId39"/>
    </p:embeddedFont>
    <p:embeddedFont>
      <p:font typeface="Source Code Pro ExtraLight"/>
      <p:regular r:id="rId40"/>
      <p:bold r:id="rId41"/>
      <p:italic r:id="rId42"/>
      <p:boldItalic r:id="rId43"/>
    </p:embeddedFont>
    <p:embeddedFont>
      <p:font typeface="Barlow Condensed Medium"/>
      <p:regular r:id="rId44"/>
      <p:bold r:id="rId45"/>
      <p:italic r:id="rId46"/>
      <p:boldItalic r:id="rId47"/>
    </p:embeddedFont>
    <p:embeddedFont>
      <p:font typeface="Barlow Condensed"/>
      <p:regular r:id="rId48"/>
      <p:bold r:id="rId49"/>
      <p:italic r:id="rId50"/>
      <p:boldItalic r:id="rId51"/>
    </p:embeddedFont>
    <p:embeddedFont>
      <p:font typeface="Roboto Light"/>
      <p:regular r:id="rId52"/>
      <p:bold r:id="rId53"/>
      <p:italic r:id="rId54"/>
      <p:boldItalic r:id="rId55"/>
    </p:embeddedFont>
    <p:embeddedFont>
      <p:font typeface="Barlow"/>
      <p:regular r:id="rId56"/>
      <p:bold r:id="rId57"/>
      <p:italic r:id="rId58"/>
      <p:boldItalic r:id="rId59"/>
    </p:embeddedFont>
    <p:embeddedFont>
      <p:font typeface="Source Code Pro Light"/>
      <p:regular r:id="rId60"/>
      <p:bold r:id="rId61"/>
      <p:italic r:id="rId62"/>
      <p:boldItalic r:id="rId63"/>
    </p:embeddedFont>
    <p:embeddedFont>
      <p:font typeface="Roboto"/>
      <p:regular r:id="rId64"/>
      <p:bold r:id="rId65"/>
      <p:italic r:id="rId66"/>
      <p:boldItalic r:id="rId67"/>
    </p:embeddedFont>
    <p:embeddedFont>
      <p:font typeface="Source Code Pro"/>
      <p:regular r:id="rId68"/>
      <p:bold r:id="rId69"/>
      <p:italic r:id="rId70"/>
      <p:boldItalic r:id="rId71"/>
    </p:embeddedFont>
    <p:embeddedFont>
      <p:font typeface="Barlow Medium"/>
      <p:regular r:id="rId72"/>
      <p:bold r:id="rId73"/>
      <p:italic r:id="rId74"/>
      <p:boldItalic r:id="rId75"/>
    </p:embeddedFont>
    <p:embeddedFont>
      <p:font typeface="Barlow Light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CodeProExtraLight-regular.fntdata"/><Relationship Id="rId42" Type="http://schemas.openxmlformats.org/officeDocument/2006/relationships/font" Target="fonts/SourceCodeProExtraLight-italic.fntdata"/><Relationship Id="rId41" Type="http://schemas.openxmlformats.org/officeDocument/2006/relationships/font" Target="fonts/SourceCodeProExtraLight-bold.fntdata"/><Relationship Id="rId44" Type="http://schemas.openxmlformats.org/officeDocument/2006/relationships/font" Target="fonts/BarlowCondensedMedium-regular.fntdata"/><Relationship Id="rId43" Type="http://schemas.openxmlformats.org/officeDocument/2006/relationships/font" Target="fonts/SourceCodeProExtraLight-boldItalic.fntdata"/><Relationship Id="rId46" Type="http://schemas.openxmlformats.org/officeDocument/2006/relationships/font" Target="fonts/BarlowCondensedMedium-italic.fntdata"/><Relationship Id="rId45" Type="http://schemas.openxmlformats.org/officeDocument/2006/relationships/font" Target="fonts/BarlowCondensedMedium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48" Type="http://schemas.openxmlformats.org/officeDocument/2006/relationships/font" Target="fonts/BarlowCondensed-regular.fntdata"/><Relationship Id="rId47" Type="http://schemas.openxmlformats.org/officeDocument/2006/relationships/font" Target="fonts/BarlowCondensedMedium-boldItalic.fntdata"/><Relationship Id="rId49" Type="http://schemas.openxmlformats.org/officeDocument/2006/relationships/font" Target="fonts/BarlowCondensed-bold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BarlowMedium-bold.fntdata"/><Relationship Id="rId72" Type="http://schemas.openxmlformats.org/officeDocument/2006/relationships/font" Target="fonts/BarlowMedium-regular.fntdata"/><Relationship Id="rId31" Type="http://schemas.openxmlformats.org/officeDocument/2006/relationships/slide" Target="slides/slide24.xml"/><Relationship Id="rId75" Type="http://schemas.openxmlformats.org/officeDocument/2006/relationships/font" Target="fonts/BarlowMedium-boldItalic.fntdata"/><Relationship Id="rId30" Type="http://schemas.openxmlformats.org/officeDocument/2006/relationships/slide" Target="slides/slide23.xml"/><Relationship Id="rId74" Type="http://schemas.openxmlformats.org/officeDocument/2006/relationships/font" Target="fonts/BarlowMedium-italic.fntdata"/><Relationship Id="rId33" Type="http://schemas.openxmlformats.org/officeDocument/2006/relationships/font" Target="fonts/RobotoThin-bold.fntdata"/><Relationship Id="rId77" Type="http://schemas.openxmlformats.org/officeDocument/2006/relationships/font" Target="fonts/BarlowLight-bold.fntdata"/><Relationship Id="rId32" Type="http://schemas.openxmlformats.org/officeDocument/2006/relationships/font" Target="fonts/RobotoThin-regular.fntdata"/><Relationship Id="rId76" Type="http://schemas.openxmlformats.org/officeDocument/2006/relationships/font" Target="fonts/BarlowLight-regular.fntdata"/><Relationship Id="rId35" Type="http://schemas.openxmlformats.org/officeDocument/2006/relationships/font" Target="fonts/RobotoThin-boldItalic.fntdata"/><Relationship Id="rId79" Type="http://schemas.openxmlformats.org/officeDocument/2006/relationships/font" Target="fonts/BarlowLight-boldItalic.fntdata"/><Relationship Id="rId34" Type="http://schemas.openxmlformats.org/officeDocument/2006/relationships/font" Target="fonts/RobotoThin-italic.fntdata"/><Relationship Id="rId78" Type="http://schemas.openxmlformats.org/officeDocument/2006/relationships/font" Target="fonts/BarlowLight-italic.fntdata"/><Relationship Id="rId71" Type="http://schemas.openxmlformats.org/officeDocument/2006/relationships/font" Target="fonts/SourceCodePro-boldItalic.fntdata"/><Relationship Id="rId70" Type="http://schemas.openxmlformats.org/officeDocument/2006/relationships/font" Target="fonts/SourceCodePro-italic.fntdata"/><Relationship Id="rId37" Type="http://schemas.openxmlformats.org/officeDocument/2006/relationships/font" Target="fonts/RobotoMedium-bold.fntdata"/><Relationship Id="rId36" Type="http://schemas.openxmlformats.org/officeDocument/2006/relationships/font" Target="fonts/RobotoMedium-regular.fntdata"/><Relationship Id="rId39" Type="http://schemas.openxmlformats.org/officeDocument/2006/relationships/font" Target="fonts/RobotoMedium-boldItalic.fntdata"/><Relationship Id="rId38" Type="http://schemas.openxmlformats.org/officeDocument/2006/relationships/font" Target="fonts/RobotoMedium-italic.fntdata"/><Relationship Id="rId62" Type="http://schemas.openxmlformats.org/officeDocument/2006/relationships/font" Target="fonts/SourceCodeProLight-italic.fntdata"/><Relationship Id="rId61" Type="http://schemas.openxmlformats.org/officeDocument/2006/relationships/font" Target="fonts/SourceCodeProLight-bold.fntdata"/><Relationship Id="rId20" Type="http://schemas.openxmlformats.org/officeDocument/2006/relationships/slide" Target="slides/slide13.xml"/><Relationship Id="rId64" Type="http://schemas.openxmlformats.org/officeDocument/2006/relationships/font" Target="fonts/Roboto-regular.fntdata"/><Relationship Id="rId63" Type="http://schemas.openxmlformats.org/officeDocument/2006/relationships/font" Target="fonts/SourceCodeProLight-boldItalic.fntdata"/><Relationship Id="rId22" Type="http://schemas.openxmlformats.org/officeDocument/2006/relationships/slide" Target="slides/slide15.xml"/><Relationship Id="rId66" Type="http://schemas.openxmlformats.org/officeDocument/2006/relationships/font" Target="fonts/Roboto-italic.fntdata"/><Relationship Id="rId21" Type="http://schemas.openxmlformats.org/officeDocument/2006/relationships/slide" Target="slides/slide14.xml"/><Relationship Id="rId65" Type="http://schemas.openxmlformats.org/officeDocument/2006/relationships/font" Target="fonts/Roboto-bold.fntdata"/><Relationship Id="rId24" Type="http://schemas.openxmlformats.org/officeDocument/2006/relationships/slide" Target="slides/slide17.xml"/><Relationship Id="rId68" Type="http://schemas.openxmlformats.org/officeDocument/2006/relationships/font" Target="fonts/SourceCodePro-regular.fntdata"/><Relationship Id="rId23" Type="http://schemas.openxmlformats.org/officeDocument/2006/relationships/slide" Target="slides/slide16.xml"/><Relationship Id="rId67" Type="http://schemas.openxmlformats.org/officeDocument/2006/relationships/font" Target="fonts/Roboto-boldItalic.fntdata"/><Relationship Id="rId60" Type="http://schemas.openxmlformats.org/officeDocument/2006/relationships/font" Target="fonts/SourceCodeProLight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SourceCodePro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BarlowCondensed-boldItalic.fntdata"/><Relationship Id="rId50" Type="http://schemas.openxmlformats.org/officeDocument/2006/relationships/font" Target="fonts/BarlowCondensed-italic.fntdata"/><Relationship Id="rId53" Type="http://schemas.openxmlformats.org/officeDocument/2006/relationships/font" Target="fonts/RobotoLight-bold.fntdata"/><Relationship Id="rId52" Type="http://schemas.openxmlformats.org/officeDocument/2006/relationships/font" Target="fonts/RobotoLight-regular.fntdata"/><Relationship Id="rId11" Type="http://schemas.openxmlformats.org/officeDocument/2006/relationships/slide" Target="slides/slide4.xml"/><Relationship Id="rId55" Type="http://schemas.openxmlformats.org/officeDocument/2006/relationships/font" Target="fonts/RobotoLight-boldItalic.fntdata"/><Relationship Id="rId10" Type="http://schemas.openxmlformats.org/officeDocument/2006/relationships/slide" Target="slides/slide3.xml"/><Relationship Id="rId54" Type="http://schemas.openxmlformats.org/officeDocument/2006/relationships/font" Target="fonts/RobotoLight-italic.fntdata"/><Relationship Id="rId13" Type="http://schemas.openxmlformats.org/officeDocument/2006/relationships/slide" Target="slides/slide6.xml"/><Relationship Id="rId57" Type="http://schemas.openxmlformats.org/officeDocument/2006/relationships/font" Target="fonts/Barlow-bold.fntdata"/><Relationship Id="rId12" Type="http://schemas.openxmlformats.org/officeDocument/2006/relationships/slide" Target="slides/slide5.xml"/><Relationship Id="rId56" Type="http://schemas.openxmlformats.org/officeDocument/2006/relationships/font" Target="fonts/Barlow-regular.fntdata"/><Relationship Id="rId15" Type="http://schemas.openxmlformats.org/officeDocument/2006/relationships/slide" Target="slides/slide8.xml"/><Relationship Id="rId59" Type="http://schemas.openxmlformats.org/officeDocument/2006/relationships/font" Target="fonts/Barlow-boldItalic.fntdata"/><Relationship Id="rId14" Type="http://schemas.openxmlformats.org/officeDocument/2006/relationships/slide" Target="slides/slide7.xml"/><Relationship Id="rId58" Type="http://schemas.openxmlformats.org/officeDocument/2006/relationships/font" Target="fonts/Barlow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8baffd06c8_0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8baffd06c8_0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8baffd06c8_0_1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8baffd06c8_0_12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8baffd06c8_0_12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g8baffd06c8_0_12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8baffd06c8_0_1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8baffd06c8_0_1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</a:pP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Convenient for developers while performing operational changes.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Audit trails, comments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Git is a part of every developer’s toolkit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version control, history, peer review, and rollbacks</a:t>
            </a:r>
            <a:endParaRPr/>
          </a:p>
        </p:txBody>
      </p:sp>
      <p:sp>
        <p:nvSpPr>
          <p:cNvPr id="725" name="Google Shape;725;g8baffd06c8_0_1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8baffd06c8_0_20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8baffd06c8_0_20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</a:pP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Convenient for developers while performing operational changes.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Audit trails, comments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Git is a part of every developer’s toolkit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version control, history, peer review, and rollbacks</a:t>
            </a:r>
            <a:endParaRPr/>
          </a:p>
        </p:txBody>
      </p:sp>
      <p:sp>
        <p:nvSpPr>
          <p:cNvPr id="733" name="Google Shape;733;g8baffd06c8_0_20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8baffd06c8_0_1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8baffd06c8_0_1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</a:pP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Convenient for developers while performing operational changes.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Audit trails, comments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Git is a part of every developer’s toolkit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version control, history, peer review, and rollbacks</a:t>
            </a:r>
            <a:endParaRPr/>
          </a:p>
        </p:txBody>
      </p:sp>
      <p:sp>
        <p:nvSpPr>
          <p:cNvPr id="744" name="Google Shape;744;g8baffd06c8_0_12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8baffd06c8_0_13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8baffd06c8_0_13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</a:pP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Convenient for developers while performing operational changes.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Audit trails, comments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Git is a part of every developer’s toolkit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version control, history, peer review, and rollbacks</a:t>
            </a:r>
            <a:endParaRPr/>
          </a:p>
        </p:txBody>
      </p:sp>
      <p:sp>
        <p:nvSpPr>
          <p:cNvPr id="752" name="Google Shape;752;g8baffd06c8_0_13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8baffd06c8_0_12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8baffd06c8_0_12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</a:pP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Convenient for developers while performing operational changes.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Audit trails, comments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Git is a part of every developer’s toolkit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version control, history, peer review, and rollbacks</a:t>
            </a:r>
            <a:endParaRPr/>
          </a:p>
        </p:txBody>
      </p:sp>
      <p:sp>
        <p:nvSpPr>
          <p:cNvPr id="766" name="Google Shape;766;g8baffd06c8_0_12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8baffd06c8_0_6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8baffd06c8_0_6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g8baffd06c8_0_6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8baffd06c8_0_12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8baffd06c8_0_12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</a:pP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Convenient for developers while performing operational changes.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Audit trails, comments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Git is a part of every developer’s toolkit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version control, history, peer review, and rollbacks</a:t>
            </a:r>
            <a:endParaRPr/>
          </a:p>
        </p:txBody>
      </p:sp>
      <p:sp>
        <p:nvSpPr>
          <p:cNvPr id="788" name="Google Shape;788;g8baffd06c8_0_12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8baffd06c8_0_6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8baffd06c8_0_6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g8baffd06c8_0_6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8baffd06c8_0_6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8baffd06c8_0_6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g8baffd06c8_0_6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8baffd06c8_0_10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8baffd06c8_0_10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</a:pP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Convenient for developers while performing operational changes.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Audit trails, comments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Git is a part of every developer’s toolkit</a:t>
            </a:r>
            <a:b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version control, history, peer review, and rollbacks</a:t>
            </a:r>
            <a:endParaRPr/>
          </a:p>
        </p:txBody>
      </p:sp>
      <p:sp>
        <p:nvSpPr>
          <p:cNvPr id="528" name="Google Shape;528;g8baffd06c8_0_10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8baffd06c8_0_6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8baffd06c8_0_6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g8baffd06c8_0_6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8baffd06c8_0_6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8baffd06c8_0_6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g8baffd06c8_0_6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8baffd06c8_0_6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8baffd06c8_0_6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g8baffd06c8_0_6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8baffd06c8_0_14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8baffd06c8_0_14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g8baffd06c8_0_14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8baffd06c8_0_16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6" name="Google Shape;896;g8baffd06c8_0_16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8baffd06c8_0_17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5" name="Google Shape;535;g8baffd06c8_0_17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baffd06c8_0_11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baffd06c8_0_11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8baffd06c8_0_11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8baffd06c8_0_20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8baffd06c8_0_20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8baffd06c8_0_20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8baffd06c8_0_19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8baffd06c8_0_19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8baffd06c8_0_19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8baffd06c8_0_19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8baffd06c8_0_19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g8baffd06c8_0_19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8baffd06c8_0_1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8baffd06c8_0_1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8baffd06c8_0_11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8baffd06c8_0_19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8baffd06c8_0_19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g8baffd06c8_0_19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jpg"/><Relationship Id="rId3" Type="http://schemas.openxmlformats.org/officeDocument/2006/relationships/image" Target="../media/image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gif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5.png"/><Relationship Id="rId3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9.png"/><Relationship Id="rId3" Type="http://schemas.openxmlformats.org/officeDocument/2006/relationships/image" Target="../media/image2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Relationship Id="rId3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Relationship Id="rId3" Type="http://schemas.openxmlformats.org/officeDocument/2006/relationships/image" Target="../media/image1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png"/><Relationship Id="rId3" Type="http://schemas.openxmlformats.org/officeDocument/2006/relationships/image" Target="../media/image1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gif"/><Relationship Id="rId3" Type="http://schemas.openxmlformats.org/officeDocument/2006/relationships/image" Target="../media/image1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png"/><Relationship Id="rId3" Type="http://schemas.openxmlformats.org/officeDocument/2006/relationships/image" Target="../media/image16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3.png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2.png"/><Relationship Id="rId3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3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8.png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9.png"/><Relationship Id="rId3" Type="http://schemas.openxmlformats.org/officeDocument/2006/relationships/image" Target="../media/image3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0.png"/><Relationship Id="rId3" Type="http://schemas.openxmlformats.org/officeDocument/2006/relationships/image" Target="../media/image3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2.gif"/><Relationship Id="rId3" Type="http://schemas.openxmlformats.org/officeDocument/2006/relationships/image" Target="../media/image3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1.png"/><Relationship Id="rId3" Type="http://schemas.openxmlformats.org/officeDocument/2006/relationships/image" Target="../media/image3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divider">
  <p:cSld name="cover">
    <p:bg>
      <p:bgPr>
        <a:solidFill>
          <a:srgbClr val="FFFFF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9" y="2167"/>
            <a:ext cx="12191999" cy="68536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type="title"/>
          </p:nvPr>
        </p:nvSpPr>
        <p:spPr>
          <a:xfrm>
            <a:off x="728200" y="1097433"/>
            <a:ext cx="6056700" cy="41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Medium"/>
              <a:buNone/>
              <a:defRPr i="0" sz="48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>
                <a:solidFill>
                  <a:srgbClr val="AFAFAF"/>
                </a:solidFill>
              </a:defRPr>
            </a:lvl1pPr>
            <a:lvl2pPr lvl="1" rtl="0">
              <a:buNone/>
              <a:defRPr sz="800">
                <a:solidFill>
                  <a:srgbClr val="AFAFAF"/>
                </a:solidFill>
              </a:defRPr>
            </a:lvl2pPr>
            <a:lvl3pPr lvl="2" rtl="0">
              <a:buNone/>
              <a:defRPr sz="800">
                <a:solidFill>
                  <a:srgbClr val="AFAFAF"/>
                </a:solidFill>
              </a:defRPr>
            </a:lvl3pPr>
            <a:lvl4pPr lvl="3" rtl="0">
              <a:buNone/>
              <a:defRPr sz="800">
                <a:solidFill>
                  <a:srgbClr val="AFAFAF"/>
                </a:solidFill>
              </a:defRPr>
            </a:lvl4pPr>
            <a:lvl5pPr lvl="4" rtl="0">
              <a:buNone/>
              <a:defRPr sz="800">
                <a:solidFill>
                  <a:srgbClr val="AFAFAF"/>
                </a:solidFill>
              </a:defRPr>
            </a:lvl5pPr>
            <a:lvl6pPr lvl="5" rtl="0">
              <a:buNone/>
              <a:defRPr sz="800">
                <a:solidFill>
                  <a:srgbClr val="AFAFAF"/>
                </a:solidFill>
              </a:defRPr>
            </a:lvl6pPr>
            <a:lvl7pPr lvl="6" rtl="0">
              <a:buNone/>
              <a:defRPr sz="800">
                <a:solidFill>
                  <a:srgbClr val="AFAFAF"/>
                </a:solidFill>
              </a:defRPr>
            </a:lvl7pPr>
            <a:lvl8pPr lvl="7" rtl="0">
              <a:buNone/>
              <a:defRPr sz="800">
                <a:solidFill>
                  <a:srgbClr val="AFAFAF"/>
                </a:solidFill>
              </a:defRPr>
            </a:lvl8pPr>
            <a:lvl9pPr lvl="8" rtl="0">
              <a:buNone/>
              <a:defRPr sz="800">
                <a:solidFill>
                  <a:srgbClr val="AFAFA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544433" y="6559800"/>
            <a:ext cx="2882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b="0" i="0" lang="en-US" sz="800" u="none" cap="none" strike="noStrike">
                <a:solidFill>
                  <a:srgbClr val="AFAFAF"/>
                </a:solidFill>
                <a:latin typeface="Roboto"/>
                <a:ea typeface="Roboto"/>
                <a:cs typeface="Roboto"/>
                <a:sym typeface="Roboto"/>
              </a:rPr>
              <a:t>Copyright ©2018 Alcide.io, All Rights Reserved</a:t>
            </a:r>
            <a:endParaRPr b="0" i="0" sz="800" u="none" cap="none" strike="noStrike">
              <a:solidFill>
                <a:srgbClr val="AFAFA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 b="3814" l="0" r="0" t="3823"/>
          <a:stretch/>
        </p:blipFill>
        <p:spPr>
          <a:xfrm>
            <a:off x="9491167" y="5957717"/>
            <a:ext cx="2700827" cy="90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1 3 1">
  <p:cSld name="2_Title and Content1_3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4122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1"/>
          <p:cNvSpPr txBox="1"/>
          <p:nvPr>
            <p:ph idx="1" type="body"/>
          </p:nvPr>
        </p:nvSpPr>
        <p:spPr>
          <a:xfrm>
            <a:off x="540333" y="1737250"/>
            <a:ext cx="81213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9250" lvl="0" marL="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9250" lvl="1" marL="9144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49250" lvl="2" marL="1371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49250" lvl="3" marL="18288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49250" lvl="4" marL="22860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9250" lvl="5" marL="27432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■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9250" lvl="6" marL="32004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●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9250" lvl="7" marL="3657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○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9250" lvl="8" marL="41148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900"/>
              <a:buFont typeface="Roboto Light"/>
              <a:buChar char="⤨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64" name="Google Shape;64;p11"/>
          <p:cNvSpPr txBox="1"/>
          <p:nvPr>
            <p:ph idx="2" type="subTitle"/>
          </p:nvPr>
        </p:nvSpPr>
        <p:spPr>
          <a:xfrm>
            <a:off x="412200" y="849892"/>
            <a:ext cx="61785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/>
            </a:lvl1pPr>
            <a:lvl2pPr lvl="1" rtl="0">
              <a:buNone/>
              <a:defRPr sz="800"/>
            </a:lvl2pPr>
            <a:lvl3pPr lvl="2" rtl="0">
              <a:buNone/>
              <a:defRPr sz="800"/>
            </a:lvl3pPr>
            <a:lvl4pPr lvl="3" rtl="0">
              <a:buNone/>
              <a:defRPr sz="800"/>
            </a:lvl4pPr>
            <a:lvl5pPr lvl="4" rtl="0">
              <a:buNone/>
              <a:defRPr sz="800"/>
            </a:lvl5pPr>
            <a:lvl6pPr lvl="5" rtl="0">
              <a:buNone/>
              <a:defRPr sz="800"/>
            </a:lvl6pPr>
            <a:lvl7pPr lvl="6" rtl="0">
              <a:buNone/>
              <a:defRPr sz="800"/>
            </a:lvl7pPr>
            <a:lvl8pPr lvl="7" rtl="0">
              <a:buNone/>
              <a:defRPr sz="800"/>
            </a:lvl8pPr>
            <a:lvl9pPr lvl="8" rtl="0">
              <a:buNone/>
              <a:defRPr sz="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Char char="●"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9" name="Google Shape;69;p1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Just title 1 1">
  <p:cSld name="2_Title and Content1_5_1">
    <p:bg>
      <p:bgPr>
        <a:solidFill>
          <a:srgbClr val="FFFFFF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>
            <a:off x="2025600" y="6384000"/>
            <a:ext cx="1296000" cy="47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 txBox="1"/>
          <p:nvPr>
            <p:ph type="title"/>
          </p:nvPr>
        </p:nvSpPr>
        <p:spPr>
          <a:xfrm>
            <a:off x="345600" y="356267"/>
            <a:ext cx="76812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b="0"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4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4"/>
          <p:cNvSpPr/>
          <p:nvPr/>
        </p:nvSpPr>
        <p:spPr>
          <a:xfrm flipH="1">
            <a:off x="9561900" y="0"/>
            <a:ext cx="26301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842963" rotWithShape="0" algn="bl" dir="5400000" dist="9525">
              <a:srgbClr val="CCCCCC">
                <a:alpha val="49800"/>
              </a:srgbClr>
            </a:outerShdw>
          </a:effectLst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2">
            <a:alphaModFix/>
          </a:blip>
          <a:srcRect b="3959" l="0" r="0" t="3968"/>
          <a:stretch/>
        </p:blipFill>
        <p:spPr>
          <a:xfrm>
            <a:off x="9491167" y="5957717"/>
            <a:ext cx="2700827" cy="90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noFill/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type="ctrTitle"/>
          </p:nvPr>
        </p:nvSpPr>
        <p:spPr>
          <a:xfrm>
            <a:off x="492642" y="1204396"/>
            <a:ext cx="4621500" cy="151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 Condensed Medium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1" type="subTitle"/>
          </p:nvPr>
        </p:nvSpPr>
        <p:spPr>
          <a:xfrm>
            <a:off x="492642" y="2868392"/>
            <a:ext cx="4621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4260" y="310749"/>
            <a:ext cx="6305119" cy="555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763" y="330796"/>
            <a:ext cx="1631207" cy="424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6_Title and Conte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8"/>
          <p:cNvGrpSpPr/>
          <p:nvPr/>
        </p:nvGrpSpPr>
        <p:grpSpPr>
          <a:xfrm>
            <a:off x="9753869" y="-722210"/>
            <a:ext cx="3159071" cy="3610493"/>
            <a:chOff x="9753869" y="-722210"/>
            <a:chExt cx="3159071" cy="3610493"/>
          </a:xfrm>
        </p:grpSpPr>
        <p:sp>
          <p:nvSpPr>
            <p:cNvPr id="102" name="Google Shape;102;p18"/>
            <p:cNvSpPr/>
            <p:nvPr/>
          </p:nvSpPr>
          <p:spPr>
            <a:xfrm>
              <a:off x="10827970" y="-316345"/>
              <a:ext cx="2061300" cy="2061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11717965" y="826983"/>
              <a:ext cx="927900" cy="20613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859645" y="2775"/>
              <a:ext cx="644558" cy="26957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8"/>
            <p:cNvSpPr/>
            <p:nvPr/>
          </p:nvSpPr>
          <p:spPr>
            <a:xfrm>
              <a:off x="11471140" y="-722210"/>
              <a:ext cx="1441800" cy="1441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8"/>
            <p:cNvSpPr/>
            <p:nvPr/>
          </p:nvSpPr>
          <p:spPr>
            <a:xfrm rot="5400000">
              <a:off x="11046102" y="-1004258"/>
              <a:ext cx="927900" cy="20085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8"/>
            <p:cNvSpPr/>
            <p:nvPr/>
          </p:nvSpPr>
          <p:spPr>
            <a:xfrm rot="5400000">
              <a:off x="10498319" y="-290183"/>
              <a:ext cx="615900" cy="21048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8"/>
            <p:cNvSpPr/>
            <p:nvPr/>
          </p:nvSpPr>
          <p:spPr>
            <a:xfrm rot="5400000">
              <a:off x="10452487" y="-665068"/>
              <a:ext cx="346800" cy="1276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9" name="Google Shape;109;p18"/>
            <p:cNvGrpSpPr/>
            <p:nvPr/>
          </p:nvGrpSpPr>
          <p:grpSpPr>
            <a:xfrm>
              <a:off x="11335160" y="136662"/>
              <a:ext cx="1048765" cy="1035501"/>
              <a:chOff x="10850146" y="3822246"/>
              <a:chExt cx="1441800" cy="1441800"/>
            </a:xfrm>
          </p:grpSpPr>
          <p:sp>
            <p:nvSpPr>
              <p:cNvPr id="110" name="Google Shape;110;p18"/>
              <p:cNvSpPr/>
              <p:nvPr/>
            </p:nvSpPr>
            <p:spPr>
              <a:xfrm>
                <a:off x="10850146" y="3822246"/>
                <a:ext cx="1441800" cy="1441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8"/>
              <p:cNvSpPr/>
              <p:nvPr/>
            </p:nvSpPr>
            <p:spPr>
              <a:xfrm>
                <a:off x="11090971" y="4063071"/>
                <a:ext cx="960000" cy="960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2" name="Google Shape;11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>
            <p:ph type="title"/>
          </p:nvPr>
        </p:nvSpPr>
        <p:spPr>
          <a:xfrm>
            <a:off x="487822" y="-1350"/>
            <a:ext cx="105156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487822" y="160658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1" type="ftr"/>
          </p:nvPr>
        </p:nvSpPr>
        <p:spPr>
          <a:xfrm>
            <a:off x="7456206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18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18"/>
          <p:cNvSpPr txBox="1"/>
          <p:nvPr>
            <p:ph idx="2" type="body"/>
          </p:nvPr>
        </p:nvSpPr>
        <p:spPr>
          <a:xfrm>
            <a:off x="487822" y="1034041"/>
            <a:ext cx="4589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2_Title and Conten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487822" y="-1350"/>
            <a:ext cx="105156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487822" y="160658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19"/>
          <p:cNvSpPr txBox="1"/>
          <p:nvPr>
            <p:ph idx="2" type="body"/>
          </p:nvPr>
        </p:nvSpPr>
        <p:spPr>
          <a:xfrm>
            <a:off x="487822" y="1034041"/>
            <a:ext cx="4589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Title and Content">
  <p:cSld name="5_Title and Conten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/>
          <p:nvPr/>
        </p:nvSpPr>
        <p:spPr>
          <a:xfrm>
            <a:off x="3860058" y="3959970"/>
            <a:ext cx="5779341" cy="2898030"/>
          </a:xfrm>
          <a:custGeom>
            <a:rect b="b" l="l" r="r" t="t"/>
            <a:pathLst>
              <a:path extrusionOk="0" h="436" w="872">
                <a:moveTo>
                  <a:pt x="0" y="436"/>
                </a:moveTo>
                <a:cubicBezTo>
                  <a:pt x="0" y="195"/>
                  <a:pt x="195" y="0"/>
                  <a:pt x="436" y="0"/>
                </a:cubicBezTo>
                <a:cubicBezTo>
                  <a:pt x="436" y="0"/>
                  <a:pt x="436" y="0"/>
                  <a:pt x="436" y="0"/>
                </a:cubicBezTo>
                <a:cubicBezTo>
                  <a:pt x="677" y="0"/>
                  <a:pt x="872" y="195"/>
                  <a:pt x="872" y="436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0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20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sion">
  <p:cSld name="cover_1">
    <p:bg>
      <p:bgPr>
        <a:solidFill>
          <a:srgbClr val="FFFFFF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" y="0"/>
            <a:ext cx="121920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>
            <p:ph type="title"/>
          </p:nvPr>
        </p:nvSpPr>
        <p:spPr>
          <a:xfrm>
            <a:off x="728200" y="1097433"/>
            <a:ext cx="8899500" cy="41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Roboto Medium"/>
              <a:buNone/>
              <a:defRPr i="0" sz="48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>
                <a:solidFill>
                  <a:srgbClr val="AFAFAF"/>
                </a:solidFill>
              </a:defRPr>
            </a:lvl1pPr>
            <a:lvl2pPr lvl="1" rtl="0">
              <a:buNone/>
              <a:defRPr sz="800">
                <a:solidFill>
                  <a:srgbClr val="AFAFAF"/>
                </a:solidFill>
              </a:defRPr>
            </a:lvl2pPr>
            <a:lvl3pPr lvl="2" rtl="0">
              <a:buNone/>
              <a:defRPr sz="800">
                <a:solidFill>
                  <a:srgbClr val="AFAFAF"/>
                </a:solidFill>
              </a:defRPr>
            </a:lvl3pPr>
            <a:lvl4pPr lvl="3" rtl="0">
              <a:buNone/>
              <a:defRPr sz="800">
                <a:solidFill>
                  <a:srgbClr val="AFAFAF"/>
                </a:solidFill>
              </a:defRPr>
            </a:lvl4pPr>
            <a:lvl5pPr lvl="4" rtl="0">
              <a:buNone/>
              <a:defRPr sz="800">
                <a:solidFill>
                  <a:srgbClr val="AFAFAF"/>
                </a:solidFill>
              </a:defRPr>
            </a:lvl5pPr>
            <a:lvl6pPr lvl="5" rtl="0">
              <a:buNone/>
              <a:defRPr sz="800">
                <a:solidFill>
                  <a:srgbClr val="AFAFAF"/>
                </a:solidFill>
              </a:defRPr>
            </a:lvl6pPr>
            <a:lvl7pPr lvl="6" rtl="0">
              <a:buNone/>
              <a:defRPr sz="800">
                <a:solidFill>
                  <a:srgbClr val="AFAFAF"/>
                </a:solidFill>
              </a:defRPr>
            </a:lvl7pPr>
            <a:lvl8pPr lvl="7" rtl="0">
              <a:buNone/>
              <a:defRPr sz="800">
                <a:solidFill>
                  <a:srgbClr val="AFAFAF"/>
                </a:solidFill>
              </a:defRPr>
            </a:lvl8pPr>
            <a:lvl9pPr lvl="8" rtl="0">
              <a:buNone/>
              <a:defRPr sz="800">
                <a:solidFill>
                  <a:srgbClr val="AFAFA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"/>
          <p:cNvSpPr txBox="1"/>
          <p:nvPr/>
        </p:nvSpPr>
        <p:spPr>
          <a:xfrm>
            <a:off x="544433" y="6559800"/>
            <a:ext cx="2882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b="0" i="0" lang="en-US" sz="800" u="none" cap="none" strike="noStrike">
                <a:solidFill>
                  <a:srgbClr val="AFAFAF"/>
                </a:solidFill>
                <a:latin typeface="Roboto"/>
                <a:ea typeface="Roboto"/>
                <a:cs typeface="Roboto"/>
                <a:sym typeface="Roboto"/>
              </a:rPr>
              <a:t>Copyright ©2018 Alcide.io, All Rights Reserved</a:t>
            </a:r>
            <a:endParaRPr b="0" i="0" sz="800" u="none" cap="none" strike="noStrike">
              <a:solidFill>
                <a:srgbClr val="AFAFA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 b="3814" l="0" r="0" t="3823"/>
          <a:stretch/>
        </p:blipFill>
        <p:spPr>
          <a:xfrm>
            <a:off x="9491167" y="5957717"/>
            <a:ext cx="2700827" cy="90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0" name="Google Shape;14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608566" y="675118"/>
            <a:ext cx="10515600" cy="20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arlow Condensed Medium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3"/>
          <p:cNvSpPr txBox="1"/>
          <p:nvPr>
            <p:ph idx="1" type="body"/>
          </p:nvPr>
        </p:nvSpPr>
        <p:spPr>
          <a:xfrm>
            <a:off x="608566" y="2743570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2000"/>
              <a:buNone/>
              <a:defRPr sz="2000">
                <a:solidFill>
                  <a:srgbClr val="8E8E8E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1800"/>
              <a:buNone/>
              <a:defRPr sz="1800">
                <a:solidFill>
                  <a:srgbClr val="8E8E8E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9pPr>
          </a:lstStyle>
          <a:p/>
        </p:txBody>
      </p:sp>
      <p:sp>
        <p:nvSpPr>
          <p:cNvPr id="144" name="Google Shape;144;p23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Only" type="titleOnly">
  <p:cSld name="TITLE_ONLY">
    <p:bg>
      <p:bgPr>
        <a:solidFill>
          <a:srgbClr val="F3F3F3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0" y="0"/>
            <a:ext cx="12192000" cy="50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4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4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sub title">
  <p:cSld name="2_Title and Content1_4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4318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25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25"/>
          <p:cNvSpPr txBox="1"/>
          <p:nvPr>
            <p:ph idx="1" type="subTitle"/>
          </p:nvPr>
        </p:nvSpPr>
        <p:spPr>
          <a:xfrm>
            <a:off x="431800" y="1111467"/>
            <a:ext cx="10399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00B8D4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3pPr>
            <a:lvl4pPr lvl="3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 1">
  <p:cSld name="3_Title and Content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0" y="0"/>
            <a:ext cx="121920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27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 1 1">
  <p:cSld name="3_Title and Content_1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0" y="0"/>
            <a:ext cx="121920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28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" name="Google Shape;16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Only">
  <p:cSld name="2_Title Only">
    <p:bg>
      <p:bgPr>
        <a:solidFill>
          <a:srgbClr val="F3F3F3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/>
          <p:nvPr/>
        </p:nvSpPr>
        <p:spPr>
          <a:xfrm>
            <a:off x="0" y="0"/>
            <a:ext cx="9742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9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9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4" name="Google Shape;17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le and Content">
  <p:cSld name="4_Title and Conten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0"/>
          <p:cNvSpPr txBox="1"/>
          <p:nvPr>
            <p:ph type="title"/>
          </p:nvPr>
        </p:nvSpPr>
        <p:spPr>
          <a:xfrm>
            <a:off x="487822" y="928883"/>
            <a:ext cx="4562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 Condensed Medium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0"/>
          <p:cNvSpPr txBox="1"/>
          <p:nvPr>
            <p:ph idx="1" type="body"/>
          </p:nvPr>
        </p:nvSpPr>
        <p:spPr>
          <a:xfrm>
            <a:off x="487822" y="2641727"/>
            <a:ext cx="415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30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">
  <p:cSld name="3_Title and Conten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31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31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sion 1">
  <p:cSld name="cover_1_1">
    <p:bg>
      <p:bgPr>
        <a:solidFill>
          <a:srgbClr val="FFFFFF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4" y="0"/>
            <a:ext cx="121920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type="title"/>
          </p:nvPr>
        </p:nvSpPr>
        <p:spPr>
          <a:xfrm>
            <a:off x="728200" y="1097433"/>
            <a:ext cx="8899500" cy="41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Roboto Medium"/>
              <a:buNone/>
              <a:defRPr i="0" sz="48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>
                <a:solidFill>
                  <a:srgbClr val="AFAFAF"/>
                </a:solidFill>
              </a:defRPr>
            </a:lvl1pPr>
            <a:lvl2pPr lvl="1" rtl="0">
              <a:buNone/>
              <a:defRPr sz="800">
                <a:solidFill>
                  <a:srgbClr val="AFAFAF"/>
                </a:solidFill>
              </a:defRPr>
            </a:lvl2pPr>
            <a:lvl3pPr lvl="2" rtl="0">
              <a:buNone/>
              <a:defRPr sz="800">
                <a:solidFill>
                  <a:srgbClr val="AFAFAF"/>
                </a:solidFill>
              </a:defRPr>
            </a:lvl3pPr>
            <a:lvl4pPr lvl="3" rtl="0">
              <a:buNone/>
              <a:defRPr sz="800">
                <a:solidFill>
                  <a:srgbClr val="AFAFAF"/>
                </a:solidFill>
              </a:defRPr>
            </a:lvl4pPr>
            <a:lvl5pPr lvl="4" rtl="0">
              <a:buNone/>
              <a:defRPr sz="800">
                <a:solidFill>
                  <a:srgbClr val="AFAFAF"/>
                </a:solidFill>
              </a:defRPr>
            </a:lvl5pPr>
            <a:lvl6pPr lvl="5" rtl="0">
              <a:buNone/>
              <a:defRPr sz="800">
                <a:solidFill>
                  <a:srgbClr val="AFAFAF"/>
                </a:solidFill>
              </a:defRPr>
            </a:lvl6pPr>
            <a:lvl7pPr lvl="6" rtl="0">
              <a:buNone/>
              <a:defRPr sz="800">
                <a:solidFill>
                  <a:srgbClr val="AFAFAF"/>
                </a:solidFill>
              </a:defRPr>
            </a:lvl7pPr>
            <a:lvl8pPr lvl="7" rtl="0">
              <a:buNone/>
              <a:defRPr sz="800">
                <a:solidFill>
                  <a:srgbClr val="AFAFAF"/>
                </a:solidFill>
              </a:defRPr>
            </a:lvl8pPr>
            <a:lvl9pPr lvl="8" rtl="0">
              <a:buNone/>
              <a:defRPr sz="800">
                <a:solidFill>
                  <a:srgbClr val="AFAFA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4"/>
          <p:cNvSpPr txBox="1"/>
          <p:nvPr/>
        </p:nvSpPr>
        <p:spPr>
          <a:xfrm>
            <a:off x="544433" y="6559800"/>
            <a:ext cx="2882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b="0" i="0" lang="en-US" sz="800" u="none" cap="none" strike="noStrike">
                <a:solidFill>
                  <a:srgbClr val="AFAFAF"/>
                </a:solidFill>
                <a:latin typeface="Roboto"/>
                <a:ea typeface="Roboto"/>
                <a:cs typeface="Roboto"/>
                <a:sym typeface="Roboto"/>
              </a:rPr>
              <a:t>Copyright ©2018 Alcide.io, All Rights Reserved</a:t>
            </a:r>
            <a:endParaRPr b="0" i="0" sz="800" u="none" cap="none" strike="noStrike">
              <a:solidFill>
                <a:srgbClr val="AFAFA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3">
            <a:alphaModFix/>
          </a:blip>
          <a:srcRect b="3814" l="0" r="0" t="3823"/>
          <a:stretch/>
        </p:blipFill>
        <p:spPr>
          <a:xfrm>
            <a:off x="9491167" y="5957717"/>
            <a:ext cx="2700827" cy="90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487822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2"/>
          <p:cNvSpPr txBox="1"/>
          <p:nvPr>
            <p:ph idx="1" type="body"/>
          </p:nvPr>
        </p:nvSpPr>
        <p:spPr>
          <a:xfrm>
            <a:off x="487822" y="1586659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32"/>
          <p:cNvSpPr txBox="1"/>
          <p:nvPr>
            <p:ph idx="2" type="body"/>
          </p:nvPr>
        </p:nvSpPr>
        <p:spPr>
          <a:xfrm>
            <a:off x="6389406" y="1586659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32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1" name="Google Shape;19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487822" y="-397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487822" y="1331118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p33"/>
          <p:cNvSpPr txBox="1"/>
          <p:nvPr>
            <p:ph idx="2" type="body"/>
          </p:nvPr>
        </p:nvSpPr>
        <p:spPr>
          <a:xfrm>
            <a:off x="487822" y="2155030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33"/>
          <p:cNvSpPr txBox="1"/>
          <p:nvPr>
            <p:ph idx="3" type="body"/>
          </p:nvPr>
        </p:nvSpPr>
        <p:spPr>
          <a:xfrm>
            <a:off x="5829300" y="1331118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7" name="Google Shape;197;p33"/>
          <p:cNvSpPr txBox="1"/>
          <p:nvPr>
            <p:ph idx="4" type="body"/>
          </p:nvPr>
        </p:nvSpPr>
        <p:spPr>
          <a:xfrm>
            <a:off x="5829300" y="2155030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33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9" name="Google Shape;19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1 3 1">
  <p:cSld name="2_Title and Content1_3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title"/>
          </p:nvPr>
        </p:nvSpPr>
        <p:spPr>
          <a:xfrm>
            <a:off x="4122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34"/>
          <p:cNvSpPr txBox="1"/>
          <p:nvPr>
            <p:ph idx="1" type="body"/>
          </p:nvPr>
        </p:nvSpPr>
        <p:spPr>
          <a:xfrm>
            <a:off x="540333" y="1737250"/>
            <a:ext cx="81213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■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●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○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Roboto Light"/>
              <a:buChar char="⤨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203" name="Google Shape;203;p34"/>
          <p:cNvSpPr txBox="1"/>
          <p:nvPr>
            <p:ph idx="2" type="subTitle"/>
          </p:nvPr>
        </p:nvSpPr>
        <p:spPr>
          <a:xfrm>
            <a:off x="412200" y="808467"/>
            <a:ext cx="61785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>
                <a:solidFill>
                  <a:srgbClr val="43434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04" name="Google Shape;204;p34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1 3 1 1">
  <p:cSld name="2_Title and Content1_3_1_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title"/>
          </p:nvPr>
        </p:nvSpPr>
        <p:spPr>
          <a:xfrm>
            <a:off x="412200" y="478667"/>
            <a:ext cx="91611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900"/>
              <a:buFont typeface="Roboto Medium"/>
              <a:buNone/>
              <a:defRPr i="0" sz="29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p35"/>
          <p:cNvSpPr txBox="1"/>
          <p:nvPr>
            <p:ph idx="1" type="body"/>
          </p:nvPr>
        </p:nvSpPr>
        <p:spPr>
          <a:xfrm>
            <a:off x="540333" y="1737267"/>
            <a:ext cx="41751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■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●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○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Roboto Light"/>
              <a:buChar char="⤨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208" name="Google Shape;208;p35"/>
          <p:cNvSpPr txBox="1"/>
          <p:nvPr>
            <p:ph idx="2" type="subTitle"/>
          </p:nvPr>
        </p:nvSpPr>
        <p:spPr>
          <a:xfrm>
            <a:off x="412200" y="28333"/>
            <a:ext cx="61785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>
                <a:solidFill>
                  <a:srgbClr val="1BC2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3pPr>
            <a:lvl4pPr lvl="3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09" name="Google Shape;209;p35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0" name="Google Shape;210;p35"/>
          <p:cNvCxnSpPr/>
          <p:nvPr/>
        </p:nvCxnSpPr>
        <p:spPr>
          <a:xfrm>
            <a:off x="9833567" y="-11633"/>
            <a:ext cx="0" cy="19113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1" name="Google Shape;211;p35"/>
          <p:cNvSpPr txBox="1"/>
          <p:nvPr>
            <p:ph idx="3" type="body"/>
          </p:nvPr>
        </p:nvSpPr>
        <p:spPr>
          <a:xfrm>
            <a:off x="5314400" y="1737267"/>
            <a:ext cx="41751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■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●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○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Roboto Light"/>
              <a:buChar char="⤨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212" name="Google Shape;212;p35"/>
          <p:cNvSpPr txBox="1"/>
          <p:nvPr>
            <p:ph idx="4" type="body"/>
          </p:nvPr>
        </p:nvSpPr>
        <p:spPr>
          <a:xfrm>
            <a:off x="10038333" y="566367"/>
            <a:ext cx="2066100" cy="12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302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302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302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302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■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302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●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302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○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302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600"/>
              <a:buFont typeface="Roboto Light"/>
              <a:buChar char="⤨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page 1">
  <p:cSld name="CUSTOM_1">
    <p:bg>
      <p:bgPr>
        <a:solidFill>
          <a:srgbClr val="FFFFFF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050" y="0"/>
            <a:ext cx="8918126" cy="431877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6"/>
          <p:cNvSpPr/>
          <p:nvPr/>
        </p:nvSpPr>
        <p:spPr>
          <a:xfrm>
            <a:off x="167" y="5690800"/>
            <a:ext cx="12192000" cy="1167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6"/>
          <p:cNvSpPr txBox="1"/>
          <p:nvPr>
            <p:ph type="title"/>
          </p:nvPr>
        </p:nvSpPr>
        <p:spPr>
          <a:xfrm>
            <a:off x="6435425" y="2230221"/>
            <a:ext cx="5094000" cy="19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Light"/>
              <a:buNone/>
              <a:defRPr b="0" i="0" sz="48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660" y="295933"/>
            <a:ext cx="646233" cy="63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000" y="1578675"/>
            <a:ext cx="4198751" cy="28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Just title 1 1">
  <p:cSld name="2_Title and Content1_5_1">
    <p:bg>
      <p:bgPr>
        <a:solidFill>
          <a:srgbClr val="FFFFFF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/>
          <p:nvPr/>
        </p:nvSpPr>
        <p:spPr>
          <a:xfrm>
            <a:off x="2025600" y="6384000"/>
            <a:ext cx="1296000" cy="47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7"/>
          <p:cNvSpPr txBox="1"/>
          <p:nvPr>
            <p:ph type="title"/>
          </p:nvPr>
        </p:nvSpPr>
        <p:spPr>
          <a:xfrm>
            <a:off x="345600" y="356267"/>
            <a:ext cx="76812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2" name="Google Shape;222;p37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/>
            </a:lvl1pPr>
            <a:lvl2pPr lvl="1" rtl="0">
              <a:buNone/>
              <a:defRPr sz="800"/>
            </a:lvl2pPr>
            <a:lvl3pPr lvl="2" rtl="0">
              <a:buNone/>
              <a:defRPr sz="800"/>
            </a:lvl3pPr>
            <a:lvl4pPr lvl="3" rtl="0">
              <a:buNone/>
              <a:defRPr sz="800"/>
            </a:lvl4pPr>
            <a:lvl5pPr lvl="4" rtl="0">
              <a:buNone/>
              <a:defRPr sz="800"/>
            </a:lvl5pPr>
            <a:lvl6pPr lvl="5" rtl="0">
              <a:buNone/>
              <a:defRPr sz="800"/>
            </a:lvl6pPr>
            <a:lvl7pPr lvl="6" rtl="0">
              <a:buNone/>
              <a:defRPr sz="800"/>
            </a:lvl7pPr>
            <a:lvl8pPr lvl="7" rtl="0">
              <a:buNone/>
              <a:defRPr sz="800"/>
            </a:lvl8pPr>
            <a:lvl9pPr lvl="8" rtl="0">
              <a:buNone/>
              <a:defRPr sz="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37"/>
          <p:cNvSpPr/>
          <p:nvPr/>
        </p:nvSpPr>
        <p:spPr>
          <a:xfrm flipH="1">
            <a:off x="9561900" y="0"/>
            <a:ext cx="26301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842963" rotWithShape="0" algn="bl" dir="5400000" dist="9525">
              <a:srgbClr val="CCCCCC">
                <a:alpha val="50000"/>
              </a:srgbClr>
            </a:outerShdw>
          </a:effectLst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37"/>
          <p:cNvPicPr preferRelativeResize="0"/>
          <p:nvPr/>
        </p:nvPicPr>
        <p:blipFill rotWithShape="1">
          <a:blip r:embed="rId2">
            <a:alphaModFix/>
          </a:blip>
          <a:srcRect b="3959" l="0" r="0" t="3968"/>
          <a:stretch/>
        </p:blipFill>
        <p:spPr>
          <a:xfrm>
            <a:off x="9491167" y="5957717"/>
            <a:ext cx="2700827" cy="90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1 3 2">
  <p:cSld name="2_Title and Content1_3_3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/>
          <p:nvPr>
            <p:ph type="title"/>
          </p:nvPr>
        </p:nvSpPr>
        <p:spPr>
          <a:xfrm>
            <a:off x="4122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7" name="Google Shape;227;p38"/>
          <p:cNvSpPr txBox="1"/>
          <p:nvPr>
            <p:ph idx="1" type="body"/>
          </p:nvPr>
        </p:nvSpPr>
        <p:spPr>
          <a:xfrm>
            <a:off x="540333" y="1518400"/>
            <a:ext cx="8121300" cy="358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■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●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○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⤨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228" name="Google Shape;228;p38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/>
            </a:lvl1pPr>
            <a:lvl2pPr lvl="1" rtl="0">
              <a:buNone/>
              <a:defRPr sz="800"/>
            </a:lvl2pPr>
            <a:lvl3pPr lvl="2" rtl="0">
              <a:buNone/>
              <a:defRPr sz="800"/>
            </a:lvl3pPr>
            <a:lvl4pPr lvl="3" rtl="0">
              <a:buNone/>
              <a:defRPr sz="800"/>
            </a:lvl4pPr>
            <a:lvl5pPr lvl="4" rtl="0">
              <a:buNone/>
              <a:defRPr sz="800"/>
            </a:lvl5pPr>
            <a:lvl6pPr lvl="5" rtl="0">
              <a:buNone/>
              <a:defRPr sz="800"/>
            </a:lvl6pPr>
            <a:lvl7pPr lvl="6" rtl="0">
              <a:buNone/>
              <a:defRPr sz="800"/>
            </a:lvl7pPr>
            <a:lvl8pPr lvl="7" rtl="0">
              <a:buNone/>
              <a:defRPr sz="800"/>
            </a:lvl8pPr>
            <a:lvl9pPr lvl="8" rtl="0">
              <a:buNone/>
              <a:defRPr sz="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1 3">
  <p:cSld name="2_Title and Content1_3_4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/>
          <p:nvPr>
            <p:ph type="title"/>
          </p:nvPr>
        </p:nvSpPr>
        <p:spPr>
          <a:xfrm>
            <a:off x="4122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1" name="Google Shape;231;p39"/>
          <p:cNvSpPr txBox="1"/>
          <p:nvPr>
            <p:ph idx="1" type="body"/>
          </p:nvPr>
        </p:nvSpPr>
        <p:spPr>
          <a:xfrm>
            <a:off x="540333" y="1518400"/>
            <a:ext cx="8121300" cy="358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9250" lvl="0" marL="4572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9250" lvl="1" marL="9144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49250" lvl="2" marL="13716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49250" lvl="3" marL="18288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49250" lvl="4" marL="22860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9250" lvl="5" marL="2743200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■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9250" lvl="6" marL="3200400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●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9250" lvl="7" marL="3657600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○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9250" lvl="8" marL="4114800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⤨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232" name="Google Shape;232;p39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 sz="800"/>
            </a:lvl1pPr>
            <a:lvl2pPr lvl="1" rtl="0">
              <a:buNone/>
              <a:defRPr sz="800"/>
            </a:lvl2pPr>
            <a:lvl3pPr lvl="2" rtl="0">
              <a:buNone/>
              <a:defRPr sz="800"/>
            </a:lvl3pPr>
            <a:lvl4pPr lvl="3" rtl="0">
              <a:buNone/>
              <a:defRPr sz="800"/>
            </a:lvl4pPr>
            <a:lvl5pPr lvl="4" rtl="0">
              <a:buNone/>
              <a:defRPr sz="800"/>
            </a:lvl5pPr>
            <a:lvl6pPr lvl="5" rtl="0">
              <a:buNone/>
              <a:defRPr sz="800"/>
            </a:lvl6pPr>
            <a:lvl7pPr lvl="6" rtl="0">
              <a:buNone/>
              <a:defRPr sz="800"/>
            </a:lvl7pPr>
            <a:lvl8pPr lvl="7" rtl="0">
              <a:buNone/>
              <a:defRPr sz="800"/>
            </a:lvl8pPr>
            <a:lvl9pPr lvl="8" rtl="0">
              <a:buNone/>
              <a:defRPr sz="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Divider">
  <p:cSld name="Section Divider">
    <p:bg>
      <p:bgPr>
        <a:solidFill>
          <a:srgbClr val="FFFFFF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/>
          <p:nvPr/>
        </p:nvSpPr>
        <p:spPr>
          <a:xfrm>
            <a:off x="7117233" y="4475600"/>
            <a:ext cx="5074800" cy="23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400" y="0"/>
            <a:ext cx="1218994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0"/>
          <p:cNvSpPr txBox="1"/>
          <p:nvPr>
            <p:ph type="title"/>
          </p:nvPr>
        </p:nvSpPr>
        <p:spPr>
          <a:xfrm>
            <a:off x="2900800" y="1871033"/>
            <a:ext cx="5074800" cy="23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Roboto Light"/>
              <a:buNone/>
              <a:defRPr b="0" i="0" sz="48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40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p40"/>
          <p:cNvSpPr txBox="1"/>
          <p:nvPr>
            <p:ph idx="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 sz="800"/>
            </a:lvl1pPr>
            <a:lvl2pPr lvl="1" rtl="0">
              <a:buNone/>
              <a:defRPr sz="800"/>
            </a:lvl2pPr>
            <a:lvl3pPr lvl="2" rtl="0">
              <a:buNone/>
              <a:defRPr sz="800"/>
            </a:lvl3pPr>
            <a:lvl4pPr lvl="3" rtl="0">
              <a:buNone/>
              <a:defRPr sz="800"/>
            </a:lvl4pPr>
            <a:lvl5pPr lvl="4" rtl="0">
              <a:buNone/>
              <a:defRPr sz="800"/>
            </a:lvl5pPr>
            <a:lvl6pPr lvl="5" rtl="0">
              <a:buNone/>
              <a:defRPr sz="800"/>
            </a:lvl6pPr>
            <a:lvl7pPr lvl="6" rtl="0">
              <a:buNone/>
              <a:defRPr sz="800"/>
            </a:lvl7pPr>
            <a:lvl8pPr lvl="7" rtl="0">
              <a:buNone/>
              <a:defRPr sz="800"/>
            </a:lvl8pPr>
            <a:lvl9pPr lvl="8" rtl="0">
              <a:buNone/>
              <a:defRPr sz="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9" name="Google Shape;2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83" y="406400"/>
            <a:ext cx="1047033" cy="102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noFill/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2"/>
          <p:cNvSpPr txBox="1"/>
          <p:nvPr>
            <p:ph type="ctrTitle"/>
          </p:nvPr>
        </p:nvSpPr>
        <p:spPr>
          <a:xfrm>
            <a:off x="492642" y="1204396"/>
            <a:ext cx="4621500" cy="151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 Condensed Medium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2"/>
          <p:cNvSpPr txBox="1"/>
          <p:nvPr>
            <p:ph idx="1" type="subTitle"/>
          </p:nvPr>
        </p:nvSpPr>
        <p:spPr>
          <a:xfrm>
            <a:off x="492642" y="2868392"/>
            <a:ext cx="4621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9" name="Google Shape;249;p42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0" name="Google Shape;25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4260" y="310749"/>
            <a:ext cx="6305119" cy="555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763" y="330796"/>
            <a:ext cx="1631207" cy="42411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2"/>
          <p:cNvSpPr/>
          <p:nvPr/>
        </p:nvSpPr>
        <p:spPr>
          <a:xfrm>
            <a:off x="272750" y="259775"/>
            <a:ext cx="1779300" cy="57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page 1">
  <p:cSld name="CUSTOM_1">
    <p:bg>
      <p:bgPr>
        <a:solidFill>
          <a:srgbClr val="FFFFFF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167" y="4270867"/>
            <a:ext cx="12192000" cy="2587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b="19" l="0" r="0" t="19"/>
          <a:stretch/>
        </p:blipFill>
        <p:spPr>
          <a:xfrm>
            <a:off x="-3" y="0"/>
            <a:ext cx="12192000" cy="685800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/>
          <p:nvPr>
            <p:ph type="title"/>
          </p:nvPr>
        </p:nvSpPr>
        <p:spPr>
          <a:xfrm>
            <a:off x="615533" y="2064567"/>
            <a:ext cx="5094000" cy="41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Light"/>
              <a:buNone/>
              <a:defRPr b="0" i="0" sz="48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3">
            <a:alphaModFix/>
          </a:blip>
          <a:srcRect b="3883" l="0" r="0" t="3883"/>
          <a:stretch/>
        </p:blipFill>
        <p:spPr>
          <a:xfrm>
            <a:off x="9491167" y="5957717"/>
            <a:ext cx="2700827" cy="90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3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43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6_Title and Content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44"/>
          <p:cNvGrpSpPr/>
          <p:nvPr/>
        </p:nvGrpSpPr>
        <p:grpSpPr>
          <a:xfrm>
            <a:off x="9753869" y="-722210"/>
            <a:ext cx="3159071" cy="3610493"/>
            <a:chOff x="9753869" y="-722210"/>
            <a:chExt cx="3159071" cy="3610493"/>
          </a:xfrm>
        </p:grpSpPr>
        <p:sp>
          <p:nvSpPr>
            <p:cNvPr id="260" name="Google Shape;260;p44"/>
            <p:cNvSpPr/>
            <p:nvPr/>
          </p:nvSpPr>
          <p:spPr>
            <a:xfrm>
              <a:off x="10827970" y="-316345"/>
              <a:ext cx="2061300" cy="2061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4"/>
            <p:cNvSpPr/>
            <p:nvPr/>
          </p:nvSpPr>
          <p:spPr>
            <a:xfrm>
              <a:off x="11717965" y="826983"/>
              <a:ext cx="927900" cy="20613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2" name="Google Shape;262;p4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859645" y="2775"/>
              <a:ext cx="644558" cy="26957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44"/>
            <p:cNvSpPr/>
            <p:nvPr/>
          </p:nvSpPr>
          <p:spPr>
            <a:xfrm>
              <a:off x="11471140" y="-722210"/>
              <a:ext cx="1441800" cy="1441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4"/>
            <p:cNvSpPr/>
            <p:nvPr/>
          </p:nvSpPr>
          <p:spPr>
            <a:xfrm rot="5400000">
              <a:off x="11046102" y="-1004258"/>
              <a:ext cx="927900" cy="20085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4"/>
            <p:cNvSpPr/>
            <p:nvPr/>
          </p:nvSpPr>
          <p:spPr>
            <a:xfrm rot="5400000">
              <a:off x="10498319" y="-290183"/>
              <a:ext cx="615900" cy="21048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4"/>
            <p:cNvSpPr/>
            <p:nvPr/>
          </p:nvSpPr>
          <p:spPr>
            <a:xfrm rot="5400000">
              <a:off x="10452487" y="-665068"/>
              <a:ext cx="346800" cy="1276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7" name="Google Shape;267;p44"/>
            <p:cNvGrpSpPr/>
            <p:nvPr/>
          </p:nvGrpSpPr>
          <p:grpSpPr>
            <a:xfrm>
              <a:off x="11335160" y="136662"/>
              <a:ext cx="1048765" cy="1035501"/>
              <a:chOff x="10850146" y="3822246"/>
              <a:chExt cx="1441800" cy="1441800"/>
            </a:xfrm>
          </p:grpSpPr>
          <p:sp>
            <p:nvSpPr>
              <p:cNvPr id="268" name="Google Shape;268;p44"/>
              <p:cNvSpPr/>
              <p:nvPr/>
            </p:nvSpPr>
            <p:spPr>
              <a:xfrm>
                <a:off x="10850146" y="3822246"/>
                <a:ext cx="1441800" cy="1441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44"/>
              <p:cNvSpPr/>
              <p:nvPr/>
            </p:nvSpPr>
            <p:spPr>
              <a:xfrm>
                <a:off x="11090971" y="4063071"/>
                <a:ext cx="960000" cy="960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0" name="Google Shape;27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4"/>
          <p:cNvSpPr txBox="1"/>
          <p:nvPr>
            <p:ph type="title"/>
          </p:nvPr>
        </p:nvSpPr>
        <p:spPr>
          <a:xfrm>
            <a:off x="487822" y="-1350"/>
            <a:ext cx="105156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4"/>
          <p:cNvSpPr txBox="1"/>
          <p:nvPr>
            <p:ph idx="1" type="body"/>
          </p:nvPr>
        </p:nvSpPr>
        <p:spPr>
          <a:xfrm>
            <a:off x="487822" y="160658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44"/>
          <p:cNvSpPr txBox="1"/>
          <p:nvPr>
            <p:ph idx="11" type="ftr"/>
          </p:nvPr>
        </p:nvSpPr>
        <p:spPr>
          <a:xfrm>
            <a:off x="7456206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p44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5" name="Google Shape;275;p44"/>
          <p:cNvSpPr txBox="1"/>
          <p:nvPr>
            <p:ph idx="2" type="body"/>
          </p:nvPr>
        </p:nvSpPr>
        <p:spPr>
          <a:xfrm>
            <a:off x="487822" y="1034041"/>
            <a:ext cx="4589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76" name="Google Shape;27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4"/>
          <p:cNvSpPr/>
          <p:nvPr/>
        </p:nvSpPr>
        <p:spPr>
          <a:xfrm>
            <a:off x="153050" y="6360625"/>
            <a:ext cx="1109400" cy="29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4"/>
          <p:cNvSpPr txBox="1"/>
          <p:nvPr/>
        </p:nvSpPr>
        <p:spPr>
          <a:xfrm>
            <a:off x="883925" y="6537675"/>
            <a:ext cx="2564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CCCCCC"/>
                </a:solidFill>
              </a:rPr>
              <a:t>Copyright ©2020 Alcide.io, All Rights Reserved</a:t>
            </a:r>
            <a:endParaRPr sz="800"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2_Title and Conten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/>
          <p:nvPr>
            <p:ph type="title"/>
          </p:nvPr>
        </p:nvSpPr>
        <p:spPr>
          <a:xfrm>
            <a:off x="487822" y="-1350"/>
            <a:ext cx="105156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5"/>
          <p:cNvSpPr txBox="1"/>
          <p:nvPr>
            <p:ph idx="1" type="body"/>
          </p:nvPr>
        </p:nvSpPr>
        <p:spPr>
          <a:xfrm>
            <a:off x="487822" y="160658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45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3" name="Google Shape;283;p45"/>
          <p:cNvSpPr txBox="1"/>
          <p:nvPr>
            <p:ph idx="2" type="body"/>
          </p:nvPr>
        </p:nvSpPr>
        <p:spPr>
          <a:xfrm>
            <a:off x="487822" y="1034041"/>
            <a:ext cx="4589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4" name="Google Shape;284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Title and Content">
  <p:cSld name="5_Title and Conten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/>
          <p:nvPr/>
        </p:nvSpPr>
        <p:spPr>
          <a:xfrm>
            <a:off x="3860058" y="3959970"/>
            <a:ext cx="5779341" cy="2898030"/>
          </a:xfrm>
          <a:custGeom>
            <a:rect b="b" l="l" r="r" t="t"/>
            <a:pathLst>
              <a:path extrusionOk="0" h="436" w="872">
                <a:moveTo>
                  <a:pt x="0" y="436"/>
                </a:moveTo>
                <a:cubicBezTo>
                  <a:pt x="0" y="195"/>
                  <a:pt x="195" y="0"/>
                  <a:pt x="436" y="0"/>
                </a:cubicBezTo>
                <a:cubicBezTo>
                  <a:pt x="436" y="0"/>
                  <a:pt x="436" y="0"/>
                  <a:pt x="436" y="0"/>
                </a:cubicBezTo>
                <a:cubicBezTo>
                  <a:pt x="677" y="0"/>
                  <a:pt x="872" y="195"/>
                  <a:pt x="872" y="436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6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46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46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0" name="Google Shape;290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7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47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47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6" name="Google Shape;29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48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0" name="Google Shape;30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/>
          <p:nvPr>
            <p:ph type="title"/>
          </p:nvPr>
        </p:nvSpPr>
        <p:spPr>
          <a:xfrm>
            <a:off x="608566" y="675118"/>
            <a:ext cx="10515600" cy="20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arlow Condensed Medium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49"/>
          <p:cNvSpPr txBox="1"/>
          <p:nvPr>
            <p:ph idx="1" type="body"/>
          </p:nvPr>
        </p:nvSpPr>
        <p:spPr>
          <a:xfrm>
            <a:off x="608566" y="2743570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2000"/>
              <a:buNone/>
              <a:defRPr sz="2000">
                <a:solidFill>
                  <a:srgbClr val="8E8E8E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1800"/>
              <a:buNone/>
              <a:defRPr sz="1800">
                <a:solidFill>
                  <a:srgbClr val="8E8E8E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9pPr>
          </a:lstStyle>
          <a:p/>
        </p:txBody>
      </p:sp>
      <p:sp>
        <p:nvSpPr>
          <p:cNvPr id="304" name="Google Shape;304;p49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5" name="Google Shape;305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Only" type="titleOnly">
  <p:cSld name="TITLE_ONLY">
    <p:bg>
      <p:bgPr>
        <a:solidFill>
          <a:srgbClr val="F3F3F3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0"/>
          <p:cNvSpPr/>
          <p:nvPr/>
        </p:nvSpPr>
        <p:spPr>
          <a:xfrm>
            <a:off x="0" y="0"/>
            <a:ext cx="12192000" cy="50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50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50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0" name="Google Shape;310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sub title">
  <p:cSld name="2_Title and Content1_4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1"/>
          <p:cNvSpPr txBox="1"/>
          <p:nvPr>
            <p:ph type="title"/>
          </p:nvPr>
        </p:nvSpPr>
        <p:spPr>
          <a:xfrm>
            <a:off x="4318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3" name="Google Shape;313;p51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" name="Google Shape;314;p51"/>
          <p:cNvSpPr txBox="1"/>
          <p:nvPr>
            <p:ph idx="1" type="subTitle"/>
          </p:nvPr>
        </p:nvSpPr>
        <p:spPr>
          <a:xfrm>
            <a:off x="431800" y="1111467"/>
            <a:ext cx="10399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00B8D4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3pPr>
            <a:lvl4pPr lvl="3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2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7" name="Google Shape;317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page 1 1">
  <p:cSld name="CUSTOM_1_1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21" y="0"/>
            <a:ext cx="12185184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/>
          <p:nvPr/>
        </p:nvSpPr>
        <p:spPr>
          <a:xfrm>
            <a:off x="7884633" y="5957800"/>
            <a:ext cx="4307100" cy="90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" name="Google Shape;4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1167" y="5957717"/>
            <a:ext cx="2700827" cy="90027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/>
          <p:nvPr>
            <p:ph type="title"/>
          </p:nvPr>
        </p:nvSpPr>
        <p:spPr>
          <a:xfrm>
            <a:off x="615533" y="2064567"/>
            <a:ext cx="5094000" cy="41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oboto Light"/>
              <a:buNone/>
              <a:defRPr b="0" i="0" sz="48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6"/>
          <p:cNvSpPr/>
          <p:nvPr/>
        </p:nvSpPr>
        <p:spPr>
          <a:xfrm>
            <a:off x="11412267" y="6220867"/>
            <a:ext cx="532500" cy="637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 1">
  <p:cSld name="3_Title and Content_1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0" y="0"/>
            <a:ext cx="121920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3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53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2" name="Google Shape;322;p53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3" name="Google Shape;32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3"/>
          <p:cNvSpPr/>
          <p:nvPr/>
        </p:nvSpPr>
        <p:spPr>
          <a:xfrm>
            <a:off x="146550" y="6359775"/>
            <a:ext cx="1084500" cy="36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53"/>
          <p:cNvSpPr txBox="1"/>
          <p:nvPr/>
        </p:nvSpPr>
        <p:spPr>
          <a:xfrm>
            <a:off x="883925" y="6537675"/>
            <a:ext cx="2564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CCCCCC"/>
                </a:solidFill>
              </a:rPr>
              <a:t>Copyright ©2020 Alcide.io, All Rights Reserved</a:t>
            </a:r>
            <a:endParaRPr sz="800"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 1 1">
  <p:cSld name="3_Title and Content_1_1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0" y="0"/>
            <a:ext cx="121920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4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54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54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1" name="Google Shape;33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4"/>
          <p:cNvSpPr/>
          <p:nvPr/>
        </p:nvSpPr>
        <p:spPr>
          <a:xfrm>
            <a:off x="146550" y="6374425"/>
            <a:ext cx="1098900" cy="347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54"/>
          <p:cNvSpPr txBox="1"/>
          <p:nvPr/>
        </p:nvSpPr>
        <p:spPr>
          <a:xfrm>
            <a:off x="883925" y="6537675"/>
            <a:ext cx="2564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CCCCCC"/>
                </a:solidFill>
              </a:rPr>
              <a:t>Copyright ©2020 Alcide.io, All Rights Reserved</a:t>
            </a:r>
            <a:endParaRPr sz="800"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Only">
  <p:cSld name="2_Title Only">
    <p:bg>
      <p:bgPr>
        <a:solidFill>
          <a:srgbClr val="F3F3F3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5"/>
          <p:cNvSpPr/>
          <p:nvPr/>
        </p:nvSpPr>
        <p:spPr>
          <a:xfrm>
            <a:off x="0" y="0"/>
            <a:ext cx="9742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55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55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8" name="Google Shape;33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5"/>
          <p:cNvSpPr/>
          <p:nvPr/>
        </p:nvSpPr>
        <p:spPr>
          <a:xfrm>
            <a:off x="153050" y="6370200"/>
            <a:ext cx="1310400" cy="411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le and Content">
  <p:cSld name="4_Title and Conten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6"/>
          <p:cNvSpPr txBox="1"/>
          <p:nvPr>
            <p:ph type="title"/>
          </p:nvPr>
        </p:nvSpPr>
        <p:spPr>
          <a:xfrm>
            <a:off x="487822" y="928883"/>
            <a:ext cx="4562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 Condensed Medium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56"/>
          <p:cNvSpPr txBox="1"/>
          <p:nvPr>
            <p:ph idx="1" type="body"/>
          </p:nvPr>
        </p:nvSpPr>
        <p:spPr>
          <a:xfrm>
            <a:off x="487822" y="2641727"/>
            <a:ext cx="415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56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5" name="Google Shape;34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">
  <p:cSld name="3_Title and Content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7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57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57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0" name="Google Shape;350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7"/>
          <p:cNvSpPr/>
          <p:nvPr/>
        </p:nvSpPr>
        <p:spPr>
          <a:xfrm>
            <a:off x="143475" y="6322375"/>
            <a:ext cx="1176600" cy="36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7"/>
          <p:cNvSpPr txBox="1"/>
          <p:nvPr/>
        </p:nvSpPr>
        <p:spPr>
          <a:xfrm>
            <a:off x="891825" y="6533100"/>
            <a:ext cx="2410200" cy="2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CCCCCC"/>
                </a:solidFill>
              </a:rPr>
              <a:t>Copyright ©2020 Alcide.io, All Rights Reserved</a:t>
            </a:r>
            <a:endParaRPr sz="800"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8"/>
          <p:cNvSpPr txBox="1"/>
          <p:nvPr>
            <p:ph type="title"/>
          </p:nvPr>
        </p:nvSpPr>
        <p:spPr>
          <a:xfrm>
            <a:off x="487822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58"/>
          <p:cNvSpPr txBox="1"/>
          <p:nvPr>
            <p:ph idx="1" type="body"/>
          </p:nvPr>
        </p:nvSpPr>
        <p:spPr>
          <a:xfrm>
            <a:off x="487822" y="1586659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p58"/>
          <p:cNvSpPr txBox="1"/>
          <p:nvPr>
            <p:ph idx="2" type="body"/>
          </p:nvPr>
        </p:nvSpPr>
        <p:spPr>
          <a:xfrm>
            <a:off x="6389406" y="1586659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58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8" name="Google Shape;35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9"/>
          <p:cNvSpPr txBox="1"/>
          <p:nvPr>
            <p:ph type="title"/>
          </p:nvPr>
        </p:nvSpPr>
        <p:spPr>
          <a:xfrm>
            <a:off x="487822" y="-397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59"/>
          <p:cNvSpPr txBox="1"/>
          <p:nvPr>
            <p:ph idx="1" type="body"/>
          </p:nvPr>
        </p:nvSpPr>
        <p:spPr>
          <a:xfrm>
            <a:off x="487822" y="1331118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62" name="Google Shape;362;p59"/>
          <p:cNvSpPr txBox="1"/>
          <p:nvPr>
            <p:ph idx="2" type="body"/>
          </p:nvPr>
        </p:nvSpPr>
        <p:spPr>
          <a:xfrm>
            <a:off x="487822" y="2155030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3" name="Google Shape;363;p59"/>
          <p:cNvSpPr txBox="1"/>
          <p:nvPr>
            <p:ph idx="3" type="body"/>
          </p:nvPr>
        </p:nvSpPr>
        <p:spPr>
          <a:xfrm>
            <a:off x="5829300" y="1331118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64" name="Google Shape;364;p59"/>
          <p:cNvSpPr txBox="1"/>
          <p:nvPr>
            <p:ph idx="4" type="body"/>
          </p:nvPr>
        </p:nvSpPr>
        <p:spPr>
          <a:xfrm>
            <a:off x="5829300" y="2155030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59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6" name="Google Shape;36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1 3 1">
  <p:cSld name="2_Title and Content1_3_1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0"/>
          <p:cNvSpPr txBox="1"/>
          <p:nvPr>
            <p:ph type="title"/>
          </p:nvPr>
        </p:nvSpPr>
        <p:spPr>
          <a:xfrm>
            <a:off x="4122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9" name="Google Shape;369;p60"/>
          <p:cNvSpPr txBox="1"/>
          <p:nvPr>
            <p:ph idx="1" type="body"/>
          </p:nvPr>
        </p:nvSpPr>
        <p:spPr>
          <a:xfrm>
            <a:off x="540333" y="1737250"/>
            <a:ext cx="81213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■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●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○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Roboto Light"/>
              <a:buChar char="⤨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70" name="Google Shape;370;p60"/>
          <p:cNvSpPr txBox="1"/>
          <p:nvPr>
            <p:ph idx="2" type="subTitle"/>
          </p:nvPr>
        </p:nvSpPr>
        <p:spPr>
          <a:xfrm>
            <a:off x="412200" y="808467"/>
            <a:ext cx="61785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>
                <a:solidFill>
                  <a:srgbClr val="43434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71" name="Google Shape;371;p60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1 3 1 1">
  <p:cSld name="2_Title and Content1_3_1_1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1"/>
          <p:cNvSpPr txBox="1"/>
          <p:nvPr>
            <p:ph type="title"/>
          </p:nvPr>
        </p:nvSpPr>
        <p:spPr>
          <a:xfrm>
            <a:off x="412200" y="478667"/>
            <a:ext cx="91611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900"/>
              <a:buFont typeface="Roboto Medium"/>
              <a:buNone/>
              <a:defRPr i="0" sz="29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4" name="Google Shape;374;p61"/>
          <p:cNvSpPr txBox="1"/>
          <p:nvPr>
            <p:ph idx="1" type="body"/>
          </p:nvPr>
        </p:nvSpPr>
        <p:spPr>
          <a:xfrm>
            <a:off x="540333" y="1737267"/>
            <a:ext cx="41751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■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●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○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Roboto Light"/>
              <a:buChar char="⤨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75" name="Google Shape;375;p61"/>
          <p:cNvSpPr txBox="1"/>
          <p:nvPr>
            <p:ph idx="2" type="subTitle"/>
          </p:nvPr>
        </p:nvSpPr>
        <p:spPr>
          <a:xfrm>
            <a:off x="412200" y="28333"/>
            <a:ext cx="61785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>
                <a:solidFill>
                  <a:srgbClr val="1BC2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3pPr>
            <a:lvl4pPr lvl="3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76" name="Google Shape;376;p61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7" name="Google Shape;377;p61"/>
          <p:cNvCxnSpPr/>
          <p:nvPr/>
        </p:nvCxnSpPr>
        <p:spPr>
          <a:xfrm>
            <a:off x="9833567" y="-11633"/>
            <a:ext cx="0" cy="19113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8" name="Google Shape;378;p61"/>
          <p:cNvSpPr txBox="1"/>
          <p:nvPr>
            <p:ph idx="3" type="body"/>
          </p:nvPr>
        </p:nvSpPr>
        <p:spPr>
          <a:xfrm>
            <a:off x="5314400" y="1737267"/>
            <a:ext cx="41751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■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●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○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Roboto Light"/>
              <a:buChar char="⤨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79" name="Google Shape;379;p61"/>
          <p:cNvSpPr txBox="1"/>
          <p:nvPr>
            <p:ph idx="4" type="body"/>
          </p:nvPr>
        </p:nvSpPr>
        <p:spPr>
          <a:xfrm>
            <a:off x="10038333" y="566367"/>
            <a:ext cx="2066100" cy="12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302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302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302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302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■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302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●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302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○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302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600"/>
              <a:buFont typeface="Roboto Light"/>
              <a:buChar char="⤨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noFill/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"/>
            <a:ext cx="12192000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3"/>
          <p:cNvSpPr txBox="1"/>
          <p:nvPr>
            <p:ph type="ctrTitle"/>
          </p:nvPr>
        </p:nvSpPr>
        <p:spPr>
          <a:xfrm>
            <a:off x="492642" y="1204396"/>
            <a:ext cx="4621500" cy="151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 Condensed Medium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63"/>
          <p:cNvSpPr txBox="1"/>
          <p:nvPr>
            <p:ph idx="1" type="subTitle"/>
          </p:nvPr>
        </p:nvSpPr>
        <p:spPr>
          <a:xfrm>
            <a:off x="492642" y="2868392"/>
            <a:ext cx="4621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88" name="Google Shape;388;p63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9" name="Google Shape;38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4260" y="310749"/>
            <a:ext cx="6305119" cy="555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763" y="330796"/>
            <a:ext cx="1631207" cy="424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Divider">
  <p:cSld name="Section Divider">
    <p:bg>
      <p:bgPr>
        <a:solidFill>
          <a:srgbClr val="FFFFFF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7117233" y="4475600"/>
            <a:ext cx="5074800" cy="23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" name="Google Shape;4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400" y="0"/>
            <a:ext cx="1218994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type="title"/>
          </p:nvPr>
        </p:nvSpPr>
        <p:spPr>
          <a:xfrm>
            <a:off x="2900800" y="1871033"/>
            <a:ext cx="5074800" cy="23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Roboto Light"/>
              <a:buNone/>
              <a:defRPr b="0" i="0" sz="48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7"/>
          <p:cNvSpPr txBox="1"/>
          <p:nvPr>
            <p:ph idx="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/>
            </a:lvl1pPr>
            <a:lvl2pPr lvl="1" rtl="0">
              <a:buNone/>
              <a:defRPr sz="800"/>
            </a:lvl2pPr>
            <a:lvl3pPr lvl="2" rtl="0">
              <a:buNone/>
              <a:defRPr sz="800"/>
            </a:lvl3pPr>
            <a:lvl4pPr lvl="3" rtl="0">
              <a:buNone/>
              <a:defRPr sz="800"/>
            </a:lvl4pPr>
            <a:lvl5pPr lvl="4" rtl="0">
              <a:buNone/>
              <a:defRPr sz="800"/>
            </a:lvl5pPr>
            <a:lvl6pPr lvl="5" rtl="0">
              <a:buNone/>
              <a:defRPr sz="800"/>
            </a:lvl6pPr>
            <a:lvl7pPr lvl="6" rtl="0">
              <a:buNone/>
              <a:defRPr sz="800"/>
            </a:lvl7pPr>
            <a:lvl8pPr lvl="7" rtl="0">
              <a:buNone/>
              <a:defRPr sz="800"/>
            </a:lvl8pPr>
            <a:lvl9pPr lvl="8" rtl="0">
              <a:buNone/>
              <a:defRPr sz="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83" y="406400"/>
            <a:ext cx="1047033" cy="102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4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64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4" name="Google Shape;394;p64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5" name="Google Shape;39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6_Title and Content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65"/>
          <p:cNvGrpSpPr/>
          <p:nvPr/>
        </p:nvGrpSpPr>
        <p:grpSpPr>
          <a:xfrm>
            <a:off x="9753869" y="-722210"/>
            <a:ext cx="3159071" cy="3610493"/>
            <a:chOff x="9753869" y="-722210"/>
            <a:chExt cx="3159071" cy="3610493"/>
          </a:xfrm>
        </p:grpSpPr>
        <p:sp>
          <p:nvSpPr>
            <p:cNvPr id="398" name="Google Shape;398;p65"/>
            <p:cNvSpPr/>
            <p:nvPr/>
          </p:nvSpPr>
          <p:spPr>
            <a:xfrm>
              <a:off x="10827970" y="-316345"/>
              <a:ext cx="2061300" cy="2061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65"/>
            <p:cNvSpPr/>
            <p:nvPr/>
          </p:nvSpPr>
          <p:spPr>
            <a:xfrm>
              <a:off x="11717965" y="826983"/>
              <a:ext cx="927900" cy="20613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0" name="Google Shape;400;p6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859645" y="2775"/>
              <a:ext cx="644558" cy="26957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65"/>
            <p:cNvSpPr/>
            <p:nvPr/>
          </p:nvSpPr>
          <p:spPr>
            <a:xfrm>
              <a:off x="11471140" y="-722210"/>
              <a:ext cx="1441800" cy="1441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65"/>
            <p:cNvSpPr/>
            <p:nvPr/>
          </p:nvSpPr>
          <p:spPr>
            <a:xfrm rot="5400000">
              <a:off x="11046102" y="-1004258"/>
              <a:ext cx="927900" cy="20085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65"/>
            <p:cNvSpPr/>
            <p:nvPr/>
          </p:nvSpPr>
          <p:spPr>
            <a:xfrm rot="5400000">
              <a:off x="10498319" y="-290183"/>
              <a:ext cx="615900" cy="21048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65"/>
            <p:cNvSpPr/>
            <p:nvPr/>
          </p:nvSpPr>
          <p:spPr>
            <a:xfrm rot="5400000">
              <a:off x="10452487" y="-665068"/>
              <a:ext cx="346800" cy="1276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5" name="Google Shape;405;p65"/>
            <p:cNvGrpSpPr/>
            <p:nvPr/>
          </p:nvGrpSpPr>
          <p:grpSpPr>
            <a:xfrm>
              <a:off x="11335160" y="136662"/>
              <a:ext cx="1048765" cy="1035501"/>
              <a:chOff x="10850146" y="3822246"/>
              <a:chExt cx="1441800" cy="1441800"/>
            </a:xfrm>
          </p:grpSpPr>
          <p:sp>
            <p:nvSpPr>
              <p:cNvPr id="406" name="Google Shape;406;p65"/>
              <p:cNvSpPr/>
              <p:nvPr/>
            </p:nvSpPr>
            <p:spPr>
              <a:xfrm>
                <a:off x="10850146" y="3822246"/>
                <a:ext cx="1441800" cy="1441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65"/>
              <p:cNvSpPr/>
              <p:nvPr/>
            </p:nvSpPr>
            <p:spPr>
              <a:xfrm>
                <a:off x="11090971" y="4063071"/>
                <a:ext cx="960000" cy="960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08" name="Google Shape;40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5"/>
          <p:cNvSpPr txBox="1"/>
          <p:nvPr>
            <p:ph type="title"/>
          </p:nvPr>
        </p:nvSpPr>
        <p:spPr>
          <a:xfrm>
            <a:off x="487822" y="-1350"/>
            <a:ext cx="105156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65"/>
          <p:cNvSpPr txBox="1"/>
          <p:nvPr>
            <p:ph idx="1" type="body"/>
          </p:nvPr>
        </p:nvSpPr>
        <p:spPr>
          <a:xfrm>
            <a:off x="487822" y="160658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1" name="Google Shape;411;p65"/>
          <p:cNvSpPr txBox="1"/>
          <p:nvPr>
            <p:ph idx="11" type="ftr"/>
          </p:nvPr>
        </p:nvSpPr>
        <p:spPr>
          <a:xfrm>
            <a:off x="7456206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2" name="Google Shape;412;p65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3" name="Google Shape;413;p65"/>
          <p:cNvSpPr txBox="1"/>
          <p:nvPr>
            <p:ph idx="2" type="body"/>
          </p:nvPr>
        </p:nvSpPr>
        <p:spPr>
          <a:xfrm>
            <a:off x="487822" y="1034041"/>
            <a:ext cx="4589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14" name="Google Shape;414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2_Title and Content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6"/>
          <p:cNvSpPr txBox="1"/>
          <p:nvPr>
            <p:ph type="title"/>
          </p:nvPr>
        </p:nvSpPr>
        <p:spPr>
          <a:xfrm>
            <a:off x="487822" y="-1350"/>
            <a:ext cx="105156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66"/>
          <p:cNvSpPr txBox="1"/>
          <p:nvPr>
            <p:ph idx="1" type="body"/>
          </p:nvPr>
        </p:nvSpPr>
        <p:spPr>
          <a:xfrm>
            <a:off x="487822" y="160658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8" name="Google Shape;418;p66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9" name="Google Shape;419;p66"/>
          <p:cNvSpPr txBox="1"/>
          <p:nvPr>
            <p:ph idx="2" type="body"/>
          </p:nvPr>
        </p:nvSpPr>
        <p:spPr>
          <a:xfrm>
            <a:off x="487822" y="1034041"/>
            <a:ext cx="4589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20" name="Google Shape;420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Title and Content">
  <p:cSld name="5_Title and Content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7"/>
          <p:cNvSpPr/>
          <p:nvPr/>
        </p:nvSpPr>
        <p:spPr>
          <a:xfrm>
            <a:off x="3860058" y="3959970"/>
            <a:ext cx="5779341" cy="2898030"/>
          </a:xfrm>
          <a:custGeom>
            <a:rect b="b" l="l" r="r" t="t"/>
            <a:pathLst>
              <a:path extrusionOk="0" h="436" w="872">
                <a:moveTo>
                  <a:pt x="0" y="436"/>
                </a:moveTo>
                <a:cubicBezTo>
                  <a:pt x="0" y="195"/>
                  <a:pt x="195" y="0"/>
                  <a:pt x="436" y="0"/>
                </a:cubicBezTo>
                <a:cubicBezTo>
                  <a:pt x="436" y="0"/>
                  <a:pt x="436" y="0"/>
                  <a:pt x="436" y="0"/>
                </a:cubicBezTo>
                <a:cubicBezTo>
                  <a:pt x="677" y="0"/>
                  <a:pt x="872" y="195"/>
                  <a:pt x="872" y="436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67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67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5" name="Google Shape;425;p67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6" name="Google Shape;426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8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68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1" name="Google Shape;431;p68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2" name="Google Shape;43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9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69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6" name="Google Shape;436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0"/>
          <p:cNvSpPr txBox="1"/>
          <p:nvPr>
            <p:ph type="title"/>
          </p:nvPr>
        </p:nvSpPr>
        <p:spPr>
          <a:xfrm>
            <a:off x="608566" y="675118"/>
            <a:ext cx="10515600" cy="20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arlow Condensed Medium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70"/>
          <p:cNvSpPr txBox="1"/>
          <p:nvPr>
            <p:ph idx="1" type="body"/>
          </p:nvPr>
        </p:nvSpPr>
        <p:spPr>
          <a:xfrm>
            <a:off x="608566" y="2743570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2000"/>
              <a:buNone/>
              <a:defRPr sz="2000">
                <a:solidFill>
                  <a:srgbClr val="8E8E8E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1800"/>
              <a:buNone/>
              <a:defRPr sz="1800">
                <a:solidFill>
                  <a:srgbClr val="8E8E8E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8E8E"/>
              </a:buClr>
              <a:buSzPts val="1600"/>
              <a:buNone/>
              <a:defRPr sz="1600">
                <a:solidFill>
                  <a:srgbClr val="8E8E8E"/>
                </a:solidFill>
              </a:defRPr>
            </a:lvl9pPr>
          </a:lstStyle>
          <a:p/>
        </p:txBody>
      </p:sp>
      <p:sp>
        <p:nvSpPr>
          <p:cNvPr id="440" name="Google Shape;440;p70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1" name="Google Shape;441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Only" type="titleOnly">
  <p:cSld name="TITLE_ONLY">
    <p:bg>
      <p:bgPr>
        <a:solidFill>
          <a:srgbClr val="F3F3F3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1"/>
          <p:cNvSpPr/>
          <p:nvPr/>
        </p:nvSpPr>
        <p:spPr>
          <a:xfrm>
            <a:off x="0" y="0"/>
            <a:ext cx="12192000" cy="50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71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71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6" name="Google Shape;446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sub title">
  <p:cSld name="2_Title and Content1_4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2"/>
          <p:cNvSpPr txBox="1"/>
          <p:nvPr>
            <p:ph type="title"/>
          </p:nvPr>
        </p:nvSpPr>
        <p:spPr>
          <a:xfrm>
            <a:off x="4318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9" name="Google Shape;449;p72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0" name="Google Shape;450;p72"/>
          <p:cNvSpPr txBox="1"/>
          <p:nvPr>
            <p:ph idx="1" type="subTitle"/>
          </p:nvPr>
        </p:nvSpPr>
        <p:spPr>
          <a:xfrm>
            <a:off x="431800" y="1111467"/>
            <a:ext cx="10399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00B8D4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3pPr>
            <a:lvl4pPr lvl="3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3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3" name="Google Shape;453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Just title">
  <p:cSld name="2_Title and Content1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431800" y="356266"/>
            <a:ext cx="105549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/>
            </a:lvl1pPr>
            <a:lvl2pPr lvl="1" rtl="0">
              <a:buNone/>
              <a:defRPr sz="800"/>
            </a:lvl2pPr>
            <a:lvl3pPr lvl="2" rtl="0">
              <a:buNone/>
              <a:defRPr sz="800"/>
            </a:lvl3pPr>
            <a:lvl4pPr lvl="3" rtl="0">
              <a:buNone/>
              <a:defRPr sz="800"/>
            </a:lvl4pPr>
            <a:lvl5pPr lvl="4" rtl="0">
              <a:buNone/>
              <a:defRPr sz="800"/>
            </a:lvl5pPr>
            <a:lvl6pPr lvl="5" rtl="0">
              <a:buNone/>
              <a:defRPr sz="800"/>
            </a:lvl6pPr>
            <a:lvl7pPr lvl="6" rtl="0">
              <a:buNone/>
              <a:defRPr sz="800"/>
            </a:lvl7pPr>
            <a:lvl8pPr lvl="7" rtl="0">
              <a:buNone/>
              <a:defRPr sz="800"/>
            </a:lvl8pPr>
            <a:lvl9pPr lvl="8" rtl="0">
              <a:buNone/>
              <a:defRPr sz="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 1">
  <p:cSld name="3_Title and Content_1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0" y="0"/>
            <a:ext cx="121920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74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74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8" name="Google Shape;458;p74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9" name="Google Shape;45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 1 1">
  <p:cSld name="3_Title and Content_1_1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0" y="0"/>
            <a:ext cx="121920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5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75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4" name="Google Shape;464;p75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5" name="Google Shape;465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Only">
  <p:cSld name="2_Title Only">
    <p:bg>
      <p:bgPr>
        <a:solidFill>
          <a:srgbClr val="F3F3F3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6"/>
          <p:cNvSpPr/>
          <p:nvPr/>
        </p:nvSpPr>
        <p:spPr>
          <a:xfrm>
            <a:off x="0" y="0"/>
            <a:ext cx="9742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76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76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0" name="Google Shape;470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6"/>
          <p:cNvSpPr/>
          <p:nvPr/>
        </p:nvSpPr>
        <p:spPr>
          <a:xfrm>
            <a:off x="175850" y="6359775"/>
            <a:ext cx="1098900" cy="36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le and Content">
  <p:cSld name="4_Title and Content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77"/>
          <p:cNvSpPr txBox="1"/>
          <p:nvPr>
            <p:ph type="title"/>
          </p:nvPr>
        </p:nvSpPr>
        <p:spPr>
          <a:xfrm>
            <a:off x="487822" y="928883"/>
            <a:ext cx="4562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 Condensed Medium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77"/>
          <p:cNvSpPr txBox="1"/>
          <p:nvPr>
            <p:ph idx="1" type="body"/>
          </p:nvPr>
        </p:nvSpPr>
        <p:spPr>
          <a:xfrm>
            <a:off x="487822" y="2641727"/>
            <a:ext cx="415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6" name="Google Shape;476;p77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7" name="Google Shape;47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77"/>
          <p:cNvSpPr/>
          <p:nvPr/>
        </p:nvSpPr>
        <p:spPr>
          <a:xfrm>
            <a:off x="175850" y="6359775"/>
            <a:ext cx="1098900" cy="365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">
  <p:cSld name="3_Title and Content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8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78"/>
          <p:cNvSpPr txBox="1"/>
          <p:nvPr>
            <p:ph idx="1" type="body"/>
          </p:nvPr>
        </p:nvSpPr>
        <p:spPr>
          <a:xfrm>
            <a:off x="487822" y="13242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2" name="Google Shape;482;p78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3" name="Google Shape;483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9"/>
          <p:cNvSpPr txBox="1"/>
          <p:nvPr>
            <p:ph type="title"/>
          </p:nvPr>
        </p:nvSpPr>
        <p:spPr>
          <a:xfrm>
            <a:off x="487822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" name="Google Shape;486;p79"/>
          <p:cNvSpPr txBox="1"/>
          <p:nvPr>
            <p:ph idx="1" type="body"/>
          </p:nvPr>
        </p:nvSpPr>
        <p:spPr>
          <a:xfrm>
            <a:off x="487822" y="1586659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79"/>
          <p:cNvSpPr txBox="1"/>
          <p:nvPr>
            <p:ph idx="2" type="body"/>
          </p:nvPr>
        </p:nvSpPr>
        <p:spPr>
          <a:xfrm>
            <a:off x="6389406" y="1586659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8" name="Google Shape;488;p79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9" name="Google Shape;489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0"/>
          <p:cNvSpPr txBox="1"/>
          <p:nvPr>
            <p:ph type="title"/>
          </p:nvPr>
        </p:nvSpPr>
        <p:spPr>
          <a:xfrm>
            <a:off x="487822" y="-397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80"/>
          <p:cNvSpPr txBox="1"/>
          <p:nvPr>
            <p:ph idx="1" type="body"/>
          </p:nvPr>
        </p:nvSpPr>
        <p:spPr>
          <a:xfrm>
            <a:off x="487822" y="1331118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3" name="Google Shape;493;p80"/>
          <p:cNvSpPr txBox="1"/>
          <p:nvPr>
            <p:ph idx="2" type="body"/>
          </p:nvPr>
        </p:nvSpPr>
        <p:spPr>
          <a:xfrm>
            <a:off x="487822" y="2155030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4" name="Google Shape;494;p80"/>
          <p:cNvSpPr txBox="1"/>
          <p:nvPr>
            <p:ph idx="3" type="body"/>
          </p:nvPr>
        </p:nvSpPr>
        <p:spPr>
          <a:xfrm>
            <a:off x="5829300" y="1331118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5" name="Google Shape;495;p80"/>
          <p:cNvSpPr txBox="1"/>
          <p:nvPr>
            <p:ph idx="4" type="body"/>
          </p:nvPr>
        </p:nvSpPr>
        <p:spPr>
          <a:xfrm>
            <a:off x="5829300" y="2155030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6" name="Google Shape;496;p80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7" name="Google Shape;497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41" y="6399021"/>
            <a:ext cx="952605" cy="24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1 3 1">
  <p:cSld name="2_Title and Content1_3_1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1"/>
          <p:cNvSpPr txBox="1"/>
          <p:nvPr>
            <p:ph type="title"/>
          </p:nvPr>
        </p:nvSpPr>
        <p:spPr>
          <a:xfrm>
            <a:off x="4122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0" name="Google Shape;500;p81"/>
          <p:cNvSpPr txBox="1"/>
          <p:nvPr>
            <p:ph idx="1" type="body"/>
          </p:nvPr>
        </p:nvSpPr>
        <p:spPr>
          <a:xfrm>
            <a:off x="540333" y="1737250"/>
            <a:ext cx="81213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■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●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○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Roboto Light"/>
              <a:buChar char="⤨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501" name="Google Shape;501;p81"/>
          <p:cNvSpPr txBox="1"/>
          <p:nvPr>
            <p:ph idx="2" type="subTitle"/>
          </p:nvPr>
        </p:nvSpPr>
        <p:spPr>
          <a:xfrm>
            <a:off x="412200" y="808467"/>
            <a:ext cx="61785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>
                <a:solidFill>
                  <a:srgbClr val="43434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02" name="Google Shape;502;p81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1 3 1 1">
  <p:cSld name="2_Title and Content1_3_1_1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2"/>
          <p:cNvSpPr txBox="1"/>
          <p:nvPr>
            <p:ph type="title"/>
          </p:nvPr>
        </p:nvSpPr>
        <p:spPr>
          <a:xfrm>
            <a:off x="412200" y="478667"/>
            <a:ext cx="91611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900"/>
              <a:buFont typeface="Roboto Medium"/>
              <a:buNone/>
              <a:defRPr i="0" sz="29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5" name="Google Shape;505;p82"/>
          <p:cNvSpPr txBox="1"/>
          <p:nvPr>
            <p:ph idx="1" type="body"/>
          </p:nvPr>
        </p:nvSpPr>
        <p:spPr>
          <a:xfrm>
            <a:off x="540333" y="1737267"/>
            <a:ext cx="41751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■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●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○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Roboto Light"/>
              <a:buChar char="⤨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506" name="Google Shape;506;p82"/>
          <p:cNvSpPr txBox="1"/>
          <p:nvPr>
            <p:ph idx="2" type="subTitle"/>
          </p:nvPr>
        </p:nvSpPr>
        <p:spPr>
          <a:xfrm>
            <a:off x="412200" y="28333"/>
            <a:ext cx="61785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>
                <a:solidFill>
                  <a:srgbClr val="1BC26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3pPr>
            <a:lvl4pPr lvl="3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07" name="Google Shape;507;p82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8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8" name="Google Shape;508;p82"/>
          <p:cNvCxnSpPr/>
          <p:nvPr/>
        </p:nvCxnSpPr>
        <p:spPr>
          <a:xfrm>
            <a:off x="9833567" y="-11633"/>
            <a:ext cx="0" cy="19113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9" name="Google Shape;509;p82"/>
          <p:cNvSpPr txBox="1"/>
          <p:nvPr>
            <p:ph idx="3" type="body"/>
          </p:nvPr>
        </p:nvSpPr>
        <p:spPr>
          <a:xfrm>
            <a:off x="5314400" y="1737267"/>
            <a:ext cx="41751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￫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■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29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●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29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Light"/>
              <a:buChar char="○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29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Roboto Light"/>
              <a:buChar char="⤨"/>
              <a:defRPr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510" name="Google Shape;510;p82"/>
          <p:cNvSpPr txBox="1"/>
          <p:nvPr>
            <p:ph idx="4" type="body"/>
          </p:nvPr>
        </p:nvSpPr>
        <p:spPr>
          <a:xfrm>
            <a:off x="10038333" y="566367"/>
            <a:ext cx="2066100" cy="12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3020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3020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3020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3020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￫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30200" lvl="5" marL="2743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■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30200" lvl="6" marL="32004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●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30200" lvl="7" marL="36576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Light"/>
              <a:buChar char="○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30200" lvl="8" marL="411480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600"/>
              <a:buFont typeface="Roboto Light"/>
              <a:buChar char="⤨"/>
              <a:defRPr sz="16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sub title">
  <p:cSld name="2_Title and Content1_4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4318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/>
            </a:lvl1pPr>
            <a:lvl2pPr lvl="1" rtl="0">
              <a:buNone/>
              <a:defRPr sz="800"/>
            </a:lvl2pPr>
            <a:lvl3pPr lvl="2" rtl="0">
              <a:buNone/>
              <a:defRPr sz="800"/>
            </a:lvl3pPr>
            <a:lvl4pPr lvl="3" rtl="0">
              <a:buNone/>
              <a:defRPr sz="800"/>
            </a:lvl4pPr>
            <a:lvl5pPr lvl="4" rtl="0">
              <a:buNone/>
              <a:defRPr sz="800"/>
            </a:lvl5pPr>
            <a:lvl6pPr lvl="5" rtl="0">
              <a:buNone/>
              <a:defRPr sz="800"/>
            </a:lvl6pPr>
            <a:lvl7pPr lvl="6" rtl="0">
              <a:buNone/>
              <a:defRPr sz="800"/>
            </a:lvl7pPr>
            <a:lvl8pPr lvl="7" rtl="0">
              <a:buNone/>
              <a:defRPr sz="800"/>
            </a:lvl8pPr>
            <a:lvl9pPr lvl="8" rtl="0">
              <a:buNone/>
              <a:defRPr sz="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431800" y="1111467"/>
            <a:ext cx="10399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B8D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00"/>
            </a:lvl9pPr>
          </a:lstStyle>
          <a:p/>
        </p:txBody>
      </p:sp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1 3">
  <p:cSld name="2_Title and Content1_3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title"/>
          </p:nvPr>
        </p:nvSpPr>
        <p:spPr>
          <a:xfrm>
            <a:off x="412200" y="356267"/>
            <a:ext cx="10554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oboto Medium"/>
              <a:buNone/>
              <a:defRPr i="0" sz="32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0"/>
          <p:cNvSpPr txBox="1"/>
          <p:nvPr>
            <p:ph idx="1" type="body"/>
          </p:nvPr>
        </p:nvSpPr>
        <p:spPr>
          <a:xfrm>
            <a:off x="540333" y="1518400"/>
            <a:ext cx="8121300" cy="3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9250" lvl="0" marL="457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9250" lvl="1" marL="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49250" lvl="2" marL="1371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49250" lvl="3" marL="18288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49250" lvl="4" marL="22860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￫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9250" lvl="5" marL="27432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■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49250" lvl="6" marL="3200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●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49250" lvl="7" marL="3657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○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49250" lvl="8" marL="41148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Roboto Light"/>
              <a:buChar char="⤨"/>
              <a:defRPr sz="19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/>
            </a:lvl1pPr>
            <a:lvl2pPr lvl="1" rtl="0">
              <a:buNone/>
              <a:defRPr sz="800"/>
            </a:lvl2pPr>
            <a:lvl3pPr lvl="2" rtl="0">
              <a:buNone/>
              <a:defRPr sz="800"/>
            </a:lvl3pPr>
            <a:lvl4pPr lvl="3" rtl="0">
              <a:buNone/>
              <a:defRPr sz="800"/>
            </a:lvl4pPr>
            <a:lvl5pPr lvl="4" rtl="0">
              <a:buNone/>
              <a:defRPr sz="800"/>
            </a:lvl5pPr>
            <a:lvl6pPr lvl="5" rtl="0">
              <a:buNone/>
              <a:defRPr sz="800"/>
            </a:lvl6pPr>
            <a:lvl7pPr lvl="6" rtl="0">
              <a:buNone/>
              <a:defRPr sz="800"/>
            </a:lvl7pPr>
            <a:lvl8pPr lvl="7" rtl="0">
              <a:buNone/>
              <a:defRPr sz="800"/>
            </a:lvl8pPr>
            <a:lvl9pPr lvl="8" rtl="0">
              <a:buNone/>
              <a:defRPr sz="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26" Type="http://schemas.openxmlformats.org/officeDocument/2006/relationships/theme" Target="../theme/theme4.xml"/><Relationship Id="rId25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8.xml"/><Relationship Id="rId21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6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8.xml"/><Relationship Id="rId21" Type="http://schemas.openxmlformats.org/officeDocument/2006/relationships/theme" Target="../theme/theme1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800">
                <a:solidFill>
                  <a:srgbClr val="AFAFAF"/>
                </a:solidFill>
              </a:defRPr>
            </a:lvl1pPr>
            <a:lvl2pPr lvl="1" rtl="0">
              <a:buNone/>
              <a:defRPr sz="800">
                <a:solidFill>
                  <a:srgbClr val="AFAFAF"/>
                </a:solidFill>
              </a:defRPr>
            </a:lvl2pPr>
            <a:lvl3pPr lvl="2" rtl="0">
              <a:buNone/>
              <a:defRPr sz="800">
                <a:solidFill>
                  <a:srgbClr val="AFAFAF"/>
                </a:solidFill>
              </a:defRPr>
            </a:lvl3pPr>
            <a:lvl4pPr lvl="3" rtl="0">
              <a:buNone/>
              <a:defRPr sz="800">
                <a:solidFill>
                  <a:srgbClr val="AFAFAF"/>
                </a:solidFill>
              </a:defRPr>
            </a:lvl4pPr>
            <a:lvl5pPr lvl="4" rtl="0">
              <a:buNone/>
              <a:defRPr sz="800">
                <a:solidFill>
                  <a:srgbClr val="AFAFAF"/>
                </a:solidFill>
              </a:defRPr>
            </a:lvl5pPr>
            <a:lvl6pPr lvl="5" rtl="0">
              <a:buNone/>
              <a:defRPr sz="800">
                <a:solidFill>
                  <a:srgbClr val="AFAFAF"/>
                </a:solidFill>
              </a:defRPr>
            </a:lvl6pPr>
            <a:lvl7pPr lvl="6" rtl="0">
              <a:buNone/>
              <a:defRPr sz="800">
                <a:solidFill>
                  <a:srgbClr val="AFAFAF"/>
                </a:solidFill>
              </a:defRPr>
            </a:lvl7pPr>
            <a:lvl8pPr lvl="7" rtl="0">
              <a:buNone/>
              <a:defRPr sz="800">
                <a:solidFill>
                  <a:srgbClr val="AFAFAF"/>
                </a:solidFill>
              </a:defRPr>
            </a:lvl8pPr>
            <a:lvl9pPr lvl="8" rtl="0">
              <a:buNone/>
              <a:defRPr sz="800">
                <a:solidFill>
                  <a:srgbClr val="AFAFA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544433" y="6559800"/>
            <a:ext cx="2882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None/>
            </a:pPr>
            <a:r>
              <a:rPr b="0" i="0" lang="en-US" sz="800" u="none" cap="none" strike="noStrike">
                <a:solidFill>
                  <a:srgbClr val="AFAFAF"/>
                </a:solidFill>
                <a:latin typeface="Roboto"/>
                <a:ea typeface="Roboto"/>
                <a:cs typeface="Roboto"/>
                <a:sym typeface="Roboto"/>
              </a:rPr>
              <a:t>Copyright ©201</a:t>
            </a:r>
            <a:r>
              <a:rPr lang="en-US" sz="800">
                <a:solidFill>
                  <a:srgbClr val="AFAFAF"/>
                </a:solidFill>
                <a:latin typeface="Roboto"/>
                <a:ea typeface="Roboto"/>
                <a:cs typeface="Roboto"/>
                <a:sym typeface="Roboto"/>
              </a:rPr>
              <a:t>9</a:t>
            </a:r>
            <a:r>
              <a:rPr b="0" i="0" lang="en-US" sz="800" u="none" cap="none" strike="noStrike">
                <a:solidFill>
                  <a:srgbClr val="AFAFAF"/>
                </a:solidFill>
                <a:latin typeface="Roboto"/>
                <a:ea typeface="Roboto"/>
                <a:cs typeface="Roboto"/>
                <a:sym typeface="Roboto"/>
              </a:rPr>
              <a:t> Alcide.io, All Rights Reserved</a:t>
            </a:r>
            <a:endParaRPr b="0" i="0" sz="800" u="none" cap="none" strike="noStrike">
              <a:solidFill>
                <a:srgbClr val="AFAFA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" name="Google Shape;12;p1"/>
          <p:cNvCxnSpPr/>
          <p:nvPr/>
        </p:nvCxnSpPr>
        <p:spPr>
          <a:xfrm>
            <a:off x="11328667" y="6211200"/>
            <a:ext cx="0" cy="660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" name="Google Shape;13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1448288" y="6181267"/>
            <a:ext cx="626766" cy="6277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7408">
          <p15:clr>
            <a:srgbClr val="F26B43"/>
          </p15:clr>
        </p15:guide>
        <p15:guide id="3" pos="27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 b="0" i="0" sz="4000" u="none" cap="none" strike="noStrike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487822" y="125333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 b="0" i="0" sz="4000" u="none" cap="none" strike="noStrike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41"/>
          <p:cNvSpPr txBox="1"/>
          <p:nvPr>
            <p:ph idx="1" type="body"/>
          </p:nvPr>
        </p:nvSpPr>
        <p:spPr>
          <a:xfrm>
            <a:off x="487822" y="125333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41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p41"/>
          <p:cNvSpPr/>
          <p:nvPr/>
        </p:nvSpPr>
        <p:spPr>
          <a:xfrm>
            <a:off x="161200" y="6345125"/>
            <a:ext cx="1084500" cy="336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2"/>
          <p:cNvSpPr txBox="1"/>
          <p:nvPr>
            <p:ph type="title"/>
          </p:nvPr>
        </p:nvSpPr>
        <p:spPr>
          <a:xfrm>
            <a:off x="487822" y="0"/>
            <a:ext cx="105156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Barlow Condensed Medium"/>
              <a:buNone/>
              <a:defRPr b="0" i="0" sz="4000" u="none" cap="none" strike="noStrike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2" name="Google Shape;382;p62"/>
          <p:cNvSpPr txBox="1"/>
          <p:nvPr>
            <p:ph idx="1" type="body"/>
          </p:nvPr>
        </p:nvSpPr>
        <p:spPr>
          <a:xfrm>
            <a:off x="487822" y="125333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62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E8E8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Relationship Id="rId6" Type="http://schemas.openxmlformats.org/officeDocument/2006/relationships/image" Target="../media/image73.png"/><Relationship Id="rId7" Type="http://schemas.openxmlformats.org/officeDocument/2006/relationships/image" Target="../media/image5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blog.alcide.io/new-kubernetes-man-in-the-middle-mitm-attack-leverage-ipv6-router-advertisements" TargetMode="External"/><Relationship Id="rId4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blog.alcide.io/new-kubernetes-man-in-the-middle-mitm-attack-leverage-ipv6-router-advertisements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Relationship Id="rId4" Type="http://schemas.openxmlformats.org/officeDocument/2006/relationships/image" Target="../media/image8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Relationship Id="rId4" Type="http://schemas.openxmlformats.org/officeDocument/2006/relationships/hyperlink" Target="https://medium.com/@BreizhZeroDayHunters/when-its-not-only-about-a-kubernetes-cve-8f6b448eafa8" TargetMode="External"/><Relationship Id="rId5" Type="http://schemas.openxmlformats.org/officeDocument/2006/relationships/hyperlink" Target="https://medium.com/@BreizhZeroDayHunters/when-its-not-only-about-a-kubernetes-cve-8f6b448eafa8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png"/><Relationship Id="rId4" Type="http://schemas.openxmlformats.org/officeDocument/2006/relationships/image" Target="../media/image64.png"/><Relationship Id="rId9" Type="http://schemas.openxmlformats.org/officeDocument/2006/relationships/image" Target="../media/image63.png"/><Relationship Id="rId5" Type="http://schemas.openxmlformats.org/officeDocument/2006/relationships/image" Target="../media/image60.png"/><Relationship Id="rId6" Type="http://schemas.openxmlformats.org/officeDocument/2006/relationships/image" Target="../media/image57.png"/><Relationship Id="rId7" Type="http://schemas.openxmlformats.org/officeDocument/2006/relationships/image" Target="../media/image65.png"/><Relationship Id="rId8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9.png"/><Relationship Id="rId6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5.png"/><Relationship Id="rId4" Type="http://schemas.openxmlformats.org/officeDocument/2006/relationships/image" Target="../media/image83.png"/><Relationship Id="rId5" Type="http://schemas.openxmlformats.org/officeDocument/2006/relationships/image" Target="../media/image7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alcide.io/pricing/free-forever/" TargetMode="External"/><Relationship Id="rId4" Type="http://schemas.openxmlformats.org/officeDocument/2006/relationships/hyperlink" Target="https://www.alcide.io/kaudit-K8s-forensics/" TargetMode="External"/><Relationship Id="rId5" Type="http://schemas.openxmlformats.org/officeDocument/2006/relationships/hyperlink" Target="https://www.alcide.io/kaudit-K8s-forensics/" TargetMode="External"/><Relationship Id="rId6" Type="http://schemas.openxmlformats.org/officeDocument/2006/relationships/hyperlink" Target="https://github.com/alcideio" TargetMode="External"/><Relationship Id="rId7" Type="http://schemas.openxmlformats.org/officeDocument/2006/relationships/hyperlink" Target="https://codelab.alcide.io/" TargetMode="External"/><Relationship Id="rId8" Type="http://schemas.openxmlformats.org/officeDocument/2006/relationships/image" Target="../media/image8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facebook.com/Alcide.io" TargetMode="External"/><Relationship Id="rId4" Type="http://schemas.openxmlformats.org/officeDocument/2006/relationships/image" Target="../media/image78.png"/><Relationship Id="rId9" Type="http://schemas.openxmlformats.org/officeDocument/2006/relationships/image" Target="../media/image72.png"/><Relationship Id="rId5" Type="http://schemas.openxmlformats.org/officeDocument/2006/relationships/hyperlink" Target="https://www.linkedin.com/company/alcide/" TargetMode="External"/><Relationship Id="rId6" Type="http://schemas.openxmlformats.org/officeDocument/2006/relationships/image" Target="../media/image80.png"/><Relationship Id="rId7" Type="http://schemas.openxmlformats.org/officeDocument/2006/relationships/hyperlink" Target="https://twitter.com/alcideio" TargetMode="External"/><Relationship Id="rId8" Type="http://schemas.openxmlformats.org/officeDocument/2006/relationships/image" Target="../media/image8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0.png"/><Relationship Id="rId4" Type="http://schemas.openxmlformats.org/officeDocument/2006/relationships/image" Target="../media/image49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7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3"/>
          <p:cNvSpPr txBox="1"/>
          <p:nvPr>
            <p:ph type="ctrTitle"/>
          </p:nvPr>
        </p:nvSpPr>
        <p:spPr>
          <a:xfrm>
            <a:off x="568850" y="1200350"/>
            <a:ext cx="7056600" cy="1521000"/>
          </a:xfrm>
          <a:prstGeom prst="rect">
            <a:avLst/>
          </a:prstGeom>
        </p:spPr>
        <p:txBody>
          <a:bodyPr anchorCtr="0" anchor="b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Kubernetes Security Anatomy</a:t>
            </a:r>
            <a:br>
              <a:rPr lang="en-US"/>
            </a:br>
            <a:r>
              <a:rPr lang="en-US" sz="3000">
                <a:solidFill>
                  <a:schemeClr val="accent3"/>
                </a:solidFill>
              </a:rPr>
              <a:t>&amp; the</a:t>
            </a:r>
            <a:r>
              <a:rPr lang="en-US" sz="3000">
                <a:solidFill>
                  <a:schemeClr val="accent3"/>
                </a:solidFill>
              </a:rPr>
              <a:t> recent CVEs p</a:t>
            </a:r>
            <a:r>
              <a:rPr lang="en-US" sz="3000">
                <a:solidFill>
                  <a:schemeClr val="accent3"/>
                </a:solidFill>
              </a:rPr>
              <a:t>erspective</a:t>
            </a:r>
            <a:r>
              <a:rPr lang="en-US"/>
              <a:t> </a:t>
            </a:r>
            <a:endParaRPr/>
          </a:p>
        </p:txBody>
      </p:sp>
      <p:sp>
        <p:nvSpPr>
          <p:cNvPr id="517" name="Google Shape;517;p83"/>
          <p:cNvSpPr txBox="1"/>
          <p:nvPr>
            <p:ph idx="1" type="subTitle"/>
          </p:nvPr>
        </p:nvSpPr>
        <p:spPr>
          <a:xfrm>
            <a:off x="516674" y="3554198"/>
            <a:ext cx="4621500" cy="115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3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Gadi Naor</a:t>
            </a:r>
            <a:r>
              <a:rPr lang="en-US" sz="2200"/>
              <a:t>, CTO</a:t>
            </a:r>
            <a:endParaRPr sz="2200"/>
          </a:p>
          <a:p>
            <a:pPr indent="0" lvl="0" marL="635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FF"/>
                </a:solidFill>
              </a:rPr>
              <a:t>Alcide</a:t>
            </a:r>
            <a:br>
              <a:rPr lang="en-US"/>
            </a:br>
            <a:r>
              <a:rPr lang="en-US">
                <a:latin typeface="Roboto Thin"/>
                <a:ea typeface="Roboto Thin"/>
                <a:cs typeface="Roboto Thin"/>
                <a:sym typeface="Roboto Thin"/>
              </a:rPr>
              <a:t>Jul 2020</a:t>
            </a:r>
            <a:endParaRPr sz="1000">
              <a:solidFill>
                <a:srgbClr val="000000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8" name="Google Shape;518;p83"/>
          <p:cNvGrpSpPr/>
          <p:nvPr/>
        </p:nvGrpSpPr>
        <p:grpSpPr>
          <a:xfrm>
            <a:off x="5308979" y="5873605"/>
            <a:ext cx="5956598" cy="765653"/>
            <a:chOff x="4577507" y="6023926"/>
            <a:chExt cx="4789417" cy="615625"/>
          </a:xfrm>
        </p:grpSpPr>
        <p:pic>
          <p:nvPicPr>
            <p:cNvPr id="519" name="Google Shape;519;p83"/>
            <p:cNvPicPr preferRelativeResize="0"/>
            <p:nvPr/>
          </p:nvPicPr>
          <p:blipFill rotWithShape="1">
            <a:blip r:embed="rId3">
              <a:alphaModFix/>
            </a:blip>
            <a:srcRect b="-2060" l="0" r="0" t="2060"/>
            <a:stretch/>
          </p:blipFill>
          <p:spPr>
            <a:xfrm>
              <a:off x="6571868" y="6061438"/>
              <a:ext cx="763499" cy="553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8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582532" y="6052235"/>
              <a:ext cx="763483" cy="53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8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03425" y="6073450"/>
              <a:ext cx="763499" cy="5232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83"/>
            <p:cNvPicPr preferRelativeResize="0"/>
            <p:nvPr/>
          </p:nvPicPr>
          <p:blipFill rotWithShape="1">
            <a:blip r:embed="rId6">
              <a:alphaModFix/>
            </a:blip>
            <a:srcRect b="11705" l="0" r="0" t="11789"/>
            <a:stretch/>
          </p:blipFill>
          <p:spPr>
            <a:xfrm>
              <a:off x="5528675" y="6023926"/>
              <a:ext cx="800289" cy="615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Google Shape;523;p8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577507" y="6052224"/>
              <a:ext cx="642743" cy="5873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24" name="Google Shape;524;p83"/>
          <p:cNvCxnSpPr/>
          <p:nvPr/>
        </p:nvCxnSpPr>
        <p:spPr>
          <a:xfrm>
            <a:off x="5405325" y="5753671"/>
            <a:ext cx="59700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92"/>
          <p:cNvSpPr txBox="1"/>
          <p:nvPr>
            <p:ph type="title"/>
          </p:nvPr>
        </p:nvSpPr>
        <p:spPr>
          <a:xfrm>
            <a:off x="-8650" y="2794675"/>
            <a:ext cx="6162000" cy="755100"/>
          </a:xfrm>
          <a:prstGeom prst="rect">
            <a:avLst/>
          </a:prstGeom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Scan Your Clusters</a:t>
            </a:r>
            <a:endParaRPr sz="4800">
              <a:solidFill>
                <a:schemeClr val="accen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720" name="Google Shape;720;p92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800"/>
              <a:t>‹#›</a:t>
            </a:fld>
            <a:endParaRPr sz="800"/>
          </a:p>
        </p:txBody>
      </p:sp>
      <p:pic>
        <p:nvPicPr>
          <p:cNvPr id="721" name="Google Shape;72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825" y="1743925"/>
            <a:ext cx="5726175" cy="384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93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8" name="Google Shape;728;p93"/>
          <p:cNvSpPr txBox="1"/>
          <p:nvPr>
            <p:ph type="title"/>
          </p:nvPr>
        </p:nvSpPr>
        <p:spPr>
          <a:xfrm>
            <a:off x="608575" y="675121"/>
            <a:ext cx="10515600" cy="810000"/>
          </a:xfrm>
          <a:prstGeom prst="rect">
            <a:avLst/>
          </a:prstGeom>
        </p:spPr>
        <p:txBody>
          <a:bodyPr anchorCtr="0" anchor="b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CVEs &amp; Kubernetes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29" name="Google Shape;729;p93"/>
          <p:cNvSpPr txBox="1"/>
          <p:nvPr>
            <p:ph idx="1" type="body"/>
          </p:nvPr>
        </p:nvSpPr>
        <p:spPr>
          <a:xfrm>
            <a:off x="608575" y="1694572"/>
            <a:ext cx="10515600" cy="446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63550" lvl="0" marL="6096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500"/>
              <a:buFont typeface="Barlow Condensed"/>
              <a:buChar char="●"/>
            </a:pPr>
            <a:r>
              <a:rPr lang="en-US" sz="2500">
                <a:latin typeface="Barlow Condensed"/>
                <a:ea typeface="Barlow Condensed"/>
                <a:cs typeface="Barlow Condensed"/>
                <a:sym typeface="Barlow Condensed"/>
              </a:rPr>
              <a:t>CVE ⇒ Common Vulnerabilities and Exposures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arlow Condensed"/>
              <a:buChar char="●"/>
            </a:pPr>
            <a:r>
              <a:rPr lang="en-US" sz="2500">
                <a:latin typeface="Barlow Condensed"/>
                <a:ea typeface="Barlow Condensed"/>
                <a:cs typeface="Barlow Condensed"/>
                <a:sym typeface="Barlow Condensed"/>
              </a:rPr>
              <a:t>Kubernetes (and Golang) - not immune to bugs nor security bugs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arlow Condensed"/>
              <a:buChar char="●"/>
            </a:pPr>
            <a:r>
              <a:rPr lang="en-US" sz="2500">
                <a:latin typeface="Barlow Condensed"/>
                <a:ea typeface="Barlow Condensed"/>
                <a:cs typeface="Barlow Condensed"/>
                <a:sym typeface="Barlow Condensed"/>
              </a:rPr>
              <a:t>K8S has a vulnerability disclosure process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arlow Condensed"/>
              <a:buChar char="●"/>
            </a:pPr>
            <a:r>
              <a:rPr lang="en-US" sz="2500">
                <a:latin typeface="Barlow Condensed"/>
                <a:ea typeface="Barlow Condensed"/>
                <a:cs typeface="Barlow Condensed"/>
                <a:sym typeface="Barlow Condensed"/>
              </a:rPr>
              <a:t>Bug Bounty program if you feel like hacking for living is your thing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arlow Condensed"/>
              <a:buChar char="●"/>
            </a:pPr>
            <a:r>
              <a:rPr lang="en-US" sz="2500">
                <a:latin typeface="Barlow Condensed"/>
                <a:ea typeface="Barlow Condensed"/>
                <a:cs typeface="Barlow Condensed"/>
                <a:sym typeface="Barlow Condensed"/>
              </a:rPr>
              <a:t>2 Most recent CVEs: </a:t>
            </a:r>
            <a:r>
              <a:rPr b="1" lang="en-US" sz="2200">
                <a:solidFill>
                  <a:schemeClr val="accent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CVE-2020-8555 &amp; CVE-2020-10749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4"/>
          <p:cNvSpPr txBox="1"/>
          <p:nvPr/>
        </p:nvSpPr>
        <p:spPr>
          <a:xfrm>
            <a:off x="533400" y="2094725"/>
            <a:ext cx="988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63550" lvl="0" marL="609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Condensed"/>
              <a:buChar char="❏"/>
            </a:pPr>
            <a:r>
              <a:rPr lang="en-US" sz="2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Not core k8s vulnerability</a:t>
            </a:r>
            <a:endParaRPr sz="2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Condensed"/>
              <a:buChar char="❏"/>
            </a:pPr>
            <a:r>
              <a:rPr lang="en-US" sz="2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Forwarding Plane/CNI specific weakness</a:t>
            </a:r>
            <a:endParaRPr sz="2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Condensed"/>
              <a:buChar char="❏"/>
            </a:pPr>
            <a:r>
              <a:rPr b="1" lang="en-US" sz="2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CAP_NET_RAW</a:t>
            </a:r>
            <a:r>
              <a:rPr lang="en-US" sz="2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- Sending ICMPv6 messages is a prerequisite for this exploit</a:t>
            </a:r>
            <a:endParaRPr sz="2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Condensed"/>
              <a:buChar char="❏"/>
            </a:pPr>
            <a:r>
              <a:rPr lang="en-US" sz="2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Istio is not useful at helping this type of attack vectors</a:t>
            </a:r>
            <a:endParaRPr sz="25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Condensed"/>
              <a:buChar char="❏"/>
            </a:pPr>
            <a:r>
              <a:rPr lang="en-US" sz="25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Think zero-trust // if something is not explicitly allowed → it’s denied/blocked</a:t>
            </a:r>
            <a:endParaRPr/>
          </a:p>
        </p:txBody>
      </p:sp>
      <p:sp>
        <p:nvSpPr>
          <p:cNvPr id="736" name="Google Shape;736;p94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7" name="Google Shape;737;p94"/>
          <p:cNvSpPr txBox="1"/>
          <p:nvPr>
            <p:ph idx="1" type="body"/>
          </p:nvPr>
        </p:nvSpPr>
        <p:spPr>
          <a:xfrm>
            <a:off x="608575" y="1482113"/>
            <a:ext cx="10515600" cy="446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3"/>
                </a:solidFill>
                <a:uFill>
                  <a:noFill/>
                </a:uFill>
                <a:latin typeface="Barlow Condensed"/>
                <a:ea typeface="Barlow Condensed"/>
                <a:cs typeface="Barlow Condensed"/>
                <a:sym typeface="Barlow Condensed"/>
                <a:hlinkClick r:id="rId3"/>
              </a:rPr>
              <a:t>Man-In-The-Middle (MiTM) Attack Leverages IPv6 Router Advertisements</a:t>
            </a:r>
            <a:endParaRPr sz="3200">
              <a:solidFill>
                <a:schemeClr val="accent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38" name="Google Shape;738;p94"/>
          <p:cNvSpPr txBox="1"/>
          <p:nvPr>
            <p:ph type="title"/>
          </p:nvPr>
        </p:nvSpPr>
        <p:spPr>
          <a:xfrm>
            <a:off x="608575" y="675121"/>
            <a:ext cx="10515600" cy="810000"/>
          </a:xfrm>
          <a:prstGeom prst="rect">
            <a:avLst/>
          </a:prstGeom>
        </p:spPr>
        <p:txBody>
          <a:bodyPr anchorCtr="0" anchor="b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CVE-2020-10749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739" name="Google Shape;739;p94"/>
          <p:cNvPicPr preferRelativeResize="0"/>
          <p:nvPr/>
        </p:nvPicPr>
        <p:blipFill rotWithShape="1">
          <a:blip r:embed="rId4">
            <a:alphaModFix/>
          </a:blip>
          <a:srcRect b="5069" l="0" r="0" t="0"/>
          <a:stretch/>
        </p:blipFill>
        <p:spPr>
          <a:xfrm>
            <a:off x="4379750" y="4569025"/>
            <a:ext cx="1938450" cy="184012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94"/>
          <p:cNvSpPr/>
          <p:nvPr/>
        </p:nvSpPr>
        <p:spPr>
          <a:xfrm>
            <a:off x="9785477" y="4973286"/>
            <a:ext cx="1663500" cy="16635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257175" rotWithShape="0" algn="bl" dir="5400000" dist="1047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CE5CD"/>
                </a:solidFill>
              </a:rPr>
              <a:t>6.0</a:t>
            </a:r>
            <a:br>
              <a:rPr lang="en-US" sz="4000">
                <a:solidFill>
                  <a:srgbClr val="FCE5CD"/>
                </a:solidFill>
              </a:rPr>
            </a:br>
            <a:r>
              <a:rPr lang="en-US" sz="1300">
                <a:solidFill>
                  <a:srgbClr val="FCE5CD"/>
                </a:solidFill>
              </a:rPr>
              <a:t>cvss</a:t>
            </a:r>
            <a:endParaRPr sz="1300">
              <a:solidFill>
                <a:srgbClr val="FCE5CD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95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7" name="Google Shape;747;p95"/>
          <p:cNvSpPr txBox="1"/>
          <p:nvPr>
            <p:ph idx="1" type="body"/>
          </p:nvPr>
        </p:nvSpPr>
        <p:spPr>
          <a:xfrm>
            <a:off x="608575" y="1482113"/>
            <a:ext cx="10515600" cy="446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666666"/>
                </a:solidFill>
                <a:uFill>
                  <a:noFill/>
                </a:uFill>
                <a:latin typeface="Barlow Condensed"/>
                <a:ea typeface="Barlow Condensed"/>
                <a:cs typeface="Barlow Condensed"/>
                <a:sym typeface="Barlow Condensed"/>
                <a:hlinkClick r:id="rId3"/>
              </a:rPr>
              <a:t>Man-In-The-Middle (MiTM) Attack Leverages IPv6 Router Advertisements</a:t>
            </a:r>
            <a:endParaRPr sz="320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0000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Mitigate</a:t>
            </a:r>
            <a:r>
              <a:rPr lang="en-US" sz="2500">
                <a:solidFill>
                  <a:srgbClr val="0000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:</a:t>
            </a:r>
            <a:br>
              <a:rPr lang="en-US" sz="2500">
                <a:solidFill>
                  <a:srgbClr val="0000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</a:br>
            <a:r>
              <a:rPr lang="en-US" sz="2500">
                <a:solidFill>
                  <a:srgbClr val="0000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→ Deny/Block IPv6 malicious traffic</a:t>
            </a:r>
            <a:br>
              <a:rPr lang="en-US" sz="2500">
                <a:solidFill>
                  <a:srgbClr val="0000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</a:br>
            <a:r>
              <a:rPr lang="en-US" sz="2500">
                <a:solidFill>
                  <a:srgbClr val="0000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→ ….Do not run (network) privileged containers</a:t>
            </a:r>
            <a:br>
              <a:rPr lang="en-US" sz="2500">
                <a:solidFill>
                  <a:srgbClr val="0000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</a:br>
            <a:r>
              <a:rPr lang="en-US" sz="2500">
                <a:solidFill>
                  <a:srgbClr val="0000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→ ….Disable OS Kernel features</a:t>
            </a:r>
            <a:endParaRPr sz="2500">
              <a:solidFill>
                <a:srgbClr val="0000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1BC26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Fix</a:t>
            </a:r>
            <a:r>
              <a:rPr lang="en-US" sz="2500">
                <a:solidFill>
                  <a:srgbClr val="1BC26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: </a:t>
            </a:r>
            <a:br>
              <a:rPr lang="en-US" sz="2500">
                <a:solidFill>
                  <a:srgbClr val="1BC26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</a:br>
            <a:r>
              <a:rPr lang="en-US" sz="2500">
                <a:solidFill>
                  <a:srgbClr val="1BC26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→ Upgrade vulnerable CNI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48" name="Google Shape;748;p95"/>
          <p:cNvSpPr txBox="1"/>
          <p:nvPr>
            <p:ph type="title"/>
          </p:nvPr>
        </p:nvSpPr>
        <p:spPr>
          <a:xfrm>
            <a:off x="608575" y="675121"/>
            <a:ext cx="10515600" cy="810000"/>
          </a:xfrm>
          <a:prstGeom prst="rect">
            <a:avLst/>
          </a:prstGeom>
        </p:spPr>
        <p:txBody>
          <a:bodyPr anchorCtr="0" anchor="b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CVE-2020-10749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96"/>
          <p:cNvSpPr txBox="1"/>
          <p:nvPr>
            <p:ph idx="1" type="body"/>
          </p:nvPr>
        </p:nvSpPr>
        <p:spPr>
          <a:xfrm>
            <a:off x="608575" y="1558325"/>
            <a:ext cx="11355300" cy="69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BC26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Half-Blind Server-Side Request Forgery (SSRF) in kube/cloud-controller-manager</a:t>
            </a:r>
            <a:endParaRPr sz="3200">
              <a:solidFill>
                <a:srgbClr val="1BC26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55" name="Google Shape;755;p96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6" name="Google Shape;756;p96"/>
          <p:cNvSpPr txBox="1"/>
          <p:nvPr>
            <p:ph type="title"/>
          </p:nvPr>
        </p:nvSpPr>
        <p:spPr>
          <a:xfrm>
            <a:off x="608575" y="675121"/>
            <a:ext cx="10515600" cy="810000"/>
          </a:xfrm>
          <a:prstGeom prst="rect">
            <a:avLst/>
          </a:prstGeom>
        </p:spPr>
        <p:txBody>
          <a:bodyPr anchorCtr="0" anchor="b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CVE-2020-8555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57" name="Google Shape;757;p96"/>
          <p:cNvSpPr txBox="1"/>
          <p:nvPr/>
        </p:nvSpPr>
        <p:spPr>
          <a:xfrm>
            <a:off x="644500" y="2573750"/>
            <a:ext cx="6838800" cy="35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apiVersion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storage.k8s.io/v1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kind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StorageClass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metadata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name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slow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provisioner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kubernetes.io/</a:t>
            </a:r>
            <a:r>
              <a:rPr b="1" lang="en-US" sz="2450">
                <a:solidFill>
                  <a:srgbClr val="FF0000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glusterfs</a:t>
            </a:r>
            <a:endParaRPr b="1" sz="2250">
              <a:solidFill>
                <a:srgbClr val="CC0000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parameters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-US" sz="2450">
                <a:solidFill>
                  <a:srgbClr val="FF0000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resturl</a:t>
            </a:r>
            <a:r>
              <a:rPr b="1" lang="en-US" sz="2450">
                <a:solidFill>
                  <a:srgbClr val="FF0000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 "http://127.0.0.1:8081"</a:t>
            </a:r>
            <a:endParaRPr b="1" sz="2450">
              <a:solidFill>
                <a:srgbClr val="FF0000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clusterid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BB4444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"630372ccdc720a92c681fb928f27b53f"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restauthenabled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BB4444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"true"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restuser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BB4444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"admin"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secretNamespace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BB4444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"default"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secretName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BB4444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"heketi-secret"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gidMin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BB4444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"40000"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gidMax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BB4444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"50000"</a:t>
            </a:r>
            <a:endParaRPr sz="1350">
              <a:solidFill>
                <a:srgbClr val="BBBBBB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lang="en-US" sz="1350">
                <a:solidFill>
                  <a:srgbClr val="AA22FF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volumetype</a:t>
            </a:r>
            <a:r>
              <a:rPr lang="en-US" sz="1350">
                <a:solidFill>
                  <a:srgbClr val="222222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lang="en-US" sz="1350">
                <a:solidFill>
                  <a:srgbClr val="BBBBBB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50">
                <a:solidFill>
                  <a:srgbClr val="BB4444"/>
                </a:solidFill>
                <a:highlight>
                  <a:srgbClr val="F8F8F8"/>
                </a:highlight>
                <a:latin typeface="Courier New"/>
                <a:ea typeface="Courier New"/>
                <a:cs typeface="Courier New"/>
                <a:sym typeface="Courier New"/>
              </a:rPr>
              <a:t>"replicate:3"</a:t>
            </a:r>
            <a:endParaRPr sz="1350">
              <a:solidFill>
                <a:srgbClr val="BB4444"/>
              </a:solidFill>
              <a:highlight>
                <a:srgbClr val="F8F8F8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58" name="Google Shape;758;p96"/>
          <p:cNvSpPr/>
          <p:nvPr/>
        </p:nvSpPr>
        <p:spPr>
          <a:xfrm>
            <a:off x="7091475" y="4932350"/>
            <a:ext cx="1273200" cy="12732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257175" rotWithShape="0" algn="bl" dir="5400000" dist="1047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CE5CD"/>
                </a:solidFill>
              </a:rPr>
              <a:t>6.3</a:t>
            </a:r>
            <a:br>
              <a:rPr lang="en-US" sz="2800">
                <a:solidFill>
                  <a:srgbClr val="FCE5CD"/>
                </a:solidFill>
              </a:rPr>
            </a:br>
            <a:r>
              <a:rPr lang="en-US" sz="1300">
                <a:solidFill>
                  <a:srgbClr val="FCE5CD"/>
                </a:solidFill>
              </a:rPr>
              <a:t>cvss</a:t>
            </a:r>
            <a:endParaRPr sz="1300">
              <a:solidFill>
                <a:srgbClr val="FCE5CD"/>
              </a:solidFill>
            </a:endParaRPr>
          </a:p>
        </p:txBody>
      </p:sp>
      <p:sp>
        <p:nvSpPr>
          <p:cNvPr id="759" name="Google Shape;759;p96"/>
          <p:cNvSpPr/>
          <p:nvPr/>
        </p:nvSpPr>
        <p:spPr>
          <a:xfrm>
            <a:off x="9333925" y="4932350"/>
            <a:ext cx="1273200" cy="12732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257175" rotWithShape="0" algn="bl" dir="5400000" dist="1047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E6B8AF"/>
                </a:solidFill>
              </a:rPr>
              <a:t>10</a:t>
            </a:r>
            <a:br>
              <a:rPr lang="en-US" sz="4000">
                <a:solidFill>
                  <a:srgbClr val="E6B8AF"/>
                </a:solidFill>
              </a:rPr>
            </a:br>
            <a:r>
              <a:rPr lang="en-US" sz="1300">
                <a:solidFill>
                  <a:srgbClr val="E6B8AF"/>
                </a:solidFill>
              </a:rPr>
              <a:t>cvss</a:t>
            </a:r>
            <a:endParaRPr sz="1300">
              <a:solidFill>
                <a:srgbClr val="E6B8AF"/>
              </a:solidFill>
            </a:endParaRPr>
          </a:p>
        </p:txBody>
      </p:sp>
      <p:sp>
        <p:nvSpPr>
          <p:cNvPr id="760" name="Google Shape;760;p96"/>
          <p:cNvSpPr txBox="1"/>
          <p:nvPr/>
        </p:nvSpPr>
        <p:spPr>
          <a:xfrm>
            <a:off x="6714475" y="6278275"/>
            <a:ext cx="21312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Official CVE Rating</a:t>
            </a:r>
            <a:endParaRPr sz="1800"/>
          </a:p>
        </p:txBody>
      </p:sp>
      <p:sp>
        <p:nvSpPr>
          <p:cNvPr id="761" name="Google Shape;761;p96"/>
          <p:cNvSpPr txBox="1"/>
          <p:nvPr/>
        </p:nvSpPr>
        <p:spPr>
          <a:xfrm>
            <a:off x="8741925" y="6278275"/>
            <a:ext cx="25611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Self Rated @ Managed K8S</a:t>
            </a:r>
            <a:endParaRPr sz="18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762" name="Google Shape;76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550" y="612600"/>
            <a:ext cx="696700" cy="6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97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9" name="Google Shape;769;p97"/>
          <p:cNvSpPr txBox="1"/>
          <p:nvPr>
            <p:ph idx="1" type="body"/>
          </p:nvPr>
        </p:nvSpPr>
        <p:spPr>
          <a:xfrm>
            <a:off x="444425" y="1177325"/>
            <a:ext cx="11387400" cy="341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7493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292929"/>
              </a:buClr>
              <a:buSzPts val="1600"/>
              <a:buFont typeface="Georgia"/>
              <a:buChar char="➔"/>
            </a:pPr>
            <a:r>
              <a:rPr b="1" lang="en-US" sz="2200">
                <a:solidFill>
                  <a:srgbClr val="CC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6th December 2019</a:t>
            </a:r>
            <a:r>
              <a:rPr lang="en-US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: MSRC Bug Bounty case submission</a:t>
            </a:r>
            <a:endParaRPr sz="16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749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Georgia"/>
              <a:buChar char="➔"/>
            </a:pPr>
            <a:r>
              <a:rPr b="1"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3rd January 2020</a:t>
            </a:r>
            <a:r>
              <a:rPr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: K8s has been informed by a third-party actor about the security issue discovered. </a:t>
            </a:r>
            <a:endParaRPr sz="1600">
              <a:solidFill>
                <a:srgbClr val="B7B7B7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749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Georgia"/>
              <a:buChar char="➔"/>
            </a:pPr>
            <a:r>
              <a:rPr b="1"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15th January 2020</a:t>
            </a:r>
            <a:r>
              <a:rPr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: K8s team provided with technical and generic report k8s HackerOne bug bounty program.</a:t>
            </a:r>
            <a:endParaRPr sz="1600">
              <a:solidFill>
                <a:srgbClr val="B7B7B7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749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Georgia"/>
              <a:buChar char="➔"/>
            </a:pPr>
            <a:r>
              <a:rPr b="1"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15th January 2020 </a:t>
            </a:r>
            <a:r>
              <a:rPr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: Kubernetes noticed us that the half blind SSRF part + CRLF injection for old releases was being considered as an in-core vulnerability. </a:t>
            </a:r>
            <a:endParaRPr sz="1600">
              <a:solidFill>
                <a:srgbClr val="B7B7B7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749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Georgia"/>
              <a:buChar char="➔"/>
            </a:pPr>
            <a:r>
              <a:rPr b="1"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15th January 2020</a:t>
            </a:r>
            <a:r>
              <a:rPr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: Bounty Received from MSRC through HackerOne</a:t>
            </a:r>
            <a:endParaRPr sz="1600">
              <a:solidFill>
                <a:srgbClr val="B7B7B7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749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Georgia"/>
              <a:buChar char="➔"/>
            </a:pPr>
            <a:r>
              <a:rPr b="1" lang="en-US" sz="2100">
                <a:solidFill>
                  <a:srgbClr val="666666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16th January 2020</a:t>
            </a:r>
            <a:r>
              <a:rPr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: </a:t>
            </a:r>
            <a:r>
              <a:rPr lang="en-US" sz="1600" u="sng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Kubernetes PSC (Product Security Committee) acknowledged</a:t>
            </a:r>
            <a:r>
              <a:rPr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the vulnerability and requested us the </a:t>
            </a:r>
            <a:r>
              <a:rPr b="1" lang="en-US" sz="2100" u="sng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mid-march embargo</a:t>
            </a:r>
            <a:r>
              <a:rPr lang="en-US" sz="1600" u="sng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due to the numerous distributors involved on this security matter</a:t>
            </a:r>
            <a:r>
              <a:rPr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.</a:t>
            </a:r>
            <a:endParaRPr sz="1600">
              <a:solidFill>
                <a:srgbClr val="B7B7B7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749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Georgia"/>
              <a:buChar char="➔"/>
            </a:pPr>
            <a:r>
              <a:rPr b="1"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11th February 2020</a:t>
            </a:r>
            <a:r>
              <a:rPr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: Bounty received from Google VRP</a:t>
            </a:r>
            <a:endParaRPr sz="1600">
              <a:solidFill>
                <a:srgbClr val="B7B7B7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749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Georgia"/>
              <a:buChar char="➔"/>
            </a:pPr>
            <a:r>
              <a:rPr b="1"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4th March 2020</a:t>
            </a:r>
            <a:r>
              <a:rPr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: Bounty received from Kubernetes through HackerOne</a:t>
            </a:r>
            <a:endParaRPr sz="1600">
              <a:solidFill>
                <a:srgbClr val="B7B7B7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749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Georgia"/>
              <a:buChar char="➔"/>
            </a:pPr>
            <a:r>
              <a:rPr b="1"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15th March 2020</a:t>
            </a:r>
            <a:r>
              <a:rPr lang="en-US" sz="1600">
                <a:solidFill>
                  <a:srgbClr val="B7B7B7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: Initial planned public disclosure delayed due to COVID-19 situation</a:t>
            </a:r>
            <a:endParaRPr sz="1600">
              <a:solidFill>
                <a:srgbClr val="B7B7B7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749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600"/>
              <a:buFont typeface="Georgia"/>
              <a:buChar char="➔"/>
            </a:pPr>
            <a:r>
              <a:rPr b="1" lang="en-US" sz="2300">
                <a:solidFill>
                  <a:schemeClr val="accent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1st June 2020</a:t>
            </a:r>
            <a:r>
              <a:rPr lang="en-US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: Kubernetes + Microsoft Public </a:t>
            </a:r>
            <a:r>
              <a:rPr lang="en-US" sz="1600" u="sng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Disclosure</a:t>
            </a:r>
            <a:endParaRPr sz="2500" u="sng">
              <a:solidFill>
                <a:schemeClr val="accent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70" name="Google Shape;770;p97"/>
          <p:cNvSpPr txBox="1"/>
          <p:nvPr>
            <p:ph type="title"/>
          </p:nvPr>
        </p:nvSpPr>
        <p:spPr>
          <a:xfrm>
            <a:off x="720700" y="675125"/>
            <a:ext cx="10403400" cy="810000"/>
          </a:xfrm>
          <a:prstGeom prst="rect">
            <a:avLst/>
          </a:prstGeom>
        </p:spPr>
        <p:txBody>
          <a:bodyPr anchorCtr="0" anchor="b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CVE-2020-8555 // </a:t>
            </a: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Disclosure Timeline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71" name="Google Shape;771;p97"/>
          <p:cNvSpPr txBox="1"/>
          <p:nvPr/>
        </p:nvSpPr>
        <p:spPr>
          <a:xfrm>
            <a:off x="840825" y="4816750"/>
            <a:ext cx="103314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Barlow Condensed"/>
              <a:buChar char="❏"/>
            </a:pPr>
            <a:r>
              <a:rPr lang="en-US" sz="30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v1.0-1.14</a:t>
            </a:r>
            <a:endParaRPr sz="300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Barlow Condensed"/>
              <a:buChar char="❏"/>
            </a:pPr>
            <a:r>
              <a:rPr lang="en-US" sz="30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versions prior to v1.15.12, v1.16.9, v1.17.5, </a:t>
            </a:r>
            <a:endParaRPr sz="300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Barlow Condensed"/>
              <a:buChar char="❏"/>
            </a:pPr>
            <a:r>
              <a:rPr lang="en-US" sz="30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v1.18.0</a:t>
            </a:r>
            <a:endParaRPr sz="3000">
              <a:solidFill>
                <a:srgbClr val="666666"/>
              </a:solidFill>
            </a:endParaRPr>
          </a:p>
        </p:txBody>
      </p:sp>
      <p:sp>
        <p:nvSpPr>
          <p:cNvPr id="772" name="Google Shape;772;p97"/>
          <p:cNvSpPr/>
          <p:nvPr/>
        </p:nvSpPr>
        <p:spPr>
          <a:xfrm>
            <a:off x="10030764" y="4430596"/>
            <a:ext cx="809400" cy="809400"/>
          </a:xfrm>
          <a:prstGeom prst="ellipse">
            <a:avLst/>
          </a:prstGeom>
          <a:solidFill>
            <a:srgbClr val="EA9999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257175" rotWithShape="0" algn="bl" dir="5400000" dist="1047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4CCCC"/>
                </a:solidFill>
              </a:rPr>
              <a:t>6.3</a:t>
            </a:r>
            <a:br>
              <a:rPr lang="en-US" sz="2100">
                <a:solidFill>
                  <a:srgbClr val="F4CCCC"/>
                </a:solidFill>
              </a:rPr>
            </a:br>
            <a:r>
              <a:rPr lang="en-US" sz="100">
                <a:solidFill>
                  <a:srgbClr val="F4CCCC"/>
                </a:solidFill>
              </a:rPr>
              <a:t>cvss</a:t>
            </a:r>
            <a:endParaRPr sz="100">
              <a:solidFill>
                <a:srgbClr val="F4CCCC"/>
              </a:solidFill>
            </a:endParaRPr>
          </a:p>
        </p:txBody>
      </p:sp>
      <p:sp>
        <p:nvSpPr>
          <p:cNvPr id="773" name="Google Shape;773;p97"/>
          <p:cNvSpPr/>
          <p:nvPr/>
        </p:nvSpPr>
        <p:spPr>
          <a:xfrm>
            <a:off x="10051281" y="5609128"/>
            <a:ext cx="809400" cy="8094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257175" rotWithShape="0" algn="bl" dir="5400000" dist="1047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E6B8AF"/>
                </a:solidFill>
              </a:rPr>
              <a:t>10</a:t>
            </a:r>
            <a:br>
              <a:rPr lang="en-US" sz="2100">
                <a:solidFill>
                  <a:srgbClr val="E6B8AF"/>
                </a:solidFill>
              </a:rPr>
            </a:br>
            <a:r>
              <a:rPr lang="en-US" sz="100">
                <a:solidFill>
                  <a:srgbClr val="E6B8AF"/>
                </a:solidFill>
              </a:rPr>
              <a:t>cvss</a:t>
            </a:r>
            <a:endParaRPr sz="100">
              <a:solidFill>
                <a:srgbClr val="E6B8AF"/>
              </a:solidFill>
            </a:endParaRPr>
          </a:p>
        </p:txBody>
      </p:sp>
      <p:sp>
        <p:nvSpPr>
          <p:cNvPr id="774" name="Google Shape;774;p97"/>
          <p:cNvSpPr txBox="1"/>
          <p:nvPr/>
        </p:nvSpPr>
        <p:spPr>
          <a:xfrm>
            <a:off x="9737661" y="4072000"/>
            <a:ext cx="13548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Official CVE Rating</a:t>
            </a:r>
            <a:endParaRPr sz="1200"/>
          </a:p>
        </p:txBody>
      </p:sp>
      <p:sp>
        <p:nvSpPr>
          <p:cNvPr id="775" name="Google Shape;775;p97"/>
          <p:cNvSpPr txBox="1"/>
          <p:nvPr/>
        </p:nvSpPr>
        <p:spPr>
          <a:xfrm>
            <a:off x="9674950" y="6464726"/>
            <a:ext cx="16281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Self Rated @ Managed K8S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8"/>
          <p:cNvSpPr txBox="1"/>
          <p:nvPr>
            <p:ph type="title"/>
          </p:nvPr>
        </p:nvSpPr>
        <p:spPr>
          <a:xfrm>
            <a:off x="-8650" y="2794675"/>
            <a:ext cx="6162000" cy="755100"/>
          </a:xfrm>
          <a:prstGeom prst="rect">
            <a:avLst/>
          </a:prstGeom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Scan Your Clusters</a:t>
            </a:r>
            <a:endParaRPr sz="4800">
              <a:solidFill>
                <a:schemeClr val="accen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782" name="Google Shape;782;p98"/>
          <p:cNvSpPr txBox="1"/>
          <p:nvPr>
            <p:ph idx="12" type="sldNum"/>
          </p:nvPr>
        </p:nvSpPr>
        <p:spPr>
          <a:xfrm>
            <a:off x="127800" y="6559793"/>
            <a:ext cx="731700" cy="24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800"/>
              <a:t>‹#›</a:t>
            </a:fld>
            <a:endParaRPr sz="800"/>
          </a:p>
        </p:txBody>
      </p:sp>
      <p:pic>
        <p:nvPicPr>
          <p:cNvPr id="783" name="Google Shape;78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825" y="1743925"/>
            <a:ext cx="5726175" cy="384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500" y="3687625"/>
            <a:ext cx="4491629" cy="2499352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5400000" dist="571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9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1" name="Google Shape;791;p99"/>
          <p:cNvSpPr txBox="1"/>
          <p:nvPr>
            <p:ph idx="1" type="body"/>
          </p:nvPr>
        </p:nvSpPr>
        <p:spPr>
          <a:xfrm>
            <a:off x="608575" y="1482113"/>
            <a:ext cx="10515600" cy="446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43434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Half-Blind Server-Side Request Forgery (SSRF) in kube/cloud-controller-manager</a:t>
            </a:r>
            <a:endParaRPr sz="2500">
              <a:solidFill>
                <a:srgbClr val="43434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92" name="Google Shape;792;p99"/>
          <p:cNvSpPr txBox="1"/>
          <p:nvPr>
            <p:ph type="title"/>
          </p:nvPr>
        </p:nvSpPr>
        <p:spPr>
          <a:xfrm>
            <a:off x="608575" y="675121"/>
            <a:ext cx="10515600" cy="810000"/>
          </a:xfrm>
          <a:prstGeom prst="rect">
            <a:avLst/>
          </a:prstGeom>
        </p:spPr>
        <p:txBody>
          <a:bodyPr anchorCtr="0" anchor="b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CVE-2020-8555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793" name="Google Shape;79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50" y="1978350"/>
            <a:ext cx="7051676" cy="425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99"/>
          <p:cNvSpPr txBox="1"/>
          <p:nvPr/>
        </p:nvSpPr>
        <p:spPr>
          <a:xfrm>
            <a:off x="1218175" y="6324799"/>
            <a:ext cx="75915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7B7B7"/>
                </a:solidFill>
                <a:latin typeface="Source Code Pro ExtraLight"/>
                <a:ea typeface="Source Code Pro ExtraLight"/>
                <a:cs typeface="Source Code Pro ExtraLight"/>
                <a:sym typeface="Source Code Pro ExtraLight"/>
              </a:rPr>
              <a:t>source</a:t>
            </a:r>
            <a:r>
              <a:rPr lang="en-US">
                <a:solidFill>
                  <a:srgbClr val="B7B7B7"/>
                </a:solidFill>
                <a:latin typeface="Barlow"/>
                <a:ea typeface="Barlow"/>
                <a:cs typeface="Barlow"/>
                <a:sym typeface="Barlow"/>
              </a:rPr>
              <a:t>: </a:t>
            </a:r>
            <a:r>
              <a:rPr lang="en-US" sz="1100" u="sng">
                <a:solidFill>
                  <a:srgbClr val="B7B7B7"/>
                </a:solidFill>
                <a:hlinkClick r:id="rId4"/>
              </a:rPr>
              <a:t>h</a:t>
            </a:r>
            <a:r>
              <a:rPr lang="en-US" sz="1100" u="sng">
                <a:solidFill>
                  <a:srgbClr val="B7B7B7"/>
                </a:solidFill>
                <a:hlinkClick r:id="rId5"/>
              </a:rPr>
              <a:t>ttps://medium.com/@BreizhZeroDayHunters/when-its-not-only-about-a-kubernetes-cve-8f6b448eafa8</a:t>
            </a:r>
            <a:endParaRPr>
              <a:solidFill>
                <a:srgbClr val="B7B7B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5" name="Google Shape;795;p99"/>
          <p:cNvSpPr txBox="1"/>
          <p:nvPr>
            <p:ph idx="1" type="body"/>
          </p:nvPr>
        </p:nvSpPr>
        <p:spPr>
          <a:xfrm>
            <a:off x="6810700" y="2042775"/>
            <a:ext cx="5165400" cy="41175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609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solidFill>
                  <a:srgbClr val="A64D7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Create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Malicious </a:t>
            </a:r>
            <a:r>
              <a:rPr b="1" lang="en-US" sz="2000">
                <a:solidFill>
                  <a:srgbClr val="A64D7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StorageClass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+ </a:t>
            </a:r>
            <a:r>
              <a:rPr b="1" lang="en-US" sz="2000">
                <a:solidFill>
                  <a:srgbClr val="A64D7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Create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b="1" lang="en-US" sz="2000">
                <a:solidFill>
                  <a:srgbClr val="A64D7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PVC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318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latin typeface="Barlow Condensed"/>
                <a:ea typeface="Barlow Condensed"/>
                <a:cs typeface="Barlow Condensed"/>
                <a:sym typeface="Barlow Condensed"/>
              </a:rPr>
              <a:t>kube-apiserver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resolve storage query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318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latin typeface="Barlow Condensed"/>
                <a:ea typeface="Barlow Condensed"/>
                <a:cs typeface="Barlow Condensed"/>
                <a:sym typeface="Barlow Condensed"/>
              </a:rPr>
              <a:t>kube/cloud-controller-manager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ask for storage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318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attacker reply with HTTP 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redirect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(302)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318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latin typeface="Barlow Condensed"/>
                <a:ea typeface="Barlow Condensed"/>
                <a:cs typeface="Barlow Condensed"/>
                <a:sym typeface="Barlow Condensed"/>
              </a:rPr>
              <a:t>kube/cloud-controller-manager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 follows redirect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318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latin typeface="Barlow Condensed"/>
                <a:ea typeface="Barlow Condensed"/>
                <a:cs typeface="Barlow Condensed"/>
                <a:sym typeface="Barlow Condensed"/>
              </a:rPr>
              <a:t>kube/cloud-controller-manager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 return HTTP response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318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solidFill>
                  <a:srgbClr val="0000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kubectl get events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to read HTTP response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00"/>
          <p:cNvSpPr txBox="1"/>
          <p:nvPr>
            <p:ph idx="4294967295" type="title"/>
          </p:nvPr>
        </p:nvSpPr>
        <p:spPr>
          <a:xfrm>
            <a:off x="975504" y="356267"/>
            <a:ext cx="10554900" cy="7551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Kubernetes Audit Logs - Security Gold Mine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100"/>
          <p:cNvSpPr txBox="1"/>
          <p:nvPr>
            <p:ph idx="4294967295" type="body"/>
          </p:nvPr>
        </p:nvSpPr>
        <p:spPr>
          <a:xfrm>
            <a:off x="974429" y="1124450"/>
            <a:ext cx="7564800" cy="42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Detect threats using Kubernetes Audit logs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3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3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803" name="Google Shape;803;p100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804" name="Google Shape;804;p100"/>
          <p:cNvPicPr preferRelativeResize="0"/>
          <p:nvPr/>
        </p:nvPicPr>
        <p:blipFill rotWithShape="1">
          <a:blip r:embed="rId3">
            <a:alphaModFix/>
          </a:blip>
          <a:srcRect b="0" l="9" r="0" t="0"/>
          <a:stretch/>
        </p:blipFill>
        <p:spPr>
          <a:xfrm>
            <a:off x="1692102" y="4216626"/>
            <a:ext cx="3484971" cy="1693949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100"/>
          <p:cNvSpPr txBox="1"/>
          <p:nvPr/>
        </p:nvSpPr>
        <p:spPr>
          <a:xfrm>
            <a:off x="9934550" y="4529595"/>
            <a:ext cx="21159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Stolen credentials</a:t>
            </a:r>
            <a:br>
              <a:rPr lang="en-US" sz="16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</a:br>
            <a:r>
              <a:rPr lang="en-US" sz="16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Stolen tokens </a:t>
            </a:r>
            <a:endParaRPr sz="1600">
              <a:solidFill>
                <a:schemeClr val="accen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806" name="Google Shape;806;p100"/>
          <p:cNvSpPr txBox="1"/>
          <p:nvPr/>
        </p:nvSpPr>
        <p:spPr>
          <a:xfrm>
            <a:off x="9934550" y="6068788"/>
            <a:ext cx="17817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Misconfigured RBAC </a:t>
            </a:r>
            <a:endParaRPr sz="1600">
              <a:solidFill>
                <a:schemeClr val="accen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1800">
              <a:solidFill>
                <a:srgbClr val="FF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7" name="Google Shape;807;p100"/>
          <p:cNvSpPr txBox="1"/>
          <p:nvPr/>
        </p:nvSpPr>
        <p:spPr>
          <a:xfrm>
            <a:off x="9934550" y="5299191"/>
            <a:ext cx="16836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Compliance based policies</a:t>
            </a:r>
            <a:endParaRPr sz="1600">
              <a:solidFill>
                <a:schemeClr val="accen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808" name="Google Shape;808;p100"/>
          <p:cNvSpPr txBox="1"/>
          <p:nvPr/>
        </p:nvSpPr>
        <p:spPr>
          <a:xfrm>
            <a:off x="9934550" y="3791498"/>
            <a:ext cx="20202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Exploited vulnerabilities in Kubernetes API server </a:t>
            </a:r>
            <a:endParaRPr sz="1600">
              <a:solidFill>
                <a:schemeClr val="accen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809" name="Google Shape;809;p100"/>
          <p:cNvSpPr txBox="1"/>
          <p:nvPr/>
        </p:nvSpPr>
        <p:spPr>
          <a:xfrm>
            <a:off x="1797900" y="3448588"/>
            <a:ext cx="27444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3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Raw Audit Logs</a:t>
            </a:r>
            <a:endParaRPr b="1" sz="26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0" name="Google Shape;810;p100"/>
          <p:cNvPicPr preferRelativeResize="0"/>
          <p:nvPr/>
        </p:nvPicPr>
        <p:blipFill rotWithShape="1">
          <a:blip r:embed="rId4">
            <a:alphaModFix/>
          </a:blip>
          <a:srcRect b="0" l="139" r="129" t="0"/>
          <a:stretch/>
        </p:blipFill>
        <p:spPr>
          <a:xfrm rot="5400000">
            <a:off x="6628101" y="4508825"/>
            <a:ext cx="1686524" cy="984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1" name="Google Shape;811;p100"/>
          <p:cNvCxnSpPr>
            <a:stCxn id="810" idx="0"/>
            <a:endCxn id="808" idx="1"/>
          </p:cNvCxnSpPr>
          <p:nvPr/>
        </p:nvCxnSpPr>
        <p:spPr>
          <a:xfrm flipH="1" rot="10800000">
            <a:off x="7963850" y="4145712"/>
            <a:ext cx="1970700" cy="855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12" name="Google Shape;812;p100"/>
          <p:cNvCxnSpPr>
            <a:stCxn id="810" idx="0"/>
            <a:endCxn id="805" idx="1"/>
          </p:cNvCxnSpPr>
          <p:nvPr/>
        </p:nvCxnSpPr>
        <p:spPr>
          <a:xfrm flipH="1" rot="10800000">
            <a:off x="7963850" y="4823412"/>
            <a:ext cx="1970700" cy="1779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13" name="Google Shape;813;p100"/>
          <p:cNvCxnSpPr>
            <a:stCxn id="810" idx="0"/>
            <a:endCxn id="807" idx="1"/>
          </p:cNvCxnSpPr>
          <p:nvPr/>
        </p:nvCxnSpPr>
        <p:spPr>
          <a:xfrm>
            <a:off x="7963850" y="5001312"/>
            <a:ext cx="1970700" cy="591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14" name="Google Shape;814;p100"/>
          <p:cNvCxnSpPr>
            <a:stCxn id="810" idx="0"/>
            <a:endCxn id="806" idx="1"/>
          </p:cNvCxnSpPr>
          <p:nvPr/>
        </p:nvCxnSpPr>
        <p:spPr>
          <a:xfrm>
            <a:off x="7963850" y="5001312"/>
            <a:ext cx="1970700" cy="13611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5" name="Google Shape;815;p100"/>
          <p:cNvSpPr txBox="1"/>
          <p:nvPr/>
        </p:nvSpPr>
        <p:spPr>
          <a:xfrm>
            <a:off x="5965550" y="3448600"/>
            <a:ext cx="31395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3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Analysis &amp; Detection</a:t>
            </a:r>
            <a:endParaRPr sz="2600">
              <a:solidFill>
                <a:schemeClr val="accent3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grpSp>
        <p:nvGrpSpPr>
          <p:cNvPr id="816" name="Google Shape;816;p100"/>
          <p:cNvGrpSpPr/>
          <p:nvPr/>
        </p:nvGrpSpPr>
        <p:grpSpPr>
          <a:xfrm>
            <a:off x="4279577" y="1985932"/>
            <a:ext cx="1028088" cy="1028088"/>
            <a:chOff x="7474975" y="5976350"/>
            <a:chExt cx="817500" cy="817500"/>
          </a:xfrm>
        </p:grpSpPr>
        <p:sp>
          <p:nvSpPr>
            <p:cNvPr id="817" name="Google Shape;817;p100"/>
            <p:cNvSpPr/>
            <p:nvPr/>
          </p:nvSpPr>
          <p:spPr>
            <a:xfrm>
              <a:off x="7474975" y="5976350"/>
              <a:ext cx="817500" cy="817500"/>
            </a:xfrm>
            <a:prstGeom prst="rect">
              <a:avLst/>
            </a:prstGeom>
            <a:solidFill>
              <a:srgbClr val="F3F3F3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714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18" name="Google Shape;818;p10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21900" y="6127749"/>
              <a:ext cx="523650" cy="52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9" name="Google Shape;819;p100"/>
          <p:cNvGrpSpPr/>
          <p:nvPr/>
        </p:nvGrpSpPr>
        <p:grpSpPr>
          <a:xfrm>
            <a:off x="2685115" y="1985932"/>
            <a:ext cx="1028088" cy="1028088"/>
            <a:chOff x="6253275" y="5976350"/>
            <a:chExt cx="817500" cy="817500"/>
          </a:xfrm>
        </p:grpSpPr>
        <p:sp>
          <p:nvSpPr>
            <p:cNvPr id="820" name="Google Shape;820;p100"/>
            <p:cNvSpPr/>
            <p:nvPr/>
          </p:nvSpPr>
          <p:spPr>
            <a:xfrm>
              <a:off x="6253275" y="5976350"/>
              <a:ext cx="817500" cy="817500"/>
            </a:xfrm>
            <a:prstGeom prst="rect">
              <a:avLst/>
            </a:prstGeom>
            <a:solidFill>
              <a:srgbClr val="F3F3F3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714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21" name="Google Shape;821;p10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00202" y="6127759"/>
              <a:ext cx="523650" cy="5236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2" name="Google Shape;822;p100"/>
          <p:cNvGrpSpPr/>
          <p:nvPr/>
        </p:nvGrpSpPr>
        <p:grpSpPr>
          <a:xfrm>
            <a:off x="1090603" y="1985932"/>
            <a:ext cx="1028088" cy="1028088"/>
            <a:chOff x="3858200" y="5980825"/>
            <a:chExt cx="817500" cy="817500"/>
          </a:xfrm>
        </p:grpSpPr>
        <p:sp>
          <p:nvSpPr>
            <p:cNvPr id="823" name="Google Shape;823;p100"/>
            <p:cNvSpPr/>
            <p:nvPr/>
          </p:nvSpPr>
          <p:spPr>
            <a:xfrm>
              <a:off x="3858200" y="5980825"/>
              <a:ext cx="817500" cy="817500"/>
            </a:xfrm>
            <a:prstGeom prst="rect">
              <a:avLst/>
            </a:prstGeom>
            <a:solidFill>
              <a:srgbClr val="F3F3F3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714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24" name="Google Shape;824;p10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005135" y="6127755"/>
              <a:ext cx="523649" cy="5236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5" name="Google Shape;825;p100"/>
          <p:cNvGrpSpPr/>
          <p:nvPr/>
        </p:nvGrpSpPr>
        <p:grpSpPr>
          <a:xfrm>
            <a:off x="7016979" y="1985930"/>
            <a:ext cx="1028088" cy="1028088"/>
            <a:chOff x="7661775" y="5942388"/>
            <a:chExt cx="817500" cy="817500"/>
          </a:xfrm>
        </p:grpSpPr>
        <p:sp>
          <p:nvSpPr>
            <p:cNvPr id="826" name="Google Shape;826;p100"/>
            <p:cNvSpPr/>
            <p:nvPr/>
          </p:nvSpPr>
          <p:spPr>
            <a:xfrm>
              <a:off x="7661775" y="5942388"/>
              <a:ext cx="817500" cy="817500"/>
            </a:xfrm>
            <a:prstGeom prst="rect">
              <a:avLst/>
            </a:prstGeom>
            <a:solidFill>
              <a:srgbClr val="F3F3F3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714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27" name="Google Shape;827;p10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761998" y="6137687"/>
              <a:ext cx="653195" cy="4269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28" name="Google Shape;828;p100"/>
          <p:cNvCxnSpPr>
            <a:stCxn id="823" idx="3"/>
            <a:endCxn id="820" idx="1"/>
          </p:cNvCxnSpPr>
          <p:nvPr/>
        </p:nvCxnSpPr>
        <p:spPr>
          <a:xfrm>
            <a:off x="2118691" y="2499976"/>
            <a:ext cx="5664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29" name="Google Shape;829;p100"/>
          <p:cNvCxnSpPr>
            <a:stCxn id="820" idx="3"/>
            <a:endCxn id="817" idx="1"/>
          </p:cNvCxnSpPr>
          <p:nvPr/>
        </p:nvCxnSpPr>
        <p:spPr>
          <a:xfrm>
            <a:off x="3713203" y="2499976"/>
            <a:ext cx="5664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30" name="Google Shape;830;p100"/>
          <p:cNvCxnSpPr>
            <a:stCxn id="826" idx="1"/>
            <a:endCxn id="817" idx="3"/>
          </p:cNvCxnSpPr>
          <p:nvPr/>
        </p:nvCxnSpPr>
        <p:spPr>
          <a:xfrm rot="10800000">
            <a:off x="5307579" y="2499974"/>
            <a:ext cx="17094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831" name="Google Shape;831;p100"/>
          <p:cNvGrpSpPr/>
          <p:nvPr/>
        </p:nvGrpSpPr>
        <p:grpSpPr>
          <a:xfrm>
            <a:off x="10073303" y="1985930"/>
            <a:ext cx="1028088" cy="1028088"/>
            <a:chOff x="9747175" y="5942388"/>
            <a:chExt cx="817500" cy="817500"/>
          </a:xfrm>
        </p:grpSpPr>
        <p:sp>
          <p:nvSpPr>
            <p:cNvPr id="832" name="Google Shape;832;p100"/>
            <p:cNvSpPr/>
            <p:nvPr/>
          </p:nvSpPr>
          <p:spPr>
            <a:xfrm>
              <a:off x="9747175" y="5942388"/>
              <a:ext cx="817500" cy="817500"/>
            </a:xfrm>
            <a:prstGeom prst="rect">
              <a:avLst/>
            </a:prstGeom>
            <a:solidFill>
              <a:srgbClr val="F3F3F3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714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33" name="Google Shape;833;p10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894100" y="6089313"/>
              <a:ext cx="523650" cy="52365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34" name="Google Shape;834;p100"/>
          <p:cNvCxnSpPr>
            <a:stCxn id="826" idx="3"/>
            <a:endCxn id="832" idx="1"/>
          </p:cNvCxnSpPr>
          <p:nvPr/>
        </p:nvCxnSpPr>
        <p:spPr>
          <a:xfrm>
            <a:off x="8045067" y="2499974"/>
            <a:ext cx="20283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01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1" name="Google Shape;841;p101"/>
          <p:cNvSpPr txBox="1"/>
          <p:nvPr>
            <p:ph type="title"/>
          </p:nvPr>
        </p:nvSpPr>
        <p:spPr>
          <a:xfrm>
            <a:off x="487822" y="-1350"/>
            <a:ext cx="10515600" cy="10353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Security Issues that Kubernetes Customers Face</a:t>
            </a:r>
            <a:endParaRPr/>
          </a:p>
        </p:txBody>
      </p:sp>
      <p:sp>
        <p:nvSpPr>
          <p:cNvPr id="842" name="Google Shape;842;p101"/>
          <p:cNvSpPr txBox="1"/>
          <p:nvPr>
            <p:ph idx="1" type="body"/>
          </p:nvPr>
        </p:nvSpPr>
        <p:spPr>
          <a:xfrm>
            <a:off x="487825" y="1606575"/>
            <a:ext cx="5650200" cy="11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457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6666"/>
                </a:solidFill>
              </a:rPr>
              <a:t>  </a:t>
            </a:r>
            <a:r>
              <a:rPr b="1" lang="en-US" sz="2000">
                <a:solidFill>
                  <a:srgbClr val="FF6666"/>
                </a:solidFill>
              </a:rPr>
              <a:t>Stolen Credentials</a:t>
            </a:r>
            <a:r>
              <a:rPr b="1" lang="en-US" sz="2000"/>
              <a:t> </a:t>
            </a:r>
            <a:endParaRPr b="1" sz="2000"/>
          </a:p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/>
              <a:t> 		  The Result: Gaining initial access to cluster</a:t>
            </a:r>
            <a:endParaRPr sz="1800"/>
          </a:p>
        </p:txBody>
      </p:sp>
      <p:sp>
        <p:nvSpPr>
          <p:cNvPr id="843" name="Google Shape;843;p101"/>
          <p:cNvSpPr txBox="1"/>
          <p:nvPr>
            <p:ph idx="1" type="body"/>
          </p:nvPr>
        </p:nvSpPr>
        <p:spPr>
          <a:xfrm>
            <a:off x="1532152" y="2486875"/>
            <a:ext cx="4358400" cy="151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6666"/>
                </a:solidFill>
              </a:rPr>
              <a:t>Stolen Token </a:t>
            </a:r>
            <a:endParaRPr b="1" sz="2000">
              <a:solidFill>
                <a:srgbClr val="FF666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/>
              <a:t>The result: Performing lateral movement, privilege escalation, data access and data manipulation while evading detection</a:t>
            </a:r>
            <a:endParaRPr sz="1800"/>
          </a:p>
        </p:txBody>
      </p:sp>
      <p:sp>
        <p:nvSpPr>
          <p:cNvPr id="844" name="Google Shape;844;p101"/>
          <p:cNvSpPr txBox="1"/>
          <p:nvPr>
            <p:ph idx="1" type="body"/>
          </p:nvPr>
        </p:nvSpPr>
        <p:spPr>
          <a:xfrm>
            <a:off x="1532150" y="3780775"/>
            <a:ext cx="4310100" cy="151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6666"/>
                </a:solidFill>
              </a:rPr>
              <a:t>Misconfigured RBAC </a:t>
            </a:r>
            <a:endParaRPr b="1" sz="2000">
              <a:solidFill>
                <a:srgbClr val="FF666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/>
              <a:t>The result: Performing lateral movement, privilege escalation, data access and data manipulation while evading detection</a:t>
            </a:r>
            <a:endParaRPr sz="1800"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32" y="1827378"/>
            <a:ext cx="731700" cy="505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563" y="2583592"/>
            <a:ext cx="737235" cy="66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875" y="3887225"/>
            <a:ext cx="738617" cy="723388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101"/>
          <p:cNvSpPr txBox="1"/>
          <p:nvPr>
            <p:ph idx="4294967295" type="body"/>
          </p:nvPr>
        </p:nvSpPr>
        <p:spPr>
          <a:xfrm>
            <a:off x="487822" y="894466"/>
            <a:ext cx="4589400" cy="43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Users. Activities. Exposure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101"/>
          <p:cNvSpPr txBox="1"/>
          <p:nvPr>
            <p:ph idx="1" type="body"/>
          </p:nvPr>
        </p:nvSpPr>
        <p:spPr>
          <a:xfrm>
            <a:off x="1544450" y="5260050"/>
            <a:ext cx="3921600" cy="129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6666"/>
                </a:solidFill>
              </a:rPr>
              <a:t>Exploited Vulnerabilities in Kubernetes API Server </a:t>
            </a:r>
            <a:endParaRPr b="1" sz="2000">
              <a:solidFill>
                <a:srgbClr val="FF666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/>
              <a:t>The result: Gaining access to privileged and sensitive resources</a:t>
            </a:r>
            <a:endParaRPr sz="1800"/>
          </a:p>
        </p:txBody>
      </p:sp>
      <p:pic>
        <p:nvPicPr>
          <p:cNvPr id="850" name="Google Shape;850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425" y="5324500"/>
            <a:ext cx="565785" cy="626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4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1" name="Google Shape;531;p84"/>
          <p:cNvSpPr txBox="1"/>
          <p:nvPr>
            <p:ph type="title"/>
          </p:nvPr>
        </p:nvSpPr>
        <p:spPr>
          <a:xfrm>
            <a:off x="680646" y="675121"/>
            <a:ext cx="10515600" cy="810000"/>
          </a:xfrm>
          <a:prstGeom prst="rect">
            <a:avLst/>
          </a:prstGeom>
        </p:spPr>
        <p:txBody>
          <a:bodyPr anchorCtr="0" anchor="b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In today’s session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32" name="Google Shape;532;p84"/>
          <p:cNvSpPr txBox="1"/>
          <p:nvPr>
            <p:ph idx="1" type="body"/>
          </p:nvPr>
        </p:nvSpPr>
        <p:spPr>
          <a:xfrm>
            <a:off x="608575" y="1694579"/>
            <a:ext cx="10515600" cy="254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63550" lvl="0" marL="6096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500"/>
              <a:buFont typeface="Barlow Condensed"/>
              <a:buChar char="●"/>
            </a:pPr>
            <a:r>
              <a:rPr lang="en-US" sz="2500">
                <a:latin typeface="Barlow Condensed"/>
                <a:ea typeface="Barlow Condensed"/>
                <a:cs typeface="Barlow Condensed"/>
                <a:sym typeface="Barlow Condensed"/>
              </a:rPr>
              <a:t>Kubernetes Security Building Blocks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arlow Condensed"/>
              <a:buChar char="●"/>
            </a:pPr>
            <a:r>
              <a:rPr lang="en-US" sz="2500">
                <a:latin typeface="Barlow Condensed"/>
                <a:ea typeface="Barlow Condensed"/>
                <a:cs typeface="Barlow Condensed"/>
                <a:sym typeface="Barlow Condensed"/>
              </a:rPr>
              <a:t>Demos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arlow Condensed"/>
              <a:buChar char="●"/>
            </a:pPr>
            <a:r>
              <a:rPr lang="en-US" sz="2500">
                <a:latin typeface="Barlow Condensed"/>
                <a:ea typeface="Barlow Condensed"/>
                <a:cs typeface="Barlow Condensed"/>
                <a:sym typeface="Barlow Condensed"/>
              </a:rPr>
              <a:t>The Recent Kubernetes CVEs (CVE-2020-10749 &amp; CVE-2020-8555)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63550" lvl="0" marL="609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arlow Condensed"/>
              <a:buChar char="●"/>
            </a:pPr>
            <a:r>
              <a:rPr lang="en-US" sz="2500">
                <a:latin typeface="Barlow Condensed"/>
                <a:ea typeface="Barlow Condensed"/>
                <a:cs typeface="Barlow Condensed"/>
                <a:sym typeface="Barlow Condensed"/>
              </a:rPr>
              <a:t>Detection &amp; Preventions</a:t>
            </a:r>
            <a:endParaRPr sz="2500"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02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7" name="Google Shape;857;p102"/>
          <p:cNvSpPr txBox="1"/>
          <p:nvPr>
            <p:ph type="title"/>
          </p:nvPr>
        </p:nvSpPr>
        <p:spPr>
          <a:xfrm>
            <a:off x="487822" y="-1350"/>
            <a:ext cx="10515600" cy="10353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Security Issues that Kubernetes Customers Face</a:t>
            </a:r>
            <a:endParaRPr/>
          </a:p>
        </p:txBody>
      </p:sp>
      <p:sp>
        <p:nvSpPr>
          <p:cNvPr id="858" name="Google Shape;858;p102"/>
          <p:cNvSpPr txBox="1"/>
          <p:nvPr>
            <p:ph idx="1" type="body"/>
          </p:nvPr>
        </p:nvSpPr>
        <p:spPr>
          <a:xfrm>
            <a:off x="1392050" y="1779900"/>
            <a:ext cx="3921600" cy="129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6666"/>
                </a:solidFill>
              </a:rPr>
              <a:t>Exploited Vulnerabilities in Kubernetes API Server </a:t>
            </a:r>
            <a:endParaRPr b="1" sz="2000">
              <a:solidFill>
                <a:srgbClr val="FF666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/>
              <a:t>The result: Gaining access to privileged and sensitive resources</a:t>
            </a:r>
            <a:endParaRPr sz="1800"/>
          </a:p>
        </p:txBody>
      </p:sp>
      <p:sp>
        <p:nvSpPr>
          <p:cNvPr id="859" name="Google Shape;859;p102"/>
          <p:cNvSpPr txBox="1"/>
          <p:nvPr>
            <p:ph idx="1" type="body"/>
          </p:nvPr>
        </p:nvSpPr>
        <p:spPr>
          <a:xfrm>
            <a:off x="1427466" y="3946675"/>
            <a:ext cx="3978600" cy="151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6666"/>
                </a:solidFill>
              </a:rPr>
              <a:t>Alert on Policy &amp; Compliance Violations</a:t>
            </a:r>
            <a:r>
              <a:rPr b="1" lang="en-US" sz="2000">
                <a:solidFill>
                  <a:srgbClr val="FF6666"/>
                </a:solidFill>
              </a:rPr>
              <a:t> </a:t>
            </a:r>
            <a:endParaRPr b="1" sz="2000">
              <a:solidFill>
                <a:srgbClr val="FF666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/>
              <a:t>The result: Stay compliant, invoke security playbooks on violations</a:t>
            </a:r>
            <a:endParaRPr sz="1800"/>
          </a:p>
        </p:txBody>
      </p:sp>
      <p:pic>
        <p:nvPicPr>
          <p:cNvPr id="860" name="Google Shape;86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02" y="3829750"/>
            <a:ext cx="708660" cy="76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025" y="1844350"/>
            <a:ext cx="565785" cy="626209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102"/>
          <p:cNvSpPr txBox="1"/>
          <p:nvPr>
            <p:ph idx="4294967295" type="body"/>
          </p:nvPr>
        </p:nvSpPr>
        <p:spPr>
          <a:xfrm>
            <a:off x="487822" y="894466"/>
            <a:ext cx="4589400" cy="43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Users. Activities. Exposure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03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Real-time Kubernetes Audit Analysis </a:t>
            </a:r>
            <a:endParaRPr/>
          </a:p>
        </p:txBody>
      </p:sp>
      <p:sp>
        <p:nvSpPr>
          <p:cNvPr id="869" name="Google Shape;869;p103"/>
          <p:cNvSpPr txBox="1"/>
          <p:nvPr>
            <p:ph idx="1" type="body"/>
          </p:nvPr>
        </p:nvSpPr>
        <p:spPr>
          <a:xfrm>
            <a:off x="487825" y="1324225"/>
            <a:ext cx="69495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Detect security-related abuse of Kubernetes </a:t>
            </a:r>
            <a:r>
              <a:rPr lang="en-US" sz="24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cluster</a:t>
            </a:r>
            <a:endParaRPr sz="24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Barlow"/>
              <a:buChar char="•"/>
            </a:pPr>
            <a:r>
              <a:rPr lang="en-US" sz="2000"/>
              <a:t>Identify anomalous behaviors and suspicious activity patterns</a:t>
            </a:r>
            <a:endParaRPr sz="2000"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Barlow"/>
              <a:buChar char="•"/>
            </a:pPr>
            <a:r>
              <a:rPr lang="en-US" sz="2000"/>
              <a:t>Observing multiple activities with extended context that is not limited to configured rules</a:t>
            </a:r>
            <a:endParaRPr sz="2000"/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Focus compliance investigations on Kubernetes misuses</a:t>
            </a:r>
            <a:endParaRPr b="1" sz="2400">
              <a:solidFill>
                <a:schemeClr val="dk2"/>
              </a:solidFill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Barlow"/>
              <a:buChar char="•"/>
            </a:pPr>
            <a:r>
              <a:rPr lang="en-US" sz="2000"/>
              <a:t>Looking beyond simple log filtering rules </a:t>
            </a:r>
            <a:endParaRPr sz="2000"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870" name="Google Shape;870;p103"/>
          <p:cNvSpPr txBox="1"/>
          <p:nvPr>
            <p:ph idx="4294967295" type="subTitle"/>
          </p:nvPr>
        </p:nvSpPr>
        <p:spPr>
          <a:xfrm>
            <a:off x="412200" y="808467"/>
            <a:ext cx="6178500" cy="37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Automatic and Proactive Audit Analysis</a:t>
            </a:r>
            <a:endParaRPr/>
          </a:p>
        </p:txBody>
      </p:sp>
      <p:sp>
        <p:nvSpPr>
          <p:cNvPr id="871" name="Google Shape;871;p103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pic>
        <p:nvPicPr>
          <p:cNvPr id="872" name="Google Shape;87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2982" y="2124925"/>
            <a:ext cx="4645518" cy="312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04"/>
          <p:cNvSpPr txBox="1"/>
          <p:nvPr>
            <p:ph type="title"/>
          </p:nvPr>
        </p:nvSpPr>
        <p:spPr>
          <a:xfrm>
            <a:off x="487822" y="-1350"/>
            <a:ext cx="10515600" cy="10353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kAudit Use Cases Examples</a:t>
            </a:r>
            <a:endParaRPr/>
          </a:p>
        </p:txBody>
      </p:sp>
      <p:sp>
        <p:nvSpPr>
          <p:cNvPr id="879" name="Google Shape;879;p104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/>
              <a:t>‹#›</a:t>
            </a:fld>
            <a:endParaRPr sz="1000"/>
          </a:p>
        </p:txBody>
      </p:sp>
      <p:sp>
        <p:nvSpPr>
          <p:cNvPr id="880" name="Google Shape;880;p104"/>
          <p:cNvSpPr txBox="1"/>
          <p:nvPr>
            <p:ph idx="1" type="body"/>
          </p:nvPr>
        </p:nvSpPr>
        <p:spPr>
          <a:xfrm>
            <a:off x="2392824" y="1073175"/>
            <a:ext cx="83238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Remote Shell Access</a:t>
            </a:r>
            <a:endParaRPr sz="240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 Light"/>
              <a:buChar char="•"/>
            </a:pPr>
            <a:r>
              <a:rPr lang="en-US" sz="1800">
                <a:latin typeface="Barlow Light"/>
                <a:ea typeface="Barlow Light"/>
                <a:cs typeface="Barlow Light"/>
                <a:sym typeface="Barlow Light"/>
              </a:rPr>
              <a:t>Cluster user does: kubectl exec &lt;pod&gt; bash 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Barlow Light"/>
              <a:buChar char="•"/>
            </a:pPr>
            <a:r>
              <a:rPr lang="en-US" sz="1800">
                <a:latin typeface="Barlow Light"/>
                <a:ea typeface="Barlow Light"/>
                <a:cs typeface="Barlow Light"/>
                <a:sym typeface="Barlow Light"/>
              </a:rPr>
              <a:t>Selected Audit Events: user’s rules filtering of audit entries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Barlow Light"/>
              <a:buChar char="•"/>
            </a:pPr>
            <a:r>
              <a:rPr lang="en-US" sz="1800">
                <a:latin typeface="Barlow Light"/>
                <a:ea typeface="Barlow Light"/>
                <a:cs typeface="Barlow Light"/>
                <a:sym typeface="Barlow Light"/>
              </a:rPr>
              <a:t>Audit Data Summary: graphical view of Shell &amp; Direct Access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Abnormal User Account Activity</a:t>
            </a:r>
            <a:endParaRPr b="1" sz="2400"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•"/>
            </a:pPr>
            <a:r>
              <a:rPr lang="en-US" sz="1800">
                <a:latin typeface="Barlow Light"/>
                <a:ea typeface="Barlow Light"/>
                <a:cs typeface="Barlow Light"/>
                <a:sym typeface="Barlow Light"/>
              </a:rPr>
              <a:t>Account credentials reused from different sources in a short period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Barlow"/>
              <a:buChar char="•"/>
            </a:pPr>
            <a:r>
              <a:rPr lang="en-US" sz="1800">
                <a:latin typeface="Barlow Light"/>
                <a:ea typeface="Barlow Light"/>
                <a:cs typeface="Barlow Light"/>
                <a:sym typeface="Barlow Light"/>
              </a:rPr>
              <a:t>Detected Anomalies:  as anomalous behavior in cluster and of specific user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Barlow"/>
              <a:buChar char="•"/>
            </a:pPr>
            <a:r>
              <a:rPr lang="en-US" sz="1800">
                <a:latin typeface="Barlow Light"/>
                <a:ea typeface="Barlow Light"/>
                <a:cs typeface="Barlow Light"/>
                <a:sym typeface="Barlow Light"/>
              </a:rPr>
              <a:t>Audit Data Summary: Audit forensic capabilities 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Unauthorized Access</a:t>
            </a:r>
            <a:endParaRPr b="1" sz="2400"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low"/>
              <a:buChar char="•"/>
            </a:pPr>
            <a:r>
              <a:rPr lang="en-US" sz="1800">
                <a:latin typeface="Barlow Light"/>
                <a:ea typeface="Barlow Light"/>
                <a:cs typeface="Barlow Light"/>
                <a:sym typeface="Barlow Light"/>
              </a:rPr>
              <a:t>Access denied to k8s resources due to: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Barlow"/>
              <a:buChar char="•"/>
            </a:pPr>
            <a:r>
              <a:rPr lang="en-US" sz="1800">
                <a:latin typeface="Barlow Light"/>
                <a:ea typeface="Barlow Light"/>
                <a:cs typeface="Barlow Light"/>
                <a:sym typeface="Barlow Light"/>
              </a:rPr>
              <a:t>Pattern changes (or more events)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Barlow"/>
              <a:buChar char="•"/>
            </a:pPr>
            <a:r>
              <a:rPr lang="en-US" sz="1800">
                <a:latin typeface="Barlow Light"/>
                <a:ea typeface="Barlow Light"/>
                <a:cs typeface="Barlow Light"/>
                <a:sym typeface="Barlow Light"/>
              </a:rPr>
              <a:t>Detected Anomalies on specific user/service-account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Barlow"/>
              <a:buChar char="•"/>
            </a:pPr>
            <a:r>
              <a:rPr lang="en-US" sz="1800">
                <a:latin typeface="Barlow Light"/>
                <a:ea typeface="Barlow Light"/>
                <a:cs typeface="Barlow Light"/>
                <a:sym typeface="Barlow Light"/>
              </a:rPr>
              <a:t>Can be filtered (focused) on activity of the user/service-account to understand impact</a:t>
            </a:r>
            <a:endParaRPr sz="1800">
              <a:latin typeface="Barlow Light"/>
              <a:ea typeface="Barlow Light"/>
              <a:cs typeface="Barlow Light"/>
              <a:sym typeface="Barlow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881" name="Google Shape;88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375" y="1111375"/>
            <a:ext cx="174307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700" y="2722150"/>
            <a:ext cx="11144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7750" y="4270300"/>
            <a:ext cx="1076325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05"/>
          <p:cNvSpPr txBox="1"/>
          <p:nvPr>
            <p:ph type="title"/>
          </p:nvPr>
        </p:nvSpPr>
        <p:spPr>
          <a:xfrm>
            <a:off x="458499" y="164125"/>
            <a:ext cx="6150300" cy="10632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Try Alcide Kubernetes Security</a:t>
            </a:r>
            <a:endParaRPr/>
          </a:p>
        </p:txBody>
      </p:sp>
      <p:sp>
        <p:nvSpPr>
          <p:cNvPr id="890" name="Google Shape;890;p105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1" name="Google Shape;891;p105"/>
          <p:cNvSpPr txBox="1"/>
          <p:nvPr/>
        </p:nvSpPr>
        <p:spPr>
          <a:xfrm>
            <a:off x="458500" y="1602600"/>
            <a:ext cx="8009700" cy="4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4445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Barlow Condensed"/>
              <a:buChar char="➔"/>
            </a:pPr>
            <a:r>
              <a:rPr lang="en-US" sz="2200">
                <a:solidFill>
                  <a:srgbClr val="43434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Security Scan Your Cluster - Alcide</a:t>
            </a:r>
            <a:r>
              <a:rPr lang="en-US" sz="2200">
                <a:solidFill>
                  <a:srgbClr val="43434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Advisor (Free) </a:t>
            </a:r>
            <a:br>
              <a:rPr lang="en-US" sz="2200">
                <a:solidFill>
                  <a:srgbClr val="43434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</a:br>
            <a:r>
              <a:rPr lang="en-US" sz="2200" u="sng">
                <a:solidFill>
                  <a:schemeClr val="hlink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3"/>
              </a:rPr>
              <a:t>alcide.io/pricing/free-forever</a:t>
            </a:r>
            <a:endParaRPr sz="2200">
              <a:solidFill>
                <a:srgbClr val="43434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445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Barlow Condensed"/>
              <a:buChar char="➔"/>
            </a:pPr>
            <a:r>
              <a:rPr lang="en-US" sz="2200">
                <a:solidFill>
                  <a:srgbClr val="43434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Kubernetes Security Monitoring - Alcide kAudit </a:t>
            </a:r>
            <a:r>
              <a:rPr lang="en-US" sz="2200" u="sng">
                <a:solidFill>
                  <a:schemeClr val="hlink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4"/>
              </a:rPr>
              <a:t>a</a:t>
            </a:r>
            <a:r>
              <a:rPr lang="en-US" sz="2200" u="sng">
                <a:solidFill>
                  <a:schemeClr val="hlink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5"/>
              </a:rPr>
              <a:t>lcide.io/kaudit-K8s-forensics</a:t>
            </a:r>
            <a:r>
              <a:rPr lang="en-US" sz="2200" u="sng">
                <a:solidFill>
                  <a:srgbClr val="0031E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endParaRPr sz="2200">
              <a:solidFill>
                <a:srgbClr val="43434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445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Barlow Condensed"/>
              <a:buChar char="➔"/>
            </a:pPr>
            <a:r>
              <a:rPr lang="en-US" sz="2200">
                <a:solidFill>
                  <a:srgbClr val="43434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Open Tools </a:t>
            </a:r>
            <a:br>
              <a:rPr lang="en-US" sz="2200">
                <a:solidFill>
                  <a:srgbClr val="43434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</a:br>
            <a:r>
              <a:rPr lang="en-US" sz="2200" u="sng">
                <a:solidFill>
                  <a:schemeClr val="hlink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6"/>
              </a:rPr>
              <a:t>github.com/alcideio</a:t>
            </a:r>
            <a:r>
              <a:rPr lang="en-US" sz="2200">
                <a:solidFill>
                  <a:srgbClr val="43434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endParaRPr sz="2200">
              <a:solidFill>
                <a:srgbClr val="43434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445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Barlow Condensed"/>
              <a:buChar char="➔"/>
            </a:pPr>
            <a:r>
              <a:rPr lang="en-US" sz="2200">
                <a:solidFill>
                  <a:srgbClr val="43434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Tutorials</a:t>
            </a:r>
            <a:br>
              <a:rPr lang="en-US" sz="2200">
                <a:solidFill>
                  <a:srgbClr val="43434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</a:br>
            <a:r>
              <a:rPr lang="en-US" sz="2200" u="sng">
                <a:solidFill>
                  <a:srgbClr val="0031E2"/>
                </a:solidFill>
                <a:latin typeface="Barlow Condensed"/>
                <a:ea typeface="Barlow Condensed"/>
                <a:cs typeface="Barlow Condensed"/>
                <a:sym typeface="Barlow Condensed"/>
                <a:hlinkClick r:id="rId7"/>
              </a:rPr>
              <a:t>codelab.alcide.io</a:t>
            </a:r>
            <a:endParaRPr sz="2300">
              <a:solidFill>
                <a:srgbClr val="434343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892" name="Google Shape;892;p105"/>
          <p:cNvPicPr preferRelativeResize="0"/>
          <p:nvPr/>
        </p:nvPicPr>
        <p:blipFill rotWithShape="1">
          <a:blip r:embed="rId8">
            <a:alphaModFix/>
          </a:blip>
          <a:srcRect b="0" l="18320" r="0" t="0"/>
          <a:stretch/>
        </p:blipFill>
        <p:spPr>
          <a:xfrm>
            <a:off x="6989873" y="0"/>
            <a:ext cx="52068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105"/>
          <p:cNvSpPr txBox="1"/>
          <p:nvPr/>
        </p:nvSpPr>
        <p:spPr>
          <a:xfrm>
            <a:off x="1417325" y="6537675"/>
            <a:ext cx="2564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CCCCCC"/>
                </a:solidFill>
              </a:rPr>
              <a:t>Copyright ©2020 Alcide.io, All Rights Reserved</a:t>
            </a:r>
            <a:endParaRPr sz="8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06"/>
          <p:cNvSpPr txBox="1"/>
          <p:nvPr>
            <p:ph type="title"/>
          </p:nvPr>
        </p:nvSpPr>
        <p:spPr>
          <a:xfrm>
            <a:off x="640222" y="928883"/>
            <a:ext cx="4562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Barlow Condensed Medium"/>
              <a:buNone/>
            </a:pPr>
            <a:r>
              <a:rPr lang="en-US" sz="5800"/>
              <a:t>THANK YOU!</a:t>
            </a:r>
            <a:endParaRPr sz="5800"/>
          </a:p>
        </p:txBody>
      </p:sp>
      <p:sp>
        <p:nvSpPr>
          <p:cNvPr id="899" name="Google Shape;899;p106"/>
          <p:cNvSpPr txBox="1"/>
          <p:nvPr>
            <p:ph idx="1" type="body"/>
          </p:nvPr>
        </p:nvSpPr>
        <p:spPr>
          <a:xfrm>
            <a:off x="760823" y="2912067"/>
            <a:ext cx="15525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-US">
                <a:solidFill>
                  <a:schemeClr val="accen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www.alcide.io</a:t>
            </a:r>
            <a:endParaRPr sz="2600"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900" name="Google Shape;900;p106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1" name="Google Shape;901;p10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0006" y="3628938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0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72475" y="3616738"/>
            <a:ext cx="329200" cy="3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10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49344" y="3628938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106"/>
          <p:cNvSpPr txBox="1"/>
          <p:nvPr/>
        </p:nvSpPr>
        <p:spPr>
          <a:xfrm>
            <a:off x="760825" y="6537675"/>
            <a:ext cx="2564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CCCCCC"/>
                </a:solidFill>
              </a:rPr>
              <a:t>Copyright ©2020 Alcide.io, All Rights Reserved</a:t>
            </a:r>
            <a:endParaRPr sz="800">
              <a:solidFill>
                <a:srgbClr val="CCCCCC"/>
              </a:solidFill>
            </a:endParaRPr>
          </a:p>
        </p:txBody>
      </p:sp>
      <p:sp>
        <p:nvSpPr>
          <p:cNvPr id="905" name="Google Shape;905;p106"/>
          <p:cNvSpPr txBox="1"/>
          <p:nvPr/>
        </p:nvSpPr>
        <p:spPr>
          <a:xfrm>
            <a:off x="4552997" y="4148156"/>
            <a:ext cx="1353300" cy="69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85725">
              <a:srgbClr val="000000">
                <a:alpha val="27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031E2"/>
                </a:solidFill>
                <a:latin typeface="Roboto Thin"/>
                <a:ea typeface="Roboto Thin"/>
                <a:cs typeface="Roboto Thin"/>
                <a:sym typeface="Roboto Thin"/>
              </a:rPr>
              <a:t>@alcideio</a:t>
            </a:r>
            <a:endParaRPr i="1" sz="1800">
              <a:solidFill>
                <a:srgbClr val="0031E2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666666"/>
                </a:solidFill>
                <a:latin typeface="Roboto Thin"/>
                <a:ea typeface="Roboto Thin"/>
                <a:cs typeface="Roboto Thin"/>
                <a:sym typeface="Roboto Thin"/>
              </a:rPr>
              <a:t>@gadinaor</a:t>
            </a:r>
            <a:endParaRPr i="1" sz="1800">
              <a:solidFill>
                <a:srgbClr val="666666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906" name="Google Shape;906;p10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46760" y="4551141"/>
            <a:ext cx="1049390" cy="1049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5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8" name="Google Shape;538;p85"/>
          <p:cNvSpPr txBox="1"/>
          <p:nvPr>
            <p:ph type="title"/>
          </p:nvPr>
        </p:nvSpPr>
        <p:spPr>
          <a:xfrm>
            <a:off x="487825" y="207825"/>
            <a:ext cx="10515600" cy="8055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Yours Truly</a:t>
            </a:r>
            <a:endParaRPr/>
          </a:p>
        </p:txBody>
      </p:sp>
      <p:sp>
        <p:nvSpPr>
          <p:cNvPr id="539" name="Google Shape;539;p85"/>
          <p:cNvSpPr txBox="1"/>
          <p:nvPr/>
        </p:nvSpPr>
        <p:spPr>
          <a:xfrm>
            <a:off x="512893" y="6534131"/>
            <a:ext cx="2564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CCCCCC"/>
                </a:solidFill>
              </a:rPr>
              <a:t>Copyright ©2020 Alcide.io, All Rights Reserved</a:t>
            </a:r>
            <a:endParaRPr sz="800">
              <a:solidFill>
                <a:srgbClr val="CCCCCC"/>
              </a:solidFill>
            </a:endParaRPr>
          </a:p>
        </p:txBody>
      </p:sp>
      <p:sp>
        <p:nvSpPr>
          <p:cNvPr id="540" name="Google Shape;540;p85"/>
          <p:cNvSpPr txBox="1"/>
          <p:nvPr>
            <p:ph idx="1" type="body"/>
          </p:nvPr>
        </p:nvSpPr>
        <p:spPr>
          <a:xfrm>
            <a:off x="595125" y="1212000"/>
            <a:ext cx="5825400" cy="3616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en-US" sz="210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b="1" i="1" lang="en-US" sz="2100">
                <a:solidFill>
                  <a:srgbClr val="F3F3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about#</a:t>
            </a:r>
            <a:r>
              <a:rPr lang="en-US" sz="2100">
                <a:solidFill>
                  <a:srgbClr val="F3F3F3"/>
                </a:solidFill>
                <a:latin typeface="Source Code Pro ExtraLight"/>
                <a:ea typeface="Source Code Pro ExtraLight"/>
                <a:cs typeface="Source Code Pro ExtraLight"/>
                <a:sym typeface="Source Code Pro ExtraLight"/>
              </a:rPr>
              <a:t> gadi.naor </a:t>
            </a:r>
            <a:endParaRPr sz="2100">
              <a:solidFill>
                <a:srgbClr val="F3F3F3"/>
              </a:solidFill>
              <a:latin typeface="Source Code Pro ExtraLight"/>
              <a:ea typeface="Source Code Pro ExtraLight"/>
              <a:cs typeface="Source Code Pro ExtraLight"/>
              <a:sym typeface="Source Code Pro ExtraLight"/>
            </a:endParaRPr>
          </a:p>
          <a:p>
            <a:pPr indent="60960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100">
                <a:solidFill>
                  <a:srgbClr val="F3F3F3"/>
                </a:solidFill>
                <a:latin typeface="Source Code Pro ExtraLight"/>
                <a:ea typeface="Source Code Pro ExtraLight"/>
                <a:cs typeface="Source Code Pro ExtraLight"/>
                <a:sym typeface="Source Code Pro ExtraLight"/>
              </a:rPr>
              <a:t>--from </a:t>
            </a:r>
            <a:r>
              <a:rPr lang="en-US" sz="2100">
                <a:solidFill>
                  <a:srgbClr val="F3F3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tel_aviv</a:t>
            </a:r>
            <a:endParaRPr sz="2100">
              <a:solidFill>
                <a:srgbClr val="F3F3F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609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100">
                <a:solidFill>
                  <a:srgbClr val="F3F3F3"/>
                </a:solidFill>
                <a:latin typeface="Source Code Pro ExtraLight"/>
                <a:ea typeface="Source Code Pro ExtraLight"/>
                <a:cs typeface="Source Code Pro ExtraLight"/>
                <a:sym typeface="Source Code Pro ExtraLight"/>
              </a:rPr>
              <a:t>--enjoy </a:t>
            </a:r>
            <a:r>
              <a:rPr lang="en-US" sz="21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sk8</a:t>
            </a:r>
            <a:r>
              <a:rPr lang="en-US" sz="2100">
                <a:solidFill>
                  <a:srgbClr val="F3F3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boarding</a:t>
            </a:r>
            <a:endParaRPr sz="2100">
              <a:solidFill>
                <a:srgbClr val="F3F3F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609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100">
                <a:solidFill>
                  <a:srgbClr val="F3F3F3"/>
                </a:solidFill>
                <a:latin typeface="Source Code Pro ExtraLight"/>
                <a:ea typeface="Source Code Pro ExtraLight"/>
                <a:cs typeface="Source Code Pro ExtraLight"/>
                <a:sym typeface="Source Code Pro ExtraLight"/>
              </a:rPr>
              <a:t>--kernel-dev @</a:t>
            </a:r>
            <a:r>
              <a:rPr lang="en-US" sz="2100">
                <a:solidFill>
                  <a:srgbClr val="F3F3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check_point</a:t>
            </a:r>
            <a:r>
              <a:rPr lang="en-US" sz="2100">
                <a:solidFill>
                  <a:srgbClr val="F3F3F3"/>
                </a:solidFill>
                <a:latin typeface="Source Code Pro ExtraLight"/>
                <a:ea typeface="Source Code Pro ExtraLight"/>
                <a:cs typeface="Source Code Pro ExtraLight"/>
                <a:sym typeface="Source Code Pro ExtraLight"/>
              </a:rPr>
              <a:t> --kernel-dev @</a:t>
            </a:r>
            <a:r>
              <a:rPr lang="en-US" sz="2100">
                <a:solidFill>
                  <a:srgbClr val="F3F3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altor_networks</a:t>
            </a:r>
            <a:r>
              <a:rPr lang="en-US" sz="2100">
                <a:solidFill>
                  <a:srgbClr val="F3F3F3"/>
                </a:solidFill>
                <a:latin typeface="Source Code Pro ExtraLight"/>
                <a:ea typeface="Source Code Pro ExtraLight"/>
                <a:cs typeface="Source Code Pro ExtraLight"/>
                <a:sym typeface="Source Code Pro ExtraLight"/>
              </a:rPr>
              <a:t> --kernel-dev @</a:t>
            </a:r>
            <a:r>
              <a:rPr lang="en-US" sz="2100">
                <a:solidFill>
                  <a:srgbClr val="F3F3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juniper_networks</a:t>
            </a:r>
            <a:r>
              <a:rPr lang="en-US" sz="2100">
                <a:solidFill>
                  <a:srgbClr val="F3F3F3"/>
                </a:solidFill>
                <a:latin typeface="Source Code Pro ExtraLight"/>
                <a:ea typeface="Source Code Pro ExtraLight"/>
                <a:cs typeface="Source Code Pro ExtraLight"/>
                <a:sym typeface="Source Code Pro ExtraLight"/>
              </a:rPr>
              <a:t> </a:t>
            </a:r>
            <a:endParaRPr sz="2100">
              <a:solidFill>
                <a:srgbClr val="F3F3F3"/>
              </a:solidFill>
              <a:latin typeface="Source Code Pro ExtraLight"/>
              <a:ea typeface="Source Code Pro ExtraLight"/>
              <a:cs typeface="Source Code Pro ExtraLight"/>
              <a:sym typeface="Source Code Pro ExtraLight"/>
            </a:endParaRPr>
          </a:p>
          <a:p>
            <a:pPr indent="60960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100">
                <a:solidFill>
                  <a:srgbClr val="F3F3F3"/>
                </a:solidFill>
                <a:latin typeface="Source Code Pro ExtraLight"/>
                <a:ea typeface="Source Code Pro ExtraLight"/>
                <a:cs typeface="Source Code Pro ExtraLight"/>
                <a:sym typeface="Source Code Pro ExtraLight"/>
              </a:rPr>
              <a:t>--cloud-native @</a:t>
            </a:r>
            <a:r>
              <a:rPr lang="en-US" sz="2100">
                <a:solidFill>
                  <a:srgbClr val="F3F3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alcideio</a:t>
            </a:r>
            <a:r>
              <a:rPr lang="en-US" sz="2100">
                <a:solidFill>
                  <a:srgbClr val="F3F3F3"/>
                </a:solidFill>
                <a:latin typeface="Source Code Pro ExtraLight"/>
                <a:ea typeface="Source Code Pro ExtraLight"/>
                <a:cs typeface="Source Code Pro ExtraLight"/>
                <a:sym typeface="Source Code Pro ExtraLight"/>
              </a:rPr>
              <a:t> </a:t>
            </a:r>
            <a:endParaRPr sz="2100">
              <a:solidFill>
                <a:srgbClr val="F3F3F3"/>
              </a:solidFill>
              <a:latin typeface="Source Code Pro ExtraLight"/>
              <a:ea typeface="Source Code Pro ExtraLight"/>
              <a:cs typeface="Source Code Pro ExtraLight"/>
              <a:sym typeface="Source Code Pro ExtraLight"/>
            </a:endParaRPr>
          </a:p>
          <a:p>
            <a:pPr indent="60960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US" sz="2100">
                <a:solidFill>
                  <a:srgbClr val="F3F3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validate </a:t>
            </a:r>
            <a:r>
              <a:rPr b="1" lang="en-US" sz="21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k8s</a:t>
            </a:r>
            <a:r>
              <a:rPr b="1" lang="en-US" sz="2100">
                <a:solidFill>
                  <a:srgbClr val="F3F3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cluster</a:t>
            </a:r>
            <a:endParaRPr sz="2100">
              <a:solidFill>
                <a:srgbClr val="F3F3F3"/>
              </a:solidFill>
            </a:endParaRPr>
          </a:p>
        </p:txBody>
      </p:sp>
      <p:pic>
        <p:nvPicPr>
          <p:cNvPr id="541" name="Google Shape;54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725" y="1212000"/>
            <a:ext cx="3518183" cy="5277301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371475" rotWithShape="0" algn="bl" dir="1320000" dist="161925">
              <a:srgbClr val="000000">
                <a:alpha val="50000"/>
              </a:srgbClr>
            </a:outerShdw>
          </a:effectLst>
        </p:spPr>
      </p:pic>
      <p:sp>
        <p:nvSpPr>
          <p:cNvPr id="542" name="Google Shape;542;p85"/>
          <p:cNvSpPr txBox="1"/>
          <p:nvPr>
            <p:ph idx="4294967295" type="subTitle"/>
          </p:nvPr>
        </p:nvSpPr>
        <p:spPr>
          <a:xfrm>
            <a:off x="8237150" y="3742175"/>
            <a:ext cx="1348200" cy="84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85725">
              <a:srgbClr val="000000">
                <a:alpha val="27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1" lang="en-US" sz="18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rPr>
              <a:t>@alcideio</a:t>
            </a:r>
            <a:endParaRPr i="1" sz="1800">
              <a:solidFill>
                <a:schemeClr val="dk2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i="1" lang="en-US" sz="1800">
                <a:solidFill>
                  <a:srgbClr val="666666"/>
                </a:solidFill>
                <a:latin typeface="Roboto Thin"/>
                <a:ea typeface="Roboto Thin"/>
                <a:cs typeface="Roboto Thin"/>
                <a:sym typeface="Roboto Thin"/>
              </a:rPr>
              <a:t>@gadinaor</a:t>
            </a:r>
            <a:endParaRPr i="1" sz="1800">
              <a:solidFill>
                <a:srgbClr val="666666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543" name="Google Shape;54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5662" y="4203303"/>
            <a:ext cx="1202000" cy="1202013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85"/>
          <p:cNvSpPr txBox="1"/>
          <p:nvPr>
            <p:ph idx="1" type="body"/>
          </p:nvPr>
        </p:nvSpPr>
        <p:spPr>
          <a:xfrm>
            <a:off x="595125" y="4946989"/>
            <a:ext cx="5825400" cy="15423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en-US" sz="210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b="1" i="1" sz="2100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545" name="Google Shape;545;p85"/>
          <p:cNvGrpSpPr/>
          <p:nvPr/>
        </p:nvGrpSpPr>
        <p:grpSpPr>
          <a:xfrm>
            <a:off x="696767" y="5258007"/>
            <a:ext cx="5634476" cy="843565"/>
            <a:chOff x="5347113" y="6099716"/>
            <a:chExt cx="4100485" cy="613725"/>
          </a:xfrm>
        </p:grpSpPr>
        <p:pic>
          <p:nvPicPr>
            <p:cNvPr id="546" name="Google Shape;546;p85"/>
            <p:cNvPicPr preferRelativeResize="0"/>
            <p:nvPr/>
          </p:nvPicPr>
          <p:blipFill rotWithShape="1">
            <a:blip r:embed="rId5">
              <a:alphaModFix/>
            </a:blip>
            <a:srcRect b="-2060" l="0" r="0" t="2060"/>
            <a:stretch/>
          </p:blipFill>
          <p:spPr>
            <a:xfrm>
              <a:off x="6497093" y="6166627"/>
              <a:ext cx="703850" cy="510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8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53040" y="6122872"/>
              <a:ext cx="797873" cy="554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8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703011" y="6166738"/>
              <a:ext cx="744586" cy="510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85"/>
            <p:cNvPicPr preferRelativeResize="0"/>
            <p:nvPr/>
          </p:nvPicPr>
          <p:blipFill rotWithShape="1">
            <a:blip r:embed="rId8">
              <a:alphaModFix/>
            </a:blip>
            <a:srcRect b="11705" l="0" r="0" t="11789"/>
            <a:stretch/>
          </p:blipFill>
          <p:spPr>
            <a:xfrm>
              <a:off x="5347113" y="6099716"/>
              <a:ext cx="797883" cy="613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6"/>
          <p:cNvSpPr/>
          <p:nvPr/>
        </p:nvSpPr>
        <p:spPr>
          <a:xfrm>
            <a:off x="1836400" y="1177300"/>
            <a:ext cx="1407000" cy="1954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FE2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Identity </a:t>
            </a:r>
            <a:r>
              <a:rPr lang="en-US" sz="1000">
                <a:solidFill>
                  <a:srgbClr val="CFE2F3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(Authentication)</a:t>
            </a:r>
            <a:endParaRPr sz="1000">
              <a:solidFill>
                <a:srgbClr val="CFE2F3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556" name="Google Shape;556;p86"/>
          <p:cNvSpPr/>
          <p:nvPr/>
        </p:nvSpPr>
        <p:spPr>
          <a:xfrm>
            <a:off x="3243383" y="1177300"/>
            <a:ext cx="1404900" cy="1136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RBAC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1C4587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</a:t>
            </a:r>
            <a:r>
              <a:rPr lang="en-US" sz="1000">
                <a:solidFill>
                  <a:srgbClr val="1C4587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Authorization)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57" name="Google Shape;557;p86"/>
          <p:cNvSpPr/>
          <p:nvPr/>
        </p:nvSpPr>
        <p:spPr>
          <a:xfrm>
            <a:off x="6585730" y="1177300"/>
            <a:ext cx="1444200" cy="13257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7F6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Secrets</a:t>
            </a:r>
            <a:endParaRPr b="1">
              <a:solidFill>
                <a:srgbClr val="7F6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58" name="Google Shape;558;p86"/>
          <p:cNvSpPr/>
          <p:nvPr/>
        </p:nvSpPr>
        <p:spPr>
          <a:xfrm>
            <a:off x="8030111" y="1177300"/>
            <a:ext cx="1444200" cy="195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Network Policies</a:t>
            </a:r>
            <a:endParaRPr b="1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59" name="Google Shape;559;p86"/>
          <p:cNvSpPr/>
          <p:nvPr/>
        </p:nvSpPr>
        <p:spPr>
          <a:xfrm>
            <a:off x="4800067" y="2951500"/>
            <a:ext cx="1785600" cy="9369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</a:t>
            </a:r>
            <a:b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Context</a:t>
            </a:r>
            <a:endParaRPr b="1">
              <a:solidFill>
                <a:srgbClr val="4C113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60" name="Google Shape;560;p86"/>
          <p:cNvSpPr/>
          <p:nvPr/>
        </p:nvSpPr>
        <p:spPr>
          <a:xfrm>
            <a:off x="4800067" y="1177300"/>
            <a:ext cx="1785600" cy="9369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</a:t>
            </a:r>
            <a:endParaRPr b="1">
              <a:solidFill>
                <a:srgbClr val="4C113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Policies</a:t>
            </a:r>
            <a:endParaRPr b="1">
              <a:solidFill>
                <a:srgbClr val="4C113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61" name="Google Shape;561;p86"/>
          <p:cNvSpPr/>
          <p:nvPr/>
        </p:nvSpPr>
        <p:spPr>
          <a:xfrm>
            <a:off x="3243392" y="2313700"/>
            <a:ext cx="1404900" cy="1136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Validating</a:t>
            </a:r>
            <a:b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Admission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62" name="Google Shape;562;p86"/>
          <p:cNvSpPr/>
          <p:nvPr/>
        </p:nvSpPr>
        <p:spPr>
          <a:xfrm>
            <a:off x="9633982" y="3601000"/>
            <a:ext cx="1191900" cy="904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 </a:t>
            </a:r>
            <a:b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Policy</a:t>
            </a:r>
            <a:b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Webhook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63" name="Google Shape;563;p86"/>
          <p:cNvSpPr/>
          <p:nvPr/>
        </p:nvSpPr>
        <p:spPr>
          <a:xfrm>
            <a:off x="6585750" y="3450099"/>
            <a:ext cx="1444200" cy="10506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2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 Identity</a:t>
            </a:r>
            <a:endParaRPr b="1">
              <a:solidFill>
                <a:srgbClr val="FFF2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2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Webhook</a:t>
            </a:r>
            <a:endParaRPr b="1">
              <a:solidFill>
                <a:srgbClr val="FFF2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64" name="Google Shape;564;p86"/>
          <p:cNvSpPr/>
          <p:nvPr/>
        </p:nvSpPr>
        <p:spPr>
          <a:xfrm>
            <a:off x="239846" y="1177300"/>
            <a:ext cx="1596300" cy="9369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FC5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Cloud </a:t>
            </a:r>
            <a:br>
              <a:rPr b="1" lang="en-US">
                <a:solidFill>
                  <a:srgbClr val="9FC5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FC5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Account</a:t>
            </a:r>
            <a:endParaRPr b="1">
              <a:solidFill>
                <a:srgbClr val="9FC5E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65" name="Google Shape;565;p86"/>
          <p:cNvSpPr/>
          <p:nvPr/>
        </p:nvSpPr>
        <p:spPr>
          <a:xfrm>
            <a:off x="239850" y="2114200"/>
            <a:ext cx="1596300" cy="1169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7376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Compute</a:t>
            </a:r>
            <a:br>
              <a:rPr b="1" lang="en-US">
                <a:solidFill>
                  <a:srgbClr val="07376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000">
                <a:solidFill>
                  <a:srgbClr val="FFFFFF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(Nodes)</a:t>
            </a:r>
            <a:r>
              <a:rPr lang="en-US" sz="1000">
                <a:solidFill>
                  <a:srgbClr val="073763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 </a:t>
            </a:r>
            <a:endParaRPr b="1">
              <a:solidFill>
                <a:srgbClr val="07376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66" name="Google Shape;566;p86"/>
          <p:cNvSpPr/>
          <p:nvPr/>
        </p:nvSpPr>
        <p:spPr>
          <a:xfrm>
            <a:off x="239850" y="3283750"/>
            <a:ext cx="1596300" cy="7326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7376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Network</a:t>
            </a:r>
            <a:endParaRPr b="1">
              <a:solidFill>
                <a:srgbClr val="07376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67" name="Google Shape;567;p86"/>
          <p:cNvSpPr/>
          <p:nvPr/>
        </p:nvSpPr>
        <p:spPr>
          <a:xfrm>
            <a:off x="1836401" y="3131800"/>
            <a:ext cx="1407000" cy="13845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FE2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 Plane</a:t>
            </a:r>
            <a:endParaRPr b="1">
              <a:solidFill>
                <a:srgbClr val="CFE2F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68" name="Google Shape;568;p86"/>
          <p:cNvSpPr/>
          <p:nvPr/>
        </p:nvSpPr>
        <p:spPr>
          <a:xfrm>
            <a:off x="239850" y="4016350"/>
            <a:ext cx="1596300" cy="4998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7376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Storage</a:t>
            </a:r>
            <a:endParaRPr b="1">
              <a:solidFill>
                <a:srgbClr val="07376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69" name="Google Shape;569;p86"/>
          <p:cNvSpPr/>
          <p:nvPr/>
        </p:nvSpPr>
        <p:spPr>
          <a:xfrm>
            <a:off x="8030111" y="3096550"/>
            <a:ext cx="1444200" cy="687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EAD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Services</a:t>
            </a:r>
            <a:endParaRPr b="1">
              <a:solidFill>
                <a:srgbClr val="D9EAD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70" name="Google Shape;570;p86"/>
          <p:cNvSpPr/>
          <p:nvPr/>
        </p:nvSpPr>
        <p:spPr>
          <a:xfrm>
            <a:off x="8030111" y="3773200"/>
            <a:ext cx="1444200" cy="732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EAD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Ingress</a:t>
            </a:r>
            <a:endParaRPr b="1">
              <a:solidFill>
                <a:srgbClr val="D9EAD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71" name="Google Shape;571;p86"/>
          <p:cNvSpPr/>
          <p:nvPr/>
        </p:nvSpPr>
        <p:spPr>
          <a:xfrm>
            <a:off x="9633982" y="1177300"/>
            <a:ext cx="1191900" cy="1537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Container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Scan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72" name="Google Shape;572;p86"/>
          <p:cNvSpPr txBox="1"/>
          <p:nvPr/>
        </p:nvSpPr>
        <p:spPr>
          <a:xfrm>
            <a:off x="239842" y="5157725"/>
            <a:ext cx="44085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Cloud + Cluster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573" name="Google Shape;573;p86"/>
          <p:cNvSpPr txBox="1"/>
          <p:nvPr/>
        </p:nvSpPr>
        <p:spPr>
          <a:xfrm>
            <a:off x="4893686" y="5133325"/>
            <a:ext cx="45450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BC26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Workloads</a:t>
            </a:r>
            <a:endParaRPr sz="3000">
              <a:solidFill>
                <a:srgbClr val="1BC263"/>
              </a:solidFill>
            </a:endParaRPr>
          </a:p>
        </p:txBody>
      </p:sp>
      <p:sp>
        <p:nvSpPr>
          <p:cNvPr id="574" name="Google Shape;574;p86"/>
          <p:cNvSpPr/>
          <p:nvPr/>
        </p:nvSpPr>
        <p:spPr>
          <a:xfrm>
            <a:off x="4800067" y="3888400"/>
            <a:ext cx="1785600" cy="6174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2E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 QoS</a:t>
            </a:r>
            <a:endParaRPr b="1">
              <a:solidFill>
                <a:srgbClr val="D9D2E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575" name="Google Shape;575;p86"/>
          <p:cNvCxnSpPr/>
          <p:nvPr/>
        </p:nvCxnSpPr>
        <p:spPr>
          <a:xfrm>
            <a:off x="216217" y="4996925"/>
            <a:ext cx="4420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576" name="Google Shape;576;p86"/>
          <p:cNvSpPr/>
          <p:nvPr/>
        </p:nvSpPr>
        <p:spPr>
          <a:xfrm>
            <a:off x="9633982" y="2696325"/>
            <a:ext cx="1191900" cy="904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Signing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77" name="Google Shape;577;p86"/>
          <p:cNvSpPr/>
          <p:nvPr/>
        </p:nvSpPr>
        <p:spPr>
          <a:xfrm>
            <a:off x="6585750" y="2503001"/>
            <a:ext cx="1444200" cy="977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7F6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Dynamic</a:t>
            </a:r>
            <a:br>
              <a:rPr b="1" lang="en-US">
                <a:solidFill>
                  <a:srgbClr val="7F6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7F6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Secret</a:t>
            </a:r>
            <a:endParaRPr b="1">
              <a:solidFill>
                <a:srgbClr val="7F6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7F6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Injection</a:t>
            </a:r>
            <a:endParaRPr b="1">
              <a:solidFill>
                <a:srgbClr val="7F6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578" name="Google Shape;578;p86"/>
          <p:cNvCxnSpPr/>
          <p:nvPr/>
        </p:nvCxnSpPr>
        <p:spPr>
          <a:xfrm>
            <a:off x="4845967" y="5008925"/>
            <a:ext cx="46284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579" name="Google Shape;579;p86"/>
          <p:cNvSpPr txBox="1"/>
          <p:nvPr>
            <p:ph type="title"/>
          </p:nvPr>
        </p:nvSpPr>
        <p:spPr>
          <a:xfrm>
            <a:off x="216225" y="-1350"/>
            <a:ext cx="6942900" cy="11364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Kubernetes Security Building Blocks</a:t>
            </a:r>
            <a:endParaRPr/>
          </a:p>
        </p:txBody>
      </p:sp>
      <p:sp>
        <p:nvSpPr>
          <p:cNvPr id="580" name="Google Shape;580;p86"/>
          <p:cNvSpPr/>
          <p:nvPr/>
        </p:nvSpPr>
        <p:spPr>
          <a:xfrm>
            <a:off x="10825882" y="1177300"/>
            <a:ext cx="883500" cy="195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Code</a:t>
            </a:r>
            <a:b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Scan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81" name="Google Shape;581;p86"/>
          <p:cNvSpPr/>
          <p:nvPr/>
        </p:nvSpPr>
        <p:spPr>
          <a:xfrm>
            <a:off x="10826009" y="3131350"/>
            <a:ext cx="883500" cy="617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SAST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82" name="Google Shape;582;p86"/>
          <p:cNvSpPr/>
          <p:nvPr/>
        </p:nvSpPr>
        <p:spPr>
          <a:xfrm>
            <a:off x="10825882" y="3739151"/>
            <a:ext cx="883500" cy="7659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DAST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583" name="Google Shape;583;p86"/>
          <p:cNvCxnSpPr/>
          <p:nvPr/>
        </p:nvCxnSpPr>
        <p:spPr>
          <a:xfrm>
            <a:off x="9633971" y="5015165"/>
            <a:ext cx="20853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584" name="Google Shape;584;p86"/>
          <p:cNvSpPr/>
          <p:nvPr/>
        </p:nvSpPr>
        <p:spPr>
          <a:xfrm>
            <a:off x="4802292" y="2114200"/>
            <a:ext cx="1785600" cy="8373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Container</a:t>
            </a:r>
            <a:b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Context</a:t>
            </a:r>
            <a:endParaRPr b="1">
              <a:solidFill>
                <a:srgbClr val="4C113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85" name="Google Shape;585;p86"/>
          <p:cNvSpPr/>
          <p:nvPr/>
        </p:nvSpPr>
        <p:spPr>
          <a:xfrm>
            <a:off x="3243642" y="3380416"/>
            <a:ext cx="1404900" cy="11364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Mutating</a:t>
            </a:r>
            <a:b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Admission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86" name="Google Shape;586;p86"/>
          <p:cNvSpPr txBox="1"/>
          <p:nvPr/>
        </p:nvSpPr>
        <p:spPr>
          <a:xfrm>
            <a:off x="9633981" y="5157725"/>
            <a:ext cx="208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App Code</a:t>
            </a:r>
            <a:endParaRPr sz="3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7"/>
          <p:cNvSpPr/>
          <p:nvPr/>
        </p:nvSpPr>
        <p:spPr>
          <a:xfrm>
            <a:off x="1836400" y="1177300"/>
            <a:ext cx="1407000" cy="19545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Identity </a:t>
            </a:r>
            <a:r>
              <a:rPr lang="en-US" sz="1000">
                <a:solidFill>
                  <a:srgbClr val="B7B7B7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(Authentication)</a:t>
            </a:r>
            <a:endParaRPr sz="1000">
              <a:solidFill>
                <a:srgbClr val="B7B7B7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593" name="Google Shape;593;p87"/>
          <p:cNvSpPr/>
          <p:nvPr/>
        </p:nvSpPr>
        <p:spPr>
          <a:xfrm>
            <a:off x="3243383" y="1177300"/>
            <a:ext cx="1404900" cy="1136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RBAC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7B7B7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(Authorization)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4" name="Google Shape;594;p87"/>
          <p:cNvSpPr/>
          <p:nvPr/>
        </p:nvSpPr>
        <p:spPr>
          <a:xfrm>
            <a:off x="6585730" y="1177300"/>
            <a:ext cx="1444200" cy="13257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Secrets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5" name="Google Shape;595;p87"/>
          <p:cNvSpPr/>
          <p:nvPr/>
        </p:nvSpPr>
        <p:spPr>
          <a:xfrm>
            <a:off x="8030111" y="1177300"/>
            <a:ext cx="1444200" cy="19545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Network Policies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6" name="Google Shape;596;p87"/>
          <p:cNvSpPr/>
          <p:nvPr/>
        </p:nvSpPr>
        <p:spPr>
          <a:xfrm>
            <a:off x="4800067" y="2951500"/>
            <a:ext cx="1785600" cy="936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</a:t>
            </a:r>
            <a:b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Context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7" name="Google Shape;597;p87"/>
          <p:cNvSpPr/>
          <p:nvPr/>
        </p:nvSpPr>
        <p:spPr>
          <a:xfrm>
            <a:off x="4800067" y="1177300"/>
            <a:ext cx="1785600" cy="936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Policies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8" name="Google Shape;598;p87"/>
          <p:cNvSpPr/>
          <p:nvPr/>
        </p:nvSpPr>
        <p:spPr>
          <a:xfrm>
            <a:off x="3243392" y="2313700"/>
            <a:ext cx="1404900" cy="1136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Validating</a:t>
            </a:r>
            <a:b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Admission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9" name="Google Shape;599;p87"/>
          <p:cNvSpPr/>
          <p:nvPr/>
        </p:nvSpPr>
        <p:spPr>
          <a:xfrm>
            <a:off x="9633982" y="3601000"/>
            <a:ext cx="1191900" cy="904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 </a:t>
            </a:r>
            <a:b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Policy</a:t>
            </a:r>
            <a:b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Webhook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0" name="Google Shape;600;p87"/>
          <p:cNvSpPr/>
          <p:nvPr/>
        </p:nvSpPr>
        <p:spPr>
          <a:xfrm>
            <a:off x="6585750" y="3450099"/>
            <a:ext cx="1444200" cy="1050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 Identity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Webhook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1" name="Google Shape;601;p87"/>
          <p:cNvSpPr/>
          <p:nvPr/>
        </p:nvSpPr>
        <p:spPr>
          <a:xfrm>
            <a:off x="239846" y="1177300"/>
            <a:ext cx="1596300" cy="936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Cloud </a:t>
            </a:r>
            <a:b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Account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2" name="Google Shape;602;p87"/>
          <p:cNvSpPr/>
          <p:nvPr/>
        </p:nvSpPr>
        <p:spPr>
          <a:xfrm>
            <a:off x="239850" y="2114200"/>
            <a:ext cx="1596300" cy="1169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Compute</a:t>
            </a:r>
            <a:b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000">
                <a:solidFill>
                  <a:srgbClr val="B7B7B7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(Nodes) 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3" name="Google Shape;603;p87"/>
          <p:cNvSpPr/>
          <p:nvPr/>
        </p:nvSpPr>
        <p:spPr>
          <a:xfrm>
            <a:off x="239850" y="3283750"/>
            <a:ext cx="1596300" cy="732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Network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4" name="Google Shape;604;p87"/>
          <p:cNvSpPr/>
          <p:nvPr/>
        </p:nvSpPr>
        <p:spPr>
          <a:xfrm>
            <a:off x="1836401" y="3131800"/>
            <a:ext cx="1407000" cy="13845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 Plane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5" name="Google Shape;605;p87"/>
          <p:cNvSpPr/>
          <p:nvPr/>
        </p:nvSpPr>
        <p:spPr>
          <a:xfrm>
            <a:off x="239850" y="4016350"/>
            <a:ext cx="1596300" cy="4998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Storage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6" name="Google Shape;606;p87"/>
          <p:cNvSpPr/>
          <p:nvPr/>
        </p:nvSpPr>
        <p:spPr>
          <a:xfrm>
            <a:off x="8030111" y="3096550"/>
            <a:ext cx="1444200" cy="6870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Services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7" name="Google Shape;607;p87"/>
          <p:cNvSpPr/>
          <p:nvPr/>
        </p:nvSpPr>
        <p:spPr>
          <a:xfrm>
            <a:off x="8030111" y="3773200"/>
            <a:ext cx="1444200" cy="732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Ingress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8" name="Google Shape;608;p87"/>
          <p:cNvSpPr/>
          <p:nvPr/>
        </p:nvSpPr>
        <p:spPr>
          <a:xfrm>
            <a:off x="9633982" y="1177300"/>
            <a:ext cx="1191900" cy="1537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Container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Scan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9" name="Google Shape;609;p87"/>
          <p:cNvSpPr txBox="1"/>
          <p:nvPr/>
        </p:nvSpPr>
        <p:spPr>
          <a:xfrm>
            <a:off x="239842" y="5157725"/>
            <a:ext cx="44085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7B7B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Cloud + Cluster</a:t>
            </a:r>
            <a:endParaRPr sz="3000">
              <a:solidFill>
                <a:srgbClr val="B7B7B7"/>
              </a:solidFill>
            </a:endParaRPr>
          </a:p>
        </p:txBody>
      </p:sp>
      <p:sp>
        <p:nvSpPr>
          <p:cNvPr id="610" name="Google Shape;610;p87"/>
          <p:cNvSpPr txBox="1"/>
          <p:nvPr/>
        </p:nvSpPr>
        <p:spPr>
          <a:xfrm>
            <a:off x="4893686" y="5133325"/>
            <a:ext cx="45450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7B7B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Workloads</a:t>
            </a:r>
            <a:endParaRPr sz="3000">
              <a:solidFill>
                <a:srgbClr val="B7B7B7"/>
              </a:solidFill>
            </a:endParaRPr>
          </a:p>
        </p:txBody>
      </p:sp>
      <p:sp>
        <p:nvSpPr>
          <p:cNvPr id="611" name="Google Shape;611;p87"/>
          <p:cNvSpPr/>
          <p:nvPr/>
        </p:nvSpPr>
        <p:spPr>
          <a:xfrm>
            <a:off x="4800067" y="3888400"/>
            <a:ext cx="1785600" cy="617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 QoS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612" name="Google Shape;612;p87"/>
          <p:cNvCxnSpPr/>
          <p:nvPr/>
        </p:nvCxnSpPr>
        <p:spPr>
          <a:xfrm>
            <a:off x="216217" y="4996925"/>
            <a:ext cx="4420500" cy="0"/>
          </a:xfrm>
          <a:prstGeom prst="straightConnector1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13" name="Google Shape;613;p87"/>
          <p:cNvSpPr/>
          <p:nvPr/>
        </p:nvSpPr>
        <p:spPr>
          <a:xfrm>
            <a:off x="9633982" y="2696325"/>
            <a:ext cx="1191900" cy="904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Signing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14" name="Google Shape;614;p87"/>
          <p:cNvSpPr/>
          <p:nvPr/>
        </p:nvSpPr>
        <p:spPr>
          <a:xfrm>
            <a:off x="6585750" y="2503001"/>
            <a:ext cx="1444200" cy="9771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Dynamic</a:t>
            </a:r>
            <a:b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Secret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Injection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615" name="Google Shape;615;p87"/>
          <p:cNvCxnSpPr/>
          <p:nvPr/>
        </p:nvCxnSpPr>
        <p:spPr>
          <a:xfrm>
            <a:off x="4845967" y="5008925"/>
            <a:ext cx="4628400" cy="0"/>
          </a:xfrm>
          <a:prstGeom prst="straightConnector1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16" name="Google Shape;616;p87"/>
          <p:cNvSpPr txBox="1"/>
          <p:nvPr>
            <p:ph type="title"/>
          </p:nvPr>
        </p:nvSpPr>
        <p:spPr>
          <a:xfrm>
            <a:off x="216225" y="-1350"/>
            <a:ext cx="6942900" cy="11364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trike="sngStrike"/>
              <a:t>Kubernetes</a:t>
            </a:r>
            <a:r>
              <a:rPr lang="en-US"/>
              <a:t> Security Building Blocks</a:t>
            </a:r>
            <a:endParaRPr/>
          </a:p>
        </p:txBody>
      </p:sp>
      <p:sp>
        <p:nvSpPr>
          <p:cNvPr id="617" name="Google Shape;617;p87"/>
          <p:cNvSpPr/>
          <p:nvPr/>
        </p:nvSpPr>
        <p:spPr>
          <a:xfrm>
            <a:off x="10825882" y="1177300"/>
            <a:ext cx="883500" cy="195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Code</a:t>
            </a:r>
            <a:b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Scan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18" name="Google Shape;618;p87"/>
          <p:cNvSpPr/>
          <p:nvPr/>
        </p:nvSpPr>
        <p:spPr>
          <a:xfrm>
            <a:off x="10826009" y="3131350"/>
            <a:ext cx="883500" cy="617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SAST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19" name="Google Shape;619;p87"/>
          <p:cNvSpPr/>
          <p:nvPr/>
        </p:nvSpPr>
        <p:spPr>
          <a:xfrm>
            <a:off x="10825882" y="3739151"/>
            <a:ext cx="883500" cy="7659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DAST</a:t>
            </a:r>
            <a:endParaRPr b="1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620" name="Google Shape;620;p87"/>
          <p:cNvCxnSpPr/>
          <p:nvPr/>
        </p:nvCxnSpPr>
        <p:spPr>
          <a:xfrm>
            <a:off x="9633971" y="5015165"/>
            <a:ext cx="20853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21" name="Google Shape;621;p87"/>
          <p:cNvSpPr/>
          <p:nvPr/>
        </p:nvSpPr>
        <p:spPr>
          <a:xfrm>
            <a:off x="4802292" y="2114200"/>
            <a:ext cx="1785600" cy="8373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Container</a:t>
            </a:r>
            <a:b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Context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22" name="Google Shape;622;p87"/>
          <p:cNvSpPr/>
          <p:nvPr/>
        </p:nvSpPr>
        <p:spPr>
          <a:xfrm>
            <a:off x="3243642" y="3380416"/>
            <a:ext cx="1404900" cy="1136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Mutating</a:t>
            </a:r>
            <a:b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Admission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B7B7B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</a:t>
            </a:r>
            <a:endParaRPr b="1">
              <a:solidFill>
                <a:srgbClr val="B7B7B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23" name="Google Shape;623;p87"/>
          <p:cNvSpPr txBox="1"/>
          <p:nvPr/>
        </p:nvSpPr>
        <p:spPr>
          <a:xfrm>
            <a:off x="9633981" y="5157725"/>
            <a:ext cx="208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App Code</a:t>
            </a:r>
            <a:endParaRPr sz="3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8"/>
          <p:cNvSpPr/>
          <p:nvPr/>
        </p:nvSpPr>
        <p:spPr>
          <a:xfrm>
            <a:off x="1836400" y="1177300"/>
            <a:ext cx="1407000" cy="1954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FE2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Identity </a:t>
            </a:r>
            <a:r>
              <a:rPr lang="en-US" sz="1000">
                <a:solidFill>
                  <a:srgbClr val="CFE2F3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(Authentication)</a:t>
            </a:r>
            <a:endParaRPr sz="1000">
              <a:solidFill>
                <a:srgbClr val="CFE2F3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630" name="Google Shape;630;p88"/>
          <p:cNvSpPr/>
          <p:nvPr/>
        </p:nvSpPr>
        <p:spPr>
          <a:xfrm>
            <a:off x="3243383" y="1177300"/>
            <a:ext cx="1404900" cy="1136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RBAC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1C4587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(Authorization)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31" name="Google Shape;631;p88"/>
          <p:cNvSpPr/>
          <p:nvPr/>
        </p:nvSpPr>
        <p:spPr>
          <a:xfrm>
            <a:off x="6585730" y="1177300"/>
            <a:ext cx="1444200" cy="13257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Secrets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32" name="Google Shape;632;p88"/>
          <p:cNvSpPr/>
          <p:nvPr/>
        </p:nvSpPr>
        <p:spPr>
          <a:xfrm>
            <a:off x="8030111" y="1177300"/>
            <a:ext cx="1444200" cy="19545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Network Policies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33" name="Google Shape;633;p88"/>
          <p:cNvSpPr/>
          <p:nvPr/>
        </p:nvSpPr>
        <p:spPr>
          <a:xfrm>
            <a:off x="4800067" y="2951500"/>
            <a:ext cx="1785600" cy="936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</a:t>
            </a:r>
            <a:b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Context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34" name="Google Shape;634;p88"/>
          <p:cNvSpPr/>
          <p:nvPr/>
        </p:nvSpPr>
        <p:spPr>
          <a:xfrm>
            <a:off x="4800067" y="1177300"/>
            <a:ext cx="1785600" cy="936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Policies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35" name="Google Shape;635;p88"/>
          <p:cNvSpPr/>
          <p:nvPr/>
        </p:nvSpPr>
        <p:spPr>
          <a:xfrm>
            <a:off x="3243392" y="2313700"/>
            <a:ext cx="1404900" cy="1136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Validating</a:t>
            </a:r>
            <a:b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Admission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36" name="Google Shape;636;p88"/>
          <p:cNvSpPr/>
          <p:nvPr/>
        </p:nvSpPr>
        <p:spPr>
          <a:xfrm>
            <a:off x="9633982" y="3601000"/>
            <a:ext cx="1191900" cy="9048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 </a:t>
            </a:r>
            <a:b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Policy</a:t>
            </a:r>
            <a:b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Webhook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37" name="Google Shape;637;p88"/>
          <p:cNvSpPr/>
          <p:nvPr/>
        </p:nvSpPr>
        <p:spPr>
          <a:xfrm>
            <a:off x="6585750" y="3450099"/>
            <a:ext cx="1444200" cy="1050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 Identity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Webhook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38" name="Google Shape;638;p88"/>
          <p:cNvSpPr/>
          <p:nvPr/>
        </p:nvSpPr>
        <p:spPr>
          <a:xfrm>
            <a:off x="239846" y="1177300"/>
            <a:ext cx="1596300" cy="9369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FC5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Cloud </a:t>
            </a:r>
            <a:br>
              <a:rPr b="1" lang="en-US">
                <a:solidFill>
                  <a:srgbClr val="9FC5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FC5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Account</a:t>
            </a:r>
            <a:endParaRPr b="1">
              <a:solidFill>
                <a:srgbClr val="9FC5E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39" name="Google Shape;639;p88"/>
          <p:cNvSpPr/>
          <p:nvPr/>
        </p:nvSpPr>
        <p:spPr>
          <a:xfrm>
            <a:off x="239850" y="2114200"/>
            <a:ext cx="1596300" cy="1169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7376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Compute</a:t>
            </a:r>
            <a:br>
              <a:rPr b="1" lang="en-US">
                <a:solidFill>
                  <a:srgbClr val="073763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000">
                <a:solidFill>
                  <a:srgbClr val="FFFFFF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(Nodes)</a:t>
            </a:r>
            <a:r>
              <a:rPr lang="en-US" sz="1000">
                <a:solidFill>
                  <a:srgbClr val="073763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 </a:t>
            </a:r>
            <a:endParaRPr b="1">
              <a:solidFill>
                <a:srgbClr val="07376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40" name="Google Shape;640;p88"/>
          <p:cNvSpPr/>
          <p:nvPr/>
        </p:nvSpPr>
        <p:spPr>
          <a:xfrm>
            <a:off x="239850" y="3283750"/>
            <a:ext cx="1596300" cy="7326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7376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Network</a:t>
            </a:r>
            <a:endParaRPr b="1">
              <a:solidFill>
                <a:srgbClr val="07376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41" name="Google Shape;641;p88"/>
          <p:cNvSpPr/>
          <p:nvPr/>
        </p:nvSpPr>
        <p:spPr>
          <a:xfrm>
            <a:off x="1836401" y="3131800"/>
            <a:ext cx="1407000" cy="13845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FE2F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 Plane</a:t>
            </a:r>
            <a:endParaRPr b="1">
              <a:solidFill>
                <a:srgbClr val="CFE2F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42" name="Google Shape;642;p88"/>
          <p:cNvSpPr/>
          <p:nvPr/>
        </p:nvSpPr>
        <p:spPr>
          <a:xfrm>
            <a:off x="239850" y="4016350"/>
            <a:ext cx="1596300" cy="4998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7376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Storage</a:t>
            </a:r>
            <a:endParaRPr b="1">
              <a:solidFill>
                <a:srgbClr val="07376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43" name="Google Shape;643;p88"/>
          <p:cNvSpPr/>
          <p:nvPr/>
        </p:nvSpPr>
        <p:spPr>
          <a:xfrm>
            <a:off x="8030111" y="3096550"/>
            <a:ext cx="1444200" cy="6870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Services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44" name="Google Shape;644;p88"/>
          <p:cNvSpPr/>
          <p:nvPr/>
        </p:nvSpPr>
        <p:spPr>
          <a:xfrm>
            <a:off x="8030111" y="3773200"/>
            <a:ext cx="1444200" cy="732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Ingress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45" name="Google Shape;645;p88"/>
          <p:cNvSpPr/>
          <p:nvPr/>
        </p:nvSpPr>
        <p:spPr>
          <a:xfrm>
            <a:off x="9633982" y="1177300"/>
            <a:ext cx="1191900" cy="15372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Container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Scan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46" name="Google Shape;646;p88"/>
          <p:cNvSpPr txBox="1"/>
          <p:nvPr/>
        </p:nvSpPr>
        <p:spPr>
          <a:xfrm>
            <a:off x="239842" y="5157725"/>
            <a:ext cx="44085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Cloud + Cluster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647" name="Google Shape;647;p88"/>
          <p:cNvSpPr txBox="1"/>
          <p:nvPr/>
        </p:nvSpPr>
        <p:spPr>
          <a:xfrm>
            <a:off x="4893686" y="5133325"/>
            <a:ext cx="45450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CCCCC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Workloads</a:t>
            </a:r>
            <a:endParaRPr sz="3000">
              <a:solidFill>
                <a:srgbClr val="CCCCCC"/>
              </a:solidFill>
            </a:endParaRPr>
          </a:p>
        </p:txBody>
      </p:sp>
      <p:sp>
        <p:nvSpPr>
          <p:cNvPr id="648" name="Google Shape;648;p88"/>
          <p:cNvSpPr/>
          <p:nvPr/>
        </p:nvSpPr>
        <p:spPr>
          <a:xfrm>
            <a:off x="4800067" y="3888400"/>
            <a:ext cx="1785600" cy="617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 QoS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649" name="Google Shape;649;p88"/>
          <p:cNvCxnSpPr/>
          <p:nvPr/>
        </p:nvCxnSpPr>
        <p:spPr>
          <a:xfrm>
            <a:off x="216217" y="4996925"/>
            <a:ext cx="4420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50" name="Google Shape;650;p88"/>
          <p:cNvSpPr/>
          <p:nvPr/>
        </p:nvSpPr>
        <p:spPr>
          <a:xfrm>
            <a:off x="9633982" y="2696325"/>
            <a:ext cx="1191900" cy="9048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Signing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51" name="Google Shape;651;p88"/>
          <p:cNvSpPr/>
          <p:nvPr/>
        </p:nvSpPr>
        <p:spPr>
          <a:xfrm>
            <a:off x="6585750" y="2503001"/>
            <a:ext cx="1444200" cy="9771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Dynamic</a:t>
            </a:r>
            <a:b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Secret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Injection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652" name="Google Shape;652;p88"/>
          <p:cNvCxnSpPr/>
          <p:nvPr/>
        </p:nvCxnSpPr>
        <p:spPr>
          <a:xfrm>
            <a:off x="4845967" y="5008925"/>
            <a:ext cx="4628400" cy="0"/>
          </a:xfrm>
          <a:prstGeom prst="straightConnector1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53" name="Google Shape;653;p88"/>
          <p:cNvSpPr txBox="1"/>
          <p:nvPr>
            <p:ph type="title"/>
          </p:nvPr>
        </p:nvSpPr>
        <p:spPr>
          <a:xfrm>
            <a:off x="216225" y="-1350"/>
            <a:ext cx="6942900" cy="11364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Kubernetes Security Building Blocks</a:t>
            </a:r>
            <a:endParaRPr/>
          </a:p>
        </p:txBody>
      </p:sp>
      <p:sp>
        <p:nvSpPr>
          <p:cNvPr id="654" name="Google Shape;654;p88"/>
          <p:cNvSpPr/>
          <p:nvPr/>
        </p:nvSpPr>
        <p:spPr>
          <a:xfrm>
            <a:off x="10825882" y="1177300"/>
            <a:ext cx="883500" cy="19545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Code</a:t>
            </a:r>
            <a:b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Scan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55" name="Google Shape;655;p88"/>
          <p:cNvSpPr/>
          <p:nvPr/>
        </p:nvSpPr>
        <p:spPr>
          <a:xfrm>
            <a:off x="10826009" y="3131350"/>
            <a:ext cx="883500" cy="617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SAST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56" name="Google Shape;656;p88"/>
          <p:cNvSpPr/>
          <p:nvPr/>
        </p:nvSpPr>
        <p:spPr>
          <a:xfrm>
            <a:off x="10825882" y="3739151"/>
            <a:ext cx="883500" cy="765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DAST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657" name="Google Shape;657;p88"/>
          <p:cNvCxnSpPr/>
          <p:nvPr/>
        </p:nvCxnSpPr>
        <p:spPr>
          <a:xfrm>
            <a:off x="9633971" y="5015165"/>
            <a:ext cx="2085300" cy="0"/>
          </a:xfrm>
          <a:prstGeom prst="straightConnector1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58" name="Google Shape;658;p88"/>
          <p:cNvSpPr/>
          <p:nvPr/>
        </p:nvSpPr>
        <p:spPr>
          <a:xfrm>
            <a:off x="4802292" y="2114200"/>
            <a:ext cx="1785600" cy="8373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Container</a:t>
            </a:r>
            <a:b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99999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Context</a:t>
            </a:r>
            <a:endParaRPr b="1">
              <a:solidFill>
                <a:srgbClr val="99999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59" name="Google Shape;659;p88"/>
          <p:cNvSpPr/>
          <p:nvPr/>
        </p:nvSpPr>
        <p:spPr>
          <a:xfrm>
            <a:off x="3243642" y="3380416"/>
            <a:ext cx="1404900" cy="11364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Mutating</a:t>
            </a:r>
            <a:b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Admission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</a:t>
            </a:r>
            <a:endParaRPr b="1">
              <a:solidFill>
                <a:srgbClr val="1C4587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60" name="Google Shape;660;p88"/>
          <p:cNvSpPr txBox="1"/>
          <p:nvPr/>
        </p:nvSpPr>
        <p:spPr>
          <a:xfrm>
            <a:off x="9633981" y="5157725"/>
            <a:ext cx="208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CCCCC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App Code</a:t>
            </a:r>
            <a:endParaRPr sz="3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9"/>
          <p:cNvSpPr/>
          <p:nvPr/>
        </p:nvSpPr>
        <p:spPr>
          <a:xfrm>
            <a:off x="1836400" y="1177300"/>
            <a:ext cx="1407000" cy="19545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Identity </a:t>
            </a:r>
            <a:r>
              <a:rPr lang="en-US" sz="1000">
                <a:solidFill>
                  <a:srgbClr val="CCCCCC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(Authentication)</a:t>
            </a:r>
            <a:endParaRPr sz="1000">
              <a:solidFill>
                <a:srgbClr val="CCCCCC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667" name="Google Shape;667;p89"/>
          <p:cNvSpPr/>
          <p:nvPr/>
        </p:nvSpPr>
        <p:spPr>
          <a:xfrm>
            <a:off x="3243383" y="1177300"/>
            <a:ext cx="1404900" cy="1136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RBAC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CCCCCC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(Authorization)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68" name="Google Shape;668;p89"/>
          <p:cNvSpPr/>
          <p:nvPr/>
        </p:nvSpPr>
        <p:spPr>
          <a:xfrm>
            <a:off x="6585730" y="1177300"/>
            <a:ext cx="1444200" cy="13257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7F6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Secrets</a:t>
            </a:r>
            <a:endParaRPr b="1">
              <a:solidFill>
                <a:srgbClr val="7F6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69" name="Google Shape;669;p89"/>
          <p:cNvSpPr/>
          <p:nvPr/>
        </p:nvSpPr>
        <p:spPr>
          <a:xfrm>
            <a:off x="8030111" y="1177300"/>
            <a:ext cx="1444200" cy="195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Network Policies</a:t>
            </a:r>
            <a:endParaRPr b="1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0" name="Google Shape;670;p89"/>
          <p:cNvSpPr/>
          <p:nvPr/>
        </p:nvSpPr>
        <p:spPr>
          <a:xfrm>
            <a:off x="4800067" y="2951500"/>
            <a:ext cx="1785600" cy="9369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</a:t>
            </a:r>
            <a:b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Context</a:t>
            </a:r>
            <a:endParaRPr b="1">
              <a:solidFill>
                <a:srgbClr val="4C113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1" name="Google Shape;671;p89"/>
          <p:cNvSpPr/>
          <p:nvPr/>
        </p:nvSpPr>
        <p:spPr>
          <a:xfrm>
            <a:off x="4800067" y="1177300"/>
            <a:ext cx="1785600" cy="9369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</a:t>
            </a:r>
            <a:endParaRPr b="1">
              <a:solidFill>
                <a:srgbClr val="4C113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Policies</a:t>
            </a:r>
            <a:endParaRPr b="1">
              <a:solidFill>
                <a:srgbClr val="4C113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2" name="Google Shape;672;p89"/>
          <p:cNvSpPr/>
          <p:nvPr/>
        </p:nvSpPr>
        <p:spPr>
          <a:xfrm>
            <a:off x="3243392" y="2313700"/>
            <a:ext cx="1404900" cy="1136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Validating</a:t>
            </a:r>
            <a:b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Admission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3" name="Google Shape;673;p89"/>
          <p:cNvSpPr/>
          <p:nvPr/>
        </p:nvSpPr>
        <p:spPr>
          <a:xfrm>
            <a:off x="9633982" y="3601000"/>
            <a:ext cx="1191900" cy="9048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 </a:t>
            </a:r>
            <a:b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Policy</a:t>
            </a:r>
            <a:b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Webhook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4" name="Google Shape;674;p89"/>
          <p:cNvSpPr/>
          <p:nvPr/>
        </p:nvSpPr>
        <p:spPr>
          <a:xfrm>
            <a:off x="6585750" y="3450099"/>
            <a:ext cx="1444200" cy="10506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2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 Identity</a:t>
            </a:r>
            <a:endParaRPr b="1">
              <a:solidFill>
                <a:srgbClr val="FFF2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2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Webhook</a:t>
            </a:r>
            <a:endParaRPr b="1">
              <a:solidFill>
                <a:srgbClr val="FFF2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5" name="Google Shape;675;p89"/>
          <p:cNvSpPr/>
          <p:nvPr/>
        </p:nvSpPr>
        <p:spPr>
          <a:xfrm>
            <a:off x="239846" y="1177300"/>
            <a:ext cx="1596300" cy="936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Cloud </a:t>
            </a:r>
            <a:b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Account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6" name="Google Shape;676;p89"/>
          <p:cNvSpPr/>
          <p:nvPr/>
        </p:nvSpPr>
        <p:spPr>
          <a:xfrm>
            <a:off x="239850" y="2114200"/>
            <a:ext cx="1596300" cy="1169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Compute</a:t>
            </a:r>
            <a:b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000">
                <a:solidFill>
                  <a:srgbClr val="CCCCCC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(Nodes) 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7" name="Google Shape;677;p89"/>
          <p:cNvSpPr/>
          <p:nvPr/>
        </p:nvSpPr>
        <p:spPr>
          <a:xfrm>
            <a:off x="239850" y="3283750"/>
            <a:ext cx="1596300" cy="732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Network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8" name="Google Shape;678;p89"/>
          <p:cNvSpPr/>
          <p:nvPr/>
        </p:nvSpPr>
        <p:spPr>
          <a:xfrm>
            <a:off x="1836401" y="3131800"/>
            <a:ext cx="1407000" cy="13845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 Plane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9" name="Google Shape;679;p89"/>
          <p:cNvSpPr/>
          <p:nvPr/>
        </p:nvSpPr>
        <p:spPr>
          <a:xfrm>
            <a:off x="239850" y="4016350"/>
            <a:ext cx="1596300" cy="4998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Storage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80" name="Google Shape;680;p89"/>
          <p:cNvSpPr/>
          <p:nvPr/>
        </p:nvSpPr>
        <p:spPr>
          <a:xfrm>
            <a:off x="8030111" y="3096550"/>
            <a:ext cx="1444200" cy="687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EAD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Services</a:t>
            </a:r>
            <a:endParaRPr b="1">
              <a:solidFill>
                <a:srgbClr val="D9EAD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81" name="Google Shape;681;p89"/>
          <p:cNvSpPr/>
          <p:nvPr/>
        </p:nvSpPr>
        <p:spPr>
          <a:xfrm>
            <a:off x="8030111" y="3773200"/>
            <a:ext cx="1444200" cy="732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EAD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Ingress</a:t>
            </a:r>
            <a:endParaRPr b="1">
              <a:solidFill>
                <a:srgbClr val="D9EAD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82" name="Google Shape;682;p89"/>
          <p:cNvSpPr/>
          <p:nvPr/>
        </p:nvSpPr>
        <p:spPr>
          <a:xfrm>
            <a:off x="9633982" y="1177300"/>
            <a:ext cx="1191900" cy="15372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Container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Scan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83" name="Google Shape;683;p89"/>
          <p:cNvSpPr txBox="1"/>
          <p:nvPr/>
        </p:nvSpPr>
        <p:spPr>
          <a:xfrm>
            <a:off x="239842" y="5157725"/>
            <a:ext cx="44085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CCCCC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Cloud + Cluster</a:t>
            </a:r>
            <a:endParaRPr sz="3000">
              <a:solidFill>
                <a:srgbClr val="CCCCCC"/>
              </a:solidFill>
            </a:endParaRPr>
          </a:p>
        </p:txBody>
      </p:sp>
      <p:sp>
        <p:nvSpPr>
          <p:cNvPr id="684" name="Google Shape;684;p89"/>
          <p:cNvSpPr txBox="1"/>
          <p:nvPr/>
        </p:nvSpPr>
        <p:spPr>
          <a:xfrm>
            <a:off x="4893686" y="5133325"/>
            <a:ext cx="45450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BC263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Workloads</a:t>
            </a:r>
            <a:endParaRPr sz="3000">
              <a:solidFill>
                <a:srgbClr val="1BC263"/>
              </a:solidFill>
            </a:endParaRPr>
          </a:p>
        </p:txBody>
      </p:sp>
      <p:sp>
        <p:nvSpPr>
          <p:cNvPr id="685" name="Google Shape;685;p89"/>
          <p:cNvSpPr/>
          <p:nvPr/>
        </p:nvSpPr>
        <p:spPr>
          <a:xfrm>
            <a:off x="4800067" y="3888400"/>
            <a:ext cx="1785600" cy="6174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D9D2E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Pod QoS</a:t>
            </a:r>
            <a:endParaRPr b="1">
              <a:solidFill>
                <a:srgbClr val="D9D2E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686" name="Google Shape;686;p89"/>
          <p:cNvCxnSpPr/>
          <p:nvPr/>
        </p:nvCxnSpPr>
        <p:spPr>
          <a:xfrm>
            <a:off x="216217" y="4996925"/>
            <a:ext cx="4420500" cy="0"/>
          </a:xfrm>
          <a:prstGeom prst="straightConnector1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87" name="Google Shape;687;p89"/>
          <p:cNvSpPr/>
          <p:nvPr/>
        </p:nvSpPr>
        <p:spPr>
          <a:xfrm>
            <a:off x="9633982" y="2696325"/>
            <a:ext cx="1191900" cy="9048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Image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Signing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88" name="Google Shape;688;p89"/>
          <p:cNvSpPr/>
          <p:nvPr/>
        </p:nvSpPr>
        <p:spPr>
          <a:xfrm>
            <a:off x="6585750" y="2503001"/>
            <a:ext cx="1444200" cy="977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7F6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Dynamic</a:t>
            </a:r>
            <a:br>
              <a:rPr b="1" lang="en-US">
                <a:solidFill>
                  <a:srgbClr val="7F6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7F6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Secret</a:t>
            </a:r>
            <a:endParaRPr b="1">
              <a:solidFill>
                <a:srgbClr val="7F6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7F6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Injection</a:t>
            </a:r>
            <a:endParaRPr b="1">
              <a:solidFill>
                <a:srgbClr val="7F6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689" name="Google Shape;689;p89"/>
          <p:cNvCxnSpPr/>
          <p:nvPr/>
        </p:nvCxnSpPr>
        <p:spPr>
          <a:xfrm>
            <a:off x="4845967" y="5008925"/>
            <a:ext cx="46284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90" name="Google Shape;690;p89"/>
          <p:cNvSpPr txBox="1"/>
          <p:nvPr>
            <p:ph type="title"/>
          </p:nvPr>
        </p:nvSpPr>
        <p:spPr>
          <a:xfrm>
            <a:off x="216225" y="-1350"/>
            <a:ext cx="6942900" cy="11364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Kubernetes Security Building Blocks</a:t>
            </a:r>
            <a:endParaRPr/>
          </a:p>
        </p:txBody>
      </p:sp>
      <p:sp>
        <p:nvSpPr>
          <p:cNvPr id="691" name="Google Shape;691;p89"/>
          <p:cNvSpPr/>
          <p:nvPr/>
        </p:nvSpPr>
        <p:spPr>
          <a:xfrm>
            <a:off x="10825882" y="1177300"/>
            <a:ext cx="883500" cy="19545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Code</a:t>
            </a:r>
            <a:b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Scan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92" name="Google Shape;692;p89"/>
          <p:cNvSpPr/>
          <p:nvPr/>
        </p:nvSpPr>
        <p:spPr>
          <a:xfrm>
            <a:off x="10826009" y="3131350"/>
            <a:ext cx="883500" cy="617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SAST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93" name="Google Shape;693;p89"/>
          <p:cNvSpPr/>
          <p:nvPr/>
        </p:nvSpPr>
        <p:spPr>
          <a:xfrm>
            <a:off x="10825882" y="3739151"/>
            <a:ext cx="883500" cy="765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DAST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694" name="Google Shape;694;p89"/>
          <p:cNvCxnSpPr/>
          <p:nvPr/>
        </p:nvCxnSpPr>
        <p:spPr>
          <a:xfrm>
            <a:off x="9633971" y="5015165"/>
            <a:ext cx="2085300" cy="0"/>
          </a:xfrm>
          <a:prstGeom prst="straightConnector1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95" name="Google Shape;695;p89"/>
          <p:cNvSpPr/>
          <p:nvPr/>
        </p:nvSpPr>
        <p:spPr>
          <a:xfrm>
            <a:off x="4802292" y="2114200"/>
            <a:ext cx="1785600" cy="8373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Container</a:t>
            </a:r>
            <a:b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Security</a:t>
            </a:r>
            <a:b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4C113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Context</a:t>
            </a:r>
            <a:endParaRPr b="1">
              <a:solidFill>
                <a:srgbClr val="4C113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96" name="Google Shape;696;p89"/>
          <p:cNvSpPr/>
          <p:nvPr/>
        </p:nvSpPr>
        <p:spPr>
          <a:xfrm>
            <a:off x="3243642" y="3380416"/>
            <a:ext cx="1404900" cy="1136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Mutating</a:t>
            </a:r>
            <a:b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Admission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CCCCCC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Control</a:t>
            </a:r>
            <a:endParaRPr b="1">
              <a:solidFill>
                <a:srgbClr val="CCCCCC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97" name="Google Shape;697;p89"/>
          <p:cNvSpPr txBox="1"/>
          <p:nvPr/>
        </p:nvSpPr>
        <p:spPr>
          <a:xfrm>
            <a:off x="9633981" y="5157725"/>
            <a:ext cx="208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CCCCCC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App Code</a:t>
            </a:r>
            <a:endParaRPr sz="3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0"/>
          <p:cNvSpPr txBox="1"/>
          <p:nvPr>
            <p:ph type="title"/>
          </p:nvPr>
        </p:nvSpPr>
        <p:spPr>
          <a:xfrm>
            <a:off x="487822" y="-1350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Trust Boundaries</a:t>
            </a:r>
            <a:endParaRPr/>
          </a:p>
        </p:txBody>
      </p:sp>
      <p:sp>
        <p:nvSpPr>
          <p:cNvPr id="704" name="Google Shape;704;p90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5" name="Google Shape;705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00" y="1030050"/>
            <a:ext cx="9641300" cy="5484874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1"/>
          <p:cNvSpPr txBox="1"/>
          <p:nvPr>
            <p:ph idx="12" type="sldNum"/>
          </p:nvPr>
        </p:nvSpPr>
        <p:spPr>
          <a:xfrm>
            <a:off x="11571006" y="6356350"/>
            <a:ext cx="621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2" name="Google Shape;712;p91"/>
          <p:cNvSpPr txBox="1"/>
          <p:nvPr>
            <p:ph type="title"/>
          </p:nvPr>
        </p:nvSpPr>
        <p:spPr>
          <a:xfrm>
            <a:off x="608575" y="675121"/>
            <a:ext cx="10515600" cy="810000"/>
          </a:xfrm>
          <a:prstGeom prst="rect">
            <a:avLst/>
          </a:prstGeom>
        </p:spPr>
        <p:txBody>
          <a:bodyPr anchorCtr="0" anchor="b" bIns="45700" lIns="91425" spcFirstLastPara="1" rIns="91425" wrap="square" tIns="22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Know Thyself &amp; Know Thy Cluster(s) 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13" name="Google Shape;713;p91"/>
          <p:cNvSpPr txBox="1"/>
          <p:nvPr>
            <p:ph idx="1" type="body"/>
          </p:nvPr>
        </p:nvSpPr>
        <p:spPr>
          <a:xfrm>
            <a:off x="608575" y="1694575"/>
            <a:ext cx="11175000" cy="476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6096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latin typeface="Barlow Condensed"/>
                <a:ea typeface="Barlow Condensed"/>
                <a:cs typeface="Barlow Condensed"/>
                <a:sym typeface="Barlow Condensed"/>
              </a:rPr>
              <a:t>Exception Management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- how do you manage for the various building blocks those exceptions?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Char char="○"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Examples: Exclude namespaces, Exclusion within namespace, Exclusion based on label selector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318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latin typeface="Barlow Condensed"/>
                <a:ea typeface="Barlow Condensed"/>
                <a:cs typeface="Barlow Condensed"/>
                <a:sym typeface="Barlow Condensed"/>
              </a:rPr>
              <a:t>Multi Cluster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- how do you unify the application of security blocks?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Char char="○"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Examples: PCI regulated applications, Stage + Prod, Multiple Applications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318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latin typeface="Barlow Condensed"/>
                <a:ea typeface="Barlow Condensed"/>
                <a:cs typeface="Barlow Condensed"/>
                <a:sym typeface="Barlow Condensed"/>
              </a:rPr>
              <a:t>Multi Cloud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-  unifying security is very 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challenging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Char char="○"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Examples: Kubernetes Audit Log, Pod Identity, Cloud Account ...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43180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latin typeface="Barlow Condensed"/>
                <a:ea typeface="Barlow Condensed"/>
                <a:cs typeface="Barlow Condensed"/>
                <a:sym typeface="Barlow Condensed"/>
              </a:rPr>
              <a:t>Security Life Cycle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- Life span longer/different than cluster lifespan</a:t>
            </a:r>
            <a:endParaRPr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Char char="○"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Examples: Secrets (API Keys, Token,..), User Identity, Certificates, …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AutoNum type="arabicParenR"/>
            </a:pPr>
            <a:r>
              <a:rPr b="1" lang="en-US" sz="2000">
                <a:latin typeface="Barlow Condensed"/>
                <a:ea typeface="Barlow Condensed"/>
                <a:cs typeface="Barlow Condensed"/>
                <a:sym typeface="Barlow Condensed"/>
              </a:rPr>
              <a:t>“Shift Left”</a:t>
            </a:r>
            <a:r>
              <a:rPr lang="en-US" sz="2000">
                <a:latin typeface="Barlow Condensed"/>
                <a:ea typeface="Barlow Condensed"/>
                <a:cs typeface="Barlow Condensed"/>
                <a:sym typeface="Barlow Condensed"/>
              </a:rPr>
              <a:t> - Integrate Security Tools to your pipelines (CI + CD) </a:t>
            </a:r>
            <a:endParaRPr b="1" sz="2000"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arlow Condensed"/>
              <a:buChar char="○"/>
            </a:pP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Examples: Source Scan</a:t>
            </a:r>
            <a:r>
              <a:rPr lang="en-US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@CI</a:t>
            </a: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, Image Scan</a:t>
            </a:r>
            <a:r>
              <a:rPr lang="en-US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@CI</a:t>
            </a: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, Helm/YAML Scan</a:t>
            </a:r>
            <a:r>
              <a:rPr lang="en-US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@CI</a:t>
            </a:r>
            <a:r>
              <a:rPr lang="en-US">
                <a:latin typeface="Barlow Condensed"/>
                <a:ea typeface="Barlow Condensed"/>
                <a:cs typeface="Barlow Condensed"/>
                <a:sym typeface="Barlow Condensed"/>
              </a:rPr>
              <a:t>, Test Cluster Configuration Scan</a:t>
            </a:r>
            <a:r>
              <a:rPr lang="en-US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@CD</a:t>
            </a:r>
            <a:endParaRPr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alcide">
      <a:dk1>
        <a:srgbClr val="383838"/>
      </a:dk1>
      <a:lt1>
        <a:srgbClr val="FFFFFF"/>
      </a:lt1>
      <a:dk2>
        <a:srgbClr val="44546A"/>
      </a:dk2>
      <a:lt2>
        <a:srgbClr val="E7E6E6"/>
      </a:lt2>
      <a:accent1>
        <a:srgbClr val="0031E2"/>
      </a:accent1>
      <a:accent2>
        <a:srgbClr val="00B8D4"/>
      </a:accent2>
      <a:accent3>
        <a:srgbClr val="1BC263"/>
      </a:accent3>
      <a:accent4>
        <a:srgbClr val="00BFA5"/>
      </a:accent4>
      <a:accent5>
        <a:srgbClr val="EF5350"/>
      </a:accent5>
      <a:accent6>
        <a:srgbClr val="FFC000"/>
      </a:accent6>
      <a:hlink>
        <a:srgbClr val="00B8D4"/>
      </a:hlink>
      <a:folHlink>
        <a:srgbClr val="00B8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alcide">
      <a:dk1>
        <a:srgbClr val="353535"/>
      </a:dk1>
      <a:lt1>
        <a:srgbClr val="FFFFFF"/>
      </a:lt1>
      <a:dk2>
        <a:srgbClr val="0031E2"/>
      </a:dk2>
      <a:lt2>
        <a:srgbClr val="EAEAEA"/>
      </a:lt2>
      <a:accent1>
        <a:srgbClr val="0031E2"/>
      </a:accent1>
      <a:accent2>
        <a:srgbClr val="00A3E3"/>
      </a:accent2>
      <a:accent3>
        <a:srgbClr val="CCDAEA"/>
      </a:accent3>
      <a:accent4>
        <a:srgbClr val="00E3B2"/>
      </a:accent4>
      <a:accent5>
        <a:srgbClr val="3000E0"/>
      </a:accent5>
      <a:accent6>
        <a:srgbClr val="353535"/>
      </a:accent6>
      <a:hlink>
        <a:srgbClr val="0031E2"/>
      </a:hlink>
      <a:folHlink>
        <a:srgbClr val="CFD0D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alcide">
      <a:dk1>
        <a:srgbClr val="383838"/>
      </a:dk1>
      <a:lt1>
        <a:srgbClr val="FFFFFF"/>
      </a:lt1>
      <a:dk2>
        <a:srgbClr val="44546A"/>
      </a:dk2>
      <a:lt2>
        <a:srgbClr val="E7E6E6"/>
      </a:lt2>
      <a:accent1>
        <a:srgbClr val="0031E2"/>
      </a:accent1>
      <a:accent2>
        <a:srgbClr val="00B8D4"/>
      </a:accent2>
      <a:accent3>
        <a:srgbClr val="1BC263"/>
      </a:accent3>
      <a:accent4>
        <a:srgbClr val="00BFA5"/>
      </a:accent4>
      <a:accent5>
        <a:srgbClr val="EF5350"/>
      </a:accent5>
      <a:accent6>
        <a:srgbClr val="FFC000"/>
      </a:accent6>
      <a:hlink>
        <a:srgbClr val="00B8D4"/>
      </a:hlink>
      <a:folHlink>
        <a:srgbClr val="00B8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alcide">
      <a:dk1>
        <a:srgbClr val="383838"/>
      </a:dk1>
      <a:lt1>
        <a:srgbClr val="FFFFFF"/>
      </a:lt1>
      <a:dk2>
        <a:srgbClr val="44546A"/>
      </a:dk2>
      <a:lt2>
        <a:srgbClr val="E7E6E6"/>
      </a:lt2>
      <a:accent1>
        <a:srgbClr val="0031E2"/>
      </a:accent1>
      <a:accent2>
        <a:srgbClr val="00B8D4"/>
      </a:accent2>
      <a:accent3>
        <a:srgbClr val="1BC263"/>
      </a:accent3>
      <a:accent4>
        <a:srgbClr val="00BFA5"/>
      </a:accent4>
      <a:accent5>
        <a:srgbClr val="EF5350"/>
      </a:accent5>
      <a:accent6>
        <a:srgbClr val="FFC000"/>
      </a:accent6>
      <a:hlink>
        <a:srgbClr val="00B8D4"/>
      </a:hlink>
      <a:folHlink>
        <a:srgbClr val="00B8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