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Helvetica Neue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regular.fntdata"/><Relationship Id="rId25" Type="http://schemas.openxmlformats.org/officeDocument/2006/relationships/slide" Target="slides/slide21.xml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7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6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889d8bc88_0_5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g9889d8bc88_0_5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Heap usage at service level.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JVM heap usage for service X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service topology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Sophisticated demo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889d8bc88_0_5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g9889d8bc88_0_5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Heap usage at service level.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JVM heap usage for service X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service topology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Sophisticated demo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7c7cc1bfa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g97c7cc1bfa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Heap usage at service level.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JVM heap usage for service X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service topology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Sophisticated demo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889d8bc88_0_5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g9889d8bc88_0_5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Char char="-"/>
            </a:pPr>
            <a:r>
              <a:rPr lang="en-US"/>
              <a:t>orgs need to label infra and applications, and leveraging that.</a:t>
            </a:r>
            <a:endParaRPr/>
          </a:p>
          <a:p>
            <a:pPr indent="-29845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Char char="-"/>
            </a:pPr>
            <a:r>
              <a:rPr lang="en-US"/>
              <a:t>amount of assets, cardinality of labels, whats running where and who its related to</a:t>
            </a:r>
            <a:endParaRPr/>
          </a:p>
          <a:p>
            <a:pPr indent="-29845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Char char="-"/>
            </a:pPr>
            <a:r>
              <a:rPr lang="en-US"/>
              <a:t>policy configurations (dont associate with IP or domains, instead domains/deployments) vs static model rather be label orchestrator driven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889d8bc88_0_8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g9889d8bc88_0_8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Heap usage at service level.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JVM heap usage for service X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service topology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Sophisticated demo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889d8bc88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889d8bc88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can’t simply secure the top of your stack, you have to secure all of it through and though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security posture is as effective as the weakest link in your stack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secure is your infrastructure? Is it really cloud ready?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by the way, who manages your infrastructure?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7ebc16888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g97ebc16888_0_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Because human error can also be an issue, and there is often still human doing a lot of repetitive/boring/error-prone tasks lower down the stack.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you’ve automated and secure your app, but are your friends in Infra doing the same?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889d8bc88_0_8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889d8bc88_0_8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let’s assume every one of you followed all the proven practices related to Cloud Native apps development and deployment.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much do you trust the infrastructure you’re running 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much do you even know this infrastructure?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Did it evolve to follow your new consumption/deployment model, or is it a bunch of legacy 3-tier (storage/network/compute) silos?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would happen if one of those silos was compromised?</a:t>
            </a:r>
            <a:endParaRPr/>
          </a:p>
        </p:txBody>
      </p:sp>
      <p:sp>
        <p:nvSpPr>
          <p:cNvPr id="218" name="Google Shape;218;g9889d8bc88_0_8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889d8bc88_0_8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889d8bc88_0_8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developers (and ITOps!) that we know and talk to, don’t want to talk to Enterprise Security teams…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why?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we take the time to learn their language, Security Teams are actually much closer to the DevOps process/mentality than you would think!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DevOps (or DevSecOps, it’s all the same!) is a process, each team does it, we simply all apply different terms to it.</a:t>
            </a:r>
            <a:endParaRPr/>
          </a:p>
        </p:txBody>
      </p:sp>
      <p:sp>
        <p:nvSpPr>
          <p:cNvPr id="226" name="Google Shape;226;g9889d8bc88_0_8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7c7cc1bfa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7c7cc1bfa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developers (and ITOps!) that we know and talk to, don’t want to talk to Enterprise Security teams…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why?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we take the time to learn their language, Security Teams are actually much closer to the DevOps process/mentality than you would think!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DevOps (or DevSecOps, it’s all the same!) is a process, each team does it, we simply all apply different terms to it.</a:t>
            </a:r>
            <a:endParaRPr/>
          </a:p>
        </p:txBody>
      </p:sp>
      <p:sp>
        <p:nvSpPr>
          <p:cNvPr id="237" name="Google Shape;237;g97c7cc1bfa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685b03006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685b03006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4685b03006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889d8bc88_0_8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889d8bc88_0_8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the security of 1x infrastructure supplier (private or public) is an issue, then how about an N x N matrix where you’re now multiplying the number of software stacks/packages that you deploy, by the number of infrastructure providers that you consume infrastructure from?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shouldn’t we treat an infrastructure provider like any other app?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now that we’ve talked about those point, how would *you* go about securing your app?</a:t>
            </a:r>
            <a:endParaRPr/>
          </a:p>
        </p:txBody>
      </p:sp>
      <p:sp>
        <p:nvSpPr>
          <p:cNvPr id="244" name="Google Shape;244;g9889d8bc88_0_8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7c7cc1bf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97c7cc1bf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889d8bc88_0_8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889d8bc88_0_8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9889d8bc88_0_8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889d8bc88_0_5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g9889d8bc88_0_5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not surprisingly, as wonderful as containers and microservices are, they come with a host of new challenges that enterprises must solve in order to unlock these new benefits.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Containers – useful for developers, but the ‘black box’ nature makes it hard to monitor and troubleshoot them in production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Microservices – made up of hundreds of containers that are dynamic and ephemeral are a completely new model for applications. Simply asking “how is my application performing” is now a very hard question to answer.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Multi-cloud – providing consistent security and monitoring practices across multiple clouds – be it private or public – is increasingly a challenge. Without these practices, developers will not actually be able to take advantage of what the platforms have to offer.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lang="en-US"/>
              <a:t>In short, </a:t>
            </a:r>
            <a:r>
              <a:rPr lang="en-US" sz="2400">
                <a:solidFill>
                  <a:srgbClr val="081328"/>
                </a:solidFill>
                <a:latin typeface="Arial"/>
                <a:ea typeface="Arial"/>
                <a:cs typeface="Arial"/>
                <a:sym typeface="Arial"/>
              </a:rPr>
              <a:t>Containers have complicated the ability to see, analyze  and secure distributed enterprise applications.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</a:pPr>
            <a:r>
              <a:t/>
            </a:r>
            <a:endParaRPr sz="2400">
              <a:solidFill>
                <a:srgbClr val="0813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81328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81328"/>
                </a:solidFill>
                <a:latin typeface="Arial"/>
                <a:ea typeface="Arial"/>
                <a:cs typeface="Arial"/>
                <a:sym typeface="Arial"/>
              </a:rPr>
              <a:t>We have seen this in a number of customer environments – these are just a couple examples. We’ll cover a few of these in-depth later, but I wanted to give you a sense that these challenges are real and we see them in production in many places.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</a:pPr>
            <a:r>
              <a:t/>
            </a:r>
            <a:endParaRPr b="1" sz="2400">
              <a:solidFill>
                <a:srgbClr val="0813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81328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81328"/>
                </a:solidFill>
                <a:latin typeface="Arial"/>
                <a:ea typeface="Arial"/>
                <a:cs typeface="Arial"/>
                <a:sym typeface="Arial"/>
              </a:rPr>
              <a:t>Let’s talk about how we can solve some of these problems.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889d8bc88_0_5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g9889d8bc88_0_5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Heap usage at service level.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JVM heap usage for service X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service topology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Sophisticated demo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7c7cc1bfa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g97c7cc1bfa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Heap usage at service level.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JVM heap usage for service X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service topology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Sophisticated demo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889d8bc88_0_5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g9889d8bc88_0_5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Heap usage at service level.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JVM heap usage for service X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service topology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Sophisticated demo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889d8bc88_0_5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g9889d8bc88_0_5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Heap usage at service level.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JVM heap usage for service X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service topology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Sophisticated demo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889d8bc88_0_5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g9889d8bc88_0_5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Heap usage at service level.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JVM heap usage for service X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service topology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Sophisticated demo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Green_Title slide" showMasterSp="0">
  <p:cSld name="BlueGreen_Title slide">
    <p:bg>
      <p:bgPr>
        <a:gradFill>
          <a:gsLst>
            <a:gs pos="0">
              <a:schemeClr val="lt2"/>
            </a:gs>
            <a:gs pos="50000">
              <a:schemeClr val="accent5"/>
            </a:gs>
            <a:gs pos="100000">
              <a:srgbClr val="B0D235"/>
            </a:gs>
          </a:gsLst>
          <a:lin ang="18900044" scaled="0"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1524000" y="3082752"/>
            <a:ext cx="9144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524000" y="6159483"/>
            <a:ext cx="9144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venir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urier New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97275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venir"/>
              <a:buChar char="–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showMasterSp="0">
  <p:cSld name="Blank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838886" y="2025400"/>
            <a:ext cx="5143500" cy="4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984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/>
            </a:lvl2pPr>
            <a:lvl3pPr indent="-298450" lvl="2" marL="1371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14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type="title"/>
          </p:nvPr>
        </p:nvSpPr>
        <p:spPr>
          <a:xfrm>
            <a:off x="838888" y="365763"/>
            <a:ext cx="10602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2" type="body"/>
          </p:nvPr>
        </p:nvSpPr>
        <p:spPr>
          <a:xfrm>
            <a:off x="6209638" y="2025400"/>
            <a:ext cx="5143500" cy="4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984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/>
            </a:lvl2pPr>
            <a:lvl3pPr indent="-298450" lvl="2" marL="1371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14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3" type="subTitle"/>
          </p:nvPr>
        </p:nvSpPr>
        <p:spPr>
          <a:xfrm>
            <a:off x="838888" y="289563"/>
            <a:ext cx="24552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100">
                <a:solidFill>
                  <a:schemeClr val="accent6"/>
                </a:solidFill>
              </a:defRPr>
            </a:lvl1pPr>
            <a:lvl2pPr lvl="1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00">
                <a:solidFill>
                  <a:schemeClr val="accent6"/>
                </a:solidFill>
              </a:defRPr>
            </a:lvl2pPr>
            <a:lvl3pPr lvl="2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accent6"/>
                </a:solidFill>
              </a:defRPr>
            </a:lvl3pPr>
            <a:lvl4pPr lvl="3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chemeClr val="accent6"/>
                </a:solidFill>
              </a:defRPr>
            </a:lvl4pPr>
            <a:lvl5pPr lvl="4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chemeClr val="accent6"/>
                </a:solidFill>
              </a:defRPr>
            </a:lvl5pPr>
            <a:lvl6pPr lvl="5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chemeClr val="accent6"/>
                </a:solidFill>
              </a:defRPr>
            </a:lvl6pPr>
            <a:lvl7pPr lvl="6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chemeClr val="accent6"/>
                </a:solidFill>
              </a:defRPr>
            </a:lvl7pPr>
            <a:lvl8pPr lvl="7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chemeClr val="accent6"/>
                </a:solidFill>
              </a:defRPr>
            </a:lvl8pPr>
            <a:lvl9pPr lvl="8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ctrTitle"/>
          </p:nvPr>
        </p:nvSpPr>
        <p:spPr>
          <a:xfrm>
            <a:off x="907950" y="2161775"/>
            <a:ext cx="10376100" cy="22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24DA1"/>
                </a:solidFill>
              </a:rPr>
              <a:t>Joint Webinar</a:t>
            </a:r>
            <a:endParaRPr b="1" sz="2400">
              <a:solidFill>
                <a:srgbClr val="024DA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434343"/>
                </a:solidFill>
              </a:rPr>
              <a:t>Critical DevSecOps Considerations </a:t>
            </a:r>
            <a:endParaRPr b="1" sz="44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434343"/>
                </a:solidFill>
              </a:rPr>
              <a:t>For Multicloud Kubernetes</a:t>
            </a:r>
            <a:endParaRPr b="1" sz="44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24DA1"/>
                </a:solidFill>
              </a:rPr>
              <a:t>September 18th, 2020</a:t>
            </a:r>
            <a:endParaRPr sz="2000">
              <a:solidFill>
                <a:srgbClr val="024DA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0" name="Google Shape;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850" y="713775"/>
            <a:ext cx="3450275" cy="657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17"/>
          <p:cNvGrpSpPr/>
          <p:nvPr/>
        </p:nvGrpSpPr>
        <p:grpSpPr>
          <a:xfrm>
            <a:off x="4488287" y="5507097"/>
            <a:ext cx="3215399" cy="929027"/>
            <a:chOff x="3034800" y="5336122"/>
            <a:chExt cx="3215399" cy="929027"/>
          </a:xfrm>
        </p:grpSpPr>
        <p:pic>
          <p:nvPicPr>
            <p:cNvPr id="72" name="Google Shape;72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34800" y="5412324"/>
              <a:ext cx="1516125" cy="85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34074" y="5336122"/>
              <a:ext cx="1516125" cy="7959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" name="Google Shape;74;p17"/>
          <p:cNvSpPr txBox="1"/>
          <p:nvPr/>
        </p:nvSpPr>
        <p:spPr>
          <a:xfrm>
            <a:off x="4420050" y="5234350"/>
            <a:ext cx="33519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BY: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3278" y="1720444"/>
            <a:ext cx="10157386" cy="334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4431" y="1412142"/>
            <a:ext cx="8425172" cy="4584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/>
          <p:nvPr/>
        </p:nvSpPr>
        <p:spPr>
          <a:xfrm>
            <a:off x="2376375" y="2260200"/>
            <a:ext cx="8334000" cy="23376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4200">
                <a:solidFill>
                  <a:srgbClr val="FFFFFF"/>
                </a:solidFill>
              </a:rPr>
              <a:t>Legacy tooling can’t help you.</a:t>
            </a:r>
            <a:endParaRPr b="1" sz="3800"/>
          </a:p>
        </p:txBody>
      </p:sp>
      <p:pic>
        <p:nvPicPr>
          <p:cNvPr id="184" name="Google Shape;1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231" y="2903271"/>
            <a:ext cx="1254781" cy="125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/>
          <p:nvPr/>
        </p:nvSpPr>
        <p:spPr>
          <a:xfrm>
            <a:off x="871849" y="1838445"/>
            <a:ext cx="3450300" cy="2812200"/>
          </a:xfrm>
          <a:prstGeom prst="rect">
            <a:avLst/>
          </a:prstGeom>
          <a:solidFill>
            <a:srgbClr val="EEF3F2"/>
          </a:solidFill>
          <a:ln>
            <a:noFill/>
          </a:ln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can’t secure what you cannot see.</a:t>
            </a:r>
            <a:endParaRPr b="1" i="0" sz="4500" u="none" cap="none" strike="noStrike">
              <a:solidFill>
                <a:srgbClr val="08132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5977497" y="1900162"/>
            <a:ext cx="46467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Cloud-native leaves you blind.</a:t>
            </a:r>
            <a:endParaRPr b="1" i="0" sz="2400" u="none" cap="none" strike="noStrik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5971275" y="3098000"/>
            <a:ext cx="46467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Cloud-native security fails without context.</a:t>
            </a:r>
            <a:endParaRPr b="1" i="0" sz="2400" u="none" cap="none" strike="noStrik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6015592" y="4338219"/>
            <a:ext cx="5315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Containers disappear and leave no trail. </a:t>
            </a:r>
            <a:endParaRPr b="1" i="0" sz="2400" u="none" cap="none" strike="noStrik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3" name="Google Shape;19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720" y="1892613"/>
            <a:ext cx="580362" cy="58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6635" y="3079034"/>
            <a:ext cx="810544" cy="54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 rotWithShape="1">
          <a:blip r:embed="rId5">
            <a:alphaModFix/>
          </a:blip>
          <a:srcRect b="149" l="0" r="0" t="139"/>
          <a:stretch/>
        </p:blipFill>
        <p:spPr>
          <a:xfrm>
            <a:off x="5181714" y="4279927"/>
            <a:ext cx="728392" cy="70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/>
          <p:nvPr/>
        </p:nvSpPr>
        <p:spPr>
          <a:xfrm>
            <a:off x="2376377" y="2658139"/>
            <a:ext cx="8334000" cy="17472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Containers CAN be more secure</a:t>
            </a:r>
            <a:endParaRPr b="1" sz="700"/>
          </a:p>
        </p:txBody>
      </p:sp>
      <p:pic>
        <p:nvPicPr>
          <p:cNvPr id="201" name="Google Shape;2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831" y="4561871"/>
            <a:ext cx="1254781" cy="125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1"/>
          <p:cNvPicPr preferRelativeResize="0"/>
          <p:nvPr/>
        </p:nvPicPr>
        <p:blipFill rotWithShape="1">
          <a:blip r:embed="rId3">
            <a:alphaModFix/>
          </a:blip>
          <a:srcRect b="0" l="768" r="1993" t="13674"/>
          <a:stretch/>
        </p:blipFill>
        <p:spPr>
          <a:xfrm>
            <a:off x="677933" y="1102501"/>
            <a:ext cx="9785068" cy="567753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1"/>
          <p:cNvSpPr txBox="1"/>
          <p:nvPr>
            <p:ph idx="4294967295" type="title"/>
          </p:nvPr>
        </p:nvSpPr>
        <p:spPr>
          <a:xfrm>
            <a:off x="679420" y="161111"/>
            <a:ext cx="11106000" cy="13716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24DA1"/>
                </a:solidFill>
              </a:rPr>
              <a:t>Modern </a:t>
            </a:r>
            <a:r>
              <a:rPr b="1" lang="en-US" sz="4000">
                <a:solidFill>
                  <a:srgbClr val="024DA1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endParaRPr b="1" sz="4000">
              <a:solidFill>
                <a:srgbClr val="024DA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2"/>
          <p:cNvSpPr txBox="1"/>
          <p:nvPr/>
        </p:nvSpPr>
        <p:spPr>
          <a:xfrm>
            <a:off x="2123575" y="864900"/>
            <a:ext cx="77784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6D5"/>
              </a:buClr>
              <a:buSzPts val="3600"/>
              <a:buFont typeface="Arial"/>
              <a:buNone/>
            </a:pPr>
            <a:r>
              <a:rPr b="1" lang="en-US" sz="3400">
                <a:solidFill>
                  <a:srgbClr val="FFFFFF"/>
                </a:solidFill>
              </a:rPr>
              <a:t>The dreaded ‘Human Error’</a:t>
            </a:r>
            <a:endParaRPr b="1" sz="3400">
              <a:solidFill>
                <a:srgbClr val="FFFFFF"/>
              </a:solidFill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3334800" y="5212250"/>
            <a:ext cx="5522400" cy="12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6D5"/>
              </a:buClr>
              <a:buSzPts val="3600"/>
              <a:buFont typeface="Arial"/>
              <a:buNone/>
            </a:pPr>
            <a:r>
              <a:rPr b="1" lang="en-US" sz="3400">
                <a:solidFill>
                  <a:srgbClr val="FFFFFF"/>
                </a:solidFill>
              </a:rPr>
              <a:t>can be </a:t>
            </a:r>
            <a:r>
              <a:rPr b="1" lang="en-US" sz="3400">
                <a:solidFill>
                  <a:srgbClr val="FFFFFF"/>
                </a:solidFill>
              </a:rPr>
              <a:t>worse</a:t>
            </a:r>
            <a:r>
              <a:rPr b="1" lang="en-US" sz="3400">
                <a:solidFill>
                  <a:srgbClr val="FFFFFF"/>
                </a:solidFill>
              </a:rPr>
              <a:t> than any swarm of locusts!</a:t>
            </a:r>
            <a:endParaRPr b="1" sz="3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idx="4294967295" type="title"/>
          </p:nvPr>
        </p:nvSpPr>
        <p:spPr>
          <a:xfrm>
            <a:off x="609600" y="387148"/>
            <a:ext cx="10698600" cy="615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24DA1"/>
                </a:solidFill>
              </a:rPr>
              <a:t>Security Down The Stack</a:t>
            </a:r>
            <a:endParaRPr b="1" sz="3800">
              <a:solidFill>
                <a:srgbClr val="024DA1"/>
              </a:solidFill>
            </a:endParaRPr>
          </a:p>
        </p:txBody>
      </p:sp>
      <p:pic>
        <p:nvPicPr>
          <p:cNvPr id="221" name="Google Shape;2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666275"/>
            <a:ext cx="4807350" cy="39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 txBox="1"/>
          <p:nvPr>
            <p:ph idx="4294967295" type="body"/>
          </p:nvPr>
        </p:nvSpPr>
        <p:spPr>
          <a:xfrm>
            <a:off x="5754100" y="1287375"/>
            <a:ext cx="6042000" cy="528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b="1" lang="en-US" sz="2600"/>
              <a:t>You can make your container platform secure, but is your infrastructure secure?</a:t>
            </a:r>
            <a:endParaRPr b="1" sz="26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b="1" lang="en-US" sz="2600"/>
              <a:t>If your infrastructure isn’t secure, you open yourself to many threat vectors</a:t>
            </a:r>
            <a:endParaRPr b="1" sz="26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b="1" lang="en-US" sz="2600"/>
              <a:t>Down the stack, the “blast radius” gets bigger and bigger</a:t>
            </a:r>
            <a:endParaRPr b="1" sz="26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idx="4294967295" type="title"/>
          </p:nvPr>
        </p:nvSpPr>
        <p:spPr>
          <a:xfrm>
            <a:off x="609600" y="387150"/>
            <a:ext cx="11086500" cy="615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24DA1"/>
                </a:solidFill>
              </a:rPr>
              <a:t>Security Throughout The Cloud Native Journey</a:t>
            </a:r>
            <a:endParaRPr b="1" sz="3800">
              <a:solidFill>
                <a:srgbClr val="024DA1"/>
              </a:solidFill>
            </a:endParaRPr>
          </a:p>
        </p:txBody>
      </p:sp>
      <p:sp>
        <p:nvSpPr>
          <p:cNvPr id="229" name="Google Shape;229;p34"/>
          <p:cNvSpPr txBox="1"/>
          <p:nvPr>
            <p:ph idx="4294967295" type="body"/>
          </p:nvPr>
        </p:nvSpPr>
        <p:spPr>
          <a:xfrm>
            <a:off x="609600" y="1235925"/>
            <a:ext cx="11235300" cy="1278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/>
              <a:t>Security teams are much closer to DevOps teams than you think. They want: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sp>
        <p:nvSpPr>
          <p:cNvPr id="230" name="Google Shape;230;p34"/>
          <p:cNvSpPr txBox="1"/>
          <p:nvPr>
            <p:ph idx="4294967295" type="body"/>
          </p:nvPr>
        </p:nvSpPr>
        <p:spPr>
          <a:xfrm>
            <a:off x="535200" y="2682225"/>
            <a:ext cx="3602400" cy="2833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24DA1"/>
                </a:solidFill>
              </a:rPr>
              <a:t>AUDITABILITY</a:t>
            </a:r>
            <a:endParaRPr b="1">
              <a:solidFill>
                <a:srgbClr val="024DA1"/>
              </a:solidFill>
            </a:endParaRPr>
          </a:p>
          <a:p>
            <a:pPr indent="-381000" lvl="0" marL="457200" rtl="0" algn="l">
              <a:spcBef>
                <a:spcPts val="210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b="1" lang="en-US">
                <a:solidFill>
                  <a:srgbClr val="666666"/>
                </a:solidFill>
              </a:rPr>
              <a:t>Automation</a:t>
            </a:r>
            <a:endParaRPr b="1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b="1" lang="en-US">
                <a:solidFill>
                  <a:srgbClr val="666666"/>
                </a:solidFill>
              </a:rPr>
              <a:t>Centralized logging</a:t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sp>
        <p:nvSpPr>
          <p:cNvPr id="231" name="Google Shape;231;p34"/>
          <p:cNvSpPr txBox="1"/>
          <p:nvPr>
            <p:ph idx="4294967295" type="body"/>
          </p:nvPr>
        </p:nvSpPr>
        <p:spPr>
          <a:xfrm>
            <a:off x="4371200" y="2682225"/>
            <a:ext cx="3431100" cy="2833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24DA1"/>
                </a:solidFill>
              </a:rPr>
              <a:t>SIMPLE PROCESSES</a:t>
            </a:r>
            <a:endParaRPr b="1">
              <a:solidFill>
                <a:srgbClr val="024DA1"/>
              </a:solidFill>
            </a:endParaRPr>
          </a:p>
          <a:p>
            <a:pPr indent="-381000" lvl="0" marL="457200" rtl="0" algn="l">
              <a:spcBef>
                <a:spcPts val="210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b="1" lang="en-US">
                <a:solidFill>
                  <a:srgbClr val="666666"/>
                </a:solidFill>
              </a:rPr>
              <a:t>A microservice does one thing (and one thing only)</a:t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sp>
        <p:nvSpPr>
          <p:cNvPr id="232" name="Google Shape;232;p34"/>
          <p:cNvSpPr txBox="1"/>
          <p:nvPr>
            <p:ph idx="4294967295" type="body"/>
          </p:nvPr>
        </p:nvSpPr>
        <p:spPr>
          <a:xfrm>
            <a:off x="8242500" y="2682225"/>
            <a:ext cx="3602400" cy="2833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24DA1"/>
                </a:solidFill>
              </a:rPr>
              <a:t>NO DISRUPTION</a:t>
            </a:r>
            <a:endParaRPr b="1">
              <a:solidFill>
                <a:srgbClr val="024DA1"/>
              </a:solidFill>
            </a:endParaRPr>
          </a:p>
          <a:p>
            <a:pPr indent="-381000" lvl="0" marL="457200" rtl="0" algn="l">
              <a:spcBef>
                <a:spcPts val="210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b="1" lang="en-US">
                <a:solidFill>
                  <a:srgbClr val="666666"/>
                </a:solidFill>
              </a:rPr>
              <a:t>Non-disruptive Kubernetes and node OS upgrades</a:t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sp>
        <p:nvSpPr>
          <p:cNvPr id="233" name="Google Shape;233;p34"/>
          <p:cNvSpPr txBox="1"/>
          <p:nvPr>
            <p:ph idx="4294967295" type="body"/>
          </p:nvPr>
        </p:nvSpPr>
        <p:spPr>
          <a:xfrm>
            <a:off x="535200" y="5230000"/>
            <a:ext cx="11235300" cy="1278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5DC6D5"/>
                </a:solidFill>
              </a:rPr>
              <a:t>Needed across the entire stack:</a:t>
            </a:r>
            <a:endParaRPr b="1" i="1" sz="3200">
              <a:solidFill>
                <a:srgbClr val="5DC6D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5DC6D5"/>
                </a:solidFill>
              </a:rPr>
              <a:t>from modern applications to modern infrastructure!</a:t>
            </a:r>
            <a:endParaRPr b="1" i="1" sz="3200">
              <a:solidFill>
                <a:srgbClr val="5DC6D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/>
          <p:nvPr>
            <p:ph idx="4294967295" type="title"/>
          </p:nvPr>
        </p:nvSpPr>
        <p:spPr>
          <a:xfrm>
            <a:off x="609600" y="387150"/>
            <a:ext cx="11086500" cy="615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24DA1"/>
                </a:solidFill>
              </a:rPr>
              <a:t>Security Throughout The Cloud Native Journey</a:t>
            </a:r>
            <a:endParaRPr b="1" sz="3800">
              <a:solidFill>
                <a:srgbClr val="024DA1"/>
              </a:solidFill>
            </a:endParaRPr>
          </a:p>
        </p:txBody>
      </p:sp>
      <p:sp>
        <p:nvSpPr>
          <p:cNvPr id="240" name="Google Shape;240;p35"/>
          <p:cNvSpPr txBox="1"/>
          <p:nvPr>
            <p:ph idx="4294967295" type="body"/>
          </p:nvPr>
        </p:nvSpPr>
        <p:spPr>
          <a:xfrm>
            <a:off x="609600" y="1807600"/>
            <a:ext cx="10674000" cy="412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31800" lvl="0" marL="457200" rtl="0" algn="l"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b="1" lang="en-US" sz="3200"/>
              <a:t>B</a:t>
            </a:r>
            <a:r>
              <a:rPr b="1" lang="en-US" sz="3200"/>
              <a:t>ring ops, developers, and security practitioners </a:t>
            </a:r>
            <a:r>
              <a:rPr b="1" lang="en-US" sz="3200" u="sng"/>
              <a:t>together</a:t>
            </a:r>
            <a:endParaRPr b="1" sz="3200" u="sng"/>
          </a:p>
          <a:p>
            <a:pPr indent="0" lvl="0" marL="4572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 sz="3200" u="sng"/>
          </a:p>
          <a:p>
            <a:pPr indent="-431800" lvl="0" marL="457200" rtl="0" algn="l">
              <a:spcBef>
                <a:spcPts val="2100"/>
              </a:spcBef>
              <a:spcAft>
                <a:spcPts val="0"/>
              </a:spcAft>
              <a:buSzPts val="3200"/>
              <a:buChar char="●"/>
            </a:pPr>
            <a:r>
              <a:rPr b="1" lang="en-US" sz="3200"/>
              <a:t>We’re all looking for the same thing (we just talk about it differently)</a:t>
            </a:r>
            <a:endParaRPr b="1" sz="32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4294967295" type="title"/>
          </p:nvPr>
        </p:nvSpPr>
        <p:spPr>
          <a:xfrm>
            <a:off x="609600" y="387148"/>
            <a:ext cx="10698600" cy="615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24DA1"/>
                </a:solidFill>
              </a:rPr>
              <a:t>Presenters</a:t>
            </a:r>
            <a:endParaRPr b="1" sz="3800">
              <a:solidFill>
                <a:srgbClr val="024DA1"/>
              </a:solidFill>
            </a:endParaRPr>
          </a:p>
        </p:txBody>
      </p:sp>
      <p:sp>
        <p:nvSpPr>
          <p:cNvPr id="81" name="Google Shape;81;p18"/>
          <p:cNvSpPr txBox="1"/>
          <p:nvPr>
            <p:ph idx="4294967295" type="body"/>
          </p:nvPr>
        </p:nvSpPr>
        <p:spPr>
          <a:xfrm>
            <a:off x="1371600" y="4561400"/>
            <a:ext cx="4857600" cy="148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24DA1"/>
                </a:solidFill>
              </a:rPr>
              <a:t>Sylvain Huguet</a:t>
            </a:r>
            <a:endParaRPr b="1" sz="2600">
              <a:solidFill>
                <a:srgbClr val="024DA1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-US" sz="1800"/>
              <a:t>Sr. Product Manager</a:t>
            </a:r>
            <a:br>
              <a:rPr b="1" lang="en-US" sz="1800"/>
            </a:br>
            <a:r>
              <a:rPr b="1" lang="en-US" sz="1800"/>
              <a:t>Karbon | Cloud Native Solutions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100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12" y="5848224"/>
            <a:ext cx="1516125" cy="8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600" y="1503525"/>
            <a:ext cx="2895325" cy="28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2750" y="1451125"/>
            <a:ext cx="4411502" cy="294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17787" y="5800460"/>
            <a:ext cx="1516125" cy="79595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7126600" y="1503538"/>
            <a:ext cx="2873100" cy="28953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4294967295" type="body"/>
          </p:nvPr>
        </p:nvSpPr>
        <p:spPr>
          <a:xfrm>
            <a:off x="7126600" y="4561400"/>
            <a:ext cx="4857600" cy="148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24DA1"/>
                </a:solidFill>
              </a:rPr>
              <a:t>Loris Digioanni</a:t>
            </a:r>
            <a:endParaRPr b="1" sz="2600">
              <a:solidFill>
                <a:srgbClr val="024DA1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b="1" lang="en-US" sz="1800"/>
              <a:t>CTO and Founder</a:t>
            </a:r>
            <a:endParaRPr b="1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idx="4294967295" type="title"/>
          </p:nvPr>
        </p:nvSpPr>
        <p:spPr>
          <a:xfrm>
            <a:off x="609600" y="387148"/>
            <a:ext cx="10698600" cy="615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24DA1"/>
                </a:solidFill>
              </a:rPr>
              <a:t>Security In The Multicloud Era</a:t>
            </a:r>
            <a:endParaRPr b="1" sz="3800">
              <a:solidFill>
                <a:srgbClr val="024DA1"/>
              </a:solidFill>
            </a:endParaRPr>
          </a:p>
        </p:txBody>
      </p:sp>
      <p:pic>
        <p:nvPicPr>
          <p:cNvPr id="247" name="Google Shape;2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475" y="1436250"/>
            <a:ext cx="10032851" cy="27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6"/>
          <p:cNvSpPr txBox="1"/>
          <p:nvPr>
            <p:ph idx="4294967295" type="body"/>
          </p:nvPr>
        </p:nvSpPr>
        <p:spPr>
          <a:xfrm>
            <a:off x="552750" y="4400425"/>
            <a:ext cx="11086500" cy="2167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Is my traditional 3-tier infrastructure able to cope with new cloud-like consumption?</a:t>
            </a:r>
            <a:endParaRPr b="1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What if infrastructure was an app like any other?</a:t>
            </a:r>
            <a:endParaRPr b="1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How would *you* go about securing *your* app?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>
            <p:ph type="ctrTitle"/>
          </p:nvPr>
        </p:nvSpPr>
        <p:spPr>
          <a:xfrm>
            <a:off x="907950" y="2161775"/>
            <a:ext cx="10376100" cy="22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24DA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434343"/>
                </a:solidFill>
              </a:rPr>
              <a:t>Thank You</a:t>
            </a:r>
            <a:endParaRPr b="1" sz="44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24DA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54" name="Google Shape;2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850" y="713775"/>
            <a:ext cx="3450275" cy="657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37"/>
          <p:cNvGrpSpPr/>
          <p:nvPr/>
        </p:nvGrpSpPr>
        <p:grpSpPr>
          <a:xfrm>
            <a:off x="4488287" y="5507097"/>
            <a:ext cx="3215399" cy="929027"/>
            <a:chOff x="3034800" y="5336122"/>
            <a:chExt cx="3215399" cy="929027"/>
          </a:xfrm>
        </p:grpSpPr>
        <p:pic>
          <p:nvPicPr>
            <p:cNvPr id="256" name="Google Shape;256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34800" y="5412324"/>
              <a:ext cx="1516125" cy="85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34074" y="5336122"/>
              <a:ext cx="1516125" cy="7959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37"/>
          <p:cNvSpPr txBox="1"/>
          <p:nvPr/>
        </p:nvSpPr>
        <p:spPr>
          <a:xfrm>
            <a:off x="4420050" y="5234350"/>
            <a:ext cx="33519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4294967295" type="title"/>
          </p:nvPr>
        </p:nvSpPr>
        <p:spPr>
          <a:xfrm>
            <a:off x="609600" y="387148"/>
            <a:ext cx="10698600" cy="615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24DA1"/>
                </a:solidFill>
              </a:rPr>
              <a:t>Every Enterprise Is A Software Enterprise</a:t>
            </a:r>
            <a:endParaRPr b="1" sz="3800">
              <a:solidFill>
                <a:srgbClr val="024DA1"/>
              </a:solidFill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4271839" y="2524421"/>
            <a:ext cx="33741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500"/>
              <a:buFont typeface="Arial"/>
              <a:buNone/>
            </a:pPr>
            <a:r>
              <a:rPr b="1" i="0" lang="en-US" sz="4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endParaRPr b="1" i="0" sz="4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19"/>
          <p:cNvGrpSpPr/>
          <p:nvPr/>
        </p:nvGrpSpPr>
        <p:grpSpPr>
          <a:xfrm>
            <a:off x="3800651" y="3980123"/>
            <a:ext cx="1482750" cy="2115873"/>
            <a:chOff x="11679651" y="8872996"/>
            <a:chExt cx="2965500" cy="4231747"/>
          </a:xfrm>
        </p:grpSpPr>
        <p:sp>
          <p:nvSpPr>
            <p:cNvPr id="96" name="Google Shape;96;p19"/>
            <p:cNvSpPr txBox="1"/>
            <p:nvPr/>
          </p:nvSpPr>
          <p:spPr>
            <a:xfrm>
              <a:off x="11679651" y="8872996"/>
              <a:ext cx="2965500" cy="137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25" lIns="35725" spcFirstLastPara="1" rIns="35725" wrap="square" tIns="35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Artificial </a:t>
              </a:r>
              <a:br>
                <a:rPr b="1" i="0" lang="en-US" sz="2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Intelligence</a:t>
              </a:r>
              <a:endParaRPr b="1" i="0" sz="2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7" name="Google Shape;97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90279" y="10499395"/>
              <a:ext cx="2744299" cy="26053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19"/>
          <p:cNvGrpSpPr/>
          <p:nvPr/>
        </p:nvGrpSpPr>
        <p:grpSpPr>
          <a:xfrm>
            <a:off x="8679394" y="1904957"/>
            <a:ext cx="1619540" cy="2087701"/>
            <a:chOff x="11004288" y="2249497"/>
            <a:chExt cx="3239081" cy="4175401"/>
          </a:xfrm>
        </p:grpSpPr>
        <p:sp>
          <p:nvSpPr>
            <p:cNvPr id="99" name="Google Shape;99;p19"/>
            <p:cNvSpPr txBox="1"/>
            <p:nvPr/>
          </p:nvSpPr>
          <p:spPr>
            <a:xfrm>
              <a:off x="11205041" y="2249497"/>
              <a:ext cx="2935200" cy="137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25" lIns="35725" spcFirstLastPara="1" rIns="35725" wrap="square" tIns="35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Connected </a:t>
              </a:r>
              <a:br>
                <a:rPr b="1" i="0" lang="en-US" sz="2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Cars</a:t>
              </a:r>
              <a:endParaRPr sz="700"/>
            </a:p>
          </p:txBody>
        </p:sp>
        <p:pic>
          <p:nvPicPr>
            <p:cNvPr id="100" name="Google Shape;100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04288" y="3819552"/>
              <a:ext cx="3239081" cy="26053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" name="Google Shape;101;p19"/>
          <p:cNvGrpSpPr/>
          <p:nvPr/>
        </p:nvGrpSpPr>
        <p:grpSpPr>
          <a:xfrm>
            <a:off x="1886566" y="1904942"/>
            <a:ext cx="1351841" cy="2238865"/>
            <a:chOff x="5151961" y="4939345"/>
            <a:chExt cx="2703682" cy="4477730"/>
          </a:xfrm>
        </p:grpSpPr>
        <p:sp>
          <p:nvSpPr>
            <p:cNvPr id="102" name="Google Shape;102;p19"/>
            <p:cNvSpPr txBox="1"/>
            <p:nvPr/>
          </p:nvSpPr>
          <p:spPr>
            <a:xfrm>
              <a:off x="5260343" y="4939345"/>
              <a:ext cx="2595300" cy="137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25" lIns="35725" spcFirstLastPara="1" rIns="35725" wrap="square" tIns="35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Industrial </a:t>
              </a:r>
              <a:br>
                <a:rPr b="1" i="0" lang="en-US" sz="2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IOT</a:t>
              </a:r>
              <a:endParaRPr sz="700"/>
            </a:p>
          </p:txBody>
        </p:sp>
        <p:pic>
          <p:nvPicPr>
            <p:cNvPr id="103" name="Google Shape;103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51961" y="6736595"/>
              <a:ext cx="2680480" cy="26804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" name="Google Shape;104;p19"/>
          <p:cNvSpPr txBox="1"/>
          <p:nvPr/>
        </p:nvSpPr>
        <p:spPr>
          <a:xfrm>
            <a:off x="6599326" y="4018385"/>
            <a:ext cx="17241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Direct </a:t>
            </a:r>
            <a:br>
              <a:rPr b="1" i="0" lang="en-US" sz="2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To Consumer</a:t>
            </a:r>
            <a:endParaRPr sz="70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1663" y="4849025"/>
            <a:ext cx="1271325" cy="120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>
            <a:off x="1601343" y="3647354"/>
            <a:ext cx="28881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Lightweight VMs</a:t>
            </a:r>
            <a:endParaRPr sz="22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3843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1594172" y="2313439"/>
            <a:ext cx="6744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1343" y="2514814"/>
            <a:ext cx="987466" cy="98746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5200504" y="3647354"/>
            <a:ext cx="28881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CI-CD</a:t>
            </a:r>
            <a:endParaRPr sz="2200"/>
          </a:p>
        </p:txBody>
      </p:sp>
      <p:sp>
        <p:nvSpPr>
          <p:cNvPr id="114" name="Google Shape;114;p20"/>
          <p:cNvSpPr txBox="1"/>
          <p:nvPr/>
        </p:nvSpPr>
        <p:spPr>
          <a:xfrm>
            <a:off x="8646044" y="3647354"/>
            <a:ext cx="28881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 Native</a:t>
            </a:r>
            <a:endParaRPr sz="2200"/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2378" y="2556739"/>
            <a:ext cx="862013" cy="862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8001" y="2606964"/>
            <a:ext cx="1055530" cy="895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20"/>
          <p:cNvCxnSpPr/>
          <p:nvPr/>
        </p:nvCxnSpPr>
        <p:spPr>
          <a:xfrm>
            <a:off x="3609754" y="3019646"/>
            <a:ext cx="1158900" cy="0"/>
          </a:xfrm>
          <a:prstGeom prst="straightConnector1">
            <a:avLst/>
          </a:prstGeom>
          <a:noFill/>
          <a:ln cap="flat" cmpd="sng" w="146050">
            <a:solidFill>
              <a:srgbClr val="B7B7B7"/>
            </a:solidFill>
            <a:prstDash val="solid"/>
            <a:miter lim="400000"/>
            <a:headEnd len="sm" w="sm" type="none"/>
            <a:tailEnd len="med" w="med" type="stealth"/>
          </a:ln>
        </p:spPr>
      </p:cxnSp>
      <p:cxnSp>
        <p:nvCxnSpPr>
          <p:cNvPr id="118" name="Google Shape;118;p20"/>
          <p:cNvCxnSpPr/>
          <p:nvPr/>
        </p:nvCxnSpPr>
        <p:spPr>
          <a:xfrm>
            <a:off x="6838508" y="3076354"/>
            <a:ext cx="1158900" cy="0"/>
          </a:xfrm>
          <a:prstGeom prst="straightConnector1">
            <a:avLst/>
          </a:prstGeom>
          <a:noFill/>
          <a:ln cap="flat" cmpd="sng" w="146050">
            <a:solidFill>
              <a:srgbClr val="B7B7B7"/>
            </a:solidFill>
            <a:prstDash val="solid"/>
            <a:miter lim="400000"/>
            <a:headEnd len="sm" w="sm" type="none"/>
            <a:tailEnd len="med" w="med" type="stealth"/>
          </a:ln>
        </p:spPr>
      </p:cxnSp>
      <p:sp>
        <p:nvSpPr>
          <p:cNvPr id="119" name="Google Shape;119;p20"/>
          <p:cNvSpPr txBox="1"/>
          <p:nvPr/>
        </p:nvSpPr>
        <p:spPr>
          <a:xfrm>
            <a:off x="1601350" y="4267150"/>
            <a:ext cx="3041700" cy="17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Helvetica Neue"/>
              <a:buNone/>
            </a:pPr>
            <a:r>
              <a:rPr b="1" i="0" lang="en-US" sz="20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a </a:t>
            </a:r>
            <a:r>
              <a:rPr b="1" lang="en-US" sz="2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1" i="0" lang="en-US" sz="20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ore efficient form of virtualization with smaller images and faster boot time</a:t>
            </a:r>
            <a:endParaRPr sz="2000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5200500" y="4267150"/>
            <a:ext cx="2888100" cy="18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Helvetica Neue"/>
              <a:buNone/>
            </a:pPr>
            <a:r>
              <a:rPr b="1" i="0" lang="en-US" sz="20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it easy to package application components and run</a:t>
            </a:r>
            <a:r>
              <a:rPr b="1" lang="en-US" sz="2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them</a:t>
            </a:r>
            <a:r>
              <a:rPr b="1" i="0" lang="en-US" sz="20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different environments</a:t>
            </a:r>
            <a:endParaRPr sz="2000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8646050" y="4267149"/>
            <a:ext cx="27420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Helvetica Neue"/>
              <a:buNone/>
            </a:pPr>
            <a:r>
              <a:rPr b="1" i="0" lang="en-US" sz="20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block for microservices</a:t>
            </a:r>
            <a:endParaRPr sz="2000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20"/>
          <p:cNvSpPr txBox="1"/>
          <p:nvPr>
            <p:ph idx="4294967295" type="title"/>
          </p:nvPr>
        </p:nvSpPr>
        <p:spPr>
          <a:xfrm>
            <a:off x="609600" y="387148"/>
            <a:ext cx="10698600" cy="615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24DA1"/>
                </a:solidFill>
              </a:rPr>
              <a:t>Container Adoption Is Evolving</a:t>
            </a:r>
            <a:endParaRPr b="1" sz="3800">
              <a:solidFill>
                <a:srgbClr val="024DA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763288" y="1766700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Istio</a:t>
            </a:r>
            <a:endParaRPr b="1" sz="3200"/>
          </a:p>
        </p:txBody>
      </p:sp>
      <p:sp>
        <p:nvSpPr>
          <p:cNvPr id="128" name="Google Shape;128;p21"/>
          <p:cNvSpPr/>
          <p:nvPr/>
        </p:nvSpPr>
        <p:spPr>
          <a:xfrm>
            <a:off x="4340857" y="1766700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Falco</a:t>
            </a:r>
            <a:endParaRPr b="1" sz="3200"/>
          </a:p>
        </p:txBody>
      </p:sp>
      <p:sp>
        <p:nvSpPr>
          <p:cNvPr id="129" name="Google Shape;129;p21"/>
          <p:cNvSpPr/>
          <p:nvPr/>
        </p:nvSpPr>
        <p:spPr>
          <a:xfrm>
            <a:off x="7934458" y="1766700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OPA</a:t>
            </a:r>
            <a:endParaRPr b="1" sz="3200"/>
          </a:p>
        </p:txBody>
      </p:sp>
      <p:sp>
        <p:nvSpPr>
          <p:cNvPr id="130" name="Google Shape;130;p21"/>
          <p:cNvSpPr/>
          <p:nvPr/>
        </p:nvSpPr>
        <p:spPr>
          <a:xfrm>
            <a:off x="755275" y="3453563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Network policies</a:t>
            </a:r>
            <a:endParaRPr b="1" sz="3200"/>
          </a:p>
        </p:txBody>
      </p:sp>
      <p:sp>
        <p:nvSpPr>
          <p:cNvPr id="131" name="Google Shape;131;p21"/>
          <p:cNvSpPr/>
          <p:nvPr/>
        </p:nvSpPr>
        <p:spPr>
          <a:xfrm>
            <a:off x="4332844" y="3453563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Anchore</a:t>
            </a:r>
            <a:endParaRPr b="1" sz="3200"/>
          </a:p>
        </p:txBody>
      </p:sp>
      <p:sp>
        <p:nvSpPr>
          <p:cNvPr id="132" name="Google Shape;132;p21"/>
          <p:cNvSpPr/>
          <p:nvPr/>
        </p:nvSpPr>
        <p:spPr>
          <a:xfrm>
            <a:off x="7926446" y="3453563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Admission Controller</a:t>
            </a:r>
            <a:endParaRPr b="1" sz="3200"/>
          </a:p>
        </p:txBody>
      </p:sp>
      <p:sp>
        <p:nvSpPr>
          <p:cNvPr id="133" name="Google Shape;133;p21"/>
          <p:cNvSpPr/>
          <p:nvPr/>
        </p:nvSpPr>
        <p:spPr>
          <a:xfrm>
            <a:off x="755275" y="5091863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Pod Security Policies</a:t>
            </a:r>
            <a:endParaRPr b="1" sz="3200"/>
          </a:p>
        </p:txBody>
      </p:sp>
      <p:sp>
        <p:nvSpPr>
          <p:cNvPr id="134" name="Google Shape;134;p21"/>
          <p:cNvSpPr/>
          <p:nvPr/>
        </p:nvSpPr>
        <p:spPr>
          <a:xfrm>
            <a:off x="4332844" y="5091863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Seccomp Profiles</a:t>
            </a:r>
            <a:endParaRPr b="1" sz="3200"/>
          </a:p>
        </p:txBody>
      </p:sp>
      <p:sp>
        <p:nvSpPr>
          <p:cNvPr id="135" name="Google Shape;135;p21"/>
          <p:cNvSpPr/>
          <p:nvPr/>
        </p:nvSpPr>
        <p:spPr>
          <a:xfrm>
            <a:off x="7926446" y="5091863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Calico</a:t>
            </a:r>
            <a:endParaRPr b="1" sz="3200"/>
          </a:p>
        </p:txBody>
      </p:sp>
      <p:sp>
        <p:nvSpPr>
          <p:cNvPr id="136" name="Google Shape;136;p21"/>
          <p:cNvSpPr txBox="1"/>
          <p:nvPr>
            <p:ph idx="4294967295" type="title"/>
          </p:nvPr>
        </p:nvSpPr>
        <p:spPr>
          <a:xfrm>
            <a:off x="609600" y="387148"/>
            <a:ext cx="10698600" cy="615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24DA1"/>
                </a:solidFill>
              </a:rPr>
              <a:t>It’s A Much More Open World</a:t>
            </a:r>
            <a:endParaRPr b="1" sz="3800">
              <a:solidFill>
                <a:srgbClr val="024DA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>
            <a:off x="763288" y="1766700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Istio</a:t>
            </a:r>
            <a:endParaRPr b="1" sz="3200"/>
          </a:p>
        </p:txBody>
      </p:sp>
      <p:sp>
        <p:nvSpPr>
          <p:cNvPr id="142" name="Google Shape;142;p22"/>
          <p:cNvSpPr/>
          <p:nvPr/>
        </p:nvSpPr>
        <p:spPr>
          <a:xfrm>
            <a:off x="4340857" y="1766700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Falco</a:t>
            </a:r>
            <a:endParaRPr b="1" sz="3200"/>
          </a:p>
        </p:txBody>
      </p:sp>
      <p:sp>
        <p:nvSpPr>
          <p:cNvPr id="143" name="Google Shape;143;p22"/>
          <p:cNvSpPr/>
          <p:nvPr/>
        </p:nvSpPr>
        <p:spPr>
          <a:xfrm>
            <a:off x="7934458" y="1766700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OPA</a:t>
            </a:r>
            <a:endParaRPr b="1" sz="3200"/>
          </a:p>
        </p:txBody>
      </p:sp>
      <p:sp>
        <p:nvSpPr>
          <p:cNvPr id="144" name="Google Shape;144;p22"/>
          <p:cNvSpPr/>
          <p:nvPr/>
        </p:nvSpPr>
        <p:spPr>
          <a:xfrm>
            <a:off x="755275" y="3453563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Network policies</a:t>
            </a:r>
            <a:endParaRPr b="1" sz="3200"/>
          </a:p>
        </p:txBody>
      </p:sp>
      <p:sp>
        <p:nvSpPr>
          <p:cNvPr id="145" name="Google Shape;145;p22"/>
          <p:cNvSpPr/>
          <p:nvPr/>
        </p:nvSpPr>
        <p:spPr>
          <a:xfrm>
            <a:off x="4332844" y="3453563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Anchore</a:t>
            </a:r>
            <a:endParaRPr b="1" sz="3200"/>
          </a:p>
        </p:txBody>
      </p:sp>
      <p:sp>
        <p:nvSpPr>
          <p:cNvPr id="146" name="Google Shape;146;p22"/>
          <p:cNvSpPr/>
          <p:nvPr/>
        </p:nvSpPr>
        <p:spPr>
          <a:xfrm>
            <a:off x="7926446" y="3453563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Admission Controller</a:t>
            </a:r>
            <a:endParaRPr b="1" sz="3200"/>
          </a:p>
        </p:txBody>
      </p:sp>
      <p:sp>
        <p:nvSpPr>
          <p:cNvPr id="147" name="Google Shape;147;p22"/>
          <p:cNvSpPr/>
          <p:nvPr/>
        </p:nvSpPr>
        <p:spPr>
          <a:xfrm>
            <a:off x="755275" y="5091863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Pod Security Policies</a:t>
            </a:r>
            <a:endParaRPr b="1" sz="3200"/>
          </a:p>
        </p:txBody>
      </p:sp>
      <p:sp>
        <p:nvSpPr>
          <p:cNvPr id="148" name="Google Shape;148;p22"/>
          <p:cNvSpPr/>
          <p:nvPr/>
        </p:nvSpPr>
        <p:spPr>
          <a:xfrm>
            <a:off x="4332844" y="5091863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Seccomp Profiles</a:t>
            </a:r>
            <a:endParaRPr b="1" sz="3200"/>
          </a:p>
        </p:txBody>
      </p:sp>
      <p:sp>
        <p:nvSpPr>
          <p:cNvPr id="149" name="Google Shape;149;p22"/>
          <p:cNvSpPr/>
          <p:nvPr/>
        </p:nvSpPr>
        <p:spPr>
          <a:xfrm>
            <a:off x="7926446" y="5091863"/>
            <a:ext cx="3338100" cy="10293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lang="en-US" sz="3200">
                <a:solidFill>
                  <a:srgbClr val="FFFFFF"/>
                </a:solidFill>
              </a:rPr>
              <a:t>Calico</a:t>
            </a:r>
            <a:endParaRPr b="1" sz="3200"/>
          </a:p>
        </p:txBody>
      </p:sp>
      <p:sp>
        <p:nvSpPr>
          <p:cNvPr id="150" name="Google Shape;150;p22"/>
          <p:cNvSpPr txBox="1"/>
          <p:nvPr>
            <p:ph idx="4294967295" type="title"/>
          </p:nvPr>
        </p:nvSpPr>
        <p:spPr>
          <a:xfrm>
            <a:off x="609600" y="387148"/>
            <a:ext cx="10698600" cy="615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24DA1"/>
                </a:solidFill>
              </a:rPr>
              <a:t>The Stack Is More Complex</a:t>
            </a:r>
            <a:endParaRPr b="1" sz="3800">
              <a:solidFill>
                <a:srgbClr val="024DA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ve Cattles Goats" id="155" name="Google Shape;1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0"/>
            <a:ext cx="12192000" cy="682580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5000925" y="5817925"/>
            <a:ext cx="67095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6D5"/>
              </a:buClr>
              <a:buSzPts val="3600"/>
              <a:buFont typeface="Arial"/>
              <a:buNone/>
            </a:pPr>
            <a:r>
              <a:rPr b="1" lang="en-US" sz="4200">
                <a:solidFill>
                  <a:srgbClr val="FFFFFF"/>
                </a:solidFill>
              </a:rPr>
              <a:t>Cloud instances = Cattle</a:t>
            </a:r>
            <a:endParaRPr b="1" sz="4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warm of locusts" id="161" name="Google Shape;1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/>
        </p:nvSpPr>
        <p:spPr>
          <a:xfrm>
            <a:off x="685800" y="5894750"/>
            <a:ext cx="9266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6D5"/>
              </a:buClr>
              <a:buSzPts val="3600"/>
              <a:buFont typeface="Arial"/>
              <a:buNone/>
            </a:pPr>
            <a:r>
              <a:rPr b="1" lang="en-US" sz="4200">
                <a:solidFill>
                  <a:srgbClr val="FFFFFF"/>
                </a:solidFill>
              </a:rPr>
              <a:t>Containers = Swarms of locusts</a:t>
            </a:r>
            <a:endParaRPr b="1" sz="4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/>
          <p:nvPr/>
        </p:nvSpPr>
        <p:spPr>
          <a:xfrm>
            <a:off x="2376375" y="2260200"/>
            <a:ext cx="8334000" cy="2337600"/>
          </a:xfrm>
          <a:prstGeom prst="rect">
            <a:avLst/>
          </a:prstGeom>
          <a:solidFill>
            <a:srgbClr val="0BC3D7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</a:rPr>
              <a:t>It’s hard to understand what locusts do.</a:t>
            </a:r>
            <a:endParaRPr b="1" sz="4200"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</a:rPr>
              <a:t>It’s hard to secure them.</a:t>
            </a:r>
            <a:r>
              <a:rPr b="1" i="0" lang="en-US" sz="3800" u="none" cap="none" strike="noStrike">
                <a:solidFill>
                  <a:srgbClr val="FFFFFF"/>
                </a:solidFill>
              </a:rPr>
              <a:t> </a:t>
            </a:r>
            <a:endParaRPr b="1" sz="3800"/>
          </a:p>
        </p:txBody>
      </p:sp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231" y="2903271"/>
            <a:ext cx="1254781" cy="125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