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  <p:sldMasterId id="2147483673" r:id="rId5"/>
    <p:sldMasterId id="2147483674" r:id="rId6"/>
    <p:sldMasterId id="2147483675" r:id="rId7"/>
    <p:sldMasterId id="2147483676" r:id="rId8"/>
    <p:sldMasterId id="214748367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y="6858000" cx="12192000"/>
  <p:notesSz cx="6858000" cy="9144000"/>
  <p:embeddedFontLs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font" Target="fonts/OpenSans-bold.fntdata"/><Relationship Id="rId14" Type="http://schemas.openxmlformats.org/officeDocument/2006/relationships/slide" Target="slides/slide4.xml"/><Relationship Id="rId36" Type="http://schemas.openxmlformats.org/officeDocument/2006/relationships/font" Target="fonts/OpenSans-regular.fntdata"/><Relationship Id="rId17" Type="http://schemas.openxmlformats.org/officeDocument/2006/relationships/slide" Target="slides/slide7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6.xml"/><Relationship Id="rId38" Type="http://schemas.openxmlformats.org/officeDocument/2006/relationships/font" Target="fonts/OpenSans-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74728e38c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74728e38c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874728e38c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a2710f84d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8a2710f84d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8a2710f84d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4728e38c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4728e38c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74728e38c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see https://stackoverflow.com/questions/28608015/continuous-integration-vs-continuous-delivery-vs-continuous-deployment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https://www.atlassian.com/continuous-delivery/ci-vs-ci-vs-cd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2">
  <p:cSld name="Title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167716" y="4143102"/>
            <a:ext cx="8324623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 logo">
  <p:cSld name="w/ log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4715428" y="665097"/>
            <a:ext cx="654040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2304788" y="1477897"/>
            <a:ext cx="8951041" cy="3645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 logo">
  <p:cSld name="1_w/ log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4715428" y="665097"/>
            <a:ext cx="654040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2305049" y="1477963"/>
            <a:ext cx="4222573" cy="364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3" type="body"/>
          </p:nvPr>
        </p:nvSpPr>
        <p:spPr>
          <a:xfrm>
            <a:off x="7085926" y="1477897"/>
            <a:ext cx="4234318" cy="3645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o logo">
  <p:cSld name="w/o log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2253343" y="544286"/>
            <a:ext cx="2177143" cy="751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2237280" y="665097"/>
            <a:ext cx="910658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2304788" y="1477897"/>
            <a:ext cx="8951041" cy="3645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slide">
  <p:cSld name="Divider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6118196" y="2943998"/>
            <a:ext cx="517398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">
  <p:cSld name="Closing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055914" y="2612571"/>
            <a:ext cx="5225143" cy="14409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4545490" y="3867172"/>
            <a:ext cx="6434897" cy="3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2" type="body"/>
          </p:nvPr>
        </p:nvSpPr>
        <p:spPr>
          <a:xfrm>
            <a:off x="4545489" y="4277168"/>
            <a:ext cx="6434897" cy="17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3" type="body"/>
          </p:nvPr>
        </p:nvSpPr>
        <p:spPr>
          <a:xfrm>
            <a:off x="510210" y="2774403"/>
            <a:ext cx="3372679" cy="67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4653" y="1507434"/>
            <a:ext cx="2809717" cy="81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o logo">
  <p:cSld name="w/o log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849313" y="93663"/>
            <a:ext cx="2176500" cy="5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1163844" y="1632857"/>
            <a:ext cx="99018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 logo">
  <p:cSld name="w/ log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1163844" y="1632857"/>
            <a:ext cx="99018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 logo">
  <p:cSld name="1_w/ log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1163844" y="1632857"/>
            <a:ext cx="47253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3"/>
          <p:cNvSpPr txBox="1"/>
          <p:nvPr>
            <p:ph idx="3" type="body"/>
          </p:nvPr>
        </p:nvSpPr>
        <p:spPr>
          <a:xfrm>
            <a:off x="6368142" y="1632857"/>
            <a:ext cx="47253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o logo">
  <p:cSld name="1_w/o log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/>
          <p:nvPr/>
        </p:nvSpPr>
        <p:spPr>
          <a:xfrm>
            <a:off x="849313" y="93663"/>
            <a:ext cx="2176500" cy="5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4"/>
          <p:cNvSpPr txBox="1"/>
          <p:nvPr>
            <p:ph idx="2" type="body"/>
          </p:nvPr>
        </p:nvSpPr>
        <p:spPr>
          <a:xfrm>
            <a:off x="1163844" y="1632857"/>
            <a:ext cx="47253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3" type="body"/>
          </p:nvPr>
        </p:nvSpPr>
        <p:spPr>
          <a:xfrm>
            <a:off x="6368142" y="1632857"/>
            <a:ext cx="47253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o logo">
  <p:cSld name="w/o log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/>
          <p:nvPr/>
        </p:nvSpPr>
        <p:spPr>
          <a:xfrm>
            <a:off x="2252663" y="544513"/>
            <a:ext cx="2178000" cy="75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2237280" y="665097"/>
            <a:ext cx="9106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2221138" y="1611086"/>
            <a:ext cx="90348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 logo">
  <p:cSld name="w/ log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o logo">
  <p:cSld name="1_w/o log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/>
          <p:nvPr/>
        </p:nvSpPr>
        <p:spPr>
          <a:xfrm>
            <a:off x="2252663" y="544513"/>
            <a:ext cx="2178000" cy="75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2237280" y="665097"/>
            <a:ext cx="9106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2221139" y="1611086"/>
            <a:ext cx="42780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3" type="body"/>
          </p:nvPr>
        </p:nvSpPr>
        <p:spPr>
          <a:xfrm>
            <a:off x="6977972" y="1611086"/>
            <a:ext cx="42780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 logo">
  <p:cSld name="w/ logo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4715428" y="665097"/>
            <a:ext cx="6540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2221138" y="1611086"/>
            <a:ext cx="90348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 logo">
  <p:cSld name="1_w/ log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4715428" y="665097"/>
            <a:ext cx="6540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2" type="body"/>
          </p:nvPr>
        </p:nvSpPr>
        <p:spPr>
          <a:xfrm>
            <a:off x="2221139" y="1611086"/>
            <a:ext cx="42780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9"/>
          <p:cNvSpPr txBox="1"/>
          <p:nvPr>
            <p:ph idx="3" type="body"/>
          </p:nvPr>
        </p:nvSpPr>
        <p:spPr>
          <a:xfrm>
            <a:off x="6977972" y="1611086"/>
            <a:ext cx="42780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slide">
  <p:cSld name="Divider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6118196" y="2943998"/>
            <a:ext cx="517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o logo">
  <p:cSld name="w/o log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>
            <a:off x="848612" y="94429"/>
            <a:ext cx="2177143" cy="581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1126635" y="1632857"/>
            <a:ext cx="9976139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 logo">
  <p:cSld name="w/ log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1126635" y="1632857"/>
            <a:ext cx="9976139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/o logo">
  <p:cSld name="w/o log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"/>
          <p:cNvSpPr/>
          <p:nvPr/>
        </p:nvSpPr>
        <p:spPr>
          <a:xfrm>
            <a:off x="848612" y="94429"/>
            <a:ext cx="2177143" cy="5819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1126635" y="1632857"/>
            <a:ext cx="9976139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o logo">
  <p:cSld name="1_w/o log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8"/>
          <p:cNvSpPr/>
          <p:nvPr/>
        </p:nvSpPr>
        <p:spPr>
          <a:xfrm>
            <a:off x="848612" y="94429"/>
            <a:ext cx="2177143" cy="607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1149810" y="1632857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6391317" y="1600894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 logo">
  <p:cSld name="1_w/ log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1149810" y="1632857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391317" y="1600894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2">
  <p:cSld name="Title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1167716" y="4143102"/>
            <a:ext cx="8324623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w/o logo">
  <p:cSld name="1_w/o log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2253343" y="544286"/>
            <a:ext cx="2177143" cy="751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237280" y="665097"/>
            <a:ext cx="910658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2305049" y="1477963"/>
            <a:ext cx="4222573" cy="364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7085926" y="1477897"/>
            <a:ext cx="4234318" cy="3645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-1"/>
            <a:ext cx="11257954" cy="28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1890" y="2595432"/>
            <a:ext cx="4070350" cy="1174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471647" y="459739"/>
            <a:ext cx="2043954" cy="11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520" y="219942"/>
            <a:ext cx="1571069" cy="453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4630"/>
            <a:ext cx="2152650" cy="1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2800" y="5143500"/>
            <a:ext cx="62992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007" y="703590"/>
            <a:ext cx="1958023" cy="5655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  <p:sldLayoutId id="2147483657" r:id="rId5"/>
    <p:sldLayoutId id="2147483658" r:id="rId6"/>
    <p:sldLayoutId id="214748365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7471561" cy="58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0412" y="1735193"/>
            <a:ext cx="4070350" cy="11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7020412" y="1735193"/>
            <a:ext cx="4369831" cy="2061555"/>
          </a:xfrm>
          <a:prstGeom prst="rect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1257954" cy="286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1891" y="2595432"/>
            <a:ext cx="4070350" cy="1174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424656" y="424656"/>
            <a:ext cx="1912938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838" y="209550"/>
            <a:ext cx="1570037" cy="454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463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16163" y="628650"/>
            <a:ext cx="1958975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200" y="5143500"/>
            <a:ext cx="6273800" cy="171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4"/>
    <p:sldLayoutId id="2147483667" r:id="rId5"/>
    <p:sldLayoutId id="2147483668" r:id="rId6"/>
    <p:sldLayoutId id="2147483669" r:id="rId7"/>
    <p:sldLayoutId id="214748367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1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idx="1" type="body"/>
          </p:nvPr>
        </p:nvSpPr>
        <p:spPr>
          <a:xfrm>
            <a:off x="1167727" y="4317275"/>
            <a:ext cx="102153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sz="3800"/>
              <a:t>Canary Releases on Kubernetes with Spinnaker, Istio, and Prometheus</a:t>
            </a:r>
            <a:endParaRPr sz="3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in Kubernetes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/>
          </a:p>
        </p:txBody>
      </p:sp>
      <p:cxnSp>
        <p:nvCxnSpPr>
          <p:cNvPr id="295" name="Google Shape;295;p40"/>
          <p:cNvCxnSpPr/>
          <p:nvPr/>
        </p:nvCxnSpPr>
        <p:spPr>
          <a:xfrm>
            <a:off x="8703796" y="3908424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209" y="2984672"/>
            <a:ext cx="12763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high confidence" id="297" name="Google Shape;29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663" y="2124075"/>
            <a:ext cx="30670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98" name="Google Shape;29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7073" y="2752725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99" name="Google Shape;2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7073" y="3914774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300" name="Google Shape;30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1496" y="3089275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1021" y="3136900"/>
            <a:ext cx="2247900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0"/>
          <p:cNvCxnSpPr/>
          <p:nvPr/>
        </p:nvCxnSpPr>
        <p:spPr>
          <a:xfrm flipH="1" rot="10800000">
            <a:off x="4200333" y="3276473"/>
            <a:ext cx="1757100" cy="3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3" name="Google Shape;303;p40"/>
          <p:cNvSpPr txBox="1"/>
          <p:nvPr/>
        </p:nvSpPr>
        <p:spPr>
          <a:xfrm>
            <a:off x="1099686" y="3547281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A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947286" y="3013881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305" name="Google Shape;305;p40"/>
          <p:cNvSpPr txBox="1"/>
          <p:nvPr/>
        </p:nvSpPr>
        <p:spPr>
          <a:xfrm>
            <a:off x="5743314" y="2191383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39288" y="4005263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9648564" y="4010658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7173913" y="3609338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/>
          </a:p>
        </p:txBody>
      </p:sp>
      <p:sp>
        <p:nvSpPr>
          <p:cNvPr id="309" name="Google Shape;309;p40"/>
          <p:cNvSpPr txBox="1"/>
          <p:nvPr/>
        </p:nvSpPr>
        <p:spPr>
          <a:xfrm>
            <a:off x="9696189" y="4458333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6167312" y="442975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5976812" y="275335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5976812" y="391540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313" name="Google Shape;313;p40"/>
          <p:cNvSpPr txBox="1"/>
          <p:nvPr/>
        </p:nvSpPr>
        <p:spPr>
          <a:xfrm>
            <a:off x="6167312" y="326770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458" y="2984671"/>
            <a:ext cx="12763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/>
          <p:nvPr/>
        </p:nvSpPr>
        <p:spPr>
          <a:xfrm>
            <a:off x="3099935" y="3547280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2947535" y="3013880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317" name="Google Shape;317;p40"/>
          <p:cNvCxnSpPr>
            <a:stCxn id="314" idx="3"/>
          </p:cNvCxnSpPr>
          <p:nvPr/>
        </p:nvCxnSpPr>
        <p:spPr>
          <a:xfrm>
            <a:off x="4190808" y="3579984"/>
            <a:ext cx="1788900" cy="1185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8" name="Google Shape;318;p40"/>
          <p:cNvCxnSpPr/>
          <p:nvPr/>
        </p:nvCxnSpPr>
        <p:spPr>
          <a:xfrm flipH="1" rot="10800000">
            <a:off x="2250417" y="3540296"/>
            <a:ext cx="5810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19" name="Google Shape;319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34613" y="3343275"/>
            <a:ext cx="4095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idx="1" type="body"/>
          </p:nvPr>
        </p:nvSpPr>
        <p:spPr>
          <a:xfrm>
            <a:off x="2237280" y="665097"/>
            <a:ext cx="910658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in Kubernetes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327" name="Google Shape;327;p41"/>
          <p:cNvSpPr txBox="1"/>
          <p:nvPr>
            <p:ph idx="2" type="body"/>
          </p:nvPr>
        </p:nvSpPr>
        <p:spPr>
          <a:xfrm>
            <a:off x="2237280" y="1797452"/>
            <a:ext cx="8581284" cy="364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Canary releases in Kubernetes are limited by k8s traffic routing capabilities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Traffic splitting is managed by manipulating a number of pods in current and canary deployments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334" name="Google Shape;3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572" y="1499176"/>
            <a:ext cx="7140663" cy="48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Introducing Istio</a:t>
            </a:r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1163844" y="1443255"/>
            <a:ext cx="4932156" cy="4896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Pilot</a:t>
            </a:r>
            <a:endParaRPr b="1" i="0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discovery for Envoy and traffic routing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Splitting: gradual (canary) rollout, A/B testing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injection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Mirroring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recovery: circuit breakers, retries, timeouts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Mixer</a:t>
            </a:r>
            <a:endParaRPr b="1" i="0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Per-request policies: access and usage control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Auth</a:t>
            </a:r>
            <a:endParaRPr b="1" i="0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authentication and encryption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 and credential management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Envoy</a:t>
            </a:r>
            <a:endParaRPr b="1" i="0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routing and processing; attributes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Zipkin/Jaeger, Prometheus/Grafana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request tracing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with Istio</a:t>
            </a:r>
            <a:endParaRPr/>
          </a:p>
        </p:txBody>
      </p:sp>
      <p:grpSp>
        <p:nvGrpSpPr>
          <p:cNvPr id="344" name="Google Shape;344;p43"/>
          <p:cNvGrpSpPr/>
          <p:nvPr/>
        </p:nvGrpSpPr>
        <p:grpSpPr>
          <a:xfrm>
            <a:off x="4365228" y="1428750"/>
            <a:ext cx="7336234" cy="4883915"/>
            <a:chOff x="2188834" y="1428750"/>
            <a:chExt cx="9512629" cy="5195443"/>
          </a:xfrm>
        </p:grpSpPr>
        <p:cxnSp>
          <p:nvCxnSpPr>
            <p:cNvPr id="345" name="Google Shape;345;p43"/>
            <p:cNvCxnSpPr/>
            <p:nvPr/>
          </p:nvCxnSpPr>
          <p:spPr>
            <a:xfrm>
              <a:off x="8751421" y="3213099"/>
              <a:ext cx="657225" cy="952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screenshot of a cell phone&#10;&#10;Description generated with high confidence" id="346" name="Google Shape;346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29288" y="1428750"/>
              <a:ext cx="3067050" cy="305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very high confidence" id="347" name="Google Shape;34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6950" y="2057400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very high confidence" id="348" name="Google Shape;348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6950" y="3219449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&#10;&#10;Description generated with high confidence" id="349" name="Google Shape;349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9121" y="2393950"/>
              <a:ext cx="222885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08646" y="2441575"/>
              <a:ext cx="2247900" cy="1190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1" name="Google Shape;351;p43"/>
            <p:cNvCxnSpPr/>
            <p:nvPr/>
          </p:nvCxnSpPr>
          <p:spPr>
            <a:xfrm flipH="1" rot="10800000">
              <a:off x="4141320" y="2371725"/>
              <a:ext cx="1854200" cy="36195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52" name="Google Shape;352;p43"/>
            <p:cNvSpPr txBox="1"/>
            <p:nvPr/>
          </p:nvSpPr>
          <p:spPr>
            <a:xfrm>
              <a:off x="5790939" y="1496058"/>
              <a:ext cx="2338871" cy="297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ReplicaSet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353" name="Google Shape;353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586913" y="3309938"/>
              <a:ext cx="1847850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43"/>
            <p:cNvSpPr txBox="1"/>
            <p:nvPr/>
          </p:nvSpPr>
          <p:spPr>
            <a:xfrm>
              <a:off x="9696189" y="3315333"/>
              <a:ext cx="1672121" cy="307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/>
            </a:p>
          </p:txBody>
        </p:sp>
        <p:sp>
          <p:nvSpPr>
            <p:cNvPr id="355" name="Google Shape;355;p43"/>
            <p:cNvSpPr txBox="1"/>
            <p:nvPr/>
          </p:nvSpPr>
          <p:spPr>
            <a:xfrm>
              <a:off x="7267314" y="299148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1.0</a:t>
              </a:r>
              <a:endParaRPr/>
            </a:p>
          </p:txBody>
        </p:sp>
        <p:sp>
          <p:nvSpPr>
            <p:cNvPr id="356" name="Google Shape;356;p43"/>
            <p:cNvSpPr txBox="1"/>
            <p:nvPr/>
          </p:nvSpPr>
          <p:spPr>
            <a:xfrm>
              <a:off x="9743814" y="3763008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1.0</a:t>
              </a:r>
              <a:endParaRPr/>
            </a:p>
          </p:txBody>
        </p:sp>
        <p:sp>
          <p:nvSpPr>
            <p:cNvPr id="357" name="Google Shape;357;p43"/>
            <p:cNvSpPr txBox="1"/>
            <p:nvPr/>
          </p:nvSpPr>
          <p:spPr>
            <a:xfrm>
              <a:off x="6076689" y="2058033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58" name="Google Shape;358;p43"/>
            <p:cNvSpPr txBox="1"/>
            <p:nvPr/>
          </p:nvSpPr>
          <p:spPr>
            <a:xfrm>
              <a:off x="6076689" y="3220083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pic>
          <p:nvPicPr>
            <p:cNvPr id="359" name="Google Shape;359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82238" y="2647950"/>
              <a:ext cx="40957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60" name="Google Shape;360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5400000">
              <a:off x="6462713" y="4161935"/>
              <a:ext cx="1647825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omputer&#10;&#10;Description generated with high confidence" id="361" name="Google Shape;361;p4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953125" y="5333510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2" name="Google Shape;362;p43"/>
            <p:cNvCxnSpPr/>
            <p:nvPr/>
          </p:nvCxnSpPr>
          <p:spPr>
            <a:xfrm flipH="1" rot="10800000">
              <a:off x="5789146" y="5260190"/>
              <a:ext cx="2990850" cy="952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3" name="Google Shape;363;p43"/>
            <p:cNvSpPr txBox="1"/>
            <p:nvPr/>
          </p:nvSpPr>
          <p:spPr>
            <a:xfrm>
              <a:off x="5790939" y="4888056"/>
              <a:ext cx="2338871" cy="297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ReplicaSet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3"/>
            <p:cNvSpPr txBox="1"/>
            <p:nvPr/>
          </p:nvSpPr>
          <p:spPr>
            <a:xfrm>
              <a:off x="5953125" y="5331968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65" name="Google Shape;365;p43"/>
            <p:cNvSpPr txBox="1"/>
            <p:nvPr/>
          </p:nvSpPr>
          <p:spPr>
            <a:xfrm>
              <a:off x="7155500" y="554115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Track: canary</a:t>
              </a:r>
              <a:endParaRPr/>
            </a:p>
          </p:txBody>
        </p:sp>
        <p:cxnSp>
          <p:nvCxnSpPr>
            <p:cNvPr id="366" name="Google Shape;366;p43"/>
            <p:cNvCxnSpPr/>
            <p:nvPr/>
          </p:nvCxnSpPr>
          <p:spPr>
            <a:xfrm>
              <a:off x="8796338" y="5508179"/>
              <a:ext cx="657225" cy="952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close up of a logo&#10;&#10;Description generated with high confidence" id="367" name="Google Shape;367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44038" y="4689030"/>
              <a:ext cx="222885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53563" y="4736655"/>
              <a:ext cx="2247900" cy="119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69" name="Google Shape;369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31830" y="5605018"/>
              <a:ext cx="1847850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43"/>
            <p:cNvSpPr txBox="1"/>
            <p:nvPr/>
          </p:nvSpPr>
          <p:spPr>
            <a:xfrm>
              <a:off x="9741106" y="5610413"/>
              <a:ext cx="1672121" cy="307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/>
            </a:p>
          </p:txBody>
        </p:sp>
        <p:sp>
          <p:nvSpPr>
            <p:cNvPr id="371" name="Google Shape;371;p43"/>
            <p:cNvSpPr txBox="1"/>
            <p:nvPr/>
          </p:nvSpPr>
          <p:spPr>
            <a:xfrm>
              <a:off x="9788731" y="6058088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</p:txBody>
        </p:sp>
        <p:pic>
          <p:nvPicPr>
            <p:cNvPr id="372" name="Google Shape;372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327155" y="4943030"/>
              <a:ext cx="409575" cy="571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3" name="Google Shape;373;p43"/>
            <p:cNvCxnSpPr/>
            <p:nvPr/>
          </p:nvCxnSpPr>
          <p:spPr>
            <a:xfrm>
              <a:off x="4148513" y="3041588"/>
              <a:ext cx="1814055" cy="2835244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pic>
          <p:nvPicPr>
            <p:cNvPr descr="A screenshot of a computer screen&#10;&#10;Description generated with high confidence" id="374" name="Google Shape;374;p4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42063" y="2289776"/>
              <a:ext cx="1306575" cy="1202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high confidence" id="375" name="Google Shape;375;p4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864561" y="4263259"/>
              <a:ext cx="1182939" cy="107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43"/>
            <p:cNvSpPr txBox="1"/>
            <p:nvPr/>
          </p:nvSpPr>
          <p:spPr>
            <a:xfrm>
              <a:off x="2866108" y="241374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77" name="Google Shape;377;p43"/>
            <p:cNvSpPr txBox="1"/>
            <p:nvPr/>
          </p:nvSpPr>
          <p:spPr>
            <a:xfrm>
              <a:off x="2918659" y="462025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8" name="Google Shape;378;p43"/>
            <p:cNvCxnSpPr/>
            <p:nvPr/>
          </p:nvCxnSpPr>
          <p:spPr>
            <a:xfrm flipH="1">
              <a:off x="3453186" y="3471470"/>
              <a:ext cx="24961" cy="72915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9" name="Google Shape;379;p43"/>
            <p:cNvSpPr txBox="1"/>
            <p:nvPr/>
          </p:nvSpPr>
          <p:spPr>
            <a:xfrm>
              <a:off x="2188834" y="3652794"/>
              <a:ext cx="1624495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Traffic rules</a:t>
              </a:r>
              <a:endParaRPr/>
            </a:p>
          </p:txBody>
        </p:sp>
        <p:sp>
          <p:nvSpPr>
            <p:cNvPr id="380" name="Google Shape;380;p43"/>
            <p:cNvSpPr txBox="1"/>
            <p:nvPr/>
          </p:nvSpPr>
          <p:spPr>
            <a:xfrm>
              <a:off x="4276464" y="2305683"/>
              <a:ext cx="691102" cy="431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99%</a:t>
              </a:r>
              <a:endParaRPr sz="14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3"/>
            <p:cNvSpPr txBox="1"/>
            <p:nvPr/>
          </p:nvSpPr>
          <p:spPr>
            <a:xfrm>
              <a:off x="4276464" y="3067683"/>
              <a:ext cx="633896" cy="431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1%</a:t>
              </a:r>
              <a:endParaRPr sz="14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382" name="Google Shape;382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57513" y="28575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83" name="Google Shape;383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67037" y="31623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3"/>
            <p:cNvSpPr txBox="1"/>
            <p:nvPr/>
          </p:nvSpPr>
          <p:spPr>
            <a:xfrm>
              <a:off x="3075658" y="280426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3"/>
            <p:cNvSpPr txBox="1"/>
            <p:nvPr/>
          </p:nvSpPr>
          <p:spPr>
            <a:xfrm>
              <a:off x="3094708" y="311859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386" name="Google Shape;386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86487" y="249555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87" name="Google Shape;387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96012" y="280035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43"/>
            <p:cNvSpPr txBox="1"/>
            <p:nvPr/>
          </p:nvSpPr>
          <p:spPr>
            <a:xfrm>
              <a:off x="6176962" y="244271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3"/>
            <p:cNvSpPr txBox="1"/>
            <p:nvPr/>
          </p:nvSpPr>
          <p:spPr>
            <a:xfrm>
              <a:off x="6252676" y="2780029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390" name="Google Shape;390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76962" y="36576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91" name="Google Shape;391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86487" y="39624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43"/>
            <p:cNvSpPr txBox="1"/>
            <p:nvPr/>
          </p:nvSpPr>
          <p:spPr>
            <a:xfrm>
              <a:off x="6155288" y="362741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3"/>
            <p:cNvSpPr txBox="1"/>
            <p:nvPr/>
          </p:nvSpPr>
          <p:spPr>
            <a:xfrm>
              <a:off x="6314158" y="391869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394" name="Google Shape;394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62662" y="578167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395" name="Google Shape;395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72187" y="608647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3"/>
            <p:cNvSpPr txBox="1"/>
            <p:nvPr/>
          </p:nvSpPr>
          <p:spPr>
            <a:xfrm>
              <a:off x="6180808" y="572844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3"/>
            <p:cNvSpPr txBox="1"/>
            <p:nvPr/>
          </p:nvSpPr>
          <p:spPr>
            <a:xfrm>
              <a:off x="6199858" y="604276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4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4884" y="2075504"/>
            <a:ext cx="4160473" cy="405617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with Istio</a:t>
            </a:r>
            <a:endParaRPr/>
          </a:p>
        </p:txBody>
      </p:sp>
      <p:grpSp>
        <p:nvGrpSpPr>
          <p:cNvPr id="406" name="Google Shape;406;p44"/>
          <p:cNvGrpSpPr/>
          <p:nvPr/>
        </p:nvGrpSpPr>
        <p:grpSpPr>
          <a:xfrm>
            <a:off x="4515237" y="1428750"/>
            <a:ext cx="7186226" cy="4784763"/>
            <a:chOff x="2136035" y="1428750"/>
            <a:chExt cx="9565428" cy="5195443"/>
          </a:xfrm>
        </p:grpSpPr>
        <p:cxnSp>
          <p:nvCxnSpPr>
            <p:cNvPr id="407" name="Google Shape;407;p44"/>
            <p:cNvCxnSpPr/>
            <p:nvPr/>
          </p:nvCxnSpPr>
          <p:spPr>
            <a:xfrm>
              <a:off x="8751421" y="3213099"/>
              <a:ext cx="657225" cy="952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screenshot of a cell phone&#10;&#10;Description generated with high confidence" id="408" name="Google Shape;408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29288" y="1428750"/>
              <a:ext cx="3067050" cy="305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very high confidence" id="409" name="Google Shape;40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6950" y="2057400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very high confidence" id="410" name="Google Shape;410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6950" y="3219449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&#10;&#10;Description generated with high confidence" id="411" name="Google Shape;411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9121" y="2393950"/>
              <a:ext cx="222885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08646" y="2441575"/>
              <a:ext cx="2247900" cy="1190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3" name="Google Shape;413;p44"/>
            <p:cNvCxnSpPr/>
            <p:nvPr/>
          </p:nvCxnSpPr>
          <p:spPr>
            <a:xfrm flipH="1" rot="10800000">
              <a:off x="4141320" y="2371725"/>
              <a:ext cx="1854200" cy="36195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14" name="Google Shape;414;p44"/>
            <p:cNvSpPr txBox="1"/>
            <p:nvPr/>
          </p:nvSpPr>
          <p:spPr>
            <a:xfrm>
              <a:off x="5790939" y="1496058"/>
              <a:ext cx="2338871" cy="297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ReplicaSet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15" name="Google Shape;415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586913" y="3309938"/>
              <a:ext cx="1847850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44"/>
            <p:cNvSpPr txBox="1"/>
            <p:nvPr/>
          </p:nvSpPr>
          <p:spPr>
            <a:xfrm>
              <a:off x="9696189" y="3315333"/>
              <a:ext cx="1672121" cy="307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/>
            </a:p>
          </p:txBody>
        </p:sp>
        <p:sp>
          <p:nvSpPr>
            <p:cNvPr id="417" name="Google Shape;417;p44"/>
            <p:cNvSpPr txBox="1"/>
            <p:nvPr/>
          </p:nvSpPr>
          <p:spPr>
            <a:xfrm>
              <a:off x="7267314" y="299148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1.0</a:t>
              </a:r>
              <a:endParaRPr/>
            </a:p>
          </p:txBody>
        </p:sp>
        <p:sp>
          <p:nvSpPr>
            <p:cNvPr id="418" name="Google Shape;418;p44"/>
            <p:cNvSpPr txBox="1"/>
            <p:nvPr/>
          </p:nvSpPr>
          <p:spPr>
            <a:xfrm>
              <a:off x="9743814" y="3763008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1.0</a:t>
              </a:r>
              <a:endParaRPr/>
            </a:p>
          </p:txBody>
        </p:sp>
        <p:sp>
          <p:nvSpPr>
            <p:cNvPr id="419" name="Google Shape;419;p44"/>
            <p:cNvSpPr txBox="1"/>
            <p:nvPr/>
          </p:nvSpPr>
          <p:spPr>
            <a:xfrm>
              <a:off x="6076689" y="2058033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420" name="Google Shape;420;p44"/>
            <p:cNvSpPr txBox="1"/>
            <p:nvPr/>
          </p:nvSpPr>
          <p:spPr>
            <a:xfrm>
              <a:off x="6076689" y="3220083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pic>
          <p:nvPicPr>
            <p:cNvPr id="421" name="Google Shape;421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82238" y="2647950"/>
              <a:ext cx="40957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22" name="Google Shape;422;p4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5400000">
              <a:off x="6462713" y="4161935"/>
              <a:ext cx="1647825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omputer&#10;&#10;Description generated with high confidence" id="423" name="Google Shape;423;p4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953125" y="5333510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4" name="Google Shape;424;p44"/>
            <p:cNvCxnSpPr/>
            <p:nvPr/>
          </p:nvCxnSpPr>
          <p:spPr>
            <a:xfrm flipH="1" rot="10800000">
              <a:off x="5789146" y="5260190"/>
              <a:ext cx="2990850" cy="952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5" name="Google Shape;425;p44"/>
            <p:cNvSpPr txBox="1"/>
            <p:nvPr/>
          </p:nvSpPr>
          <p:spPr>
            <a:xfrm>
              <a:off x="5790939" y="4888056"/>
              <a:ext cx="2338871" cy="297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ReplicaSet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4"/>
            <p:cNvSpPr txBox="1"/>
            <p:nvPr/>
          </p:nvSpPr>
          <p:spPr>
            <a:xfrm>
              <a:off x="5953125" y="5331968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427" name="Google Shape;427;p44"/>
            <p:cNvSpPr txBox="1"/>
            <p:nvPr/>
          </p:nvSpPr>
          <p:spPr>
            <a:xfrm>
              <a:off x="7155500" y="554115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Track: canary</a:t>
              </a:r>
              <a:endParaRPr/>
            </a:p>
          </p:txBody>
        </p:sp>
        <p:cxnSp>
          <p:nvCxnSpPr>
            <p:cNvPr id="428" name="Google Shape;428;p44"/>
            <p:cNvCxnSpPr/>
            <p:nvPr/>
          </p:nvCxnSpPr>
          <p:spPr>
            <a:xfrm>
              <a:off x="8796338" y="5508179"/>
              <a:ext cx="657225" cy="952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close up of a logo&#10;&#10;Description generated with high confidence" id="429" name="Google Shape;429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44038" y="4689030"/>
              <a:ext cx="222885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53563" y="4736655"/>
              <a:ext cx="2247900" cy="119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31" name="Google Shape;431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31830" y="5605018"/>
              <a:ext cx="1847850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44"/>
            <p:cNvSpPr txBox="1"/>
            <p:nvPr/>
          </p:nvSpPr>
          <p:spPr>
            <a:xfrm>
              <a:off x="9741106" y="5610413"/>
              <a:ext cx="1672121" cy="307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/>
            </a:p>
          </p:txBody>
        </p:sp>
        <p:sp>
          <p:nvSpPr>
            <p:cNvPr id="433" name="Google Shape;433;p44"/>
            <p:cNvSpPr txBox="1"/>
            <p:nvPr/>
          </p:nvSpPr>
          <p:spPr>
            <a:xfrm>
              <a:off x="9788731" y="6058088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</p:txBody>
        </p:sp>
        <p:pic>
          <p:nvPicPr>
            <p:cNvPr id="434" name="Google Shape;434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327155" y="4943030"/>
              <a:ext cx="409575" cy="571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5" name="Google Shape;435;p44"/>
            <p:cNvCxnSpPr/>
            <p:nvPr/>
          </p:nvCxnSpPr>
          <p:spPr>
            <a:xfrm>
              <a:off x="4148513" y="3041588"/>
              <a:ext cx="1814055" cy="2835244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pic>
          <p:nvPicPr>
            <p:cNvPr descr="A screenshot of a computer screen&#10;&#10;Description generated with high confidence" id="436" name="Google Shape;436;p4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42063" y="2289776"/>
              <a:ext cx="1306575" cy="1202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high confidence" id="437" name="Google Shape;437;p4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864561" y="4263259"/>
              <a:ext cx="1182939" cy="107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44"/>
            <p:cNvSpPr txBox="1"/>
            <p:nvPr/>
          </p:nvSpPr>
          <p:spPr>
            <a:xfrm>
              <a:off x="2866108" y="241374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439" name="Google Shape;439;p44"/>
            <p:cNvSpPr txBox="1"/>
            <p:nvPr/>
          </p:nvSpPr>
          <p:spPr>
            <a:xfrm>
              <a:off x="2918659" y="462025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" name="Google Shape;440;p44"/>
            <p:cNvCxnSpPr/>
            <p:nvPr/>
          </p:nvCxnSpPr>
          <p:spPr>
            <a:xfrm flipH="1">
              <a:off x="3453186" y="3471470"/>
              <a:ext cx="24961" cy="72915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41" name="Google Shape;441;p44"/>
            <p:cNvSpPr txBox="1"/>
            <p:nvPr/>
          </p:nvSpPr>
          <p:spPr>
            <a:xfrm>
              <a:off x="2136035" y="3657600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Traffic rules</a:t>
              </a:r>
              <a:endParaRPr/>
            </a:p>
          </p:txBody>
        </p:sp>
        <p:sp>
          <p:nvSpPr>
            <p:cNvPr id="442" name="Google Shape;442;p44"/>
            <p:cNvSpPr txBox="1"/>
            <p:nvPr/>
          </p:nvSpPr>
          <p:spPr>
            <a:xfrm>
              <a:off x="4276465" y="2305683"/>
              <a:ext cx="745766" cy="431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sz="14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4"/>
            <p:cNvSpPr txBox="1"/>
            <p:nvPr/>
          </p:nvSpPr>
          <p:spPr>
            <a:xfrm>
              <a:off x="4276465" y="3067683"/>
              <a:ext cx="771525" cy="431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sz="14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44" name="Google Shape;444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57513" y="28575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45" name="Google Shape;445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67037" y="31623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44"/>
            <p:cNvSpPr txBox="1"/>
            <p:nvPr/>
          </p:nvSpPr>
          <p:spPr>
            <a:xfrm>
              <a:off x="3075658" y="280426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4"/>
            <p:cNvSpPr txBox="1"/>
            <p:nvPr/>
          </p:nvSpPr>
          <p:spPr>
            <a:xfrm>
              <a:off x="3094708" y="311859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48" name="Google Shape;448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86487" y="249555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49" name="Google Shape;449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96012" y="280035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44"/>
            <p:cNvSpPr txBox="1"/>
            <p:nvPr/>
          </p:nvSpPr>
          <p:spPr>
            <a:xfrm>
              <a:off x="6304633" y="244231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4"/>
            <p:cNvSpPr txBox="1"/>
            <p:nvPr/>
          </p:nvSpPr>
          <p:spPr>
            <a:xfrm>
              <a:off x="6323683" y="275664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52" name="Google Shape;452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76962" y="36576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53" name="Google Shape;453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86487" y="3962400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44"/>
            <p:cNvSpPr txBox="1"/>
            <p:nvPr/>
          </p:nvSpPr>
          <p:spPr>
            <a:xfrm>
              <a:off x="6295108" y="360436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4"/>
            <p:cNvSpPr txBox="1"/>
            <p:nvPr/>
          </p:nvSpPr>
          <p:spPr>
            <a:xfrm>
              <a:off x="6314158" y="391869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56" name="Google Shape;456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62662" y="578167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57" name="Google Shape;457;p4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72187" y="608647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44"/>
            <p:cNvSpPr txBox="1"/>
            <p:nvPr/>
          </p:nvSpPr>
          <p:spPr>
            <a:xfrm>
              <a:off x="6180808" y="572844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4"/>
            <p:cNvSpPr txBox="1"/>
            <p:nvPr/>
          </p:nvSpPr>
          <p:spPr>
            <a:xfrm>
              <a:off x="6199858" y="6042768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0" name="Google Shape;460;p4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3787" y="2162972"/>
            <a:ext cx="4305063" cy="39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4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5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with Istio</a:t>
            </a:r>
            <a:endParaRPr/>
          </a:p>
        </p:txBody>
      </p:sp>
      <p:grpSp>
        <p:nvGrpSpPr>
          <p:cNvPr id="468" name="Google Shape;468;p45"/>
          <p:cNvGrpSpPr/>
          <p:nvPr/>
        </p:nvGrpSpPr>
        <p:grpSpPr>
          <a:xfrm>
            <a:off x="5124595" y="2079625"/>
            <a:ext cx="6084276" cy="2999151"/>
            <a:chOff x="2316640" y="2079625"/>
            <a:chExt cx="8892231" cy="3307661"/>
          </a:xfrm>
        </p:grpSpPr>
        <p:pic>
          <p:nvPicPr>
            <p:cNvPr descr="A picture containing screenshot&#10;&#10;Description generated with high confidence" id="469" name="Google Shape;469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5995988" y="1475885"/>
              <a:ext cx="1647825" cy="3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omputer&#10;&#10;Description generated with high confidence" id="470" name="Google Shape;470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86400" y="2647460"/>
              <a:ext cx="1181100" cy="10858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45"/>
            <p:cNvCxnSpPr/>
            <p:nvPr/>
          </p:nvCxnSpPr>
          <p:spPr>
            <a:xfrm flipH="1" rot="10800000">
              <a:off x="5322421" y="2574140"/>
              <a:ext cx="2990850" cy="952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2" name="Google Shape;472;p45"/>
            <p:cNvSpPr txBox="1"/>
            <p:nvPr/>
          </p:nvSpPr>
          <p:spPr>
            <a:xfrm>
              <a:off x="5324214" y="2202006"/>
              <a:ext cx="2338871" cy="297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ReplicaSet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5"/>
            <p:cNvSpPr txBox="1"/>
            <p:nvPr/>
          </p:nvSpPr>
          <p:spPr>
            <a:xfrm>
              <a:off x="5486400" y="2645918"/>
              <a:ext cx="1052996" cy="335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474" name="Google Shape;474;p45"/>
            <p:cNvSpPr txBox="1"/>
            <p:nvPr/>
          </p:nvSpPr>
          <p:spPr>
            <a:xfrm>
              <a:off x="6688775" y="285510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</p:txBody>
        </p:sp>
        <p:pic>
          <p:nvPicPr>
            <p:cNvPr descr="A picture containing screenshot&#10;&#10;Description generated with high confidence" id="475" name="Google Shape;475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95937" y="309562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76" name="Google Shape;476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05462" y="3400425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45"/>
            <p:cNvSpPr txBox="1"/>
            <p:nvPr/>
          </p:nvSpPr>
          <p:spPr>
            <a:xfrm>
              <a:off x="5633726" y="3044086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5"/>
            <p:cNvSpPr txBox="1"/>
            <p:nvPr/>
          </p:nvSpPr>
          <p:spPr>
            <a:xfrm>
              <a:off x="5652435" y="3379031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B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9" name="Google Shape;479;p45"/>
            <p:cNvCxnSpPr/>
            <p:nvPr/>
          </p:nvCxnSpPr>
          <p:spPr>
            <a:xfrm>
              <a:off x="8303746" y="2898774"/>
              <a:ext cx="657225" cy="9525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close up of a logo&#10;&#10;Description generated with high confidence" id="480" name="Google Shape;480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51446" y="2079625"/>
              <a:ext cx="222885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60971" y="2127250"/>
              <a:ext cx="2247900" cy="1190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2" name="Google Shape;482;p45"/>
            <p:cNvCxnSpPr>
              <a:stCxn id="483" idx="3"/>
            </p:cNvCxnSpPr>
            <p:nvPr/>
          </p:nvCxnSpPr>
          <p:spPr>
            <a:xfrm>
              <a:off x="3623215" y="2936177"/>
              <a:ext cx="1864800" cy="600"/>
            </a:xfrm>
            <a:prstGeom prst="bentConnector3">
              <a:avLst>
                <a:gd fmla="val -114686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pic>
          <p:nvPicPr>
            <p:cNvPr descr="A picture containing screenshot&#10;&#10;Description generated with high confidence" id="484" name="Google Shape;484;p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39238" y="2995613"/>
              <a:ext cx="1847850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45"/>
            <p:cNvSpPr txBox="1"/>
            <p:nvPr/>
          </p:nvSpPr>
          <p:spPr>
            <a:xfrm>
              <a:off x="9248514" y="3001008"/>
              <a:ext cx="1748099" cy="307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/>
            </a:p>
          </p:txBody>
        </p:sp>
        <p:sp>
          <p:nvSpPr>
            <p:cNvPr id="486" name="Google Shape;486;p45"/>
            <p:cNvSpPr txBox="1"/>
            <p:nvPr/>
          </p:nvSpPr>
          <p:spPr>
            <a:xfrm>
              <a:off x="9296139" y="3448683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Version: 2.0</a:t>
              </a:r>
              <a:endParaRPr/>
            </a:p>
          </p:txBody>
        </p:sp>
        <p:pic>
          <p:nvPicPr>
            <p:cNvPr id="487" name="Google Shape;487;p4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34563" y="2333625"/>
              <a:ext cx="40957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omputer screen&#10;&#10;Description generated with high confidence" id="483" name="Google Shape;483;p4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316640" y="2334963"/>
              <a:ext cx="1306575" cy="1202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generated with high confidence" id="488" name="Google Shape;488;p4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39138" y="4308446"/>
              <a:ext cx="1182939" cy="107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45"/>
            <p:cNvSpPr txBox="1"/>
            <p:nvPr/>
          </p:nvSpPr>
          <p:spPr>
            <a:xfrm>
              <a:off x="2340685" y="2458930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490" name="Google Shape;490;p45"/>
            <p:cNvSpPr txBox="1"/>
            <p:nvPr/>
          </p:nvSpPr>
          <p:spPr>
            <a:xfrm>
              <a:off x="2393236" y="4665445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1" name="Google Shape;491;p45"/>
            <p:cNvCxnSpPr/>
            <p:nvPr/>
          </p:nvCxnSpPr>
          <p:spPr>
            <a:xfrm>
              <a:off x="2962249" y="3526182"/>
              <a:ext cx="3614" cy="70058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92" name="Google Shape;492;p45"/>
            <p:cNvSpPr txBox="1"/>
            <p:nvPr/>
          </p:nvSpPr>
          <p:spPr>
            <a:xfrm>
              <a:off x="2876067" y="3820309"/>
              <a:ext cx="1624496" cy="554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Traffic rules</a:t>
              </a:r>
              <a:endParaRPr/>
            </a:p>
          </p:txBody>
        </p:sp>
        <p:sp>
          <p:nvSpPr>
            <p:cNvPr id="493" name="Google Shape;493;p45"/>
            <p:cNvSpPr txBox="1"/>
            <p:nvPr/>
          </p:nvSpPr>
          <p:spPr>
            <a:xfrm>
              <a:off x="3963491" y="2987499"/>
              <a:ext cx="910121" cy="450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47474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sz="14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screenshot&#10;&#10;Description generated with high confidence" id="494" name="Google Shape;494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32090" y="2902687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creenshot&#10;&#10;Description generated with high confidence" id="495" name="Google Shape;495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41614" y="3207487"/>
              <a:ext cx="9620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45"/>
            <p:cNvSpPr txBox="1"/>
            <p:nvPr/>
          </p:nvSpPr>
          <p:spPr>
            <a:xfrm>
              <a:off x="2453652" y="2873633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ENVOY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5"/>
            <p:cNvSpPr txBox="1"/>
            <p:nvPr/>
          </p:nvSpPr>
          <p:spPr>
            <a:xfrm>
              <a:off x="2474927" y="3175920"/>
              <a:ext cx="1024421" cy="3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F803C"/>
                  </a:solidFill>
                  <a:latin typeface="Calibri"/>
                  <a:ea typeface="Calibri"/>
                  <a:cs typeface="Calibri"/>
                  <a:sym typeface="Calibri"/>
                </a:rPr>
                <a:t>APP 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8" name="Google Shape;498;p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2198" y="2126617"/>
            <a:ext cx="4567529" cy="307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5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"/>
          <p:cNvSpPr txBox="1"/>
          <p:nvPr>
            <p:ph idx="1" type="body"/>
          </p:nvPr>
        </p:nvSpPr>
        <p:spPr>
          <a:xfrm>
            <a:off x="2237280" y="665097"/>
            <a:ext cx="910658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with Istio</a:t>
            </a:r>
            <a:endParaRPr/>
          </a:p>
        </p:txBody>
      </p:sp>
      <p:sp>
        <p:nvSpPr>
          <p:cNvPr id="506" name="Google Shape;506;p46"/>
          <p:cNvSpPr txBox="1"/>
          <p:nvPr>
            <p:ph idx="2" type="body"/>
          </p:nvPr>
        </p:nvSpPr>
        <p:spPr>
          <a:xfrm>
            <a:off x="2305048" y="2198913"/>
            <a:ext cx="8414363" cy="292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Istio brings all necessary traffic routing capabilities required to implement canary releases in Kubernetes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 A release process still has to be implemented outside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07" name="Google Shape;507;p46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7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What’s Spinnaker?</a:t>
            </a:r>
            <a:endParaRPr/>
          </a:p>
        </p:txBody>
      </p:sp>
      <p:sp>
        <p:nvSpPr>
          <p:cNvPr id="514" name="Google Shape;514;p47"/>
          <p:cNvSpPr txBox="1"/>
          <p:nvPr>
            <p:ph idx="2" type="body"/>
          </p:nvPr>
        </p:nvSpPr>
        <p:spPr>
          <a:xfrm>
            <a:off x="1149810" y="1632857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Continuous Delivery Platform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Multi-cloud, multi-region deployment capabilities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Immutable pipelines to deliver reliably and reproducible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Deployment strategies enable unified approach across projects and teams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Zero-downtime and canary deployments out-of-the-box*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Chaos Engineering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15" name="Google Shape;515;p47"/>
          <p:cNvSpPr txBox="1"/>
          <p:nvPr>
            <p:ph idx="3" type="body"/>
          </p:nvPr>
        </p:nvSpPr>
        <p:spPr>
          <a:xfrm>
            <a:off x="6391317" y="1600894"/>
            <a:ext cx="4711457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Open-sourced by Neflix in 2015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Large community: Netflix, Target, Google, Microsoft, AWS, Pivotal, Mirantis and many others.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/>
              <a:t>Kubernetes support led by Google. Also used by Google for internal deployments.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6342" y="3429000"/>
            <a:ext cx="3096482" cy="309648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1079652" y="6272517"/>
            <a:ext cx="45700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Like what you hear? 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Tweet at us @kublr</a:t>
            </a:r>
            <a:endParaRPr b="1"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3" name="Google Shape;523;p48"/>
          <p:cNvCxnSpPr/>
          <p:nvPr/>
        </p:nvCxnSpPr>
        <p:spPr>
          <a:xfrm rot="-5400000">
            <a:off x="3797324" y="2174567"/>
            <a:ext cx="2990100" cy="2793900"/>
          </a:xfrm>
          <a:prstGeom prst="bentConnector3">
            <a:avLst>
              <a:gd fmla="val 107648" name="adj1"/>
            </a:avLst>
          </a:prstGeom>
          <a:noFill/>
          <a:ln cap="flat" cmpd="sng" w="222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screenshot&#10;&#10;Description generated with high confidence" id="524" name="Google Shape;52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0559" y="5089012"/>
            <a:ext cx="1525572" cy="106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8"/>
          <p:cNvSpPr/>
          <p:nvPr/>
        </p:nvSpPr>
        <p:spPr>
          <a:xfrm>
            <a:off x="3245735" y="5183108"/>
            <a:ext cx="1369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Nexus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7028" y="5136146"/>
            <a:ext cx="1525572" cy="106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8"/>
          <p:cNvSpPr/>
          <p:nvPr/>
        </p:nvSpPr>
        <p:spPr>
          <a:xfrm>
            <a:off x="6072205" y="5230242"/>
            <a:ext cx="1369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Prometheus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4012" y="3478599"/>
            <a:ext cx="1886933" cy="130972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8"/>
          <p:cNvSpPr/>
          <p:nvPr/>
        </p:nvSpPr>
        <p:spPr>
          <a:xfrm>
            <a:off x="9675601" y="3627686"/>
            <a:ext cx="1369635" cy="285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Kubernetes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9723" y="1711073"/>
            <a:ext cx="1886933" cy="130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868" y="2068892"/>
            <a:ext cx="3790067" cy="229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640" y="2078221"/>
            <a:ext cx="2114845" cy="226076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8"/>
          <p:cNvSpPr txBox="1"/>
          <p:nvPr>
            <p:ph idx="1" type="body"/>
          </p:nvPr>
        </p:nvSpPr>
        <p:spPr>
          <a:xfrm>
            <a:off x="1163844" y="829065"/>
            <a:ext cx="8714281" cy="504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Spinnaker in a CI/CD Process</a:t>
            </a:r>
            <a:endParaRPr/>
          </a:p>
        </p:txBody>
      </p:sp>
      <p:cxnSp>
        <p:nvCxnSpPr>
          <p:cNvPr id="534" name="Google Shape;534;p48"/>
          <p:cNvCxnSpPr/>
          <p:nvPr/>
        </p:nvCxnSpPr>
        <p:spPr>
          <a:xfrm>
            <a:off x="2744346" y="2860447"/>
            <a:ext cx="0" cy="128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35" name="Google Shape;535;p48"/>
          <p:cNvCxnSpPr/>
          <p:nvPr/>
        </p:nvCxnSpPr>
        <p:spPr>
          <a:xfrm>
            <a:off x="2740436" y="3274016"/>
            <a:ext cx="0" cy="128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36" name="Google Shape;536;p48"/>
          <p:cNvCxnSpPr/>
          <p:nvPr/>
        </p:nvCxnSpPr>
        <p:spPr>
          <a:xfrm>
            <a:off x="2736529" y="3699996"/>
            <a:ext cx="0" cy="1281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37" name="Google Shape;53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6955" y="1771026"/>
            <a:ext cx="5842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9916" y="4895747"/>
            <a:ext cx="348086" cy="348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48"/>
          <p:cNvCxnSpPr/>
          <p:nvPr/>
        </p:nvCxnSpPr>
        <p:spPr>
          <a:xfrm flipH="1" rot="-5400000">
            <a:off x="2336496" y="4709145"/>
            <a:ext cx="1264200" cy="500100"/>
          </a:xfrm>
          <a:prstGeom prst="bentConnector2">
            <a:avLst/>
          </a:prstGeom>
          <a:noFill/>
          <a:ln cap="flat" cmpd="sng" w="222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0" name="Google Shape;540;p48"/>
          <p:cNvCxnSpPr/>
          <p:nvPr/>
        </p:nvCxnSpPr>
        <p:spPr>
          <a:xfrm flipH="1">
            <a:off x="5560992" y="2860447"/>
            <a:ext cx="3900" cy="2709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1" name="Google Shape;541;p48"/>
          <p:cNvCxnSpPr/>
          <p:nvPr/>
        </p:nvCxnSpPr>
        <p:spPr>
          <a:xfrm>
            <a:off x="5560982" y="3416726"/>
            <a:ext cx="0" cy="3165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42" name="Google Shape;542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27992" y="1773761"/>
            <a:ext cx="888463" cy="888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48"/>
          <p:cNvCxnSpPr/>
          <p:nvPr/>
        </p:nvCxnSpPr>
        <p:spPr>
          <a:xfrm>
            <a:off x="5590289" y="4092052"/>
            <a:ext cx="902700" cy="9603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544" name="Google Shape;544;p48"/>
          <p:cNvCxnSpPr/>
          <p:nvPr/>
        </p:nvCxnSpPr>
        <p:spPr>
          <a:xfrm flipH="1">
            <a:off x="7653664" y="2864036"/>
            <a:ext cx="3900" cy="2709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5" name="Google Shape;545;p48"/>
          <p:cNvCxnSpPr/>
          <p:nvPr/>
        </p:nvCxnSpPr>
        <p:spPr>
          <a:xfrm>
            <a:off x="7653654" y="3420315"/>
            <a:ext cx="0" cy="3165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6" name="Google Shape;546;p48"/>
          <p:cNvCxnSpPr/>
          <p:nvPr/>
        </p:nvCxnSpPr>
        <p:spPr>
          <a:xfrm flipH="1">
            <a:off x="6937009" y="4051680"/>
            <a:ext cx="724500" cy="9906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pic>
        <p:nvPicPr>
          <p:cNvPr id="547" name="Google Shape;547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54749" y="1446049"/>
            <a:ext cx="675935" cy="67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54749" y="3236484"/>
            <a:ext cx="675935" cy="675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48"/>
          <p:cNvCxnSpPr>
            <a:stCxn id="550" idx="3"/>
          </p:cNvCxnSpPr>
          <p:nvPr/>
        </p:nvCxnSpPr>
        <p:spPr>
          <a:xfrm flipH="1" rot="10800000">
            <a:off x="8469664" y="2481820"/>
            <a:ext cx="959100" cy="8202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1" name="Google Shape;551;p48"/>
          <p:cNvCxnSpPr>
            <a:stCxn id="550" idx="3"/>
          </p:cNvCxnSpPr>
          <p:nvPr/>
        </p:nvCxnSpPr>
        <p:spPr>
          <a:xfrm>
            <a:off x="8469664" y="3302020"/>
            <a:ext cx="923100" cy="8685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2" name="Google Shape;552;p48"/>
          <p:cNvSpPr/>
          <p:nvPr/>
        </p:nvSpPr>
        <p:spPr>
          <a:xfrm>
            <a:off x="2208786" y="2142965"/>
            <a:ext cx="1369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Jenkins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8"/>
          <p:cNvSpPr/>
          <p:nvPr/>
        </p:nvSpPr>
        <p:spPr>
          <a:xfrm>
            <a:off x="5955941" y="2182243"/>
            <a:ext cx="1369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Spinnaker</a:t>
            </a:r>
            <a:endParaRPr b="1"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5755201" y="4909600"/>
            <a:ext cx="411600" cy="41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55746" y="4866639"/>
            <a:ext cx="487325" cy="483548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8"/>
          <p:cNvSpPr/>
          <p:nvPr/>
        </p:nvSpPr>
        <p:spPr>
          <a:xfrm>
            <a:off x="9675601" y="1836593"/>
            <a:ext cx="1369635" cy="285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Kubernetes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57" name="Google Shape;557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62393" y="2523097"/>
            <a:ext cx="1374460" cy="33822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8"/>
          <p:cNvSpPr/>
          <p:nvPr/>
        </p:nvSpPr>
        <p:spPr>
          <a:xfrm>
            <a:off x="2232352" y="2582882"/>
            <a:ext cx="103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endParaRPr/>
          </a:p>
        </p:txBody>
      </p:sp>
      <p:pic>
        <p:nvPicPr>
          <p:cNvPr descr="A picture containing screenshot&#10;&#10;Description generated with very high confidence" id="559" name="Google Shape;559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60729" y="2955160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/>
          <p:nvPr/>
        </p:nvSpPr>
        <p:spPr>
          <a:xfrm>
            <a:off x="2083093" y="3022801"/>
            <a:ext cx="13383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Run Unit Tests</a:t>
            </a:r>
            <a:endParaRPr/>
          </a:p>
        </p:txBody>
      </p:sp>
      <p:pic>
        <p:nvPicPr>
          <p:cNvPr descr="A picture containing screenshot&#10;&#10;Description generated with very high confidence" id="561" name="Google Shape;561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68055" y="3387448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8"/>
          <p:cNvSpPr/>
          <p:nvPr/>
        </p:nvSpPr>
        <p:spPr>
          <a:xfrm>
            <a:off x="1936554" y="3455089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Build Docker Image</a:t>
            </a:r>
            <a:endParaRPr sz="1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63" name="Google Shape;563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5380" y="3834390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8"/>
          <p:cNvSpPr/>
          <p:nvPr/>
        </p:nvSpPr>
        <p:spPr>
          <a:xfrm>
            <a:off x="1943879" y="3902031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Push Docker Image</a:t>
            </a:r>
            <a:endParaRPr sz="1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65" name="Google Shape;565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96245" y="2530197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8"/>
          <p:cNvSpPr/>
          <p:nvPr/>
        </p:nvSpPr>
        <p:spPr>
          <a:xfrm>
            <a:off x="4764744" y="2597838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Deploy to QA K8s</a:t>
            </a:r>
            <a:endParaRPr/>
          </a:p>
        </p:txBody>
      </p:sp>
      <p:pic>
        <p:nvPicPr>
          <p:cNvPr descr="A picture containing screenshot&#10;&#10;Description generated with very high confidence" id="567" name="Google Shape;567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96245" y="3131005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8"/>
          <p:cNvSpPr/>
          <p:nvPr/>
        </p:nvSpPr>
        <p:spPr>
          <a:xfrm>
            <a:off x="4764744" y="3198646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Run Tests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69" name="Google Shape;569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74265" y="3724486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8"/>
          <p:cNvSpPr/>
          <p:nvPr/>
        </p:nvSpPr>
        <p:spPr>
          <a:xfrm>
            <a:off x="4742764" y="3792127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71" name="Google Shape;571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2438" y="2537523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8"/>
          <p:cNvSpPr/>
          <p:nvPr/>
        </p:nvSpPr>
        <p:spPr>
          <a:xfrm>
            <a:off x="6830937" y="2605164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Deploy to Prod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73" name="Google Shape;573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9765" y="3123679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8"/>
          <p:cNvSpPr/>
          <p:nvPr/>
        </p:nvSpPr>
        <p:spPr>
          <a:xfrm>
            <a:off x="6838264" y="3191320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Manage Traffic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very high confidence" id="574" name="Google Shape;574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7783" y="3717158"/>
            <a:ext cx="1369929" cy="34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8"/>
          <p:cNvSpPr/>
          <p:nvPr/>
        </p:nvSpPr>
        <p:spPr>
          <a:xfrm>
            <a:off x="6816282" y="3784799"/>
            <a:ext cx="16314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576" name="Google Shape;576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89753" y="5534069"/>
            <a:ext cx="1085118" cy="58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8"/>
          <p:cNvSpPr/>
          <p:nvPr/>
        </p:nvSpPr>
        <p:spPr>
          <a:xfrm>
            <a:off x="6234525" y="5616529"/>
            <a:ext cx="986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578" name="Google Shape;578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57164" y="5482780"/>
            <a:ext cx="1085118" cy="58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8"/>
          <p:cNvSpPr/>
          <p:nvPr/>
        </p:nvSpPr>
        <p:spPr>
          <a:xfrm>
            <a:off x="3401936" y="5579894"/>
            <a:ext cx="986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Docker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Registry</a:t>
            </a:r>
            <a:endParaRPr/>
          </a:p>
        </p:txBody>
      </p:sp>
      <p:pic>
        <p:nvPicPr>
          <p:cNvPr descr="A close up of a logo&#10;&#10;Description generated with very high confidence" id="580" name="Google Shape;580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56144" y="4024721"/>
            <a:ext cx="1085118" cy="58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8"/>
          <p:cNvSpPr/>
          <p:nvPr/>
        </p:nvSpPr>
        <p:spPr>
          <a:xfrm>
            <a:off x="9900916" y="4121835"/>
            <a:ext cx="986518" cy="412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Prod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Cluster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582" name="Google Shape;582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78125" y="2258933"/>
            <a:ext cx="1085118" cy="58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8"/>
          <p:cNvSpPr/>
          <p:nvPr/>
        </p:nvSpPr>
        <p:spPr>
          <a:xfrm>
            <a:off x="9922897" y="2356047"/>
            <a:ext cx="986518" cy="412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QA Cluster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48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  <p:pic>
        <p:nvPicPr>
          <p:cNvPr descr="A picture containing screenshot&#10;&#10;Description generated with high confidence" id="585" name="Google Shape;5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59" y="5083712"/>
            <a:ext cx="1525572" cy="106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8"/>
          <p:cNvSpPr/>
          <p:nvPr/>
        </p:nvSpPr>
        <p:spPr>
          <a:xfrm>
            <a:off x="816835" y="5177808"/>
            <a:ext cx="1369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GitLab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587" name="Google Shape;587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8264" y="5477480"/>
            <a:ext cx="1085118" cy="58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8"/>
          <p:cNvSpPr/>
          <p:nvPr/>
        </p:nvSpPr>
        <p:spPr>
          <a:xfrm>
            <a:off x="973036" y="5574594"/>
            <a:ext cx="986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Git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Repository</a:t>
            </a:r>
            <a:endParaRPr/>
          </a:p>
        </p:txBody>
      </p:sp>
      <p:cxnSp>
        <p:nvCxnSpPr>
          <p:cNvPr id="589" name="Google Shape;589;p48"/>
          <p:cNvCxnSpPr>
            <a:endCxn id="586" idx="0"/>
          </p:cNvCxnSpPr>
          <p:nvPr/>
        </p:nvCxnSpPr>
        <p:spPr>
          <a:xfrm rot="5400000">
            <a:off x="1428835" y="4379358"/>
            <a:ext cx="871200" cy="7257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90" name="Google Shape;590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6675" y="4902622"/>
            <a:ext cx="411601" cy="41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9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Spinnaker and Kubernetes</a:t>
            </a:r>
            <a:endParaRPr/>
          </a:p>
        </p:txBody>
      </p:sp>
      <p:sp>
        <p:nvSpPr>
          <p:cNvPr id="597" name="Google Shape;597;p49"/>
          <p:cNvSpPr txBox="1"/>
          <p:nvPr>
            <p:ph idx="2" type="body"/>
          </p:nvPr>
        </p:nvSpPr>
        <p:spPr>
          <a:xfrm>
            <a:off x="1994480" y="1611291"/>
            <a:ext cx="8686796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Manifest-based deployment: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Any k8s resource: Deployment, Config, Secret, Custom Resource (Routing rule etc.)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May trigger pipeline execution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Stored in Git, GCS, S3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May be linked to each other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Docker registry integration and ability to run pipeline w/ new image is pushed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98" name="Google Shape;598;p49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2"/>
          <p:cNvSpPr txBox="1"/>
          <p:nvPr>
            <p:ph idx="2" type="body"/>
          </p:nvPr>
        </p:nvSpPr>
        <p:spPr>
          <a:xfrm>
            <a:off x="1163850" y="1632854"/>
            <a:ext cx="9901800" cy="210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2"/>
          <p:cNvSpPr/>
          <p:nvPr/>
        </p:nvSpPr>
        <p:spPr>
          <a:xfrm>
            <a:off x="0" y="4064000"/>
            <a:ext cx="12192000" cy="279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2"/>
          <p:cNvSpPr txBox="1"/>
          <p:nvPr/>
        </p:nvSpPr>
        <p:spPr>
          <a:xfrm>
            <a:off x="533950" y="4672125"/>
            <a:ext cx="80538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</a:rPr>
              <a:t>Tuesday September 15, 2020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</a:rPr>
              <a:t>Thursday March 18, 2021 </a:t>
            </a:r>
            <a:r>
              <a:rPr lang="en-US" sz="2400">
                <a:solidFill>
                  <a:srgbClr val="434343"/>
                </a:solidFill>
              </a:rPr>
              <a:t>(alternative date)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</a:rPr>
              <a:t>@ Red Cross Square in Downtown DC</a:t>
            </a:r>
            <a:endParaRPr b="1" sz="2400">
              <a:solidFill>
                <a:srgbClr val="434343"/>
              </a:solidFill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225" y="5606350"/>
            <a:ext cx="3826675" cy="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Spinnaker and Kubernetes (cont.)</a:t>
            </a:r>
            <a:endParaRPr/>
          </a:p>
        </p:txBody>
      </p:sp>
      <p:sp>
        <p:nvSpPr>
          <p:cNvPr id="605" name="Google Shape;605;p50"/>
          <p:cNvSpPr txBox="1"/>
          <p:nvPr>
            <p:ph idx="2" type="body"/>
          </p:nvPr>
        </p:nvSpPr>
        <p:spPr>
          <a:xfrm>
            <a:off x="2228112" y="1625668"/>
            <a:ext cx="8474730" cy="450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Native k8s capabilities enable blue-green deployments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Istio or Linkerd enable Canary deployments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Prometheus and Datadog integrations for monitoring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Pipeline templates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Helm as a template engine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06" name="Google Shape;606;p50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1"/>
          <p:cNvSpPr txBox="1"/>
          <p:nvPr>
            <p:ph type="title"/>
          </p:nvPr>
        </p:nvSpPr>
        <p:spPr>
          <a:xfrm>
            <a:off x="4551903" y="4149799"/>
            <a:ext cx="6750321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/>
              <a:t>Canary Pipeline</a:t>
            </a:r>
            <a:endParaRPr/>
          </a:p>
        </p:txBody>
      </p:sp>
      <p:sp>
        <p:nvSpPr>
          <p:cNvPr id="613" name="Google Shape;613;p51"/>
          <p:cNvSpPr/>
          <p:nvPr/>
        </p:nvSpPr>
        <p:spPr>
          <a:xfrm>
            <a:off x="7006856" y="1743740"/>
            <a:ext cx="4646428" cy="1212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1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2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Release Pipeline</a:t>
            </a:r>
            <a:endParaRPr/>
          </a:p>
        </p:txBody>
      </p:sp>
      <p:pic>
        <p:nvPicPr>
          <p:cNvPr descr="A screenshot of a cell phone&#10;&#10;Description generated with high confidence" id="621" name="Google Shape;62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8971" y="2215080"/>
            <a:ext cx="2545901" cy="16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2"/>
          <p:cNvSpPr txBox="1"/>
          <p:nvPr/>
        </p:nvSpPr>
        <p:spPr>
          <a:xfrm>
            <a:off x="8966560" y="2289074"/>
            <a:ext cx="2210721" cy="338554"/>
          </a:xfrm>
          <a:prstGeom prst="rect">
            <a:avLst/>
          </a:prstGeom>
          <a:solidFill>
            <a:srgbClr val="CCE6BA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vCurrent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generated with high confidence" id="623" name="Google Shape;62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6308" y="2215080"/>
            <a:ext cx="2545901" cy="16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2"/>
          <p:cNvSpPr txBox="1"/>
          <p:nvPr/>
        </p:nvSpPr>
        <p:spPr>
          <a:xfrm>
            <a:off x="6103895" y="2322557"/>
            <a:ext cx="2210721" cy="338554"/>
          </a:xfrm>
          <a:prstGeom prst="rect">
            <a:avLst/>
          </a:prstGeom>
          <a:solidFill>
            <a:srgbClr val="CCE6BA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/>
          </a:p>
        </p:txBody>
      </p:sp>
      <p:pic>
        <p:nvPicPr>
          <p:cNvPr descr="A screenshot of a cell phone&#10;&#10;Description generated with high confidence" id="625" name="Google Shape;62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924" y="2215080"/>
            <a:ext cx="2545901" cy="16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2"/>
          <p:cNvSpPr txBox="1"/>
          <p:nvPr/>
        </p:nvSpPr>
        <p:spPr>
          <a:xfrm>
            <a:off x="3299578" y="2289074"/>
            <a:ext cx="2210721" cy="338554"/>
          </a:xfrm>
          <a:prstGeom prst="rect">
            <a:avLst/>
          </a:prstGeom>
          <a:solidFill>
            <a:srgbClr val="CCE6BA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traffic to vNext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generated with high confidence" id="627" name="Google Shape;6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62" y="2203719"/>
            <a:ext cx="2545901" cy="16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2"/>
          <p:cNvSpPr txBox="1"/>
          <p:nvPr/>
        </p:nvSpPr>
        <p:spPr>
          <a:xfrm>
            <a:off x="362551" y="2277712"/>
            <a:ext cx="2210721" cy="338554"/>
          </a:xfrm>
          <a:prstGeom prst="rect">
            <a:avLst/>
          </a:prstGeom>
          <a:solidFill>
            <a:srgbClr val="CCE6BA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vNext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generated with high confidence" id="629" name="Google Shape;62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6308" y="4473530"/>
            <a:ext cx="2545901" cy="164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2"/>
          <p:cNvSpPr txBox="1"/>
          <p:nvPr/>
        </p:nvSpPr>
        <p:spPr>
          <a:xfrm>
            <a:off x="6103897" y="4547523"/>
            <a:ext cx="2210721" cy="338554"/>
          </a:xfrm>
          <a:prstGeom prst="rect">
            <a:avLst/>
          </a:prstGeom>
          <a:solidFill>
            <a:srgbClr val="CCE6BA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vNext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1" name="Google Shape;631;p52"/>
          <p:cNvCxnSpPr>
            <a:stCxn id="623" idx="0"/>
            <a:endCxn id="625" idx="0"/>
          </p:cNvCxnSpPr>
          <p:nvPr/>
        </p:nvCxnSpPr>
        <p:spPr>
          <a:xfrm rot="5400000">
            <a:off x="5763258" y="769680"/>
            <a:ext cx="600" cy="2891400"/>
          </a:xfrm>
          <a:prstGeom prst="bentConnector3">
            <a:avLst>
              <a:gd fmla="val -79272998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2" name="Google Shape;632;p52"/>
          <p:cNvSpPr txBox="1"/>
          <p:nvPr/>
        </p:nvSpPr>
        <p:spPr>
          <a:xfrm>
            <a:off x="362551" y="2839362"/>
            <a:ext cx="22107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new k8s deployment with a new version.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health checks</a:t>
            </a:r>
            <a:endParaRPr/>
          </a:p>
        </p:txBody>
      </p:sp>
      <p:sp>
        <p:nvSpPr>
          <p:cNvPr id="633" name="Google Shape;633;p52"/>
          <p:cNvSpPr txBox="1"/>
          <p:nvPr/>
        </p:nvSpPr>
        <p:spPr>
          <a:xfrm>
            <a:off x="3287099" y="2839361"/>
            <a:ext cx="22107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Istio routing rule increasing percentage of traffic to a new version</a:t>
            </a:r>
            <a:endParaRPr/>
          </a:p>
        </p:txBody>
      </p:sp>
      <p:sp>
        <p:nvSpPr>
          <p:cNvPr id="634" name="Google Shape;634;p52"/>
          <p:cNvSpPr txBox="1"/>
          <p:nvPr/>
        </p:nvSpPr>
        <p:spPr>
          <a:xfrm>
            <a:off x="6103896" y="2839362"/>
            <a:ext cx="221072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new version comparing Prometheus metrics to a baseline or specified threshold</a:t>
            </a:r>
            <a:endParaRPr/>
          </a:p>
        </p:txBody>
      </p:sp>
      <p:sp>
        <p:nvSpPr>
          <p:cNvPr id="635" name="Google Shape;635;p52"/>
          <p:cNvSpPr txBox="1"/>
          <p:nvPr/>
        </p:nvSpPr>
        <p:spPr>
          <a:xfrm>
            <a:off x="8966559" y="2839361"/>
            <a:ext cx="22107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previous deployment or scale down to 0</a:t>
            </a:r>
            <a:endParaRPr/>
          </a:p>
        </p:txBody>
      </p:sp>
      <p:sp>
        <p:nvSpPr>
          <p:cNvPr id="636" name="Google Shape;636;p52"/>
          <p:cNvSpPr txBox="1"/>
          <p:nvPr/>
        </p:nvSpPr>
        <p:spPr>
          <a:xfrm>
            <a:off x="6110248" y="5130730"/>
            <a:ext cx="22107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vNext deployment or stop sending traffic</a:t>
            </a:r>
            <a:endParaRPr/>
          </a:p>
        </p:txBody>
      </p:sp>
      <p:cxnSp>
        <p:nvCxnSpPr>
          <p:cNvPr id="637" name="Google Shape;637;p52"/>
          <p:cNvCxnSpPr>
            <a:stCxn id="625" idx="3"/>
            <a:endCxn id="623" idx="1"/>
          </p:cNvCxnSpPr>
          <p:nvPr/>
        </p:nvCxnSpPr>
        <p:spPr>
          <a:xfrm>
            <a:off x="5590825" y="3035339"/>
            <a:ext cx="34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8" name="Google Shape;638;p52"/>
          <p:cNvCxnSpPr>
            <a:stCxn id="627" idx="3"/>
            <a:endCxn id="625" idx="1"/>
          </p:cNvCxnSpPr>
          <p:nvPr/>
        </p:nvCxnSpPr>
        <p:spPr>
          <a:xfrm>
            <a:off x="2740863" y="3023978"/>
            <a:ext cx="304200" cy="11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9" name="Google Shape;639;p52"/>
          <p:cNvCxnSpPr>
            <a:stCxn id="623" idx="3"/>
            <a:endCxn id="621" idx="1"/>
          </p:cNvCxnSpPr>
          <p:nvPr/>
        </p:nvCxnSpPr>
        <p:spPr>
          <a:xfrm>
            <a:off x="8482209" y="3035339"/>
            <a:ext cx="316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0" name="Google Shape;640;p52"/>
          <p:cNvCxnSpPr>
            <a:stCxn id="623" idx="2"/>
            <a:endCxn id="629" idx="0"/>
          </p:cNvCxnSpPr>
          <p:nvPr/>
        </p:nvCxnSpPr>
        <p:spPr>
          <a:xfrm>
            <a:off x="7209258" y="3855598"/>
            <a:ext cx="0" cy="61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5565" y="3439073"/>
            <a:ext cx="555478" cy="55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3070" y="5634214"/>
            <a:ext cx="603080" cy="6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3"/>
          <p:cNvSpPr txBox="1"/>
          <p:nvPr>
            <p:ph type="title"/>
          </p:nvPr>
        </p:nvSpPr>
        <p:spPr>
          <a:xfrm>
            <a:off x="4551903" y="3747026"/>
            <a:ext cx="6750321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/>
              <a:t>Demo</a:t>
            </a:r>
            <a:endParaRPr/>
          </a:p>
        </p:txBody>
      </p:sp>
      <p:sp>
        <p:nvSpPr>
          <p:cNvPr id="650" name="Google Shape;650;p53"/>
          <p:cNvSpPr/>
          <p:nvPr/>
        </p:nvSpPr>
        <p:spPr>
          <a:xfrm>
            <a:off x="7006856" y="1743740"/>
            <a:ext cx="4646428" cy="1212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3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4"/>
          <p:cNvSpPr txBox="1"/>
          <p:nvPr>
            <p:ph idx="1" type="body"/>
          </p:nvPr>
        </p:nvSpPr>
        <p:spPr>
          <a:xfrm>
            <a:off x="1163844" y="807085"/>
            <a:ext cx="9901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Beyond Simple Demo</a:t>
            </a:r>
            <a:endParaRPr/>
          </a:p>
        </p:txBody>
      </p:sp>
      <p:sp>
        <p:nvSpPr>
          <p:cNvPr id="658" name="Google Shape;658;p54"/>
          <p:cNvSpPr txBox="1"/>
          <p:nvPr>
            <p:ph idx="2" type="body"/>
          </p:nvPr>
        </p:nvSpPr>
        <p:spPr>
          <a:xfrm>
            <a:off x="1994480" y="1611291"/>
            <a:ext cx="86868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Reliable graceful service shutdown</a:t>
            </a:r>
            <a:endParaRPr/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Session-based canary, tracing</a:t>
            </a:r>
            <a:endParaRPr/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Canary analysis strategies: error rate, real/synth load</a:t>
            </a:r>
            <a:endParaRPr/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Stateful components</a:t>
            </a:r>
            <a:endParaRPr/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Continuous Integration</a:t>
            </a:r>
            <a:endParaRPr/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Branching strategies, multi-branch development</a:t>
            </a:r>
            <a:endParaRPr/>
          </a:p>
        </p:txBody>
      </p:sp>
      <p:sp>
        <p:nvSpPr>
          <p:cNvPr id="659" name="Google Shape;659;p54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5"/>
          <p:cNvSpPr txBox="1"/>
          <p:nvPr>
            <p:ph idx="1" type="body"/>
          </p:nvPr>
        </p:nvSpPr>
        <p:spPr>
          <a:xfrm>
            <a:off x="4528640" y="3267557"/>
            <a:ext cx="6434897" cy="3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/>
              <a:t>Oleg Chunikhin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| C</a:t>
            </a:r>
            <a:r>
              <a:rPr lang="en-US"/>
              <a:t>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55"/>
          <p:cNvSpPr txBox="1"/>
          <p:nvPr>
            <p:ph idx="2" type="body"/>
          </p:nvPr>
        </p:nvSpPr>
        <p:spPr>
          <a:xfrm>
            <a:off x="4528639" y="3640259"/>
            <a:ext cx="6434897" cy="58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oleg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@kublr.com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/>
              <a:t>olgch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55"/>
          <p:cNvSpPr txBox="1"/>
          <p:nvPr>
            <p:ph idx="3" type="body"/>
          </p:nvPr>
        </p:nvSpPr>
        <p:spPr>
          <a:xfrm>
            <a:off x="1205825" y="3115750"/>
            <a:ext cx="3264300" cy="1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</a:pPr>
            <a:r>
              <a:rPr lang="en-US" sz="10200"/>
              <a:t>Q&amp;A</a:t>
            </a:r>
            <a:endParaRPr sz="5000"/>
          </a:p>
        </p:txBody>
      </p:sp>
      <p:sp>
        <p:nvSpPr>
          <p:cNvPr id="667" name="Google Shape;667;p55"/>
          <p:cNvSpPr txBox="1"/>
          <p:nvPr/>
        </p:nvSpPr>
        <p:spPr>
          <a:xfrm>
            <a:off x="1232059" y="5281084"/>
            <a:ext cx="45700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Sign up for our 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newsletter</a:t>
            </a: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on kublr.com and stay in touch! </a:t>
            </a:r>
            <a:endParaRPr b="1"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idx="1" type="body"/>
          </p:nvPr>
        </p:nvSpPr>
        <p:spPr>
          <a:xfrm>
            <a:off x="2237280" y="665097"/>
            <a:ext cx="9106500" cy="5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DC Meetup Slack Channel</a:t>
            </a:r>
            <a:endParaRPr/>
          </a:p>
        </p:txBody>
      </p:sp>
      <p:sp>
        <p:nvSpPr>
          <p:cNvPr id="139" name="Google Shape;139;p33"/>
          <p:cNvSpPr txBox="1"/>
          <p:nvPr>
            <p:ph idx="2" type="body"/>
          </p:nvPr>
        </p:nvSpPr>
        <p:spPr>
          <a:xfrm>
            <a:off x="2221150" y="2142402"/>
            <a:ext cx="9034800" cy="261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/>
              <a:t>J</a:t>
            </a:r>
            <a:r>
              <a:rPr b="1" lang="en-US" sz="4800"/>
              <a:t>oin our </a:t>
            </a:r>
            <a:r>
              <a:rPr b="1" lang="en-US" sz="4800">
                <a:solidFill>
                  <a:schemeClr val="accent2"/>
                </a:solidFill>
              </a:rPr>
              <a:t>meetup-dc</a:t>
            </a:r>
            <a:r>
              <a:rPr b="1" lang="en-US" sz="4800"/>
              <a:t> channel on the </a:t>
            </a:r>
            <a:r>
              <a:rPr b="1" lang="en-US" sz="4800">
                <a:solidFill>
                  <a:schemeClr val="accent2"/>
                </a:solidFill>
              </a:rPr>
              <a:t>Kubernetes</a:t>
            </a:r>
            <a:r>
              <a:rPr b="1" lang="en-US" sz="4800"/>
              <a:t> Slack</a:t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/>
        </p:nvSpPr>
        <p:spPr>
          <a:xfrm>
            <a:off x="4724399" y="3200399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  <p:sp>
        <p:nvSpPr>
          <p:cNvPr id="145" name="Google Shape;145;p34"/>
          <p:cNvSpPr txBox="1"/>
          <p:nvPr/>
        </p:nvSpPr>
        <p:spPr>
          <a:xfrm>
            <a:off x="4860471" y="3336471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  <p:pic>
        <p:nvPicPr>
          <p:cNvPr id="146" name="Google Shape;14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463" y="742950"/>
            <a:ext cx="10650600" cy="56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 txBox="1"/>
          <p:nvPr>
            <p:ph idx="1" type="body"/>
          </p:nvPr>
        </p:nvSpPr>
        <p:spPr>
          <a:xfrm>
            <a:off x="1915870" y="6139543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0" lang="en-US" sz="2000"/>
              <a:t>Learn more at </a:t>
            </a:r>
            <a:r>
              <a:rPr lang="en-US" sz="2000">
                <a:solidFill>
                  <a:schemeClr val="accent2"/>
                </a:solidFill>
              </a:rPr>
              <a:t>kublr.com/how-it-works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2237280" y="665097"/>
            <a:ext cx="9106582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Why Canary?</a:t>
            </a:r>
            <a:endParaRPr/>
          </a:p>
        </p:txBody>
      </p:sp>
      <p:sp>
        <p:nvSpPr>
          <p:cNvPr id="154" name="Google Shape;154;p35"/>
          <p:cNvSpPr txBox="1"/>
          <p:nvPr>
            <p:ph idx="2" type="body"/>
          </p:nvPr>
        </p:nvSpPr>
        <p:spPr>
          <a:xfrm>
            <a:off x="986449" y="1519197"/>
            <a:ext cx="8944839" cy="364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Canary release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 is a technique to reduce the risk of introducing a new software version in production by slowly rolling out the change to a small subset of users before rolling it out to the entire infrastructure and making it available to everybody.”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1" marL="45720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i="1" lang="en-US"/>
              <a:t>https://martinfowler.com</a:t>
            </a:r>
            <a:endParaRPr i="1"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5" name="Google Shape;155;p35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>
            <p:ph type="title"/>
          </p:nvPr>
        </p:nvSpPr>
        <p:spPr>
          <a:xfrm>
            <a:off x="6139543" y="3456464"/>
            <a:ext cx="5132536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/>
              <a:t>Canary in Kubernetes</a:t>
            </a:r>
            <a:endParaRPr/>
          </a:p>
        </p:txBody>
      </p:sp>
      <p:sp>
        <p:nvSpPr>
          <p:cNvPr id="162" name="Google Shape;162;p36"/>
          <p:cNvSpPr/>
          <p:nvPr/>
        </p:nvSpPr>
        <p:spPr>
          <a:xfrm>
            <a:off x="7006856" y="1743740"/>
            <a:ext cx="4646428" cy="1212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37"/>
          <p:cNvCxnSpPr/>
          <p:nvPr/>
        </p:nvCxnSpPr>
        <p:spPr>
          <a:xfrm>
            <a:off x="8703796" y="3908424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37"/>
          <p:cNvSpPr txBox="1"/>
          <p:nvPr>
            <p:ph idx="1" type="body"/>
          </p:nvPr>
        </p:nvSpPr>
        <p:spPr>
          <a:xfrm>
            <a:off x="1163844" y="807085"/>
            <a:ext cx="6691796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in Kubernetes</a:t>
            </a:r>
            <a:endParaRPr/>
          </a:p>
        </p:txBody>
      </p:sp>
      <p:pic>
        <p:nvPicPr>
          <p:cNvPr id="170" name="Google Shape;1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88" y="3016018"/>
            <a:ext cx="12763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high confidence" id="171" name="Google Shape;1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663" y="2124075"/>
            <a:ext cx="30670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172" name="Google Shape;1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325" y="2752725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173" name="Google Shape;17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325" y="3914774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174" name="Google Shape;17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1496" y="3089275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1021" y="3136900"/>
            <a:ext cx="2247900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7"/>
          <p:cNvCxnSpPr/>
          <p:nvPr/>
        </p:nvCxnSpPr>
        <p:spPr>
          <a:xfrm flipH="1" rot="10800000">
            <a:off x="4190739" y="3276473"/>
            <a:ext cx="1766700" cy="3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7" name="Google Shape;177;p37"/>
          <p:cNvSpPr txBox="1"/>
          <p:nvPr/>
        </p:nvSpPr>
        <p:spPr>
          <a:xfrm>
            <a:off x="1152265" y="3578627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A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7"/>
          <p:cNvSpPr txBox="1"/>
          <p:nvPr/>
        </p:nvSpPr>
        <p:spPr>
          <a:xfrm>
            <a:off x="999865" y="3045227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179" name="Google Shape;179;p37"/>
          <p:cNvSpPr txBox="1"/>
          <p:nvPr/>
        </p:nvSpPr>
        <p:spPr>
          <a:xfrm>
            <a:off x="5743314" y="2191383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39288" y="4005263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/>
          <p:nvPr/>
        </p:nvSpPr>
        <p:spPr>
          <a:xfrm>
            <a:off x="9648564" y="4010658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182" name="Google Shape;182;p37"/>
          <p:cNvSpPr txBox="1"/>
          <p:nvPr/>
        </p:nvSpPr>
        <p:spPr>
          <a:xfrm>
            <a:off x="7219689" y="3686808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9696189" y="4458333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6219564" y="442975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6029064" y="275335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186" name="Google Shape;186;p37"/>
          <p:cNvSpPr txBox="1"/>
          <p:nvPr/>
        </p:nvSpPr>
        <p:spPr>
          <a:xfrm>
            <a:off x="6029064" y="391540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187" name="Google Shape;187;p37"/>
          <p:cNvSpPr txBox="1"/>
          <p:nvPr/>
        </p:nvSpPr>
        <p:spPr>
          <a:xfrm>
            <a:off x="6219564" y="326770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7037" y="3016017"/>
            <a:ext cx="12763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3152514" y="3578626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3000114" y="3045226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191" name="Google Shape;191;p37"/>
          <p:cNvCxnSpPr/>
          <p:nvPr/>
        </p:nvCxnSpPr>
        <p:spPr>
          <a:xfrm flipH="1" rot="10800000">
            <a:off x="2302996" y="3571642"/>
            <a:ext cx="5810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92" name="Google Shape;192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34613" y="3343275"/>
            <a:ext cx="4095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7"/>
          <p:cNvCxnSpPr/>
          <p:nvPr/>
        </p:nvCxnSpPr>
        <p:spPr>
          <a:xfrm>
            <a:off x="4224795" y="3442030"/>
            <a:ext cx="1675800" cy="1293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" name="Google Shape;194;p37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in Kubernetes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/>
          </a:p>
        </p:txBody>
      </p:sp>
      <p:cxnSp>
        <p:nvCxnSpPr>
          <p:cNvPr id="201" name="Google Shape;201;p38"/>
          <p:cNvCxnSpPr/>
          <p:nvPr/>
        </p:nvCxnSpPr>
        <p:spPr>
          <a:xfrm>
            <a:off x="8751421" y="3213099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588" y="3476625"/>
            <a:ext cx="12763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high confidence" id="203" name="Google Shape;2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9288" y="1428750"/>
            <a:ext cx="30670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04" name="Google Shape;20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6950" y="2057400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05" name="Google Shape;2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6950" y="3219449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206" name="Google Shape;20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9121" y="2393950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08646" y="2441575"/>
            <a:ext cx="2247900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8"/>
          <p:cNvCxnSpPr/>
          <p:nvPr/>
        </p:nvCxnSpPr>
        <p:spPr>
          <a:xfrm flipH="1" rot="10800000">
            <a:off x="4512795" y="2581350"/>
            <a:ext cx="1492200" cy="117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9" name="Google Shape;209;p38"/>
          <p:cNvSpPr txBox="1"/>
          <p:nvPr/>
        </p:nvSpPr>
        <p:spPr>
          <a:xfrm>
            <a:off x="1457065" y="4039234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A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1304665" y="3505834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11" name="Google Shape;211;p38"/>
          <p:cNvSpPr txBox="1"/>
          <p:nvPr/>
        </p:nvSpPr>
        <p:spPr>
          <a:xfrm>
            <a:off x="5790939" y="1496058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high confidence" id="212" name="Google Shape;212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86913" y="3309938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8"/>
          <p:cNvSpPr txBox="1"/>
          <p:nvPr/>
        </p:nvSpPr>
        <p:spPr>
          <a:xfrm>
            <a:off x="9696189" y="3315333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214" name="Google Shape;214;p38"/>
          <p:cNvSpPr txBox="1"/>
          <p:nvPr/>
        </p:nvSpPr>
        <p:spPr>
          <a:xfrm>
            <a:off x="7267314" y="2991483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9743814" y="3763008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6267189" y="3734433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6076689" y="2058033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6076689" y="3220083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6267189" y="2572383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1837" y="3476624"/>
            <a:ext cx="12763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3457314" y="4039233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3304914" y="3505833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cxnSp>
        <p:nvCxnSpPr>
          <p:cNvPr id="223" name="Google Shape;223;p38"/>
          <p:cNvCxnSpPr/>
          <p:nvPr/>
        </p:nvCxnSpPr>
        <p:spPr>
          <a:xfrm flipH="1" rot="10800000">
            <a:off x="4512796" y="4070349"/>
            <a:ext cx="1514475" cy="190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4" name="Google Shape;224;p38"/>
          <p:cNvCxnSpPr/>
          <p:nvPr/>
        </p:nvCxnSpPr>
        <p:spPr>
          <a:xfrm flipH="1" rot="10800000">
            <a:off x="2607796" y="4032249"/>
            <a:ext cx="5810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5" name="Google Shape;225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82238" y="2647950"/>
            <a:ext cx="4095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high confidence" id="226" name="Google Shape;226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6462713" y="4161935"/>
            <a:ext cx="16478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generated with high confidence" id="227" name="Google Shape;227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53125" y="5333510"/>
            <a:ext cx="1181100" cy="108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8"/>
          <p:cNvCxnSpPr/>
          <p:nvPr/>
        </p:nvCxnSpPr>
        <p:spPr>
          <a:xfrm flipH="1" rot="10800000">
            <a:off x="5789146" y="5260190"/>
            <a:ext cx="2990850" cy="952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38"/>
          <p:cNvSpPr txBox="1"/>
          <p:nvPr/>
        </p:nvSpPr>
        <p:spPr>
          <a:xfrm>
            <a:off x="5790939" y="4888056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8"/>
          <p:cNvSpPr txBox="1"/>
          <p:nvPr/>
        </p:nvSpPr>
        <p:spPr>
          <a:xfrm>
            <a:off x="5953125" y="533196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6076950" y="5851851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7155500" y="5541153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Track: canary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38"/>
          <p:cNvCxnSpPr/>
          <p:nvPr/>
        </p:nvCxnSpPr>
        <p:spPr>
          <a:xfrm>
            <a:off x="8796338" y="5508179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generated with high confidence" id="234" name="Google Shape;23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4038" y="4689030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53563" y="4736655"/>
            <a:ext cx="22479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high confidence" id="236" name="Google Shape;23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1830" y="5605018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/>
          <p:nvPr/>
        </p:nvSpPr>
        <p:spPr>
          <a:xfrm>
            <a:off x="9741106" y="5610413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9788731" y="6058088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27155" y="4943030"/>
            <a:ext cx="4095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8"/>
          <p:cNvCxnSpPr/>
          <p:nvPr/>
        </p:nvCxnSpPr>
        <p:spPr>
          <a:xfrm>
            <a:off x="4510463" y="4346513"/>
            <a:ext cx="1452000" cy="1282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1" name="Google Shape;241;p38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creenshot&#10;&#10;Description generated with high confidence"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516612" y="846884"/>
            <a:ext cx="16478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generated with high confidence" id="248" name="Google Shape;24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7024" y="2018459"/>
            <a:ext cx="1181100" cy="108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9"/>
          <p:cNvCxnSpPr/>
          <p:nvPr/>
        </p:nvCxnSpPr>
        <p:spPr>
          <a:xfrm flipH="1" rot="10800000">
            <a:off x="5843045" y="1945139"/>
            <a:ext cx="2990850" cy="952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39"/>
          <p:cNvSpPr txBox="1"/>
          <p:nvPr/>
        </p:nvSpPr>
        <p:spPr>
          <a:xfrm>
            <a:off x="5844838" y="1573005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6007024" y="2016917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52" name="Google Shape;252;p39"/>
          <p:cNvSpPr txBox="1"/>
          <p:nvPr/>
        </p:nvSpPr>
        <p:spPr>
          <a:xfrm>
            <a:off x="6130849" y="2536800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1163844" y="807085"/>
            <a:ext cx="9901721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/>
              <a:t>Canary in Kubernetes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t/>
            </a:r>
            <a:endParaRPr/>
          </a:p>
        </p:txBody>
      </p:sp>
      <p:cxnSp>
        <p:nvCxnSpPr>
          <p:cNvPr id="254" name="Google Shape;254;p39"/>
          <p:cNvCxnSpPr/>
          <p:nvPr/>
        </p:nvCxnSpPr>
        <p:spPr>
          <a:xfrm>
            <a:off x="8881030" y="2377288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588" y="3332932"/>
            <a:ext cx="12763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high confidence" id="256" name="Google Shape;25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5491" y="3422975"/>
            <a:ext cx="30670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57" name="Google Shape;25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0030" y="4051625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very high confidence" id="258" name="Google Shape;25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0030" y="5213674"/>
            <a:ext cx="1181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high confidence" id="259" name="Google Shape;259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8730" y="1558139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38255" y="1605764"/>
            <a:ext cx="2247900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39"/>
          <p:cNvCxnSpPr/>
          <p:nvPr/>
        </p:nvCxnSpPr>
        <p:spPr>
          <a:xfrm flipH="1" rot="10800000">
            <a:off x="4512795" y="2437657"/>
            <a:ext cx="1492200" cy="117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2" name="Google Shape;262;p39"/>
          <p:cNvSpPr txBox="1"/>
          <p:nvPr/>
        </p:nvSpPr>
        <p:spPr>
          <a:xfrm>
            <a:off x="1457065" y="3895541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A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1304665" y="3362141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64" name="Google Shape;264;p39"/>
          <p:cNvSpPr txBox="1"/>
          <p:nvPr/>
        </p:nvSpPr>
        <p:spPr>
          <a:xfrm>
            <a:off x="5867142" y="3490283"/>
            <a:ext cx="2338871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ReplicaSet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creenshot&#10;&#10;Description generated with high confidence" id="265" name="Google Shape;265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16522" y="2474127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/>
        </p:nvSpPr>
        <p:spPr>
          <a:xfrm>
            <a:off x="9825798" y="2479522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267" name="Google Shape;267;p39"/>
          <p:cNvSpPr txBox="1"/>
          <p:nvPr/>
        </p:nvSpPr>
        <p:spPr>
          <a:xfrm>
            <a:off x="7220798" y="2356645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9873423" y="2927197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1.0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6230269" y="572865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6039769" y="405225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71" name="Google Shape;271;p39"/>
          <p:cNvSpPr txBox="1"/>
          <p:nvPr/>
        </p:nvSpPr>
        <p:spPr>
          <a:xfrm>
            <a:off x="6039769" y="5214308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6230269" y="4566608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39"/>
          <p:cNvCxnSpPr/>
          <p:nvPr/>
        </p:nvCxnSpPr>
        <p:spPr>
          <a:xfrm flipH="1" rot="10800000">
            <a:off x="2607796" y="3888556"/>
            <a:ext cx="5810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74" name="Google Shape;274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411847" y="1812139"/>
            <a:ext cx="4095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39"/>
          <p:cNvCxnSpPr/>
          <p:nvPr/>
        </p:nvCxnSpPr>
        <p:spPr>
          <a:xfrm>
            <a:off x="8881181" y="5213654"/>
            <a:ext cx="6572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generated with high confidence" id="276" name="Google Shape;276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8881" y="4394505"/>
            <a:ext cx="222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38406" y="4442130"/>
            <a:ext cx="22479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generated with high confidence" id="278" name="Google Shape;278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16673" y="5310493"/>
            <a:ext cx="18478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 txBox="1"/>
          <p:nvPr/>
        </p:nvSpPr>
        <p:spPr>
          <a:xfrm>
            <a:off x="9825949" y="5315888"/>
            <a:ext cx="1672121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9873574" y="5763563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411998" y="4648505"/>
            <a:ext cx="4095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9"/>
          <p:cNvCxnSpPr/>
          <p:nvPr/>
        </p:nvCxnSpPr>
        <p:spPr>
          <a:xfrm>
            <a:off x="4524654" y="4246648"/>
            <a:ext cx="1437900" cy="1399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3" name="Google Shape;283;p39"/>
          <p:cNvSpPr txBox="1"/>
          <p:nvPr/>
        </p:nvSpPr>
        <p:spPr>
          <a:xfrm>
            <a:off x="7223643" y="4799337"/>
            <a:ext cx="1624496" cy="554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Version: 2.0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7474"/>
                </a:solidFill>
                <a:latin typeface="Calibri"/>
                <a:ea typeface="Calibri"/>
                <a:cs typeface="Calibri"/>
                <a:sym typeface="Calibri"/>
              </a:rPr>
              <a:t>Track: canary</a:t>
            </a:r>
            <a:endParaRPr sz="1800">
              <a:solidFill>
                <a:srgbClr val="747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9"/>
          <p:cNvCxnSpPr/>
          <p:nvPr/>
        </p:nvCxnSpPr>
        <p:spPr>
          <a:xfrm>
            <a:off x="4514104" y="3928244"/>
            <a:ext cx="1477800" cy="636900"/>
          </a:xfrm>
          <a:prstGeom prst="bentConnector3">
            <a:avLst>
              <a:gd fmla="val 60315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85" name="Google Shape;28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1837" y="3332931"/>
            <a:ext cx="12763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 txBox="1"/>
          <p:nvPr/>
        </p:nvSpPr>
        <p:spPr>
          <a:xfrm>
            <a:off x="3457314" y="3895540"/>
            <a:ext cx="805346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 B</a:t>
            </a:r>
            <a:endParaRPr b="0"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3304914" y="3362140"/>
            <a:ext cx="1052996" cy="3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F803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</p:txBody>
      </p:sp>
      <p:sp>
        <p:nvSpPr>
          <p:cNvPr id="288" name="Google Shape;288;p39"/>
          <p:cNvSpPr txBox="1"/>
          <p:nvPr/>
        </p:nvSpPr>
        <p:spPr>
          <a:xfrm>
            <a:off x="325681" y="6294289"/>
            <a:ext cx="26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@kublr, @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olgch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xt heavy slide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nk you/contact 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 2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xt heavy slide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ivider slide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hort content slide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hort content slide">
  <a:themeElements>
    <a:clrScheme name="Kublr 2">
      <a:dk1>
        <a:srgbClr val="000000"/>
      </a:dk1>
      <a:lt1>
        <a:srgbClr val="FFFFFF"/>
      </a:lt1>
      <a:dk2>
        <a:srgbClr val="494949"/>
      </a:dk2>
      <a:lt2>
        <a:srgbClr val="9B9B9B"/>
      </a:lt2>
      <a:accent1>
        <a:srgbClr val="83C355"/>
      </a:accent1>
      <a:accent2>
        <a:srgbClr val="2F803C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2F803C"/>
      </a:hlink>
      <a:folHlink>
        <a:srgbClr val="83C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