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Proxima Nova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20" Type="http://schemas.openxmlformats.org/officeDocument/2006/relationships/slide" Target="slides/slide14.xml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ProximaNova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99ff5d7cf_2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899ff5d7cf_2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99ff5d7cf_2_2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899ff5d7cf_2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99ff5d7cf_2_2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899ff5d7cf_2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99ff5d7cf_2_2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899ff5d7cf_2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99ff5d7cf_2_2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Need a way to automate handling of explosive numbers of workloads (microservices)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Placement of workloads AKA deployments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Autoscale, health check, start/stop, rebalance, scale up/down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Building applications for Kubernetes (or any cloud native platform) is fundamentally different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Kubernetes won: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 community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Right level of API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Extensible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Declarative configuration model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Foundation of DevOps and Automation model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Adopting microservices to go fast!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g899ff5d7cf_2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99ff5d7cf_2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899ff5d7cf_2_2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Need a way to automate handling of explosive numbers of workloads (microservices)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Placement of workloads AKA deployments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Autoscale, health check, start/stop, rebalance, scale up/down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Building applications for Kubernetes (or any cloud native platform) is fundamentally different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Kubernetes won: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 community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Right level of API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Extensible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Declarative configuration model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Foundation of DevOps and Automation model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Adopting microservices to go fast!</a:t>
            </a:r>
            <a:endParaRPr/>
          </a:p>
        </p:txBody>
      </p:sp>
      <p:sp>
        <p:nvSpPr>
          <p:cNvPr id="350" name="Google Shape;350;g899ff5d7cf_2_2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99ff5d7cf_2_3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899ff5d7cf_2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99ff5d7cf_2_3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899ff5d7cf_2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99ff5d7cf_2_3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g899ff5d7cf_2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99ff5d7cf_2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899ff5d7cf_2_36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99ff5d7cf_2_3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Simplest set up for Istio multi-cluster</a:t>
            </a:r>
            <a:endParaRPr sz="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No special Envoy routing (though may use zone-aware)</a:t>
            </a:r>
            <a:endParaRPr sz="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Shared control plane increases the failure domain to multiple clusters</a:t>
            </a:r>
            <a:endParaRPr sz="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 flat networking if possible (simpler) but may not have/want that option</a:t>
            </a:r>
            <a:endParaRPr sz="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No special considerations for identity (identity domain is shared)</a:t>
            </a:r>
            <a:endParaRPr sz="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Still need to federate telemetry collection</a:t>
            </a:r>
            <a:endParaRPr sz="800"/>
          </a:p>
        </p:txBody>
      </p:sp>
      <p:sp>
        <p:nvSpPr>
          <p:cNvPr id="447" name="Google Shape;447;g899ff5d7cf_2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99ff5d7cf_2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Challenges in microservices architecture adoption – desires organizations want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899ff5d7cf_2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899ff5d7cf_2_4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Uses a gateway to allow communication between networks</a:t>
            </a:r>
            <a:endParaRPr sz="1100"/>
          </a:p>
          <a:p>
            <a:pPr indent="-4191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Uses Envoy Locality Weighted LB (for the gateway endpoints). Istio calls this “split horizon EDS”.</a:t>
            </a:r>
            <a:endParaRPr sz="1100"/>
          </a:p>
          <a:p>
            <a:pPr indent="-4191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Shares same failure domain across all clusters</a:t>
            </a:r>
            <a:endParaRPr sz="1100"/>
          </a:p>
          <a:p>
            <a:pPr indent="-4191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 the gateways to facilitate communication AND control plane</a:t>
            </a:r>
            <a:endParaRPr sz="1100"/>
          </a:p>
          <a:p>
            <a:pPr indent="-4191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Slight increase in burden on operator to label networks and gateway endpoints correctly so Istio has that information</a:t>
            </a:r>
            <a:endParaRPr/>
          </a:p>
        </p:txBody>
      </p:sp>
      <p:sp>
        <p:nvSpPr>
          <p:cNvPr id="494" name="Google Shape;494;g899ff5d7cf_2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899ff5d7cf_2_4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Uses a gateway to allow communication between networks</a:t>
            </a:r>
            <a:endParaRPr sz="11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Uses Istio’s ServiceEntry mechanism to enable cross-network discovery</a:t>
            </a:r>
            <a:endParaRPr sz="11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Independent control planes</a:t>
            </a:r>
            <a:endParaRPr sz="11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Separate, independent failure domains</a:t>
            </a:r>
            <a:endParaRPr sz="11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Doesn’t solve where trust domains MUST be separate (with federation at the boundaries)</a:t>
            </a:r>
            <a:endParaRPr sz="11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Increase burden on operator to maintain service discovery, identity federation, and multi-cluster configuration across meshes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0" name="Google Shape;550;g899ff5d7cf_2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899ff5d7cf_2_5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g899ff5d7cf_2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99ff5d7cf_2_5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3" name="Google Shape;613;g899ff5d7cf_2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899ff5d7cf_2_5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0" name="Google Shape;670;g899ff5d7cf_2_5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99ff5d7cf_2_5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5" name="Google Shape;675;g899ff5d7cf_2_5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99ff5d7cf_2_7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500"/>
          </a:p>
        </p:txBody>
      </p:sp>
      <p:sp>
        <p:nvSpPr>
          <p:cNvPr id="680" name="Google Shape;680;g899ff5d7cf_2_7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99ff5d7cf_2_8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0" name="Google Shape;690;g899ff5d7cf_2_8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899ff5d7cf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9" name="Google Shape;719;g899ff5d7cf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99ff5d7cf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2" name="Google Shape;752;g899ff5d7cf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99ff5d7cf_2_1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to achieve the needs/solve challenges?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Instead of large clusters with tenancy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Consider many small clusters instead</a:t>
            </a:r>
            <a:endParaRPr/>
          </a:p>
        </p:txBody>
      </p:sp>
      <p:sp>
        <p:nvSpPr>
          <p:cNvPr id="216" name="Google Shape;216;g899ff5d7cf_2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99ff5d7cf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89" name="Google Shape;789;g899ff5d7cf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99ff5d7c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99ff5d7c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899ff5d7c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5" name="Google Shape;835;g899ff5d7c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899ff5d7cf_2_9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g899ff5d7cf_2_9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1" name="Google Shape;841;g899ff5d7cf_2_9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99ff5d7cf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When you have lots of clusters, you may….</a:t>
            </a:r>
            <a:endParaRPr/>
          </a:p>
        </p:txBody>
      </p:sp>
      <p:sp>
        <p:nvSpPr>
          <p:cNvPr id="227" name="Google Shape;227;g899ff5d7cf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99ff5d7cf_2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899ff5d7cf_2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99ff5d7cf_2_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Kubernetes the defacto way to build and deploy containerized microservices … but not everything runs in Kubernetes, and not everything will run on premises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899ff5d7cf_2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99ff5d7cf_2_2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899ff5d7cf_2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99ff5d7cf_2_2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899ff5d7cf_2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99ff5d7cf_2_2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899ff5d7cf_2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Light">
  <p:cSld name="Title Only - Ligh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Light">
  <p:cSld name="Title and Content - Ligh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70995" y="1090613"/>
            <a:ext cx="8604647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Light">
  <p:cSld name="1_Title Only - Ligh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70994" y="131886"/>
            <a:ext cx="8604900" cy="439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0" y="1"/>
            <a:ext cx="9144000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- Dark" showMasterSp="0">
  <p:cSld name="Title Slide - Dark">
    <p:bg>
      <p:bgPr>
        <a:solidFill>
          <a:srgbClr val="13263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 amt="72000"/>
          </a:blip>
          <a:srcRect b="0" l="11211" r="0" t="0"/>
          <a:stretch/>
        </p:blipFill>
        <p:spPr>
          <a:xfrm>
            <a:off x="6074" y="11927"/>
            <a:ext cx="9137925" cy="51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/>
          <p:nvPr/>
        </p:nvSpPr>
        <p:spPr>
          <a:xfrm>
            <a:off x="0" y="137657"/>
            <a:ext cx="5796500" cy="5005844"/>
          </a:xfrm>
          <a:prstGeom prst="rect">
            <a:avLst/>
          </a:prstGeom>
          <a:gradFill>
            <a:gsLst>
              <a:gs pos="0">
                <a:srgbClr val="132636"/>
              </a:gs>
              <a:gs pos="100000">
                <a:srgbClr val="132636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33" y="840503"/>
            <a:ext cx="2152147" cy="7932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 txBox="1"/>
          <p:nvPr>
            <p:ph type="ctrTitle"/>
          </p:nvPr>
        </p:nvSpPr>
        <p:spPr>
          <a:xfrm>
            <a:off x="512633" y="2034105"/>
            <a:ext cx="4303207" cy="108744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512633" y="3199501"/>
            <a:ext cx="4303207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97D3EE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8"/>
          <p:cNvSpPr/>
          <p:nvPr/>
        </p:nvSpPr>
        <p:spPr>
          <a:xfrm>
            <a:off x="0" y="0"/>
            <a:ext cx="9144000" cy="125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reak  - Dark">
  <p:cSld name="Slide Break  - Dark">
    <p:bg>
      <p:bgPr>
        <a:solidFill>
          <a:srgbClr val="13263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7694" y="4776451"/>
            <a:ext cx="718348" cy="26465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/>
          <p:nvPr>
            <p:ph type="title"/>
          </p:nvPr>
        </p:nvSpPr>
        <p:spPr>
          <a:xfrm>
            <a:off x="474448" y="1601259"/>
            <a:ext cx="5321398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474448" y="2651201"/>
            <a:ext cx="5321398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- Light" showMasterSp="0">
  <p:cSld name="Title Slide - Light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 amt="72000"/>
          </a:blip>
          <a:srcRect b="0" l="11211" r="0" t="0"/>
          <a:stretch/>
        </p:blipFill>
        <p:spPr>
          <a:xfrm>
            <a:off x="0" y="11927"/>
            <a:ext cx="9137925" cy="51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/>
          <p:nvPr/>
        </p:nvSpPr>
        <p:spPr>
          <a:xfrm>
            <a:off x="-1" y="125730"/>
            <a:ext cx="6440557" cy="5005844"/>
          </a:xfrm>
          <a:prstGeom prst="rect">
            <a:avLst/>
          </a:prstGeom>
          <a:gradFill>
            <a:gsLst>
              <a:gs pos="0">
                <a:srgbClr val="FFFFFF">
                  <a:alpha val="95294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33" y="840503"/>
            <a:ext cx="2152147" cy="79325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/>
          <p:nvPr>
            <p:ph type="ctrTitle"/>
          </p:nvPr>
        </p:nvSpPr>
        <p:spPr>
          <a:xfrm>
            <a:off x="512633" y="2034105"/>
            <a:ext cx="4303207" cy="108744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512633" y="3199501"/>
            <a:ext cx="4303207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3" name="Google Shape;83;p20"/>
          <p:cNvSpPr/>
          <p:nvPr/>
        </p:nvSpPr>
        <p:spPr>
          <a:xfrm>
            <a:off x="0" y="0"/>
            <a:ext cx="9144000" cy="12573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reak - Microservices">
  <p:cSld name="Slide Break - Microservices">
    <p:bg>
      <p:bgPr>
        <a:solidFill>
          <a:srgbClr val="13263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7694" y="4776451"/>
            <a:ext cx="718348" cy="2646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/>
          <p:nvPr>
            <p:ph type="title"/>
          </p:nvPr>
        </p:nvSpPr>
        <p:spPr>
          <a:xfrm>
            <a:off x="474448" y="1601259"/>
            <a:ext cx="4002661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474448" y="2651201"/>
            <a:ext cx="4002661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972" y="419100"/>
            <a:ext cx="3601054" cy="415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reak - Services Mesh">
  <p:cSld name="Slide Break - Services Mesh">
    <p:bg>
      <p:bgPr>
        <a:solidFill>
          <a:srgbClr val="13263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7694" y="4776451"/>
            <a:ext cx="718348" cy="2646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/>
          <p:nvPr>
            <p:ph type="title"/>
          </p:nvPr>
        </p:nvSpPr>
        <p:spPr>
          <a:xfrm>
            <a:off x="474448" y="1601259"/>
            <a:ext cx="4002661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474448" y="2651201"/>
            <a:ext cx="4002661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503" y="419100"/>
            <a:ext cx="3709872" cy="415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reak - Adaptive Mesh">
  <p:cSld name="Slide Break - Adaptive Mesh">
    <p:bg>
      <p:bgPr>
        <a:solidFill>
          <a:srgbClr val="13263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7694" y="4776451"/>
            <a:ext cx="718348" cy="26465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/>
          <p:nvPr>
            <p:ph type="title"/>
          </p:nvPr>
        </p:nvSpPr>
        <p:spPr>
          <a:xfrm>
            <a:off x="474448" y="1601259"/>
            <a:ext cx="4002661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474448" y="2651201"/>
            <a:ext cx="4002661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50" y="419100"/>
            <a:ext cx="3600195" cy="415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ll Out Slide - Dark">
  <p:cSld name="Call Out Slide - Dark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/>
          <p:nvPr/>
        </p:nvSpPr>
        <p:spPr>
          <a:xfrm>
            <a:off x="0" y="11429"/>
            <a:ext cx="9144000" cy="4663937"/>
          </a:xfrm>
          <a:prstGeom prst="rect">
            <a:avLst/>
          </a:prstGeom>
          <a:solidFill>
            <a:srgbClr val="13263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4"/>
          <p:cNvPicPr preferRelativeResize="0"/>
          <p:nvPr/>
        </p:nvPicPr>
        <p:blipFill rotWithShape="1">
          <a:blip r:embed="rId2">
            <a:alphaModFix amt="72000"/>
          </a:blip>
          <a:srcRect b="9123" l="11211" r="0" t="0"/>
          <a:stretch/>
        </p:blipFill>
        <p:spPr>
          <a:xfrm>
            <a:off x="0" y="11927"/>
            <a:ext cx="9137925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ll Out Slide - Light">
  <p:cSld name="Call Out Slide - Light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 amt="72000"/>
          </a:blip>
          <a:srcRect b="9123" l="11211" r="0" t="0"/>
          <a:stretch/>
        </p:blipFill>
        <p:spPr>
          <a:xfrm>
            <a:off x="0" y="11927"/>
            <a:ext cx="9137925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25"/>
          <p:cNvCxnSpPr/>
          <p:nvPr/>
        </p:nvCxnSpPr>
        <p:spPr>
          <a:xfrm>
            <a:off x="0" y="4675366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- 4 items">
  <p:cSld name="Agenda - 4 item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221456" y="1445437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26"/>
          <p:cNvCxnSpPr/>
          <p:nvPr/>
        </p:nvCxnSpPr>
        <p:spPr>
          <a:xfrm>
            <a:off x="951547" y="1404919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6"/>
          <p:cNvSpPr txBox="1"/>
          <p:nvPr/>
        </p:nvSpPr>
        <p:spPr>
          <a:xfrm>
            <a:off x="221456" y="245952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6"/>
          <p:cNvCxnSpPr/>
          <p:nvPr/>
        </p:nvCxnSpPr>
        <p:spPr>
          <a:xfrm>
            <a:off x="951547" y="241900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6"/>
          <p:cNvSpPr txBox="1"/>
          <p:nvPr/>
        </p:nvSpPr>
        <p:spPr>
          <a:xfrm>
            <a:off x="4680735" y="144388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6"/>
          <p:cNvCxnSpPr/>
          <p:nvPr/>
        </p:nvCxnSpPr>
        <p:spPr>
          <a:xfrm>
            <a:off x="5410826" y="140336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26"/>
          <p:cNvSpPr txBox="1"/>
          <p:nvPr/>
        </p:nvSpPr>
        <p:spPr>
          <a:xfrm>
            <a:off x="4680735" y="2457974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26"/>
          <p:cNvCxnSpPr/>
          <p:nvPr/>
        </p:nvCxnSpPr>
        <p:spPr>
          <a:xfrm>
            <a:off x="5410826" y="2417456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1122526" y="1517024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2" type="body"/>
          </p:nvPr>
        </p:nvSpPr>
        <p:spPr>
          <a:xfrm>
            <a:off x="1122526" y="2531112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3" type="body"/>
          </p:nvPr>
        </p:nvSpPr>
        <p:spPr>
          <a:xfrm>
            <a:off x="5585791" y="1517024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4" type="body"/>
          </p:nvPr>
        </p:nvSpPr>
        <p:spPr>
          <a:xfrm>
            <a:off x="5585791" y="2531112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- 5 items">
  <p:cSld name="Agenda - 5 item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221456" y="1445437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27"/>
          <p:cNvCxnSpPr/>
          <p:nvPr/>
        </p:nvCxnSpPr>
        <p:spPr>
          <a:xfrm>
            <a:off x="951547" y="1404919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7"/>
          <p:cNvSpPr txBox="1"/>
          <p:nvPr/>
        </p:nvSpPr>
        <p:spPr>
          <a:xfrm>
            <a:off x="221456" y="245952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951547" y="241900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27"/>
          <p:cNvSpPr txBox="1"/>
          <p:nvPr/>
        </p:nvSpPr>
        <p:spPr>
          <a:xfrm>
            <a:off x="221456" y="3473614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7"/>
          <p:cNvCxnSpPr/>
          <p:nvPr/>
        </p:nvCxnSpPr>
        <p:spPr>
          <a:xfrm>
            <a:off x="951547" y="343309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27"/>
          <p:cNvSpPr txBox="1"/>
          <p:nvPr/>
        </p:nvSpPr>
        <p:spPr>
          <a:xfrm>
            <a:off x="4680735" y="144388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7"/>
          <p:cNvCxnSpPr/>
          <p:nvPr/>
        </p:nvCxnSpPr>
        <p:spPr>
          <a:xfrm>
            <a:off x="5410826" y="140336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27"/>
          <p:cNvSpPr txBox="1"/>
          <p:nvPr/>
        </p:nvSpPr>
        <p:spPr>
          <a:xfrm>
            <a:off x="4680735" y="2457974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7"/>
          <p:cNvCxnSpPr/>
          <p:nvPr/>
        </p:nvCxnSpPr>
        <p:spPr>
          <a:xfrm>
            <a:off x="5410826" y="2417456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1122526" y="1517024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2" type="body"/>
          </p:nvPr>
        </p:nvSpPr>
        <p:spPr>
          <a:xfrm>
            <a:off x="1122526" y="2531112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3" type="body"/>
          </p:nvPr>
        </p:nvSpPr>
        <p:spPr>
          <a:xfrm>
            <a:off x="1122526" y="3545201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4" type="body"/>
          </p:nvPr>
        </p:nvSpPr>
        <p:spPr>
          <a:xfrm>
            <a:off x="5585791" y="1517024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5" type="body"/>
          </p:nvPr>
        </p:nvSpPr>
        <p:spPr>
          <a:xfrm>
            <a:off x="5585791" y="2531112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- 6 Items">
  <p:cSld name="Agenda - 6 Item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221456" y="1445437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8"/>
          <p:cNvCxnSpPr/>
          <p:nvPr/>
        </p:nvCxnSpPr>
        <p:spPr>
          <a:xfrm>
            <a:off x="951547" y="1404919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" name="Google Shape;147;p28"/>
          <p:cNvSpPr txBox="1"/>
          <p:nvPr/>
        </p:nvSpPr>
        <p:spPr>
          <a:xfrm>
            <a:off x="221456" y="245952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8"/>
          <p:cNvCxnSpPr/>
          <p:nvPr/>
        </p:nvCxnSpPr>
        <p:spPr>
          <a:xfrm>
            <a:off x="951547" y="241900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28"/>
          <p:cNvSpPr txBox="1"/>
          <p:nvPr/>
        </p:nvSpPr>
        <p:spPr>
          <a:xfrm>
            <a:off x="221456" y="3473614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8"/>
          <p:cNvCxnSpPr/>
          <p:nvPr/>
        </p:nvCxnSpPr>
        <p:spPr>
          <a:xfrm>
            <a:off x="951547" y="343309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28"/>
          <p:cNvSpPr txBox="1"/>
          <p:nvPr/>
        </p:nvSpPr>
        <p:spPr>
          <a:xfrm>
            <a:off x="4680735" y="1443885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8"/>
          <p:cNvCxnSpPr/>
          <p:nvPr/>
        </p:nvCxnSpPr>
        <p:spPr>
          <a:xfrm>
            <a:off x="5410826" y="1403367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28"/>
          <p:cNvSpPr txBox="1"/>
          <p:nvPr/>
        </p:nvSpPr>
        <p:spPr>
          <a:xfrm>
            <a:off x="4680735" y="2457974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8"/>
          <p:cNvCxnSpPr/>
          <p:nvPr/>
        </p:nvCxnSpPr>
        <p:spPr>
          <a:xfrm>
            <a:off x="5410826" y="2417456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28"/>
          <p:cNvSpPr txBox="1"/>
          <p:nvPr/>
        </p:nvSpPr>
        <p:spPr>
          <a:xfrm>
            <a:off x="4680735" y="3472063"/>
            <a:ext cx="7129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8"/>
          <p:cNvCxnSpPr/>
          <p:nvPr/>
        </p:nvCxnSpPr>
        <p:spPr>
          <a:xfrm>
            <a:off x="5410826" y="3431545"/>
            <a:ext cx="0" cy="565785"/>
          </a:xfrm>
          <a:prstGeom prst="straightConnector1">
            <a:avLst/>
          </a:prstGeom>
          <a:noFill/>
          <a:ln cap="flat" cmpd="sng" w="12700">
            <a:solidFill>
              <a:srgbClr val="D4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1122526" y="1517024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2" type="body"/>
          </p:nvPr>
        </p:nvSpPr>
        <p:spPr>
          <a:xfrm>
            <a:off x="1122526" y="2531112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3" type="body"/>
          </p:nvPr>
        </p:nvSpPr>
        <p:spPr>
          <a:xfrm>
            <a:off x="1122526" y="3545201"/>
            <a:ext cx="3257550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4" type="body"/>
          </p:nvPr>
        </p:nvSpPr>
        <p:spPr>
          <a:xfrm>
            <a:off x="5585791" y="1517024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5" type="body"/>
          </p:nvPr>
        </p:nvSpPr>
        <p:spPr>
          <a:xfrm>
            <a:off x="5585791" y="2531112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6" type="body"/>
          </p:nvPr>
        </p:nvSpPr>
        <p:spPr>
          <a:xfrm>
            <a:off x="5585791" y="3545201"/>
            <a:ext cx="3259956" cy="33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Dark">
  <p:cSld name="Title and Content - Dar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0" y="11429"/>
            <a:ext cx="9144000" cy="4663937"/>
          </a:xfrm>
          <a:prstGeom prst="rect">
            <a:avLst/>
          </a:prstGeom>
          <a:solidFill>
            <a:srgbClr val="13263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270995" y="1090613"/>
            <a:ext cx="8604647" cy="33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lt1"/>
                </a:solidFill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−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Dark">
  <p:cSld name="Title Only - Dar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/>
          <p:nvPr/>
        </p:nvSpPr>
        <p:spPr>
          <a:xfrm>
            <a:off x="0" y="11429"/>
            <a:ext cx="9144000" cy="4663937"/>
          </a:xfrm>
          <a:prstGeom prst="rect">
            <a:avLst/>
          </a:prstGeom>
          <a:solidFill>
            <a:srgbClr val="0D263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2 Column - Light">
  <p:cSld name="Title and 2 Column - Ligh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270995" y="1090613"/>
            <a:ext cx="4140994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4727513" y="1090613"/>
            <a:ext cx="4140994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Light">
  <p:cSld name="Blank - Ligh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/>
          <p:nvPr/>
        </p:nvSpPr>
        <p:spPr>
          <a:xfrm>
            <a:off x="0" y="1"/>
            <a:ext cx="9144000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">
  <p:cSld name="Blank - Dark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>
            <a:off x="0" y="11429"/>
            <a:ext cx="9144000" cy="4663937"/>
          </a:xfrm>
          <a:prstGeom prst="rect">
            <a:avLst/>
          </a:prstGeom>
          <a:solidFill>
            <a:srgbClr val="13263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 2">
  <p:cSld name="Blank - Dark 2">
    <p:bg>
      <p:bgPr>
        <a:solidFill>
          <a:srgbClr val="13263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7694" y="4776451"/>
            <a:ext cx="718348" cy="26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ptop Screenshot">
  <p:cSld name="Laptop Screensho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35"/>
          <p:cNvGrpSpPr/>
          <p:nvPr/>
        </p:nvGrpSpPr>
        <p:grpSpPr>
          <a:xfrm>
            <a:off x="2002675" y="1333349"/>
            <a:ext cx="5592543" cy="3099373"/>
            <a:chOff x="2049265" y="1172590"/>
            <a:chExt cx="5035011" cy="2795283"/>
          </a:xfrm>
        </p:grpSpPr>
        <p:sp>
          <p:nvSpPr>
            <p:cNvPr id="188" name="Google Shape;188;p35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rgbClr val="A5A5A5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49265" y="1172590"/>
              <a:ext cx="5035011" cy="27952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5"/>
          <p:cNvSpPr/>
          <p:nvPr>
            <p:ph idx="2" type="pic"/>
          </p:nvPr>
        </p:nvSpPr>
        <p:spPr>
          <a:xfrm>
            <a:off x="2850800" y="1559879"/>
            <a:ext cx="3884760" cy="24377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sktop Screenshot">
  <p:cSld name="Desktop Screensho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 rotWithShape="1">
          <a:blip r:embed="rId2">
            <a:alphaModFix/>
          </a:blip>
          <a:srcRect b="5129" l="14568" r="11517" t="15531"/>
          <a:stretch/>
        </p:blipFill>
        <p:spPr>
          <a:xfrm>
            <a:off x="2450498" y="943391"/>
            <a:ext cx="4924493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/>
          <p:nvPr>
            <p:ph idx="2" type="pic"/>
          </p:nvPr>
        </p:nvSpPr>
        <p:spPr>
          <a:xfrm>
            <a:off x="2577784" y="1189704"/>
            <a:ext cx="4521640" cy="26391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628651" y="83346"/>
            <a:ext cx="684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D7EF"/>
              </a:buClr>
              <a:buSzPts val="2400"/>
              <a:buFont typeface="Arial"/>
              <a:buNone/>
              <a:defRPr sz="2400" cap="small">
                <a:solidFill>
                  <a:srgbClr val="9FD7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628650" y="647700"/>
            <a:ext cx="78867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−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37"/>
          <p:cNvSpPr txBox="1"/>
          <p:nvPr/>
        </p:nvSpPr>
        <p:spPr>
          <a:xfrm>
            <a:off x="6592982" y="4760613"/>
            <a:ext cx="142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@christianposta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70995" y="1196095"/>
            <a:ext cx="8605048" cy="34410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233315" y="4841034"/>
            <a:ext cx="210820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8C99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18C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700" u="none" cap="none" strike="noStrike">
                <a:solidFill>
                  <a:srgbClr val="818C99"/>
                </a:solidFill>
                <a:latin typeface="Arial"/>
                <a:ea typeface="Arial"/>
                <a:cs typeface="Arial"/>
                <a:sym typeface="Arial"/>
              </a:rPr>
              <a:t>  |  Copyright © 2020</a:t>
            </a:r>
            <a:endParaRPr b="0" i="0" sz="700" u="none" cap="none" strike="noStrike">
              <a:solidFill>
                <a:srgbClr val="818C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9144000" cy="4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57694" y="4776451"/>
            <a:ext cx="718348" cy="2646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56">
          <p15:clr>
            <a:srgbClr val="F26B43"/>
          </p15:clr>
        </p15:guide>
        <p15:guide id="2" pos="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twitter.com/christianposta" TargetMode="External"/><Relationship Id="rId4" Type="http://schemas.openxmlformats.org/officeDocument/2006/relationships/hyperlink" Target="https://twitter.com/Idit_Levin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hyperlink" Target="http://envoyproxy.io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hyperlink" Target="https://github.com/solo-io/wasm-image-spec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gif"/><Relationship Id="rId4" Type="http://schemas.openxmlformats.org/officeDocument/2006/relationships/hyperlink" Target="https://solo.io/" TargetMode="External"/><Relationship Id="rId9" Type="http://schemas.openxmlformats.org/officeDocument/2006/relationships/hyperlink" Target="https://slack.solo.io/" TargetMode="External"/><Relationship Id="rId5" Type="http://schemas.openxmlformats.org/officeDocument/2006/relationships/hyperlink" Target="https://webassemblyhub.io/" TargetMode="External"/><Relationship Id="rId6" Type="http://schemas.openxmlformats.org/officeDocument/2006/relationships/hyperlink" Target="https://servicemeshhub.io/" TargetMode="External"/><Relationship Id="rId7" Type="http://schemas.openxmlformats.org/officeDocument/2006/relationships/hyperlink" Target="https://github.com/solo-io/service-mesh-hub" TargetMode="External"/><Relationship Id="rId8" Type="http://schemas.openxmlformats.org/officeDocument/2006/relationships/hyperlink" Target="https://slack.solo.io/" TargetMode="External"/><Relationship Id="rId11" Type="http://schemas.openxmlformats.org/officeDocument/2006/relationships/image" Target="../media/image17.png"/><Relationship Id="rId10" Type="http://schemas.openxmlformats.org/officeDocument/2006/relationships/hyperlink" Target="https://slack.solo.io/" TargetMode="External"/><Relationship Id="rId13" Type="http://schemas.openxmlformats.org/officeDocument/2006/relationships/image" Target="../media/image22.png"/><Relationship Id="rId12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kubernetes-sigs/kubefe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ctrTitle"/>
          </p:nvPr>
        </p:nvSpPr>
        <p:spPr>
          <a:xfrm>
            <a:off x="512625" y="2034100"/>
            <a:ext cx="73041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300">
                <a:solidFill>
                  <a:srgbClr val="FFFFFF"/>
                </a:solidFill>
              </a:rPr>
              <a:t>Multi Cluster Service Mesh Patterns, Operations, and Extensibility with WebAssembly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206" name="Google Shape;206;p38"/>
          <p:cNvSpPr txBox="1"/>
          <p:nvPr>
            <p:ph idx="1" type="subTitle"/>
          </p:nvPr>
        </p:nvSpPr>
        <p:spPr>
          <a:xfrm>
            <a:off x="2679295" y="3199500"/>
            <a:ext cx="2136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Christian Posta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Global Field CTO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@christianposta </a:t>
            </a:r>
            <a:endParaRPr sz="1100"/>
          </a:p>
        </p:txBody>
      </p:sp>
      <p:sp>
        <p:nvSpPr>
          <p:cNvPr id="207" name="Google Shape;207;p38"/>
          <p:cNvSpPr txBox="1"/>
          <p:nvPr>
            <p:ph idx="1" type="subTitle"/>
          </p:nvPr>
        </p:nvSpPr>
        <p:spPr>
          <a:xfrm>
            <a:off x="512620" y="3199500"/>
            <a:ext cx="2136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Idit Levine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Founder and CEO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@idit_levine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Forces to balance</a:t>
            </a:r>
            <a:endParaRPr/>
          </a:p>
        </p:txBody>
      </p:sp>
      <p:sp>
        <p:nvSpPr>
          <p:cNvPr id="324" name="Google Shape;324;p47"/>
          <p:cNvSpPr txBox="1"/>
          <p:nvPr>
            <p:ph idx="1" type="body"/>
          </p:nvPr>
        </p:nvSpPr>
        <p:spPr>
          <a:xfrm>
            <a:off x="270995" y="1090613"/>
            <a:ext cx="8604647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Security (AuthN/Z, encryption, identity)</a:t>
            </a:r>
            <a:endParaRPr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Service discovery</a:t>
            </a:r>
            <a:endParaRPr sz="1800"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Failover / traffic shifting / transparent routing</a:t>
            </a:r>
            <a:endParaRPr sz="1800"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Observability</a:t>
            </a:r>
            <a:endParaRPr sz="1800"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Separate networks</a:t>
            </a:r>
            <a:endParaRPr sz="1800"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Well-defined fault domains</a:t>
            </a:r>
            <a:endParaRPr sz="1800"/>
          </a:p>
          <a:p>
            <a:pPr indent="-3048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Building for scale</a:t>
            </a:r>
            <a:endParaRPr sz="1800"/>
          </a:p>
          <a:p>
            <a:pPr indent="-1905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51565A"/>
              </a:solidFill>
            </a:endParaRPr>
          </a:p>
          <a:p>
            <a:pPr indent="-190500" lvl="0" marL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rgbClr val="51565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/>
          <p:nvPr>
            <p:ph type="title"/>
          </p:nvPr>
        </p:nvSpPr>
        <p:spPr>
          <a:xfrm>
            <a:off x="1609344" y="2392348"/>
            <a:ext cx="6082284" cy="132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 sz="3200"/>
              <a:t>Can you build these patterns </a:t>
            </a:r>
            <a:br>
              <a:rPr lang="en" sz="3200"/>
            </a:br>
            <a:r>
              <a:rPr i="1" lang="en" sz="3200"/>
              <a:t>just</a:t>
            </a:r>
            <a:r>
              <a:rPr lang="en" sz="3200"/>
              <a:t> using Kubernetes?</a:t>
            </a:r>
            <a:endParaRPr sz="3200"/>
          </a:p>
        </p:txBody>
      </p:sp>
      <p:pic>
        <p:nvPicPr>
          <p:cNvPr id="330" name="Google Shape;33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100" y="798608"/>
            <a:ext cx="144780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/>
          <p:nvPr>
            <p:ph type="title"/>
          </p:nvPr>
        </p:nvSpPr>
        <p:spPr>
          <a:xfrm>
            <a:off x="1609344" y="2392348"/>
            <a:ext cx="6082284" cy="132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 sz="3200"/>
              <a:t>Service Mesh can help</a:t>
            </a:r>
            <a:endParaRPr sz="3200"/>
          </a:p>
        </p:txBody>
      </p:sp>
      <p:pic>
        <p:nvPicPr>
          <p:cNvPr id="336" name="Google Shape;3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728" y="1612881"/>
            <a:ext cx="1224201" cy="64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3614" y="1427747"/>
            <a:ext cx="2453743" cy="101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9"/>
          <p:cNvPicPr preferRelativeResize="0"/>
          <p:nvPr/>
        </p:nvPicPr>
        <p:blipFill rotWithShape="1">
          <a:blip r:embed="rId5">
            <a:alphaModFix/>
          </a:blip>
          <a:srcRect b="44310" l="37500" r="42249" t="19293"/>
          <a:stretch/>
        </p:blipFill>
        <p:spPr>
          <a:xfrm>
            <a:off x="6455346" y="1299540"/>
            <a:ext cx="1236281" cy="122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Envoy Proxy </a:t>
            </a:r>
            <a:r>
              <a:rPr lang="en"/>
              <a:t>is the magic behind service mesh</a:t>
            </a:r>
            <a:endParaRPr/>
          </a:p>
        </p:txBody>
      </p:sp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4572000" y="1090613"/>
            <a:ext cx="4303642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800">
                <a:solidFill>
                  <a:schemeClr val="dk2"/>
                </a:solidFill>
              </a:rPr>
              <a:t>Envoy Implements the following:</a:t>
            </a:r>
            <a:endParaRPr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Zone aware, priority/locality load balancing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Circuit breaking, outlier detection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Timeouts, retries, retry budgets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Traffic shadowing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Request racing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Rate limiting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RBAC, TLS origination/termination</a:t>
            </a:r>
            <a:endParaRPr sz="1600"/>
          </a:p>
          <a:p>
            <a:pPr indent="-419100" lvl="0" marL="419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Access logging, statistics collection</a:t>
            </a:r>
            <a:endParaRPr sz="1600">
              <a:solidFill>
                <a:schemeClr val="dk2"/>
              </a:solidFill>
            </a:endParaRPr>
          </a:p>
          <a:p>
            <a:pPr indent="-304800" lvl="0" marL="4191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45" name="Google Shape;34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16" y="1594994"/>
            <a:ext cx="3222084" cy="107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/>
          <p:nvPr/>
        </p:nvSpPr>
        <p:spPr>
          <a:xfrm>
            <a:off x="1349916" y="4727663"/>
            <a:ext cx="3222084" cy="2839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http://envoyproxy.io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Envoy Proxy to do application networking heavy lifting</a:t>
            </a:r>
            <a:endParaRPr/>
          </a:p>
        </p:txBody>
      </p:sp>
      <p:sp>
        <p:nvSpPr>
          <p:cNvPr id="353" name="Google Shape;353;p51"/>
          <p:cNvSpPr/>
          <p:nvPr/>
        </p:nvSpPr>
        <p:spPr>
          <a:xfrm>
            <a:off x="1442600" y="1673231"/>
            <a:ext cx="2667041" cy="182615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1"/>
          <p:cNvSpPr/>
          <p:nvPr/>
        </p:nvSpPr>
        <p:spPr>
          <a:xfrm>
            <a:off x="1831768" y="2223577"/>
            <a:ext cx="748253" cy="64261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1"/>
          <p:cNvSpPr/>
          <p:nvPr/>
        </p:nvSpPr>
        <p:spPr>
          <a:xfrm>
            <a:off x="2969189" y="2221451"/>
            <a:ext cx="748253" cy="642615"/>
          </a:xfrm>
          <a:prstGeom prst="rect">
            <a:avLst/>
          </a:prstGeom>
          <a:noFill/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51"/>
          <p:cNvGrpSpPr/>
          <p:nvPr/>
        </p:nvGrpSpPr>
        <p:grpSpPr>
          <a:xfrm>
            <a:off x="6524845" y="1527168"/>
            <a:ext cx="1105144" cy="446119"/>
            <a:chOff x="5451256" y="5621039"/>
            <a:chExt cx="1473526" cy="594826"/>
          </a:xfrm>
        </p:grpSpPr>
        <p:sp>
          <p:nvSpPr>
            <p:cNvPr id="357" name="Google Shape;357;p51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51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1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51"/>
          <p:cNvGrpSpPr/>
          <p:nvPr/>
        </p:nvGrpSpPr>
        <p:grpSpPr>
          <a:xfrm>
            <a:off x="6505372" y="2379387"/>
            <a:ext cx="1105144" cy="446119"/>
            <a:chOff x="5451256" y="5621039"/>
            <a:chExt cx="1473526" cy="594826"/>
          </a:xfrm>
        </p:grpSpPr>
        <p:sp>
          <p:nvSpPr>
            <p:cNvPr id="362" name="Google Shape;362;p51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3" name="Google Shape;36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51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1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51"/>
          <p:cNvGrpSpPr/>
          <p:nvPr/>
        </p:nvGrpSpPr>
        <p:grpSpPr>
          <a:xfrm>
            <a:off x="6505372" y="3191587"/>
            <a:ext cx="1105144" cy="446119"/>
            <a:chOff x="5451256" y="5621039"/>
            <a:chExt cx="1473526" cy="594826"/>
          </a:xfrm>
        </p:grpSpPr>
        <p:sp>
          <p:nvSpPr>
            <p:cNvPr id="367" name="Google Shape;367;p51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51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1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1" name="Google Shape;3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882" y="2268200"/>
            <a:ext cx="596867" cy="549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51"/>
          <p:cNvCxnSpPr>
            <a:stCxn id="354" idx="3"/>
            <a:endCxn id="355" idx="1"/>
          </p:cNvCxnSpPr>
          <p:nvPr/>
        </p:nvCxnSpPr>
        <p:spPr>
          <a:xfrm flipH="1" rot="10800000">
            <a:off x="2580021" y="2542784"/>
            <a:ext cx="3891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51"/>
          <p:cNvCxnSpPr>
            <a:stCxn id="355" idx="3"/>
            <a:endCxn id="357" idx="1"/>
          </p:cNvCxnSpPr>
          <p:nvPr/>
        </p:nvCxnSpPr>
        <p:spPr>
          <a:xfrm flipH="1" rot="10800000">
            <a:off x="3717442" y="1750158"/>
            <a:ext cx="2807400" cy="79260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74" name="Google Shape;374;p51"/>
          <p:cNvCxnSpPr>
            <a:stCxn id="370" idx="1"/>
          </p:cNvCxnSpPr>
          <p:nvPr/>
        </p:nvCxnSpPr>
        <p:spPr>
          <a:xfrm rot="10800000">
            <a:off x="3717436" y="2711830"/>
            <a:ext cx="2867400" cy="69540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75" name="Google Shape;375;p51"/>
          <p:cNvCxnSpPr/>
          <p:nvPr/>
        </p:nvCxnSpPr>
        <p:spPr>
          <a:xfrm rot="10800000">
            <a:off x="2622785" y="2673298"/>
            <a:ext cx="338814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6" name="Google Shape;376;p51"/>
          <p:cNvCxnSpPr>
            <a:endCxn id="362" idx="1"/>
          </p:cNvCxnSpPr>
          <p:nvPr/>
        </p:nvCxnSpPr>
        <p:spPr>
          <a:xfrm>
            <a:off x="3717472" y="2602447"/>
            <a:ext cx="27879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77" name="Google Shape;377;p51"/>
          <p:cNvSpPr txBox="1"/>
          <p:nvPr/>
        </p:nvSpPr>
        <p:spPr>
          <a:xfrm>
            <a:off x="4888268" y="3169255"/>
            <a:ext cx="44627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mTLS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1"/>
          <p:cNvSpPr txBox="1"/>
          <p:nvPr/>
        </p:nvSpPr>
        <p:spPr>
          <a:xfrm>
            <a:off x="1922001" y="3770035"/>
            <a:ext cx="2187639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70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Transparent client-side routing decisions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TLS orig/termination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Circuit breaking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Stats collection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1"/>
          <p:cNvSpPr/>
          <p:nvPr/>
        </p:nvSpPr>
        <p:spPr>
          <a:xfrm rot="-5400000">
            <a:off x="2690291" y="3194019"/>
            <a:ext cx="369589" cy="82604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/>
          <p:nvPr>
            <p:ph type="title"/>
          </p:nvPr>
        </p:nvSpPr>
        <p:spPr>
          <a:xfrm>
            <a:off x="270995" y="273845"/>
            <a:ext cx="8605048" cy="940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Envoy Proxy as backbone for multi-cluster </a:t>
            </a:r>
            <a:br>
              <a:rPr lang="en"/>
            </a:br>
            <a:r>
              <a:rPr lang="en"/>
              <a:t>communication federation</a:t>
            </a:r>
            <a:endParaRPr/>
          </a:p>
        </p:txBody>
      </p:sp>
      <p:sp>
        <p:nvSpPr>
          <p:cNvPr id="385" name="Google Shape;385;p52"/>
          <p:cNvSpPr/>
          <p:nvPr/>
        </p:nvSpPr>
        <p:spPr>
          <a:xfrm>
            <a:off x="1038225" y="1480327"/>
            <a:ext cx="2520821" cy="2539223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2"/>
          <p:cNvSpPr/>
          <p:nvPr/>
        </p:nvSpPr>
        <p:spPr>
          <a:xfrm>
            <a:off x="4918205" y="1493686"/>
            <a:ext cx="2543175" cy="25431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2"/>
          <p:cNvSpPr/>
          <p:nvPr/>
        </p:nvSpPr>
        <p:spPr>
          <a:xfrm>
            <a:off x="1800225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2"/>
          <p:cNvSpPr/>
          <p:nvPr/>
        </p:nvSpPr>
        <p:spPr>
          <a:xfrm>
            <a:off x="1800225" y="291493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52"/>
          <p:cNvCxnSpPr/>
          <p:nvPr/>
        </p:nvCxnSpPr>
        <p:spPr>
          <a:xfrm>
            <a:off x="3210609" y="2227096"/>
            <a:ext cx="1532841" cy="54141"/>
          </a:xfrm>
          <a:prstGeom prst="straightConnector1">
            <a:avLst/>
          </a:prstGeom>
          <a:noFill/>
          <a:ln cap="flat" cmpd="sng" w="158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0" name="Google Shape;390;p52"/>
          <p:cNvSpPr txBox="1"/>
          <p:nvPr/>
        </p:nvSpPr>
        <p:spPr>
          <a:xfrm>
            <a:off x="1232326" y="158498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5067300" y="1604719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52"/>
          <p:cNvCxnSpPr>
            <a:stCxn id="393" idx="3"/>
          </p:cNvCxnSpPr>
          <p:nvPr/>
        </p:nvCxnSpPr>
        <p:spPr>
          <a:xfrm flipH="1" rot="10800000">
            <a:off x="5172075" y="2243363"/>
            <a:ext cx="523800" cy="85500"/>
          </a:xfrm>
          <a:prstGeom prst="straightConnector1">
            <a:avLst/>
          </a:prstGeom>
          <a:noFill/>
          <a:ln cap="flat" cmpd="sng" w="158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4" name="Google Shape;394;p52"/>
          <p:cNvCxnSpPr>
            <a:stCxn id="393" idx="3"/>
          </p:cNvCxnSpPr>
          <p:nvPr/>
        </p:nvCxnSpPr>
        <p:spPr>
          <a:xfrm>
            <a:off x="5172075" y="2328863"/>
            <a:ext cx="523800" cy="509100"/>
          </a:xfrm>
          <a:prstGeom prst="straightConnector1">
            <a:avLst/>
          </a:prstGeom>
          <a:noFill/>
          <a:ln cap="flat" cmpd="sng" w="158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95" name="Google Shape;395;p52"/>
          <p:cNvGrpSpPr/>
          <p:nvPr/>
        </p:nvGrpSpPr>
        <p:grpSpPr>
          <a:xfrm>
            <a:off x="4743450" y="2085975"/>
            <a:ext cx="428625" cy="485775"/>
            <a:chOff x="6324600" y="2781300"/>
            <a:chExt cx="571500" cy="647700"/>
          </a:xfrm>
        </p:grpSpPr>
        <p:sp>
          <p:nvSpPr>
            <p:cNvPr id="393" name="Google Shape;393;p52"/>
            <p:cNvSpPr/>
            <p:nvPr/>
          </p:nvSpPr>
          <p:spPr>
            <a:xfrm>
              <a:off x="6324600" y="2781300"/>
              <a:ext cx="571500" cy="647700"/>
            </a:xfrm>
            <a:prstGeom prst="rect">
              <a:avLst/>
            </a:prstGeom>
            <a:solidFill>
              <a:srgbClr val="C7D8E8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6" name="Google Shape;396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4994" y="2880925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p52"/>
          <p:cNvGrpSpPr/>
          <p:nvPr/>
        </p:nvGrpSpPr>
        <p:grpSpPr>
          <a:xfrm>
            <a:off x="2727455" y="2073098"/>
            <a:ext cx="449817" cy="307996"/>
            <a:chOff x="9275645" y="1175733"/>
            <a:chExt cx="599756" cy="410662"/>
          </a:xfrm>
        </p:grpSpPr>
        <p:pic>
          <p:nvPicPr>
            <p:cNvPr id="398" name="Google Shape;398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52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52"/>
          <p:cNvSpPr/>
          <p:nvPr/>
        </p:nvSpPr>
        <p:spPr>
          <a:xfrm>
            <a:off x="1701670" y="1937634"/>
            <a:ext cx="1581151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1682620" y="2861032"/>
            <a:ext cx="1613029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52"/>
          <p:cNvGrpSpPr/>
          <p:nvPr/>
        </p:nvGrpSpPr>
        <p:grpSpPr>
          <a:xfrm>
            <a:off x="2741742" y="2994157"/>
            <a:ext cx="449817" cy="307996"/>
            <a:chOff x="9275645" y="1175733"/>
            <a:chExt cx="599756" cy="410662"/>
          </a:xfrm>
        </p:grpSpPr>
        <p:pic>
          <p:nvPicPr>
            <p:cNvPr id="403" name="Google Shape;40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52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52"/>
          <p:cNvGrpSpPr/>
          <p:nvPr/>
        </p:nvGrpSpPr>
        <p:grpSpPr>
          <a:xfrm>
            <a:off x="5695950" y="1946728"/>
            <a:ext cx="1613029" cy="586491"/>
            <a:chOff x="7594600" y="2595637"/>
            <a:chExt cx="2150705" cy="781988"/>
          </a:xfrm>
        </p:grpSpPr>
        <p:sp>
          <p:nvSpPr>
            <p:cNvPr id="406" name="Google Shape;406;p52"/>
            <p:cNvSpPr/>
            <p:nvPr/>
          </p:nvSpPr>
          <p:spPr>
            <a:xfrm>
              <a:off x="8445500" y="26800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7" name="Google Shape;407;p52"/>
            <p:cNvGrpSpPr/>
            <p:nvPr/>
          </p:nvGrpSpPr>
          <p:grpSpPr>
            <a:xfrm>
              <a:off x="7721600" y="2781300"/>
              <a:ext cx="599756" cy="410662"/>
              <a:chOff x="9275645" y="1175733"/>
              <a:chExt cx="599756" cy="410662"/>
            </a:xfrm>
          </p:grpSpPr>
          <p:pic>
            <p:nvPicPr>
              <p:cNvPr id="408" name="Google Shape;408;p5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" name="Google Shape;409;p52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52"/>
            <p:cNvSpPr/>
            <p:nvPr/>
          </p:nvSpPr>
          <p:spPr>
            <a:xfrm>
              <a:off x="7594600" y="2595637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52"/>
          <p:cNvGrpSpPr/>
          <p:nvPr/>
        </p:nvGrpSpPr>
        <p:grpSpPr>
          <a:xfrm>
            <a:off x="5695950" y="2660575"/>
            <a:ext cx="1613029" cy="586491"/>
            <a:chOff x="7594600" y="3547434"/>
            <a:chExt cx="2150705" cy="781988"/>
          </a:xfrm>
        </p:grpSpPr>
        <p:sp>
          <p:nvSpPr>
            <p:cNvPr id="412" name="Google Shape;412;p52"/>
            <p:cNvSpPr/>
            <p:nvPr/>
          </p:nvSpPr>
          <p:spPr>
            <a:xfrm>
              <a:off x="8470900" y="36071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History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52"/>
            <p:cNvGrpSpPr/>
            <p:nvPr/>
          </p:nvGrpSpPr>
          <p:grpSpPr>
            <a:xfrm>
              <a:off x="7721600" y="3733097"/>
              <a:ext cx="599756" cy="410662"/>
              <a:chOff x="9275645" y="1175733"/>
              <a:chExt cx="599756" cy="410662"/>
            </a:xfrm>
          </p:grpSpPr>
          <p:pic>
            <p:nvPicPr>
              <p:cNvPr id="414" name="Google Shape;414;p5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5" name="Google Shape;415;p52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52"/>
            <p:cNvSpPr/>
            <p:nvPr/>
          </p:nvSpPr>
          <p:spPr>
            <a:xfrm>
              <a:off x="7594600" y="3547434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52"/>
          <p:cNvGrpSpPr/>
          <p:nvPr/>
        </p:nvGrpSpPr>
        <p:grpSpPr>
          <a:xfrm>
            <a:off x="5695950" y="3366006"/>
            <a:ext cx="1613029" cy="586491"/>
            <a:chOff x="7594600" y="4399108"/>
            <a:chExt cx="2150705" cy="781988"/>
          </a:xfrm>
        </p:grpSpPr>
        <p:sp>
          <p:nvSpPr>
            <p:cNvPr id="418" name="Google Shape;418;p52"/>
            <p:cNvSpPr/>
            <p:nvPr/>
          </p:nvSpPr>
          <p:spPr>
            <a:xfrm>
              <a:off x="8445500" y="446751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2"/>
            <p:cNvSpPr/>
            <p:nvPr/>
          </p:nvSpPr>
          <p:spPr>
            <a:xfrm>
              <a:off x="7594600" y="4399108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0" name="Google Shape;420;p52"/>
            <p:cNvGrpSpPr/>
            <p:nvPr/>
          </p:nvGrpSpPr>
          <p:grpSpPr>
            <a:xfrm>
              <a:off x="7711042" y="4584771"/>
              <a:ext cx="599756" cy="410662"/>
              <a:chOff x="9275645" y="1175733"/>
              <a:chExt cx="599756" cy="410662"/>
            </a:xfrm>
          </p:grpSpPr>
          <p:pic>
            <p:nvPicPr>
              <p:cNvPr id="421" name="Google Shape;421;p5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2" name="Google Shape;422;p52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23" name="Google Shape;423;p52"/>
          <p:cNvCxnSpPr/>
          <p:nvPr/>
        </p:nvCxnSpPr>
        <p:spPr>
          <a:xfrm>
            <a:off x="2489135" y="2524125"/>
            <a:ext cx="0" cy="31393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4" name="Google Shape;424;p52"/>
          <p:cNvCxnSpPr>
            <a:stCxn id="393" idx="3"/>
          </p:cNvCxnSpPr>
          <p:nvPr/>
        </p:nvCxnSpPr>
        <p:spPr>
          <a:xfrm>
            <a:off x="5172075" y="2328863"/>
            <a:ext cx="457200" cy="1214700"/>
          </a:xfrm>
          <a:prstGeom prst="straightConnector1">
            <a:avLst/>
          </a:prstGeom>
          <a:noFill/>
          <a:ln cap="flat" cmpd="sng" w="158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Other key Envoy Proxy features</a:t>
            </a:r>
            <a:endParaRPr/>
          </a:p>
        </p:txBody>
      </p:sp>
      <p:sp>
        <p:nvSpPr>
          <p:cNvPr id="430" name="Google Shape;430;p53"/>
          <p:cNvSpPr txBox="1"/>
          <p:nvPr>
            <p:ph idx="1" type="body"/>
          </p:nvPr>
        </p:nvSpPr>
        <p:spPr>
          <a:xfrm>
            <a:off x="269676" y="903218"/>
            <a:ext cx="8604647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Request hedging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Retry Budgets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Load balancing priorities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Locality weighted load balancing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Zone aware routing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Degraded endpoints (fallback)</a:t>
            </a:r>
            <a:endParaRPr sz="18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Aggregated clusters</a:t>
            </a:r>
            <a:endParaRPr sz="1800"/>
          </a:p>
          <a:p>
            <a:pPr indent="-3048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048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048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048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/>
          <p:nvPr>
            <p:ph type="title"/>
          </p:nvPr>
        </p:nvSpPr>
        <p:spPr>
          <a:xfrm>
            <a:off x="474448" y="1601259"/>
            <a:ext cx="6507376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en"/>
              <a:t>Multi-Cluster Examples</a:t>
            </a:r>
            <a:endParaRPr b="1"/>
          </a:p>
        </p:txBody>
      </p:sp>
      <p:sp>
        <p:nvSpPr>
          <p:cNvPr id="436" name="Google Shape;436;p54"/>
          <p:cNvSpPr txBox="1"/>
          <p:nvPr>
            <p:ph idx="1" type="body"/>
          </p:nvPr>
        </p:nvSpPr>
        <p:spPr>
          <a:xfrm>
            <a:off x="474448" y="2651201"/>
            <a:ext cx="5321398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Service Mesh examples using Envoy Proxy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Three Examples and Considerations</a:t>
            </a:r>
            <a:endParaRPr/>
          </a:p>
        </p:txBody>
      </p:sp>
      <p:sp>
        <p:nvSpPr>
          <p:cNvPr id="442" name="Google Shape;442;p55"/>
          <p:cNvSpPr/>
          <p:nvPr/>
        </p:nvSpPr>
        <p:spPr>
          <a:xfrm>
            <a:off x="420624" y="1691640"/>
            <a:ext cx="2157984" cy="202996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Shared Service Mesh Control Plane with Flat Network</a:t>
            </a:r>
            <a:endParaRPr/>
          </a:p>
        </p:txBody>
      </p:sp>
      <p:sp>
        <p:nvSpPr>
          <p:cNvPr id="443" name="Google Shape;443;p55"/>
          <p:cNvSpPr/>
          <p:nvPr/>
        </p:nvSpPr>
        <p:spPr>
          <a:xfrm>
            <a:off x="3617976" y="1691640"/>
            <a:ext cx="2157984" cy="202996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Shared Service Mesh Control Plane with Separate Networks</a:t>
            </a:r>
            <a:endParaRPr/>
          </a:p>
        </p:txBody>
      </p:sp>
      <p:sp>
        <p:nvSpPr>
          <p:cNvPr id="444" name="Google Shape;444;p55"/>
          <p:cNvSpPr/>
          <p:nvPr/>
        </p:nvSpPr>
        <p:spPr>
          <a:xfrm>
            <a:off x="6519672" y="1691640"/>
            <a:ext cx="2157984" cy="202996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Separate Service Mesh Control Planes with Separate Networks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1 - </a:t>
            </a:r>
            <a:r>
              <a:rPr lang="en"/>
              <a:t>Istio </a:t>
            </a:r>
            <a:r>
              <a:rPr b="1" lang="en"/>
              <a:t>shared</a:t>
            </a:r>
            <a:r>
              <a:rPr lang="en"/>
              <a:t> control plane, </a:t>
            </a:r>
            <a:r>
              <a:rPr b="1" lang="en"/>
              <a:t>flat</a:t>
            </a:r>
            <a:r>
              <a:rPr lang="en"/>
              <a:t> network</a:t>
            </a:r>
            <a:endParaRPr/>
          </a:p>
        </p:txBody>
      </p:sp>
      <p:sp>
        <p:nvSpPr>
          <p:cNvPr id="450" name="Google Shape;450;p56"/>
          <p:cNvSpPr txBox="1"/>
          <p:nvPr>
            <p:ph idx="1" type="body"/>
          </p:nvPr>
        </p:nvSpPr>
        <p:spPr>
          <a:xfrm>
            <a:off x="6293297" y="1200150"/>
            <a:ext cx="2698200" cy="343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Simplest setup for multi-cluster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No special Envoy routing (though may use zone-aware)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Shared control plane increases the failure domain to multiple clusters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Use simpler, flat networking if possible 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No special considerations for identity (identity domain is shared)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Still need to federate telemetry collection</a:t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451" name="Google Shape;451;p56"/>
          <p:cNvSpPr/>
          <p:nvPr/>
        </p:nvSpPr>
        <p:spPr>
          <a:xfrm>
            <a:off x="276223" y="1436784"/>
            <a:ext cx="2520821" cy="2539223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6"/>
          <p:cNvSpPr/>
          <p:nvPr/>
        </p:nvSpPr>
        <p:spPr>
          <a:xfrm>
            <a:off x="3513939" y="1439257"/>
            <a:ext cx="2543175" cy="25431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6"/>
          <p:cNvSpPr/>
          <p:nvPr/>
        </p:nvSpPr>
        <p:spPr>
          <a:xfrm>
            <a:off x="1038223" y="1966519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6"/>
          <p:cNvSpPr/>
          <p:nvPr/>
        </p:nvSpPr>
        <p:spPr>
          <a:xfrm>
            <a:off x="1038223" y="2871394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56"/>
          <p:cNvCxnSpPr>
            <a:endCxn id="456" idx="1"/>
          </p:cNvCxnSpPr>
          <p:nvPr/>
        </p:nvCxnSpPr>
        <p:spPr>
          <a:xfrm>
            <a:off x="2448484" y="2172644"/>
            <a:ext cx="18432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7" name="Google Shape;457;p56"/>
          <p:cNvSpPr txBox="1"/>
          <p:nvPr/>
        </p:nvSpPr>
        <p:spPr>
          <a:xfrm>
            <a:off x="291809" y="145255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/>
          <p:nvPr/>
        </p:nvSpPr>
        <p:spPr>
          <a:xfrm>
            <a:off x="3528063" y="1450517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p56"/>
          <p:cNvGrpSpPr/>
          <p:nvPr/>
        </p:nvGrpSpPr>
        <p:grpSpPr>
          <a:xfrm>
            <a:off x="1965453" y="2029555"/>
            <a:ext cx="449817" cy="307996"/>
            <a:chOff x="9275645" y="1175733"/>
            <a:chExt cx="599756" cy="410662"/>
          </a:xfrm>
        </p:grpSpPr>
        <p:pic>
          <p:nvPicPr>
            <p:cNvPr id="460" name="Google Shape;460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56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56"/>
          <p:cNvSpPr/>
          <p:nvPr/>
        </p:nvSpPr>
        <p:spPr>
          <a:xfrm>
            <a:off x="939668" y="1894091"/>
            <a:ext cx="1581151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6"/>
          <p:cNvSpPr/>
          <p:nvPr/>
        </p:nvSpPr>
        <p:spPr>
          <a:xfrm>
            <a:off x="920618" y="2817489"/>
            <a:ext cx="1613029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56"/>
          <p:cNvGrpSpPr/>
          <p:nvPr/>
        </p:nvGrpSpPr>
        <p:grpSpPr>
          <a:xfrm>
            <a:off x="1979740" y="2950614"/>
            <a:ext cx="449817" cy="307996"/>
            <a:chOff x="9275645" y="1175733"/>
            <a:chExt cx="599756" cy="410662"/>
          </a:xfrm>
        </p:grpSpPr>
        <p:pic>
          <p:nvPicPr>
            <p:cNvPr id="465" name="Google Shape;465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56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56"/>
          <p:cNvGrpSpPr/>
          <p:nvPr/>
        </p:nvGrpSpPr>
        <p:grpSpPr>
          <a:xfrm>
            <a:off x="4291684" y="1892299"/>
            <a:ext cx="1613029" cy="586491"/>
            <a:chOff x="7594600" y="2595637"/>
            <a:chExt cx="2150705" cy="781988"/>
          </a:xfrm>
        </p:grpSpPr>
        <p:sp>
          <p:nvSpPr>
            <p:cNvPr id="468" name="Google Shape;468;p56"/>
            <p:cNvSpPr/>
            <p:nvPr/>
          </p:nvSpPr>
          <p:spPr>
            <a:xfrm>
              <a:off x="8445500" y="26800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56"/>
            <p:cNvGrpSpPr/>
            <p:nvPr/>
          </p:nvGrpSpPr>
          <p:grpSpPr>
            <a:xfrm>
              <a:off x="7721600" y="2781300"/>
              <a:ext cx="599756" cy="410662"/>
              <a:chOff x="9275645" y="1175733"/>
              <a:chExt cx="599756" cy="410662"/>
            </a:xfrm>
          </p:grpSpPr>
          <p:pic>
            <p:nvPicPr>
              <p:cNvPr id="470" name="Google Shape;470;p5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1" name="Google Shape;471;p56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" name="Google Shape;456;p56"/>
            <p:cNvSpPr/>
            <p:nvPr/>
          </p:nvSpPr>
          <p:spPr>
            <a:xfrm>
              <a:off x="7594600" y="2595637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56"/>
          <p:cNvGrpSpPr/>
          <p:nvPr/>
        </p:nvGrpSpPr>
        <p:grpSpPr>
          <a:xfrm>
            <a:off x="4291684" y="2606146"/>
            <a:ext cx="1613029" cy="586491"/>
            <a:chOff x="7594600" y="3547434"/>
            <a:chExt cx="2150705" cy="781988"/>
          </a:xfrm>
        </p:grpSpPr>
        <p:sp>
          <p:nvSpPr>
            <p:cNvPr id="473" name="Google Shape;473;p56"/>
            <p:cNvSpPr/>
            <p:nvPr/>
          </p:nvSpPr>
          <p:spPr>
            <a:xfrm>
              <a:off x="8470900" y="36071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History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" name="Google Shape;474;p56"/>
            <p:cNvGrpSpPr/>
            <p:nvPr/>
          </p:nvGrpSpPr>
          <p:grpSpPr>
            <a:xfrm>
              <a:off x="7721600" y="3733097"/>
              <a:ext cx="599756" cy="410662"/>
              <a:chOff x="9275645" y="1175733"/>
              <a:chExt cx="599756" cy="410662"/>
            </a:xfrm>
          </p:grpSpPr>
          <p:pic>
            <p:nvPicPr>
              <p:cNvPr id="475" name="Google Shape;475;p5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6" name="Google Shape;476;p56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" name="Google Shape;477;p56"/>
            <p:cNvSpPr/>
            <p:nvPr/>
          </p:nvSpPr>
          <p:spPr>
            <a:xfrm>
              <a:off x="7594600" y="3547434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56"/>
          <p:cNvGrpSpPr/>
          <p:nvPr/>
        </p:nvGrpSpPr>
        <p:grpSpPr>
          <a:xfrm>
            <a:off x="4291684" y="3311577"/>
            <a:ext cx="1613029" cy="586491"/>
            <a:chOff x="7594600" y="4399108"/>
            <a:chExt cx="2150705" cy="781988"/>
          </a:xfrm>
        </p:grpSpPr>
        <p:sp>
          <p:nvSpPr>
            <p:cNvPr id="479" name="Google Shape;479;p56"/>
            <p:cNvSpPr/>
            <p:nvPr/>
          </p:nvSpPr>
          <p:spPr>
            <a:xfrm>
              <a:off x="8445500" y="446751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6"/>
            <p:cNvSpPr/>
            <p:nvPr/>
          </p:nvSpPr>
          <p:spPr>
            <a:xfrm>
              <a:off x="7594600" y="4399108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" name="Google Shape;481;p56"/>
            <p:cNvGrpSpPr/>
            <p:nvPr/>
          </p:nvGrpSpPr>
          <p:grpSpPr>
            <a:xfrm>
              <a:off x="7711042" y="4584771"/>
              <a:ext cx="599756" cy="410662"/>
              <a:chOff x="9275645" y="1175733"/>
              <a:chExt cx="599756" cy="410662"/>
            </a:xfrm>
          </p:grpSpPr>
          <p:pic>
            <p:nvPicPr>
              <p:cNvPr id="482" name="Google Shape;482;p5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3" name="Google Shape;483;p56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84" name="Google Shape;484;p56"/>
          <p:cNvCxnSpPr/>
          <p:nvPr/>
        </p:nvCxnSpPr>
        <p:spPr>
          <a:xfrm>
            <a:off x="1727133" y="2480582"/>
            <a:ext cx="0" cy="31393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5" name="Google Shape;485;p56"/>
          <p:cNvCxnSpPr/>
          <p:nvPr/>
        </p:nvCxnSpPr>
        <p:spPr>
          <a:xfrm>
            <a:off x="2495980" y="2196430"/>
            <a:ext cx="1751974" cy="636574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6" name="Google Shape;486;p56"/>
          <p:cNvSpPr/>
          <p:nvPr/>
        </p:nvSpPr>
        <p:spPr>
          <a:xfrm>
            <a:off x="1702272" y="3606985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56"/>
          <p:cNvCxnSpPr>
            <a:stCxn id="465" idx="2"/>
          </p:cNvCxnSpPr>
          <p:nvPr/>
        </p:nvCxnSpPr>
        <p:spPr>
          <a:xfrm>
            <a:off x="2196730" y="3221266"/>
            <a:ext cx="7800" cy="3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56"/>
          <p:cNvCxnSpPr/>
          <p:nvPr/>
        </p:nvCxnSpPr>
        <p:spPr>
          <a:xfrm flipH="1">
            <a:off x="2246509" y="2283940"/>
            <a:ext cx="86501" cy="130028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56"/>
          <p:cNvCxnSpPr/>
          <p:nvPr/>
        </p:nvCxnSpPr>
        <p:spPr>
          <a:xfrm rot="10800000">
            <a:off x="2230916" y="3584228"/>
            <a:ext cx="2139030" cy="3307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56"/>
          <p:cNvCxnSpPr/>
          <p:nvPr/>
        </p:nvCxnSpPr>
        <p:spPr>
          <a:xfrm flipH="1">
            <a:off x="2248965" y="3055900"/>
            <a:ext cx="2137969" cy="540014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56"/>
          <p:cNvCxnSpPr>
            <a:endCxn id="486" idx="0"/>
          </p:cNvCxnSpPr>
          <p:nvPr/>
        </p:nvCxnSpPr>
        <p:spPr>
          <a:xfrm flipH="1">
            <a:off x="2182443" y="2271685"/>
            <a:ext cx="2065500" cy="133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Challenges</a:t>
            </a:r>
            <a:r>
              <a:rPr lang="en"/>
              <a:t> in Adopting Microservices</a:t>
            </a:r>
            <a:endParaRPr/>
          </a:p>
        </p:txBody>
      </p:sp>
      <p:sp>
        <p:nvSpPr>
          <p:cNvPr id="213" name="Google Shape;213;p39"/>
          <p:cNvSpPr txBox="1"/>
          <p:nvPr>
            <p:ph idx="1" type="body"/>
          </p:nvPr>
        </p:nvSpPr>
        <p:spPr>
          <a:xfrm>
            <a:off x="270995" y="1090613"/>
            <a:ext cx="8604647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rtl="0" algn="l">
              <a:lnSpc>
                <a:spcPct val="1313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Improve velocity of teams building and delivering code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Decentralized implementations vs centralized operations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Connect and include existing systems and investments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Improve security posture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Stay within regulations and compliance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2 - </a:t>
            </a:r>
            <a:r>
              <a:rPr lang="en"/>
              <a:t>Istio </a:t>
            </a:r>
            <a:r>
              <a:rPr b="1" lang="en"/>
              <a:t>shared</a:t>
            </a:r>
            <a:r>
              <a:rPr lang="en"/>
              <a:t> control plane, </a:t>
            </a:r>
            <a:r>
              <a:rPr b="1" lang="en"/>
              <a:t>separate</a:t>
            </a:r>
            <a:r>
              <a:rPr lang="en"/>
              <a:t> networks</a:t>
            </a:r>
            <a:endParaRPr/>
          </a:p>
        </p:txBody>
      </p:sp>
      <p:sp>
        <p:nvSpPr>
          <p:cNvPr id="497" name="Google Shape;497;p57"/>
          <p:cNvSpPr txBox="1"/>
          <p:nvPr>
            <p:ph idx="1" type="body"/>
          </p:nvPr>
        </p:nvSpPr>
        <p:spPr>
          <a:xfrm>
            <a:off x="6293300" y="1200150"/>
            <a:ext cx="2698200" cy="39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Gateway allows communication between networks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Envoy Locality Weighted LB (for the gateway endpoints). Istio calls this “split horizon EDS”.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Shares same failure domain across all clusters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Ga</a:t>
            </a:r>
            <a:r>
              <a:rPr lang="en" sz="1200">
                <a:solidFill>
                  <a:schemeClr val="dk2"/>
                </a:solidFill>
              </a:rPr>
              <a:t>teways facilitate communication AND control plane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Slight increase in burden on operator to label networks and gateway endpoints correctly so Istio has that information</a:t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498" name="Google Shape;498;p57"/>
          <p:cNvSpPr/>
          <p:nvPr/>
        </p:nvSpPr>
        <p:spPr>
          <a:xfrm>
            <a:off x="270995" y="1428750"/>
            <a:ext cx="2520821" cy="2539223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7"/>
          <p:cNvSpPr/>
          <p:nvPr/>
        </p:nvSpPr>
        <p:spPr>
          <a:xfrm>
            <a:off x="3503962" y="1437421"/>
            <a:ext cx="2543175" cy="25431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7"/>
          <p:cNvSpPr/>
          <p:nvPr/>
        </p:nvSpPr>
        <p:spPr>
          <a:xfrm>
            <a:off x="842496" y="1958485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7"/>
          <p:cNvSpPr/>
          <p:nvPr/>
        </p:nvSpPr>
        <p:spPr>
          <a:xfrm>
            <a:off x="842496" y="2863360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57"/>
          <p:cNvCxnSpPr/>
          <p:nvPr/>
        </p:nvCxnSpPr>
        <p:spPr>
          <a:xfrm>
            <a:off x="2252880" y="2175519"/>
            <a:ext cx="1532841" cy="54141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03" name="Google Shape;503;p57"/>
          <p:cNvCxnSpPr>
            <a:stCxn id="504" idx="3"/>
          </p:cNvCxnSpPr>
          <p:nvPr/>
        </p:nvCxnSpPr>
        <p:spPr>
          <a:xfrm flipH="1" rot="10800000">
            <a:off x="3757832" y="2187098"/>
            <a:ext cx="523800" cy="855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05" name="Google Shape;505;p57"/>
          <p:cNvCxnSpPr>
            <a:stCxn id="504" idx="3"/>
          </p:cNvCxnSpPr>
          <p:nvPr/>
        </p:nvCxnSpPr>
        <p:spPr>
          <a:xfrm>
            <a:off x="3757832" y="2272598"/>
            <a:ext cx="523800" cy="5091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06" name="Google Shape;506;p57"/>
          <p:cNvGrpSpPr/>
          <p:nvPr/>
        </p:nvGrpSpPr>
        <p:grpSpPr>
          <a:xfrm>
            <a:off x="3329207" y="2029710"/>
            <a:ext cx="428625" cy="485775"/>
            <a:chOff x="6324600" y="2781300"/>
            <a:chExt cx="571500" cy="647700"/>
          </a:xfrm>
        </p:grpSpPr>
        <p:sp>
          <p:nvSpPr>
            <p:cNvPr id="504" name="Google Shape;504;p57"/>
            <p:cNvSpPr/>
            <p:nvPr/>
          </p:nvSpPr>
          <p:spPr>
            <a:xfrm>
              <a:off x="6324600" y="2781300"/>
              <a:ext cx="571500" cy="647700"/>
            </a:xfrm>
            <a:prstGeom prst="rect">
              <a:avLst/>
            </a:prstGeom>
            <a:solidFill>
              <a:srgbClr val="C7D8E8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4994" y="2880925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p57"/>
          <p:cNvGrpSpPr/>
          <p:nvPr/>
        </p:nvGrpSpPr>
        <p:grpSpPr>
          <a:xfrm>
            <a:off x="1769726" y="2021521"/>
            <a:ext cx="449817" cy="307996"/>
            <a:chOff x="9275645" y="1175733"/>
            <a:chExt cx="599756" cy="410662"/>
          </a:xfrm>
        </p:grpSpPr>
        <p:pic>
          <p:nvPicPr>
            <p:cNvPr id="509" name="Google Shape;509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Google Shape;510;p57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57"/>
          <p:cNvSpPr/>
          <p:nvPr/>
        </p:nvSpPr>
        <p:spPr>
          <a:xfrm>
            <a:off x="743941" y="1886057"/>
            <a:ext cx="1581151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7"/>
          <p:cNvSpPr/>
          <p:nvPr/>
        </p:nvSpPr>
        <p:spPr>
          <a:xfrm>
            <a:off x="724891" y="2809455"/>
            <a:ext cx="1613029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p57"/>
          <p:cNvGrpSpPr/>
          <p:nvPr/>
        </p:nvGrpSpPr>
        <p:grpSpPr>
          <a:xfrm>
            <a:off x="1784013" y="2942580"/>
            <a:ext cx="449817" cy="307996"/>
            <a:chOff x="9275645" y="1175733"/>
            <a:chExt cx="599756" cy="410662"/>
          </a:xfrm>
        </p:grpSpPr>
        <p:pic>
          <p:nvPicPr>
            <p:cNvPr id="514" name="Google Shape;514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57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57"/>
          <p:cNvGrpSpPr/>
          <p:nvPr/>
        </p:nvGrpSpPr>
        <p:grpSpPr>
          <a:xfrm>
            <a:off x="4281707" y="1890463"/>
            <a:ext cx="1613029" cy="586491"/>
            <a:chOff x="7594600" y="2595637"/>
            <a:chExt cx="2150705" cy="781988"/>
          </a:xfrm>
        </p:grpSpPr>
        <p:sp>
          <p:nvSpPr>
            <p:cNvPr id="517" name="Google Shape;517;p57"/>
            <p:cNvSpPr/>
            <p:nvPr/>
          </p:nvSpPr>
          <p:spPr>
            <a:xfrm>
              <a:off x="8445500" y="26800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57"/>
            <p:cNvGrpSpPr/>
            <p:nvPr/>
          </p:nvGrpSpPr>
          <p:grpSpPr>
            <a:xfrm>
              <a:off x="7721600" y="2781300"/>
              <a:ext cx="599756" cy="410662"/>
              <a:chOff x="9275645" y="1175733"/>
              <a:chExt cx="599756" cy="410662"/>
            </a:xfrm>
          </p:grpSpPr>
          <p:pic>
            <p:nvPicPr>
              <p:cNvPr id="519" name="Google Shape;519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0" name="Google Shape;520;p57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57"/>
            <p:cNvSpPr/>
            <p:nvPr/>
          </p:nvSpPr>
          <p:spPr>
            <a:xfrm>
              <a:off x="7594600" y="2595637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57"/>
          <p:cNvGrpSpPr/>
          <p:nvPr/>
        </p:nvGrpSpPr>
        <p:grpSpPr>
          <a:xfrm>
            <a:off x="4281707" y="2604310"/>
            <a:ext cx="1613029" cy="586491"/>
            <a:chOff x="7594600" y="3547434"/>
            <a:chExt cx="2150705" cy="781988"/>
          </a:xfrm>
        </p:grpSpPr>
        <p:sp>
          <p:nvSpPr>
            <p:cNvPr id="523" name="Google Shape;523;p57"/>
            <p:cNvSpPr/>
            <p:nvPr/>
          </p:nvSpPr>
          <p:spPr>
            <a:xfrm>
              <a:off x="8470900" y="36071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History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57"/>
            <p:cNvGrpSpPr/>
            <p:nvPr/>
          </p:nvGrpSpPr>
          <p:grpSpPr>
            <a:xfrm>
              <a:off x="7721600" y="3733097"/>
              <a:ext cx="599756" cy="410662"/>
              <a:chOff x="9275645" y="1175733"/>
              <a:chExt cx="599756" cy="410662"/>
            </a:xfrm>
          </p:grpSpPr>
          <p:pic>
            <p:nvPicPr>
              <p:cNvPr id="525" name="Google Shape;525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6" name="Google Shape;526;p57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57"/>
            <p:cNvSpPr/>
            <p:nvPr/>
          </p:nvSpPr>
          <p:spPr>
            <a:xfrm>
              <a:off x="7594600" y="3547434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57"/>
          <p:cNvGrpSpPr/>
          <p:nvPr/>
        </p:nvGrpSpPr>
        <p:grpSpPr>
          <a:xfrm>
            <a:off x="4281707" y="3309741"/>
            <a:ext cx="1613029" cy="586491"/>
            <a:chOff x="7594600" y="4399108"/>
            <a:chExt cx="2150705" cy="781988"/>
          </a:xfrm>
        </p:grpSpPr>
        <p:sp>
          <p:nvSpPr>
            <p:cNvPr id="529" name="Google Shape;529;p57"/>
            <p:cNvSpPr/>
            <p:nvPr/>
          </p:nvSpPr>
          <p:spPr>
            <a:xfrm>
              <a:off x="8445500" y="446751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7"/>
            <p:cNvSpPr/>
            <p:nvPr/>
          </p:nvSpPr>
          <p:spPr>
            <a:xfrm>
              <a:off x="7594600" y="4399108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57"/>
            <p:cNvGrpSpPr/>
            <p:nvPr/>
          </p:nvGrpSpPr>
          <p:grpSpPr>
            <a:xfrm>
              <a:off x="7711042" y="4584771"/>
              <a:ext cx="599756" cy="410662"/>
              <a:chOff x="9275645" y="1175733"/>
              <a:chExt cx="599756" cy="410662"/>
            </a:xfrm>
          </p:grpSpPr>
          <p:pic>
            <p:nvPicPr>
              <p:cNvPr id="532" name="Google Shape;532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3" name="Google Shape;533;p57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34" name="Google Shape;534;p57"/>
          <p:cNvCxnSpPr/>
          <p:nvPr/>
        </p:nvCxnSpPr>
        <p:spPr>
          <a:xfrm>
            <a:off x="1531406" y="2472548"/>
            <a:ext cx="0" cy="31393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35" name="Google Shape;535;p57"/>
          <p:cNvCxnSpPr>
            <a:stCxn id="504" idx="3"/>
          </p:cNvCxnSpPr>
          <p:nvPr/>
        </p:nvCxnSpPr>
        <p:spPr>
          <a:xfrm>
            <a:off x="3757832" y="2272598"/>
            <a:ext cx="457200" cy="12147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36" name="Google Shape;536;p57"/>
          <p:cNvGrpSpPr/>
          <p:nvPr/>
        </p:nvGrpSpPr>
        <p:grpSpPr>
          <a:xfrm>
            <a:off x="2635811" y="3002372"/>
            <a:ext cx="428625" cy="485775"/>
            <a:chOff x="6324600" y="2781300"/>
            <a:chExt cx="571500" cy="647700"/>
          </a:xfrm>
        </p:grpSpPr>
        <p:sp>
          <p:nvSpPr>
            <p:cNvPr id="537" name="Google Shape;537;p57"/>
            <p:cNvSpPr/>
            <p:nvPr/>
          </p:nvSpPr>
          <p:spPr>
            <a:xfrm>
              <a:off x="6324600" y="2781300"/>
              <a:ext cx="571500" cy="647700"/>
            </a:xfrm>
            <a:prstGeom prst="rect">
              <a:avLst/>
            </a:prstGeom>
            <a:solidFill>
              <a:srgbClr val="C7D8E8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8" name="Google Shape;538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4994" y="2880925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57"/>
          <p:cNvSpPr/>
          <p:nvPr/>
        </p:nvSpPr>
        <p:spPr>
          <a:xfrm>
            <a:off x="1506545" y="3598951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57"/>
          <p:cNvCxnSpPr/>
          <p:nvPr/>
        </p:nvCxnSpPr>
        <p:spPr>
          <a:xfrm>
            <a:off x="2001003" y="3213233"/>
            <a:ext cx="7919" cy="38571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57"/>
          <p:cNvCxnSpPr/>
          <p:nvPr/>
        </p:nvCxnSpPr>
        <p:spPr>
          <a:xfrm flipH="1">
            <a:off x="2050782" y="2275906"/>
            <a:ext cx="86501" cy="130028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57"/>
          <p:cNvCxnSpPr>
            <a:stCxn id="533" idx="1"/>
          </p:cNvCxnSpPr>
          <p:nvPr/>
        </p:nvCxnSpPr>
        <p:spPr>
          <a:xfrm rot="10800000">
            <a:off x="2608039" y="3240586"/>
            <a:ext cx="1761000" cy="3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57"/>
          <p:cNvCxnSpPr/>
          <p:nvPr/>
        </p:nvCxnSpPr>
        <p:spPr>
          <a:xfrm flipH="1">
            <a:off x="2607922" y="2971772"/>
            <a:ext cx="1740900" cy="26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57"/>
          <p:cNvCxnSpPr/>
          <p:nvPr/>
        </p:nvCxnSpPr>
        <p:spPr>
          <a:xfrm flipH="1">
            <a:off x="2607922" y="2268872"/>
            <a:ext cx="1665300" cy="9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57"/>
          <p:cNvCxnSpPr/>
          <p:nvPr/>
        </p:nvCxnSpPr>
        <p:spPr>
          <a:xfrm flipH="1">
            <a:off x="2079859" y="3264975"/>
            <a:ext cx="537721" cy="3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6" name="Google Shape;546;p57"/>
          <p:cNvSpPr txBox="1"/>
          <p:nvPr/>
        </p:nvSpPr>
        <p:spPr>
          <a:xfrm>
            <a:off x="291809" y="145255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7"/>
          <p:cNvSpPr txBox="1"/>
          <p:nvPr/>
        </p:nvSpPr>
        <p:spPr>
          <a:xfrm>
            <a:off x="3528697" y="1435999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8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3 - </a:t>
            </a:r>
            <a:r>
              <a:rPr lang="en"/>
              <a:t>Istio </a:t>
            </a:r>
            <a:r>
              <a:rPr b="1" lang="en"/>
              <a:t>separate</a:t>
            </a:r>
            <a:r>
              <a:rPr lang="en"/>
              <a:t> control plane, </a:t>
            </a:r>
            <a:r>
              <a:rPr b="1" lang="en"/>
              <a:t>separate</a:t>
            </a:r>
            <a:r>
              <a:rPr lang="en"/>
              <a:t> networks</a:t>
            </a:r>
            <a:endParaRPr/>
          </a:p>
        </p:txBody>
      </p:sp>
      <p:sp>
        <p:nvSpPr>
          <p:cNvPr id="553" name="Google Shape;553;p58"/>
          <p:cNvSpPr txBox="1"/>
          <p:nvPr>
            <p:ph idx="1" type="body"/>
          </p:nvPr>
        </p:nvSpPr>
        <p:spPr>
          <a:xfrm>
            <a:off x="6293300" y="1200150"/>
            <a:ext cx="2850600" cy="41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910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Gateway </a:t>
            </a:r>
            <a:r>
              <a:rPr lang="en" sz="1200">
                <a:solidFill>
                  <a:schemeClr val="dk2"/>
                </a:solidFill>
              </a:rPr>
              <a:t>allows communication between networks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Uses Istio ServiceEntry to enable cross-network discovery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Independent control planes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Separate, independent failure domains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Doesn’t solve where trust domains MUST be separate (with federation at the boundaries)</a:t>
            </a:r>
            <a:endParaRPr sz="1200"/>
          </a:p>
          <a:p>
            <a:pPr indent="-419100" lvl="0" marL="419100" rtl="0" algn="l">
              <a:lnSpc>
                <a:spcPct val="110892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200">
                <a:solidFill>
                  <a:schemeClr val="dk2"/>
                </a:solidFill>
              </a:rPr>
              <a:t>Increased operator burden to maintain service discovery, identity federation, and configuration across meshes</a:t>
            </a:r>
            <a:endParaRPr sz="1200"/>
          </a:p>
          <a:p>
            <a:pPr indent="-298450" lvl="0" marL="419100" rtl="0" algn="l">
              <a:lnSpc>
                <a:spcPct val="110892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200"/>
          </a:p>
        </p:txBody>
      </p:sp>
      <p:sp>
        <p:nvSpPr>
          <p:cNvPr id="554" name="Google Shape;554;p58"/>
          <p:cNvSpPr/>
          <p:nvPr/>
        </p:nvSpPr>
        <p:spPr>
          <a:xfrm>
            <a:off x="268060" y="1428750"/>
            <a:ext cx="2409825" cy="3044047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8"/>
          <p:cNvSpPr/>
          <p:nvPr/>
        </p:nvSpPr>
        <p:spPr>
          <a:xfrm>
            <a:off x="3516543" y="1442108"/>
            <a:ext cx="2596098" cy="3030689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8"/>
          <p:cNvSpPr/>
          <p:nvPr/>
        </p:nvSpPr>
        <p:spPr>
          <a:xfrm>
            <a:off x="799145" y="1958485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8"/>
          <p:cNvSpPr/>
          <p:nvPr/>
        </p:nvSpPr>
        <p:spPr>
          <a:xfrm>
            <a:off x="799145" y="2863360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Google Shape;558;p58"/>
          <p:cNvCxnSpPr>
            <a:endCxn id="559" idx="1"/>
          </p:cNvCxnSpPr>
          <p:nvPr/>
        </p:nvCxnSpPr>
        <p:spPr>
          <a:xfrm>
            <a:off x="2296493" y="2175586"/>
            <a:ext cx="966900" cy="1017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60" name="Google Shape;560;p58"/>
          <p:cNvSpPr txBox="1"/>
          <p:nvPr/>
        </p:nvSpPr>
        <p:spPr>
          <a:xfrm>
            <a:off x="285676" y="1435432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8"/>
          <p:cNvSpPr txBox="1"/>
          <p:nvPr/>
        </p:nvSpPr>
        <p:spPr>
          <a:xfrm>
            <a:off x="3521927" y="1433396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58"/>
          <p:cNvCxnSpPr>
            <a:stCxn id="559" idx="3"/>
          </p:cNvCxnSpPr>
          <p:nvPr/>
        </p:nvCxnSpPr>
        <p:spPr>
          <a:xfrm flipH="1" rot="10800000">
            <a:off x="3692018" y="2191786"/>
            <a:ext cx="523800" cy="855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63" name="Google Shape;563;p58"/>
          <p:cNvCxnSpPr>
            <a:stCxn id="559" idx="3"/>
          </p:cNvCxnSpPr>
          <p:nvPr/>
        </p:nvCxnSpPr>
        <p:spPr>
          <a:xfrm>
            <a:off x="3692018" y="2277286"/>
            <a:ext cx="523800" cy="5091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64" name="Google Shape;564;p58"/>
          <p:cNvGrpSpPr/>
          <p:nvPr/>
        </p:nvGrpSpPr>
        <p:grpSpPr>
          <a:xfrm>
            <a:off x="3263393" y="2034398"/>
            <a:ext cx="428625" cy="485775"/>
            <a:chOff x="6324600" y="2781300"/>
            <a:chExt cx="571500" cy="647700"/>
          </a:xfrm>
        </p:grpSpPr>
        <p:sp>
          <p:nvSpPr>
            <p:cNvPr id="559" name="Google Shape;559;p58"/>
            <p:cNvSpPr/>
            <p:nvPr/>
          </p:nvSpPr>
          <p:spPr>
            <a:xfrm>
              <a:off x="6324600" y="2781300"/>
              <a:ext cx="571500" cy="647700"/>
            </a:xfrm>
            <a:prstGeom prst="rect">
              <a:avLst/>
            </a:prstGeom>
            <a:solidFill>
              <a:srgbClr val="C7D8E8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5" name="Google Shape;565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4994" y="2880925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58"/>
          <p:cNvGrpSpPr/>
          <p:nvPr/>
        </p:nvGrpSpPr>
        <p:grpSpPr>
          <a:xfrm>
            <a:off x="1726375" y="2021521"/>
            <a:ext cx="449817" cy="307996"/>
            <a:chOff x="9275645" y="1175733"/>
            <a:chExt cx="599756" cy="410662"/>
          </a:xfrm>
        </p:grpSpPr>
        <p:pic>
          <p:nvPicPr>
            <p:cNvPr id="567" name="Google Shape;567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58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58"/>
          <p:cNvSpPr/>
          <p:nvPr/>
        </p:nvSpPr>
        <p:spPr>
          <a:xfrm>
            <a:off x="700590" y="1886057"/>
            <a:ext cx="1581151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681540" y="2809455"/>
            <a:ext cx="1613029" cy="586491"/>
          </a:xfrm>
          <a:prstGeom prst="rect">
            <a:avLst/>
          </a:prstGeom>
          <a:noFill/>
          <a:ln cap="flat" cmpd="sng" w="25400">
            <a:solidFill>
              <a:srgbClr val="186D9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" name="Google Shape;571;p58"/>
          <p:cNvGrpSpPr/>
          <p:nvPr/>
        </p:nvGrpSpPr>
        <p:grpSpPr>
          <a:xfrm>
            <a:off x="1740662" y="2942580"/>
            <a:ext cx="449817" cy="307996"/>
            <a:chOff x="9275645" y="1175733"/>
            <a:chExt cx="599756" cy="410662"/>
          </a:xfrm>
        </p:grpSpPr>
        <p:pic>
          <p:nvPicPr>
            <p:cNvPr id="572" name="Google Shape;572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83259" y="1202264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58"/>
            <p:cNvSpPr/>
            <p:nvPr/>
          </p:nvSpPr>
          <p:spPr>
            <a:xfrm>
              <a:off x="9275645" y="1175733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58"/>
          <p:cNvGrpSpPr/>
          <p:nvPr/>
        </p:nvGrpSpPr>
        <p:grpSpPr>
          <a:xfrm>
            <a:off x="4215893" y="1895151"/>
            <a:ext cx="1613029" cy="586491"/>
            <a:chOff x="7594600" y="2595637"/>
            <a:chExt cx="2150705" cy="781988"/>
          </a:xfrm>
        </p:grpSpPr>
        <p:sp>
          <p:nvSpPr>
            <p:cNvPr id="575" name="Google Shape;575;p58"/>
            <p:cNvSpPr/>
            <p:nvPr/>
          </p:nvSpPr>
          <p:spPr>
            <a:xfrm>
              <a:off x="8445500" y="26800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6" name="Google Shape;576;p58"/>
            <p:cNvGrpSpPr/>
            <p:nvPr/>
          </p:nvGrpSpPr>
          <p:grpSpPr>
            <a:xfrm>
              <a:off x="7721600" y="2781300"/>
              <a:ext cx="599756" cy="410662"/>
              <a:chOff x="9275645" y="1175733"/>
              <a:chExt cx="599756" cy="410662"/>
            </a:xfrm>
          </p:grpSpPr>
          <p:pic>
            <p:nvPicPr>
              <p:cNvPr id="577" name="Google Shape;577;p5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8" name="Google Shape;578;p58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9" name="Google Shape;579;p58"/>
            <p:cNvSpPr/>
            <p:nvPr/>
          </p:nvSpPr>
          <p:spPr>
            <a:xfrm>
              <a:off x="7594600" y="2595637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58"/>
          <p:cNvGrpSpPr/>
          <p:nvPr/>
        </p:nvGrpSpPr>
        <p:grpSpPr>
          <a:xfrm>
            <a:off x="4215893" y="2608998"/>
            <a:ext cx="1613029" cy="586491"/>
            <a:chOff x="7594600" y="3547434"/>
            <a:chExt cx="2150705" cy="781988"/>
          </a:xfrm>
        </p:grpSpPr>
        <p:sp>
          <p:nvSpPr>
            <p:cNvPr id="581" name="Google Shape;581;p58"/>
            <p:cNvSpPr/>
            <p:nvPr/>
          </p:nvSpPr>
          <p:spPr>
            <a:xfrm>
              <a:off x="8470900" y="360718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History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" name="Google Shape;582;p58"/>
            <p:cNvGrpSpPr/>
            <p:nvPr/>
          </p:nvGrpSpPr>
          <p:grpSpPr>
            <a:xfrm>
              <a:off x="7721600" y="3733097"/>
              <a:ext cx="599756" cy="410662"/>
              <a:chOff x="9275645" y="1175733"/>
              <a:chExt cx="599756" cy="410662"/>
            </a:xfrm>
          </p:grpSpPr>
          <p:pic>
            <p:nvPicPr>
              <p:cNvPr id="583" name="Google Shape;583;p5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4" name="Google Shape;584;p58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5" name="Google Shape;585;p58"/>
            <p:cNvSpPr/>
            <p:nvPr/>
          </p:nvSpPr>
          <p:spPr>
            <a:xfrm>
              <a:off x="7594600" y="3547434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58"/>
          <p:cNvGrpSpPr/>
          <p:nvPr/>
        </p:nvGrpSpPr>
        <p:grpSpPr>
          <a:xfrm>
            <a:off x="4215893" y="3314429"/>
            <a:ext cx="1613029" cy="586491"/>
            <a:chOff x="7594600" y="4399108"/>
            <a:chExt cx="2150705" cy="781988"/>
          </a:xfrm>
        </p:grpSpPr>
        <p:sp>
          <p:nvSpPr>
            <p:cNvPr id="587" name="Google Shape;587;p58"/>
            <p:cNvSpPr/>
            <p:nvPr/>
          </p:nvSpPr>
          <p:spPr>
            <a:xfrm>
              <a:off x="8445500" y="4467512"/>
              <a:ext cx="1193800" cy="621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8"/>
            <p:cNvSpPr/>
            <p:nvPr/>
          </p:nvSpPr>
          <p:spPr>
            <a:xfrm>
              <a:off x="7594600" y="4399108"/>
              <a:ext cx="2150705" cy="781988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58"/>
            <p:cNvGrpSpPr/>
            <p:nvPr/>
          </p:nvGrpSpPr>
          <p:grpSpPr>
            <a:xfrm>
              <a:off x="7711042" y="4584771"/>
              <a:ext cx="599756" cy="410662"/>
              <a:chOff x="9275645" y="1175733"/>
              <a:chExt cx="599756" cy="410662"/>
            </a:xfrm>
          </p:grpSpPr>
          <p:pic>
            <p:nvPicPr>
              <p:cNvPr id="590" name="Google Shape;590;p5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383259" y="1202264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1" name="Google Shape;591;p58"/>
              <p:cNvSpPr/>
              <p:nvPr/>
            </p:nvSpPr>
            <p:spPr>
              <a:xfrm>
                <a:off x="9275645" y="1175733"/>
                <a:ext cx="599756" cy="410662"/>
              </a:xfrm>
              <a:prstGeom prst="rect">
                <a:avLst/>
              </a:prstGeom>
              <a:noFill/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92" name="Google Shape;592;p58"/>
          <p:cNvCxnSpPr/>
          <p:nvPr/>
        </p:nvCxnSpPr>
        <p:spPr>
          <a:xfrm>
            <a:off x="1488055" y="2472548"/>
            <a:ext cx="0" cy="31393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3" name="Google Shape;593;p58"/>
          <p:cNvCxnSpPr>
            <a:stCxn id="559" idx="3"/>
          </p:cNvCxnSpPr>
          <p:nvPr/>
        </p:nvCxnSpPr>
        <p:spPr>
          <a:xfrm>
            <a:off x="3692018" y="2277286"/>
            <a:ext cx="457200" cy="12147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94" name="Google Shape;594;p58"/>
          <p:cNvGrpSpPr/>
          <p:nvPr/>
        </p:nvGrpSpPr>
        <p:grpSpPr>
          <a:xfrm>
            <a:off x="2498919" y="2910171"/>
            <a:ext cx="428625" cy="485775"/>
            <a:chOff x="6324600" y="2781300"/>
            <a:chExt cx="571500" cy="647700"/>
          </a:xfrm>
        </p:grpSpPr>
        <p:sp>
          <p:nvSpPr>
            <p:cNvPr id="595" name="Google Shape;595;p58"/>
            <p:cNvSpPr/>
            <p:nvPr/>
          </p:nvSpPr>
          <p:spPr>
            <a:xfrm>
              <a:off x="6324600" y="2781300"/>
              <a:ext cx="571500" cy="647700"/>
            </a:xfrm>
            <a:prstGeom prst="rect">
              <a:avLst/>
            </a:prstGeom>
            <a:solidFill>
              <a:srgbClr val="C7D8E8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6" name="Google Shape;596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4994" y="2880925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7" name="Google Shape;597;p58"/>
          <p:cNvSpPr/>
          <p:nvPr/>
        </p:nvSpPr>
        <p:spPr>
          <a:xfrm>
            <a:off x="1522851" y="3913101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58"/>
          <p:cNvCxnSpPr>
            <a:endCxn id="597" idx="0"/>
          </p:cNvCxnSpPr>
          <p:nvPr/>
        </p:nvCxnSpPr>
        <p:spPr>
          <a:xfrm>
            <a:off x="1878221" y="3270501"/>
            <a:ext cx="124800" cy="64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58"/>
          <p:cNvCxnSpPr>
            <a:endCxn id="597" idx="0"/>
          </p:cNvCxnSpPr>
          <p:nvPr/>
        </p:nvCxnSpPr>
        <p:spPr>
          <a:xfrm flipH="1">
            <a:off x="2003021" y="2276001"/>
            <a:ext cx="90900" cy="16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00" name="Google Shape;600;p58"/>
          <p:cNvSpPr/>
          <p:nvPr/>
        </p:nvSpPr>
        <p:spPr>
          <a:xfrm>
            <a:off x="3671681" y="4048359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Google Shape;601;p58"/>
          <p:cNvCxnSpPr/>
          <p:nvPr/>
        </p:nvCxnSpPr>
        <p:spPr>
          <a:xfrm flipH="1">
            <a:off x="3978603" y="2342394"/>
            <a:ext cx="344879" cy="1705964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58"/>
          <p:cNvCxnSpPr>
            <a:stCxn id="584" idx="2"/>
          </p:cNvCxnSpPr>
          <p:nvPr/>
        </p:nvCxnSpPr>
        <p:spPr>
          <a:xfrm flipH="1">
            <a:off x="4002652" y="3056242"/>
            <a:ext cx="533400" cy="9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58"/>
          <p:cNvCxnSpPr>
            <a:endCxn id="600" idx="0"/>
          </p:cNvCxnSpPr>
          <p:nvPr/>
        </p:nvCxnSpPr>
        <p:spPr>
          <a:xfrm flipH="1">
            <a:off x="4151851" y="3761559"/>
            <a:ext cx="435300" cy="2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9"/>
          <p:cNvSpPr txBox="1"/>
          <p:nvPr>
            <p:ph type="title"/>
          </p:nvPr>
        </p:nvSpPr>
        <p:spPr>
          <a:xfrm>
            <a:off x="270994" y="273844"/>
            <a:ext cx="86049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Source Service Mesh Hub</a:t>
            </a:r>
            <a:endParaRPr/>
          </a:p>
        </p:txBody>
      </p:sp>
      <p:pic>
        <p:nvPicPr>
          <p:cNvPr id="609" name="Google Shape;609;p59"/>
          <p:cNvPicPr preferRelativeResize="0"/>
          <p:nvPr/>
        </p:nvPicPr>
        <p:blipFill rotWithShape="1">
          <a:blip r:embed="rId3">
            <a:alphaModFix/>
          </a:blip>
          <a:srcRect b="5582" l="3896" r="3766" t="7050"/>
          <a:stretch/>
        </p:blipFill>
        <p:spPr>
          <a:xfrm>
            <a:off x="332700" y="1095750"/>
            <a:ext cx="5817174" cy="30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9"/>
          <p:cNvSpPr txBox="1"/>
          <p:nvPr>
            <p:ph idx="1" type="body"/>
          </p:nvPr>
        </p:nvSpPr>
        <p:spPr>
          <a:xfrm>
            <a:off x="6320950" y="1090625"/>
            <a:ext cx="2554800" cy="3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Open Source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Install &amp; Configure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Discovery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Unified API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Virtual Mesh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Shared Identity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</a:pPr>
            <a:r>
              <a:rPr lang="en"/>
              <a:t>Developer friendly tooling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0"/>
          <p:cNvSpPr/>
          <p:nvPr/>
        </p:nvSpPr>
        <p:spPr>
          <a:xfrm>
            <a:off x="3056822" y="3830311"/>
            <a:ext cx="3030355" cy="1102856"/>
          </a:xfrm>
          <a:prstGeom prst="rect">
            <a:avLst/>
          </a:prstGeom>
          <a:solidFill>
            <a:srgbClr val="9FD7EF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0"/>
          <p:cNvSpPr/>
          <p:nvPr/>
        </p:nvSpPr>
        <p:spPr>
          <a:xfrm>
            <a:off x="963457" y="1206100"/>
            <a:ext cx="3157984" cy="2207984"/>
          </a:xfrm>
          <a:prstGeom prst="rect">
            <a:avLst/>
          </a:prstGeom>
          <a:solidFill>
            <a:srgbClr val="9FD7EF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0"/>
          <p:cNvSpPr/>
          <p:nvPr/>
        </p:nvSpPr>
        <p:spPr>
          <a:xfrm>
            <a:off x="4838099" y="1206100"/>
            <a:ext cx="3157984" cy="2207984"/>
          </a:xfrm>
          <a:prstGeom prst="rect">
            <a:avLst/>
          </a:prstGeom>
          <a:solidFill>
            <a:srgbClr val="9FD7EF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0"/>
          <p:cNvSpPr txBox="1"/>
          <p:nvPr/>
        </p:nvSpPr>
        <p:spPr>
          <a:xfrm>
            <a:off x="978182" y="1222888"/>
            <a:ext cx="878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0"/>
          <p:cNvSpPr txBox="1"/>
          <p:nvPr/>
        </p:nvSpPr>
        <p:spPr>
          <a:xfrm>
            <a:off x="4848985" y="1221124"/>
            <a:ext cx="878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0"/>
          <p:cNvSpPr/>
          <p:nvPr/>
        </p:nvSpPr>
        <p:spPr>
          <a:xfrm>
            <a:off x="3121838" y="2903607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60"/>
          <p:cNvGrpSpPr/>
          <p:nvPr/>
        </p:nvGrpSpPr>
        <p:grpSpPr>
          <a:xfrm>
            <a:off x="6773564" y="1707225"/>
            <a:ext cx="1105144" cy="446119"/>
            <a:chOff x="5451256" y="5621039"/>
            <a:chExt cx="1473526" cy="594826"/>
          </a:xfrm>
        </p:grpSpPr>
        <p:sp>
          <p:nvSpPr>
            <p:cNvPr id="622" name="Google Shape;622;p60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3" name="Google Shape;623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60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0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60"/>
          <p:cNvGrpSpPr/>
          <p:nvPr/>
        </p:nvGrpSpPr>
        <p:grpSpPr>
          <a:xfrm>
            <a:off x="3444046" y="1704095"/>
            <a:ext cx="647272" cy="853263"/>
            <a:chOff x="4613095" y="2137831"/>
            <a:chExt cx="863030" cy="1137684"/>
          </a:xfrm>
        </p:grpSpPr>
        <p:grpSp>
          <p:nvGrpSpPr>
            <p:cNvPr id="627" name="Google Shape;627;p60"/>
            <p:cNvGrpSpPr/>
            <p:nvPr/>
          </p:nvGrpSpPr>
          <p:grpSpPr>
            <a:xfrm>
              <a:off x="4613095" y="2137831"/>
              <a:ext cx="863030" cy="1137684"/>
              <a:chOff x="4613095" y="2137831"/>
              <a:chExt cx="863030" cy="1137684"/>
            </a:xfrm>
          </p:grpSpPr>
          <p:sp>
            <p:nvSpPr>
              <p:cNvPr id="628" name="Google Shape;628;p60"/>
              <p:cNvSpPr/>
              <p:nvPr/>
            </p:nvSpPr>
            <p:spPr>
              <a:xfrm>
                <a:off x="4613095" y="2137831"/>
                <a:ext cx="863030" cy="1137684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br>
                  <a:rPr b="0" i="0" lang="en" sz="1050" u="none" cap="none" strike="noStrike">
                    <a:solidFill>
                      <a:srgbClr val="626A6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0" i="0" sz="1050" u="none" cap="none" strike="noStrike">
                  <a:solidFill>
                    <a:srgbClr val="626A6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29" name="Google Shape;629;p6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862903" y="2331237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0" name="Google Shape;630;p60"/>
            <p:cNvSpPr txBox="1"/>
            <p:nvPr/>
          </p:nvSpPr>
          <p:spPr>
            <a:xfrm>
              <a:off x="4679990" y="2706673"/>
              <a:ext cx="729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Ingress</a:t>
              </a:r>
              <a:b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Gateway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60"/>
          <p:cNvSpPr/>
          <p:nvPr/>
        </p:nvSpPr>
        <p:spPr>
          <a:xfrm>
            <a:off x="4874668" y="2903607"/>
            <a:ext cx="960341" cy="27699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Istiod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p60"/>
          <p:cNvGrpSpPr/>
          <p:nvPr/>
        </p:nvGrpSpPr>
        <p:grpSpPr>
          <a:xfrm>
            <a:off x="6773564" y="2236062"/>
            <a:ext cx="1105144" cy="446119"/>
            <a:chOff x="5451256" y="5621039"/>
            <a:chExt cx="1473526" cy="594826"/>
          </a:xfrm>
        </p:grpSpPr>
        <p:sp>
          <p:nvSpPr>
            <p:cNvPr id="633" name="Google Shape;633;p60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4" name="Google Shape;634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60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0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60"/>
          <p:cNvGrpSpPr/>
          <p:nvPr/>
        </p:nvGrpSpPr>
        <p:grpSpPr>
          <a:xfrm>
            <a:off x="6773564" y="2762396"/>
            <a:ext cx="1105144" cy="446119"/>
            <a:chOff x="5451256" y="5621039"/>
            <a:chExt cx="1473526" cy="594826"/>
          </a:xfrm>
        </p:grpSpPr>
        <p:sp>
          <p:nvSpPr>
            <p:cNvPr id="638" name="Google Shape;638;p60"/>
            <p:cNvSpPr/>
            <p:nvPr/>
          </p:nvSpPr>
          <p:spPr>
            <a:xfrm>
              <a:off x="5451256" y="5621039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Google Shape;639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4822" y="5729763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60"/>
            <p:cNvSpPr/>
            <p:nvPr/>
          </p:nvSpPr>
          <p:spPr>
            <a:xfrm>
              <a:off x="6213983" y="5703232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5557208" y="5703232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60"/>
          <p:cNvGrpSpPr/>
          <p:nvPr/>
        </p:nvGrpSpPr>
        <p:grpSpPr>
          <a:xfrm>
            <a:off x="1114714" y="1700397"/>
            <a:ext cx="1105144" cy="446119"/>
            <a:chOff x="4531580" y="5860755"/>
            <a:chExt cx="1473526" cy="594826"/>
          </a:xfrm>
        </p:grpSpPr>
        <p:sp>
          <p:nvSpPr>
            <p:cNvPr id="643" name="Google Shape;643;p60"/>
            <p:cNvSpPr/>
            <p:nvPr/>
          </p:nvSpPr>
          <p:spPr>
            <a:xfrm>
              <a:off x="4531580" y="5860755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51257" y="5981109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60"/>
            <p:cNvSpPr/>
            <p:nvPr/>
          </p:nvSpPr>
          <p:spPr>
            <a:xfrm>
              <a:off x="4636507" y="5942948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0"/>
            <p:cNvSpPr/>
            <p:nvPr/>
          </p:nvSpPr>
          <p:spPr>
            <a:xfrm>
              <a:off x="5310368" y="5942948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60"/>
          <p:cNvGrpSpPr/>
          <p:nvPr/>
        </p:nvGrpSpPr>
        <p:grpSpPr>
          <a:xfrm>
            <a:off x="1114531" y="2228931"/>
            <a:ext cx="1105144" cy="446119"/>
            <a:chOff x="4531580" y="5860755"/>
            <a:chExt cx="1473526" cy="594826"/>
          </a:xfrm>
        </p:grpSpPr>
        <p:sp>
          <p:nvSpPr>
            <p:cNvPr id="648" name="Google Shape;648;p60"/>
            <p:cNvSpPr/>
            <p:nvPr/>
          </p:nvSpPr>
          <p:spPr>
            <a:xfrm>
              <a:off x="4531580" y="5860755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9" name="Google Shape;649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51257" y="5981109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60"/>
            <p:cNvSpPr/>
            <p:nvPr/>
          </p:nvSpPr>
          <p:spPr>
            <a:xfrm>
              <a:off x="4636507" y="5942948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0"/>
            <p:cNvSpPr/>
            <p:nvPr/>
          </p:nvSpPr>
          <p:spPr>
            <a:xfrm>
              <a:off x="5310368" y="5942948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60"/>
          <p:cNvGrpSpPr/>
          <p:nvPr/>
        </p:nvGrpSpPr>
        <p:grpSpPr>
          <a:xfrm>
            <a:off x="1114531" y="2761755"/>
            <a:ext cx="1105144" cy="446119"/>
            <a:chOff x="4531580" y="5860755"/>
            <a:chExt cx="1473526" cy="594826"/>
          </a:xfrm>
        </p:grpSpPr>
        <p:sp>
          <p:nvSpPr>
            <p:cNvPr id="653" name="Google Shape;653;p60"/>
            <p:cNvSpPr/>
            <p:nvPr/>
          </p:nvSpPr>
          <p:spPr>
            <a:xfrm>
              <a:off x="4531580" y="5860755"/>
              <a:ext cx="1473526" cy="594826"/>
            </a:xfrm>
            <a:prstGeom prst="rect">
              <a:avLst/>
            </a:prstGeom>
            <a:noFill/>
            <a:ln cap="flat" cmpd="sng" w="25400">
              <a:solidFill>
                <a:srgbClr val="186D9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4" name="Google Shape;654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51257" y="5981109"/>
              <a:ext cx="363412" cy="334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Google Shape;655;p60"/>
            <p:cNvSpPr/>
            <p:nvPr/>
          </p:nvSpPr>
          <p:spPr>
            <a:xfrm>
              <a:off x="4636507" y="5942948"/>
              <a:ext cx="599756" cy="410662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b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0"/>
            <p:cNvSpPr/>
            <p:nvPr/>
          </p:nvSpPr>
          <p:spPr>
            <a:xfrm>
              <a:off x="5310368" y="5942948"/>
              <a:ext cx="599756" cy="410662"/>
            </a:xfrm>
            <a:prstGeom prst="rect">
              <a:avLst/>
            </a:prstGeom>
            <a:noFill/>
            <a:ln cap="flat" cmpd="sng" w="12700">
              <a:solidFill>
                <a:srgbClr val="186D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60"/>
          <p:cNvSpPr/>
          <p:nvPr/>
        </p:nvSpPr>
        <p:spPr>
          <a:xfrm>
            <a:off x="3652836" y="4188542"/>
            <a:ext cx="1881512" cy="522761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86D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8" name="Google Shape;658;p60"/>
          <p:cNvGrpSpPr/>
          <p:nvPr/>
        </p:nvGrpSpPr>
        <p:grpSpPr>
          <a:xfrm>
            <a:off x="4865643" y="1707225"/>
            <a:ext cx="647272" cy="853263"/>
            <a:chOff x="4613095" y="2137831"/>
            <a:chExt cx="863030" cy="1137684"/>
          </a:xfrm>
        </p:grpSpPr>
        <p:grpSp>
          <p:nvGrpSpPr>
            <p:cNvPr id="659" name="Google Shape;659;p60"/>
            <p:cNvGrpSpPr/>
            <p:nvPr/>
          </p:nvGrpSpPr>
          <p:grpSpPr>
            <a:xfrm>
              <a:off x="4613095" y="2137831"/>
              <a:ext cx="863030" cy="1137684"/>
              <a:chOff x="4613095" y="2137831"/>
              <a:chExt cx="863030" cy="1137684"/>
            </a:xfrm>
          </p:grpSpPr>
          <p:sp>
            <p:nvSpPr>
              <p:cNvPr id="660" name="Google Shape;660;p60"/>
              <p:cNvSpPr/>
              <p:nvPr/>
            </p:nvSpPr>
            <p:spPr>
              <a:xfrm>
                <a:off x="4613095" y="2137831"/>
                <a:ext cx="863030" cy="1137684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186D9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br>
                  <a:rPr b="0" i="0" lang="en" sz="1050" u="none" cap="none" strike="noStrike">
                    <a:solidFill>
                      <a:srgbClr val="626A6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0" i="0" sz="1050" u="none" cap="none" strike="noStrike">
                  <a:solidFill>
                    <a:srgbClr val="626A6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61" name="Google Shape;661;p6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862903" y="2331237"/>
                <a:ext cx="363412" cy="3343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62" name="Google Shape;662;p60"/>
            <p:cNvSpPr txBox="1"/>
            <p:nvPr/>
          </p:nvSpPr>
          <p:spPr>
            <a:xfrm>
              <a:off x="4679990" y="2706673"/>
              <a:ext cx="729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Ingress</a:t>
              </a:r>
              <a:b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Gateway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3" name="Google Shape;663;p60"/>
          <p:cNvCxnSpPr>
            <a:stCxn id="657" idx="0"/>
            <a:endCxn id="620" idx="2"/>
          </p:cNvCxnSpPr>
          <p:nvPr/>
        </p:nvCxnSpPr>
        <p:spPr>
          <a:xfrm rot="10800000">
            <a:off x="3602092" y="3180542"/>
            <a:ext cx="991500" cy="100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4" name="Google Shape;664;p60"/>
          <p:cNvCxnSpPr>
            <a:stCxn id="657" idx="0"/>
            <a:endCxn id="631" idx="2"/>
          </p:cNvCxnSpPr>
          <p:nvPr/>
        </p:nvCxnSpPr>
        <p:spPr>
          <a:xfrm flipH="1" rot="10800000">
            <a:off x="4593592" y="3180542"/>
            <a:ext cx="761100" cy="100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65" name="Google Shape;665;p60"/>
          <p:cNvSpPr txBox="1"/>
          <p:nvPr/>
        </p:nvSpPr>
        <p:spPr>
          <a:xfrm>
            <a:off x="3081817" y="3849155"/>
            <a:ext cx="1881512" cy="2334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Plane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0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"/>
              <a:t>Open Source Service Mesh Hub</a:t>
            </a:r>
            <a:endParaRPr/>
          </a:p>
        </p:txBody>
      </p:sp>
      <p:pic>
        <p:nvPicPr>
          <p:cNvPr descr="A close up of a logo&#10;&#10;Description automatically generated" id="667" name="Google Shape;66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9194" y="4242972"/>
            <a:ext cx="1513694" cy="4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1"/>
          <p:cNvSpPr txBox="1"/>
          <p:nvPr>
            <p:ph type="title"/>
          </p:nvPr>
        </p:nvSpPr>
        <p:spPr>
          <a:xfrm>
            <a:off x="474448" y="1601259"/>
            <a:ext cx="6507376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Demo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/>
          <p:nvPr>
            <p:ph type="title"/>
          </p:nvPr>
        </p:nvSpPr>
        <p:spPr>
          <a:xfrm>
            <a:off x="474450" y="1601250"/>
            <a:ext cx="66636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en"/>
              <a:t>Extending the Service Mesh Data Plane with WebAssembly 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/>
          <p:cNvSpPr txBox="1"/>
          <p:nvPr>
            <p:ph type="title"/>
          </p:nvPr>
        </p:nvSpPr>
        <p:spPr>
          <a:xfrm>
            <a:off x="270995" y="273845"/>
            <a:ext cx="8604900" cy="629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WebAssembly?</a:t>
            </a:r>
            <a:r>
              <a:rPr lang="en"/>
              <a:t> It’s neither web nor assembly </a:t>
            </a:r>
            <a:endParaRPr/>
          </a:p>
        </p:txBody>
      </p:sp>
      <p:sp>
        <p:nvSpPr>
          <p:cNvPr id="683" name="Google Shape;683;p63"/>
          <p:cNvSpPr txBox="1"/>
          <p:nvPr>
            <p:ph idx="1" type="body"/>
          </p:nvPr>
        </p:nvSpPr>
        <p:spPr>
          <a:xfrm>
            <a:off x="271000" y="1090620"/>
            <a:ext cx="8604600" cy="199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>
                <a:solidFill>
                  <a:srgbClr val="7F7F7F"/>
                </a:solidFill>
              </a:rPr>
              <a:t>WebAssembly (abbreviated Wasm) is a binary instruction format for a stack-based virtual machine. Wasm is designed as a portable target for compilation of high-level languages like C/C++/Rust, enabling deployment on the web for client and server applications.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25476"/>
                </a:solidFill>
              </a:rPr>
              <a:t>-&gt; No Assembly -&gt; Binary Instruction Format</a:t>
            </a:r>
            <a:endParaRPr sz="1700">
              <a:solidFill>
                <a:srgbClr val="32547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25476"/>
                </a:solidFill>
              </a:rPr>
              <a:t>-&gt; No Web -&gt; WASI</a:t>
            </a:r>
            <a:endParaRPr sz="1700"/>
          </a:p>
        </p:txBody>
      </p:sp>
      <p:sp>
        <p:nvSpPr>
          <p:cNvPr id="684" name="Google Shape;684;p63"/>
          <p:cNvSpPr/>
          <p:nvPr/>
        </p:nvSpPr>
        <p:spPr>
          <a:xfrm>
            <a:off x="496125" y="3275400"/>
            <a:ext cx="1721100" cy="582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PORTABLE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685" name="Google Shape;685;p63"/>
          <p:cNvSpPr/>
          <p:nvPr/>
        </p:nvSpPr>
        <p:spPr>
          <a:xfrm>
            <a:off x="2612775" y="3275400"/>
            <a:ext cx="1721100" cy="582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SECURE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686" name="Google Shape;686;p63"/>
          <p:cNvSpPr/>
          <p:nvPr/>
        </p:nvSpPr>
        <p:spPr>
          <a:xfrm>
            <a:off x="4729425" y="3275400"/>
            <a:ext cx="1721100" cy="582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FAST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687" name="Google Shape;687;p63"/>
          <p:cNvSpPr/>
          <p:nvPr/>
        </p:nvSpPr>
        <p:spPr>
          <a:xfrm>
            <a:off x="6846075" y="3275400"/>
            <a:ext cx="1721100" cy="582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ANY LANGUAGE</a:t>
            </a:r>
            <a:endParaRPr b="1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4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lang="en">
                <a:solidFill>
                  <a:srgbClr val="325476"/>
                </a:solidFill>
              </a:rPr>
              <a:t>Challenges in customizing Envoy Proxy</a:t>
            </a:r>
            <a:endParaRPr b="1" sz="1100">
              <a:solidFill>
                <a:srgbClr val="3254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3" name="Google Shape;693;p64"/>
          <p:cNvSpPr/>
          <p:nvPr/>
        </p:nvSpPr>
        <p:spPr>
          <a:xfrm>
            <a:off x="2152037" y="1260048"/>
            <a:ext cx="1818600" cy="2627400"/>
          </a:xfrm>
          <a:prstGeom prst="roundRect">
            <a:avLst>
              <a:gd fmla="val 1742" name="adj"/>
            </a:avLst>
          </a:prstGeom>
          <a:solidFill>
            <a:srgbClr val="AA3F7F">
              <a:alpha val="14117"/>
            </a:srgbClr>
          </a:solidFill>
          <a:ln cap="flat" cmpd="sng" w="12700">
            <a:solidFill>
              <a:srgbClr val="AA3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4" name="Google Shape;694;p64"/>
          <p:cNvGrpSpPr/>
          <p:nvPr/>
        </p:nvGrpSpPr>
        <p:grpSpPr>
          <a:xfrm>
            <a:off x="2302217" y="1792364"/>
            <a:ext cx="1518094" cy="1149702"/>
            <a:chOff x="2399185" y="2485654"/>
            <a:chExt cx="295062" cy="223460"/>
          </a:xfrm>
        </p:grpSpPr>
        <p:sp>
          <p:nvSpPr>
            <p:cNvPr id="695" name="Google Shape;695;p64"/>
            <p:cNvSpPr/>
            <p:nvPr/>
          </p:nvSpPr>
          <p:spPr>
            <a:xfrm>
              <a:off x="2473695" y="2593454"/>
              <a:ext cx="18876" cy="29196"/>
            </a:xfrm>
            <a:custGeom>
              <a:rect b="b" l="l" r="r" t="t"/>
              <a:pathLst>
                <a:path extrusionOk="0" h="26" w="19">
                  <a:moveTo>
                    <a:pt x="0" y="0"/>
                  </a:moveTo>
                  <a:lnTo>
                    <a:pt x="0" y="16"/>
                  </a:lnTo>
                  <a:lnTo>
                    <a:pt x="19" y="2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4"/>
            <p:cNvSpPr/>
            <p:nvPr/>
          </p:nvSpPr>
          <p:spPr>
            <a:xfrm>
              <a:off x="2501513" y="2639494"/>
              <a:ext cx="16889" cy="28073"/>
            </a:xfrm>
            <a:custGeom>
              <a:rect b="b" l="l" r="r" t="t"/>
              <a:pathLst>
                <a:path extrusionOk="0" h="29" w="18">
                  <a:moveTo>
                    <a:pt x="18" y="29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4"/>
            <p:cNvSpPr/>
            <p:nvPr/>
          </p:nvSpPr>
          <p:spPr>
            <a:xfrm>
              <a:off x="2399185" y="2593454"/>
              <a:ext cx="97361" cy="115660"/>
            </a:xfrm>
            <a:custGeom>
              <a:rect b="b" l="l" r="r" t="t"/>
              <a:pathLst>
                <a:path extrusionOk="0" h="118" w="100">
                  <a:moveTo>
                    <a:pt x="63" y="100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9"/>
                    <a:pt x="3" y="81"/>
                    <a:pt x="6" y="83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7"/>
                    <a:pt x="64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3" y="100"/>
                    <a:pt x="63" y="100"/>
                    <a:pt x="63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4"/>
            <p:cNvSpPr/>
            <p:nvPr/>
          </p:nvSpPr>
          <p:spPr>
            <a:xfrm>
              <a:off x="2529330" y="2545169"/>
              <a:ext cx="70537" cy="113414"/>
            </a:xfrm>
            <a:custGeom>
              <a:rect b="b" l="l" r="r" t="t"/>
              <a:pathLst>
                <a:path extrusionOk="0" h="115" w="72">
                  <a:moveTo>
                    <a:pt x="71" y="48"/>
                  </a:moveTo>
                  <a:cubicBezTo>
                    <a:pt x="71" y="45"/>
                    <a:pt x="69" y="42"/>
                    <a:pt x="66" y="4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48"/>
                    <a:pt x="71" y="48"/>
                    <a:pt x="71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4"/>
            <p:cNvSpPr/>
            <p:nvPr/>
          </p:nvSpPr>
          <p:spPr>
            <a:xfrm>
              <a:off x="2444884" y="2551907"/>
              <a:ext cx="124185" cy="149347"/>
            </a:xfrm>
            <a:custGeom>
              <a:rect b="b" l="l" r="r" t="t"/>
              <a:pathLst>
                <a:path extrusionOk="0" h="152" w="128">
                  <a:moveTo>
                    <a:pt x="81" y="131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9"/>
                    <a:pt x="0" y="22"/>
                    <a:pt x="0" y="2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101"/>
                    <a:pt x="4" y="104"/>
                    <a:pt x="7" y="106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9" y="151"/>
                    <a:pt x="83" y="152"/>
                    <a:pt x="86" y="151"/>
                  </a:cubicBezTo>
                  <a:cubicBezTo>
                    <a:pt x="86" y="151"/>
                    <a:pt x="86" y="151"/>
                    <a:pt x="87" y="15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81" y="131"/>
                    <a:pt x="81" y="131"/>
                    <a:pt x="81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4"/>
            <p:cNvSpPr/>
            <p:nvPr/>
          </p:nvSpPr>
          <p:spPr>
            <a:xfrm>
              <a:off x="2498532" y="2485654"/>
              <a:ext cx="195715" cy="204369"/>
            </a:xfrm>
            <a:custGeom>
              <a:rect b="b" l="l" r="r" t="t"/>
              <a:pathLst>
                <a:path extrusionOk="0" h="208" w="202">
                  <a:moveTo>
                    <a:pt x="103" y="185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8" y="152"/>
                    <a:pt x="178" y="152"/>
                    <a:pt x="178" y="152"/>
                  </a:cubicBezTo>
                  <a:lnTo>
                    <a:pt x="103" y="185"/>
                  </a:lnTo>
                  <a:close/>
                  <a:moveTo>
                    <a:pt x="194" y="58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1" y="0"/>
                    <a:pt x="97" y="0"/>
                    <a:pt x="94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40"/>
                    <a:pt x="0" y="43"/>
                    <a:pt x="0" y="47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44"/>
                    <a:pt x="4" y="148"/>
                    <a:pt x="8" y="150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100" y="207"/>
                    <a:pt x="104" y="208"/>
                    <a:pt x="108" y="207"/>
                  </a:cubicBezTo>
                  <a:cubicBezTo>
                    <a:pt x="108" y="207"/>
                    <a:pt x="109" y="207"/>
                    <a:pt x="109" y="20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200" y="168"/>
                    <a:pt x="202" y="164"/>
                    <a:pt x="202" y="160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3"/>
                    <a:pt x="197" y="60"/>
                    <a:pt x="1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64"/>
          <p:cNvSpPr/>
          <p:nvPr/>
        </p:nvSpPr>
        <p:spPr>
          <a:xfrm>
            <a:off x="2406490" y="3475215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4"/>
          <p:cNvSpPr/>
          <p:nvPr/>
        </p:nvSpPr>
        <p:spPr>
          <a:xfrm>
            <a:off x="2406490" y="3945756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64"/>
          <p:cNvGrpSpPr/>
          <p:nvPr/>
        </p:nvGrpSpPr>
        <p:grpSpPr>
          <a:xfrm>
            <a:off x="2406490" y="1473605"/>
            <a:ext cx="1309687" cy="324190"/>
            <a:chOff x="1076407" y="1012928"/>
            <a:chExt cx="2040647" cy="505126"/>
          </a:xfrm>
        </p:grpSpPr>
        <p:sp>
          <p:nvSpPr>
            <p:cNvPr id="704" name="Google Shape;704;p64"/>
            <p:cNvSpPr/>
            <p:nvPr/>
          </p:nvSpPr>
          <p:spPr>
            <a:xfrm>
              <a:off x="1076407" y="1012928"/>
              <a:ext cx="2040647" cy="505126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4"/>
            <p:cNvSpPr txBox="1"/>
            <p:nvPr/>
          </p:nvSpPr>
          <p:spPr>
            <a:xfrm>
              <a:off x="1260603" y="1113106"/>
              <a:ext cx="1703159" cy="323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AUTH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64"/>
          <p:cNvGrpSpPr/>
          <p:nvPr/>
        </p:nvGrpSpPr>
        <p:grpSpPr>
          <a:xfrm>
            <a:off x="2406490" y="1920580"/>
            <a:ext cx="1309687" cy="324190"/>
            <a:chOff x="1076407" y="1905378"/>
            <a:chExt cx="2040647" cy="505126"/>
          </a:xfrm>
        </p:grpSpPr>
        <p:sp>
          <p:nvSpPr>
            <p:cNvPr id="707" name="Google Shape;707;p64"/>
            <p:cNvSpPr/>
            <p:nvPr/>
          </p:nvSpPr>
          <p:spPr>
            <a:xfrm>
              <a:off x="1076407" y="1905378"/>
              <a:ext cx="2040647" cy="505126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4"/>
            <p:cNvSpPr txBox="1"/>
            <p:nvPr/>
          </p:nvSpPr>
          <p:spPr>
            <a:xfrm>
              <a:off x="1351974" y="2004052"/>
              <a:ext cx="1527074" cy="323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RATE LIMITING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64"/>
          <p:cNvSpPr/>
          <p:nvPr/>
        </p:nvSpPr>
        <p:spPr>
          <a:xfrm>
            <a:off x="2406490" y="2373394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4"/>
          <p:cNvSpPr txBox="1"/>
          <p:nvPr/>
        </p:nvSpPr>
        <p:spPr>
          <a:xfrm>
            <a:off x="2748628" y="3515656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4"/>
          <p:cNvSpPr txBox="1"/>
          <p:nvPr/>
        </p:nvSpPr>
        <p:spPr>
          <a:xfrm>
            <a:off x="2671684" y="4009375"/>
            <a:ext cx="779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UPSTREAM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4"/>
          <p:cNvSpPr txBox="1"/>
          <p:nvPr/>
        </p:nvSpPr>
        <p:spPr>
          <a:xfrm>
            <a:off x="2474594" y="2367271"/>
            <a:ext cx="118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gRPC TRANSCODER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" name="Google Shape;713;p64"/>
          <p:cNvGrpSpPr/>
          <p:nvPr/>
        </p:nvGrpSpPr>
        <p:grpSpPr>
          <a:xfrm>
            <a:off x="2410366" y="2925391"/>
            <a:ext cx="1309657" cy="324237"/>
            <a:chOff x="1076407" y="1905378"/>
            <a:chExt cx="2040600" cy="505200"/>
          </a:xfrm>
        </p:grpSpPr>
        <p:sp>
          <p:nvSpPr>
            <p:cNvPr id="714" name="Google Shape;714;p64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4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chemeClr val="lt1"/>
                  </a:solidFill>
                </a:rPr>
                <a:t>CUSTOM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64"/>
          <p:cNvSpPr txBox="1"/>
          <p:nvPr>
            <p:ph idx="1" type="body"/>
          </p:nvPr>
        </p:nvSpPr>
        <p:spPr>
          <a:xfrm>
            <a:off x="4572002" y="1090625"/>
            <a:ext cx="4303800" cy="354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25450" lvl="0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Must maintain efficient performance for the data plane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Writing custom filters is difficult and limited to C++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Changes built into Envoy, maintain separate distro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Hard dependencies, cascading failures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Must stop and recompile 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06" y="2055258"/>
            <a:ext cx="904929" cy="90492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65"/>
          <p:cNvSpPr txBox="1"/>
          <p:nvPr>
            <p:ph type="title"/>
          </p:nvPr>
        </p:nvSpPr>
        <p:spPr>
          <a:xfrm>
            <a:off x="270995" y="273845"/>
            <a:ext cx="86049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lang="en">
                <a:solidFill>
                  <a:srgbClr val="325476"/>
                </a:solidFill>
              </a:rPr>
              <a:t>WebAssembly in Envoy Proxy </a:t>
            </a:r>
            <a:endParaRPr b="1" sz="1100">
              <a:solidFill>
                <a:srgbClr val="3254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3" name="Google Shape;723;p65"/>
          <p:cNvSpPr/>
          <p:nvPr/>
        </p:nvSpPr>
        <p:spPr>
          <a:xfrm>
            <a:off x="2152037" y="1260048"/>
            <a:ext cx="1818600" cy="2627400"/>
          </a:xfrm>
          <a:prstGeom prst="roundRect">
            <a:avLst>
              <a:gd fmla="val 1742" name="adj"/>
            </a:avLst>
          </a:prstGeom>
          <a:solidFill>
            <a:srgbClr val="AA3F7F">
              <a:alpha val="14120"/>
            </a:srgbClr>
          </a:solidFill>
          <a:ln cap="flat" cmpd="sng" w="12700">
            <a:solidFill>
              <a:srgbClr val="AA3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65"/>
          <p:cNvGrpSpPr/>
          <p:nvPr/>
        </p:nvGrpSpPr>
        <p:grpSpPr>
          <a:xfrm>
            <a:off x="2302217" y="1792364"/>
            <a:ext cx="1518093" cy="1149702"/>
            <a:chOff x="2399185" y="2485654"/>
            <a:chExt cx="295062" cy="223460"/>
          </a:xfrm>
        </p:grpSpPr>
        <p:sp>
          <p:nvSpPr>
            <p:cNvPr id="725" name="Google Shape;725;p65"/>
            <p:cNvSpPr/>
            <p:nvPr/>
          </p:nvSpPr>
          <p:spPr>
            <a:xfrm>
              <a:off x="2473695" y="2593454"/>
              <a:ext cx="18876" cy="29196"/>
            </a:xfrm>
            <a:custGeom>
              <a:rect b="b" l="l" r="r" t="t"/>
              <a:pathLst>
                <a:path extrusionOk="0" h="26" w="19">
                  <a:moveTo>
                    <a:pt x="0" y="0"/>
                  </a:moveTo>
                  <a:lnTo>
                    <a:pt x="0" y="16"/>
                  </a:lnTo>
                  <a:lnTo>
                    <a:pt x="19" y="2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2501513" y="2639494"/>
              <a:ext cx="16889" cy="28073"/>
            </a:xfrm>
            <a:custGeom>
              <a:rect b="b" l="l" r="r" t="t"/>
              <a:pathLst>
                <a:path extrusionOk="0" h="29" w="18">
                  <a:moveTo>
                    <a:pt x="18" y="29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5"/>
            <p:cNvSpPr/>
            <p:nvPr/>
          </p:nvSpPr>
          <p:spPr>
            <a:xfrm>
              <a:off x="2399185" y="2593454"/>
              <a:ext cx="97361" cy="115660"/>
            </a:xfrm>
            <a:custGeom>
              <a:rect b="b" l="l" r="r" t="t"/>
              <a:pathLst>
                <a:path extrusionOk="0" h="118" w="100">
                  <a:moveTo>
                    <a:pt x="63" y="100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9"/>
                    <a:pt x="3" y="81"/>
                    <a:pt x="6" y="83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7"/>
                    <a:pt x="64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3" y="100"/>
                    <a:pt x="63" y="100"/>
                    <a:pt x="63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2529330" y="2545169"/>
              <a:ext cx="70537" cy="113414"/>
            </a:xfrm>
            <a:custGeom>
              <a:rect b="b" l="l" r="r" t="t"/>
              <a:pathLst>
                <a:path extrusionOk="0" h="115" w="72">
                  <a:moveTo>
                    <a:pt x="71" y="48"/>
                  </a:moveTo>
                  <a:cubicBezTo>
                    <a:pt x="71" y="45"/>
                    <a:pt x="69" y="42"/>
                    <a:pt x="66" y="4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48"/>
                    <a:pt x="71" y="48"/>
                    <a:pt x="71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5"/>
            <p:cNvSpPr/>
            <p:nvPr/>
          </p:nvSpPr>
          <p:spPr>
            <a:xfrm>
              <a:off x="2444884" y="2551907"/>
              <a:ext cx="124185" cy="149347"/>
            </a:xfrm>
            <a:custGeom>
              <a:rect b="b" l="l" r="r" t="t"/>
              <a:pathLst>
                <a:path extrusionOk="0" h="152" w="128">
                  <a:moveTo>
                    <a:pt x="81" y="131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9"/>
                    <a:pt x="0" y="22"/>
                    <a:pt x="0" y="2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101"/>
                    <a:pt x="4" y="104"/>
                    <a:pt x="7" y="106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9" y="151"/>
                    <a:pt x="83" y="152"/>
                    <a:pt x="86" y="151"/>
                  </a:cubicBezTo>
                  <a:cubicBezTo>
                    <a:pt x="86" y="151"/>
                    <a:pt x="86" y="151"/>
                    <a:pt x="87" y="15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81" y="131"/>
                    <a:pt x="81" y="131"/>
                    <a:pt x="81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5"/>
            <p:cNvSpPr/>
            <p:nvPr/>
          </p:nvSpPr>
          <p:spPr>
            <a:xfrm>
              <a:off x="2498532" y="2485654"/>
              <a:ext cx="195715" cy="204369"/>
            </a:xfrm>
            <a:custGeom>
              <a:rect b="b" l="l" r="r" t="t"/>
              <a:pathLst>
                <a:path extrusionOk="0" h="208" w="202">
                  <a:moveTo>
                    <a:pt x="103" y="185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8" y="152"/>
                    <a:pt x="178" y="152"/>
                    <a:pt x="178" y="152"/>
                  </a:cubicBezTo>
                  <a:lnTo>
                    <a:pt x="103" y="185"/>
                  </a:lnTo>
                  <a:close/>
                  <a:moveTo>
                    <a:pt x="194" y="58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1" y="0"/>
                    <a:pt x="97" y="0"/>
                    <a:pt x="94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40"/>
                    <a:pt x="0" y="43"/>
                    <a:pt x="0" y="47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44"/>
                    <a:pt x="4" y="148"/>
                    <a:pt x="8" y="150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100" y="207"/>
                    <a:pt x="104" y="208"/>
                    <a:pt x="108" y="207"/>
                  </a:cubicBezTo>
                  <a:cubicBezTo>
                    <a:pt x="108" y="207"/>
                    <a:pt x="109" y="207"/>
                    <a:pt x="109" y="20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200" y="168"/>
                    <a:pt x="202" y="164"/>
                    <a:pt x="202" y="160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3"/>
                    <a:pt x="197" y="60"/>
                    <a:pt x="1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65"/>
          <p:cNvSpPr/>
          <p:nvPr/>
        </p:nvSpPr>
        <p:spPr>
          <a:xfrm>
            <a:off x="2406490" y="3475215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5"/>
          <p:cNvSpPr/>
          <p:nvPr/>
        </p:nvSpPr>
        <p:spPr>
          <a:xfrm>
            <a:off x="2406490" y="3945756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65"/>
          <p:cNvGrpSpPr/>
          <p:nvPr/>
        </p:nvGrpSpPr>
        <p:grpSpPr>
          <a:xfrm>
            <a:off x="2406490" y="1473605"/>
            <a:ext cx="1309657" cy="324237"/>
            <a:chOff x="1076407" y="1012928"/>
            <a:chExt cx="2040600" cy="505200"/>
          </a:xfrm>
        </p:grpSpPr>
        <p:sp>
          <p:nvSpPr>
            <p:cNvPr id="734" name="Google Shape;734;p65"/>
            <p:cNvSpPr/>
            <p:nvPr/>
          </p:nvSpPr>
          <p:spPr>
            <a:xfrm>
              <a:off x="1076407" y="101292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5"/>
            <p:cNvSpPr txBox="1"/>
            <p:nvPr/>
          </p:nvSpPr>
          <p:spPr>
            <a:xfrm>
              <a:off x="1260603" y="1113106"/>
              <a:ext cx="17031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AUTH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65"/>
          <p:cNvGrpSpPr/>
          <p:nvPr/>
        </p:nvGrpSpPr>
        <p:grpSpPr>
          <a:xfrm>
            <a:off x="2406490" y="1920580"/>
            <a:ext cx="1309657" cy="324237"/>
            <a:chOff x="1076407" y="1905378"/>
            <a:chExt cx="2040600" cy="505200"/>
          </a:xfrm>
        </p:grpSpPr>
        <p:sp>
          <p:nvSpPr>
            <p:cNvPr id="737" name="Google Shape;737;p65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65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RATE LIMITING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65"/>
          <p:cNvSpPr/>
          <p:nvPr/>
        </p:nvSpPr>
        <p:spPr>
          <a:xfrm>
            <a:off x="2406490" y="2373394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5"/>
          <p:cNvSpPr txBox="1"/>
          <p:nvPr/>
        </p:nvSpPr>
        <p:spPr>
          <a:xfrm>
            <a:off x="2748628" y="3515656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5"/>
          <p:cNvSpPr txBox="1"/>
          <p:nvPr/>
        </p:nvSpPr>
        <p:spPr>
          <a:xfrm>
            <a:off x="2671684" y="4009375"/>
            <a:ext cx="779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UPSTREAM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2" name="Google Shape;742;p65"/>
          <p:cNvGrpSpPr/>
          <p:nvPr/>
        </p:nvGrpSpPr>
        <p:grpSpPr>
          <a:xfrm>
            <a:off x="2410366" y="2925391"/>
            <a:ext cx="1309657" cy="324237"/>
            <a:chOff x="1076407" y="1905378"/>
            <a:chExt cx="2040600" cy="505200"/>
          </a:xfrm>
        </p:grpSpPr>
        <p:sp>
          <p:nvSpPr>
            <p:cNvPr id="743" name="Google Shape;743;p65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rgbClr val="644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5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solidFill>
              <a:srgbClr val="644FE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65"/>
          <p:cNvSpPr txBox="1"/>
          <p:nvPr/>
        </p:nvSpPr>
        <p:spPr>
          <a:xfrm>
            <a:off x="2474594" y="2367271"/>
            <a:ext cx="118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gRPC TRANSCODER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p65"/>
          <p:cNvCxnSpPr/>
          <p:nvPr/>
        </p:nvCxnSpPr>
        <p:spPr>
          <a:xfrm flipH="1" rot="10800000">
            <a:off x="946061" y="1260185"/>
            <a:ext cx="1206000" cy="7173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65"/>
          <p:cNvCxnSpPr/>
          <p:nvPr/>
        </p:nvCxnSpPr>
        <p:spPr>
          <a:xfrm>
            <a:off x="946061" y="3037946"/>
            <a:ext cx="1206000" cy="8496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65"/>
          <p:cNvCxnSpPr/>
          <p:nvPr/>
        </p:nvCxnSpPr>
        <p:spPr>
          <a:xfrm rot="10800000">
            <a:off x="1385290" y="2497387"/>
            <a:ext cx="1021200" cy="5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749" name="Google Shape;749;p65"/>
          <p:cNvCxnSpPr/>
          <p:nvPr/>
        </p:nvCxnSpPr>
        <p:spPr>
          <a:xfrm flipH="1" rot="10800000">
            <a:off x="1385434" y="2011294"/>
            <a:ext cx="770700" cy="3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6"/>
          <p:cNvSpPr txBox="1"/>
          <p:nvPr>
            <p:ph type="title"/>
          </p:nvPr>
        </p:nvSpPr>
        <p:spPr>
          <a:xfrm>
            <a:off x="270995" y="273845"/>
            <a:ext cx="86049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lang="en">
                <a:solidFill>
                  <a:srgbClr val="325476"/>
                </a:solidFill>
              </a:rPr>
              <a:t>WebAssembly in Envoy Proxy </a:t>
            </a:r>
            <a:endParaRPr b="1" sz="1100">
              <a:solidFill>
                <a:srgbClr val="3254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5" name="Google Shape;755;p66"/>
          <p:cNvSpPr/>
          <p:nvPr/>
        </p:nvSpPr>
        <p:spPr>
          <a:xfrm>
            <a:off x="2152037" y="1260048"/>
            <a:ext cx="1818600" cy="2627400"/>
          </a:xfrm>
          <a:prstGeom prst="roundRect">
            <a:avLst>
              <a:gd fmla="val 1742" name="adj"/>
            </a:avLst>
          </a:prstGeom>
          <a:solidFill>
            <a:srgbClr val="AA3F7F">
              <a:alpha val="14120"/>
            </a:srgbClr>
          </a:solidFill>
          <a:ln cap="flat" cmpd="sng" w="12700">
            <a:solidFill>
              <a:srgbClr val="AA3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6" name="Google Shape;756;p66"/>
          <p:cNvGrpSpPr/>
          <p:nvPr/>
        </p:nvGrpSpPr>
        <p:grpSpPr>
          <a:xfrm>
            <a:off x="2302217" y="1792364"/>
            <a:ext cx="1518093" cy="1149702"/>
            <a:chOff x="2399185" y="2485654"/>
            <a:chExt cx="295062" cy="223460"/>
          </a:xfrm>
        </p:grpSpPr>
        <p:sp>
          <p:nvSpPr>
            <p:cNvPr id="757" name="Google Shape;757;p66"/>
            <p:cNvSpPr/>
            <p:nvPr/>
          </p:nvSpPr>
          <p:spPr>
            <a:xfrm>
              <a:off x="2473695" y="2593454"/>
              <a:ext cx="18876" cy="29196"/>
            </a:xfrm>
            <a:custGeom>
              <a:rect b="b" l="l" r="r" t="t"/>
              <a:pathLst>
                <a:path extrusionOk="0" h="26" w="19">
                  <a:moveTo>
                    <a:pt x="0" y="0"/>
                  </a:moveTo>
                  <a:lnTo>
                    <a:pt x="0" y="16"/>
                  </a:lnTo>
                  <a:lnTo>
                    <a:pt x="19" y="2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6"/>
            <p:cNvSpPr/>
            <p:nvPr/>
          </p:nvSpPr>
          <p:spPr>
            <a:xfrm>
              <a:off x="2501513" y="2639494"/>
              <a:ext cx="16889" cy="28073"/>
            </a:xfrm>
            <a:custGeom>
              <a:rect b="b" l="l" r="r" t="t"/>
              <a:pathLst>
                <a:path extrusionOk="0" h="29" w="18">
                  <a:moveTo>
                    <a:pt x="18" y="29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6"/>
            <p:cNvSpPr/>
            <p:nvPr/>
          </p:nvSpPr>
          <p:spPr>
            <a:xfrm>
              <a:off x="2399185" y="2593454"/>
              <a:ext cx="97361" cy="115660"/>
            </a:xfrm>
            <a:custGeom>
              <a:rect b="b" l="l" r="r" t="t"/>
              <a:pathLst>
                <a:path extrusionOk="0" h="118" w="100">
                  <a:moveTo>
                    <a:pt x="63" y="100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9"/>
                    <a:pt x="3" y="81"/>
                    <a:pt x="6" y="83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7"/>
                    <a:pt x="64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3" y="100"/>
                    <a:pt x="63" y="100"/>
                    <a:pt x="63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6"/>
            <p:cNvSpPr/>
            <p:nvPr/>
          </p:nvSpPr>
          <p:spPr>
            <a:xfrm>
              <a:off x="2529330" y="2545169"/>
              <a:ext cx="70537" cy="113414"/>
            </a:xfrm>
            <a:custGeom>
              <a:rect b="b" l="l" r="r" t="t"/>
              <a:pathLst>
                <a:path extrusionOk="0" h="115" w="72">
                  <a:moveTo>
                    <a:pt x="71" y="48"/>
                  </a:moveTo>
                  <a:cubicBezTo>
                    <a:pt x="71" y="45"/>
                    <a:pt x="69" y="42"/>
                    <a:pt x="66" y="4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48"/>
                    <a:pt x="71" y="48"/>
                    <a:pt x="71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6"/>
            <p:cNvSpPr/>
            <p:nvPr/>
          </p:nvSpPr>
          <p:spPr>
            <a:xfrm>
              <a:off x="2444884" y="2551907"/>
              <a:ext cx="124185" cy="149347"/>
            </a:xfrm>
            <a:custGeom>
              <a:rect b="b" l="l" r="r" t="t"/>
              <a:pathLst>
                <a:path extrusionOk="0" h="152" w="128">
                  <a:moveTo>
                    <a:pt x="81" y="131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9"/>
                    <a:pt x="0" y="22"/>
                    <a:pt x="0" y="2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101"/>
                    <a:pt x="4" y="104"/>
                    <a:pt x="7" y="106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9" y="151"/>
                    <a:pt x="83" y="152"/>
                    <a:pt x="86" y="151"/>
                  </a:cubicBezTo>
                  <a:cubicBezTo>
                    <a:pt x="86" y="151"/>
                    <a:pt x="86" y="151"/>
                    <a:pt x="87" y="15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81" y="131"/>
                    <a:pt x="81" y="131"/>
                    <a:pt x="81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6"/>
            <p:cNvSpPr/>
            <p:nvPr/>
          </p:nvSpPr>
          <p:spPr>
            <a:xfrm>
              <a:off x="2498532" y="2485654"/>
              <a:ext cx="195715" cy="204369"/>
            </a:xfrm>
            <a:custGeom>
              <a:rect b="b" l="l" r="r" t="t"/>
              <a:pathLst>
                <a:path extrusionOk="0" h="208" w="202">
                  <a:moveTo>
                    <a:pt x="103" y="185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8" y="152"/>
                    <a:pt x="178" y="152"/>
                    <a:pt x="178" y="152"/>
                  </a:cubicBezTo>
                  <a:lnTo>
                    <a:pt x="103" y="185"/>
                  </a:lnTo>
                  <a:close/>
                  <a:moveTo>
                    <a:pt x="194" y="58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1" y="0"/>
                    <a:pt x="97" y="0"/>
                    <a:pt x="94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40"/>
                    <a:pt x="0" y="43"/>
                    <a:pt x="0" y="47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44"/>
                    <a:pt x="4" y="148"/>
                    <a:pt x="8" y="150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100" y="207"/>
                    <a:pt x="104" y="208"/>
                    <a:pt x="108" y="207"/>
                  </a:cubicBezTo>
                  <a:cubicBezTo>
                    <a:pt x="108" y="207"/>
                    <a:pt x="109" y="207"/>
                    <a:pt x="109" y="20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200" y="168"/>
                    <a:pt x="202" y="164"/>
                    <a:pt x="202" y="160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3"/>
                    <a:pt x="197" y="60"/>
                    <a:pt x="1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3" name="Google Shape;763;p66"/>
          <p:cNvSpPr/>
          <p:nvPr/>
        </p:nvSpPr>
        <p:spPr>
          <a:xfrm>
            <a:off x="2406490" y="3475215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6"/>
          <p:cNvSpPr/>
          <p:nvPr/>
        </p:nvSpPr>
        <p:spPr>
          <a:xfrm>
            <a:off x="2406490" y="3945756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5" name="Google Shape;765;p66"/>
          <p:cNvGrpSpPr/>
          <p:nvPr/>
        </p:nvGrpSpPr>
        <p:grpSpPr>
          <a:xfrm>
            <a:off x="2406490" y="1473605"/>
            <a:ext cx="1309657" cy="324237"/>
            <a:chOff x="1076407" y="1012928"/>
            <a:chExt cx="2040600" cy="505200"/>
          </a:xfrm>
        </p:grpSpPr>
        <p:sp>
          <p:nvSpPr>
            <p:cNvPr id="766" name="Google Shape;766;p66"/>
            <p:cNvSpPr/>
            <p:nvPr/>
          </p:nvSpPr>
          <p:spPr>
            <a:xfrm>
              <a:off x="1076407" y="101292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6"/>
            <p:cNvSpPr txBox="1"/>
            <p:nvPr/>
          </p:nvSpPr>
          <p:spPr>
            <a:xfrm>
              <a:off x="1260603" y="1113106"/>
              <a:ext cx="17031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AUTH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66"/>
          <p:cNvGrpSpPr/>
          <p:nvPr/>
        </p:nvGrpSpPr>
        <p:grpSpPr>
          <a:xfrm>
            <a:off x="2406490" y="1920580"/>
            <a:ext cx="1309657" cy="324237"/>
            <a:chOff x="1076407" y="1905378"/>
            <a:chExt cx="2040600" cy="505200"/>
          </a:xfrm>
        </p:grpSpPr>
        <p:sp>
          <p:nvSpPr>
            <p:cNvPr id="769" name="Google Shape;769;p66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6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RATE LIMITING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1" name="Google Shape;771;p66"/>
          <p:cNvSpPr/>
          <p:nvPr/>
        </p:nvSpPr>
        <p:spPr>
          <a:xfrm>
            <a:off x="2406490" y="2373394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6"/>
          <p:cNvSpPr txBox="1"/>
          <p:nvPr/>
        </p:nvSpPr>
        <p:spPr>
          <a:xfrm>
            <a:off x="2748628" y="3515656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66"/>
          <p:cNvSpPr txBox="1"/>
          <p:nvPr/>
        </p:nvSpPr>
        <p:spPr>
          <a:xfrm>
            <a:off x="2671684" y="4009375"/>
            <a:ext cx="779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UPSTREAM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66"/>
          <p:cNvGrpSpPr/>
          <p:nvPr/>
        </p:nvGrpSpPr>
        <p:grpSpPr>
          <a:xfrm>
            <a:off x="2410366" y="2925391"/>
            <a:ext cx="1309657" cy="324237"/>
            <a:chOff x="1076407" y="1905378"/>
            <a:chExt cx="2040600" cy="505200"/>
          </a:xfrm>
        </p:grpSpPr>
        <p:sp>
          <p:nvSpPr>
            <p:cNvPr id="775" name="Google Shape;775;p66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6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66"/>
          <p:cNvSpPr txBox="1"/>
          <p:nvPr/>
        </p:nvSpPr>
        <p:spPr>
          <a:xfrm>
            <a:off x="2474594" y="2367271"/>
            <a:ext cx="118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gRPC TRANSCODER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66"/>
          <p:cNvSpPr/>
          <p:nvPr/>
        </p:nvSpPr>
        <p:spPr>
          <a:xfrm>
            <a:off x="476087" y="2046281"/>
            <a:ext cx="904800" cy="643500"/>
          </a:xfrm>
          <a:prstGeom prst="rect">
            <a:avLst/>
          </a:prstGeom>
          <a:solidFill>
            <a:srgbClr val="003C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6"/>
          <p:cNvSpPr/>
          <p:nvPr/>
        </p:nvSpPr>
        <p:spPr>
          <a:xfrm>
            <a:off x="476087" y="2689684"/>
            <a:ext cx="904800" cy="282300"/>
          </a:xfrm>
          <a:prstGeom prst="rect">
            <a:avLst/>
          </a:prstGeom>
          <a:solidFill>
            <a:srgbClr val="644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0" name="Google Shape;780;p66"/>
          <p:cNvCxnSpPr/>
          <p:nvPr/>
        </p:nvCxnSpPr>
        <p:spPr>
          <a:xfrm flipH="1" rot="10800000">
            <a:off x="946061" y="1260185"/>
            <a:ext cx="1206000" cy="7173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66"/>
          <p:cNvCxnSpPr/>
          <p:nvPr/>
        </p:nvCxnSpPr>
        <p:spPr>
          <a:xfrm>
            <a:off x="946061" y="3037946"/>
            <a:ext cx="1206000" cy="8496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66"/>
          <p:cNvCxnSpPr/>
          <p:nvPr/>
        </p:nvCxnSpPr>
        <p:spPr>
          <a:xfrm rot="10800000">
            <a:off x="1385290" y="2497387"/>
            <a:ext cx="1021200" cy="5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783" name="Google Shape;783;p66"/>
          <p:cNvCxnSpPr/>
          <p:nvPr/>
        </p:nvCxnSpPr>
        <p:spPr>
          <a:xfrm flipH="1" rot="10800000">
            <a:off x="1385434" y="2011294"/>
            <a:ext cx="770700" cy="3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84" name="Google Shape;784;p66"/>
          <p:cNvSpPr txBox="1"/>
          <p:nvPr/>
        </p:nvSpPr>
        <p:spPr>
          <a:xfrm>
            <a:off x="1631374" y="2325750"/>
            <a:ext cx="62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6"/>
          <p:cNvSpPr txBox="1"/>
          <p:nvPr>
            <p:ph idx="1" type="body"/>
          </p:nvPr>
        </p:nvSpPr>
        <p:spPr>
          <a:xfrm>
            <a:off x="4572000" y="1090625"/>
            <a:ext cx="4303800" cy="84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ABI: Application Binary Interface</a:t>
            </a:r>
            <a:endParaRPr b="1"/>
          </a:p>
        </p:txBody>
      </p:sp>
      <p:pic>
        <p:nvPicPr>
          <p:cNvPr id="786" name="Google Shape;786;p66"/>
          <p:cNvPicPr preferRelativeResize="0"/>
          <p:nvPr/>
        </p:nvPicPr>
        <p:blipFill rotWithShape="1">
          <a:blip r:embed="rId3">
            <a:alphaModFix/>
          </a:blip>
          <a:srcRect b="0" l="0" r="2619" t="0"/>
          <a:stretch/>
        </p:blipFill>
        <p:spPr>
          <a:xfrm>
            <a:off x="4572000" y="1473600"/>
            <a:ext cx="4378952" cy="16489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A Solution </a:t>
            </a:r>
            <a:r>
              <a:rPr lang="en"/>
              <a:t>is many, smaller clusters</a:t>
            </a:r>
            <a:endParaRPr/>
          </a:p>
        </p:txBody>
      </p:sp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270994" y="1090613"/>
            <a:ext cx="8604600" cy="3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rtl="0" algn="l">
              <a:lnSpc>
                <a:spcPct val="1313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High availability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Compliance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Isolation / Autonomy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Scale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Data locality, cost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Public / DMZ / Private networks</a:t>
            </a:r>
            <a:endParaRPr sz="1800"/>
          </a:p>
        </p:txBody>
      </p:sp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6905" y="914272"/>
            <a:ext cx="1252045" cy="113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61" y="2376392"/>
            <a:ext cx="1252045" cy="113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6385" y="2943161"/>
            <a:ext cx="1252045" cy="113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6352" y="959530"/>
            <a:ext cx="1252045" cy="113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175" y="2093069"/>
            <a:ext cx="1252045" cy="1133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7"/>
          <p:cNvSpPr txBox="1"/>
          <p:nvPr>
            <p:ph type="title"/>
          </p:nvPr>
        </p:nvSpPr>
        <p:spPr>
          <a:xfrm>
            <a:off x="270995" y="273845"/>
            <a:ext cx="86049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lang="en">
                <a:solidFill>
                  <a:srgbClr val="325476"/>
                </a:solidFill>
              </a:rPr>
              <a:t>WebAssembly in Envoy Proxy </a:t>
            </a:r>
            <a:endParaRPr b="1" sz="1100">
              <a:solidFill>
                <a:srgbClr val="3254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2" name="Google Shape;792;p67"/>
          <p:cNvSpPr/>
          <p:nvPr/>
        </p:nvSpPr>
        <p:spPr>
          <a:xfrm>
            <a:off x="2152037" y="1260048"/>
            <a:ext cx="1818600" cy="2627400"/>
          </a:xfrm>
          <a:prstGeom prst="roundRect">
            <a:avLst>
              <a:gd fmla="val 1742" name="adj"/>
            </a:avLst>
          </a:prstGeom>
          <a:solidFill>
            <a:srgbClr val="AA3F7F">
              <a:alpha val="14120"/>
            </a:srgbClr>
          </a:solidFill>
          <a:ln cap="flat" cmpd="sng" w="12700">
            <a:solidFill>
              <a:srgbClr val="AA3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67"/>
          <p:cNvGrpSpPr/>
          <p:nvPr/>
        </p:nvGrpSpPr>
        <p:grpSpPr>
          <a:xfrm>
            <a:off x="2302217" y="1792364"/>
            <a:ext cx="1518093" cy="1149702"/>
            <a:chOff x="2399185" y="2485654"/>
            <a:chExt cx="295062" cy="223460"/>
          </a:xfrm>
        </p:grpSpPr>
        <p:sp>
          <p:nvSpPr>
            <p:cNvPr id="794" name="Google Shape;794;p67"/>
            <p:cNvSpPr/>
            <p:nvPr/>
          </p:nvSpPr>
          <p:spPr>
            <a:xfrm>
              <a:off x="2473695" y="2593454"/>
              <a:ext cx="18876" cy="29196"/>
            </a:xfrm>
            <a:custGeom>
              <a:rect b="b" l="l" r="r" t="t"/>
              <a:pathLst>
                <a:path extrusionOk="0" h="26" w="19">
                  <a:moveTo>
                    <a:pt x="0" y="0"/>
                  </a:moveTo>
                  <a:lnTo>
                    <a:pt x="0" y="16"/>
                  </a:lnTo>
                  <a:lnTo>
                    <a:pt x="19" y="2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7"/>
            <p:cNvSpPr/>
            <p:nvPr/>
          </p:nvSpPr>
          <p:spPr>
            <a:xfrm>
              <a:off x="2501513" y="2639494"/>
              <a:ext cx="16889" cy="28073"/>
            </a:xfrm>
            <a:custGeom>
              <a:rect b="b" l="l" r="r" t="t"/>
              <a:pathLst>
                <a:path extrusionOk="0" h="29" w="18">
                  <a:moveTo>
                    <a:pt x="18" y="29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7"/>
            <p:cNvSpPr/>
            <p:nvPr/>
          </p:nvSpPr>
          <p:spPr>
            <a:xfrm>
              <a:off x="2399185" y="2593454"/>
              <a:ext cx="97361" cy="115660"/>
            </a:xfrm>
            <a:custGeom>
              <a:rect b="b" l="l" r="r" t="t"/>
              <a:pathLst>
                <a:path extrusionOk="0" h="118" w="100">
                  <a:moveTo>
                    <a:pt x="63" y="100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9"/>
                    <a:pt x="3" y="81"/>
                    <a:pt x="6" y="83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7"/>
                    <a:pt x="64" y="118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3" y="100"/>
                    <a:pt x="63" y="100"/>
                    <a:pt x="63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7"/>
            <p:cNvSpPr/>
            <p:nvPr/>
          </p:nvSpPr>
          <p:spPr>
            <a:xfrm>
              <a:off x="2529330" y="2545169"/>
              <a:ext cx="70537" cy="113414"/>
            </a:xfrm>
            <a:custGeom>
              <a:rect b="b" l="l" r="r" t="t"/>
              <a:pathLst>
                <a:path extrusionOk="0" h="115" w="72">
                  <a:moveTo>
                    <a:pt x="71" y="48"/>
                  </a:moveTo>
                  <a:cubicBezTo>
                    <a:pt x="71" y="45"/>
                    <a:pt x="69" y="42"/>
                    <a:pt x="66" y="4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48"/>
                    <a:pt x="71" y="48"/>
                    <a:pt x="71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7"/>
            <p:cNvSpPr/>
            <p:nvPr/>
          </p:nvSpPr>
          <p:spPr>
            <a:xfrm>
              <a:off x="2444884" y="2551907"/>
              <a:ext cx="124185" cy="149347"/>
            </a:xfrm>
            <a:custGeom>
              <a:rect b="b" l="l" r="r" t="t"/>
              <a:pathLst>
                <a:path extrusionOk="0" h="152" w="128">
                  <a:moveTo>
                    <a:pt x="81" y="131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9"/>
                    <a:pt x="0" y="22"/>
                    <a:pt x="0" y="2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101"/>
                    <a:pt x="4" y="104"/>
                    <a:pt x="7" y="106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9" y="151"/>
                    <a:pt x="83" y="152"/>
                    <a:pt x="86" y="151"/>
                  </a:cubicBezTo>
                  <a:cubicBezTo>
                    <a:pt x="86" y="151"/>
                    <a:pt x="86" y="151"/>
                    <a:pt x="87" y="15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81" y="131"/>
                    <a:pt x="81" y="131"/>
                    <a:pt x="81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7"/>
            <p:cNvSpPr/>
            <p:nvPr/>
          </p:nvSpPr>
          <p:spPr>
            <a:xfrm>
              <a:off x="2498532" y="2485654"/>
              <a:ext cx="195715" cy="204369"/>
            </a:xfrm>
            <a:custGeom>
              <a:rect b="b" l="l" r="r" t="t"/>
              <a:pathLst>
                <a:path extrusionOk="0" h="208" w="202">
                  <a:moveTo>
                    <a:pt x="103" y="185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8" y="152"/>
                    <a:pt x="178" y="152"/>
                    <a:pt x="178" y="152"/>
                  </a:cubicBezTo>
                  <a:lnTo>
                    <a:pt x="103" y="185"/>
                  </a:lnTo>
                  <a:close/>
                  <a:moveTo>
                    <a:pt x="194" y="58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1" y="0"/>
                    <a:pt x="97" y="0"/>
                    <a:pt x="94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40"/>
                    <a:pt x="0" y="43"/>
                    <a:pt x="0" y="47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44"/>
                    <a:pt x="4" y="148"/>
                    <a:pt x="8" y="150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100" y="207"/>
                    <a:pt x="104" y="208"/>
                    <a:pt x="108" y="207"/>
                  </a:cubicBezTo>
                  <a:cubicBezTo>
                    <a:pt x="108" y="207"/>
                    <a:pt x="109" y="207"/>
                    <a:pt x="109" y="20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200" y="168"/>
                    <a:pt x="202" y="164"/>
                    <a:pt x="202" y="160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3"/>
                    <a:pt x="197" y="60"/>
                    <a:pt x="1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67"/>
          <p:cNvSpPr/>
          <p:nvPr/>
        </p:nvSpPr>
        <p:spPr>
          <a:xfrm>
            <a:off x="2406490" y="3475215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7"/>
          <p:cNvSpPr/>
          <p:nvPr/>
        </p:nvSpPr>
        <p:spPr>
          <a:xfrm>
            <a:off x="2406490" y="3945756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2" name="Google Shape;802;p67"/>
          <p:cNvGrpSpPr/>
          <p:nvPr/>
        </p:nvGrpSpPr>
        <p:grpSpPr>
          <a:xfrm>
            <a:off x="2406490" y="1473605"/>
            <a:ext cx="1309657" cy="324237"/>
            <a:chOff x="1076407" y="1012928"/>
            <a:chExt cx="2040600" cy="505200"/>
          </a:xfrm>
        </p:grpSpPr>
        <p:sp>
          <p:nvSpPr>
            <p:cNvPr id="803" name="Google Shape;803;p67"/>
            <p:cNvSpPr/>
            <p:nvPr/>
          </p:nvSpPr>
          <p:spPr>
            <a:xfrm>
              <a:off x="1076407" y="101292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7"/>
            <p:cNvSpPr txBox="1"/>
            <p:nvPr/>
          </p:nvSpPr>
          <p:spPr>
            <a:xfrm>
              <a:off x="1260603" y="1113106"/>
              <a:ext cx="17031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AUTH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67"/>
          <p:cNvGrpSpPr/>
          <p:nvPr/>
        </p:nvGrpSpPr>
        <p:grpSpPr>
          <a:xfrm>
            <a:off x="2406490" y="1920580"/>
            <a:ext cx="1309657" cy="324237"/>
            <a:chOff x="1076407" y="1905378"/>
            <a:chExt cx="2040600" cy="505200"/>
          </a:xfrm>
        </p:grpSpPr>
        <p:sp>
          <p:nvSpPr>
            <p:cNvPr id="806" name="Google Shape;806;p67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7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RATE LIMITING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67"/>
          <p:cNvSpPr/>
          <p:nvPr/>
        </p:nvSpPr>
        <p:spPr>
          <a:xfrm>
            <a:off x="2406490" y="2373394"/>
            <a:ext cx="1309800" cy="324300"/>
          </a:xfrm>
          <a:prstGeom prst="roundRect">
            <a:avLst>
              <a:gd fmla="val 17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7"/>
          <p:cNvSpPr txBox="1"/>
          <p:nvPr/>
        </p:nvSpPr>
        <p:spPr>
          <a:xfrm>
            <a:off x="2748628" y="3515656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7"/>
          <p:cNvSpPr txBox="1"/>
          <p:nvPr/>
        </p:nvSpPr>
        <p:spPr>
          <a:xfrm>
            <a:off x="2671684" y="4009375"/>
            <a:ext cx="779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UPSTREAM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67"/>
          <p:cNvGrpSpPr/>
          <p:nvPr/>
        </p:nvGrpSpPr>
        <p:grpSpPr>
          <a:xfrm>
            <a:off x="2410366" y="2925391"/>
            <a:ext cx="1309657" cy="324237"/>
            <a:chOff x="1076407" y="1905378"/>
            <a:chExt cx="2040600" cy="505200"/>
          </a:xfrm>
        </p:grpSpPr>
        <p:sp>
          <p:nvSpPr>
            <p:cNvPr id="812" name="Google Shape;812;p67"/>
            <p:cNvSpPr/>
            <p:nvPr/>
          </p:nvSpPr>
          <p:spPr>
            <a:xfrm>
              <a:off x="1076407" y="1905378"/>
              <a:ext cx="2040600" cy="505200"/>
            </a:xfrm>
            <a:prstGeom prst="roundRect">
              <a:avLst>
                <a:gd fmla="val 174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7"/>
            <p:cNvSpPr txBox="1"/>
            <p:nvPr/>
          </p:nvSpPr>
          <p:spPr>
            <a:xfrm>
              <a:off x="1351974" y="2004052"/>
              <a:ext cx="15270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67"/>
          <p:cNvSpPr txBox="1"/>
          <p:nvPr/>
        </p:nvSpPr>
        <p:spPr>
          <a:xfrm>
            <a:off x="2474594" y="2367271"/>
            <a:ext cx="118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gRPC TRANSCODER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7"/>
          <p:cNvSpPr/>
          <p:nvPr/>
        </p:nvSpPr>
        <p:spPr>
          <a:xfrm>
            <a:off x="476087" y="2046281"/>
            <a:ext cx="904800" cy="643500"/>
          </a:xfrm>
          <a:prstGeom prst="rect">
            <a:avLst/>
          </a:prstGeom>
          <a:solidFill>
            <a:srgbClr val="003C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Code</a:t>
            </a: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+ SDK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6" name="Google Shape;816;p67"/>
          <p:cNvSpPr/>
          <p:nvPr/>
        </p:nvSpPr>
        <p:spPr>
          <a:xfrm>
            <a:off x="476087" y="2689684"/>
            <a:ext cx="904800" cy="282300"/>
          </a:xfrm>
          <a:prstGeom prst="rect">
            <a:avLst/>
          </a:prstGeom>
          <a:solidFill>
            <a:srgbClr val="644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7" name="Google Shape;817;p67"/>
          <p:cNvCxnSpPr/>
          <p:nvPr/>
        </p:nvCxnSpPr>
        <p:spPr>
          <a:xfrm flipH="1" rot="10800000">
            <a:off x="946061" y="1260185"/>
            <a:ext cx="1206000" cy="7173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67"/>
          <p:cNvCxnSpPr/>
          <p:nvPr/>
        </p:nvCxnSpPr>
        <p:spPr>
          <a:xfrm>
            <a:off x="946061" y="3037946"/>
            <a:ext cx="1206000" cy="849600"/>
          </a:xfrm>
          <a:prstGeom prst="straightConnector1">
            <a:avLst/>
          </a:prstGeom>
          <a:noFill/>
          <a:ln cap="flat" cmpd="sng" w="9525">
            <a:solidFill>
              <a:srgbClr val="A73E7D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67"/>
          <p:cNvCxnSpPr/>
          <p:nvPr/>
        </p:nvCxnSpPr>
        <p:spPr>
          <a:xfrm rot="10800000">
            <a:off x="1385290" y="2497387"/>
            <a:ext cx="1021200" cy="5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820" name="Google Shape;820;p67"/>
          <p:cNvCxnSpPr/>
          <p:nvPr/>
        </p:nvCxnSpPr>
        <p:spPr>
          <a:xfrm flipH="1" rot="10800000">
            <a:off x="1385434" y="2011294"/>
            <a:ext cx="770700" cy="3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821" name="Google Shape;821;p67"/>
          <p:cNvSpPr txBox="1"/>
          <p:nvPr/>
        </p:nvSpPr>
        <p:spPr>
          <a:xfrm>
            <a:off x="1631374" y="2325750"/>
            <a:ext cx="62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67"/>
          <p:cNvSpPr txBox="1"/>
          <p:nvPr>
            <p:ph idx="1" type="body"/>
          </p:nvPr>
        </p:nvSpPr>
        <p:spPr>
          <a:xfrm>
            <a:off x="4572000" y="1090625"/>
            <a:ext cx="3426600" cy="84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SDK Includes the following with more coming soon.</a:t>
            </a:r>
            <a:endParaRPr/>
          </a:p>
        </p:txBody>
      </p:sp>
      <p:pic>
        <p:nvPicPr>
          <p:cNvPr id="823" name="Google Shape;82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251" y="1787452"/>
            <a:ext cx="826813" cy="92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1808" y="1936554"/>
            <a:ext cx="1131856" cy="6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2785" y="1759890"/>
            <a:ext cx="981150" cy="9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8"/>
          <p:cNvSpPr txBox="1"/>
          <p:nvPr>
            <p:ph type="title"/>
          </p:nvPr>
        </p:nvSpPr>
        <p:spPr>
          <a:xfrm>
            <a:off x="270995" y="273845"/>
            <a:ext cx="8604900" cy="629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WebAssembly Hub</a:t>
            </a:r>
            <a:endParaRPr/>
          </a:p>
        </p:txBody>
      </p:sp>
      <p:pic>
        <p:nvPicPr>
          <p:cNvPr id="831" name="Google Shape;83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526" y="1760088"/>
            <a:ext cx="3939101" cy="2202276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68"/>
          <p:cNvSpPr txBox="1"/>
          <p:nvPr>
            <p:ph idx="1" type="body"/>
          </p:nvPr>
        </p:nvSpPr>
        <p:spPr>
          <a:xfrm>
            <a:off x="4572002" y="1090625"/>
            <a:ext cx="4303800" cy="354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25450" lvl="0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Developer and operator workflow to build, share, and deploy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Team and user management 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Operator uses declarative CRD</a:t>
            </a:r>
            <a:endParaRPr sz="1700">
              <a:solidFill>
                <a:srgbClr val="000000"/>
              </a:solidFill>
            </a:endParaRPr>
          </a:p>
          <a:p>
            <a:pPr indent="-425450" lvl="0" marL="4191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" sz="1700">
                <a:solidFill>
                  <a:srgbClr val="000000"/>
                </a:solidFill>
              </a:rPr>
              <a:t>Modules are OCI images </a:t>
            </a:r>
            <a:r>
              <a:rPr lang="en" sz="1350">
                <a:solidFill>
                  <a:srgbClr val="2196C9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https://github.com/solo-io/wasm-image-spec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9"/>
          <p:cNvSpPr txBox="1"/>
          <p:nvPr>
            <p:ph type="title"/>
          </p:nvPr>
        </p:nvSpPr>
        <p:spPr>
          <a:xfrm>
            <a:off x="474448" y="1601259"/>
            <a:ext cx="65073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Demo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723" y="890482"/>
            <a:ext cx="1286202" cy="192930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0"/>
          <p:cNvSpPr txBox="1"/>
          <p:nvPr/>
        </p:nvSpPr>
        <p:spPr>
          <a:xfrm>
            <a:off x="3166600" y="586425"/>
            <a:ext cx="5429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rgbClr val="51565A"/>
                </a:solidFill>
                <a:latin typeface="Arial"/>
                <a:ea typeface="Arial"/>
                <a:cs typeface="Arial"/>
                <a:sym typeface="Arial"/>
              </a:rPr>
              <a:t>About Us - We</a:t>
            </a:r>
            <a:r>
              <a:rPr b="1" lang="en" sz="1500">
                <a:solidFill>
                  <a:srgbClr val="51565A"/>
                </a:solidFill>
              </a:rPr>
              <a:t>’re Hiring!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solo.io</a:t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rgbClr val="51565A"/>
                </a:solidFill>
                <a:latin typeface="Arial"/>
                <a:ea typeface="Arial"/>
                <a:cs typeface="Arial"/>
                <a:sym typeface="Arial"/>
              </a:rPr>
              <a:t>WebAssembly Hub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webassemblyhub.io</a:t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rgbClr val="51565A"/>
                </a:solidFill>
                <a:latin typeface="Arial"/>
                <a:ea typeface="Arial"/>
                <a:cs typeface="Arial"/>
                <a:sym typeface="Arial"/>
              </a:rPr>
              <a:t>Service Mesh Hub - </a:t>
            </a:r>
            <a:r>
              <a:rPr i="0" lang="en" u="none" cap="none" strike="noStrike">
                <a:solidFill>
                  <a:srgbClr val="51565A"/>
                </a:solidFill>
              </a:rPr>
              <a:t>Community meetings starting June 17th </a:t>
            </a:r>
            <a:endParaRPr i="0" u="sng" cap="none" strike="noStrike">
              <a:solidFill>
                <a:schemeClr val="hlink"/>
              </a:solidFill>
              <a:hlinkClick r:id="rId6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github.com/solo-io/service-mesh-hub</a:t>
            </a:r>
            <a:endParaRPr b="0" i="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5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8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" sz="1500">
                <a:solidFill>
                  <a:srgbClr val="51565A"/>
                </a:solidFill>
              </a:rPr>
              <a:t>J</a:t>
            </a:r>
            <a:r>
              <a:rPr b="1" i="0" lang="en" sz="1500" u="none" cap="none" strike="noStrike">
                <a:solidFill>
                  <a:srgbClr val="51565A"/>
                </a:solidFill>
                <a:latin typeface="Arial"/>
                <a:ea typeface="Arial"/>
                <a:cs typeface="Arial"/>
                <a:sym typeface="Arial"/>
              </a:rPr>
              <a:t>oin the Community </a:t>
            </a:r>
            <a:endParaRPr b="1" i="0" sz="15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9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slack.solo.io</a:t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1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5" name="Google Shape;845;p70"/>
          <p:cNvPicPr preferRelativeResize="0"/>
          <p:nvPr/>
        </p:nvPicPr>
        <p:blipFill rotWithShape="1">
          <a:blip r:embed="rId11">
            <a:alphaModFix/>
          </a:blip>
          <a:srcRect b="20941" l="19312" r="18413" t="9619"/>
          <a:stretch/>
        </p:blipFill>
        <p:spPr>
          <a:xfrm>
            <a:off x="3236799" y="3812600"/>
            <a:ext cx="885960" cy="987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om, computer&#10;&#10;Description automatically generated" id="846" name="Google Shape;846;p7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72162" y="3812600"/>
            <a:ext cx="1020844" cy="9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70"/>
          <p:cNvPicPr preferRelativeResize="0"/>
          <p:nvPr/>
        </p:nvPicPr>
        <p:blipFill rotWithShape="1">
          <a:blip r:embed="rId13">
            <a:alphaModFix/>
          </a:blip>
          <a:srcRect b="8020" l="0" r="0" t="0"/>
          <a:stretch/>
        </p:blipFill>
        <p:spPr>
          <a:xfrm>
            <a:off x="6747843" y="3812600"/>
            <a:ext cx="1439080" cy="98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8" name="Google Shape;848;p70"/>
          <p:cNvCxnSpPr/>
          <p:nvPr/>
        </p:nvCxnSpPr>
        <p:spPr>
          <a:xfrm>
            <a:off x="2845125" y="708750"/>
            <a:ext cx="0" cy="40197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Considerations</a:t>
            </a:r>
            <a:r>
              <a:rPr lang="en"/>
              <a:t> for multiple clusters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270995" y="1090613"/>
            <a:ext cx="8604647" cy="35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rtl="0" algn="l">
              <a:lnSpc>
                <a:spcPct val="131392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Exact replicas of each other, same fleet?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Separate, non-uniform deployments?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Single operational/administrative control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Segmented by network? Segmented by team?</a:t>
            </a:r>
            <a:endParaRPr sz="1800"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Independent administration?</a:t>
            </a:r>
            <a:endParaRPr/>
          </a:p>
          <a:p>
            <a:pPr indent="-304800" lvl="0" marL="304800" rtl="0" algn="l">
              <a:lnSpc>
                <a:spcPct val="131392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800">
                <a:solidFill>
                  <a:srgbClr val="51565A"/>
                </a:solidFill>
              </a:rPr>
              <a:t>Cluster federation? Independent clusters, which services are shared?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270994" y="273844"/>
            <a:ext cx="86049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Example: </a:t>
            </a:r>
            <a:r>
              <a:rPr lang="en"/>
              <a:t>Kubefed</a:t>
            </a:r>
            <a:endParaRPr/>
          </a:p>
        </p:txBody>
      </p:sp>
      <p:grpSp>
        <p:nvGrpSpPr>
          <p:cNvPr id="236" name="Google Shape;236;p42"/>
          <p:cNvGrpSpPr/>
          <p:nvPr/>
        </p:nvGrpSpPr>
        <p:grpSpPr>
          <a:xfrm>
            <a:off x="417298" y="1257057"/>
            <a:ext cx="4787556" cy="3005832"/>
            <a:chOff x="270994" y="1032366"/>
            <a:chExt cx="4787556" cy="3005832"/>
          </a:xfrm>
        </p:grpSpPr>
        <p:sp>
          <p:nvSpPr>
            <p:cNvPr id="237" name="Google Shape;237;p42"/>
            <p:cNvSpPr/>
            <p:nvPr/>
          </p:nvSpPr>
          <p:spPr>
            <a:xfrm>
              <a:off x="4069633" y="1032366"/>
              <a:ext cx="988917" cy="944699"/>
            </a:xfrm>
            <a:prstGeom prst="rect">
              <a:avLst/>
            </a:prstGeom>
            <a:solidFill>
              <a:srgbClr val="9FD7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Cluster 1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4069633" y="2261091"/>
              <a:ext cx="988917" cy="944699"/>
            </a:xfrm>
            <a:prstGeom prst="rect">
              <a:avLst/>
            </a:prstGeom>
            <a:solidFill>
              <a:srgbClr val="9FD7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Cluster 2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307481" y="1395035"/>
              <a:ext cx="2322120" cy="1386320"/>
            </a:xfrm>
            <a:prstGeom prst="rect">
              <a:avLst/>
            </a:prstGeom>
            <a:solidFill>
              <a:srgbClr val="9FD7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2"/>
            <p:cNvSpPr txBox="1"/>
            <p:nvPr/>
          </p:nvSpPr>
          <p:spPr>
            <a:xfrm>
              <a:off x="270994" y="1349268"/>
              <a:ext cx="770332" cy="256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Cluster 0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803680" y="1847347"/>
              <a:ext cx="1245046" cy="4043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Kubefed CP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2" name="Google Shape;242;p42"/>
            <p:cNvCxnSpPr>
              <a:stCxn id="241" idx="3"/>
            </p:cNvCxnSpPr>
            <p:nvPr/>
          </p:nvCxnSpPr>
          <p:spPr>
            <a:xfrm flipH="1" rot="10800000">
              <a:off x="2048726" y="1467525"/>
              <a:ext cx="1876500" cy="58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3" name="Google Shape;243;p42"/>
            <p:cNvCxnSpPr>
              <a:stCxn id="241" idx="3"/>
            </p:cNvCxnSpPr>
            <p:nvPr/>
          </p:nvCxnSpPr>
          <p:spPr>
            <a:xfrm>
              <a:off x="2048726" y="2049525"/>
              <a:ext cx="1943100" cy="54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44" name="Google Shape;244;p42"/>
            <p:cNvGrpSpPr/>
            <p:nvPr/>
          </p:nvGrpSpPr>
          <p:grpSpPr>
            <a:xfrm>
              <a:off x="1088952" y="3132082"/>
              <a:ext cx="723542" cy="906116"/>
              <a:chOff x="2010091" y="5153681"/>
              <a:chExt cx="1040700" cy="1303303"/>
            </a:xfrm>
          </p:grpSpPr>
          <p:grpSp>
            <p:nvGrpSpPr>
              <p:cNvPr id="245" name="Google Shape;245;p42"/>
              <p:cNvGrpSpPr/>
              <p:nvPr/>
            </p:nvGrpSpPr>
            <p:grpSpPr>
              <a:xfrm>
                <a:off x="2094356" y="5153681"/>
                <a:ext cx="620278" cy="682040"/>
                <a:chOff x="15252700" y="34278888"/>
                <a:chExt cx="1406526" cy="1546225"/>
              </a:xfrm>
            </p:grpSpPr>
            <p:sp>
              <p:nvSpPr>
                <p:cNvPr id="246" name="Google Shape;246;p42"/>
                <p:cNvSpPr/>
                <p:nvPr/>
              </p:nvSpPr>
              <p:spPr>
                <a:xfrm>
                  <a:off x="15252700" y="34515425"/>
                  <a:ext cx="1089025" cy="1309688"/>
                </a:xfrm>
                <a:custGeom>
                  <a:rect b="b" l="l" r="r" t="t"/>
                  <a:pathLst>
                    <a:path extrusionOk="0" h="376" w="308">
                      <a:moveTo>
                        <a:pt x="276" y="0"/>
                      </a:move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96" y="0"/>
                        <a:pt x="96" y="0"/>
                        <a:pt x="95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4" y="1"/>
                        <a:pt x="94" y="1"/>
                        <a:pt x="93" y="1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2"/>
                        <a:pt x="91" y="2"/>
                        <a:pt x="91" y="3"/>
                      </a:cubicBezTo>
                      <a:cubicBezTo>
                        <a:pt x="2" y="91"/>
                        <a:pt x="2" y="91"/>
                        <a:pt x="2" y="91"/>
                      </a:cubicBezTo>
                      <a:cubicBezTo>
                        <a:pt x="2" y="92"/>
                        <a:pt x="1" y="93"/>
                        <a:pt x="1" y="93"/>
                      </a:cubicBezTo>
                      <a:cubicBezTo>
                        <a:pt x="1" y="93"/>
                        <a:pt x="1" y="93"/>
                        <a:pt x="1" y="94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363"/>
                        <a:pt x="14" y="376"/>
                        <a:pt x="31" y="376"/>
                      </a:cubicBezTo>
                      <a:cubicBezTo>
                        <a:pt x="276" y="376"/>
                        <a:pt x="276" y="376"/>
                        <a:pt x="276" y="376"/>
                      </a:cubicBezTo>
                      <a:cubicBezTo>
                        <a:pt x="294" y="376"/>
                        <a:pt x="308" y="363"/>
                        <a:pt x="308" y="347"/>
                      </a:cubicBezTo>
                      <a:cubicBezTo>
                        <a:pt x="308" y="30"/>
                        <a:pt x="308" y="30"/>
                        <a:pt x="308" y="30"/>
                      </a:cubicBezTo>
                      <a:cubicBezTo>
                        <a:pt x="308" y="14"/>
                        <a:pt x="294" y="0"/>
                        <a:pt x="276" y="0"/>
                      </a:cubicBezTo>
                      <a:close/>
                      <a:moveTo>
                        <a:pt x="88" y="28"/>
                      </a:move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88" y="83"/>
                        <a:pt x="82" y="89"/>
                        <a:pt x="73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lnTo>
                        <a:pt x="88" y="28"/>
                      </a:lnTo>
                      <a:close/>
                      <a:moveTo>
                        <a:pt x="292" y="347"/>
                      </a:moveTo>
                      <a:cubicBezTo>
                        <a:pt x="292" y="354"/>
                        <a:pt x="285" y="360"/>
                        <a:pt x="276" y="360"/>
                      </a:cubicBezTo>
                      <a:cubicBezTo>
                        <a:pt x="31" y="360"/>
                        <a:pt x="31" y="360"/>
                        <a:pt x="31" y="360"/>
                      </a:cubicBezTo>
                      <a:cubicBezTo>
                        <a:pt x="23" y="360"/>
                        <a:pt x="16" y="354"/>
                        <a:pt x="16" y="347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73" y="105"/>
                        <a:pt x="73" y="105"/>
                        <a:pt x="73" y="105"/>
                      </a:cubicBezTo>
                      <a:cubicBezTo>
                        <a:pt x="91" y="105"/>
                        <a:pt x="105" y="92"/>
                        <a:pt x="105" y="76"/>
                      </a:cubicBezTo>
                      <a:cubicBezTo>
                        <a:pt x="105" y="17"/>
                        <a:pt x="105" y="17"/>
                        <a:pt x="105" y="17"/>
                      </a:cubicBezTo>
                      <a:cubicBezTo>
                        <a:pt x="276" y="17"/>
                        <a:pt x="276" y="17"/>
                        <a:pt x="276" y="17"/>
                      </a:cubicBezTo>
                      <a:cubicBezTo>
                        <a:pt x="285" y="17"/>
                        <a:pt x="292" y="23"/>
                        <a:pt x="292" y="30"/>
                      </a:cubicBezTo>
                      <a:lnTo>
                        <a:pt x="292" y="3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rgbClr val="5B8BB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42"/>
                <p:cNvSpPr/>
                <p:nvPr/>
              </p:nvSpPr>
              <p:spPr>
                <a:xfrm>
                  <a:off x="15492413" y="35037713"/>
                  <a:ext cx="639763" cy="55563"/>
                </a:xfrm>
                <a:custGeom>
                  <a:rect b="b" l="l" r="r" t="t"/>
                  <a:pathLst>
                    <a:path extrusionOk="0" h="16" w="181">
                      <a:moveTo>
                        <a:pt x="173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7" y="16"/>
                        <a:pt x="181" y="13"/>
                        <a:pt x="181" y="8"/>
                      </a:cubicBezTo>
                      <a:cubicBezTo>
                        <a:pt x="181" y="4"/>
                        <a:pt x="17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rgbClr val="5B8BB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2"/>
                <p:cNvSpPr/>
                <p:nvPr/>
              </p:nvSpPr>
              <p:spPr>
                <a:xfrm>
                  <a:off x="15492413" y="35191700"/>
                  <a:ext cx="639763" cy="55563"/>
                </a:xfrm>
                <a:custGeom>
                  <a:rect b="b" l="l" r="r" t="t"/>
                  <a:pathLst>
                    <a:path extrusionOk="0" h="16" w="181">
                      <a:moveTo>
                        <a:pt x="173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7" y="16"/>
                        <a:pt x="181" y="12"/>
                        <a:pt x="181" y="8"/>
                      </a:cubicBezTo>
                      <a:cubicBezTo>
                        <a:pt x="181" y="3"/>
                        <a:pt x="17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rgbClr val="5B8BB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42"/>
                <p:cNvSpPr/>
                <p:nvPr/>
              </p:nvSpPr>
              <p:spPr>
                <a:xfrm>
                  <a:off x="15492413" y="35344100"/>
                  <a:ext cx="639763" cy="55563"/>
                </a:xfrm>
                <a:custGeom>
                  <a:rect b="b" l="l" r="r" t="t"/>
                  <a:pathLst>
                    <a:path extrusionOk="0" h="16" w="181">
                      <a:moveTo>
                        <a:pt x="173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7" y="16"/>
                        <a:pt x="181" y="12"/>
                        <a:pt x="181" y="8"/>
                      </a:cubicBezTo>
                      <a:cubicBezTo>
                        <a:pt x="181" y="3"/>
                        <a:pt x="17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rgbClr val="5B8BB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42"/>
                <p:cNvSpPr/>
                <p:nvPr/>
              </p:nvSpPr>
              <p:spPr>
                <a:xfrm>
                  <a:off x="15619413" y="34278888"/>
                  <a:ext cx="1039813" cy="1249363"/>
                </a:xfrm>
                <a:custGeom>
                  <a:rect b="b" l="l" r="r" t="t"/>
                  <a:pathLst>
                    <a:path extrusionOk="0" h="359" w="294">
                      <a:moveTo>
                        <a:pt x="263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7"/>
                        <a:pt x="3" y="51"/>
                        <a:pt x="8" y="51"/>
                      </a:cubicBezTo>
                      <a:cubicBezTo>
                        <a:pt x="12" y="51"/>
                        <a:pt x="16" y="47"/>
                        <a:pt x="16" y="43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2"/>
                        <a:pt x="22" y="17"/>
                        <a:pt x="30" y="17"/>
                      </a:cubicBezTo>
                      <a:cubicBezTo>
                        <a:pt x="263" y="17"/>
                        <a:pt x="263" y="17"/>
                        <a:pt x="263" y="17"/>
                      </a:cubicBezTo>
                      <a:cubicBezTo>
                        <a:pt x="271" y="17"/>
                        <a:pt x="277" y="22"/>
                        <a:pt x="277" y="29"/>
                      </a:cubicBezTo>
                      <a:cubicBezTo>
                        <a:pt x="277" y="330"/>
                        <a:pt x="277" y="330"/>
                        <a:pt x="277" y="330"/>
                      </a:cubicBezTo>
                      <a:cubicBezTo>
                        <a:pt x="277" y="337"/>
                        <a:pt x="271" y="343"/>
                        <a:pt x="263" y="343"/>
                      </a:cubicBezTo>
                      <a:cubicBezTo>
                        <a:pt x="227" y="343"/>
                        <a:pt x="227" y="343"/>
                        <a:pt x="227" y="343"/>
                      </a:cubicBezTo>
                      <a:cubicBezTo>
                        <a:pt x="223" y="343"/>
                        <a:pt x="219" y="346"/>
                        <a:pt x="219" y="351"/>
                      </a:cubicBezTo>
                      <a:cubicBezTo>
                        <a:pt x="219" y="355"/>
                        <a:pt x="223" y="359"/>
                        <a:pt x="227" y="359"/>
                      </a:cubicBezTo>
                      <a:cubicBezTo>
                        <a:pt x="263" y="359"/>
                        <a:pt x="263" y="359"/>
                        <a:pt x="263" y="359"/>
                      </a:cubicBezTo>
                      <a:cubicBezTo>
                        <a:pt x="280" y="359"/>
                        <a:pt x="294" y="346"/>
                        <a:pt x="294" y="330"/>
                      </a:cubicBezTo>
                      <a:cubicBezTo>
                        <a:pt x="294" y="29"/>
                        <a:pt x="294" y="29"/>
                        <a:pt x="294" y="29"/>
                      </a:cubicBezTo>
                      <a:cubicBezTo>
                        <a:pt x="294" y="13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rgbClr val="5B8BB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1" name="Google Shape;251;p42"/>
              <p:cNvSpPr txBox="1"/>
              <p:nvPr/>
            </p:nvSpPr>
            <p:spPr>
              <a:xfrm>
                <a:off x="2010091" y="5933784"/>
                <a:ext cx="10407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Federated</a:t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Resources</a:t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2" name="Google Shape;252;p42"/>
            <p:cNvCxnSpPr/>
            <p:nvPr/>
          </p:nvCxnSpPr>
          <p:spPr>
            <a:xfrm flipH="1">
              <a:off x="1275322" y="2363233"/>
              <a:ext cx="372" cy="614084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53" name="Google Shape;253;p42"/>
            <p:cNvSpPr txBox="1"/>
            <p:nvPr/>
          </p:nvSpPr>
          <p:spPr>
            <a:xfrm>
              <a:off x="1394618" y="2755502"/>
              <a:ext cx="716937" cy="256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watches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2"/>
            <p:cNvSpPr txBox="1"/>
            <p:nvPr/>
          </p:nvSpPr>
          <p:spPr>
            <a:xfrm>
              <a:off x="2979464" y="1826585"/>
              <a:ext cx="993089" cy="449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Federate to </a:t>
              </a:r>
              <a:b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clusters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2"/>
          <p:cNvSpPr txBox="1"/>
          <p:nvPr/>
        </p:nvSpPr>
        <p:spPr>
          <a:xfrm>
            <a:off x="1222293" y="4805186"/>
            <a:ext cx="3437400" cy="299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https://github.com/kubernetes-sigs/kubefed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42"/>
          <p:cNvGrpSpPr/>
          <p:nvPr/>
        </p:nvGrpSpPr>
        <p:grpSpPr>
          <a:xfrm>
            <a:off x="5930578" y="903244"/>
            <a:ext cx="3017520" cy="3465576"/>
            <a:chOff x="1389888" y="1097280"/>
            <a:chExt cx="3017520" cy="3465576"/>
          </a:xfrm>
        </p:grpSpPr>
        <p:sp>
          <p:nvSpPr>
            <p:cNvPr id="257" name="Google Shape;257;p42"/>
            <p:cNvSpPr/>
            <p:nvPr/>
          </p:nvSpPr>
          <p:spPr>
            <a:xfrm rot="10800000">
              <a:off x="1389888" y="1097280"/>
              <a:ext cx="3017520" cy="3465576"/>
            </a:xfrm>
            <a:prstGeom prst="foldedCorner">
              <a:avLst>
                <a:gd fmla="val 12122" name="adj"/>
              </a:avLst>
            </a:prstGeom>
            <a:solidFill>
              <a:srgbClr val="F2F2F2"/>
            </a:solidFill>
            <a:ln cap="flat" cmpd="sng" w="9525">
              <a:solidFill>
                <a:srgbClr val="7979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1823383" y="1345162"/>
              <a:ext cx="2584025" cy="3217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apiVersion: types.kubefed.io/v1beta1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kind: FederatedService</a:t>
              </a:r>
              <a:endParaRPr b="0" i="0" sz="1050" u="none" cap="none" strike="noStrike">
                <a:solidFill>
                  <a:srgbClr val="2A373E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metadata: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name: echo-server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spec: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placement: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clusterSelector: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matchLabels: {}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template: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metadata: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labels: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  app: echo-server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spec: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ports: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- name: http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  port: </a:t>
              </a:r>
              <a:r>
                <a:rPr b="0" i="0" lang="en" sz="1050" u="none" cap="none" strike="noStrike">
                  <a:solidFill>
                    <a:srgbClr val="B6251F"/>
                  </a:solidFill>
                  <a:latin typeface="Courier"/>
                  <a:ea typeface="Courier"/>
                  <a:cs typeface="Courier"/>
                  <a:sym typeface="Courier"/>
                </a:rPr>
                <a:t>8080</a:t>
              </a:r>
              <a:endParaRPr b="0" i="0" sz="1050" u="none" cap="none" strike="noStrike">
                <a:solidFill>
                  <a:srgbClr val="2A373E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selector: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50" u="none" cap="none" strike="noStrike">
                  <a:solidFill>
                    <a:srgbClr val="2A373E"/>
                  </a:solidFill>
                  <a:latin typeface="Courier"/>
                  <a:ea typeface="Courier"/>
                  <a:cs typeface="Courier"/>
                  <a:sym typeface="Courier"/>
                </a:rPr>
                <a:t>        app: echo-server</a:t>
              </a:r>
              <a:endParaRPr b="0" i="0" sz="105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474448" y="1601259"/>
            <a:ext cx="5432576" cy="10499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en"/>
              <a:t>Services Need to Communicate with Each Other </a:t>
            </a:r>
            <a:endParaRPr b="1"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474448" y="2651201"/>
            <a:ext cx="5321398" cy="348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000"/>
              <a:t>Patterns within and outside of Kubernetes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Pattern: F</a:t>
            </a:r>
            <a:r>
              <a:rPr lang="en"/>
              <a:t>lat network across pods</a:t>
            </a:r>
            <a:endParaRPr/>
          </a:p>
        </p:txBody>
      </p:sp>
      <p:sp>
        <p:nvSpPr>
          <p:cNvPr id="270" name="Google Shape;270;p44"/>
          <p:cNvSpPr/>
          <p:nvPr/>
        </p:nvSpPr>
        <p:spPr>
          <a:xfrm>
            <a:off x="112395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4"/>
          <p:cNvSpPr/>
          <p:nvPr/>
        </p:nvSpPr>
        <p:spPr>
          <a:xfrm>
            <a:off x="495300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4"/>
          <p:cNvSpPr/>
          <p:nvPr/>
        </p:nvSpPr>
        <p:spPr>
          <a:xfrm>
            <a:off x="1800225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4"/>
          <p:cNvSpPr/>
          <p:nvPr/>
        </p:nvSpPr>
        <p:spPr>
          <a:xfrm>
            <a:off x="1800225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5695950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44"/>
          <p:cNvCxnSpPr>
            <a:stCxn id="272" idx="3"/>
          </p:cNvCxnSpPr>
          <p:nvPr/>
        </p:nvCxnSpPr>
        <p:spPr>
          <a:xfrm>
            <a:off x="2695575" y="2243281"/>
            <a:ext cx="300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6" name="Google Shape;276;p44"/>
          <p:cNvSpPr txBox="1"/>
          <p:nvPr/>
        </p:nvSpPr>
        <p:spPr>
          <a:xfrm>
            <a:off x="1232326" y="158498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5067300" y="1604719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4"/>
          <p:cNvSpPr/>
          <p:nvPr/>
        </p:nvSpPr>
        <p:spPr>
          <a:xfrm>
            <a:off x="5695950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44"/>
          <p:cNvCxnSpPr>
            <a:stCxn id="272" idx="3"/>
          </p:cNvCxnSpPr>
          <p:nvPr/>
        </p:nvCxnSpPr>
        <p:spPr>
          <a:xfrm>
            <a:off x="2695575" y="2243281"/>
            <a:ext cx="3000300" cy="6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0" name="Google Shape;280;p44"/>
          <p:cNvCxnSpPr>
            <a:stCxn id="272" idx="2"/>
            <a:endCxn id="273" idx="0"/>
          </p:cNvCxnSpPr>
          <p:nvPr/>
        </p:nvCxnSpPr>
        <p:spPr>
          <a:xfrm>
            <a:off x="2247900" y="247650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Pattern: </a:t>
            </a:r>
            <a:r>
              <a:rPr lang="en"/>
              <a:t>Different network, expose all services</a:t>
            </a:r>
            <a:endParaRPr/>
          </a:p>
        </p:txBody>
      </p:sp>
      <p:sp>
        <p:nvSpPr>
          <p:cNvPr id="286" name="Google Shape;286;p45"/>
          <p:cNvSpPr/>
          <p:nvPr/>
        </p:nvSpPr>
        <p:spPr>
          <a:xfrm>
            <a:off x="112395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/>
          <p:nvPr/>
        </p:nvSpPr>
        <p:spPr>
          <a:xfrm>
            <a:off x="495300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5"/>
          <p:cNvSpPr/>
          <p:nvPr/>
        </p:nvSpPr>
        <p:spPr>
          <a:xfrm>
            <a:off x="1800225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>
            <a:off x="1800225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5695950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45"/>
          <p:cNvCxnSpPr>
            <a:stCxn id="288" idx="3"/>
          </p:cNvCxnSpPr>
          <p:nvPr/>
        </p:nvCxnSpPr>
        <p:spPr>
          <a:xfrm>
            <a:off x="2695575" y="2243281"/>
            <a:ext cx="20481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2" name="Google Shape;292;p45"/>
          <p:cNvSpPr txBox="1"/>
          <p:nvPr/>
        </p:nvSpPr>
        <p:spPr>
          <a:xfrm>
            <a:off x="1232326" y="158498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5067300" y="1604719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5"/>
          <p:cNvSpPr/>
          <p:nvPr/>
        </p:nvSpPr>
        <p:spPr>
          <a:xfrm>
            <a:off x="5695950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45"/>
          <p:cNvCxnSpPr>
            <a:stCxn id="288" idx="3"/>
          </p:cNvCxnSpPr>
          <p:nvPr/>
        </p:nvCxnSpPr>
        <p:spPr>
          <a:xfrm>
            <a:off x="2695575" y="2243281"/>
            <a:ext cx="1976400" cy="6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6" name="Google Shape;296;p45"/>
          <p:cNvCxnSpPr>
            <a:stCxn id="288" idx="2"/>
            <a:endCxn id="289" idx="0"/>
          </p:cNvCxnSpPr>
          <p:nvPr/>
        </p:nvCxnSpPr>
        <p:spPr>
          <a:xfrm>
            <a:off x="2247900" y="247650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7" name="Google Shape;297;p45"/>
          <p:cNvSpPr/>
          <p:nvPr/>
        </p:nvSpPr>
        <p:spPr>
          <a:xfrm>
            <a:off x="4743450" y="2085975"/>
            <a:ext cx="209550" cy="390525"/>
          </a:xfrm>
          <a:prstGeom prst="rect">
            <a:avLst/>
          </a:prstGeom>
          <a:solidFill>
            <a:srgbClr val="5B8B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45"/>
          <p:cNvCxnSpPr/>
          <p:nvPr/>
        </p:nvCxnSpPr>
        <p:spPr>
          <a:xfrm flipH="1" rot="10800000">
            <a:off x="4953000" y="2243281"/>
            <a:ext cx="742950" cy="1897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9" name="Google Shape;299;p45"/>
          <p:cNvSpPr/>
          <p:nvPr/>
        </p:nvSpPr>
        <p:spPr>
          <a:xfrm>
            <a:off x="4743450" y="2705387"/>
            <a:ext cx="209550" cy="390525"/>
          </a:xfrm>
          <a:prstGeom prst="rect">
            <a:avLst/>
          </a:prstGeom>
          <a:solidFill>
            <a:srgbClr val="5B8B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45"/>
          <p:cNvCxnSpPr/>
          <p:nvPr/>
        </p:nvCxnSpPr>
        <p:spPr>
          <a:xfrm flipH="1" rot="10800000">
            <a:off x="4953000" y="2871753"/>
            <a:ext cx="742950" cy="1897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title"/>
          </p:nvPr>
        </p:nvSpPr>
        <p:spPr>
          <a:xfrm>
            <a:off x="270995" y="273845"/>
            <a:ext cx="8605048" cy="62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1" lang="en"/>
              <a:t>Pattern: </a:t>
            </a:r>
            <a:r>
              <a:rPr lang="en"/>
              <a:t>Different network, controlled gateway</a:t>
            </a:r>
            <a:endParaRPr/>
          </a:p>
        </p:txBody>
      </p:sp>
      <p:sp>
        <p:nvSpPr>
          <p:cNvPr id="306" name="Google Shape;306;p46"/>
          <p:cNvSpPr/>
          <p:nvPr/>
        </p:nvSpPr>
        <p:spPr>
          <a:xfrm>
            <a:off x="112395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/>
          <p:nvPr/>
        </p:nvSpPr>
        <p:spPr>
          <a:xfrm>
            <a:off x="4953000" y="1476375"/>
            <a:ext cx="2543175" cy="2390775"/>
          </a:xfrm>
          <a:prstGeom prst="rect">
            <a:avLst/>
          </a:prstGeom>
          <a:solidFill>
            <a:srgbClr val="9FD7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6"/>
          <p:cNvSpPr/>
          <p:nvPr/>
        </p:nvSpPr>
        <p:spPr>
          <a:xfrm>
            <a:off x="1800225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6"/>
          <p:cNvSpPr/>
          <p:nvPr/>
        </p:nvSpPr>
        <p:spPr>
          <a:xfrm>
            <a:off x="1800225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6"/>
          <p:cNvSpPr/>
          <p:nvPr/>
        </p:nvSpPr>
        <p:spPr>
          <a:xfrm>
            <a:off x="5695950" y="2010062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46"/>
          <p:cNvCxnSpPr>
            <a:stCxn id="308" idx="3"/>
          </p:cNvCxnSpPr>
          <p:nvPr/>
        </p:nvCxnSpPr>
        <p:spPr>
          <a:xfrm>
            <a:off x="2695575" y="2243281"/>
            <a:ext cx="20481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2" name="Google Shape;312;p46"/>
          <p:cNvSpPr txBox="1"/>
          <p:nvPr/>
        </p:nvSpPr>
        <p:spPr>
          <a:xfrm>
            <a:off x="1232326" y="1584983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5067300" y="1604719"/>
            <a:ext cx="8309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 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6"/>
          <p:cNvSpPr/>
          <p:nvPr/>
        </p:nvSpPr>
        <p:spPr>
          <a:xfrm>
            <a:off x="5695950" y="2705387"/>
            <a:ext cx="895350" cy="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46"/>
          <p:cNvCxnSpPr>
            <a:stCxn id="308" idx="2"/>
            <a:endCxn id="309" idx="0"/>
          </p:cNvCxnSpPr>
          <p:nvPr/>
        </p:nvCxnSpPr>
        <p:spPr>
          <a:xfrm>
            <a:off x="2247900" y="247650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6" name="Google Shape;316;p46"/>
          <p:cNvCxnSpPr/>
          <p:nvPr/>
        </p:nvCxnSpPr>
        <p:spPr>
          <a:xfrm flipH="1" rot="10800000">
            <a:off x="5172075" y="2243281"/>
            <a:ext cx="523875" cy="8558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7" name="Google Shape;317;p46"/>
          <p:cNvCxnSpPr/>
          <p:nvPr/>
        </p:nvCxnSpPr>
        <p:spPr>
          <a:xfrm>
            <a:off x="5172075" y="2328863"/>
            <a:ext cx="523875" cy="5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8" name="Google Shape;318;p46"/>
          <p:cNvSpPr/>
          <p:nvPr/>
        </p:nvSpPr>
        <p:spPr>
          <a:xfrm>
            <a:off x="4743450" y="2085975"/>
            <a:ext cx="428625" cy="485775"/>
          </a:xfrm>
          <a:prstGeom prst="rect">
            <a:avLst/>
          </a:prstGeom>
          <a:solidFill>
            <a:srgbClr val="C7D8E8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lo.io 2020">
  <a:themeElements>
    <a:clrScheme name="Solo.io 2020">
      <a:dk1>
        <a:srgbClr val="35393B"/>
      </a:dk1>
      <a:lt1>
        <a:srgbClr val="FFFFFF"/>
      </a:lt1>
      <a:dk2>
        <a:srgbClr val="253E58"/>
      </a:dk2>
      <a:lt2>
        <a:srgbClr val="F2F2F2"/>
      </a:lt2>
      <a:accent1>
        <a:srgbClr val="2196C9"/>
      </a:accent1>
      <a:accent2>
        <a:srgbClr val="54B7E3"/>
      </a:accent2>
      <a:accent3>
        <a:srgbClr val="0F7FB1"/>
      </a:accent3>
      <a:accent4>
        <a:srgbClr val="253E58"/>
      </a:accent4>
      <a:accent5>
        <a:srgbClr val="0DCE93"/>
      </a:accent5>
      <a:accent6>
        <a:srgbClr val="E98D5E"/>
      </a:accent6>
      <a:hlink>
        <a:srgbClr val="2196C9"/>
      </a:hlink>
      <a:folHlink>
        <a:srgbClr val="2196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