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5143500" cx="9144000"/>
  <p:notesSz cx="6858000" cy="9144000"/>
  <p:embeddedFontLs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CenturyGothic-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CenturyGothic-italic.fntdata"/><Relationship Id="rId23" Type="http://schemas.openxmlformats.org/officeDocument/2006/relationships/slide" Target="slides/slide17.xml"/><Relationship Id="rId67" Type="http://schemas.openxmlformats.org/officeDocument/2006/relationships/font" Target="fonts/CenturyGothic-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Gothic-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kubernetes/issues/64841#issuecomment-395141013"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ubernetes.io/docs/reference/using-api/deprecation-policy/" TargetMode="External"/><Relationship Id="rId3" Type="http://schemas.openxmlformats.org/officeDocument/2006/relationships/hyperlink" Target="https://kubernetes.io/docs/reference/using-api/deprecation-polic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enhancements/blob/master/keps/sig-cluster-lifecycle/kubeadm/20190925-component-configs.md#goal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ubernetes.io/docs/concepts/services-networking/service/" TargetMode="External"/><Relationship Id="rId3" Type="http://schemas.openxmlformats.org/officeDocument/2006/relationships/hyperlink" Target="https://kubernetes.io/docs/concepts/services-networking/service/" TargetMode="External"/><Relationship Id="rId4" Type="http://schemas.openxmlformats.org/officeDocument/2006/relationships/hyperlink" Target="https://kubernetes.io/docs/concepts/services-networking/network-policies/" TargetMode="External"/><Relationship Id="rId9" Type="http://schemas.openxmlformats.org/officeDocument/2006/relationships/hyperlink" Target="https://tools.ietf.org/html/rfc4960" TargetMode="External"/><Relationship Id="rId5" Type="http://schemas.openxmlformats.org/officeDocument/2006/relationships/hyperlink" Target="https://kubernetes.io/docs/concepts/services-networking/network-policies/" TargetMode="External"/><Relationship Id="rId6" Type="http://schemas.openxmlformats.org/officeDocument/2006/relationships/hyperlink" Target="https://kubernetes.io/docs/concepts/services-networking/connect-applications-service/#exposing-pods-to-the-cluster" TargetMode="External"/><Relationship Id="rId7" Type="http://schemas.openxmlformats.org/officeDocument/2006/relationships/hyperlink" Target="https://kubernetes.io/docs/concepts/services-networking/connect-applications-service/#exposing-pods-to-the-cluster" TargetMode="External"/><Relationship Id="rId8" Type="http://schemas.openxmlformats.org/officeDocument/2006/relationships/hyperlink" Target="https://tools.ietf.org/html/rfc4960"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kubernetes/issues/40244"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kubernetes/issues/68981" TargetMode="External"/><Relationship Id="rId3" Type="http://schemas.openxmlformats.org/officeDocument/2006/relationships/hyperlink" Target="https://github.com/kubernetes/kubernetes/issues/68981" TargetMode="External"/><Relationship Id="rId4" Type="http://schemas.openxmlformats.org/officeDocument/2006/relationships/hyperlink" Target="https://github.com/kubernetes/kubernetes/issues/40358" TargetMode="External"/><Relationship Id="rId5" Type="http://schemas.openxmlformats.org/officeDocument/2006/relationships/hyperlink" Target="https://github.com/kubernetes/kubernetes/issues/40358"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ubernetes.io/docs/concepts/configuration/pod-priority-preemption/"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enhancements/issues/1412"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enhancements/tree/master/keps/sig-storage/1682-csi-driver-skip-permission"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enhancements/issues/1001" TargetMode="External"/><Relationship Id="rId3" Type="http://schemas.openxmlformats.org/officeDocument/2006/relationships/hyperlink" Target="https://github.com/kubernetes/enhancements/blob/master/keps/sig-windows/20190424-windows-cri-containerd.md"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ubernetes/sig-release/tree/master/release-team#kubernetes-release-team"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b500d067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b500d067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7a2287bc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7a2287bc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3727047e7_2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3727047e7_2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47a2287bc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7a2287bc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c7445e3b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c7445e3b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53727047e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3727047e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 sz="1700">
                <a:solidFill>
                  <a:schemeClr val="dk1"/>
                </a:solidFill>
              </a:rPr>
              <a:t>Summary</a:t>
            </a:r>
            <a:endParaRPr b="1" sz="1700">
              <a:solidFill>
                <a:schemeClr val="dk1"/>
              </a:solidFill>
            </a:endParaRPr>
          </a:p>
          <a:p>
            <a:pPr indent="0" lvl="0" marL="0" rtl="0" algn="l">
              <a:lnSpc>
                <a:spcPct val="115000"/>
              </a:lnSpc>
              <a:spcBef>
                <a:spcPts val="1200"/>
              </a:spcBef>
              <a:spcAft>
                <a:spcPts val="0"/>
              </a:spcAft>
              <a:buNone/>
            </a:pPr>
            <a:r>
              <a:rPr lang="en">
                <a:solidFill>
                  <a:schemeClr val="dk1"/>
                </a:solidFill>
              </a:rPr>
              <a:t>While many Kubernetes APIs have .status.conditions, the schema of condition varies a lot between them. There is very little commonality at the level of serialization, proto-encoding, and required vs optional. Conditions are central enough to the API to make a common golang type with a fixed schema. The schema can be a strong recommendation to all API authors.</a:t>
            </a:r>
            <a:endParaRPr>
              <a:solidFill>
                <a:schemeClr val="dk1"/>
              </a:solidFill>
            </a:endParaRPr>
          </a:p>
          <a:p>
            <a:pPr indent="0" lvl="0" marL="0" rtl="0" algn="l">
              <a:lnSpc>
                <a:spcPct val="115000"/>
              </a:lnSpc>
              <a:spcBef>
                <a:spcPts val="1800"/>
              </a:spcBef>
              <a:spcAft>
                <a:spcPts val="0"/>
              </a:spcAft>
              <a:buNone/>
            </a:pPr>
            <a:r>
              <a:rPr b="1" lang="en" sz="1700">
                <a:solidFill>
                  <a:schemeClr val="dk1"/>
                </a:solidFill>
              </a:rPr>
              <a:t>Motivation</a:t>
            </a:r>
            <a:endParaRPr b="1" sz="1700">
              <a:solidFill>
                <a:schemeClr val="dk1"/>
              </a:solidFill>
            </a:endParaRPr>
          </a:p>
          <a:p>
            <a:pPr indent="0" lvl="0" marL="0" rtl="0" algn="l">
              <a:lnSpc>
                <a:spcPct val="115000"/>
              </a:lnSpc>
              <a:spcBef>
                <a:spcPts val="1200"/>
              </a:spcBef>
              <a:spcAft>
                <a:spcPts val="0"/>
              </a:spcAft>
              <a:buNone/>
            </a:pPr>
            <a:r>
              <a:rPr lang="en">
                <a:solidFill>
                  <a:schemeClr val="dk1"/>
                </a:solidFill>
              </a:rPr>
              <a:t>Allow general consumers to expect a common schema for .status.conditions and share golang logic for common Get, Set, Is for .status.conditions. The pattern is well-established and we have a good sense of the schema we now want.</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Goals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For all new APIs, have a common type for .status.conditions.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Provide common utility methods for HasCondition, IsConditionTrue, SetCondition, etc.</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Provide recommended defaulting functions that set required fields and can be embedded into conversion/default functions.</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Non-Goals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Update all existing APIs to make use of the new condition type.</a:t>
            </a:r>
            <a:endParaRPr>
              <a:solidFill>
                <a:schemeClr val="dk1"/>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3727047e7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3727047e7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Slated to go GA after at least v1.21</a:t>
            </a:r>
            <a:endParaRPr sz="1200">
              <a:solidFill>
                <a:srgbClr val="717074"/>
              </a:solidFill>
            </a:endParaRPr>
          </a:p>
          <a:p>
            <a:pPr indent="0" lvl="0" marL="0" rtl="0" algn="l">
              <a:lnSpc>
                <a:spcPct val="115000"/>
              </a:lnSpc>
              <a:spcBef>
                <a:spcPts val="1800"/>
              </a:spcBef>
              <a:spcAft>
                <a:spcPts val="0"/>
              </a:spcAft>
              <a:buNone/>
            </a:pPr>
            <a:r>
              <a:rPr b="1" lang="en" sz="1700">
                <a:solidFill>
                  <a:schemeClr val="dk1"/>
                </a:solidFill>
              </a:rPr>
              <a:t>Summary</a:t>
            </a:r>
            <a:endParaRPr b="1" sz="1700">
              <a:solidFill>
                <a:schemeClr val="dk1"/>
              </a:solidFill>
            </a:endParaRPr>
          </a:p>
          <a:p>
            <a:pPr indent="0" lvl="0" marL="0" rtl="0" algn="l">
              <a:lnSpc>
                <a:spcPct val="115000"/>
              </a:lnSpc>
              <a:spcBef>
                <a:spcPts val="1200"/>
              </a:spcBef>
              <a:spcAft>
                <a:spcPts val="0"/>
              </a:spcAft>
              <a:buNone/>
            </a:pPr>
            <a:r>
              <a:rPr lang="en">
                <a:solidFill>
                  <a:schemeClr val="dk1"/>
                </a:solidFill>
              </a:rPr>
              <a:t>This enhancement makes it easier for users and cluster administrators to recognize and remedy problematic API use, including use of deprecated APIs. Users are presented with informative warnings at time of use. Administrators are given metrics that show deprecated API use, and audit annotations that can be used to identify particular API clients.</a:t>
            </a:r>
            <a:endParaRPr>
              <a:solidFill>
                <a:schemeClr val="dk1"/>
              </a:solidFill>
            </a:endParaRPr>
          </a:p>
          <a:p>
            <a:pPr indent="0" lvl="0" marL="0" rtl="0" algn="l">
              <a:lnSpc>
                <a:spcPct val="115000"/>
              </a:lnSpc>
              <a:spcBef>
                <a:spcPts val="1800"/>
              </a:spcBef>
              <a:spcAft>
                <a:spcPts val="0"/>
              </a:spcAft>
              <a:buNone/>
            </a:pPr>
            <a:r>
              <a:rPr b="1" lang="en" sz="1700">
                <a:solidFill>
                  <a:schemeClr val="dk1"/>
                </a:solidFill>
              </a:rPr>
              <a:t>Motivation</a:t>
            </a:r>
            <a:endParaRPr b="1" sz="1700">
              <a:solidFill>
                <a:schemeClr val="dk1"/>
              </a:solidFill>
            </a:endParaRPr>
          </a:p>
          <a:p>
            <a:pPr indent="0" lvl="0" marL="0" rtl="0" algn="l">
              <a:lnSpc>
                <a:spcPct val="115000"/>
              </a:lnSpc>
              <a:spcBef>
                <a:spcPts val="1200"/>
              </a:spcBef>
              <a:spcAft>
                <a:spcPts val="0"/>
              </a:spcAft>
              <a:buNone/>
            </a:pPr>
            <a:r>
              <a:rPr lang="en">
                <a:solidFill>
                  <a:schemeClr val="dk1"/>
                </a:solidFill>
              </a:rPr>
              <a:t>Kubernetes has many deprecations in flight at any given moment, in various stages, with various time horizons. Keeping track of all of them is difficult, and has historically required careful reading of release notes, and manually sweeping for use of deprecated features.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Gaps in API validation which allow problematic API data have also been discovered post-release (</a:t>
            </a:r>
            <a:r>
              <a:rPr lang="en" u="sng">
                <a:solidFill>
                  <a:schemeClr val="hlink"/>
                </a:solidFill>
                <a:hlinkClick r:id="rId2"/>
              </a:rPr>
              <a:t>see examples</a:t>
            </a:r>
            <a:r>
              <a:rPr lang="en">
                <a:solidFill>
                  <a:schemeClr val="dk1"/>
                </a:solidFill>
              </a:rPr>
              <a:t>). Tightening validation to reject previously accepted API requests is generally avoided for backwards compatibility, but surfacing warnings to clients submitting problematic data would help them discover problems earlier.</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Goals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When a user makes a request to a deprecated API, present them with a warning that includes the target removal release and any replacement API</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Allow a cluster administrator to programatically determine if deprecated APIs are being used: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Filtered to particular APIs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Filtered to particular operations (e.g. get, list, create, update)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Filtered to APIs targeting removal in particular releases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Allow a cluster administrator to programatically identify particular clients using deprecated APIs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Allow in-process validation mechanisms (API validation, admission, etc) to contribute warnings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Allow extension mechanisms (CustomResourceDefinitions, admission webhooks) to contribute warnings</a:t>
            </a:r>
            <a:endParaRPr>
              <a:solidFill>
                <a:schemeClr val="dk1"/>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47a2287bc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7a2287bc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3727047e7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3727047e7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The node-role.kubernetes.io/master and the broader node-role.kubernetes.io namespace for labels were introduced to provide a simple organizational and grouping convention for cluster users. The labels were reserved solely for organizing nodes via a convention that tools could recognize to display information to end users, and for use by opinionated external tooling that wished to simplify topology concepts. Use of the label by components within the Kubernetes project (those projects subject to API review) was restricted. Specifically, no project could mandate the use of those labels in a conformant distribution, since we anticipated that many deployments of Kubernetes would have more nuanced control-plane topologies than simply "a control plane node".</a:t>
            </a:r>
            <a:endParaRPr sz="1200">
              <a:solidFill>
                <a:srgbClr val="717074"/>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Over time, several changes to Kubernetes core and related projects were introduced that depended on the node-role.kubernetes.io/master label to vary their behavior in contravention to the guidance the label was approved under. This was unintentional and due to unclear reviewer guidelines that have since been more strictly enforced. Likewise, the complexity of Kubernetes deployments has increased and the simplistic mapping of control plane concepts to a node has proven to limit the ability of conformant Kubernetes distributions to self-host, as anticipated. The lack of clarity in how to use node-role and the disjoint mechanisms within the code has been a point of confusion for contributors that we wish to remove.</a:t>
            </a:r>
            <a:endParaRPr sz="1200">
              <a:solidFill>
                <a:srgbClr val="717074"/>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Finally, we wish to clarify that external components may use node-role tolerations and labels as they wish as long as they are cognizant that not all conformant distributions will expose or allow those tolerations or labels to be set.</a:t>
            </a:r>
            <a:endParaRPr sz="1200">
              <a:solidFill>
                <a:srgbClr val="717074"/>
              </a:solidFill>
            </a:endParaRPr>
          </a:p>
          <a:p>
            <a:pPr indent="0" lvl="0" marL="0" rtl="0" algn="l">
              <a:spcBef>
                <a:spcPts val="1200"/>
              </a:spcBef>
              <a:spcAft>
                <a:spcPts val="0"/>
              </a:spcAft>
              <a:buNone/>
            </a:pPr>
            <a:r>
              <a:t/>
            </a:r>
            <a:endParaRPr sz="1200">
              <a:solidFill>
                <a:srgbClr val="717074"/>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53727047e7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3727047e7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As the Kubernetes project matures, and is used as the foundation for other projects, production distributions are expected to increase in stability, reliability, and consistency. The Kubernetes conformance project is an important aspect of ensuring consistency across distributions. A production distribution should not be required to enable non-GA features or REST APIs in order to pass conformance tests.</a:t>
            </a:r>
            <a:endParaRPr sz="1200">
              <a:solidFill>
                <a:srgbClr val="717074"/>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Beta dependencies can be grouped into several categories:</a:t>
            </a:r>
            <a:endParaRPr sz="1200">
              <a:solidFill>
                <a:srgbClr val="717074"/>
              </a:solidFill>
            </a:endParaRPr>
          </a:p>
          <a:p>
            <a:pPr indent="-298450" lvl="0" marL="457200" rtl="0" algn="l">
              <a:lnSpc>
                <a:spcPct val="115000"/>
              </a:lnSpc>
              <a:spcBef>
                <a:spcPts val="1200"/>
              </a:spcBef>
              <a:spcAft>
                <a:spcPts val="0"/>
              </a:spcAft>
              <a:buClr>
                <a:schemeClr val="dk1"/>
              </a:buClr>
              <a:buSzPts val="1100"/>
              <a:buChar char="●"/>
            </a:pPr>
            <a:r>
              <a:rPr lang="en" sz="1200">
                <a:solidFill>
                  <a:srgbClr val="717074"/>
                </a:solidFill>
              </a:rPr>
              <a:t>Kubernetes components requiring beta REST APIs with no stable alternatives (kubelet's use of the beta CertificateSigningRequest endpoints for cert rotation is a borderline example; cert rotation is not a required feature, but all our setup and test tools make use of it)</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Kubernetes components requiring beta REST APIs with stable alternatives (for example, kube-scheduler accidentally switched to using the beta Events REST API in 1.16)</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Kubernetes components requiring behavior enabled by beta feature gates</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Kubernetes conformance tests requiring calls to beta REST APIs</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Kubernetes conformance tests exercising behavior enabled by beta feature gates</a:t>
            </a:r>
            <a:endParaRPr sz="1200">
              <a:solidFill>
                <a:srgbClr val="717074"/>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For each category, we should identify and resolve existing dependencies, and prevent future occurrences.</a:t>
            </a:r>
            <a:endParaRPr sz="1200">
              <a:solidFill>
                <a:srgbClr val="717074"/>
              </a:solidFill>
            </a:endParaRPr>
          </a:p>
          <a:p>
            <a:pPr indent="0" lvl="0" marL="0" rtl="0" algn="l">
              <a:spcBef>
                <a:spcPts val="1200"/>
              </a:spcBef>
              <a:spcAft>
                <a:spcPts val="0"/>
              </a:spcAft>
              <a:buClr>
                <a:schemeClr val="dk1"/>
              </a:buClr>
              <a:buSzPts val="1100"/>
              <a:buFont typeface="Arial"/>
              <a:buNone/>
            </a:pPr>
            <a:r>
              <a:t/>
            </a:r>
            <a:endParaRPr sz="1200">
              <a:solidFill>
                <a:srgbClr val="717074"/>
              </a:solidFill>
            </a:endParaRPr>
          </a:p>
          <a:p>
            <a:pPr indent="0" lvl="0" marL="457200" rtl="0" algn="l">
              <a:spcBef>
                <a:spcPts val="0"/>
              </a:spcBef>
              <a:spcAft>
                <a:spcPts val="0"/>
              </a:spcAft>
              <a:buNone/>
            </a:pPr>
            <a:r>
              <a:t/>
            </a:r>
            <a:endParaRPr sz="1200">
              <a:solidFill>
                <a:srgbClr val="717074"/>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53727047e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3727047e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k8s.io REST APIs should not languish in beta. They should take feedback and progress towards GA by either</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meeting GA criteria and getting promoted, or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having a new beta and deprecating the previous beta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must happen within nine months (three releases). If it does not, the REST API will be deprecated with an announced intent to remove the API per the</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deprecation policy</a:t>
            </a:r>
            <a:r>
              <a:rPr lang="en">
                <a:solidFill>
                  <a:schemeClr val="dk1"/>
                </a:solidFill>
              </a:rPr>
              <a:t>.</a:t>
            </a:r>
            <a:endParaRPr>
              <a:solidFill>
                <a:schemeClr val="dk1"/>
              </a:solidFill>
            </a:endParaRPr>
          </a:p>
          <a:p>
            <a:pPr indent="0" lvl="0" marL="0" rtl="0" algn="l">
              <a:spcBef>
                <a:spcPts val="1200"/>
              </a:spcBef>
              <a:spcAft>
                <a:spcPts val="0"/>
              </a:spcAft>
              <a:buNone/>
            </a:pPr>
            <a:r>
              <a:rPr lang="en" sz="1200">
                <a:solidFill>
                  <a:srgbClr val="717074"/>
                </a:solidFill>
              </a:rPr>
              <a:t>When a REST API reaches beta, it is turned on by default. This is great for getting feedback, but it can also lead to state where users and vendors start building important infrastructure against APIs that are not considered stable. In addition, once a REST API is on by default, the incentive to further stabilize appears to diminish. See the REST API that have been beta for a long time: CSRs and Ingresses as examples. If we're honest with ourselves, a single actor has been cleaning up behind a lot of the project to unstick perma-beta APIs.</a:t>
            </a:r>
            <a:endParaRPr sz="1200">
              <a:solidFill>
                <a:srgbClr val="717074"/>
              </a:solidFill>
            </a:endParaRPr>
          </a:p>
          <a:p>
            <a:pPr indent="0" lvl="0" marL="0" rtl="0" algn="l">
              <a:spcBef>
                <a:spcPts val="0"/>
              </a:spcBef>
              <a:spcAft>
                <a:spcPts val="0"/>
              </a:spcAft>
              <a:buNone/>
            </a:pPr>
            <a:r>
              <a:t/>
            </a:r>
            <a:endParaRPr sz="1200">
              <a:solidFill>
                <a:srgbClr val="717074"/>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sig-apps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cronjobs.v1beta1.batch</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sig-auth</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certificatesigningrequests.v1beta1.certificates.k8s.io</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podsecuritypolicies.v1beta1.policy</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sig-instrumentation</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events.v1beta1.events.k8s.io</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sig-network</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endpointslices.v1beta1.discovery.k8s.io</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ingresses.v1beta1.networking.k8s.io</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ingressclasses.v1beta1.networking.k8s.io</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sig-node</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runtimeclasses.v1beta1.node.k8s.io</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sig-scheduling</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poddisruptionbudgets.v1beta1.policy</a:t>
            </a:r>
            <a:endParaRPr>
              <a:solidFill>
                <a:schemeClr val="dk1"/>
              </a:solidFill>
            </a:endParaRPr>
          </a:p>
          <a:p>
            <a:pPr indent="0" lvl="0" marL="0" rtl="0" algn="l">
              <a:spcBef>
                <a:spcPts val="1200"/>
              </a:spcBef>
              <a:spcAft>
                <a:spcPts val="0"/>
              </a:spcAft>
              <a:buNone/>
            </a:pPr>
            <a:r>
              <a:t/>
            </a:r>
            <a:endParaRPr sz="1200">
              <a:solidFill>
                <a:srgbClr val="717074"/>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e194738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e194738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7a2287bc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7a2287bc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3727047e7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3727047e7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53727047e7_2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3727047e7_2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3727047e7_2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3727047e7_2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7460c7d84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7460c7d84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53727047e7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3727047e7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More information can be seen here: </a:t>
            </a:r>
            <a:r>
              <a:rPr lang="en" sz="1200" u="sng">
                <a:solidFill>
                  <a:schemeClr val="hlink"/>
                </a:solidFill>
                <a:hlinkClick r:id="rId2"/>
              </a:rPr>
              <a:t>https://github.com/kubernetes/enhancements/blob/master/keps/sig-cluster-lifecycle/kubeadm/20190925-component-configs.md#goals</a:t>
            </a:r>
            <a:r>
              <a:rPr lang="en" sz="1200">
                <a:solidFill>
                  <a:srgbClr val="717074"/>
                </a:solidFill>
              </a:rPr>
              <a:t> </a:t>
            </a:r>
            <a:endParaRPr sz="1200">
              <a:solidFill>
                <a:srgbClr val="717074"/>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53727047e7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53727047e7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5c7445e3b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c7445e3b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53727047e7_2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53727047e7_2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200">
                <a:solidFill>
                  <a:srgbClr val="717074"/>
                </a:solidFill>
              </a:rPr>
              <a:t>make it easy to list all interesting Events in common scenarios using kubectl:</a:t>
            </a:r>
            <a:endParaRPr sz="1200">
              <a:solidFill>
                <a:srgbClr val="717074"/>
              </a:solidFill>
            </a:endParaRPr>
          </a:p>
          <a:p>
            <a:pPr indent="-298450" lvl="1" marL="914400" rtl="0" algn="l">
              <a:lnSpc>
                <a:spcPct val="115000"/>
              </a:lnSpc>
              <a:spcBef>
                <a:spcPts val="0"/>
              </a:spcBef>
              <a:spcAft>
                <a:spcPts val="0"/>
              </a:spcAft>
              <a:buClr>
                <a:schemeClr val="dk1"/>
              </a:buClr>
              <a:buSzPts val="1100"/>
              <a:buChar char="○"/>
            </a:pPr>
            <a:r>
              <a:rPr lang="en" sz="1200">
                <a:solidFill>
                  <a:srgbClr val="717074"/>
                </a:solidFill>
              </a:rPr>
              <a:t>Listing Events mentioning given Pod,</a:t>
            </a:r>
            <a:endParaRPr sz="1200">
              <a:solidFill>
                <a:srgbClr val="717074"/>
              </a:solidFill>
            </a:endParaRPr>
          </a:p>
          <a:p>
            <a:pPr indent="-298450" lvl="1" marL="914400" rtl="0" algn="l">
              <a:lnSpc>
                <a:spcPct val="115000"/>
              </a:lnSpc>
              <a:spcBef>
                <a:spcPts val="0"/>
              </a:spcBef>
              <a:spcAft>
                <a:spcPts val="0"/>
              </a:spcAft>
              <a:buClr>
                <a:schemeClr val="dk1"/>
              </a:buClr>
              <a:buSzPts val="1100"/>
              <a:buChar char="○"/>
            </a:pPr>
            <a:r>
              <a:rPr lang="en" sz="1200">
                <a:solidFill>
                  <a:srgbClr val="717074"/>
                </a:solidFill>
              </a:rPr>
              <a:t>Listing Events emitted by a given component (e.g. Kubelet on a given machine, NodeController),</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make timestamps precise enough to allow better events correlation,</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update the field names to better indicate their function.</a:t>
            </a:r>
            <a:endParaRPr sz="1200">
              <a:solidFill>
                <a:srgbClr val="717074"/>
              </a:solidFill>
            </a:endParaRPr>
          </a:p>
          <a:p>
            <a:pPr indent="0" lvl="0" marL="0" rtl="0" algn="l">
              <a:lnSpc>
                <a:spcPct val="115000"/>
              </a:lnSpc>
              <a:spcBef>
                <a:spcPts val="1200"/>
              </a:spcBef>
              <a:spcAft>
                <a:spcPts val="0"/>
              </a:spcAft>
              <a:buNone/>
            </a:pPr>
            <a:r>
              <a:rPr lang="en" sz="1200">
                <a:solidFill>
                  <a:srgbClr val="717074"/>
                </a:solidFill>
              </a:rPr>
              <a:t>After the migration is done, users and administrators:</a:t>
            </a:r>
            <a:endParaRPr sz="1200">
              <a:solidFill>
                <a:srgbClr val="717074"/>
              </a:solidFill>
            </a:endParaRPr>
          </a:p>
          <a:p>
            <a:pPr indent="-298450" lvl="0" marL="457200" rtl="0" algn="l">
              <a:lnSpc>
                <a:spcPct val="115000"/>
              </a:lnSpc>
              <a:spcBef>
                <a:spcPts val="1200"/>
              </a:spcBef>
              <a:spcAft>
                <a:spcPts val="0"/>
              </a:spcAft>
              <a:buClr>
                <a:schemeClr val="dk1"/>
              </a:buClr>
              <a:buSzPts val="1100"/>
              <a:buChar char="●"/>
            </a:pPr>
            <a:r>
              <a:rPr lang="en" sz="1200">
                <a:solidFill>
                  <a:srgbClr val="717074"/>
                </a:solidFill>
              </a:rPr>
              <a:t>will be able to better track interesting changes in the state of objects they're interested in,</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will be convinced that Events do not destabilize.</a:t>
            </a:r>
            <a:endParaRPr sz="1200">
              <a:solidFill>
                <a:srgbClr val="717074"/>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53727047e7_2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3727047e7_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We have also updated many logging calls such that over 99% of logging volume in a typical deployment are now migrated to the structured format.</a:t>
            </a:r>
            <a:endParaRPr sz="1200">
              <a:solidFill>
                <a:srgbClr val="717074"/>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To maintain backwards compatibility, structured logs will still be outputted as a string where the string contains representations of those "key"="value" pairs. Starting in alpha in 1.19, logs can also be outputted in JSON format using the --logging-format=json flag. </a:t>
            </a:r>
            <a:r>
              <a:rPr lang="en">
                <a:solidFill>
                  <a:schemeClr val="dk1"/>
                </a:solidFill>
                <a:highlight>
                  <a:srgbClr val="F8F8F8"/>
                </a:highlight>
              </a:rPr>
              <a:t>{</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"ts"</a:t>
            </a:r>
            <a:r>
              <a:rPr lang="en">
                <a:solidFill>
                  <a:schemeClr val="dk1"/>
                </a:solidFill>
                <a:highlight>
                  <a:srgbClr val="F8F8F8"/>
                </a:highlight>
              </a:rPr>
              <a:t>: </a:t>
            </a:r>
            <a:r>
              <a:rPr lang="en">
                <a:solidFill>
                  <a:srgbClr val="666666"/>
                </a:solidFill>
                <a:highlight>
                  <a:srgbClr val="F8F8F8"/>
                </a:highlight>
              </a:rPr>
              <a:t>1580306777.04728</a:t>
            </a:r>
            <a:r>
              <a:rPr lang="en">
                <a:solidFill>
                  <a:schemeClr val="dk1"/>
                </a:solidFill>
                <a:highlight>
                  <a:srgbClr val="F8F8F8"/>
                </a:highlight>
              </a:rPr>
              <a:t>,</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"msg"</a:t>
            </a:r>
            <a:r>
              <a:rPr lang="en">
                <a:solidFill>
                  <a:schemeClr val="dk1"/>
                </a:solidFill>
                <a:highlight>
                  <a:srgbClr val="F8F8F8"/>
                </a:highlight>
              </a:rPr>
              <a:t>: </a:t>
            </a:r>
            <a:r>
              <a:rPr lang="en">
                <a:solidFill>
                  <a:srgbClr val="BB4444"/>
                </a:solidFill>
                <a:highlight>
                  <a:srgbClr val="F8F8F8"/>
                </a:highlight>
              </a:rPr>
              <a:t>"Pod status updated"</a:t>
            </a:r>
            <a:r>
              <a:rPr lang="en">
                <a:solidFill>
                  <a:schemeClr val="dk1"/>
                </a:solidFill>
                <a:highlight>
                  <a:srgbClr val="F8F8F8"/>
                </a:highlight>
              </a:rPr>
              <a:t>,</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"pod"</a:t>
            </a:r>
            <a:r>
              <a:rPr lang="en">
                <a:solidFill>
                  <a:schemeClr val="dk1"/>
                </a:solidFill>
                <a:highlight>
                  <a:srgbClr val="F8F8F8"/>
                </a:highlight>
              </a:rPr>
              <a:t>: {</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"name"</a:t>
            </a:r>
            <a:r>
              <a:rPr lang="en">
                <a:solidFill>
                  <a:schemeClr val="dk1"/>
                </a:solidFill>
                <a:highlight>
                  <a:srgbClr val="F8F8F8"/>
                </a:highlight>
              </a:rPr>
              <a:t>: </a:t>
            </a:r>
            <a:r>
              <a:rPr lang="en">
                <a:solidFill>
                  <a:srgbClr val="BB4444"/>
                </a:solidFill>
                <a:highlight>
                  <a:srgbClr val="F8F8F8"/>
                </a:highlight>
              </a:rPr>
              <a:t>"coredns"</a:t>
            </a:r>
            <a:r>
              <a:rPr lang="en">
                <a:solidFill>
                  <a:schemeClr val="dk1"/>
                </a:solidFill>
                <a:highlight>
                  <a:srgbClr val="F8F8F8"/>
                </a:highlight>
              </a:rPr>
              <a:t>,</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"namespace"</a:t>
            </a:r>
            <a:r>
              <a:rPr lang="en">
                <a:solidFill>
                  <a:schemeClr val="dk1"/>
                </a:solidFill>
                <a:highlight>
                  <a:srgbClr val="F8F8F8"/>
                </a:highlight>
              </a:rPr>
              <a:t>: </a:t>
            </a:r>
            <a:r>
              <a:rPr lang="en">
                <a:solidFill>
                  <a:srgbClr val="BB4444"/>
                </a:solidFill>
                <a:highlight>
                  <a:srgbClr val="F8F8F8"/>
                </a:highlight>
              </a:rPr>
              <a:t>"kube-system"</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  </a:t>
            </a:r>
            <a:r>
              <a:rPr b="1" lang="en">
                <a:solidFill>
                  <a:srgbClr val="008000"/>
                </a:solidFill>
                <a:highlight>
                  <a:srgbClr val="F8F8F8"/>
                </a:highlight>
              </a:rPr>
              <a:t>"status"</a:t>
            </a:r>
            <a:r>
              <a:rPr lang="en">
                <a:solidFill>
                  <a:schemeClr val="dk1"/>
                </a:solidFill>
                <a:highlight>
                  <a:srgbClr val="F8F8F8"/>
                </a:highlight>
              </a:rPr>
              <a:t>: </a:t>
            </a:r>
            <a:r>
              <a:rPr lang="en">
                <a:solidFill>
                  <a:srgbClr val="BB4444"/>
                </a:solidFill>
                <a:highlight>
                  <a:srgbClr val="F8F8F8"/>
                </a:highlight>
              </a:rPr>
              <a:t>"ready"</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rPr lang="en">
                <a:solidFill>
                  <a:schemeClr val="dk1"/>
                </a:solidFill>
                <a:highlight>
                  <a:srgbClr val="F8F8F8"/>
                </a:highlight>
              </a:rPr>
              <a:t>}</a:t>
            </a:r>
            <a:endParaRPr>
              <a:solidFill>
                <a:schemeClr val="dk1"/>
              </a:solidFill>
              <a:highlight>
                <a:srgbClr val="F8F8F8"/>
              </a:highlight>
            </a:endParaRPr>
          </a:p>
          <a:p>
            <a:pPr indent="-304800" lvl="0" marL="457200" rtl="0" algn="l">
              <a:lnSpc>
                <a:spcPct val="115000"/>
              </a:lnSpc>
              <a:spcBef>
                <a:spcPts val="0"/>
              </a:spcBef>
              <a:spcAft>
                <a:spcPts val="0"/>
              </a:spcAft>
              <a:buClr>
                <a:srgbClr val="717074"/>
              </a:buClr>
              <a:buSzPts val="1200"/>
              <a:buChar char="●"/>
            </a:pPr>
            <a:r>
              <a:t/>
            </a:r>
            <a:endParaRPr>
              <a:solidFill>
                <a:schemeClr val="dk1"/>
              </a:solidFill>
              <a:highlight>
                <a:srgbClr val="F8F8F8"/>
              </a:highlight>
            </a:endParaRPr>
          </a:p>
          <a:p>
            <a:pPr indent="0" lvl="0" marL="0" rtl="0" algn="l">
              <a:lnSpc>
                <a:spcPct val="115000"/>
              </a:lnSpc>
              <a:spcBef>
                <a:spcPts val="1200"/>
              </a:spcBef>
              <a:spcAft>
                <a:spcPts val="0"/>
              </a:spcAft>
              <a:buNone/>
            </a:pPr>
            <a:r>
              <a:rPr lang="en">
                <a:solidFill>
                  <a:schemeClr val="dk1"/>
                </a:solidFill>
              </a:rPr>
              <a:t>This means downstream logging tools can easily ingest structured logging data and instead of using regular expressions to parse unstructured strings. This also makes processing logs easier, querying logs more robust, and analyzing logs much faster.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you are debugging an issue with a pod. With structured logs, you can filter to only those log entries referencing the pod of interest, rather than needing to scan through potentially thousands of log lines to find the relevant ones.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Not only are structured logs more useful when manual debugging of issues, they also enable richer features like automated pattern recognition within logs or tighter correlation of log and trace data.</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Finally, structured logs can help reduce storage costs for logs because most storage systems are more efficiently able to compress structured key=value data than unstructured strings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e194738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e194738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3727047e7_2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53727047e7_2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53727047e7_2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53727047e7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Slated to go GA in v1.20</a:t>
            </a:r>
            <a:endParaRPr sz="1200">
              <a:solidFill>
                <a:srgbClr val="717074"/>
              </a:solidFill>
            </a:endParaRPr>
          </a:p>
          <a:p>
            <a:pPr indent="-304800" lvl="0" marL="457200" rtl="0" algn="l">
              <a:lnSpc>
                <a:spcPct val="115000"/>
              </a:lnSpc>
              <a:spcBef>
                <a:spcPts val="0"/>
              </a:spcBef>
              <a:spcAft>
                <a:spcPts val="0"/>
              </a:spcAft>
              <a:buClr>
                <a:srgbClr val="717074"/>
              </a:buClr>
              <a:buSzPts val="1200"/>
              <a:buChar char="●"/>
            </a:pPr>
            <a:r>
              <a:rPr b="1" lang="en" sz="1700">
                <a:solidFill>
                  <a:schemeClr val="dk1"/>
                </a:solidFill>
              </a:rPr>
              <a:t>Summary</a:t>
            </a:r>
            <a:endParaRPr b="1" sz="17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The goal of the SCTP support feature is to enable the usage of the SCTP protocol in Kubernetes</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Service</a:t>
            </a:r>
            <a:r>
              <a:rPr lang="en">
                <a:solidFill>
                  <a:schemeClr val="dk1"/>
                </a:solidFill>
              </a:rPr>
              <a:t>,</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NetworkPolicy</a:t>
            </a:r>
            <a:r>
              <a:rPr lang="en">
                <a:solidFill>
                  <a:schemeClr val="dk1"/>
                </a:solidFill>
              </a:rPr>
              <a:t>, and</a:t>
            </a:r>
            <a:r>
              <a:rPr lang="en">
                <a:solidFill>
                  <a:schemeClr val="dk1"/>
                </a:solidFill>
                <a:uFill>
                  <a:noFill/>
                </a:uFill>
                <a:hlinkClick r:id="rId6">
                  <a:extLst>
                    <a:ext uri="{A12FA001-AC4F-418D-AE19-62706E023703}">
                      <ahyp:hlinkClr val="tx"/>
                    </a:ext>
                  </a:extLst>
                </a:hlinkClick>
              </a:rPr>
              <a:t> </a:t>
            </a:r>
            <a:r>
              <a:rPr lang="en" u="sng">
                <a:solidFill>
                  <a:schemeClr val="hlink"/>
                </a:solidFill>
                <a:hlinkClick r:id="rId7"/>
              </a:rPr>
              <a:t>ContainerPort</a:t>
            </a:r>
            <a:r>
              <a:rPr lang="en">
                <a:solidFill>
                  <a:schemeClr val="dk1"/>
                </a:solidFill>
              </a:rPr>
              <a:t>as an additional protocol value option beside the current TCP and UDP options. SCTP is an IETF protocol specified in</a:t>
            </a:r>
            <a:r>
              <a:rPr lang="en">
                <a:solidFill>
                  <a:schemeClr val="dk1"/>
                </a:solidFill>
                <a:uFill>
                  <a:noFill/>
                </a:uFill>
                <a:hlinkClick r:id="rId8">
                  <a:extLst>
                    <a:ext uri="{A12FA001-AC4F-418D-AE19-62706E023703}">
                      <ahyp:hlinkClr val="tx"/>
                    </a:ext>
                  </a:extLst>
                </a:hlinkClick>
              </a:rPr>
              <a:t> </a:t>
            </a:r>
            <a:r>
              <a:rPr lang="en" u="sng">
                <a:solidFill>
                  <a:schemeClr val="hlink"/>
                </a:solidFill>
                <a:hlinkClick r:id="rId9"/>
              </a:rPr>
              <a:t>RFC4960</a:t>
            </a:r>
            <a:r>
              <a:rPr lang="en">
                <a:solidFill>
                  <a:schemeClr val="dk1"/>
                </a:solidFill>
              </a:rPr>
              <a:t>, and it is used widely in telecommunications network stacks. Once SCTP support is added as a new protocol option those applications that require SCTP as L4 protocol on their interfaces can be deployed on Kubernetes clusters on a more straightforward way. For example they can use the native kube-dns based service discovery, and their communication can be controlled on the native NetworkPolicy way.</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sz="1700">
                <a:solidFill>
                  <a:schemeClr val="dk1"/>
                </a:solidFill>
              </a:rPr>
              <a:t>Motivation</a:t>
            </a:r>
            <a:endParaRPr b="1" sz="17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SCTP is a widely used protocol in telecommunications. It would ease the management and execution of telecommunication applications on Kubernetes if SCTP were added as a protocol option to Kubernetes.</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sz="1300">
                <a:solidFill>
                  <a:schemeClr val="dk1"/>
                </a:solidFill>
              </a:rPr>
              <a:t>Goals</a:t>
            </a:r>
            <a:endParaRPr b="1" sz="13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Add SCTP support to Kubernetes ContainerPort, Service and NetworkPolicy, so applications running in pods can use the native kube-dns based service discovery for SCTP based services, and their communication can be controlled via the native NetworkPolicy way.</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It is also a goal to enable ingress SCTP connections from clients outside the Kubernetes cluster, and to enable egress SCTP connections to servers outside the Kubernetes cluster.</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sz="1300">
                <a:solidFill>
                  <a:schemeClr val="dk1"/>
                </a:solidFill>
              </a:rPr>
              <a:t>Non-Goals</a:t>
            </a:r>
            <a:endParaRPr b="1" sz="13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It is not a goal here to add SCTP support to load balancers that are provided by cloud providers. The Kubernetes side implementation will not restrict the usage of SCTP as the protocol for the Services with type=LoadBalancer, but we do not implement the support of SCTP into the cloud specific load balancer implementations.</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It is not a goal to support multi-homed SCTP associations. Such a support also depends on the ability to manage multiple IP addresses for a pod, and in the case of Services with ClusterIP or NodePort the support of multi-homed associations would also require the support of NAT for multihomed associations in the SCTP related NF conntrack modules.</a:t>
            </a:r>
            <a:endParaRPr>
              <a:solidFill>
                <a:schemeClr val="dk1"/>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53727047e7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3727047e7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rgbClr val="717074"/>
              </a:buClr>
              <a:buSzPts val="1200"/>
              <a:buChar char="●"/>
            </a:pPr>
            <a:r>
              <a:rPr lang="en">
                <a:solidFill>
                  <a:schemeClr val="dk1"/>
                </a:solidFill>
              </a:rPr>
              <a:t>A further limitation of the Endpoints API is that it limits the number of network endpoints that can be tracked for a Service. The default size limit for an object stored in etcd is 1.5MB. In some cases that can limit an Endpoints resource to 5,000 Pod IPs. This is not an issue for most users, but it becomes a significant problem for users with Services approaching this size.</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To show just how significant these issues become at scale it helps to have a simple example. Think about a Service which has 5,000 Pods, it might end up with a 1.5MB Endpoints resource. If even a single network endpoint in that list changes, the full Endpoints resource will need to be distributed to each Node in the cluster. This becomes quite an issue in a large cluster with 3,000 Nodes. Each update would involve sending 4.5GB of data (1.5MB Endpoints * 3,000 Nodes) across the cluster. That's nearly enough to fill up a DVD, and it would happen for each Endpoints change. Imagine a rolling update that results in all 5,000 Pods being replaced - that's more than 22TB (or 5,000 DVDs) worth of data transferred.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Although the EndpointSlice API is providing a newer and more scalable alternative to the Endpoints API, the Endpoints API will continue to be considered generally available and stable.</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53727047e7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53727047e7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Ingress has been in beta for around 5 years now</a:t>
            </a:r>
            <a:endParaRPr sz="1200">
              <a:solidFill>
                <a:srgbClr val="717074"/>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53727047e7_2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53727047e7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800"/>
              </a:spcBef>
              <a:spcAft>
                <a:spcPts val="0"/>
              </a:spcAft>
              <a:buClr>
                <a:srgbClr val="717074"/>
              </a:buClr>
              <a:buSzPts val="1200"/>
              <a:buChar char="●"/>
            </a:pPr>
            <a:r>
              <a:rPr b="1" lang="en" sz="1700">
                <a:solidFill>
                  <a:schemeClr val="dk1"/>
                </a:solidFill>
              </a:rPr>
              <a:t>Summary</a:t>
            </a:r>
            <a:endParaRPr b="1" sz="17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Kubernetes does not have a standardized way of representing application protocols. When a protocol is specified, it must be one of TCP, UDP, or SCTP. With the EndpointSlice beta release in 1.17, a concept of AppProtocol was added that would allow application protocols to be specified for each port. This KEP proposes adding support for that same attribute to Services and Endpoints.</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sz="1700">
                <a:solidFill>
                  <a:schemeClr val="dk1"/>
                </a:solidFill>
              </a:rPr>
              <a:t>Motivation</a:t>
            </a:r>
            <a:endParaRPr b="1" sz="1700">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The lack of direct support for specifying application protocols for ports has led to widespread use of annotations, providing a poor user experience and general frustration (</a:t>
            </a:r>
            <a:r>
              <a:rPr lang="en" u="sng">
                <a:solidFill>
                  <a:schemeClr val="hlink"/>
                </a:solidFill>
                <a:hlinkClick r:id="rId2"/>
              </a:rPr>
              <a:t>https://github.com/kubernetes/kubernetes/issues/40244</a:t>
            </a:r>
            <a:r>
              <a:rPr lang="en">
                <a:solidFill>
                  <a:schemeClr val="dk1"/>
                </a:solidFill>
              </a:rPr>
              <a:t>). Unfortunately annotations are cloud specific and simply can't provide the ease of use of a built in attribute like AppProtocol. Since application protocols are specific to each port specified on a Service or Endpoints resource, it makes sense to have a way to specify it at that level.</a:t>
            </a:r>
            <a:endParaRPr>
              <a:solidFill>
                <a:schemeClr val="dk1"/>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5c7445e3b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5c7445e3b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53727047e7_2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3727047e7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3727047e7_2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3727047e7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53727047e7_2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3727047e7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53727047e7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53727047e7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53adb55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53adb55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53727047e7_2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3727047e7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5c7445e3b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5c7445e3b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53727047e7_2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53727047e7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Slated to GA in the next release, ie 1.21</a:t>
            </a:r>
            <a:endParaRPr sz="1200">
              <a:solidFill>
                <a:srgbClr val="717074"/>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53727047e7_2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53727047e7_2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a:solidFill>
                  <a:srgbClr val="717074"/>
                </a:solidFill>
              </a:rPr>
              <a:t>Slated for GA in v1.21</a:t>
            </a:r>
            <a:endParaRPr sz="1200">
              <a:solidFill>
                <a:srgbClr val="717074"/>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9aeffe7b9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9aeffe7b9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Story 1</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As an application developer, I want my application pods to be scheduled onto specific topology domains as even as possible. Current status is that pods may be stacked onto a specific topology domain. (see</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#68981</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Story 2</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As an application developer, I want my application pods not to co-exist with specific pods (via PodAntiAffinity). But in some cases, it'd be favorable to tolerate "violating" pods in a manageable way. For example, suppose an app (replicas=2) is using PodAntiAffinity and deployed onto a 2-nodes cluster, and next the app needs to perform a rolling upgrade, then a third replacement pod is created, but it failed to be placed due to lack of resource. In this case,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CA is enabled, a new machine will be provisioned to hold the new pod (although old replicas will be deleted afterwards) (see</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#40358</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CA is not enabled, it's a deadlock since the replacement pod can't be placed. The only workaround at this moment is to update app strategyType from "RollingUpdate" to "Recreate".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Neither of them is an ideal solution. A promising solution is to give user an option to trigger "toleration" mode when the cluster is out of resource. Then in aforementioned example, a third pod is "tolerated" to be put onto node1 (or node2). But keep it in mind, this behavior is only triggered upon resource shortage. For a 3-nodes cluster, the third pod will still be placed onto node3 (if node3 is capable).</a:t>
            </a:r>
            <a:endParaRPr>
              <a:solidFill>
                <a:schemeClr val="dk1"/>
              </a:solidFill>
            </a:endParaRPr>
          </a:p>
          <a:p>
            <a:pPr indent="-304800" lvl="0" marL="457200" rtl="0" algn="l">
              <a:spcBef>
                <a:spcPts val="120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53727047e7_2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53727047e7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400"/>
              </a:spcBef>
              <a:spcAft>
                <a:spcPts val="0"/>
              </a:spcAft>
              <a:buClr>
                <a:srgbClr val="717074"/>
              </a:buClr>
              <a:buSzPts val="1200"/>
              <a:buChar char="●"/>
            </a:pPr>
            <a:r>
              <a:rPr b="1" lang="en" sz="1300">
                <a:solidFill>
                  <a:schemeClr val="dk1"/>
                </a:solidFill>
              </a:rPr>
              <a:t>User Stories</a:t>
            </a:r>
            <a:endParaRPr b="1" sz="1300">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a:solidFill>
                  <a:schemeClr val="dk1"/>
                </a:solidFill>
              </a:rPr>
              <a:t>Story 1</a:t>
            </a:r>
            <a:endParaRPr b="1">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As a cluster operator, I want to set default spreading constraints for workloads in the cluster. Currently, SelectorSpread plugin provides a canned scoring that spreads across nodes and zones (topology.kubernetes.io/zone). However, the nodes in my cluster have custom topology keys (for physical host, rack, etc.).</a:t>
            </a:r>
            <a:endParaRPr>
              <a:solidFill>
                <a:schemeClr val="dk1"/>
              </a:solidFill>
            </a:endParaRPr>
          </a:p>
          <a:p>
            <a:pPr indent="-304800" lvl="0" marL="457200" rtl="0" algn="l">
              <a:lnSpc>
                <a:spcPct val="115000"/>
              </a:lnSpc>
              <a:spcBef>
                <a:spcPts val="0"/>
              </a:spcBef>
              <a:spcAft>
                <a:spcPts val="0"/>
              </a:spcAft>
              <a:buClr>
                <a:srgbClr val="717074"/>
              </a:buClr>
              <a:buSzPts val="1200"/>
              <a:buChar char="●"/>
            </a:pPr>
            <a:r>
              <a:rPr b="1" lang="en">
                <a:solidFill>
                  <a:schemeClr val="dk1"/>
                </a:solidFill>
              </a:rPr>
              <a:t>Story 2</a:t>
            </a:r>
            <a:endParaRPr b="1">
              <a:solidFill>
                <a:schemeClr val="dk1"/>
              </a:solidFill>
            </a:endParaRPr>
          </a:p>
          <a:p>
            <a:pPr indent="-304800" lvl="0" marL="457200" rtl="0" algn="l">
              <a:lnSpc>
                <a:spcPct val="115000"/>
              </a:lnSpc>
              <a:spcBef>
                <a:spcPts val="0"/>
              </a:spcBef>
              <a:spcAft>
                <a:spcPts val="0"/>
              </a:spcAft>
              <a:buClr>
                <a:srgbClr val="717074"/>
              </a:buClr>
              <a:buSzPts val="1200"/>
              <a:buChar char="●"/>
            </a:pPr>
            <a:r>
              <a:rPr lang="en">
                <a:solidFill>
                  <a:schemeClr val="dk1"/>
                </a:solidFill>
              </a:rPr>
              <a:t>As a workload author, I want to spread the workload in the cluster, but: (1) I don't know the topology of the cluster I'm running on. (2) I want to be able to run my PodSpec in different clusters (on-prem and cloud).</a:t>
            </a:r>
            <a:endParaRPr>
              <a:solidFill>
                <a:schemeClr val="dk1"/>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53727047e7_2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53727047e7_2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u="sng">
                <a:solidFill>
                  <a:schemeClr val="hlink"/>
                </a:solidFill>
                <a:hlinkClick r:id="rId2"/>
              </a:rPr>
              <a:t>PriorityClasses</a:t>
            </a:r>
            <a:r>
              <a:rPr lang="en">
                <a:solidFill>
                  <a:schemeClr val="dk1"/>
                </a:solidFill>
              </a:rPr>
              <a:t> are a GA feature as on 1.14, which impact the scheduling and eviction of pods. Pods are be scheduled according to descending priority. If a pod cannot be scheduled due to insufficient resources, lower-priority pods will be preempted to make room.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Batch workloads typically have a backlog of work, with unscheduled pods. Higher-priority workloads can be assigned a higher priority via a PriorityClass, but this may result in pods with partially-completed work being preempted. Adding the non-preempting option allows users to prioritize the scheduling queue, without discarding incomplete work.</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Preempting field in PodSpec will be populated during pod admission, similarly to how the PriorityClass Value is populated. Storing the Preempting field in the pod spec has several benefits: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 scheduler does not need to be aware of PiorityClasses, as all relevant information is in the pod.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Mutating PriorityClass objects does not impact existing pods.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Kubelets can set Preempting on static pods.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 user is running batch workloads on a cluster. The user has a high-priority job, that they wish to schedule before other workloads in the queue. As the user does not want to preempt running batch workloads and discard work, the user creates the new workload with a high-priority, non-preempting PriorityClass. The new workload's pods are scheduled ahead of the queue, without disrupting running workloads.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Users are able to run preempting and non-preempting workloads in a stable manner, and are not requesting additional changes.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feature has been stable and reliable in at least 2 releases.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Adequate documentation exists for preemption and the optional field.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Test coverage includes non-preempting use cases.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Conformance requirements for non-preempting PriorityClasses are agreed upon.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6187eede2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6187eede2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53727047e7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53727047e7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000" u="sng">
                <a:solidFill>
                  <a:schemeClr val="hlink"/>
                </a:solidFill>
                <a:hlinkClick r:id="rId2"/>
              </a:rPr>
              <a:t>Immutable Secrets and ConfigMaps</a:t>
            </a:r>
            <a:endParaRPr sz="1200">
              <a:solidFill>
                <a:srgbClr val="717074"/>
              </a:solidFill>
            </a:endParaRPr>
          </a:p>
          <a:p>
            <a:pPr indent="0" lvl="0" marL="0" rtl="0" algn="l">
              <a:spcBef>
                <a:spcPts val="0"/>
              </a:spcBef>
              <a:spcAft>
                <a:spcPts val="0"/>
              </a:spcAft>
              <a:buNone/>
            </a:pPr>
            <a:r>
              <a:t/>
            </a:r>
            <a:endParaRPr sz="1200">
              <a:solidFill>
                <a:srgbClr val="717074"/>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most popular and the most </a:t>
            </a:r>
            <a:r>
              <a:rPr lang="en">
                <a:solidFill>
                  <a:schemeClr val="dk1"/>
                </a:solidFill>
              </a:rPr>
              <a:t>convenient</a:t>
            </a:r>
            <a:r>
              <a:rPr lang="en">
                <a:solidFill>
                  <a:schemeClr val="dk1"/>
                </a:solidFill>
              </a:rPr>
              <a:t> way of consuming Secrets and ConfigMaps by Pods is consuming it as a file. However, any update to a Secret or ConfigMap object is quickly (roughly within a minute) reflected in updates of the file mounted for </a:t>
            </a:r>
            <a:r>
              <a:rPr i="1" lang="en">
                <a:solidFill>
                  <a:schemeClr val="dk1"/>
                </a:solidFill>
              </a:rPr>
              <a:t>all</a:t>
            </a:r>
            <a:r>
              <a:rPr lang="en">
                <a:solidFill>
                  <a:schemeClr val="dk1"/>
                </a:solidFill>
              </a:rPr>
              <a:t> Pods consuming them. That means, that a bad update (push) of Secret and/or ConfigMap can very quickly break the whole </a:t>
            </a:r>
            <a:r>
              <a:rPr lang="en">
                <a:solidFill>
                  <a:schemeClr val="dk1"/>
                </a:solidFill>
              </a:rPr>
              <a:t>application</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recommended approach for upgrading applications are obviously rolling upgrades. For Secrets/ConfigMaps this is translating to creating a new object and updating PodTemplate with the reference to it. However, that doesn't protect users from outages caused by accidental bad updates of existing Secrets and/or ConfigMaps.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Moreover, the feature of updating Secrets/ConfigMaps for running Pods is also expensive from scalability/performance point of view. Every Kubelet has to watch (default) or periodically poll every unique Secret and ConfigMap referenced by any of the Pods it is running.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17074"/>
                </a:solidFill>
              </a:rPr>
              <a:t>In this KEP, we are proposing to introduce an ability to specify that contents of a particular Secret/ConfigMap should be immutable for its whole lifetime. For those Secrets/ConfigMap, Kubelets will not be trying to watch/poll for changes to updated mounts for their Pods. Given there are a lot of users not really taking advantage of automatic updates of Secrets/ConfigMaps due to consequences described above, this will allow them to:</a:t>
            </a:r>
            <a:endParaRPr sz="1200">
              <a:solidFill>
                <a:srgbClr val="717074"/>
              </a:solidFill>
            </a:endParaRPr>
          </a:p>
          <a:p>
            <a:pPr indent="-298450" lvl="0" marL="457200" rtl="0" algn="l">
              <a:lnSpc>
                <a:spcPct val="115000"/>
              </a:lnSpc>
              <a:spcBef>
                <a:spcPts val="1200"/>
              </a:spcBef>
              <a:spcAft>
                <a:spcPts val="0"/>
              </a:spcAft>
              <a:buClr>
                <a:schemeClr val="dk1"/>
              </a:buClr>
              <a:buSzPts val="1100"/>
              <a:buChar char="●"/>
            </a:pPr>
            <a:r>
              <a:rPr lang="en" sz="1200">
                <a:solidFill>
                  <a:srgbClr val="717074"/>
                </a:solidFill>
              </a:rPr>
              <a:t>protect themselves better for accidental bad updates that could cause outages of their applications</a:t>
            </a:r>
            <a:endParaRPr sz="1200">
              <a:solidFill>
                <a:srgbClr val="717074"/>
              </a:solidFill>
            </a:endParaRPr>
          </a:p>
          <a:p>
            <a:pPr indent="-298450" lvl="0" marL="457200" rtl="0" algn="l">
              <a:lnSpc>
                <a:spcPct val="115000"/>
              </a:lnSpc>
              <a:spcBef>
                <a:spcPts val="0"/>
              </a:spcBef>
              <a:spcAft>
                <a:spcPts val="0"/>
              </a:spcAft>
              <a:buClr>
                <a:schemeClr val="dk1"/>
              </a:buClr>
              <a:buSzPts val="1100"/>
              <a:buChar char="●"/>
            </a:pPr>
            <a:r>
              <a:rPr lang="en" sz="1200">
                <a:solidFill>
                  <a:srgbClr val="717074"/>
                </a:solidFill>
              </a:rPr>
              <a:t>achieve better performance of their cluster thanks to significant reduction of load on apiserver</a:t>
            </a:r>
            <a:endParaRPr sz="1200">
              <a:solidFill>
                <a:srgbClr val="717074"/>
              </a:solidFill>
            </a:endParaRPr>
          </a:p>
          <a:p>
            <a:pPr indent="0" lvl="0" marL="0" rtl="0" algn="l">
              <a:spcBef>
                <a:spcPts val="1200"/>
              </a:spcBef>
              <a:spcAft>
                <a:spcPts val="0"/>
              </a:spcAft>
              <a:buNone/>
            </a:pPr>
            <a:r>
              <a:t/>
            </a:r>
            <a:endParaRPr sz="1200">
              <a:solidFill>
                <a:srgbClr val="717074"/>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53727047e7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53727047e7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53adb55d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53adb55d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1.20 will likely be last release of 2020</a:t>
            </a:r>
            <a:endParaRPr/>
          </a:p>
          <a:p>
            <a:pPr indent="-298450" lvl="0" marL="457200" rtl="0" algn="l">
              <a:spcBef>
                <a:spcPts val="0"/>
              </a:spcBef>
              <a:spcAft>
                <a:spcPts val="0"/>
              </a:spcAft>
              <a:buSzPts val="1100"/>
              <a:buChar char="●"/>
            </a:pPr>
            <a:r>
              <a:rPr lang="en">
                <a:solidFill>
                  <a:schemeClr val="dk1"/>
                </a:solidFill>
              </a:rPr>
              <a:t>Working on defining a “Test Freeze”</a:t>
            </a:r>
            <a:endParaRPr>
              <a:solidFill>
                <a:schemeClr val="dk1"/>
              </a:solidFill>
            </a:endParaRPr>
          </a:p>
          <a:p>
            <a:pPr indent="-298450" lvl="0" marL="457200" rtl="0" algn="l">
              <a:spcBef>
                <a:spcPts val="0"/>
              </a:spcBef>
              <a:spcAft>
                <a:spcPts val="0"/>
              </a:spcAft>
              <a:buSzPts val="1100"/>
              <a:buChar char="●"/>
            </a:pPr>
            <a:r>
              <a:rPr lang="en">
                <a:solidFill>
                  <a:schemeClr val="dk1"/>
                </a:solidFill>
              </a:rPr>
              <a:t>Release is targeted for Tue December 8</a:t>
            </a:r>
            <a:endParaRPr>
              <a:solidFill>
                <a:schemeClr val="dk1"/>
              </a:solidFill>
            </a:endParaRPr>
          </a:p>
          <a:p>
            <a:pPr indent="-298450" lvl="0" marL="457200" rtl="0" algn="l">
              <a:spcBef>
                <a:spcPts val="0"/>
              </a:spcBef>
              <a:spcAft>
                <a:spcPts val="0"/>
              </a:spcAft>
              <a:buSzPts val="1100"/>
              <a:buChar char="●"/>
            </a:pPr>
            <a:r>
              <a:rPr lang="en">
                <a:solidFill>
                  <a:schemeClr val="dk1"/>
                </a:solidFill>
              </a:rPr>
              <a:t>Enhancement Freeze is Tue October 6</a:t>
            </a:r>
            <a:endParaRPr>
              <a:solidFill>
                <a:schemeClr val="dk1"/>
              </a:solidFill>
            </a:endParaRPr>
          </a:p>
          <a:p>
            <a:pPr indent="-298450" lvl="0" marL="457200" rtl="0" algn="l">
              <a:spcBef>
                <a:spcPts val="0"/>
              </a:spcBef>
              <a:spcAft>
                <a:spcPts val="0"/>
              </a:spcAft>
              <a:buSzPts val="1100"/>
              <a:buChar char="●"/>
            </a:pPr>
            <a:r>
              <a:rPr lang="en">
                <a:solidFill>
                  <a:schemeClr val="dk1"/>
                </a:solidFill>
              </a:rPr>
              <a:t>Shadows are all on board</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53727047e7_3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53727047e7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53727047e7_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53727047e7_3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53727047e7_3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53727047e7_3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17074"/>
                </a:solidFill>
              </a:rPr>
              <a:t>Some applications need additional storage but don't care whether that data is stored persistently across restarts. For example, caching services are often limited by memory size and can move infrequently used data into storage that is slower than memory with little impact on overall performance. Other applications expect some read-only input data to be present in files, like configuration data or secret keys.</a:t>
            </a:r>
            <a:endParaRPr sz="1200">
              <a:solidFill>
                <a:srgbClr val="717074"/>
              </a:solidFill>
            </a:endParaRPr>
          </a:p>
          <a:p>
            <a:pPr indent="0" lvl="0" marL="0" rtl="0" algn="l">
              <a:spcBef>
                <a:spcPts val="0"/>
              </a:spcBef>
              <a:spcAft>
                <a:spcPts val="0"/>
              </a:spcAft>
              <a:buNone/>
            </a:pPr>
            <a:r>
              <a:t/>
            </a:r>
            <a:endParaRPr sz="1200">
              <a:solidFill>
                <a:srgbClr val="717074"/>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53727047e7_3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53727047e7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200" u="sng">
                <a:solidFill>
                  <a:schemeClr val="hlink"/>
                </a:solidFill>
                <a:hlinkClick r:id="rId2"/>
              </a:rPr>
              <a:t>https://github.com/kubernetes/enhancements/tree/master/keps/sig-storage/1682-csi-driver-skip-permission</a:t>
            </a:r>
            <a:endParaRPr sz="1200">
              <a:solidFill>
                <a:srgbClr val="717074"/>
              </a:solidFill>
            </a:endParaRPr>
          </a:p>
          <a:p>
            <a:pPr indent="-304800" lvl="0" marL="457200" rtl="0" algn="l">
              <a:spcBef>
                <a:spcPts val="0"/>
              </a:spcBef>
              <a:spcAft>
                <a:spcPts val="0"/>
              </a:spcAft>
              <a:buClr>
                <a:srgbClr val="717074"/>
              </a:buClr>
              <a:buSzPts val="1200"/>
              <a:buChar char="●"/>
            </a:pPr>
            <a:r>
              <a:rPr lang="en" sz="1200">
                <a:solidFill>
                  <a:srgbClr val="717074"/>
                </a:solidFill>
              </a:rPr>
              <a:t>When a volume is mounted on the node, we modify volume ownership before bind mounting the volume inside container; however, if the volume does not support these operations (such as NFS), then the change is still attempted. This results in errors being reported to the user if the volume doesn't support these operations.</a:t>
            </a:r>
            <a:endParaRPr sz="1200">
              <a:solidFill>
                <a:srgbClr val="717074"/>
              </a:solidFill>
            </a:endParaRPr>
          </a:p>
          <a:p>
            <a:pPr indent="-304800" lvl="0" marL="457200" rtl="0" algn="l">
              <a:spcBef>
                <a:spcPts val="0"/>
              </a:spcBef>
              <a:spcAft>
                <a:spcPts val="0"/>
              </a:spcAft>
              <a:buClr>
                <a:srgbClr val="717074"/>
              </a:buClr>
              <a:buSzPts val="1200"/>
              <a:buChar char="●"/>
            </a:pPr>
            <a:r>
              <a:t/>
            </a:r>
            <a:endParaRPr sz="1200">
              <a:solidFill>
                <a:srgbClr val="717074"/>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7c0d8c912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7c0d8c912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53727047e7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53727047e7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717074"/>
              </a:buClr>
              <a:buSzPts val="1200"/>
              <a:buChar char="●"/>
            </a:pPr>
            <a:r>
              <a:rPr lang="en" sz="1000" u="sng">
                <a:solidFill>
                  <a:schemeClr val="hlink"/>
                </a:solidFill>
                <a:hlinkClick r:id="rId2"/>
              </a:rPr>
              <a:t>Support CRI-ContainerD on Windows</a:t>
            </a:r>
            <a:endParaRPr sz="1200">
              <a:solidFill>
                <a:srgbClr val="717074"/>
              </a:solidFill>
            </a:endParaRPr>
          </a:p>
          <a:p>
            <a:pPr indent="-304800" lvl="0" marL="457200" rtl="0" algn="l">
              <a:spcBef>
                <a:spcPts val="0"/>
              </a:spcBef>
              <a:spcAft>
                <a:spcPts val="0"/>
              </a:spcAft>
              <a:buClr>
                <a:srgbClr val="717074"/>
              </a:buClr>
              <a:buSzPts val="1200"/>
              <a:buChar char="●"/>
            </a:pPr>
            <a:r>
              <a:rPr lang="en" sz="1000" u="sng">
                <a:solidFill>
                  <a:schemeClr val="hlink"/>
                </a:solidFill>
                <a:hlinkClick r:id="rId3"/>
              </a:rPr>
              <a:t>https://github.com/kubernetes/enhancements/blob/master/keps/sig-windows/20190424-windows-cri-containerd.md</a:t>
            </a:r>
            <a:endParaRPr sz="1200">
              <a:solidFill>
                <a:srgbClr val="717074"/>
              </a:solidFill>
            </a:endParaRPr>
          </a:p>
          <a:p>
            <a:pPr indent="-304800" lvl="0" marL="457200" rtl="0" algn="l">
              <a:spcBef>
                <a:spcPts val="0"/>
              </a:spcBef>
              <a:spcAft>
                <a:spcPts val="0"/>
              </a:spcAft>
              <a:buClr>
                <a:srgbClr val="717074"/>
              </a:buClr>
              <a:buSzPts val="1200"/>
              <a:buChar char="●"/>
            </a:pPr>
            <a:r>
              <a:rPr lang="en" sz="1200">
                <a:solidFill>
                  <a:srgbClr val="717074"/>
                </a:solidFill>
              </a:rPr>
              <a:t>users could choose to run with only CRI-ContainerD instead of Docker EE if they wanted to reduce the install footprint or produce their own self-supported CRI-ContainerD builds.</a:t>
            </a:r>
            <a:endParaRPr sz="1200">
              <a:solidFill>
                <a:srgbClr val="717074"/>
              </a:solidFill>
            </a:endParaRPr>
          </a:p>
          <a:p>
            <a:pPr indent="-304800" lvl="0" marL="457200" rtl="0" algn="l">
              <a:spcBef>
                <a:spcPts val="0"/>
              </a:spcBef>
              <a:spcAft>
                <a:spcPts val="0"/>
              </a:spcAft>
              <a:buClr>
                <a:srgbClr val="717074"/>
              </a:buClr>
              <a:buSzPts val="1200"/>
              <a:buChar char="●"/>
            </a:pPr>
            <a:r>
              <a:rPr lang="en" sz="1200">
                <a:solidFill>
                  <a:srgbClr val="717074"/>
                </a:solidFill>
              </a:rPr>
              <a:t>Provide a path forward to implement Kubernetes-specific features that are not available in the Docker API today</a:t>
            </a:r>
            <a:endParaRPr sz="1200">
              <a:solidFill>
                <a:srgbClr val="717074"/>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754b23a9d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754b23a9d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754b23a9d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754b23a9d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50">
                <a:solidFill>
                  <a:srgbClr val="41424E"/>
                </a:solidFill>
                <a:highlight>
                  <a:srgbClr val="FFFFFF"/>
                </a:highlight>
              </a:rPr>
              <a:t>With each new Kubernetes release, there is a new </a:t>
            </a:r>
            <a:r>
              <a:rPr lang="en" sz="1350" u="sng">
                <a:solidFill>
                  <a:srgbClr val="006ECF"/>
                </a:solidFill>
                <a:highlight>
                  <a:srgbClr val="FFFFFF"/>
                </a:highlight>
                <a:hlinkClick r:id="rId2">
                  <a:extLst>
                    <a:ext uri="{A12FA001-AC4F-418D-AE19-62706E023703}">
                      <ahyp:hlinkClr val="tx"/>
                    </a:ext>
                  </a:extLst>
                </a:hlinkClick>
              </a:rPr>
              <a:t>Kubernetes Release Team</a:t>
            </a:r>
            <a:r>
              <a:rPr lang="en" sz="1350">
                <a:solidFill>
                  <a:srgbClr val="41424E"/>
                </a:solidFill>
                <a:highlight>
                  <a:srgbClr val="FFFFFF"/>
                </a:highlight>
              </a:rPr>
              <a:t> that is comprised of community members who handle the day-to-day logistics of the release itself. The team is broken down into these 7 different roles.</a:t>
            </a:r>
            <a:endParaRPr sz="1350">
              <a:solidFill>
                <a:srgbClr val="41424E"/>
              </a:solidFill>
              <a:highlight>
                <a:srgbClr val="FFFFFF"/>
              </a:highlight>
            </a:endParaRPr>
          </a:p>
          <a:p>
            <a:pPr indent="0" lvl="0" marL="457200" rtl="0" algn="l">
              <a:spcBef>
                <a:spcPts val="0"/>
              </a:spcBef>
              <a:spcAft>
                <a:spcPts val="0"/>
              </a:spcAft>
              <a:buNone/>
            </a:pPr>
            <a:r>
              <a:t/>
            </a:r>
            <a:endParaRPr sz="1350">
              <a:solidFill>
                <a:srgbClr val="41424E"/>
              </a:solidFill>
              <a:highlight>
                <a:srgbClr val="FFFFFF"/>
              </a:highlight>
            </a:endParaRPr>
          </a:p>
          <a:p>
            <a:pPr indent="-314325" lvl="0" marL="457200" rtl="0" algn="l">
              <a:spcBef>
                <a:spcPts val="0"/>
              </a:spcBef>
              <a:spcAft>
                <a:spcPts val="0"/>
              </a:spcAft>
              <a:buClr>
                <a:srgbClr val="41424E"/>
              </a:buClr>
              <a:buSzPts val="1350"/>
              <a:buChar char="●"/>
            </a:pPr>
            <a:r>
              <a:rPr lang="en" sz="1350">
                <a:solidFill>
                  <a:srgbClr val="41424E"/>
                </a:solidFill>
                <a:highlight>
                  <a:srgbClr val="FFFFFF"/>
                </a:highlight>
              </a:rPr>
              <a:t>The goal is to to train new leads, cover for leads, share knowledge about the release process, and help contributors broaden their areas of knowledge and </a:t>
            </a:r>
            <a:r>
              <a:rPr lang="en" sz="1350">
                <a:solidFill>
                  <a:srgbClr val="41424E"/>
                </a:solidFill>
                <a:highlight>
                  <a:srgbClr val="FFFFFF"/>
                </a:highlight>
              </a:rPr>
              <a:t>participation</a:t>
            </a:r>
            <a:endParaRPr sz="1350">
              <a:solidFill>
                <a:srgbClr val="41424E"/>
              </a:solidFill>
              <a:highlight>
                <a:srgbClr val="FFFFFF"/>
              </a:highlight>
            </a:endParaRPr>
          </a:p>
          <a:p>
            <a:pPr indent="0" lvl="0" marL="457200" rtl="0" algn="l">
              <a:spcBef>
                <a:spcPts val="0"/>
              </a:spcBef>
              <a:spcAft>
                <a:spcPts val="0"/>
              </a:spcAft>
              <a:buNone/>
            </a:pPr>
            <a:r>
              <a:t/>
            </a:r>
            <a:endParaRPr sz="1350">
              <a:solidFill>
                <a:srgbClr val="41424E"/>
              </a:solidFill>
              <a:highlight>
                <a:srgbClr val="FFFFFF"/>
              </a:highlight>
            </a:endParaRPr>
          </a:p>
          <a:p>
            <a:pPr indent="-314325" lvl="0" marL="457200" rtl="0" algn="l">
              <a:spcBef>
                <a:spcPts val="0"/>
              </a:spcBef>
              <a:spcAft>
                <a:spcPts val="0"/>
              </a:spcAft>
              <a:buClr>
                <a:srgbClr val="41424E"/>
              </a:buClr>
              <a:buSzPts val="1350"/>
              <a:buChar char="●"/>
            </a:pPr>
            <a:r>
              <a:rPr lang="en" sz="1350">
                <a:solidFill>
                  <a:srgbClr val="41424E"/>
                </a:solidFill>
                <a:highlight>
                  <a:srgbClr val="FFFFFF"/>
                </a:highlight>
              </a:rPr>
              <a:t>For each role, there’s one lead and between 3 to 4 shadows that they select via the shadow application process. The application usually goes out towards the end of one release or beginning of the new release. </a:t>
            </a:r>
            <a:endParaRPr sz="1350">
              <a:solidFill>
                <a:srgbClr val="41424E"/>
              </a:solidFill>
              <a:highlight>
                <a:srgbClr val="FFFFFF"/>
              </a:highlight>
            </a:endParaRPr>
          </a:p>
          <a:p>
            <a:pPr indent="0" lvl="0" marL="457200" rtl="0" algn="l">
              <a:spcBef>
                <a:spcPts val="0"/>
              </a:spcBef>
              <a:spcAft>
                <a:spcPts val="0"/>
              </a:spcAft>
              <a:buNone/>
            </a:pPr>
            <a:r>
              <a:t/>
            </a:r>
            <a:endParaRPr sz="1350">
              <a:solidFill>
                <a:srgbClr val="41424E"/>
              </a:solidFill>
              <a:highlight>
                <a:srgbClr val="FFFFFF"/>
              </a:highlight>
            </a:endParaRPr>
          </a:p>
          <a:p>
            <a:pPr indent="-314325" lvl="0" marL="457200" rtl="0" algn="l">
              <a:spcBef>
                <a:spcPts val="0"/>
              </a:spcBef>
              <a:spcAft>
                <a:spcPts val="0"/>
              </a:spcAft>
              <a:buClr>
                <a:srgbClr val="41424E"/>
              </a:buClr>
              <a:buSzPts val="1350"/>
              <a:buChar char="●"/>
            </a:pPr>
            <a:r>
              <a:rPr lang="en" sz="1350">
                <a:solidFill>
                  <a:srgbClr val="41424E"/>
                </a:solidFill>
                <a:highlight>
                  <a:srgbClr val="FFFFFF"/>
                </a:highlight>
              </a:rPr>
              <a:t>Release cycles generally last around 3 months, give or take. Weekly workloads ebb and flow as some teams are more busy than others at certain times. </a:t>
            </a:r>
            <a:endParaRPr sz="1350">
              <a:solidFill>
                <a:srgbClr val="41424E"/>
              </a:solidFill>
              <a:highlight>
                <a:srgbClr val="FFFFFF"/>
              </a:highlight>
            </a:endParaRPr>
          </a:p>
          <a:p>
            <a:pPr indent="0" lvl="0" marL="457200" rtl="0" algn="l">
              <a:spcBef>
                <a:spcPts val="0"/>
              </a:spcBef>
              <a:spcAft>
                <a:spcPts val="0"/>
              </a:spcAft>
              <a:buNone/>
            </a:pPr>
            <a:r>
              <a:t/>
            </a:r>
            <a:endParaRPr sz="1350">
              <a:solidFill>
                <a:srgbClr val="41424E"/>
              </a:solidFill>
              <a:highlight>
                <a:srgbClr val="FFFFFF"/>
              </a:highlight>
            </a:endParaRPr>
          </a:p>
          <a:p>
            <a:pPr indent="-314325" lvl="0" marL="457200" rtl="0" algn="l">
              <a:spcBef>
                <a:spcPts val="0"/>
              </a:spcBef>
              <a:spcAft>
                <a:spcPts val="0"/>
              </a:spcAft>
              <a:buClr>
                <a:srgbClr val="41424E"/>
              </a:buClr>
              <a:buSzPts val="1350"/>
              <a:buChar char="●"/>
            </a:pPr>
            <a:r>
              <a:rPr lang="en" sz="1350">
                <a:solidFill>
                  <a:srgbClr val="41424E"/>
                </a:solidFill>
                <a:highlight>
                  <a:srgbClr val="FFFFFF"/>
                </a:highlight>
              </a:rPr>
              <a:t>Fore more info, check out the Release Team Shadows Github repo (linked).</a:t>
            </a:r>
            <a:endParaRPr sz="1350">
              <a:solidFill>
                <a:srgbClr val="41424E"/>
              </a:solidFill>
              <a:highlight>
                <a:srgbClr val="FFFFFF"/>
              </a:highligh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b7ed8d9a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b7ed8d9a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b7ed8d9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b7ed8d9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4c0c855d2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c0c855d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4c0c855d25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c0c855d2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Go over what alpha/beta/stable means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4c0c855d25_1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c0c855d25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c192b23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c192b23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ayout" showMasterSp="0">
  <p:cSld name="Title Slide Layout">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0" y="0"/>
            <a:ext cx="9143994" cy="5143500"/>
          </a:xfrm>
          <a:prstGeom prst="rect">
            <a:avLst/>
          </a:prstGeom>
          <a:noFill/>
          <a:ln>
            <a:noFill/>
          </a:ln>
        </p:spPr>
      </p:pic>
      <p:sp>
        <p:nvSpPr>
          <p:cNvPr id="59" name="Google Shape;59;p14"/>
          <p:cNvSpPr/>
          <p:nvPr/>
        </p:nvSpPr>
        <p:spPr>
          <a:xfrm>
            <a:off x="0" y="-2122"/>
            <a:ext cx="9144000" cy="5145600"/>
          </a:xfrm>
          <a:prstGeom prst="rect">
            <a:avLst/>
          </a:prstGeom>
          <a:gradFill>
            <a:gsLst>
              <a:gs pos="0">
                <a:srgbClr val="DF156C">
                  <a:alpha val="72941"/>
                </a:srgbClr>
              </a:gs>
              <a:gs pos="34000">
                <a:srgbClr val="6B1D64">
                  <a:alpha val="64705"/>
                </a:srgbClr>
              </a:gs>
              <a:gs pos="83000">
                <a:srgbClr val="252A60">
                  <a:alpha val="68627"/>
                </a:srgbClr>
              </a:gs>
              <a:gs pos="100000">
                <a:srgbClr val="252A60">
                  <a:alpha val="68627"/>
                </a:srgbClr>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pic>
        <p:nvPicPr>
          <p:cNvPr id="60" name="Google Shape;60;p14"/>
          <p:cNvPicPr preferRelativeResize="0"/>
          <p:nvPr/>
        </p:nvPicPr>
        <p:blipFill rotWithShape="1">
          <a:blip r:embed="rId3">
            <a:alphaModFix/>
          </a:blip>
          <a:srcRect b="0" l="0" r="0" t="0"/>
          <a:stretch/>
        </p:blipFill>
        <p:spPr>
          <a:xfrm>
            <a:off x="6484455" y="4437751"/>
            <a:ext cx="2055900" cy="326576"/>
          </a:xfrm>
          <a:prstGeom prst="rect">
            <a:avLst/>
          </a:prstGeom>
          <a:noFill/>
          <a:ln>
            <a:noFill/>
          </a:ln>
        </p:spPr>
      </p:pic>
      <p:sp>
        <p:nvSpPr>
          <p:cNvPr id="61" name="Google Shape;61;p14"/>
          <p:cNvSpPr txBox="1"/>
          <p:nvPr>
            <p:ph idx="1" type="body"/>
          </p:nvPr>
        </p:nvSpPr>
        <p:spPr>
          <a:xfrm>
            <a:off x="597992" y="1544782"/>
            <a:ext cx="5456400" cy="1392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62" name="Google Shape;62;p14"/>
          <p:cNvSpPr txBox="1"/>
          <p:nvPr>
            <p:ph idx="2" type="body"/>
          </p:nvPr>
        </p:nvSpPr>
        <p:spPr>
          <a:xfrm>
            <a:off x="597992" y="2949217"/>
            <a:ext cx="5456400" cy="4866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1500"/>
              <a:buFont typeface="Arial"/>
              <a:buNone/>
              <a:defRPr b="0" i="0" sz="15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 name="Shape 63"/>
        <p:cNvGrpSpPr/>
        <p:nvPr/>
      </p:nvGrpSpPr>
      <p:grpSpPr>
        <a:xfrm>
          <a:off x="0" y="0"/>
          <a:ext cx="0" cy="0"/>
          <a:chOff x="0" y="0"/>
          <a:chExt cx="0" cy="0"/>
        </a:xfrm>
      </p:grpSpPr>
      <p:sp>
        <p:nvSpPr>
          <p:cNvPr id="64" name="Google Shape;64;p15"/>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5" name="Google Shape;65;p15"/>
          <p:cNvSpPr txBox="1"/>
          <p:nvPr>
            <p:ph idx="1" type="body"/>
          </p:nvPr>
        </p:nvSpPr>
        <p:spPr>
          <a:xfrm>
            <a:off x="257175" y="1066800"/>
            <a:ext cx="8629500" cy="36147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6" name="Shape 66"/>
        <p:cNvGrpSpPr/>
        <p:nvPr/>
      </p:nvGrpSpPr>
      <p:grpSpPr>
        <a:xfrm>
          <a:off x="0" y="0"/>
          <a:ext cx="0" cy="0"/>
          <a:chOff x="0" y="0"/>
          <a:chExt cx="0" cy="0"/>
        </a:xfrm>
      </p:grpSpPr>
      <p:sp>
        <p:nvSpPr>
          <p:cNvPr id="67" name="Google Shape;67;p16"/>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68" name="Shape 68"/>
        <p:cNvGrpSpPr/>
        <p:nvPr/>
      </p:nvGrpSpPr>
      <p:grpSpPr>
        <a:xfrm>
          <a:off x="0" y="0"/>
          <a:ext cx="0" cy="0"/>
          <a:chOff x="0" y="0"/>
          <a:chExt cx="0" cy="0"/>
        </a:xfrm>
      </p:grpSpPr>
      <p:sp>
        <p:nvSpPr>
          <p:cNvPr id="69" name="Google Shape;69;p17"/>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0" name="Google Shape;70;p17"/>
          <p:cNvSpPr txBox="1"/>
          <p:nvPr>
            <p:ph idx="1" type="body"/>
          </p:nvPr>
        </p:nvSpPr>
        <p:spPr>
          <a:xfrm>
            <a:off x="257175" y="1285669"/>
            <a:ext cx="86295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71" name="Google Shape;71;p17"/>
          <p:cNvSpPr txBox="1"/>
          <p:nvPr>
            <p:ph idx="2"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p:cSld name="Title and 2 Column Content">
    <p:spTree>
      <p:nvGrpSpPr>
        <p:cNvPr id="72" name="Shape 72"/>
        <p:cNvGrpSpPr/>
        <p:nvPr/>
      </p:nvGrpSpPr>
      <p:grpSpPr>
        <a:xfrm>
          <a:off x="0" y="0"/>
          <a:ext cx="0" cy="0"/>
          <a:chOff x="0" y="0"/>
          <a:chExt cx="0" cy="0"/>
        </a:xfrm>
      </p:grpSpPr>
      <p:sp>
        <p:nvSpPr>
          <p:cNvPr id="73" name="Google Shape;73;p18"/>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8"/>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75" name="Google Shape;75;p18"/>
          <p:cNvSpPr txBox="1"/>
          <p:nvPr>
            <p:ph idx="2" type="body"/>
          </p:nvPr>
        </p:nvSpPr>
        <p:spPr>
          <a:xfrm>
            <a:off x="257175" y="1285669"/>
            <a:ext cx="41169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76" name="Google Shape;76;p18"/>
          <p:cNvSpPr txBox="1"/>
          <p:nvPr>
            <p:ph idx="3" type="body"/>
          </p:nvPr>
        </p:nvSpPr>
        <p:spPr>
          <a:xfrm>
            <a:off x="4769708" y="1285669"/>
            <a:ext cx="41169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
  <p:cSld name="Title and 3 Column">
    <p:spTree>
      <p:nvGrpSpPr>
        <p:cNvPr id="77" name="Shape 77"/>
        <p:cNvGrpSpPr/>
        <p:nvPr/>
      </p:nvGrpSpPr>
      <p:grpSpPr>
        <a:xfrm>
          <a:off x="0" y="0"/>
          <a:ext cx="0" cy="0"/>
          <a:chOff x="0" y="0"/>
          <a:chExt cx="0" cy="0"/>
        </a:xfrm>
      </p:grpSpPr>
      <p:sp>
        <p:nvSpPr>
          <p:cNvPr id="78" name="Google Shape;78;p19"/>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9" name="Google Shape;79;p19"/>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0" name="Google Shape;80;p19"/>
          <p:cNvSpPr txBox="1"/>
          <p:nvPr>
            <p:ph idx="2" type="body"/>
          </p:nvPr>
        </p:nvSpPr>
        <p:spPr>
          <a:xfrm>
            <a:off x="257175" y="1285669"/>
            <a:ext cx="26733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1" name="Google Shape;81;p19"/>
          <p:cNvSpPr txBox="1"/>
          <p:nvPr>
            <p:ph idx="3" type="body"/>
          </p:nvPr>
        </p:nvSpPr>
        <p:spPr>
          <a:xfrm>
            <a:off x="3235224" y="1285669"/>
            <a:ext cx="26733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2" name="Google Shape;82;p19"/>
          <p:cNvSpPr txBox="1"/>
          <p:nvPr>
            <p:ph idx="4" type="body"/>
          </p:nvPr>
        </p:nvSpPr>
        <p:spPr>
          <a:xfrm>
            <a:off x="6213272" y="1285669"/>
            <a:ext cx="2673300" cy="30135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Layout - Color">
  <p:cSld name="Title and 2 Column Layout - Color">
    <p:spTree>
      <p:nvGrpSpPr>
        <p:cNvPr id="83" name="Shape 83"/>
        <p:cNvGrpSpPr/>
        <p:nvPr/>
      </p:nvGrpSpPr>
      <p:grpSpPr>
        <a:xfrm>
          <a:off x="0" y="0"/>
          <a:ext cx="0" cy="0"/>
          <a:chOff x="0" y="0"/>
          <a:chExt cx="0" cy="0"/>
        </a:xfrm>
      </p:grpSpPr>
      <p:sp>
        <p:nvSpPr>
          <p:cNvPr id="84" name="Google Shape;84;p20"/>
          <p:cNvSpPr/>
          <p:nvPr/>
        </p:nvSpPr>
        <p:spPr>
          <a:xfrm>
            <a:off x="257174" y="1240923"/>
            <a:ext cx="4116900" cy="663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85" name="Google Shape;85;p20"/>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6" name="Google Shape;86;p20"/>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7" name="Google Shape;87;p20"/>
          <p:cNvSpPr txBox="1"/>
          <p:nvPr>
            <p:ph idx="2" type="body"/>
          </p:nvPr>
        </p:nvSpPr>
        <p:spPr>
          <a:xfrm>
            <a:off x="257174" y="2038864"/>
            <a:ext cx="4116900" cy="2594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8" name="Google Shape;88;p20"/>
          <p:cNvSpPr txBox="1"/>
          <p:nvPr>
            <p:ph idx="3" type="body"/>
          </p:nvPr>
        </p:nvSpPr>
        <p:spPr>
          <a:xfrm>
            <a:off x="4769708" y="2038864"/>
            <a:ext cx="4116900" cy="2594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9" name="Google Shape;89;p20"/>
          <p:cNvSpPr txBox="1"/>
          <p:nvPr>
            <p:ph idx="4" type="body"/>
          </p:nvPr>
        </p:nvSpPr>
        <p:spPr>
          <a:xfrm>
            <a:off x="257176" y="1366604"/>
            <a:ext cx="4116900" cy="4116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800"/>
              <a:buFont typeface="Arial"/>
              <a:buNone/>
              <a:defRPr b="1" i="0" sz="18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0" name="Google Shape;90;p20"/>
          <p:cNvSpPr/>
          <p:nvPr/>
        </p:nvSpPr>
        <p:spPr>
          <a:xfrm>
            <a:off x="4769708" y="1240923"/>
            <a:ext cx="4116900" cy="6630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91" name="Google Shape;91;p20"/>
          <p:cNvSpPr txBox="1"/>
          <p:nvPr>
            <p:ph idx="5" type="body"/>
          </p:nvPr>
        </p:nvSpPr>
        <p:spPr>
          <a:xfrm>
            <a:off x="4769709" y="1366604"/>
            <a:ext cx="4116900" cy="4116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800"/>
              <a:buFont typeface="Arial"/>
              <a:buNone/>
              <a:defRPr b="1" i="0" sz="18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 Layout - Color">
  <p:cSld name="Title and 3 Column Layout - Color">
    <p:spTree>
      <p:nvGrpSpPr>
        <p:cNvPr id="92" name="Shape 92"/>
        <p:cNvGrpSpPr/>
        <p:nvPr/>
      </p:nvGrpSpPr>
      <p:grpSpPr>
        <a:xfrm>
          <a:off x="0" y="0"/>
          <a:ext cx="0" cy="0"/>
          <a:chOff x="0" y="0"/>
          <a:chExt cx="0" cy="0"/>
        </a:xfrm>
      </p:grpSpPr>
      <p:sp>
        <p:nvSpPr>
          <p:cNvPr id="93" name="Google Shape;93;p21"/>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4" name="Google Shape;94;p21"/>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5" name="Google Shape;95;p21"/>
          <p:cNvSpPr txBox="1"/>
          <p:nvPr>
            <p:ph idx="2" type="body"/>
          </p:nvPr>
        </p:nvSpPr>
        <p:spPr>
          <a:xfrm>
            <a:off x="257175" y="2038864"/>
            <a:ext cx="2673300" cy="2594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6" name="Google Shape;96;p21"/>
          <p:cNvSpPr txBox="1"/>
          <p:nvPr>
            <p:ph idx="3" type="body"/>
          </p:nvPr>
        </p:nvSpPr>
        <p:spPr>
          <a:xfrm>
            <a:off x="3235224" y="2038864"/>
            <a:ext cx="2673300" cy="2594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7" name="Google Shape;97;p21"/>
          <p:cNvSpPr txBox="1"/>
          <p:nvPr>
            <p:ph idx="4" type="body"/>
          </p:nvPr>
        </p:nvSpPr>
        <p:spPr>
          <a:xfrm>
            <a:off x="6213272" y="2038864"/>
            <a:ext cx="2673300" cy="2594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98" name="Google Shape;98;p21"/>
          <p:cNvSpPr/>
          <p:nvPr/>
        </p:nvSpPr>
        <p:spPr>
          <a:xfrm>
            <a:off x="257174" y="1240923"/>
            <a:ext cx="2673300" cy="663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99" name="Google Shape;99;p21"/>
          <p:cNvSpPr txBox="1"/>
          <p:nvPr>
            <p:ph idx="5" type="body"/>
          </p:nvPr>
        </p:nvSpPr>
        <p:spPr>
          <a:xfrm>
            <a:off x="257176" y="1366604"/>
            <a:ext cx="2673300" cy="4116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800"/>
              <a:buFont typeface="Arial"/>
              <a:buNone/>
              <a:defRPr b="1" i="0" sz="18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0" name="Google Shape;100;p21"/>
          <p:cNvSpPr/>
          <p:nvPr/>
        </p:nvSpPr>
        <p:spPr>
          <a:xfrm>
            <a:off x="3235224" y="1240923"/>
            <a:ext cx="2673300" cy="6630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1" name="Google Shape;101;p21"/>
          <p:cNvSpPr txBox="1"/>
          <p:nvPr>
            <p:ph idx="6" type="body"/>
          </p:nvPr>
        </p:nvSpPr>
        <p:spPr>
          <a:xfrm>
            <a:off x="3235225" y="1366604"/>
            <a:ext cx="2673300" cy="4116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800"/>
              <a:buFont typeface="Arial"/>
              <a:buNone/>
              <a:defRPr b="1" i="0" sz="18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2" name="Google Shape;102;p21"/>
          <p:cNvSpPr/>
          <p:nvPr/>
        </p:nvSpPr>
        <p:spPr>
          <a:xfrm>
            <a:off x="6213271" y="1240923"/>
            <a:ext cx="2673300" cy="663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3" name="Google Shape;103;p21"/>
          <p:cNvSpPr txBox="1"/>
          <p:nvPr>
            <p:ph idx="7" type="body"/>
          </p:nvPr>
        </p:nvSpPr>
        <p:spPr>
          <a:xfrm>
            <a:off x="6213273" y="1366604"/>
            <a:ext cx="2673300" cy="4116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800"/>
              <a:buFont typeface="Arial"/>
              <a:buNone/>
              <a:defRPr b="1" i="0" sz="18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Column - Icons">
  <p:cSld name="Title, 3 Column - Icons">
    <p:spTree>
      <p:nvGrpSpPr>
        <p:cNvPr id="104" name="Shape 104"/>
        <p:cNvGrpSpPr/>
        <p:nvPr/>
      </p:nvGrpSpPr>
      <p:grpSpPr>
        <a:xfrm>
          <a:off x="0" y="0"/>
          <a:ext cx="0" cy="0"/>
          <a:chOff x="0" y="0"/>
          <a:chExt cx="0" cy="0"/>
        </a:xfrm>
      </p:grpSpPr>
      <p:sp>
        <p:nvSpPr>
          <p:cNvPr id="105" name="Google Shape;105;p22"/>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6" name="Google Shape;106;p22"/>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7" name="Google Shape;107;p22"/>
          <p:cNvSpPr txBox="1"/>
          <p:nvPr>
            <p:ph idx="2" type="body"/>
          </p:nvPr>
        </p:nvSpPr>
        <p:spPr>
          <a:xfrm>
            <a:off x="598822" y="2951018"/>
            <a:ext cx="2209500" cy="533400"/>
          </a:xfrm>
          <a:prstGeom prst="rect">
            <a:avLst/>
          </a:prstGeom>
          <a:noFill/>
          <a:ln>
            <a:noFill/>
          </a:ln>
        </p:spPr>
        <p:txBody>
          <a:bodyPr anchorCtr="0" anchor="b" bIns="68575" lIns="68575" spcFirstLastPara="1" rIns="68575" wrap="square" tIns="68575">
            <a:noAutofit/>
          </a:bodyPr>
          <a:lstStyle>
            <a:lvl1pPr indent="-228600" lvl="0" marL="457200" marR="0" rtl="0" algn="ctr">
              <a:lnSpc>
                <a:spcPct val="90000"/>
              </a:lnSpc>
              <a:spcBef>
                <a:spcPts val="800"/>
              </a:spcBef>
              <a:spcAft>
                <a:spcPts val="0"/>
              </a:spcAft>
              <a:buClr>
                <a:schemeClr val="accent3"/>
              </a:buClr>
              <a:buSzPts val="1500"/>
              <a:buFont typeface="Arial"/>
              <a:buNone/>
              <a:defRPr b="1" i="0" sz="1500" u="none" cap="none" strike="noStrike">
                <a:solidFill>
                  <a:schemeClr val="dk2"/>
                </a:solidFill>
                <a:latin typeface="Century Gothic"/>
                <a:ea typeface="Century Gothic"/>
                <a:cs typeface="Century Gothic"/>
                <a:sym typeface="Century Gothic"/>
              </a:defRPr>
            </a:lvl1pPr>
            <a:lvl2pPr indent="-228600" lvl="1" marL="914400" marR="0" rtl="0" algn="ctr">
              <a:lnSpc>
                <a:spcPct val="90000"/>
              </a:lnSpc>
              <a:spcBef>
                <a:spcPts val="400"/>
              </a:spcBef>
              <a:spcAft>
                <a:spcPts val="0"/>
              </a:spcAft>
              <a:buClr>
                <a:schemeClr val="accent3"/>
              </a:buClr>
              <a:buSzPts val="1500"/>
              <a:buFont typeface="Arial"/>
              <a:buNone/>
              <a:defRPr b="0" i="0" sz="1500" u="none" cap="none" strike="noStrike">
                <a:solidFill>
                  <a:schemeClr val="dk2"/>
                </a:solidFill>
                <a:latin typeface="Century Gothic"/>
                <a:ea typeface="Century Gothic"/>
                <a:cs typeface="Century Gothic"/>
                <a:sym typeface="Century Gothic"/>
              </a:defRPr>
            </a:lvl2pPr>
            <a:lvl3pPr indent="-228600" lvl="2" marL="1371600" marR="0" rtl="0" algn="ctr">
              <a:lnSpc>
                <a:spcPct val="90000"/>
              </a:lnSpc>
              <a:spcBef>
                <a:spcPts val="400"/>
              </a:spcBef>
              <a:spcAft>
                <a:spcPts val="0"/>
              </a:spcAft>
              <a:buClr>
                <a:schemeClr val="accent3"/>
              </a:buClr>
              <a:buSzPts val="1400"/>
              <a:buFont typeface="Arial"/>
              <a:buNone/>
              <a:defRPr b="0" i="0" sz="1400" u="none" cap="none" strike="noStrike">
                <a:solidFill>
                  <a:schemeClr val="dk2"/>
                </a:solidFill>
                <a:latin typeface="Century Gothic"/>
                <a:ea typeface="Century Gothic"/>
                <a:cs typeface="Century Gothic"/>
                <a:sym typeface="Century Gothic"/>
              </a:defRPr>
            </a:lvl3pPr>
            <a:lvl4pPr indent="-228600" lvl="3" marL="1828800" marR="0" rtl="0" algn="ctr">
              <a:lnSpc>
                <a:spcPct val="90000"/>
              </a:lnSpc>
              <a:spcBef>
                <a:spcPts val="400"/>
              </a:spcBef>
              <a:spcAft>
                <a:spcPts val="0"/>
              </a:spcAft>
              <a:buClr>
                <a:schemeClr val="accent3"/>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228600" lvl="4" marL="2286000" marR="0" rtl="0" algn="ctr">
              <a:lnSpc>
                <a:spcPct val="90000"/>
              </a:lnSpc>
              <a:spcBef>
                <a:spcPts val="400"/>
              </a:spcBef>
              <a:spcAft>
                <a:spcPts val="0"/>
              </a:spcAft>
              <a:buClr>
                <a:schemeClr val="accent3"/>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8" name="Google Shape;108;p22"/>
          <p:cNvSpPr txBox="1"/>
          <p:nvPr>
            <p:ph idx="3" type="body"/>
          </p:nvPr>
        </p:nvSpPr>
        <p:spPr>
          <a:xfrm>
            <a:off x="3466630" y="2951018"/>
            <a:ext cx="2209500" cy="533400"/>
          </a:xfrm>
          <a:prstGeom prst="rect">
            <a:avLst/>
          </a:prstGeom>
          <a:noFill/>
          <a:ln>
            <a:noFill/>
          </a:ln>
        </p:spPr>
        <p:txBody>
          <a:bodyPr anchorCtr="0" anchor="b" bIns="68575" lIns="68575" spcFirstLastPara="1" rIns="68575" wrap="square" tIns="68575">
            <a:noAutofit/>
          </a:bodyPr>
          <a:lstStyle>
            <a:lvl1pPr indent="-228600" lvl="0" marL="457200" marR="0" rtl="0" algn="ctr">
              <a:lnSpc>
                <a:spcPct val="90000"/>
              </a:lnSpc>
              <a:spcBef>
                <a:spcPts val="800"/>
              </a:spcBef>
              <a:spcAft>
                <a:spcPts val="0"/>
              </a:spcAft>
              <a:buClr>
                <a:schemeClr val="accent3"/>
              </a:buClr>
              <a:buSzPts val="1500"/>
              <a:buFont typeface="Arial"/>
              <a:buNone/>
              <a:defRPr b="1" i="0" sz="1500" u="none" cap="none" strike="noStrike">
                <a:solidFill>
                  <a:schemeClr val="dk2"/>
                </a:solidFill>
                <a:latin typeface="Century Gothic"/>
                <a:ea typeface="Century Gothic"/>
                <a:cs typeface="Century Gothic"/>
                <a:sym typeface="Century Gothic"/>
              </a:defRPr>
            </a:lvl1pPr>
            <a:lvl2pPr indent="-228600" lvl="1" marL="914400" marR="0" rtl="0" algn="ctr">
              <a:lnSpc>
                <a:spcPct val="90000"/>
              </a:lnSpc>
              <a:spcBef>
                <a:spcPts val="400"/>
              </a:spcBef>
              <a:spcAft>
                <a:spcPts val="0"/>
              </a:spcAft>
              <a:buClr>
                <a:schemeClr val="accent3"/>
              </a:buClr>
              <a:buSzPts val="1500"/>
              <a:buFont typeface="Century Gothic"/>
              <a:buNone/>
              <a:defRPr b="0" i="0" sz="1500" u="none" cap="none" strike="noStrike">
                <a:solidFill>
                  <a:schemeClr val="dk2"/>
                </a:solidFill>
                <a:latin typeface="Century Gothic"/>
                <a:ea typeface="Century Gothic"/>
                <a:cs typeface="Century Gothic"/>
                <a:sym typeface="Century Gothic"/>
              </a:defRPr>
            </a:lvl2pPr>
            <a:lvl3pPr indent="-228600" lvl="2" marL="1371600" marR="0" rtl="0" algn="ctr">
              <a:lnSpc>
                <a:spcPct val="90000"/>
              </a:lnSpc>
              <a:spcBef>
                <a:spcPts val="400"/>
              </a:spcBef>
              <a:spcAft>
                <a:spcPts val="0"/>
              </a:spcAft>
              <a:buClr>
                <a:schemeClr val="accent3"/>
              </a:buClr>
              <a:buSzPts val="1400"/>
              <a:buFont typeface="Arial"/>
              <a:buNone/>
              <a:defRPr b="0" i="0" sz="1400" u="none" cap="none" strike="noStrike">
                <a:solidFill>
                  <a:schemeClr val="dk2"/>
                </a:solidFill>
                <a:latin typeface="Century Gothic"/>
                <a:ea typeface="Century Gothic"/>
                <a:cs typeface="Century Gothic"/>
                <a:sym typeface="Century Gothic"/>
              </a:defRPr>
            </a:lvl3pPr>
            <a:lvl4pPr indent="-228600" lvl="3" marL="1828800" marR="0" rtl="0" algn="ctr">
              <a:lnSpc>
                <a:spcPct val="90000"/>
              </a:lnSpc>
              <a:spcBef>
                <a:spcPts val="400"/>
              </a:spcBef>
              <a:spcAft>
                <a:spcPts val="0"/>
              </a:spcAft>
              <a:buClr>
                <a:schemeClr val="accent3"/>
              </a:buClr>
              <a:buSzPts val="1200"/>
              <a:buFont typeface="Century Gothic"/>
              <a:buNone/>
              <a:defRPr b="0" i="0" sz="1200" u="none" cap="none" strike="noStrike">
                <a:solidFill>
                  <a:schemeClr val="dk2"/>
                </a:solidFill>
                <a:latin typeface="Century Gothic"/>
                <a:ea typeface="Century Gothic"/>
                <a:cs typeface="Century Gothic"/>
                <a:sym typeface="Century Gothic"/>
              </a:defRPr>
            </a:lvl4pPr>
            <a:lvl5pPr indent="-228600" lvl="4" marL="2286000" marR="0" rtl="0" algn="ctr">
              <a:lnSpc>
                <a:spcPct val="90000"/>
              </a:lnSpc>
              <a:spcBef>
                <a:spcPts val="400"/>
              </a:spcBef>
              <a:spcAft>
                <a:spcPts val="0"/>
              </a:spcAft>
              <a:buClr>
                <a:schemeClr val="accent3"/>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9" name="Google Shape;109;p22"/>
          <p:cNvSpPr txBox="1"/>
          <p:nvPr>
            <p:ph idx="4" type="body"/>
          </p:nvPr>
        </p:nvSpPr>
        <p:spPr>
          <a:xfrm>
            <a:off x="6334438" y="2951018"/>
            <a:ext cx="2209500" cy="533400"/>
          </a:xfrm>
          <a:prstGeom prst="rect">
            <a:avLst/>
          </a:prstGeom>
          <a:noFill/>
          <a:ln>
            <a:noFill/>
          </a:ln>
        </p:spPr>
        <p:txBody>
          <a:bodyPr anchorCtr="0" anchor="b" bIns="68575" lIns="68575" spcFirstLastPara="1" rIns="68575" wrap="square" tIns="68575">
            <a:noAutofit/>
          </a:bodyPr>
          <a:lstStyle>
            <a:lvl1pPr indent="-228600" lvl="0" marL="457200" marR="0" rtl="0" algn="ctr">
              <a:lnSpc>
                <a:spcPct val="90000"/>
              </a:lnSpc>
              <a:spcBef>
                <a:spcPts val="800"/>
              </a:spcBef>
              <a:spcAft>
                <a:spcPts val="0"/>
              </a:spcAft>
              <a:buClr>
                <a:schemeClr val="accent3"/>
              </a:buClr>
              <a:buSzPts val="1500"/>
              <a:buFont typeface="Arial"/>
              <a:buNone/>
              <a:defRPr b="1" i="0" sz="1500" u="none" cap="none" strike="noStrike">
                <a:solidFill>
                  <a:schemeClr val="dk2"/>
                </a:solidFill>
                <a:latin typeface="Century Gothic"/>
                <a:ea typeface="Century Gothic"/>
                <a:cs typeface="Century Gothic"/>
                <a:sym typeface="Century Gothic"/>
              </a:defRPr>
            </a:lvl1pPr>
            <a:lvl2pPr indent="-228600" lvl="1" marL="914400" marR="0" rtl="0" algn="ctr">
              <a:lnSpc>
                <a:spcPct val="90000"/>
              </a:lnSpc>
              <a:spcBef>
                <a:spcPts val="400"/>
              </a:spcBef>
              <a:spcAft>
                <a:spcPts val="0"/>
              </a:spcAft>
              <a:buClr>
                <a:schemeClr val="accent3"/>
              </a:buClr>
              <a:buSzPts val="1500"/>
              <a:buFont typeface="Century Gothic"/>
              <a:buNone/>
              <a:defRPr b="0" i="0" sz="1500" u="none" cap="none" strike="noStrike">
                <a:solidFill>
                  <a:schemeClr val="dk2"/>
                </a:solidFill>
                <a:latin typeface="Century Gothic"/>
                <a:ea typeface="Century Gothic"/>
                <a:cs typeface="Century Gothic"/>
                <a:sym typeface="Century Gothic"/>
              </a:defRPr>
            </a:lvl2pPr>
            <a:lvl3pPr indent="-228600" lvl="2" marL="1371600" marR="0" rtl="0" algn="ctr">
              <a:lnSpc>
                <a:spcPct val="90000"/>
              </a:lnSpc>
              <a:spcBef>
                <a:spcPts val="400"/>
              </a:spcBef>
              <a:spcAft>
                <a:spcPts val="0"/>
              </a:spcAft>
              <a:buClr>
                <a:schemeClr val="accent3"/>
              </a:buClr>
              <a:buSzPts val="1400"/>
              <a:buFont typeface="Arial"/>
              <a:buNone/>
              <a:defRPr b="0" i="0" sz="1400" u="none" cap="none" strike="noStrike">
                <a:solidFill>
                  <a:schemeClr val="dk2"/>
                </a:solidFill>
                <a:latin typeface="Century Gothic"/>
                <a:ea typeface="Century Gothic"/>
                <a:cs typeface="Century Gothic"/>
                <a:sym typeface="Century Gothic"/>
              </a:defRPr>
            </a:lvl3pPr>
            <a:lvl4pPr indent="-228600" lvl="3" marL="1828800" marR="0" rtl="0" algn="ctr">
              <a:lnSpc>
                <a:spcPct val="90000"/>
              </a:lnSpc>
              <a:spcBef>
                <a:spcPts val="400"/>
              </a:spcBef>
              <a:spcAft>
                <a:spcPts val="0"/>
              </a:spcAft>
              <a:buClr>
                <a:schemeClr val="accent3"/>
              </a:buClr>
              <a:buSzPts val="1200"/>
              <a:buFont typeface="Century Gothic"/>
              <a:buNone/>
              <a:defRPr b="0" i="0" sz="1200" u="none" cap="none" strike="noStrike">
                <a:solidFill>
                  <a:schemeClr val="dk2"/>
                </a:solidFill>
                <a:latin typeface="Century Gothic"/>
                <a:ea typeface="Century Gothic"/>
                <a:cs typeface="Century Gothic"/>
                <a:sym typeface="Century Gothic"/>
              </a:defRPr>
            </a:lvl4pPr>
            <a:lvl5pPr indent="-228600" lvl="4" marL="2286000" marR="0" rtl="0" algn="ctr">
              <a:lnSpc>
                <a:spcPct val="90000"/>
              </a:lnSpc>
              <a:spcBef>
                <a:spcPts val="400"/>
              </a:spcBef>
              <a:spcAft>
                <a:spcPts val="0"/>
              </a:spcAft>
              <a:buClr>
                <a:schemeClr val="accent3"/>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cxnSp>
        <p:nvCxnSpPr>
          <p:cNvPr id="110" name="Google Shape;110;p22"/>
          <p:cNvCxnSpPr/>
          <p:nvPr/>
        </p:nvCxnSpPr>
        <p:spPr>
          <a:xfrm>
            <a:off x="6005309" y="1251033"/>
            <a:ext cx="0" cy="3168600"/>
          </a:xfrm>
          <a:prstGeom prst="straightConnector1">
            <a:avLst/>
          </a:prstGeom>
          <a:noFill/>
          <a:ln cap="flat" cmpd="sng" w="9525">
            <a:solidFill>
              <a:srgbClr val="EAEFF0"/>
            </a:solidFill>
            <a:prstDash val="solid"/>
            <a:miter lim="800000"/>
            <a:headEnd len="sm" w="sm" type="none"/>
            <a:tailEnd len="sm" w="sm" type="none"/>
          </a:ln>
        </p:spPr>
      </p:cxnSp>
      <p:cxnSp>
        <p:nvCxnSpPr>
          <p:cNvPr id="111" name="Google Shape;111;p22"/>
          <p:cNvCxnSpPr/>
          <p:nvPr/>
        </p:nvCxnSpPr>
        <p:spPr>
          <a:xfrm>
            <a:off x="3137500" y="1251033"/>
            <a:ext cx="0" cy="3168600"/>
          </a:xfrm>
          <a:prstGeom prst="straightConnector1">
            <a:avLst/>
          </a:prstGeom>
          <a:noFill/>
          <a:ln cap="flat" cmpd="sng" w="9525">
            <a:solidFill>
              <a:srgbClr val="EAEFF0"/>
            </a:solidFill>
            <a:prstDash val="solid"/>
            <a:miter lim="800000"/>
            <a:headEnd len="sm" w="sm" type="none"/>
            <a:tailEnd len="sm" w="sm" type="none"/>
          </a:ln>
        </p:spPr>
      </p:cxnSp>
      <p:sp>
        <p:nvSpPr>
          <p:cNvPr id="112" name="Google Shape;112;p22"/>
          <p:cNvSpPr/>
          <p:nvPr/>
        </p:nvSpPr>
        <p:spPr>
          <a:xfrm>
            <a:off x="1002932" y="1259397"/>
            <a:ext cx="1401300" cy="14013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113" name="Google Shape;113;p22"/>
          <p:cNvSpPr/>
          <p:nvPr/>
        </p:nvSpPr>
        <p:spPr>
          <a:xfrm>
            <a:off x="3871337" y="1259397"/>
            <a:ext cx="1401300" cy="1401300"/>
          </a:xfrm>
          <a:prstGeom prst="ellipse">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114" name="Google Shape;114;p22"/>
          <p:cNvSpPr/>
          <p:nvPr/>
        </p:nvSpPr>
        <p:spPr>
          <a:xfrm>
            <a:off x="6738548" y="1259397"/>
            <a:ext cx="1401300" cy="14013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115" name="Google Shape;115;p22"/>
          <p:cNvSpPr txBox="1"/>
          <p:nvPr>
            <p:ph idx="5" type="body"/>
          </p:nvPr>
        </p:nvSpPr>
        <p:spPr>
          <a:xfrm>
            <a:off x="598823" y="3595255"/>
            <a:ext cx="2209500" cy="42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chemeClr val="dk2"/>
              </a:buClr>
              <a:buSzPts val="1500"/>
              <a:buFont typeface="Arial"/>
              <a:buNone/>
              <a:defRPr b="0" i="0" sz="15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3pPr>
            <a:lvl4pPr indent="-323850" lvl="3" marL="18288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16" name="Google Shape;116;p22"/>
          <p:cNvSpPr txBox="1"/>
          <p:nvPr>
            <p:ph idx="6" type="body"/>
          </p:nvPr>
        </p:nvSpPr>
        <p:spPr>
          <a:xfrm>
            <a:off x="3466630" y="3595255"/>
            <a:ext cx="2209500" cy="42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chemeClr val="dk2"/>
              </a:buClr>
              <a:buSzPts val="1500"/>
              <a:buFont typeface="Arial"/>
              <a:buNone/>
              <a:defRPr b="0" i="0" sz="15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3pPr>
            <a:lvl4pPr indent="-323850" lvl="3" marL="18288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17" name="Google Shape;117;p22"/>
          <p:cNvSpPr txBox="1"/>
          <p:nvPr>
            <p:ph idx="7" type="body"/>
          </p:nvPr>
        </p:nvSpPr>
        <p:spPr>
          <a:xfrm>
            <a:off x="6334438" y="3595255"/>
            <a:ext cx="2209500" cy="4287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90000"/>
              </a:lnSpc>
              <a:spcBef>
                <a:spcPts val="800"/>
              </a:spcBef>
              <a:spcAft>
                <a:spcPts val="0"/>
              </a:spcAft>
              <a:buClr>
                <a:schemeClr val="dk2"/>
              </a:buClr>
              <a:buSzPts val="1500"/>
              <a:buFont typeface="Arial"/>
              <a:buNone/>
              <a:defRPr b="0" i="0" sz="15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3pPr>
            <a:lvl4pPr indent="-323850" lvl="3" marL="18288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v1" showMasterSp="0">
  <p:cSld name="Section Break v1">
    <p:bg>
      <p:bgPr>
        <a:gradFill>
          <a:gsLst>
            <a:gs pos="0">
              <a:schemeClr val="accent1"/>
            </a:gs>
            <a:gs pos="91000">
              <a:schemeClr val="accent2"/>
            </a:gs>
            <a:gs pos="100000">
              <a:schemeClr val="accent2"/>
            </a:gs>
          </a:gsLst>
          <a:lin ang="2399891" scaled="0"/>
        </a:gradFill>
      </p:bgPr>
    </p:bg>
    <p:spTree>
      <p:nvGrpSpPr>
        <p:cNvPr id="118" name="Shape 118"/>
        <p:cNvGrpSpPr/>
        <p:nvPr/>
      </p:nvGrpSpPr>
      <p:grpSpPr>
        <a:xfrm>
          <a:off x="0" y="0"/>
          <a:ext cx="0" cy="0"/>
          <a:chOff x="0" y="0"/>
          <a:chExt cx="0" cy="0"/>
        </a:xfrm>
      </p:grpSpPr>
      <p:pic>
        <p:nvPicPr>
          <p:cNvPr id="119" name="Google Shape;119;p23"/>
          <p:cNvPicPr preferRelativeResize="0"/>
          <p:nvPr/>
        </p:nvPicPr>
        <p:blipFill rotWithShape="1">
          <a:blip r:embed="rId2">
            <a:alphaModFix/>
          </a:blip>
          <a:srcRect b="0" l="0" r="0" t="0"/>
          <a:stretch/>
        </p:blipFill>
        <p:spPr>
          <a:xfrm>
            <a:off x="6484455" y="4437751"/>
            <a:ext cx="2055900" cy="326576"/>
          </a:xfrm>
          <a:prstGeom prst="rect">
            <a:avLst/>
          </a:prstGeom>
          <a:noFill/>
          <a:ln>
            <a:noFill/>
          </a:ln>
        </p:spPr>
      </p:pic>
      <p:sp>
        <p:nvSpPr>
          <p:cNvPr id="120" name="Google Shape;120;p23"/>
          <p:cNvSpPr txBox="1"/>
          <p:nvPr>
            <p:ph idx="1" type="body"/>
          </p:nvPr>
        </p:nvSpPr>
        <p:spPr>
          <a:xfrm>
            <a:off x="597992" y="1973734"/>
            <a:ext cx="7948200" cy="9633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21" name="Google Shape;121;p23"/>
          <p:cNvSpPr txBox="1"/>
          <p:nvPr>
            <p:ph idx="2" type="body"/>
          </p:nvPr>
        </p:nvSpPr>
        <p:spPr>
          <a:xfrm>
            <a:off x="597992" y="2949217"/>
            <a:ext cx="7948200" cy="4866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1500"/>
              <a:buFont typeface="Arial"/>
              <a:buNone/>
              <a:defRPr b="0" i="0" sz="15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v2" showMasterSp="0">
  <p:cSld name="Section Break v2">
    <p:bg>
      <p:bgPr>
        <a:solidFill>
          <a:schemeClr val="accent2"/>
        </a:solidFill>
      </p:bgPr>
    </p:bg>
    <p:spTree>
      <p:nvGrpSpPr>
        <p:cNvPr id="122"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b="0" l="0" r="0" t="0"/>
          <a:stretch/>
        </p:blipFill>
        <p:spPr>
          <a:xfrm>
            <a:off x="6484455" y="4437751"/>
            <a:ext cx="2055900" cy="326576"/>
          </a:xfrm>
          <a:prstGeom prst="rect">
            <a:avLst/>
          </a:prstGeom>
          <a:noFill/>
          <a:ln>
            <a:noFill/>
          </a:ln>
        </p:spPr>
      </p:pic>
      <p:sp>
        <p:nvSpPr>
          <p:cNvPr id="124" name="Google Shape;124;p24"/>
          <p:cNvSpPr txBox="1"/>
          <p:nvPr>
            <p:ph idx="1" type="body"/>
          </p:nvPr>
        </p:nvSpPr>
        <p:spPr>
          <a:xfrm>
            <a:off x="597992" y="1973734"/>
            <a:ext cx="7948200" cy="9633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25" name="Google Shape;125;p24"/>
          <p:cNvSpPr txBox="1"/>
          <p:nvPr>
            <p:ph idx="2" type="body"/>
          </p:nvPr>
        </p:nvSpPr>
        <p:spPr>
          <a:xfrm>
            <a:off x="597992" y="2949217"/>
            <a:ext cx="7948200" cy="4866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lt1"/>
              </a:buClr>
              <a:buSzPts val="1500"/>
              <a:buFont typeface="Arial"/>
              <a:buNone/>
              <a:defRPr b="0" i="0" sz="15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lt1"/>
              </a:buClr>
              <a:buSzPts val="4100"/>
              <a:buFont typeface="Arial"/>
              <a:buNone/>
              <a:defRPr b="0" i="0" sz="4100" u="none" cap="none" strike="noStrike">
                <a:solidFill>
                  <a:schemeClr val="l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and Chart">
  <p:cSld name="Title, Subtitle, Content and Chart">
    <p:spTree>
      <p:nvGrpSpPr>
        <p:cNvPr id="126" name="Shape 126"/>
        <p:cNvGrpSpPr/>
        <p:nvPr/>
      </p:nvGrpSpPr>
      <p:grpSpPr>
        <a:xfrm>
          <a:off x="0" y="0"/>
          <a:ext cx="0" cy="0"/>
          <a:chOff x="0" y="0"/>
          <a:chExt cx="0" cy="0"/>
        </a:xfrm>
      </p:grpSpPr>
      <p:sp>
        <p:nvSpPr>
          <p:cNvPr id="127" name="Google Shape;127;p25"/>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25"/>
          <p:cNvSpPr txBox="1"/>
          <p:nvPr>
            <p:ph idx="1" type="body"/>
          </p:nvPr>
        </p:nvSpPr>
        <p:spPr>
          <a:xfrm>
            <a:off x="257175" y="1285669"/>
            <a:ext cx="5256300" cy="32982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8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accent3"/>
              </a:buClr>
              <a:buSzPts val="1500"/>
              <a:buFont typeface="Century Gothic"/>
              <a:buChar char="–"/>
              <a:defRPr b="0" i="0" sz="1500" u="none" cap="none" strike="noStrike">
                <a:solidFill>
                  <a:schemeClr val="dk2"/>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accent3"/>
              </a:buClr>
              <a:buSzPts val="1200"/>
              <a:buFont typeface="Century Gothic"/>
              <a:buChar char="–"/>
              <a:defRPr b="0" i="0" sz="1200" u="none" cap="none" strike="noStrike">
                <a:solidFill>
                  <a:schemeClr val="dk2"/>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accent3"/>
              </a:buClr>
              <a:buSzPts val="1200"/>
              <a:buFont typeface="Arial"/>
              <a:buChar char="•"/>
              <a:defRPr b="0" i="0" sz="1200" u="none" cap="none" strike="noStrike">
                <a:solidFill>
                  <a:schemeClr val="dk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29" name="Google Shape;129;p25"/>
          <p:cNvSpPr txBox="1"/>
          <p:nvPr>
            <p:ph idx="2"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cxnSp>
        <p:nvCxnSpPr>
          <p:cNvPr id="130" name="Google Shape;130;p25"/>
          <p:cNvCxnSpPr/>
          <p:nvPr/>
        </p:nvCxnSpPr>
        <p:spPr>
          <a:xfrm>
            <a:off x="5680315" y="1285669"/>
            <a:ext cx="0" cy="3298200"/>
          </a:xfrm>
          <a:prstGeom prst="straightConnector1">
            <a:avLst/>
          </a:prstGeom>
          <a:noFill/>
          <a:ln cap="flat" cmpd="sng" w="9525">
            <a:solidFill>
              <a:srgbClr val="EAEFF0"/>
            </a:solidFill>
            <a:prstDash val="solid"/>
            <a:miter lim="800000"/>
            <a:headEnd len="sm" w="sm" type="none"/>
            <a:tailEnd len="sm" w="sm" type="none"/>
          </a:ln>
        </p:spPr>
      </p:cxnSp>
      <p:sp>
        <p:nvSpPr>
          <p:cNvPr id="131" name="Google Shape;131;p25"/>
          <p:cNvSpPr/>
          <p:nvPr>
            <p:ph idx="3" type="chart"/>
          </p:nvPr>
        </p:nvSpPr>
        <p:spPr>
          <a:xfrm>
            <a:off x="5847159" y="1285669"/>
            <a:ext cx="3039600" cy="23781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800"/>
              </a:spcBef>
              <a:spcAft>
                <a:spcPts val="0"/>
              </a:spcAft>
              <a:buClr>
                <a:schemeClr val="lt2"/>
              </a:buClr>
              <a:buSzPts val="2100"/>
              <a:buFont typeface="Arial"/>
              <a:buNone/>
              <a:defRPr b="0" i="0" sz="2100" u="none" cap="none" strike="noStrike">
                <a:solidFill>
                  <a:schemeClr val="lt2"/>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2" name="Google Shape;132;p25"/>
          <p:cNvSpPr txBox="1"/>
          <p:nvPr>
            <p:ph idx="4" type="body"/>
          </p:nvPr>
        </p:nvSpPr>
        <p:spPr>
          <a:xfrm>
            <a:off x="5838824" y="3772025"/>
            <a:ext cx="3048000" cy="812100"/>
          </a:xfrm>
          <a:prstGeom prst="rect">
            <a:avLst/>
          </a:prstGeom>
          <a:noFill/>
          <a:ln>
            <a:noFill/>
          </a:ln>
        </p:spPr>
        <p:txBody>
          <a:bodyPr anchorCtr="0" anchor="ctr" bIns="68575" lIns="68575" spcFirstLastPara="1" rIns="68575" wrap="square" tIns="68575">
            <a:noAutofit/>
          </a:bodyPr>
          <a:lstStyle>
            <a:lvl1pPr indent="-228600" lvl="0" marL="457200" marR="0" rtl="0" algn="ctr">
              <a:lnSpc>
                <a:spcPct val="90000"/>
              </a:lnSpc>
              <a:spcBef>
                <a:spcPts val="800"/>
              </a:spcBef>
              <a:spcAft>
                <a:spcPts val="0"/>
              </a:spcAft>
              <a:buClr>
                <a:schemeClr val="accent1"/>
              </a:buClr>
              <a:buSzPts val="1500"/>
              <a:buFont typeface="Arial"/>
              <a:buNone/>
              <a:defRPr b="1" i="0" sz="1500" u="none" cap="none" strike="noStrike">
                <a:solidFill>
                  <a:schemeClr val="accent1"/>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1"/>
              </a:buClr>
              <a:buSzPts val="1800"/>
              <a:buFont typeface="Arial"/>
              <a:buNone/>
              <a:defRPr b="1" i="0" sz="1800" u="none" cap="none" strike="noStrike">
                <a:solidFill>
                  <a:schemeClr val="accent1"/>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1"/>
              </a:buClr>
              <a:buSzPts val="1500"/>
              <a:buFont typeface="Arial"/>
              <a:buNone/>
              <a:defRPr b="1" i="0" sz="1500" u="none" cap="none" strike="noStrike">
                <a:solidFill>
                  <a:schemeClr val="accent1"/>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1"/>
              </a:buClr>
              <a:buSzPts val="1400"/>
              <a:buFont typeface="Arial"/>
              <a:buNone/>
              <a:defRPr b="1" i="0" sz="1400" u="none" cap="none" strike="noStrike">
                <a:solidFill>
                  <a:schemeClr val="accent1"/>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1"/>
              </a:buClr>
              <a:buSzPts val="1400"/>
              <a:buFont typeface="Arial"/>
              <a:buNone/>
              <a:defRPr b="1" i="0" sz="1400" u="none" cap="none" strike="noStrike">
                <a:solidFill>
                  <a:schemeClr val="accent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133" name="Shape 133"/>
        <p:cNvGrpSpPr/>
        <p:nvPr/>
      </p:nvGrpSpPr>
      <p:grpSpPr>
        <a:xfrm>
          <a:off x="0" y="0"/>
          <a:ext cx="0" cy="0"/>
          <a:chOff x="0" y="0"/>
          <a:chExt cx="0" cy="0"/>
        </a:xfrm>
      </p:grpSpPr>
      <p:sp>
        <p:nvSpPr>
          <p:cNvPr id="134" name="Google Shape;134;p26"/>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5" name="Google Shape;135;p26"/>
          <p:cNvSpPr/>
          <p:nvPr>
            <p:ph idx="2" type="tbl"/>
          </p:nvPr>
        </p:nvSpPr>
        <p:spPr>
          <a:xfrm>
            <a:off x="741164" y="1032272"/>
            <a:ext cx="7661700" cy="3519600"/>
          </a:xfrm>
          <a:prstGeom prst="rect">
            <a:avLst/>
          </a:prstGeom>
          <a:noFill/>
          <a:ln>
            <a:noFill/>
          </a:ln>
        </p:spPr>
        <p:txBody>
          <a:bodyPr anchorCtr="0" anchor="ctr" bIns="68575" lIns="68575" spcFirstLastPara="1" rIns="68575" wrap="square" tIns="68575">
            <a:noAutofit/>
          </a:bodyPr>
          <a:lstStyle>
            <a:lvl1pPr lvl="0" marR="0" rtl="0" algn="ctr">
              <a:spcBef>
                <a:spcPts val="0"/>
              </a:spcBef>
              <a:spcAft>
                <a:spcPts val="0"/>
              </a:spcAft>
              <a:buClr>
                <a:schemeClr val="lt2"/>
              </a:buClr>
              <a:buSzPts val="1400"/>
              <a:buFont typeface="Century Gothic"/>
              <a:buNone/>
              <a:defRPr b="0" i="0" sz="1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able">
  <p:cSld name="Title, Subtitle, Table">
    <p:spTree>
      <p:nvGrpSpPr>
        <p:cNvPr id="136" name="Shape 136"/>
        <p:cNvGrpSpPr/>
        <p:nvPr/>
      </p:nvGrpSpPr>
      <p:grpSpPr>
        <a:xfrm>
          <a:off x="0" y="0"/>
          <a:ext cx="0" cy="0"/>
          <a:chOff x="0" y="0"/>
          <a:chExt cx="0" cy="0"/>
        </a:xfrm>
      </p:grpSpPr>
      <p:sp>
        <p:nvSpPr>
          <p:cNvPr id="137" name="Google Shape;137;p27"/>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8" name="Google Shape;138;p27"/>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9" name="Google Shape;139;p27"/>
          <p:cNvSpPr/>
          <p:nvPr>
            <p:ph idx="2" type="tbl"/>
          </p:nvPr>
        </p:nvSpPr>
        <p:spPr>
          <a:xfrm>
            <a:off x="741164" y="1032272"/>
            <a:ext cx="7661700" cy="3519600"/>
          </a:xfrm>
          <a:prstGeom prst="rect">
            <a:avLst/>
          </a:prstGeom>
          <a:noFill/>
          <a:ln>
            <a:noFill/>
          </a:ln>
        </p:spPr>
        <p:txBody>
          <a:bodyPr anchorCtr="0" anchor="ctr" bIns="68575" lIns="68575" spcFirstLastPara="1" rIns="68575" wrap="square" tIns="68575">
            <a:noAutofit/>
          </a:bodyPr>
          <a:lstStyle>
            <a:lvl1pPr lvl="0" marR="0" rtl="0" algn="ctr">
              <a:spcBef>
                <a:spcPts val="0"/>
              </a:spcBef>
              <a:spcAft>
                <a:spcPts val="0"/>
              </a:spcAft>
              <a:buClr>
                <a:schemeClr val="lt2"/>
              </a:buClr>
              <a:buSzPts val="1400"/>
              <a:buFont typeface="Century Gothic"/>
              <a:buNone/>
              <a:defRPr b="0" i="0" sz="1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140" name="Shape 140"/>
        <p:cNvGrpSpPr/>
        <p:nvPr/>
      </p:nvGrpSpPr>
      <p:grpSpPr>
        <a:xfrm>
          <a:off x="0" y="0"/>
          <a:ext cx="0" cy="0"/>
          <a:chOff x="0" y="0"/>
          <a:chExt cx="0" cy="0"/>
        </a:xfrm>
      </p:grpSpPr>
      <p:sp>
        <p:nvSpPr>
          <p:cNvPr id="141" name="Google Shape;141;p28"/>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2" name="Google Shape;142;p28"/>
          <p:cNvSpPr/>
          <p:nvPr>
            <p:ph idx="2" type="chart"/>
          </p:nvPr>
        </p:nvSpPr>
        <p:spPr>
          <a:xfrm>
            <a:off x="933111" y="1145894"/>
            <a:ext cx="7238100" cy="34494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800"/>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hart">
  <p:cSld name="Title, Subtitle and Chart">
    <p:spTree>
      <p:nvGrpSpPr>
        <p:cNvPr id="143" name="Shape 143"/>
        <p:cNvGrpSpPr/>
        <p:nvPr/>
      </p:nvGrpSpPr>
      <p:grpSpPr>
        <a:xfrm>
          <a:off x="0" y="0"/>
          <a:ext cx="0" cy="0"/>
          <a:chOff x="0" y="0"/>
          <a:chExt cx="0" cy="0"/>
        </a:xfrm>
      </p:grpSpPr>
      <p:sp>
        <p:nvSpPr>
          <p:cNvPr id="144" name="Google Shape;144;p29"/>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5" name="Google Shape;145;p29"/>
          <p:cNvSpPr/>
          <p:nvPr>
            <p:ph idx="2" type="chart"/>
          </p:nvPr>
        </p:nvSpPr>
        <p:spPr>
          <a:xfrm>
            <a:off x="933111" y="1145894"/>
            <a:ext cx="7238100" cy="34494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800"/>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46" name="Google Shape;146;p29"/>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Screenshot">
  <p:cSld name="Content and Screenshot">
    <p:spTree>
      <p:nvGrpSpPr>
        <p:cNvPr id="147" name="Shape 147"/>
        <p:cNvGrpSpPr/>
        <p:nvPr/>
      </p:nvGrpSpPr>
      <p:grpSpPr>
        <a:xfrm>
          <a:off x="0" y="0"/>
          <a:ext cx="0" cy="0"/>
          <a:chOff x="0" y="0"/>
          <a:chExt cx="0" cy="0"/>
        </a:xfrm>
      </p:grpSpPr>
      <p:sp>
        <p:nvSpPr>
          <p:cNvPr id="148" name="Google Shape;148;p30"/>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9" name="Google Shape;149;p30"/>
          <p:cNvSpPr/>
          <p:nvPr>
            <p:ph idx="2" type="chart"/>
          </p:nvPr>
        </p:nvSpPr>
        <p:spPr>
          <a:xfrm>
            <a:off x="257175" y="1145894"/>
            <a:ext cx="3649800" cy="34494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800"/>
              </a:spcBef>
              <a:spcAft>
                <a:spcPts val="0"/>
              </a:spcAft>
              <a:buClr>
                <a:schemeClr val="lt2"/>
              </a:buClr>
              <a:buSzPts val="2100"/>
              <a:buFont typeface="Arial"/>
              <a:buNone/>
              <a:defRPr b="0" i="0" sz="2100" u="none" cap="none" strike="noStrike">
                <a:solidFill>
                  <a:schemeClr val="lt2"/>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50" name="Google Shape;150;p30"/>
          <p:cNvSpPr txBox="1"/>
          <p:nvPr>
            <p:ph idx="1" type="body"/>
          </p:nvPr>
        </p:nvSpPr>
        <p:spPr>
          <a:xfrm>
            <a:off x="257175" y="764381"/>
            <a:ext cx="8629500" cy="219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accent3"/>
              </a:buClr>
              <a:buSzPts val="1500"/>
              <a:buFont typeface="Arial"/>
              <a:buNone/>
              <a:defRPr b="0" i="0" sz="1500" u="none" cap="none" strike="noStrike">
                <a:solidFill>
                  <a:schemeClr val="accent3"/>
                </a:solidFill>
                <a:latin typeface="Century Gothic"/>
                <a:ea typeface="Century Gothic"/>
                <a:cs typeface="Century Gothic"/>
                <a:sym typeface="Century Gothic"/>
              </a:defRPr>
            </a:lvl1pPr>
            <a:lvl2pPr indent="-228600" lvl="1" marL="9144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2pPr>
            <a:lvl3pPr indent="-228600" lvl="2" marL="13716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3pPr>
            <a:lvl4pPr indent="-228600" lvl="3" marL="18288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4pPr>
            <a:lvl5pPr indent="-228600" lvl="4" marL="2286000" marR="0" rtl="0" algn="l">
              <a:lnSpc>
                <a:spcPct val="90000"/>
              </a:lnSpc>
              <a:spcBef>
                <a:spcPts val="400"/>
              </a:spcBef>
              <a:spcAft>
                <a:spcPts val="0"/>
              </a:spcAft>
              <a:buClr>
                <a:schemeClr val="accent2"/>
              </a:buClr>
              <a:buSzPts val="2700"/>
              <a:buFont typeface="Arial"/>
              <a:buNone/>
              <a:defRPr b="1" i="0" sz="2700" u="none" cap="none" strike="noStrike">
                <a:solidFill>
                  <a:schemeClr val="accent2"/>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pic>
        <p:nvPicPr>
          <p:cNvPr id="151" name="Google Shape;151;p30"/>
          <p:cNvPicPr preferRelativeResize="0"/>
          <p:nvPr/>
        </p:nvPicPr>
        <p:blipFill rotWithShape="1">
          <a:blip r:embed="rId2">
            <a:alphaModFix/>
          </a:blip>
          <a:srcRect b="0" l="0" r="0" t="0"/>
          <a:stretch/>
        </p:blipFill>
        <p:spPr>
          <a:xfrm>
            <a:off x="3864959" y="1351961"/>
            <a:ext cx="5279041" cy="3084556"/>
          </a:xfrm>
          <a:prstGeom prst="rect">
            <a:avLst/>
          </a:prstGeom>
          <a:noFill/>
          <a:ln>
            <a:noFill/>
          </a:ln>
        </p:spPr>
      </p:pic>
      <p:sp>
        <p:nvSpPr>
          <p:cNvPr id="152" name="Google Shape;152;p30"/>
          <p:cNvSpPr/>
          <p:nvPr>
            <p:ph idx="3" type="pic"/>
          </p:nvPr>
        </p:nvSpPr>
        <p:spPr>
          <a:xfrm>
            <a:off x="4724400" y="1745672"/>
            <a:ext cx="3456600" cy="2182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800"/>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Custom Layout">
    <p:spTree>
      <p:nvGrpSpPr>
        <p:cNvPr id="153" name="Shape 153"/>
        <p:cNvGrpSpPr/>
        <p:nvPr/>
      </p:nvGrpSpPr>
      <p:grpSpPr>
        <a:xfrm>
          <a:off x="0" y="0"/>
          <a:ext cx="0" cy="0"/>
          <a:chOff x="0" y="0"/>
          <a:chExt cx="0" cy="0"/>
        </a:xfrm>
      </p:grpSpPr>
      <p:sp>
        <p:nvSpPr>
          <p:cNvPr id="154" name="Google Shape;154;p31"/>
          <p:cNvSpPr txBox="1"/>
          <p:nvPr>
            <p:ph idx="12" type="sldNum"/>
          </p:nvPr>
        </p:nvSpPr>
        <p:spPr>
          <a:xfrm>
            <a:off x="8556784" y="4749851"/>
            <a:ext cx="548700" cy="393600"/>
          </a:xfrm>
          <a:prstGeom prst="rect">
            <a:avLst/>
          </a:prstGeom>
          <a:noFill/>
          <a:ln>
            <a:noFill/>
          </a:ln>
        </p:spPr>
        <p:txBody>
          <a:bodyPr anchorCtr="0" anchor="ctr" bIns="68575" lIns="68575" spcFirstLastPara="1" rIns="68575" wrap="square" tIns="68575">
            <a:noAutofit/>
          </a:bodyPr>
          <a:lstStyle>
            <a:lvl1pPr lvl="0" rtl="0" algn="r">
              <a:buNone/>
              <a:defRPr sz="1300">
                <a:solidFill>
                  <a:srgbClr val="595959"/>
                </a:solidFill>
                <a:latin typeface="Century Gothic"/>
                <a:ea typeface="Century Gothic"/>
                <a:cs typeface="Century Gothic"/>
                <a:sym typeface="Century Gothic"/>
              </a:defRPr>
            </a:lvl1pPr>
            <a:lvl2pPr lvl="1" rtl="0" algn="r">
              <a:buNone/>
              <a:defRPr sz="1300">
                <a:solidFill>
                  <a:srgbClr val="595959"/>
                </a:solidFill>
                <a:latin typeface="Century Gothic"/>
                <a:ea typeface="Century Gothic"/>
                <a:cs typeface="Century Gothic"/>
                <a:sym typeface="Century Gothic"/>
              </a:defRPr>
            </a:lvl2pPr>
            <a:lvl3pPr lvl="2" rtl="0" algn="r">
              <a:buNone/>
              <a:defRPr sz="1300">
                <a:solidFill>
                  <a:srgbClr val="595959"/>
                </a:solidFill>
                <a:latin typeface="Century Gothic"/>
                <a:ea typeface="Century Gothic"/>
                <a:cs typeface="Century Gothic"/>
                <a:sym typeface="Century Gothic"/>
              </a:defRPr>
            </a:lvl3pPr>
            <a:lvl4pPr lvl="3" rtl="0" algn="r">
              <a:buNone/>
              <a:defRPr sz="1300">
                <a:solidFill>
                  <a:srgbClr val="595959"/>
                </a:solidFill>
                <a:latin typeface="Century Gothic"/>
                <a:ea typeface="Century Gothic"/>
                <a:cs typeface="Century Gothic"/>
                <a:sym typeface="Century Gothic"/>
              </a:defRPr>
            </a:lvl4pPr>
            <a:lvl5pPr lvl="4" rtl="0" algn="r">
              <a:buNone/>
              <a:defRPr sz="1300">
                <a:solidFill>
                  <a:srgbClr val="595959"/>
                </a:solidFill>
                <a:latin typeface="Century Gothic"/>
                <a:ea typeface="Century Gothic"/>
                <a:cs typeface="Century Gothic"/>
                <a:sym typeface="Century Gothic"/>
              </a:defRPr>
            </a:lvl5pPr>
            <a:lvl6pPr lvl="5" rtl="0" algn="r">
              <a:buNone/>
              <a:defRPr sz="1300">
                <a:solidFill>
                  <a:srgbClr val="595959"/>
                </a:solidFill>
                <a:latin typeface="Century Gothic"/>
                <a:ea typeface="Century Gothic"/>
                <a:cs typeface="Century Gothic"/>
                <a:sym typeface="Century Gothic"/>
              </a:defRPr>
            </a:lvl6pPr>
            <a:lvl7pPr lvl="6" rtl="0" algn="r">
              <a:buNone/>
              <a:defRPr sz="1300">
                <a:solidFill>
                  <a:srgbClr val="595959"/>
                </a:solidFill>
                <a:latin typeface="Century Gothic"/>
                <a:ea typeface="Century Gothic"/>
                <a:cs typeface="Century Gothic"/>
                <a:sym typeface="Century Gothic"/>
              </a:defRPr>
            </a:lvl7pPr>
            <a:lvl8pPr lvl="7" rtl="0" algn="r">
              <a:buNone/>
              <a:defRPr sz="1300">
                <a:solidFill>
                  <a:srgbClr val="595959"/>
                </a:solidFill>
                <a:latin typeface="Century Gothic"/>
                <a:ea typeface="Century Gothic"/>
                <a:cs typeface="Century Gothic"/>
                <a:sym typeface="Century Gothic"/>
              </a:defRPr>
            </a:lvl8pPr>
            <a:lvl9pPr lvl="8" rtl="0" algn="r">
              <a:buNone/>
              <a:defRPr sz="1300">
                <a:solidFill>
                  <a:srgbClr val="595959"/>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155" name="Shape 155"/>
        <p:cNvGrpSpPr/>
        <p:nvPr/>
      </p:nvGrpSpPr>
      <p:grpSpPr>
        <a:xfrm>
          <a:off x="0" y="0"/>
          <a:ext cx="0" cy="0"/>
          <a:chOff x="0" y="0"/>
          <a:chExt cx="0" cy="0"/>
        </a:xfrm>
      </p:grpSpPr>
      <p:sp>
        <p:nvSpPr>
          <p:cNvPr id="156" name="Google Shape;156;p32"/>
          <p:cNvSpPr/>
          <p:nvPr/>
        </p:nvSpPr>
        <p:spPr>
          <a:xfrm>
            <a:off x="0" y="0"/>
            <a:ext cx="9144000" cy="5143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7" name="Shape 157"/>
        <p:cNvGrpSpPr/>
        <p:nvPr/>
      </p:nvGrpSpPr>
      <p:grpSpPr>
        <a:xfrm>
          <a:off x="0" y="0"/>
          <a:ext cx="0" cy="0"/>
          <a:chOff x="0" y="0"/>
          <a:chExt cx="0" cy="0"/>
        </a:xfrm>
      </p:grpSpPr>
      <p:sp>
        <p:nvSpPr>
          <p:cNvPr id="158" name="Google Shape;158;p33"/>
          <p:cNvSpPr txBox="1"/>
          <p:nvPr>
            <p:ph type="title"/>
          </p:nvPr>
        </p:nvSpPr>
        <p:spPr>
          <a:xfrm>
            <a:off x="228600" y="114300"/>
            <a:ext cx="8229600" cy="6858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chemeClr val="lt1"/>
              </a:buClr>
              <a:buSzPts val="1000"/>
              <a:buFont typeface="Arial"/>
              <a:buNone/>
              <a:defRPr b="0" i="0" sz="3200" u="none" cap="none" strike="noStrike">
                <a:solidFill>
                  <a:schemeClr val="lt1"/>
                </a:solidFill>
                <a:latin typeface="Arial"/>
                <a:ea typeface="Arial"/>
                <a:cs typeface="Arial"/>
                <a:sym typeface="Arial"/>
              </a:defRPr>
            </a:lvl1pPr>
            <a:lvl2pPr lvl="1" rtl="0">
              <a:spcBef>
                <a:spcPts val="0"/>
              </a:spcBef>
              <a:spcAft>
                <a:spcPts val="0"/>
              </a:spcAft>
              <a:buSzPts val="1000"/>
              <a:buFont typeface="Arial"/>
              <a:buNone/>
              <a:defRPr sz="1400"/>
            </a:lvl2pPr>
            <a:lvl3pPr lvl="2" rtl="0">
              <a:spcBef>
                <a:spcPts val="0"/>
              </a:spcBef>
              <a:spcAft>
                <a:spcPts val="0"/>
              </a:spcAft>
              <a:buSzPts val="1000"/>
              <a:buFont typeface="Arial"/>
              <a:buNone/>
              <a:defRPr sz="1400"/>
            </a:lvl3pPr>
            <a:lvl4pPr lvl="3" rtl="0">
              <a:spcBef>
                <a:spcPts val="0"/>
              </a:spcBef>
              <a:spcAft>
                <a:spcPts val="0"/>
              </a:spcAft>
              <a:buSzPts val="1000"/>
              <a:buFont typeface="Arial"/>
              <a:buNone/>
              <a:defRPr sz="1400"/>
            </a:lvl4pPr>
            <a:lvl5pPr lvl="4" rtl="0">
              <a:spcBef>
                <a:spcPts val="0"/>
              </a:spcBef>
              <a:spcAft>
                <a:spcPts val="0"/>
              </a:spcAft>
              <a:buSzPts val="1000"/>
              <a:buFont typeface="Arial"/>
              <a:buNone/>
              <a:defRPr sz="1400"/>
            </a:lvl5pPr>
            <a:lvl6pPr lvl="5" rtl="0">
              <a:spcBef>
                <a:spcPts val="0"/>
              </a:spcBef>
              <a:spcAft>
                <a:spcPts val="0"/>
              </a:spcAft>
              <a:buSzPts val="1000"/>
              <a:buFont typeface="Arial"/>
              <a:buNone/>
              <a:defRPr sz="1400"/>
            </a:lvl6pPr>
            <a:lvl7pPr lvl="6" rtl="0">
              <a:spcBef>
                <a:spcPts val="0"/>
              </a:spcBef>
              <a:spcAft>
                <a:spcPts val="0"/>
              </a:spcAft>
              <a:buSzPts val="1000"/>
              <a:buFont typeface="Arial"/>
              <a:buNone/>
              <a:defRPr sz="1400"/>
            </a:lvl7pPr>
            <a:lvl8pPr lvl="7" rtl="0">
              <a:spcBef>
                <a:spcPts val="0"/>
              </a:spcBef>
              <a:spcAft>
                <a:spcPts val="0"/>
              </a:spcAft>
              <a:buSzPts val="1000"/>
              <a:buFont typeface="Arial"/>
              <a:buNone/>
              <a:defRPr sz="1400"/>
            </a:lvl8pPr>
            <a:lvl9pPr lvl="8" rtl="0">
              <a:spcBef>
                <a:spcPts val="0"/>
              </a:spcBef>
              <a:spcAft>
                <a:spcPts val="0"/>
              </a:spcAft>
              <a:buSzPts val="1000"/>
              <a:buFont typeface="Arial"/>
              <a:buNone/>
              <a:defRPr sz="1400"/>
            </a:lvl9pPr>
          </a:lstStyle>
          <a:p/>
        </p:txBody>
      </p:sp>
      <p:sp>
        <p:nvSpPr>
          <p:cNvPr id="159" name="Google Shape;159;p33"/>
          <p:cNvSpPr txBox="1"/>
          <p:nvPr>
            <p:ph idx="1" type="body"/>
          </p:nvPr>
        </p:nvSpPr>
        <p:spPr>
          <a:xfrm>
            <a:off x="228600" y="1177528"/>
            <a:ext cx="8572500" cy="35358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Clr>
                <a:schemeClr val="dk1"/>
              </a:buClr>
              <a:buSzPts val="1000"/>
              <a:buFont typeface="Arial"/>
              <a:buNone/>
              <a:defRPr b="0" i="0" sz="2600" u="none" cap="none" strike="noStrike">
                <a:solidFill>
                  <a:schemeClr val="dk1"/>
                </a:solidFill>
                <a:latin typeface="Arial"/>
                <a:ea typeface="Arial"/>
                <a:cs typeface="Arial"/>
                <a:sym typeface="Arial"/>
              </a:defRPr>
            </a:lvl1pPr>
            <a:lvl2pPr indent="-374650" lvl="1" marL="914400" marR="0" rtl="0" algn="l">
              <a:lnSpc>
                <a:spcPct val="100000"/>
              </a:lnSpc>
              <a:spcBef>
                <a:spcPts val="200"/>
              </a:spcBef>
              <a:spcAft>
                <a:spcPts val="0"/>
              </a:spcAft>
              <a:buClr>
                <a:srgbClr val="456AA1"/>
              </a:buClr>
              <a:buSzPts val="2300"/>
              <a:buFont typeface="Arial"/>
              <a:buChar char="•"/>
              <a:defRPr b="0" i="0" sz="2300" u="none" cap="none" strike="noStrike">
                <a:solidFill>
                  <a:schemeClr val="dk1"/>
                </a:solidFill>
                <a:latin typeface="Arial"/>
                <a:ea typeface="Arial"/>
                <a:cs typeface="Arial"/>
                <a:sym typeface="Arial"/>
              </a:defRPr>
            </a:lvl2pPr>
            <a:lvl3pPr indent="-355600" lvl="2" marL="1371600" marR="0" rtl="0" algn="l">
              <a:lnSpc>
                <a:spcPct val="100000"/>
              </a:lnSpc>
              <a:spcBef>
                <a:spcPts val="2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rgbClr val="456AA1"/>
              </a:buClr>
              <a:buSzPts val="1500"/>
              <a:buFont typeface="Noto Sans Symbols"/>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0" name="Google Shape;160;p33"/>
          <p:cNvSpPr/>
          <p:nvPr/>
        </p:nvSpPr>
        <p:spPr>
          <a:xfrm>
            <a:off x="0" y="4767263"/>
            <a:ext cx="9144000" cy="376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1800" u="none" cap="none" strike="noStrike">
              <a:solidFill>
                <a:schemeClr val="lt1"/>
              </a:solidFill>
              <a:latin typeface="Calibri"/>
              <a:ea typeface="Calibri"/>
              <a:cs typeface="Calibri"/>
              <a:sym typeface="Calibri"/>
            </a:endParaRPr>
          </a:p>
        </p:txBody>
      </p:sp>
      <p:pic>
        <p:nvPicPr>
          <p:cNvPr descr="CNCF_Alternate_Pantone.png" id="161" name="Google Shape;161;p33"/>
          <p:cNvPicPr preferRelativeResize="0"/>
          <p:nvPr/>
        </p:nvPicPr>
        <p:blipFill rotWithShape="1">
          <a:blip r:embed="rId2">
            <a:alphaModFix/>
          </a:blip>
          <a:srcRect b="0" l="0" r="0" t="0"/>
          <a:stretch/>
        </p:blipFill>
        <p:spPr>
          <a:xfrm>
            <a:off x="7483322" y="4832282"/>
            <a:ext cx="1556774" cy="247275"/>
          </a:xfrm>
          <a:prstGeom prst="rect">
            <a:avLst/>
          </a:prstGeom>
          <a:noFill/>
          <a:ln>
            <a:noFill/>
          </a:ln>
        </p:spPr>
      </p:pic>
      <p:sp>
        <p:nvSpPr>
          <p:cNvPr id="162" name="Google Shape;162;p33"/>
          <p:cNvSpPr txBox="1"/>
          <p:nvPr>
            <p:ph idx="12" type="sldNum"/>
          </p:nvPr>
        </p:nvSpPr>
        <p:spPr>
          <a:xfrm>
            <a:off x="228600" y="4812506"/>
            <a:ext cx="21336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300"/>
              <a:buFont typeface="Arial"/>
              <a:buNone/>
              <a:defRPr b="0"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175" y="321389"/>
            <a:ext cx="8629500" cy="4431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accent2"/>
              </a:buClr>
              <a:buSzPts val="2700"/>
              <a:buFont typeface="Century Gothic"/>
              <a:buNone/>
              <a:defRPr b="1" i="0" sz="2700" u="none" cap="none" strike="noStrike">
                <a:solidFill>
                  <a:schemeClr val="accent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p:nvPr/>
        </p:nvSpPr>
        <p:spPr>
          <a:xfrm>
            <a:off x="0" y="0"/>
            <a:ext cx="9144000" cy="34200"/>
          </a:xfrm>
          <a:prstGeom prst="rect">
            <a:avLst/>
          </a:prstGeom>
          <a:gradFill>
            <a:gsLst>
              <a:gs pos="0">
                <a:schemeClr val="accent1"/>
              </a:gs>
              <a:gs pos="91000">
                <a:schemeClr val="accent2"/>
              </a:gs>
              <a:gs pos="100000">
                <a:schemeClr val="accent2"/>
              </a:gs>
            </a:gsLst>
            <a:lin ang="2399891"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53" name="Google Shape;53;p13"/>
          <p:cNvSpPr txBox="1"/>
          <p:nvPr/>
        </p:nvSpPr>
        <p:spPr>
          <a:xfrm>
            <a:off x="597477" y="4767263"/>
            <a:ext cx="3086100" cy="2739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rgbClr val="8EA8AF"/>
                </a:solidFill>
                <a:latin typeface="Century Gothic"/>
                <a:ea typeface="Century Gothic"/>
                <a:cs typeface="Century Gothic"/>
                <a:sym typeface="Century Gothic"/>
              </a:rPr>
              <a:t>© 20</a:t>
            </a:r>
            <a:r>
              <a:rPr lang="en" sz="700">
                <a:solidFill>
                  <a:srgbClr val="8EA8AF"/>
                </a:solidFill>
                <a:latin typeface="Century Gothic"/>
                <a:ea typeface="Century Gothic"/>
                <a:cs typeface="Century Gothic"/>
                <a:sym typeface="Century Gothic"/>
              </a:rPr>
              <a:t>20</a:t>
            </a:r>
            <a:r>
              <a:rPr b="0" i="0" lang="en" sz="700" u="none" cap="none" strike="noStrike">
                <a:solidFill>
                  <a:srgbClr val="8EA8AF"/>
                </a:solidFill>
                <a:latin typeface="Century Gothic"/>
                <a:ea typeface="Century Gothic"/>
                <a:cs typeface="Century Gothic"/>
                <a:sym typeface="Century Gothic"/>
              </a:rPr>
              <a:t> Cloud Native Computing Foundation</a:t>
            </a:r>
            <a:endParaRPr sz="1100"/>
          </a:p>
        </p:txBody>
      </p:sp>
      <p:sp>
        <p:nvSpPr>
          <p:cNvPr id="54" name="Google Shape;54;p13"/>
          <p:cNvSpPr txBox="1"/>
          <p:nvPr/>
        </p:nvSpPr>
        <p:spPr>
          <a:xfrm>
            <a:off x="141225" y="4767263"/>
            <a:ext cx="393300" cy="273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fld id="{00000000-1234-1234-1234-123412341234}" type="slidenum">
              <a:rPr b="0" i="0" lang="en" sz="800" u="none" cap="none" strike="noStrike">
                <a:solidFill>
                  <a:srgbClr val="8EA8AF"/>
                </a:solidFill>
                <a:latin typeface="Century Gothic"/>
                <a:ea typeface="Century Gothic"/>
                <a:cs typeface="Century Gothic"/>
                <a:sym typeface="Century Gothic"/>
              </a:rPr>
              <a:t>‹#›</a:t>
            </a:fld>
            <a:endParaRPr b="0" i="0" sz="800" u="none" cap="none" strike="noStrike">
              <a:solidFill>
                <a:srgbClr val="8EA8AF"/>
              </a:solidFill>
              <a:latin typeface="Century Gothic"/>
              <a:ea typeface="Century Gothic"/>
              <a:cs typeface="Century Gothic"/>
              <a:sym typeface="Century Gothic"/>
            </a:endParaRPr>
          </a:p>
        </p:txBody>
      </p:sp>
      <p:pic>
        <p:nvPicPr>
          <p:cNvPr id="55" name="Google Shape;55;p13"/>
          <p:cNvPicPr preferRelativeResize="0"/>
          <p:nvPr/>
        </p:nvPicPr>
        <p:blipFill rotWithShape="1">
          <a:blip r:embed="rId1">
            <a:alphaModFix/>
          </a:blip>
          <a:srcRect b="0" l="0" r="0" t="0"/>
          <a:stretch/>
        </p:blipFill>
        <p:spPr>
          <a:xfrm>
            <a:off x="8710308" y="4811601"/>
            <a:ext cx="185163" cy="185163"/>
          </a:xfrm>
          <a:prstGeom prst="rect">
            <a:avLst/>
          </a:prstGeom>
          <a:noFill/>
          <a:ln>
            <a:noFill/>
          </a:ln>
        </p:spPr>
      </p:pic>
      <p:cxnSp>
        <p:nvCxnSpPr>
          <p:cNvPr id="56" name="Google Shape;56;p13"/>
          <p:cNvCxnSpPr/>
          <p:nvPr/>
        </p:nvCxnSpPr>
        <p:spPr>
          <a:xfrm>
            <a:off x="566072" y="4837211"/>
            <a:ext cx="0" cy="133800"/>
          </a:xfrm>
          <a:prstGeom prst="straightConnector1">
            <a:avLst/>
          </a:prstGeom>
          <a:noFill/>
          <a:ln cap="flat" cmpd="sng" w="12700">
            <a:solidFill>
              <a:srgbClr val="8EA8AF"/>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62">
          <p15:clr>
            <a:srgbClr val="F26B43"/>
          </p15:clr>
        </p15:guide>
        <p15:guide id="2" pos="5598">
          <p15:clr>
            <a:srgbClr val="F26B43"/>
          </p15:clr>
        </p15:guide>
        <p15:guide id="3" pos="2880">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github.com/kubernetes/enhancements/issues/1498" TargetMode="External"/><Relationship Id="rId4" Type="http://schemas.openxmlformats.org/officeDocument/2006/relationships/image" Target="../media/image8.png"/><Relationship Id="rId5" Type="http://schemas.openxmlformats.org/officeDocument/2006/relationships/hyperlink" Target="https://kubernetes.io/blog/2020/08/31/kubernetes-1-19-feature-one-year-suppo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https://github.com/kubernetes/kubernetes/blob/master/staging/src/k8s.io/apimachinery/pkg/apis/meta/v1/types.go#L1367" TargetMode="External"/><Relationship Id="rId4" Type="http://schemas.openxmlformats.org/officeDocument/2006/relationships/hyperlink" Target="https://github.com/kubernetes/enhancements/issues/1623" TargetMode="External"/><Relationship Id="rId5" Type="http://schemas.openxmlformats.org/officeDocument/2006/relationships/hyperlink" Target="https://github.com/kubernetes/enhancements/tree/master/keps/sig-api-machinery/1623-standardize-conditions" TargetMode="External"/><Relationship Id="rId6" Type="http://schemas.openxmlformats.org/officeDocument/2006/relationships/hyperlink" Target="https://github.com/kubernetes/enhancements/tree/master/keps/sig-api-machinery/1623-standardize-conditio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s://tools.ietf.org/html/rfc7234#section-5.5" TargetMode="External"/><Relationship Id="rId4" Type="http://schemas.openxmlformats.org/officeDocument/2006/relationships/hyperlink" Target="https://github.com/kubernetes/enhancements/issues/1693" TargetMode="External"/><Relationship Id="rId5" Type="http://schemas.openxmlformats.org/officeDocument/2006/relationships/hyperlink" Target="https://github.com/kubernetes/enhancements/tree/master/keps/sig-api-machinery/1693-warnings" TargetMode="External"/><Relationship Id="rId6" Type="http://schemas.openxmlformats.org/officeDocument/2006/relationships/hyperlink" Target="https://github.com/kubernetes/enhancements/tree/master/keps/sig-api-machinery/1693-warnings" TargetMode="External"/><Relationship Id="rId7" Type="http://schemas.openxmlformats.org/officeDocument/2006/relationships/image" Target="../media/image12.png"/><Relationship Id="rId8" Type="http://schemas.openxmlformats.org/officeDocument/2006/relationships/hyperlink" Target="https://kubernetes.io/blog/2020/09/03/warning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github.com/kubernetes/enhancements/issues/1143" TargetMode="External"/><Relationship Id="rId4" Type="http://schemas.openxmlformats.org/officeDocument/2006/relationships/hyperlink" Target="https://github.com/kubernetes/enhancements/blob/master/keps/sig-architecture/2019-07-16-node-role-label-use.m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hyperlink" Target="https://github.com/kubernetes/enhancements/issues/1333" TargetMode="External"/><Relationship Id="rId4" Type="http://schemas.openxmlformats.org/officeDocument/2006/relationships/hyperlink" Target="https://github.com/kubernetes/enhancements/blob/master/keps/sig-architecture/20191023-conformance-without-beta.m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hyperlink" Target="https://github.com/kubernetes/enhancements/issues/1635" TargetMode="External"/><Relationship Id="rId4" Type="http://schemas.openxmlformats.org/officeDocument/2006/relationships/hyperlink" Target="https://github.com/kubernetes/enhancements/tree/master/keps/sig-architecture/1635-prevent-permabeta" TargetMode="External"/><Relationship Id="rId5" Type="http://schemas.openxmlformats.org/officeDocument/2006/relationships/hyperlink" Target="https://github.com/kubernetes/enhancements/tree/master/keps/sig-architecture/1635-prevent-permabe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s://github.com/kubernetes/enhancements/issues/266" TargetMode="External"/><Relationship Id="rId4" Type="http://schemas.openxmlformats.org/officeDocument/2006/relationships/hyperlink" Target="https://github.com/kubernetes/enhancements/tree/master/keps/sig-auth/266-kubelet-client-certificate-bootstrap-rotation" TargetMode="External"/><Relationship Id="rId5" Type="http://schemas.openxmlformats.org/officeDocument/2006/relationships/hyperlink" Target="https://github.com/kubernetes/enhancements/tree/master/keps/sig-auth/266-kubelet-client-certificate-bootstrap-rot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hyperlink" Target="https://github.com/kubernetes/enhancements/issues/279" TargetMode="External"/><Relationship Id="rId4" Type="http://schemas.openxmlformats.org/officeDocument/2006/relationships/hyperlink" Target="https://github.com/kubernetes/enhancements/blob/master/keps/sig-auth/0000-20170814-bounding-self-labeling-kubelets.md" TargetMode="External"/><Relationship Id="rId5" Type="http://schemas.openxmlformats.org/officeDocument/2006/relationships/hyperlink" Target="https://github.com/kubernetes/enhancements/blob/master/keps/sig-auth/0000-20170814-bounding-self-labeling-kubelets.m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hyperlink" Target="https://github.com/kubernetes/enhancements/issues/1513" TargetMode="External"/><Relationship Id="rId4" Type="http://schemas.openxmlformats.org/officeDocument/2006/relationships/hyperlink" Target="https://github.com/kubernetes/enhancements/blob/master/keps/sig-auth/20190607-certificates-api.md" TargetMode="External"/><Relationship Id="rId5" Type="http://schemas.openxmlformats.org/officeDocument/2006/relationships/hyperlink" Target="https://github.com/kubernetes/enhancements/blob/master/keps/sig-auth/20190607-certificates-api.m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hyperlink" Target="https://github.com/kubernetes/enhancements/issues/1381" TargetMode="External"/><Relationship Id="rId4" Type="http://schemas.openxmlformats.org/officeDocument/2006/relationships/hyperlink" Target="https://github.com/kubernetes/enhancements/blob/master/keps/sig-cluster-lifecycle/kubeadm/20190925-component-configs.md" TargetMode="External"/><Relationship Id="rId5" Type="http://schemas.openxmlformats.org/officeDocument/2006/relationships/hyperlink" Target="https://github.com/kubernetes/enhancements/blob/master/keps/sig-cluster-lifecycle/kubeadm/20190925-component-configs.m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hyperlink" Target="https://github.com/kubernetes/enhancements/issues/1739" TargetMode="External"/><Relationship Id="rId4" Type="http://schemas.openxmlformats.org/officeDocument/2006/relationships/hyperlink" Target="https://github.com/kubernetes/enhancements/tree/master/keps/sig-cluster-lifecycle/kubeadm/1739-customization-with-patches" TargetMode="External"/><Relationship Id="rId5" Type="http://schemas.openxmlformats.org/officeDocument/2006/relationships/hyperlink" Target="https://github.com/kubernetes/enhancements/tree/master/keps/sig-cluster-lifecycle/kubeadm/1739-customization-with-patch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hyperlink" Target="https://github.com/kubernetes/enhancements/issues/383" TargetMode="External"/><Relationship Id="rId4" Type="http://schemas.openxmlformats.org/officeDocument/2006/relationships/hyperlink" Target="https://github.com/kubernetes/enhancements/blob/master/keps/sig-instrumentation/383-new-event-api-ga-graduation/README.md" TargetMode="External"/><Relationship Id="rId5" Type="http://schemas.openxmlformats.org/officeDocument/2006/relationships/hyperlink" Target="https://github.com/kubernetes/enhancements/blob/master/keps/sig-instrumentation/383-new-event-api-ga-graduation/README.m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hyperlink" Target="https://github.com/kubernetes/enhancements/issues/1602" TargetMode="External"/><Relationship Id="rId4" Type="http://schemas.openxmlformats.org/officeDocument/2006/relationships/hyperlink" Target="https://github.com/kubernetes/enhancements/tree/master/keps/sig-instrumentation/1602-structured-logging" TargetMode="External"/><Relationship Id="rId5" Type="http://schemas.openxmlformats.org/officeDocument/2006/relationships/hyperlink" Target="https://github.com/kubernetes/enhancements/tree/master/keps/sig-instrumentation/1602-structured-logging" TargetMode="External"/><Relationship Id="rId6" Type="http://schemas.openxmlformats.org/officeDocument/2006/relationships/image" Target="../media/image10.png"/><Relationship Id="rId7" Type="http://schemas.openxmlformats.org/officeDocument/2006/relationships/hyperlink" Target="https://kubernetes.io/blog/2020/09/04/kubernetes-1-19-introducing-structured-log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hyperlink" Target="https://github.com/kubernetes/enhancements/issues/614" TargetMode="External"/><Relationship Id="rId4" Type="http://schemas.openxmlformats.org/officeDocument/2006/relationships/hyperlink" Target="https://github.com/kubernetes/enhancements/blob/master/keps/sig-network/0015-20180614-SCTP-support.md" TargetMode="External"/><Relationship Id="rId5" Type="http://schemas.openxmlformats.org/officeDocument/2006/relationships/hyperlink" Target="https://github.com/kubernetes/enhancements/blob/master/keps/sig-network/0015-20180614-SCTP-support.md" TargetMode="External"/><Relationship Id="rId6"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hyperlink" Target="https://github.com/kubernetes/enhancements/issues/752" TargetMode="External"/><Relationship Id="rId4" Type="http://schemas.openxmlformats.org/officeDocument/2006/relationships/hyperlink" Target="https://github.com/kubernetes/enhancements/tree/master/keps/sig-network/20190603-endpointslices" TargetMode="External"/><Relationship Id="rId5" Type="http://schemas.openxmlformats.org/officeDocument/2006/relationships/hyperlink" Target="https://github.com/kubernetes/enhancements/tree/master/keps/sig-network/20190603-endpointslices" TargetMode="External"/><Relationship Id="rId6" Type="http://schemas.openxmlformats.org/officeDocument/2006/relationships/hyperlink" Target="https://kubernetes.io/blog/2020/09/02/scaling-kubernetes-networking-with-endpointslices/" TargetMode="External"/><Relationship Id="rId7"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s://github.com/kubernetes/enhancements/issues/1453" TargetMode="External"/><Relationship Id="rId4" Type="http://schemas.openxmlformats.org/officeDocument/2006/relationships/hyperlink" Target="https://github.com/kubernetes/enhancements/blob/master/keps/sig-network/20190125-ingress-api-group.md" TargetMode="External"/><Relationship Id="rId5" Type="http://schemas.openxmlformats.org/officeDocument/2006/relationships/hyperlink" Target="https://github.com/kubernetes/enhancements/blob/master/keps/sig-network/20190125-ingress-api-group.m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hyperlink" Target="https://github.com/kubernetes/kubernetes/issues/40244" TargetMode="External"/><Relationship Id="rId4" Type="http://schemas.openxmlformats.org/officeDocument/2006/relationships/hyperlink" Target="https://github.com/kubernetes/enhancements/issues/1507" TargetMode="External"/><Relationship Id="rId5" Type="http://schemas.openxmlformats.org/officeDocument/2006/relationships/hyperlink" Target="https://github.com/kubernetes/enhancements/blob/master/keps/sig-network/20191227-app-protocol.md" TargetMode="External"/><Relationship Id="rId6" Type="http://schemas.openxmlformats.org/officeDocument/2006/relationships/hyperlink" Target="https://github.com/kubernetes/enhancements/blob/master/keps/sig-network/20191227-app-protocol.m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hyperlink" Target="https://github.com/kubernetes/enhancements/issues/135" TargetMode="External"/><Relationship Id="rId4" Type="http://schemas.openxmlformats.org/officeDocument/2006/relationships/hyperlink" Target="https://github.com/kubernetes/enhancements/blob/master/keps/sig-node/20190717-seccomp-ga.md" TargetMode="External"/><Relationship Id="rId5" Type="http://schemas.openxmlformats.org/officeDocument/2006/relationships/hyperlink" Target="https://github.com/kubernetes/enhancements/blob/master/keps/sig-node/20190717-seccomp-ga.m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hyperlink" Target="https://github.com/kubernetes/enhancements/issues/693" TargetMode="External"/><Relationship Id="rId4" Type="http://schemas.openxmlformats.org/officeDocument/2006/relationships/hyperlink" Target="https://github.com/kubernetes/enhancements/blob/master/keps/sig-node/0035-20190130-topology-manager.md" TargetMode="External"/><Relationship Id="rId5" Type="http://schemas.openxmlformats.org/officeDocument/2006/relationships/hyperlink" Target="https://github.com/kubernetes/enhancements/blob/master/keps/sig-node/0035-20190130-topology-manager.m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hyperlink" Target="https://github.com/kubernetes/enhancements/issues/1547" TargetMode="External"/><Relationship Id="rId4" Type="http://schemas.openxmlformats.org/officeDocument/2006/relationships/hyperlink" Target="https://github.com/kubernetes/enhancements/blob/master/keps/sig-node/20200205-build-kubelet-without-docker.md" TargetMode="External"/><Relationship Id="rId5" Type="http://schemas.openxmlformats.org/officeDocument/2006/relationships/hyperlink" Target="https://github.com/kubernetes/enhancements/blob/master/keps/sig-node/20200205-build-kubelet-without-docker.m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hyperlink" Target="https://github.com/kubernetes/enhancements/issues/1797" TargetMode="External"/><Relationship Id="rId4" Type="http://schemas.openxmlformats.org/officeDocument/2006/relationships/hyperlink" Target="https://github.com/kubernetes/enhancements/tree/master/keps/sig-node/1797-configure-fqdn-as-hostname-for-pods" TargetMode="External"/><Relationship Id="rId5" Type="http://schemas.openxmlformats.org/officeDocument/2006/relationships/hyperlink" Target="https://github.com/kubernetes/enhancements/tree/master/keps/sig-node/1797-configure-fqdn-as-hostname-for-pod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hyperlink" Target="https://github.com/kubernetes/enhancements/issues/1867" TargetMode="External"/><Relationship Id="rId4" Type="http://schemas.openxmlformats.org/officeDocument/2006/relationships/hyperlink" Target="https://github.com/kubernetes/enhancements/tree/master/keps/sig-node/1867-disable-accelerator-usage-metrics" TargetMode="External"/><Relationship Id="rId5" Type="http://schemas.openxmlformats.org/officeDocument/2006/relationships/hyperlink" Target="https://github.com/kubernetes/enhancements/tree/master/keps/sig-node/1867-disable-accelerator-usage-metri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hyperlink" Target="https://github.com/kubernetes/enhancements/issues/785" TargetMode="External"/><Relationship Id="rId4" Type="http://schemas.openxmlformats.org/officeDocument/2006/relationships/hyperlink" Target="https://github.com/kubernetes/enhancements/tree/master/keps/sig-scheduling/785-scheduler-component-config-ap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hyperlink" Target="https://github.com/kubernetes/enhancements/issues/1451" TargetMode="External"/><Relationship Id="rId4" Type="http://schemas.openxmlformats.org/officeDocument/2006/relationships/hyperlink" Target="https://github.com/kubernetes/enhancements/tree/master/keps/sig-scheduling/1451-multi-scheduling-profiles" TargetMode="External"/><Relationship Id="rId5" Type="http://schemas.openxmlformats.org/officeDocument/2006/relationships/hyperlink" Target="https://github.com/kubernetes/enhancements/tree/master/keps/sig-scheduling/1451-multi-scheduling-profil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hyperlink" Target="https://github.com/kubernetes/enhancements/issues/895" TargetMode="External"/><Relationship Id="rId4" Type="http://schemas.openxmlformats.org/officeDocument/2006/relationships/hyperlink" Target="https://github.com/kubernetes/enhancements/tree/master/keps/sig-scheduling/895-pod-topology-sprea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 Id="rId3" Type="http://schemas.openxmlformats.org/officeDocument/2006/relationships/hyperlink" Target="https://github.com/kubernetes/enhancements/issues/1258" TargetMode="External"/><Relationship Id="rId4" Type="http://schemas.openxmlformats.org/officeDocument/2006/relationships/hyperlink" Target="https://github.com/kubernetes/enhancements/tree/master/keps/sig-scheduling/1258-default-pod-topology-sprea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6.xml"/><Relationship Id="rId3" Type="http://schemas.openxmlformats.org/officeDocument/2006/relationships/hyperlink" Target="https://github.com/kubernetes/enhancements/issues/902" TargetMode="External"/><Relationship Id="rId4" Type="http://schemas.openxmlformats.org/officeDocument/2006/relationships/hyperlink" Target="https://github.com/kubernetes/enhancements/tree/master/keps/sig-scheduling/902-non-preempting-priorityclass" TargetMode="External"/><Relationship Id="rId5" Type="http://schemas.openxmlformats.org/officeDocument/2006/relationships/hyperlink" Target="https://github.com/kubernetes/enhancements/tree/master/keps/sig-scheduling/902-non-preempting-priorityclas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 Id="rId3" Type="http://schemas.openxmlformats.org/officeDocument/2006/relationships/hyperlink" Target="https://github.com/kubernetes/enhancements/issues/1412" TargetMode="External"/><Relationship Id="rId4" Type="http://schemas.openxmlformats.org/officeDocument/2006/relationships/hyperlink" Target="https://github.com/kubernetes/enhancements/blob/master/keps/sig-storage/1412-immutable-secrets-and-configmaps/README.m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 Id="rId3" Type="http://schemas.openxmlformats.org/officeDocument/2006/relationships/hyperlink" Target="https://github.com/kubernetes/enhancements/issues/1490" TargetMode="External"/><Relationship Id="rId4" Type="http://schemas.openxmlformats.org/officeDocument/2006/relationships/hyperlink" Target="https://github.com/kubernetes/community/blob/master/contributors/design-proposals/storage/csi-migration.md" TargetMode="External"/><Relationship Id="rId5" Type="http://schemas.openxmlformats.org/officeDocument/2006/relationships/hyperlink" Target="https://github.com/kubernetes/community/blob/master/contributors/design-proposals/storage/csi-migration.m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hyperlink" Target="https://github.com/kubernetes/enhancements/issues/1491" TargetMode="External"/><Relationship Id="rId4" Type="http://schemas.openxmlformats.org/officeDocument/2006/relationships/hyperlink" Target="https://github.com/kubernetes/community/blob/master/contributors/design-proposals/storage/csi-migration.md" TargetMode="External"/><Relationship Id="rId5" Type="http://schemas.openxmlformats.org/officeDocument/2006/relationships/hyperlink" Target="https://github.com/kubernetes/community/blob/master/contributors/design-proposals/storage/csi-migration.md" TargetMode="External"/></Relationships>
</file>

<file path=ppt/slides/_rels/slide51.xml.rels><?xml version="1.0" encoding="UTF-8" standalone="yes"?><Relationships xmlns="http://schemas.openxmlformats.org/package/2006/relationships"><Relationship Id="rId10" Type="http://schemas.openxmlformats.org/officeDocument/2006/relationships/hyperlink" Target="https://kubernetes.io/blog/2020/09/01/ephemeral-volumes-with-storage-capacity-tracking/" TargetMode="External"/><Relationship Id="rId1" Type="http://schemas.openxmlformats.org/officeDocument/2006/relationships/slideLayout" Target="../slideLayouts/slideLayout17.xml"/><Relationship Id="rId2" Type="http://schemas.openxmlformats.org/officeDocument/2006/relationships/notesSlide" Target="../notesSlides/notesSlide51.xml"/><Relationship Id="rId3" Type="http://schemas.openxmlformats.org/officeDocument/2006/relationships/hyperlink" Target="https://kubernetes.io/docs/reference/generated/kubernetes-api/v1.19/#csistoragecapacity-v1alpha1-storage-k8s-io" TargetMode="External"/><Relationship Id="rId4" Type="http://schemas.openxmlformats.org/officeDocument/2006/relationships/hyperlink" Target="https://kubernetes.io/docs/reference/generated/kubernetes-api/v1.19/#csistoragecapacity-v1alpha1-storage-k8s-io" TargetMode="External"/><Relationship Id="rId9" Type="http://schemas.openxmlformats.org/officeDocument/2006/relationships/hyperlink" Target="https://github.com/kubernetes/enhancements/pull/1353" TargetMode="External"/><Relationship Id="rId5" Type="http://schemas.openxmlformats.org/officeDocument/2006/relationships/hyperlink" Target="https://kubernetes.io/docs/reference/generated/kubernetes-api/v1.19/#csidriver-v1beta1-storage-k8s-io" TargetMode="External"/><Relationship Id="rId6" Type="http://schemas.openxmlformats.org/officeDocument/2006/relationships/hyperlink" Target="https://kubernetes.io/docs/reference/generated/kubernetes-api/v1.19/#csidriver-v1beta1-storage-k8s-io" TargetMode="External"/><Relationship Id="rId7" Type="http://schemas.openxmlformats.org/officeDocument/2006/relationships/hyperlink" Target="https://github.com/kubernetes/enhancements/issues/1472" TargetMode="External"/><Relationship Id="rId8" Type="http://schemas.openxmlformats.org/officeDocument/2006/relationships/hyperlink" Target="https://github.com/kubernetes/enhancements/pull/140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2.xml"/><Relationship Id="rId3" Type="http://schemas.openxmlformats.org/officeDocument/2006/relationships/hyperlink" Target="https://kubernetes.io/docs/reference/generated/kubernetes-api/#ephemeralvolumesource-v1alpha1-core" TargetMode="External"/><Relationship Id="rId4" Type="http://schemas.openxmlformats.org/officeDocument/2006/relationships/hyperlink" Target="https://kubernetes.io/docs/reference/generated/kubernetes-api/#ephemeralvolumesource-v1alpha1-core" TargetMode="External"/><Relationship Id="rId5" Type="http://schemas.openxmlformats.org/officeDocument/2006/relationships/hyperlink" Target="https://github.com/kubernetes/enhancements/issues/1698" TargetMode="External"/><Relationship Id="rId6" Type="http://schemas.openxmlformats.org/officeDocument/2006/relationships/hyperlink" Target="https://github.com/kubernetes/enhancements/pull/1701" TargetMode="External"/><Relationship Id="rId7" Type="http://schemas.openxmlformats.org/officeDocument/2006/relationships/hyperlink" Target="https://github.com/kubernetes/enhancements/pull/1701" TargetMode="External"/><Relationship Id="rId8" Type="http://schemas.openxmlformats.org/officeDocument/2006/relationships/hyperlink" Target="https://kubernetes.io/blog/2020/09/01/ephemeral-volumes-with-storage-capacity-track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hyperlink" Target="https://github.com/kubernetes/enhancements/issues/1682" TargetMode="External"/><Relationship Id="rId4" Type="http://schemas.openxmlformats.org/officeDocument/2006/relationships/hyperlink" Target="https://github.com/kubernetes/enhancements/tree/master/keps/sig-storage/1682-csi-driver-skip-permission" TargetMode="External"/><Relationship Id="rId5" Type="http://schemas.openxmlformats.org/officeDocument/2006/relationships/hyperlink" Target="https://github.com/kubernetes/enhancements/tree/master/keps/sig-storage/1682-csi-driver-skip-permission"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hyperlink" Target="https://github.com/kubernetes/enhancements/issues/1001" TargetMode="External"/><Relationship Id="rId4" Type="http://schemas.openxmlformats.org/officeDocument/2006/relationships/hyperlink" Target="https://github.com/kubernetes/enhancements/blob/master/keps/sig-windows/20190424-windows-cri-containerd.md"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hyperlink" Target="https://github.com/kubernetes/sig-release/blob/master/release-team/shadows.m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twitter.com/emanate_design"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idx="1" type="body"/>
          </p:nvPr>
        </p:nvSpPr>
        <p:spPr>
          <a:xfrm>
            <a:off x="598000" y="1070150"/>
            <a:ext cx="8015100" cy="18669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4000">
                <a:solidFill>
                  <a:srgbClr val="FFFFFF"/>
                </a:solidFill>
              </a:rPr>
              <a:t>What’s New in Kubernetes 1.19</a:t>
            </a:r>
            <a:endParaRPr sz="4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3"/>
          <p:cNvSpPr txBox="1"/>
          <p:nvPr>
            <p:ph idx="1" type="body"/>
          </p:nvPr>
        </p:nvSpPr>
        <p:spPr>
          <a:xfrm>
            <a:off x="257175" y="1066800"/>
            <a:ext cx="6985500" cy="3614700"/>
          </a:xfrm>
          <a:prstGeom prst="rect">
            <a:avLst/>
          </a:prstGeom>
        </p:spPr>
        <p:txBody>
          <a:bodyPr anchorCtr="0" anchor="t" bIns="68575" lIns="68575" spcFirstLastPara="1" rIns="68575" wrap="square" tIns="68575">
            <a:noAutofit/>
          </a:bodyPr>
          <a:lstStyle/>
          <a:p>
            <a:pPr indent="-342900" lvl="0" marL="457200" rtl="0" algn="l">
              <a:spcBef>
                <a:spcPts val="800"/>
              </a:spcBef>
              <a:spcAft>
                <a:spcPts val="0"/>
              </a:spcAft>
              <a:buSzPts val="1800"/>
              <a:buChar char="★"/>
            </a:pPr>
            <a:r>
              <a:rPr lang="en"/>
              <a:t>Structured Logging</a:t>
            </a:r>
            <a:endParaRPr/>
          </a:p>
          <a:p>
            <a:pPr indent="-342900" lvl="0" marL="457200" rtl="0" algn="l">
              <a:spcBef>
                <a:spcPts val="0"/>
              </a:spcBef>
              <a:spcAft>
                <a:spcPts val="0"/>
              </a:spcAft>
              <a:buSzPts val="1800"/>
              <a:buChar char="★"/>
            </a:pPr>
            <a:r>
              <a:rPr lang="en"/>
              <a:t>Storage Pools for Capacity Management</a:t>
            </a:r>
            <a:endParaRPr/>
          </a:p>
          <a:p>
            <a:pPr indent="-342900" lvl="0" marL="457200" rtl="0" algn="l">
              <a:spcBef>
                <a:spcPts val="0"/>
              </a:spcBef>
              <a:spcAft>
                <a:spcPts val="0"/>
              </a:spcAft>
              <a:buSzPts val="1800"/>
              <a:buChar char="★"/>
            </a:pPr>
            <a:r>
              <a:rPr lang="en"/>
              <a:t>Allow users to set a pod’s hostname to its Fully Qualified Domain Name (FQDN)</a:t>
            </a:r>
            <a:endParaRPr/>
          </a:p>
          <a:p>
            <a:pPr indent="-342900" lvl="0" marL="457200" rtl="0" algn="l">
              <a:lnSpc>
                <a:spcPct val="115000"/>
              </a:lnSpc>
              <a:spcBef>
                <a:spcPts val="0"/>
              </a:spcBef>
              <a:spcAft>
                <a:spcPts val="0"/>
              </a:spcAft>
              <a:buSzPts val="1800"/>
              <a:buChar char="★"/>
            </a:pPr>
            <a:r>
              <a:rPr lang="en"/>
              <a:t>Allow CSI drivers to opt-in to volume ownership change</a:t>
            </a:r>
            <a:endParaRPr/>
          </a:p>
          <a:p>
            <a:pPr indent="-342900" lvl="0" marL="457200" rtl="0" algn="l">
              <a:spcBef>
                <a:spcPts val="0"/>
              </a:spcBef>
              <a:spcAft>
                <a:spcPts val="0"/>
              </a:spcAft>
              <a:buSzPts val="1800"/>
              <a:buChar char="★"/>
            </a:pPr>
            <a:r>
              <a:rPr lang="en"/>
              <a:t>Generic inline volumes</a:t>
            </a:r>
            <a:endParaRPr/>
          </a:p>
        </p:txBody>
      </p:sp>
      <p:sp>
        <p:nvSpPr>
          <p:cNvPr id="228" name="Google Shape;228;p43"/>
          <p:cNvSpPr txBox="1"/>
          <p:nvPr>
            <p:ph type="title"/>
          </p:nvPr>
        </p:nvSpPr>
        <p:spPr>
          <a:xfrm>
            <a:off x="257175" y="321400"/>
            <a:ext cx="89463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New Things!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4"/>
          <p:cNvSpPr txBox="1"/>
          <p:nvPr>
            <p:ph idx="1" type="body"/>
          </p:nvPr>
        </p:nvSpPr>
        <p:spPr>
          <a:xfrm>
            <a:off x="257175" y="1066800"/>
            <a:ext cx="8461500" cy="3614700"/>
          </a:xfrm>
          <a:prstGeom prst="rect">
            <a:avLst/>
          </a:prstGeom>
        </p:spPr>
        <p:txBody>
          <a:bodyPr anchorCtr="0" anchor="t" bIns="68575" lIns="68575" spcFirstLastPara="1" rIns="68575" wrap="square" tIns="68575">
            <a:noAutofit/>
          </a:bodyPr>
          <a:lstStyle/>
          <a:p>
            <a:pPr indent="-342900" lvl="0" marL="457200" rtl="0" algn="l">
              <a:spcBef>
                <a:spcPts val="800"/>
              </a:spcBef>
              <a:spcAft>
                <a:spcPts val="0"/>
              </a:spcAft>
              <a:buSzPts val="1800"/>
              <a:buChar char="★"/>
            </a:pPr>
            <a:r>
              <a:rPr lang="en"/>
              <a:t>Starting with Kubernetes 1.19, the support window for Kubernetes versions</a:t>
            </a:r>
            <a:r>
              <a:rPr lang="en">
                <a:uFill>
                  <a:noFill/>
                </a:uFill>
                <a:hlinkClick r:id="rId3"/>
              </a:rPr>
              <a:t> will increase from 9 months to one year</a:t>
            </a:r>
            <a:endParaRPr/>
          </a:p>
          <a:p>
            <a:pPr indent="-342900" lvl="0" marL="457200" rtl="0" algn="l">
              <a:spcBef>
                <a:spcPts val="0"/>
              </a:spcBef>
              <a:spcAft>
                <a:spcPts val="0"/>
              </a:spcAft>
              <a:buSzPts val="1800"/>
              <a:buChar char="★"/>
            </a:pPr>
            <a:r>
              <a:rPr lang="en"/>
              <a:t>Kubernetes 1.16, 1.17 and 1.18 </a:t>
            </a:r>
            <a:r>
              <a:rPr lang="en"/>
              <a:t>still fall under the older “three releases support” model</a:t>
            </a:r>
            <a:endParaRPr/>
          </a:p>
          <a:p>
            <a:pPr indent="0" lvl="0" marL="914400" rtl="0" algn="l">
              <a:spcBef>
                <a:spcPts val="800"/>
              </a:spcBef>
              <a:spcAft>
                <a:spcPts val="0"/>
              </a:spcAft>
              <a:buNone/>
            </a:pPr>
            <a:r>
              <a:t/>
            </a:r>
            <a:endParaRPr/>
          </a:p>
        </p:txBody>
      </p:sp>
      <p:sp>
        <p:nvSpPr>
          <p:cNvPr id="234" name="Google Shape;234;p44"/>
          <p:cNvSpPr txBox="1"/>
          <p:nvPr>
            <p:ph type="title"/>
          </p:nvPr>
        </p:nvSpPr>
        <p:spPr>
          <a:xfrm>
            <a:off x="257175" y="321400"/>
            <a:ext cx="89463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1 Year Support</a:t>
            </a:r>
            <a:endParaRPr/>
          </a:p>
        </p:txBody>
      </p:sp>
      <p:pic>
        <p:nvPicPr>
          <p:cNvPr id="235" name="Google Shape;235;p44"/>
          <p:cNvPicPr preferRelativeResize="0"/>
          <p:nvPr/>
        </p:nvPicPr>
        <p:blipFill>
          <a:blip r:embed="rId4">
            <a:alphaModFix/>
          </a:blip>
          <a:stretch>
            <a:fillRect/>
          </a:stretch>
        </p:blipFill>
        <p:spPr>
          <a:xfrm>
            <a:off x="1139425" y="2701249"/>
            <a:ext cx="6696993" cy="1908650"/>
          </a:xfrm>
          <a:prstGeom prst="rect">
            <a:avLst/>
          </a:prstGeom>
          <a:noFill/>
          <a:ln>
            <a:noFill/>
          </a:ln>
        </p:spPr>
      </p:pic>
      <p:sp>
        <p:nvSpPr>
          <p:cNvPr id="236" name="Google Shape;236;p44"/>
          <p:cNvSpPr txBox="1"/>
          <p:nvPr>
            <p:ph idx="1" type="body"/>
          </p:nvPr>
        </p:nvSpPr>
        <p:spPr>
          <a:xfrm>
            <a:off x="2993175" y="4477550"/>
            <a:ext cx="3157500" cy="44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u="sng">
                <a:solidFill>
                  <a:schemeClr val="hlink"/>
                </a:solidFill>
                <a:hlinkClick r:id="rId5"/>
              </a:rPr>
              <a:t>Feature Blog</a:t>
            </a:r>
            <a:endParaRPr b="1"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SIG Updates</a:t>
            </a:r>
            <a:endParaRPr/>
          </a:p>
        </p:txBody>
      </p:sp>
      <p:sp>
        <p:nvSpPr>
          <p:cNvPr id="242" name="Google Shape;242;p45"/>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API MACHINERY</a:t>
            </a:r>
            <a:endParaRPr/>
          </a:p>
        </p:txBody>
      </p:sp>
      <p:sp>
        <p:nvSpPr>
          <p:cNvPr id="248" name="Google Shape;248;p46"/>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P</a:t>
            </a:r>
            <a:r>
              <a:rPr lang="en"/>
              <a:t>rovide Recommended .status.conditions Schema</a:t>
            </a:r>
            <a:endParaRPr/>
          </a:p>
        </p:txBody>
      </p:sp>
      <p:sp>
        <p:nvSpPr>
          <p:cNvPr id="254" name="Google Shape;254;p47"/>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While many </a:t>
            </a:r>
            <a:r>
              <a:rPr lang="en"/>
              <a:t>Kubernetes</a:t>
            </a:r>
            <a:r>
              <a:rPr lang="en"/>
              <a:t> APIs have </a:t>
            </a:r>
            <a:r>
              <a:rPr lang="en">
                <a:latin typeface="Courier New"/>
                <a:ea typeface="Courier New"/>
                <a:cs typeface="Courier New"/>
                <a:sym typeface="Courier New"/>
              </a:rPr>
              <a:t>.status.conditions</a:t>
            </a:r>
            <a:r>
              <a:rPr lang="en"/>
              <a:t>, the schema of condition varies a lot between them</a:t>
            </a:r>
            <a:endParaRPr/>
          </a:p>
          <a:p>
            <a:pPr indent="-342900" lvl="0" marL="457200" rtl="0" algn="l">
              <a:spcBef>
                <a:spcPts val="0"/>
              </a:spcBef>
              <a:spcAft>
                <a:spcPts val="0"/>
              </a:spcAft>
              <a:buSzPts val="1800"/>
              <a:buChar char="●"/>
            </a:pPr>
            <a:r>
              <a:rPr lang="en"/>
              <a:t>A common </a:t>
            </a:r>
            <a:r>
              <a:rPr b="1" lang="en" u="sng">
                <a:solidFill>
                  <a:schemeClr val="hlink"/>
                </a:solidFill>
                <a:latin typeface="Courier New"/>
                <a:ea typeface="Courier New"/>
                <a:cs typeface="Courier New"/>
                <a:sym typeface="Courier New"/>
                <a:hlinkClick r:id="rId3"/>
              </a:rPr>
              <a:t>Condition</a:t>
            </a:r>
            <a:r>
              <a:rPr lang="en"/>
              <a:t> type for conditions has been introduced for all new APIs to consume</a:t>
            </a:r>
            <a:endParaRPr/>
          </a:p>
        </p:txBody>
      </p:sp>
      <p:sp>
        <p:nvSpPr>
          <p:cNvPr id="255" name="Google Shape;255;p47"/>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4"/>
              </a:rPr>
              <a:t>Tracking Issue</a:t>
            </a:r>
            <a:endParaRPr b="1" sz="2000"/>
          </a:p>
          <a:p>
            <a:pPr indent="0" lvl="0" marL="0" rtl="0" algn="ctr">
              <a:spcBef>
                <a:spcPts val="800"/>
              </a:spcBef>
              <a:spcAft>
                <a:spcPts val="0"/>
              </a:spcAft>
              <a:buNone/>
            </a:pPr>
            <a:br>
              <a:rPr b="1" lang="en" sz="2000" u="sng">
                <a:solidFill>
                  <a:schemeClr val="hlink"/>
                </a:solidFill>
                <a:hlinkClick r:id="rId5"/>
              </a:rPr>
            </a:br>
            <a:r>
              <a:rPr b="1" lang="en" sz="2000" u="sng">
                <a:solidFill>
                  <a:schemeClr val="hlink"/>
                </a:solidFill>
                <a:hlinkClick r:id="rId6"/>
              </a:rPr>
              <a:t>Enhancement Proposal</a:t>
            </a:r>
            <a:endParaRPr b="1" sz="2000"/>
          </a:p>
        </p:txBody>
      </p:sp>
      <p:sp>
        <p:nvSpPr>
          <p:cNvPr id="256" name="Google Shape;256;p47"/>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Warning Mechanism for Use of Deprecated APIs</a:t>
            </a:r>
            <a:endParaRPr/>
          </a:p>
        </p:txBody>
      </p:sp>
      <p:sp>
        <p:nvSpPr>
          <p:cNvPr id="262" name="Google Shape;262;p48"/>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342900" lvl="0" marL="457200" rtl="0" algn="l">
              <a:spcBef>
                <a:spcPts val="800"/>
              </a:spcBef>
              <a:spcAft>
                <a:spcPts val="0"/>
              </a:spcAft>
              <a:buSzPts val="1800"/>
              <a:buChar char="•"/>
            </a:pPr>
            <a:r>
              <a:rPr lang="en">
                <a:uFill>
                  <a:noFill/>
                </a:uFill>
                <a:hlinkClick r:id="rId3"/>
              </a:rPr>
              <a:t>standard Warning response header</a:t>
            </a:r>
            <a:r>
              <a:rPr lang="en"/>
              <a:t>, so it does not change the status code or response body</a:t>
            </a:r>
            <a:endParaRPr/>
          </a:p>
        </p:txBody>
      </p:sp>
      <p:sp>
        <p:nvSpPr>
          <p:cNvPr id="263" name="Google Shape;263;p48"/>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4"/>
              </a:rPr>
              <a:t>Tracking Issue</a:t>
            </a:r>
            <a:endParaRPr b="1" sz="2000"/>
          </a:p>
          <a:p>
            <a:pPr indent="0" lvl="0" marL="0" rtl="0" algn="ctr">
              <a:spcBef>
                <a:spcPts val="800"/>
              </a:spcBef>
              <a:spcAft>
                <a:spcPts val="0"/>
              </a:spcAft>
              <a:buNone/>
            </a:pPr>
            <a:br>
              <a:rPr b="1" lang="en" sz="2000" u="sng">
                <a:solidFill>
                  <a:schemeClr val="hlink"/>
                </a:solidFill>
                <a:hlinkClick r:id="rId5"/>
              </a:rPr>
            </a:br>
            <a:r>
              <a:rPr b="1" lang="en" sz="2000" u="sng">
                <a:solidFill>
                  <a:schemeClr val="hlink"/>
                </a:solidFill>
                <a:hlinkClick r:id="rId6"/>
              </a:rPr>
              <a:t>Enhancement Proposal</a:t>
            </a:r>
            <a:endParaRPr b="1" sz="2000"/>
          </a:p>
        </p:txBody>
      </p:sp>
      <p:sp>
        <p:nvSpPr>
          <p:cNvPr id="264" name="Google Shape;264;p48"/>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pic>
        <p:nvPicPr>
          <p:cNvPr id="265" name="Google Shape;265;p48"/>
          <p:cNvPicPr preferRelativeResize="0"/>
          <p:nvPr/>
        </p:nvPicPr>
        <p:blipFill>
          <a:blip r:embed="rId7">
            <a:alphaModFix/>
          </a:blip>
          <a:stretch>
            <a:fillRect/>
          </a:stretch>
        </p:blipFill>
        <p:spPr>
          <a:xfrm>
            <a:off x="257175" y="2740809"/>
            <a:ext cx="5266200" cy="1558366"/>
          </a:xfrm>
          <a:prstGeom prst="rect">
            <a:avLst/>
          </a:prstGeom>
          <a:noFill/>
          <a:ln>
            <a:noFill/>
          </a:ln>
        </p:spPr>
      </p:pic>
      <p:sp>
        <p:nvSpPr>
          <p:cNvPr id="266" name="Google Shape;266;p48"/>
          <p:cNvSpPr txBox="1"/>
          <p:nvPr>
            <p:ph idx="4" type="body"/>
          </p:nvPr>
        </p:nvSpPr>
        <p:spPr>
          <a:xfrm>
            <a:off x="2993175" y="4477550"/>
            <a:ext cx="3157500" cy="443100"/>
          </a:xfrm>
          <a:prstGeom prst="rect">
            <a:avLst/>
          </a:prstGeom>
          <a:noFill/>
          <a:ln>
            <a:noFill/>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8"/>
              </a:rPr>
              <a:t>Feature Blog</a:t>
            </a:r>
            <a:endParaRPr b="1"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9"/>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ARCHITECTURE</a:t>
            </a:r>
            <a:endParaRPr/>
          </a:p>
        </p:txBody>
      </p:sp>
      <p:sp>
        <p:nvSpPr>
          <p:cNvPr id="272" name="Google Shape;272;p49"/>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0"/>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Clarify Use of node-role Labels within Kubernetes and Migrate Old Components</a:t>
            </a:r>
            <a:endParaRPr/>
          </a:p>
        </p:txBody>
      </p:sp>
      <p:sp>
        <p:nvSpPr>
          <p:cNvPr id="278" name="Google Shape;278;p50"/>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Clarifies that the label </a:t>
            </a:r>
            <a:r>
              <a:rPr lang="en">
                <a:latin typeface="Courier New"/>
                <a:ea typeface="Courier New"/>
                <a:cs typeface="Courier New"/>
                <a:sym typeface="Courier New"/>
              </a:rPr>
              <a:t>node-role.kubernetes.io/*</a:t>
            </a:r>
            <a:r>
              <a:rPr lang="en"/>
              <a:t> is solely intended for use by users and external projects. It should </a:t>
            </a:r>
            <a:r>
              <a:rPr b="1" lang="en"/>
              <a:t>not</a:t>
            </a:r>
            <a:r>
              <a:rPr lang="en"/>
              <a:t> be used to vary Kubernetes behavior</a:t>
            </a:r>
            <a:endParaRPr/>
          </a:p>
          <a:p>
            <a:pPr indent="-342900" lvl="0" marL="457200" rtl="0" algn="l">
              <a:spcBef>
                <a:spcPts val="0"/>
              </a:spcBef>
              <a:spcAft>
                <a:spcPts val="0"/>
              </a:spcAft>
              <a:buSzPts val="1800"/>
              <a:buChar char="●"/>
            </a:pPr>
            <a:r>
              <a:rPr lang="en"/>
              <a:t>Provides for a way to existing consumers of the label in migrating out of the behavior</a:t>
            </a:r>
            <a:endParaRPr/>
          </a:p>
        </p:txBody>
      </p:sp>
      <p:sp>
        <p:nvSpPr>
          <p:cNvPr id="279" name="Google Shape;279;p50"/>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br>
            <a:r>
              <a:rPr b="1" lang="en" sz="2000" u="sng">
                <a:solidFill>
                  <a:schemeClr val="hlink"/>
                </a:solidFill>
                <a:hlinkClick r:id="rId4"/>
              </a:rPr>
              <a:t>Enhancement Proposal</a:t>
            </a:r>
            <a:endParaRPr b="1" sz="2000"/>
          </a:p>
        </p:txBody>
      </p:sp>
      <p:sp>
        <p:nvSpPr>
          <p:cNvPr id="280" name="Google Shape;280;p50"/>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1"/>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Enable Running Conformance Tests without Beta REST APIs or Features</a:t>
            </a:r>
            <a:endParaRPr/>
          </a:p>
        </p:txBody>
      </p:sp>
      <p:sp>
        <p:nvSpPr>
          <p:cNvPr id="286" name="Google Shape;286;p51"/>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Acts on the expectations of keeping the project stable, reliable and consistent for other projects using Kubernetes as a foundation</a:t>
            </a:r>
            <a:endParaRPr/>
          </a:p>
          <a:p>
            <a:pPr indent="-342900" lvl="0" marL="457200" rtl="0" algn="l">
              <a:spcBef>
                <a:spcPts val="0"/>
              </a:spcBef>
              <a:spcAft>
                <a:spcPts val="0"/>
              </a:spcAft>
              <a:buSzPts val="1800"/>
              <a:buChar char="●"/>
            </a:pPr>
            <a:r>
              <a:rPr lang="en"/>
              <a:t>All identified dependencies on beta REST APIs and features to pass conformance have been resolved</a:t>
            </a:r>
            <a:endParaRPr/>
          </a:p>
        </p:txBody>
      </p:sp>
      <p:sp>
        <p:nvSpPr>
          <p:cNvPr id="287" name="Google Shape;287;p51"/>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highlight>
                  <a:srgbClr val="FF0000"/>
                </a:highlight>
              </a:rPr>
            </a:br>
            <a:r>
              <a:rPr b="1" lang="en" sz="2000" u="sng">
                <a:solidFill>
                  <a:schemeClr val="hlink"/>
                </a:solidFill>
                <a:hlinkClick r:id="rId4"/>
              </a:rPr>
              <a:t>Enhancement Proposal</a:t>
            </a:r>
            <a:endParaRPr b="1" sz="2000"/>
          </a:p>
        </p:txBody>
      </p:sp>
      <p:sp>
        <p:nvSpPr>
          <p:cNvPr id="288" name="Google Shape;288;p51"/>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Require Transition from Beta</a:t>
            </a:r>
            <a:endParaRPr/>
          </a:p>
        </p:txBody>
      </p:sp>
      <p:sp>
        <p:nvSpPr>
          <p:cNvPr id="294" name="Google Shape;294;p52"/>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W</a:t>
            </a:r>
            <a:r>
              <a:rPr lang="en"/>
              <a:t>hen a new feature API reaches beta, the beta-quality API has three releases to either:</a:t>
            </a:r>
            <a:endParaRPr/>
          </a:p>
          <a:p>
            <a:pPr indent="-323850" lvl="1" marL="914400" rtl="0" algn="l">
              <a:spcBef>
                <a:spcPts val="0"/>
              </a:spcBef>
              <a:spcAft>
                <a:spcPts val="0"/>
              </a:spcAft>
              <a:buSzPts val="1500"/>
              <a:buChar char="○"/>
            </a:pPr>
            <a:r>
              <a:rPr lang="en"/>
              <a:t>R</a:t>
            </a:r>
            <a:r>
              <a:rPr lang="en"/>
              <a:t>each GA, and deprecate the beta</a:t>
            </a:r>
            <a:endParaRPr/>
          </a:p>
          <a:p>
            <a:pPr indent="-323850" lvl="1" marL="914400" rtl="0" algn="l">
              <a:spcBef>
                <a:spcPts val="0"/>
              </a:spcBef>
              <a:spcAft>
                <a:spcPts val="0"/>
              </a:spcAft>
              <a:buSzPts val="1500"/>
              <a:buChar char="○"/>
            </a:pPr>
            <a:r>
              <a:rPr lang="en"/>
              <a:t>Have a new beta version and deprecate the previous beta</a:t>
            </a:r>
            <a:endParaRPr/>
          </a:p>
          <a:p>
            <a:pPr indent="-342900" lvl="0" marL="457200" rtl="0" algn="l">
              <a:spcBef>
                <a:spcPts val="0"/>
              </a:spcBef>
              <a:spcAft>
                <a:spcPts val="0"/>
              </a:spcAft>
              <a:buSzPts val="1800"/>
              <a:buChar char="●"/>
            </a:pPr>
            <a:r>
              <a:rPr b="1" lang="en"/>
              <a:t>Only</a:t>
            </a:r>
            <a:r>
              <a:rPr lang="en"/>
              <a:t> REST APIs are affected</a:t>
            </a:r>
            <a:endParaRPr/>
          </a:p>
        </p:txBody>
      </p:sp>
      <p:sp>
        <p:nvSpPr>
          <p:cNvPr id="295" name="Google Shape;295;p52"/>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296" name="Google Shape;296;p52"/>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idx="2" type="body"/>
          </p:nvPr>
        </p:nvSpPr>
        <p:spPr>
          <a:xfrm>
            <a:off x="485350" y="2702234"/>
            <a:ext cx="2673300" cy="1012800"/>
          </a:xfrm>
          <a:prstGeom prst="rect">
            <a:avLst/>
          </a:prstGeom>
        </p:spPr>
        <p:txBody>
          <a:bodyPr anchorCtr="0" anchor="t" bIns="68575" lIns="68575" spcFirstLastPara="1" rIns="68575" wrap="square" tIns="68575">
            <a:noAutofit/>
          </a:bodyPr>
          <a:lstStyle/>
          <a:p>
            <a:pPr indent="0" lvl="0" marL="0" rtl="0" algn="ctr">
              <a:spcBef>
                <a:spcPts val="800"/>
              </a:spcBef>
              <a:spcAft>
                <a:spcPts val="0"/>
              </a:spcAft>
              <a:buNone/>
            </a:pPr>
            <a:r>
              <a:rPr lang="en"/>
              <a:t>Nabarun Pal</a:t>
            </a:r>
            <a:endParaRPr/>
          </a:p>
          <a:p>
            <a:pPr indent="0" lvl="0" marL="0" rtl="0" algn="ctr">
              <a:spcBef>
                <a:spcPts val="800"/>
              </a:spcBef>
              <a:spcAft>
                <a:spcPts val="0"/>
              </a:spcAft>
              <a:buNone/>
            </a:pPr>
            <a:r>
              <a:rPr i="1" lang="en" sz="1400"/>
              <a:t>1.19 Enhancements Lead</a:t>
            </a:r>
            <a:endParaRPr i="1" sz="1400"/>
          </a:p>
          <a:p>
            <a:pPr indent="0" lvl="0" marL="0" rtl="0" algn="ctr">
              <a:spcBef>
                <a:spcPts val="800"/>
              </a:spcBef>
              <a:spcAft>
                <a:spcPts val="0"/>
              </a:spcAft>
              <a:buNone/>
            </a:pPr>
            <a:r>
              <a:rPr i="1" lang="en" sz="1400"/>
              <a:t>@theonlynabarun</a:t>
            </a:r>
            <a:endParaRPr i="1" sz="1400"/>
          </a:p>
        </p:txBody>
      </p:sp>
      <p:sp>
        <p:nvSpPr>
          <p:cNvPr id="173" name="Google Shape;173;p35"/>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Presenters</a:t>
            </a:r>
            <a:endParaRPr/>
          </a:p>
        </p:txBody>
      </p:sp>
      <p:sp>
        <p:nvSpPr>
          <p:cNvPr id="174" name="Google Shape;174;p35"/>
          <p:cNvSpPr txBox="1"/>
          <p:nvPr>
            <p:ph idx="4" type="body"/>
          </p:nvPr>
        </p:nvSpPr>
        <p:spPr>
          <a:xfrm>
            <a:off x="5578813" y="2702234"/>
            <a:ext cx="2673300" cy="1012800"/>
          </a:xfrm>
          <a:prstGeom prst="rect">
            <a:avLst/>
          </a:prstGeom>
        </p:spPr>
        <p:txBody>
          <a:bodyPr anchorCtr="0" anchor="t" bIns="68575" lIns="68575" spcFirstLastPara="1" rIns="68575" wrap="square" tIns="68575">
            <a:noAutofit/>
          </a:bodyPr>
          <a:lstStyle/>
          <a:p>
            <a:pPr indent="0" lvl="0" marL="0" rtl="0" algn="ctr">
              <a:spcBef>
                <a:spcPts val="800"/>
              </a:spcBef>
              <a:spcAft>
                <a:spcPts val="0"/>
              </a:spcAft>
              <a:buNone/>
            </a:pPr>
            <a:r>
              <a:rPr lang="en"/>
              <a:t>Max Körbächer</a:t>
            </a:r>
            <a:endParaRPr/>
          </a:p>
          <a:p>
            <a:pPr indent="0" lvl="0" marL="0" rtl="0" algn="ctr">
              <a:spcBef>
                <a:spcPts val="800"/>
              </a:spcBef>
              <a:spcAft>
                <a:spcPts val="0"/>
              </a:spcAft>
              <a:buClr>
                <a:schemeClr val="dk1"/>
              </a:buClr>
              <a:buSzPts val="1100"/>
              <a:buFont typeface="Arial"/>
              <a:buNone/>
            </a:pPr>
            <a:r>
              <a:rPr i="1" lang="en" sz="1400"/>
              <a:t>1.19 Communications </a:t>
            </a:r>
            <a:endParaRPr i="1" sz="1400"/>
          </a:p>
          <a:p>
            <a:pPr indent="0" lvl="0" marL="0" rtl="0" algn="ctr">
              <a:spcBef>
                <a:spcPts val="800"/>
              </a:spcBef>
              <a:spcAft>
                <a:spcPts val="0"/>
              </a:spcAft>
              <a:buClr>
                <a:schemeClr val="dk1"/>
              </a:buClr>
              <a:buSzPts val="1100"/>
              <a:buFont typeface="Arial"/>
              <a:buNone/>
            </a:pPr>
            <a:r>
              <a:rPr i="1" lang="en" sz="1400"/>
              <a:t>Lead &amp; Moderator</a:t>
            </a:r>
            <a:endParaRPr i="1" sz="1400"/>
          </a:p>
          <a:p>
            <a:pPr indent="0" lvl="0" marL="0" rtl="0" algn="ctr">
              <a:spcBef>
                <a:spcPts val="800"/>
              </a:spcBef>
              <a:spcAft>
                <a:spcPts val="0"/>
              </a:spcAft>
              <a:buNone/>
            </a:pPr>
            <a:r>
              <a:rPr i="1" lang="en" sz="1400"/>
              <a:t>@mkorbi</a:t>
            </a:r>
            <a:endParaRPr i="1" sz="1400"/>
          </a:p>
        </p:txBody>
      </p:sp>
      <p:sp>
        <p:nvSpPr>
          <p:cNvPr id="175" name="Google Shape;175;p35"/>
          <p:cNvSpPr txBox="1"/>
          <p:nvPr>
            <p:ph idx="2" type="body"/>
          </p:nvPr>
        </p:nvSpPr>
        <p:spPr>
          <a:xfrm>
            <a:off x="3022175" y="2702234"/>
            <a:ext cx="2673300" cy="1012800"/>
          </a:xfrm>
          <a:prstGeom prst="rect">
            <a:avLst/>
          </a:prstGeom>
        </p:spPr>
        <p:txBody>
          <a:bodyPr anchorCtr="0" anchor="t" bIns="68575" lIns="68575" spcFirstLastPara="1" rIns="68575" wrap="square" tIns="68575">
            <a:noAutofit/>
          </a:bodyPr>
          <a:lstStyle/>
          <a:p>
            <a:pPr indent="0" lvl="0" marL="0" rtl="0" algn="ctr">
              <a:spcBef>
                <a:spcPts val="800"/>
              </a:spcBef>
              <a:spcAft>
                <a:spcPts val="0"/>
              </a:spcAft>
              <a:buNone/>
            </a:pPr>
            <a:r>
              <a:rPr lang="en"/>
              <a:t>Taylor Dolezal</a:t>
            </a:r>
            <a:endParaRPr/>
          </a:p>
          <a:p>
            <a:pPr indent="0" lvl="0" marL="0" rtl="0" algn="ctr">
              <a:spcBef>
                <a:spcPts val="800"/>
              </a:spcBef>
              <a:spcAft>
                <a:spcPts val="0"/>
              </a:spcAft>
              <a:buNone/>
            </a:pPr>
            <a:r>
              <a:rPr i="1" lang="en" sz="1400"/>
              <a:t>1.19 Release Lead</a:t>
            </a:r>
            <a:endParaRPr i="1" sz="1400"/>
          </a:p>
          <a:p>
            <a:pPr indent="0" lvl="0" marL="0" rtl="0" algn="ctr">
              <a:spcBef>
                <a:spcPts val="800"/>
              </a:spcBef>
              <a:spcAft>
                <a:spcPts val="0"/>
              </a:spcAft>
              <a:buNone/>
            </a:pPr>
            <a:r>
              <a:rPr i="1" lang="en" sz="1400"/>
              <a:t>@onlydole</a:t>
            </a:r>
            <a:endParaRPr i="1" sz="1400"/>
          </a:p>
        </p:txBody>
      </p:sp>
      <p:pic>
        <p:nvPicPr>
          <p:cNvPr id="176" name="Google Shape;176;p35"/>
          <p:cNvPicPr preferRelativeResize="0"/>
          <p:nvPr/>
        </p:nvPicPr>
        <p:blipFill>
          <a:blip r:embed="rId3">
            <a:alphaModFix/>
          </a:blip>
          <a:stretch>
            <a:fillRect/>
          </a:stretch>
        </p:blipFill>
        <p:spPr>
          <a:xfrm>
            <a:off x="6180200" y="1302461"/>
            <a:ext cx="1404324" cy="1395204"/>
          </a:xfrm>
          <a:prstGeom prst="rect">
            <a:avLst/>
          </a:prstGeom>
          <a:noFill/>
          <a:ln>
            <a:noFill/>
          </a:ln>
        </p:spPr>
      </p:pic>
      <p:pic>
        <p:nvPicPr>
          <p:cNvPr id="177" name="Google Shape;177;p35"/>
          <p:cNvPicPr preferRelativeResize="0"/>
          <p:nvPr/>
        </p:nvPicPr>
        <p:blipFill>
          <a:blip r:embed="rId4">
            <a:alphaModFix/>
          </a:blip>
          <a:stretch>
            <a:fillRect/>
          </a:stretch>
        </p:blipFill>
        <p:spPr>
          <a:xfrm>
            <a:off x="3666577" y="1302452"/>
            <a:ext cx="1404325" cy="1404325"/>
          </a:xfrm>
          <a:prstGeom prst="rect">
            <a:avLst/>
          </a:prstGeom>
          <a:noFill/>
          <a:ln>
            <a:noFill/>
          </a:ln>
        </p:spPr>
      </p:pic>
      <p:pic>
        <p:nvPicPr>
          <p:cNvPr id="178" name="Google Shape;178;p35"/>
          <p:cNvPicPr preferRelativeResize="0"/>
          <p:nvPr/>
        </p:nvPicPr>
        <p:blipFill>
          <a:blip r:embed="rId5">
            <a:alphaModFix/>
          </a:blip>
          <a:stretch>
            <a:fillRect/>
          </a:stretch>
        </p:blipFill>
        <p:spPr>
          <a:xfrm>
            <a:off x="1109113" y="1291725"/>
            <a:ext cx="1425765" cy="1425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3"/>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Auth</a:t>
            </a:r>
            <a:endParaRPr/>
          </a:p>
        </p:txBody>
      </p:sp>
      <p:sp>
        <p:nvSpPr>
          <p:cNvPr id="302" name="Google Shape;302;p53"/>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4"/>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Kubelet Client TLS Certificate Rotation</a:t>
            </a:r>
            <a:endParaRPr/>
          </a:p>
        </p:txBody>
      </p:sp>
      <p:sp>
        <p:nvSpPr>
          <p:cNvPr id="308" name="Google Shape;308;p54"/>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81000" lvl="0" marL="457200" rtl="0" algn="l">
              <a:spcBef>
                <a:spcPts val="800"/>
              </a:spcBef>
              <a:spcAft>
                <a:spcPts val="0"/>
              </a:spcAft>
              <a:buSzPts val="2400"/>
              <a:buChar char="●"/>
            </a:pPr>
            <a:r>
              <a:rPr lang="en" sz="2400"/>
              <a:t>O</a:t>
            </a:r>
            <a:r>
              <a:rPr lang="en" sz="2400"/>
              <a:t>btains the kubelet certificate and rotates automatically as the expiration date approaches</a:t>
            </a:r>
            <a:endParaRPr sz="2400"/>
          </a:p>
        </p:txBody>
      </p:sp>
      <p:sp>
        <p:nvSpPr>
          <p:cNvPr id="309" name="Google Shape;309;p54"/>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310" name="Google Shape;310;p54"/>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5"/>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Limit Node Access to API</a:t>
            </a:r>
            <a:endParaRPr/>
          </a:p>
        </p:txBody>
      </p:sp>
      <p:sp>
        <p:nvSpPr>
          <p:cNvPr id="316" name="Google Shape;316;p55"/>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A security-conscious enhancement, to prevent Kubelets from self-setting labels within core namespaces like </a:t>
            </a:r>
            <a:r>
              <a:rPr b="1" lang="en" sz="2400"/>
              <a:t>k8s.io</a:t>
            </a:r>
            <a:r>
              <a:rPr lang="en" sz="2400"/>
              <a:t> and </a:t>
            </a:r>
            <a:r>
              <a:rPr b="1" lang="en" sz="2400"/>
              <a:t>kubernetes.io</a:t>
            </a:r>
            <a:endParaRPr/>
          </a:p>
        </p:txBody>
      </p:sp>
      <p:sp>
        <p:nvSpPr>
          <p:cNvPr id="317" name="Google Shape;317;p55"/>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318" name="Google Shape;318;p55"/>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6"/>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CertificateSigningRequest AP</a:t>
            </a:r>
            <a:r>
              <a:rPr lang="en" sz="2300">
                <a:solidFill>
                  <a:schemeClr val="dk1"/>
                </a:solidFill>
                <a:latin typeface="Arial"/>
                <a:ea typeface="Arial"/>
                <a:cs typeface="Arial"/>
                <a:sym typeface="Arial"/>
              </a:rPr>
              <a:t>I</a:t>
            </a:r>
            <a:endParaRPr/>
          </a:p>
        </p:txBody>
      </p:sp>
      <p:sp>
        <p:nvSpPr>
          <p:cNvPr id="324" name="Google Shape;324;p56"/>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292100" lvl="0" marL="457200" rtl="0" algn="l">
              <a:lnSpc>
                <a:spcPct val="160000"/>
              </a:lnSpc>
              <a:spcBef>
                <a:spcPts val="0"/>
              </a:spcBef>
              <a:spcAft>
                <a:spcPts val="0"/>
              </a:spcAft>
              <a:buSzPts val="1000"/>
              <a:buChar char="●"/>
            </a:pPr>
            <a:r>
              <a:rPr lang="en" sz="1600"/>
              <a:t>Every Kubernetes cluster has a root CA used to encrypt traffic between core Kubernetes components. Handled by the Certificates API. </a:t>
            </a:r>
            <a:endParaRPr sz="1600"/>
          </a:p>
          <a:p>
            <a:pPr indent="-292100" lvl="0" marL="457200" rtl="0" algn="l">
              <a:lnSpc>
                <a:spcPct val="160000"/>
              </a:lnSpc>
              <a:spcBef>
                <a:spcPts val="0"/>
              </a:spcBef>
              <a:spcAft>
                <a:spcPts val="0"/>
              </a:spcAft>
              <a:buSzPts val="1000"/>
              <a:buChar char="●"/>
            </a:pPr>
            <a:r>
              <a:rPr lang="en" sz="1600"/>
              <a:t>Adds a Registration Authority to improve both the signing process and bolster cluster security.</a:t>
            </a:r>
            <a:endParaRPr sz="1600"/>
          </a:p>
        </p:txBody>
      </p:sp>
      <p:sp>
        <p:nvSpPr>
          <p:cNvPr id="325" name="Google Shape;325;p56"/>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326" name="Google Shape;326;p56"/>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7"/>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CLUSTER LIFECYCLE</a:t>
            </a:r>
            <a:endParaRPr/>
          </a:p>
        </p:txBody>
      </p:sp>
      <p:sp>
        <p:nvSpPr>
          <p:cNvPr id="332" name="Google Shape;332;p57"/>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New kubeadm component config scheme</a:t>
            </a:r>
            <a:endParaRPr/>
          </a:p>
        </p:txBody>
      </p:sp>
      <p:sp>
        <p:nvSpPr>
          <p:cNvPr id="338" name="Google Shape;338;p58"/>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30200" lvl="0" marL="457200" rtl="0" algn="l">
              <a:spcBef>
                <a:spcPts val="800"/>
              </a:spcBef>
              <a:spcAft>
                <a:spcPts val="0"/>
              </a:spcAft>
              <a:buSzPts val="1600"/>
              <a:buChar char="●"/>
            </a:pPr>
            <a:r>
              <a:rPr lang="en" sz="2200"/>
              <a:t>Kubeadm component configuration management is getting a refresh. </a:t>
            </a:r>
            <a:endParaRPr sz="2200"/>
          </a:p>
          <a:p>
            <a:pPr indent="-330200" lvl="0" marL="457200" rtl="0" algn="l">
              <a:spcBef>
                <a:spcPts val="0"/>
              </a:spcBef>
              <a:spcAft>
                <a:spcPts val="0"/>
              </a:spcAft>
              <a:buSzPts val="1600"/>
              <a:buChar char="●"/>
            </a:pPr>
            <a:r>
              <a:rPr lang="en" sz="2200"/>
              <a:t>Some changes include stop defaulting component configs and delegating config validation.</a:t>
            </a:r>
            <a:endParaRPr sz="2200"/>
          </a:p>
        </p:txBody>
      </p:sp>
      <p:sp>
        <p:nvSpPr>
          <p:cNvPr id="339" name="Google Shape;339;p58"/>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340" name="Google Shape;340;p58"/>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9"/>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kubeadm: Customization with Patches</a:t>
            </a:r>
            <a:endParaRPr/>
          </a:p>
        </p:txBody>
      </p:sp>
      <p:sp>
        <p:nvSpPr>
          <p:cNvPr id="346" name="Google Shape;346;p59"/>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A new flag, </a:t>
            </a:r>
            <a:r>
              <a:rPr b="1" lang="en" sz="2400"/>
              <a:t>--experimental-patches</a:t>
            </a:r>
            <a:r>
              <a:rPr lang="en" sz="2400"/>
              <a:t> has been added to allow for different limits for dev, test, prod, or other environments.</a:t>
            </a:r>
            <a:endParaRPr sz="2400"/>
          </a:p>
          <a:p>
            <a:pPr indent="-381000" lvl="0" marL="457200" rtl="0" algn="l">
              <a:spcBef>
                <a:spcPts val="0"/>
              </a:spcBef>
              <a:spcAft>
                <a:spcPts val="0"/>
              </a:spcAft>
              <a:buSzPts val="2400"/>
              <a:buChar char="●"/>
            </a:pPr>
            <a:r>
              <a:rPr lang="en" sz="2400"/>
              <a:t>Once this feature reaches beta, it will become </a:t>
            </a:r>
            <a:r>
              <a:rPr b="1" lang="en" sz="2400"/>
              <a:t>--patches</a:t>
            </a:r>
            <a:r>
              <a:rPr lang="en" sz="2400"/>
              <a:t>.</a:t>
            </a:r>
            <a:endParaRPr sz="2400"/>
          </a:p>
        </p:txBody>
      </p:sp>
      <p:sp>
        <p:nvSpPr>
          <p:cNvPr id="347" name="Google Shape;347;p59"/>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348" name="Google Shape;348;p59"/>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0"/>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INSTRUMENTATION</a:t>
            </a:r>
            <a:endParaRPr/>
          </a:p>
        </p:txBody>
      </p:sp>
      <p:sp>
        <p:nvSpPr>
          <p:cNvPr id="354" name="Google Shape;354;p60"/>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1"/>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Redesign Event API</a:t>
            </a:r>
            <a:endParaRPr/>
          </a:p>
        </p:txBody>
      </p:sp>
      <p:sp>
        <p:nvSpPr>
          <p:cNvPr id="360" name="Google Shape;360;p61"/>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Reduces the impact Events have on the rest of the cluster</a:t>
            </a:r>
            <a:endParaRPr sz="2400"/>
          </a:p>
          <a:p>
            <a:pPr indent="-381000" lvl="0" marL="457200" rtl="0" algn="l">
              <a:spcBef>
                <a:spcPts val="0"/>
              </a:spcBef>
              <a:spcAft>
                <a:spcPts val="0"/>
              </a:spcAft>
              <a:buSzPts val="2400"/>
              <a:buChar char="●"/>
            </a:pPr>
            <a:r>
              <a:rPr lang="en" sz="2400"/>
              <a:t>New API enables users to be able to better track changes in the state of objects</a:t>
            </a:r>
            <a:endParaRPr sz="2400"/>
          </a:p>
        </p:txBody>
      </p:sp>
      <p:sp>
        <p:nvSpPr>
          <p:cNvPr id="361" name="Google Shape;361;p61"/>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362" name="Google Shape;362;p61"/>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2"/>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Structured Logging</a:t>
            </a:r>
            <a:endParaRPr/>
          </a:p>
        </p:txBody>
      </p:sp>
      <p:sp>
        <p:nvSpPr>
          <p:cNvPr id="368" name="Google Shape;368;p62"/>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Kubernetes logs have traditionally been unstructured strings</a:t>
            </a:r>
            <a:endParaRPr/>
          </a:p>
          <a:p>
            <a:pPr indent="-342900" lvl="0" marL="457200" rtl="0" algn="l">
              <a:spcBef>
                <a:spcPts val="0"/>
              </a:spcBef>
              <a:spcAft>
                <a:spcPts val="0"/>
              </a:spcAft>
              <a:buSzPts val="1800"/>
              <a:buChar char="•"/>
            </a:pPr>
            <a:r>
              <a:rPr lang="en"/>
              <a:t>structured logs support natively “key, value” pairs and object references</a:t>
            </a:r>
            <a:endParaRPr/>
          </a:p>
          <a:p>
            <a:pPr indent="-342900" lvl="0" marL="457200" rtl="0" algn="l">
              <a:spcBef>
                <a:spcPts val="0"/>
              </a:spcBef>
              <a:spcAft>
                <a:spcPts val="0"/>
              </a:spcAft>
              <a:buSzPts val="1800"/>
              <a:buChar char="•"/>
            </a:pPr>
            <a:r>
              <a:rPr lang="en"/>
              <a:t>two new methods in the klog library: InfoS and ErrorS</a:t>
            </a:r>
            <a:endParaRPr/>
          </a:p>
          <a:p>
            <a:pPr indent="0" lvl="0" marL="0" rtl="0" algn="l">
              <a:spcBef>
                <a:spcPts val="800"/>
              </a:spcBef>
              <a:spcAft>
                <a:spcPts val="0"/>
              </a:spcAft>
              <a:buNone/>
            </a:pPr>
            <a:r>
              <a:t/>
            </a:r>
            <a:endParaRPr/>
          </a:p>
          <a:p>
            <a:pPr indent="-342900" lvl="0" marL="457200" rtl="0" algn="l">
              <a:spcBef>
                <a:spcPts val="800"/>
              </a:spcBef>
              <a:spcAft>
                <a:spcPts val="0"/>
              </a:spcAft>
              <a:buSzPts val="1800"/>
              <a:buChar char="•"/>
            </a:pPr>
            <a:r>
              <a:rPr lang="en"/>
              <a:t>Result:</a:t>
            </a:r>
            <a:endParaRPr/>
          </a:p>
          <a:p>
            <a:pPr indent="0" lvl="0" marL="0" rtl="0" algn="l">
              <a:spcBef>
                <a:spcPts val="800"/>
              </a:spcBef>
              <a:spcAft>
                <a:spcPts val="0"/>
              </a:spcAft>
              <a:buNone/>
            </a:pPr>
            <a:r>
              <a:rPr lang="en" sz="1000">
                <a:latin typeface="Courier New"/>
                <a:ea typeface="Courier New"/>
                <a:cs typeface="Courier New"/>
                <a:sym typeface="Courier New"/>
              </a:rPr>
              <a:t>I1025 00:15:15.525108       1 controller_utils.go:116] "Pod status updated" pod="kube-system/kubedns" status="ready"</a:t>
            </a:r>
            <a:endParaRPr sz="1000">
              <a:latin typeface="Courier New"/>
              <a:ea typeface="Courier New"/>
              <a:cs typeface="Courier New"/>
              <a:sym typeface="Courier New"/>
            </a:endParaRPr>
          </a:p>
          <a:p>
            <a:pPr indent="0" lvl="0" marL="457200" rtl="0" algn="l">
              <a:spcBef>
                <a:spcPts val="800"/>
              </a:spcBef>
              <a:spcAft>
                <a:spcPts val="0"/>
              </a:spcAft>
              <a:buNone/>
            </a:pPr>
            <a:r>
              <a:t/>
            </a:r>
            <a:endParaRPr/>
          </a:p>
        </p:txBody>
      </p:sp>
      <p:sp>
        <p:nvSpPr>
          <p:cNvPr id="369" name="Google Shape;369;p62"/>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370" name="Google Shape;370;p62"/>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pic>
        <p:nvPicPr>
          <p:cNvPr id="371" name="Google Shape;371;p62"/>
          <p:cNvPicPr preferRelativeResize="0"/>
          <p:nvPr/>
        </p:nvPicPr>
        <p:blipFill>
          <a:blip r:embed="rId6">
            <a:alphaModFix/>
          </a:blip>
          <a:stretch>
            <a:fillRect/>
          </a:stretch>
        </p:blipFill>
        <p:spPr>
          <a:xfrm>
            <a:off x="304475" y="2933750"/>
            <a:ext cx="5171575" cy="245875"/>
          </a:xfrm>
          <a:prstGeom prst="rect">
            <a:avLst/>
          </a:prstGeom>
          <a:noFill/>
          <a:ln>
            <a:noFill/>
          </a:ln>
        </p:spPr>
      </p:pic>
      <p:sp>
        <p:nvSpPr>
          <p:cNvPr id="372" name="Google Shape;372;p62"/>
          <p:cNvSpPr txBox="1"/>
          <p:nvPr>
            <p:ph idx="4" type="body"/>
          </p:nvPr>
        </p:nvSpPr>
        <p:spPr>
          <a:xfrm>
            <a:off x="2993175" y="4477550"/>
            <a:ext cx="3157500" cy="443100"/>
          </a:xfrm>
          <a:prstGeom prst="rect">
            <a:avLst/>
          </a:prstGeom>
          <a:noFill/>
          <a:ln>
            <a:noFill/>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7"/>
              </a:rPr>
              <a:t>Feature Blog</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Agenda</a:t>
            </a:r>
            <a:endParaRPr/>
          </a:p>
        </p:txBody>
      </p:sp>
      <p:sp>
        <p:nvSpPr>
          <p:cNvPr id="184" name="Google Shape;184;p36"/>
          <p:cNvSpPr txBox="1"/>
          <p:nvPr>
            <p:ph idx="1" type="body"/>
          </p:nvPr>
        </p:nvSpPr>
        <p:spPr>
          <a:xfrm>
            <a:off x="257175" y="1066800"/>
            <a:ext cx="5175000" cy="3614700"/>
          </a:xfrm>
          <a:prstGeom prst="rect">
            <a:avLst/>
          </a:prstGeom>
        </p:spPr>
        <p:txBody>
          <a:bodyPr anchorCtr="0" anchor="t" bIns="68575" lIns="68575" spcFirstLastPara="1" rIns="68575" wrap="square" tIns="68575">
            <a:noAutofit/>
          </a:bodyPr>
          <a:lstStyle/>
          <a:p>
            <a:pPr indent="0" lvl="0" marL="0" marR="0" rtl="0" algn="l">
              <a:lnSpc>
                <a:spcPct val="90000"/>
              </a:lnSpc>
              <a:spcBef>
                <a:spcPts val="800"/>
              </a:spcBef>
              <a:spcAft>
                <a:spcPts val="0"/>
              </a:spcAft>
              <a:buNone/>
            </a:pPr>
            <a:r>
              <a:t/>
            </a:r>
            <a:endParaRPr/>
          </a:p>
          <a:p>
            <a:pPr indent="-342900" lvl="0" marL="457200" marR="0" rtl="0" algn="l">
              <a:lnSpc>
                <a:spcPct val="90000"/>
              </a:lnSpc>
              <a:spcBef>
                <a:spcPts val="800"/>
              </a:spcBef>
              <a:spcAft>
                <a:spcPts val="0"/>
              </a:spcAft>
              <a:buSzPts val="1800"/>
              <a:buChar char="★"/>
            </a:pPr>
            <a:r>
              <a:rPr lang="en"/>
              <a:t>1.20 Release Update</a:t>
            </a:r>
            <a:br>
              <a:rPr lang="en"/>
            </a:br>
            <a:endParaRPr/>
          </a:p>
          <a:p>
            <a:pPr indent="-342900" lvl="0" marL="457200" rtl="0" algn="l">
              <a:spcBef>
                <a:spcPts val="0"/>
              </a:spcBef>
              <a:spcAft>
                <a:spcPts val="0"/>
              </a:spcAft>
              <a:buSzPts val="1800"/>
              <a:buChar char="★"/>
            </a:pPr>
            <a:r>
              <a:rPr lang="en"/>
              <a:t>1.19 Stats</a:t>
            </a:r>
            <a:br>
              <a:rPr lang="en"/>
            </a:br>
            <a:r>
              <a:rPr lang="en"/>
              <a:t> </a:t>
            </a:r>
            <a:endParaRPr/>
          </a:p>
          <a:p>
            <a:pPr indent="-342900" lvl="0" marL="457200" rtl="0" algn="l">
              <a:spcBef>
                <a:spcPts val="0"/>
              </a:spcBef>
              <a:spcAft>
                <a:spcPts val="0"/>
              </a:spcAft>
              <a:buSzPts val="1800"/>
              <a:buChar char="★"/>
            </a:pPr>
            <a:r>
              <a:rPr lang="en"/>
              <a:t>1.19 Highlights</a:t>
            </a:r>
            <a:br>
              <a:rPr lang="en"/>
            </a:br>
            <a:endParaRPr/>
          </a:p>
          <a:p>
            <a:pPr indent="-342900" lvl="0" marL="457200" rtl="0" algn="l">
              <a:spcBef>
                <a:spcPts val="0"/>
              </a:spcBef>
              <a:spcAft>
                <a:spcPts val="0"/>
              </a:spcAft>
              <a:buSzPts val="1800"/>
              <a:buChar char="★"/>
            </a:pPr>
            <a:r>
              <a:rPr lang="en"/>
              <a:t>SIG Updates</a:t>
            </a:r>
            <a:br>
              <a:rPr lang="en"/>
            </a:br>
            <a:endParaRPr/>
          </a:p>
          <a:p>
            <a:pPr indent="-342900" lvl="0" marL="457200" rtl="0" algn="l">
              <a:spcBef>
                <a:spcPts val="0"/>
              </a:spcBef>
              <a:spcAft>
                <a:spcPts val="0"/>
              </a:spcAft>
              <a:buSzPts val="1800"/>
              <a:buChar char="★"/>
            </a:pPr>
            <a:r>
              <a:rPr lang="en"/>
              <a:t>Q&amp;A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NETWORK</a:t>
            </a:r>
            <a:endParaRPr/>
          </a:p>
        </p:txBody>
      </p:sp>
      <p:sp>
        <p:nvSpPr>
          <p:cNvPr id="378" name="Google Shape;378;p63"/>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4"/>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SCTP Support for Services, Pod, Endpoint, and NetworkPolicy</a:t>
            </a:r>
            <a:endParaRPr/>
          </a:p>
        </p:txBody>
      </p:sp>
      <p:sp>
        <p:nvSpPr>
          <p:cNvPr id="384" name="Google Shape;384;p64"/>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800"/>
              </a:spcBef>
              <a:spcAft>
                <a:spcPts val="0"/>
              </a:spcAft>
              <a:buNone/>
            </a:pPr>
            <a:r>
              <a:rPr lang="en" sz="2400"/>
              <a:t>Enables specifying SCTP as a protocol by default.</a:t>
            </a:r>
            <a:endParaRPr sz="2400"/>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a:p>
            <a:pPr indent="0" lvl="0" marL="0" rtl="0" algn="l">
              <a:spcBef>
                <a:spcPts val="800"/>
              </a:spcBef>
              <a:spcAft>
                <a:spcPts val="0"/>
              </a:spcAft>
              <a:buNone/>
            </a:pPr>
            <a:r>
              <a:t/>
            </a:r>
            <a:endParaRPr sz="700">
              <a:latin typeface="Courier New"/>
              <a:ea typeface="Courier New"/>
              <a:cs typeface="Courier New"/>
              <a:sym typeface="Courier New"/>
            </a:endParaRPr>
          </a:p>
        </p:txBody>
      </p:sp>
      <p:sp>
        <p:nvSpPr>
          <p:cNvPr id="385" name="Google Shape;385;p64"/>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386" name="Google Shape;386;p64"/>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pic>
        <p:nvPicPr>
          <p:cNvPr id="387" name="Google Shape;387;p64"/>
          <p:cNvPicPr preferRelativeResize="0"/>
          <p:nvPr/>
        </p:nvPicPr>
        <p:blipFill>
          <a:blip r:embed="rId6">
            <a:alphaModFix/>
          </a:blip>
          <a:stretch>
            <a:fillRect/>
          </a:stretch>
        </p:blipFill>
        <p:spPr>
          <a:xfrm>
            <a:off x="3743325" y="1821775"/>
            <a:ext cx="1573075" cy="2397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5"/>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marR="0" rtl="0" algn="l">
              <a:lnSpc>
                <a:spcPct val="115000"/>
              </a:lnSpc>
              <a:spcBef>
                <a:spcPts val="2400"/>
              </a:spcBef>
              <a:spcAft>
                <a:spcPts val="600"/>
              </a:spcAft>
              <a:buNone/>
            </a:pPr>
            <a:r>
              <a:rPr lang="en"/>
              <a:t>EndpointSlice API</a:t>
            </a:r>
            <a:endParaRPr/>
          </a:p>
        </p:txBody>
      </p:sp>
      <p:sp>
        <p:nvSpPr>
          <p:cNvPr id="393" name="Google Shape;393;p65"/>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342900" lvl="0" marL="457200" rtl="0" algn="l">
              <a:spcBef>
                <a:spcPts val="800"/>
              </a:spcBef>
              <a:spcAft>
                <a:spcPts val="0"/>
              </a:spcAft>
              <a:buSzPts val="1800"/>
              <a:buChar char="●"/>
            </a:pPr>
            <a:r>
              <a:rPr b="1" lang="en"/>
              <a:t>10x scalable</a:t>
            </a:r>
            <a:r>
              <a:rPr lang="en"/>
              <a:t> alternative to the Endpoint API</a:t>
            </a:r>
            <a:endParaRPr/>
          </a:p>
          <a:p>
            <a:pPr indent="-342900" lvl="0" marL="457200" rtl="0" algn="l">
              <a:spcBef>
                <a:spcPts val="0"/>
              </a:spcBef>
              <a:spcAft>
                <a:spcPts val="0"/>
              </a:spcAft>
              <a:buSzPts val="1800"/>
              <a:buChar char="●"/>
            </a:pPr>
            <a:r>
              <a:rPr lang="en"/>
              <a:t>Enabled in kube-proxy by default</a:t>
            </a:r>
            <a:endParaRPr/>
          </a:p>
          <a:p>
            <a:pPr indent="0" lvl="0" marL="0" rtl="0" algn="l">
              <a:spcBef>
                <a:spcPts val="800"/>
              </a:spcBef>
              <a:spcAft>
                <a:spcPts val="0"/>
              </a:spcAft>
              <a:buNone/>
            </a:pPr>
            <a:r>
              <a:t/>
            </a:r>
            <a:endParaRPr/>
          </a:p>
        </p:txBody>
      </p:sp>
      <p:sp>
        <p:nvSpPr>
          <p:cNvPr id="394" name="Google Shape;394;p65"/>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ighlight>
                  <a:srgbClr val="FF0000"/>
                </a:highlight>
                <a:hlinkClick r:id="rId4"/>
              </a:rPr>
            </a:br>
            <a:r>
              <a:rPr b="1" lang="en" sz="2000" u="sng">
                <a:solidFill>
                  <a:schemeClr val="hlink"/>
                </a:solidFill>
                <a:hlinkClick r:id="rId5"/>
              </a:rPr>
              <a:t>Enhancement Proposal</a:t>
            </a:r>
            <a:endParaRPr b="1" sz="2000"/>
          </a:p>
        </p:txBody>
      </p:sp>
      <p:sp>
        <p:nvSpPr>
          <p:cNvPr id="395" name="Google Shape;395;p65"/>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
        <p:nvSpPr>
          <p:cNvPr id="396" name="Google Shape;396;p65"/>
          <p:cNvSpPr txBox="1"/>
          <p:nvPr>
            <p:ph idx="4" type="body"/>
          </p:nvPr>
        </p:nvSpPr>
        <p:spPr>
          <a:xfrm>
            <a:off x="2993175" y="4477550"/>
            <a:ext cx="3157500" cy="443100"/>
          </a:xfrm>
          <a:prstGeom prst="rect">
            <a:avLst/>
          </a:prstGeom>
          <a:noFill/>
          <a:ln>
            <a:noFill/>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6"/>
              </a:rPr>
              <a:t>Feature Blog</a:t>
            </a:r>
            <a:endParaRPr b="1" sz="2000"/>
          </a:p>
        </p:txBody>
      </p:sp>
      <p:pic>
        <p:nvPicPr>
          <p:cNvPr id="397" name="Google Shape;397;p65"/>
          <p:cNvPicPr preferRelativeResize="0"/>
          <p:nvPr/>
        </p:nvPicPr>
        <p:blipFill>
          <a:blip r:embed="rId7">
            <a:alphaModFix/>
          </a:blip>
          <a:stretch>
            <a:fillRect/>
          </a:stretch>
        </p:blipFill>
        <p:spPr>
          <a:xfrm>
            <a:off x="1311525" y="2236950"/>
            <a:ext cx="3157500" cy="2062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6"/>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Graduate Ingress to V1</a:t>
            </a:r>
            <a:endParaRPr/>
          </a:p>
        </p:txBody>
      </p:sp>
      <p:sp>
        <p:nvSpPr>
          <p:cNvPr id="403" name="Google Shape;403;p66"/>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After being introduced in Kubernetes 1.1 this API now reaches GA.</a:t>
            </a:r>
            <a:endParaRPr/>
          </a:p>
          <a:p>
            <a:pPr indent="-342900" lvl="0" marL="457200" rtl="0" algn="l">
              <a:spcBef>
                <a:spcPts val="0"/>
              </a:spcBef>
              <a:spcAft>
                <a:spcPts val="0"/>
              </a:spcAft>
              <a:buSzPts val="1800"/>
              <a:buChar char="●"/>
            </a:pPr>
            <a:r>
              <a:rPr lang="en"/>
              <a:t>This version includes several changes, like the </a:t>
            </a:r>
            <a:r>
              <a:rPr lang="en">
                <a:latin typeface="Courier New"/>
                <a:ea typeface="Courier New"/>
                <a:cs typeface="Courier New"/>
                <a:sym typeface="Courier New"/>
              </a:rPr>
              <a:t>ServiceName</a:t>
            </a:r>
            <a:r>
              <a:rPr lang="en"/>
              <a:t> and </a:t>
            </a:r>
            <a:r>
              <a:rPr lang="en">
                <a:latin typeface="Courier New"/>
                <a:ea typeface="Courier New"/>
                <a:cs typeface="Courier New"/>
                <a:sym typeface="Courier New"/>
              </a:rPr>
              <a:t>ServicePort</a:t>
            </a:r>
            <a:r>
              <a:rPr lang="en"/>
              <a:t> fields are now </a:t>
            </a:r>
            <a:r>
              <a:rPr lang="en">
                <a:latin typeface="Courier New"/>
                <a:ea typeface="Courier New"/>
                <a:cs typeface="Courier New"/>
                <a:sym typeface="Courier New"/>
              </a:rPr>
              <a:t>service.name</a:t>
            </a:r>
            <a:r>
              <a:rPr lang="en"/>
              <a:t> and </a:t>
            </a:r>
            <a:r>
              <a:rPr lang="en">
                <a:latin typeface="Courier New"/>
                <a:ea typeface="Courier New"/>
                <a:cs typeface="Courier New"/>
                <a:sym typeface="Courier New"/>
              </a:rPr>
              <a:t>service.port</a:t>
            </a:r>
            <a:endParaRPr/>
          </a:p>
          <a:p>
            <a:pPr indent="0" lvl="0" marL="457200" rtl="0" algn="l">
              <a:spcBef>
                <a:spcPts val="800"/>
              </a:spcBef>
              <a:spcAft>
                <a:spcPts val="0"/>
              </a:spcAft>
              <a:buNone/>
            </a:pPr>
            <a:r>
              <a:t/>
            </a:r>
            <a:endParaRPr/>
          </a:p>
        </p:txBody>
      </p:sp>
      <p:sp>
        <p:nvSpPr>
          <p:cNvPr id="404" name="Google Shape;404;p66"/>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405" name="Google Shape;405;p66"/>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7"/>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Adding AppProtocol to Services and Endpoints</a:t>
            </a:r>
            <a:endParaRPr/>
          </a:p>
        </p:txBody>
      </p:sp>
      <p:sp>
        <p:nvSpPr>
          <p:cNvPr id="411" name="Google Shape;411;p67"/>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81000" lvl="0" marL="457200" rtl="0" algn="l">
              <a:spcBef>
                <a:spcPts val="800"/>
              </a:spcBef>
              <a:spcAft>
                <a:spcPts val="0"/>
              </a:spcAft>
              <a:buSzPts val="2400"/>
              <a:buChar char="●"/>
            </a:pPr>
            <a:r>
              <a:rPr lang="en" sz="2400"/>
              <a:t>Brings the </a:t>
            </a:r>
            <a:r>
              <a:rPr lang="en" sz="2400">
                <a:latin typeface="Courier New"/>
                <a:ea typeface="Courier New"/>
                <a:cs typeface="Courier New"/>
                <a:sym typeface="Courier New"/>
              </a:rPr>
              <a:t>AppProtocol</a:t>
            </a:r>
            <a:r>
              <a:rPr lang="en" sz="2400"/>
              <a:t> field introduced to </a:t>
            </a:r>
            <a:r>
              <a:rPr lang="en" sz="2400">
                <a:latin typeface="Courier New"/>
                <a:ea typeface="Courier New"/>
                <a:cs typeface="Courier New"/>
                <a:sym typeface="Courier New"/>
              </a:rPr>
              <a:t>EndpointSlice</a:t>
            </a:r>
            <a:r>
              <a:rPr lang="en" sz="2400"/>
              <a:t> in 1.17 to </a:t>
            </a:r>
            <a:r>
              <a:rPr lang="en" sz="2400">
                <a:latin typeface="Courier New"/>
                <a:ea typeface="Courier New"/>
                <a:cs typeface="Courier New"/>
                <a:sym typeface="Courier New"/>
              </a:rPr>
              <a:t>ServicePort</a:t>
            </a:r>
            <a:r>
              <a:rPr lang="en" sz="2400"/>
              <a:t> and </a:t>
            </a:r>
            <a:r>
              <a:rPr lang="en" sz="2400">
                <a:latin typeface="Courier New"/>
                <a:ea typeface="Courier New"/>
                <a:cs typeface="Courier New"/>
                <a:sym typeface="Courier New"/>
              </a:rPr>
              <a:t>EndpointPort</a:t>
            </a:r>
            <a:r>
              <a:rPr lang="en" sz="2400"/>
              <a:t> as well.</a:t>
            </a:r>
            <a:endParaRPr sz="2400"/>
          </a:p>
          <a:p>
            <a:pPr indent="-381000" lvl="0" marL="457200" rtl="0" algn="l">
              <a:spcBef>
                <a:spcPts val="0"/>
              </a:spcBef>
              <a:spcAft>
                <a:spcPts val="0"/>
              </a:spcAft>
              <a:buSzPts val="2400"/>
              <a:buChar char="●"/>
            </a:pPr>
            <a:r>
              <a:rPr lang="en" sz="2400"/>
              <a:t>Removes the necessity of using arbitrary resource annotations</a:t>
            </a:r>
            <a:endParaRPr sz="2400"/>
          </a:p>
          <a:p>
            <a:pPr indent="-381000" lvl="0" marL="457200" rtl="0" algn="l">
              <a:spcBef>
                <a:spcPts val="0"/>
              </a:spcBef>
              <a:spcAft>
                <a:spcPts val="0"/>
              </a:spcAft>
              <a:buSzPts val="2400"/>
              <a:buChar char="●"/>
            </a:pPr>
            <a:r>
              <a:rPr lang="en" sz="2400"/>
              <a:t>Increases UX and reduces </a:t>
            </a:r>
            <a:r>
              <a:rPr lang="en" sz="2400" u="sng">
                <a:solidFill>
                  <a:schemeClr val="hlink"/>
                </a:solidFill>
                <a:hlinkClick r:id="rId3"/>
              </a:rPr>
              <a:t>user frustration</a:t>
            </a:r>
            <a:endParaRPr sz="2400"/>
          </a:p>
        </p:txBody>
      </p:sp>
      <p:sp>
        <p:nvSpPr>
          <p:cNvPr id="412" name="Google Shape;412;p67"/>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4"/>
              </a:rPr>
              <a:t>Tracking Issue</a:t>
            </a:r>
            <a:endParaRPr b="1" sz="2000"/>
          </a:p>
          <a:p>
            <a:pPr indent="0" lvl="0" marL="0" rtl="0" algn="ctr">
              <a:spcBef>
                <a:spcPts val="800"/>
              </a:spcBef>
              <a:spcAft>
                <a:spcPts val="0"/>
              </a:spcAft>
              <a:buNone/>
            </a:pPr>
            <a:br>
              <a:rPr b="1" lang="en" sz="2000" u="sng">
                <a:solidFill>
                  <a:schemeClr val="hlink"/>
                </a:solidFill>
                <a:hlinkClick r:id="rId5"/>
              </a:rPr>
            </a:br>
            <a:r>
              <a:rPr b="1" lang="en" sz="2000" u="sng">
                <a:solidFill>
                  <a:schemeClr val="hlink"/>
                </a:solidFill>
                <a:hlinkClick r:id="rId6"/>
              </a:rPr>
              <a:t>Enhancement Proposal</a:t>
            </a:r>
            <a:endParaRPr b="1" sz="2000"/>
          </a:p>
        </p:txBody>
      </p:sp>
      <p:sp>
        <p:nvSpPr>
          <p:cNvPr id="413" name="Google Shape;413;p67"/>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8"/>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NODE</a:t>
            </a:r>
            <a:endParaRPr/>
          </a:p>
        </p:txBody>
      </p:sp>
      <p:sp>
        <p:nvSpPr>
          <p:cNvPr id="419" name="Google Shape;419;p68"/>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9"/>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Seccomp</a:t>
            </a:r>
            <a:endParaRPr/>
          </a:p>
        </p:txBody>
      </p:sp>
      <p:sp>
        <p:nvSpPr>
          <p:cNvPr id="425" name="Google Shape;425;p69"/>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Provides the ability to set a seccomp profile for a Pod, using Pod Security Policies.</a:t>
            </a:r>
            <a:endParaRPr sz="2400"/>
          </a:p>
          <a:p>
            <a:pPr indent="-381000" lvl="0" marL="457200" rtl="0" algn="l">
              <a:spcBef>
                <a:spcPts val="0"/>
              </a:spcBef>
              <a:spcAft>
                <a:spcPts val="0"/>
              </a:spcAft>
              <a:buSzPts val="2400"/>
              <a:buChar char="●"/>
            </a:pPr>
            <a:r>
              <a:rPr lang="en" sz="2400"/>
              <a:t>Allows for control of privilege given to pods</a:t>
            </a:r>
            <a:endParaRPr sz="2400"/>
          </a:p>
        </p:txBody>
      </p:sp>
      <p:sp>
        <p:nvSpPr>
          <p:cNvPr id="426" name="Google Shape;426;p69"/>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427" name="Google Shape;427;p69"/>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0"/>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Node Topology Manager</a:t>
            </a:r>
            <a:endParaRPr/>
          </a:p>
        </p:txBody>
      </p:sp>
      <p:sp>
        <p:nvSpPr>
          <p:cNvPr id="433" name="Google Shape;433;p70"/>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Certain workloads perform better when isolated on one CPU core vs. sharing time with other processes.</a:t>
            </a:r>
            <a:endParaRPr sz="2400"/>
          </a:p>
          <a:p>
            <a:pPr indent="-342900" lvl="0" marL="457200" rtl="0" algn="l">
              <a:spcBef>
                <a:spcPts val="0"/>
              </a:spcBef>
              <a:spcAft>
                <a:spcPts val="0"/>
              </a:spcAft>
              <a:buSzPts val="1800"/>
              <a:buChar char="●"/>
            </a:pPr>
            <a:r>
              <a:rPr lang="en" sz="2400"/>
              <a:t>Two enhancements were added in 1.19: </a:t>
            </a:r>
            <a:endParaRPr sz="2400"/>
          </a:p>
          <a:p>
            <a:pPr indent="-323850" lvl="1" marL="914400" rtl="0" algn="l">
              <a:spcBef>
                <a:spcPts val="0"/>
              </a:spcBef>
              <a:spcAft>
                <a:spcPts val="0"/>
              </a:spcAft>
              <a:buSzPts val="1500"/>
              <a:buChar char="○"/>
            </a:pPr>
            <a:r>
              <a:rPr lang="en" sz="2400"/>
              <a:t>GetPreferredAllocation </a:t>
            </a:r>
            <a:endParaRPr sz="2400"/>
          </a:p>
          <a:p>
            <a:pPr indent="-323850" lvl="1" marL="914400" rtl="0" algn="l">
              <a:spcBef>
                <a:spcPts val="0"/>
              </a:spcBef>
              <a:spcAft>
                <a:spcPts val="0"/>
              </a:spcAft>
              <a:buSzPts val="1500"/>
              <a:buChar char="○"/>
            </a:pPr>
            <a:r>
              <a:rPr lang="en" sz="2400"/>
              <a:t>GetPodLevelTopologyHints</a:t>
            </a:r>
            <a:endParaRPr sz="2400"/>
          </a:p>
        </p:txBody>
      </p:sp>
      <p:sp>
        <p:nvSpPr>
          <p:cNvPr id="434" name="Google Shape;434;p70"/>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435" name="Google Shape;435;p70"/>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1"/>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Building Kubelet without Docker</a:t>
            </a:r>
            <a:endParaRPr/>
          </a:p>
        </p:txBody>
      </p:sp>
      <p:sp>
        <p:nvSpPr>
          <p:cNvPr id="441" name="Google Shape;441;p71"/>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61950" lvl="0" marL="457200" rtl="0" algn="l">
              <a:spcBef>
                <a:spcPts val="800"/>
              </a:spcBef>
              <a:spcAft>
                <a:spcPts val="0"/>
              </a:spcAft>
              <a:buSzPts val="2100"/>
              <a:buChar char="●"/>
            </a:pPr>
            <a:r>
              <a:rPr lang="en" sz="2100"/>
              <a:t>Part of the effort around removing the dependency on the docker Golang package.</a:t>
            </a:r>
            <a:br>
              <a:rPr lang="en" sz="2100"/>
            </a:br>
            <a:endParaRPr sz="2100"/>
          </a:p>
          <a:p>
            <a:pPr indent="-361950" lvl="0" marL="457200" rtl="0" algn="l">
              <a:spcBef>
                <a:spcPts val="0"/>
              </a:spcBef>
              <a:spcAft>
                <a:spcPts val="0"/>
              </a:spcAft>
              <a:buSzPts val="2100"/>
              <a:buChar char="●"/>
            </a:pPr>
            <a:r>
              <a:rPr lang="en" sz="2100"/>
              <a:t>Allows for Kubelet to compile and work without the Docker dependency, but doesn’t remove any docker code from the codebase.</a:t>
            </a:r>
            <a:endParaRPr sz="2100"/>
          </a:p>
        </p:txBody>
      </p:sp>
      <p:sp>
        <p:nvSpPr>
          <p:cNvPr id="442" name="Google Shape;442;p71"/>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ighlight>
                  <a:srgbClr val="FF0000"/>
                </a:highlight>
                <a:hlinkClick r:id="rId4"/>
              </a:rPr>
            </a:br>
            <a:r>
              <a:rPr b="1" lang="en" sz="2000" u="sng">
                <a:solidFill>
                  <a:schemeClr val="hlink"/>
                </a:solidFill>
                <a:hlinkClick r:id="rId5"/>
              </a:rPr>
              <a:t>Enhancement Proposal</a:t>
            </a:r>
            <a:endParaRPr b="1" sz="2000"/>
          </a:p>
        </p:txBody>
      </p:sp>
      <p:sp>
        <p:nvSpPr>
          <p:cNvPr id="443" name="Google Shape;443;p71"/>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2"/>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Allow Users to Set a Pod’s Hostname to its Fully Qualified Domain Name (FQDN)</a:t>
            </a:r>
            <a:endParaRPr/>
          </a:p>
        </p:txBody>
      </p:sp>
      <p:sp>
        <p:nvSpPr>
          <p:cNvPr id="449" name="Google Shape;449;p72"/>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lnSpc>
                <a:spcPct val="160000"/>
              </a:lnSpc>
              <a:spcBef>
                <a:spcPts val="0"/>
              </a:spcBef>
              <a:spcAft>
                <a:spcPts val="0"/>
              </a:spcAft>
              <a:buSzPts val="1800"/>
              <a:buChar char="●"/>
            </a:pPr>
            <a:r>
              <a:rPr lang="en"/>
              <a:t>Allows for setting a</a:t>
            </a:r>
            <a:r>
              <a:rPr lang="en"/>
              <a:t> pod’s hostname to its FQDN, allowing for more interoperability with legacy systems.</a:t>
            </a:r>
            <a:endParaRPr/>
          </a:p>
          <a:p>
            <a:pPr indent="-342900" lvl="0" marL="457200" rtl="0" algn="l">
              <a:lnSpc>
                <a:spcPct val="160000"/>
              </a:lnSpc>
              <a:spcBef>
                <a:spcPts val="0"/>
              </a:spcBef>
              <a:spcAft>
                <a:spcPts val="0"/>
              </a:spcAft>
              <a:buSzPts val="1800"/>
              <a:buFont typeface="Courier New"/>
              <a:buChar char="●"/>
            </a:pPr>
            <a:r>
              <a:rPr b="1" lang="en">
                <a:latin typeface="Courier New"/>
                <a:ea typeface="Courier New"/>
                <a:cs typeface="Courier New"/>
                <a:sym typeface="Courier New"/>
              </a:rPr>
              <a:t>hostnameFQDN: true</a:t>
            </a:r>
            <a:endParaRPr b="1">
              <a:latin typeface="Courier New"/>
              <a:ea typeface="Courier New"/>
              <a:cs typeface="Courier New"/>
              <a:sym typeface="Courier New"/>
            </a:endParaRPr>
          </a:p>
        </p:txBody>
      </p:sp>
      <p:sp>
        <p:nvSpPr>
          <p:cNvPr id="450" name="Google Shape;450;p72"/>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451" name="Google Shape;451;p72"/>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1.20 Release Dates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3"/>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Kubelet Feature: Disable AcceleratorUsage Metrics</a:t>
            </a:r>
            <a:endParaRPr/>
          </a:p>
        </p:txBody>
      </p:sp>
      <p:sp>
        <p:nvSpPr>
          <p:cNvPr id="457" name="Google Shape;457;p73"/>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lnSpc>
                <a:spcPct val="160000"/>
              </a:lnSpc>
              <a:spcBef>
                <a:spcPts val="0"/>
              </a:spcBef>
              <a:spcAft>
                <a:spcPts val="0"/>
              </a:spcAft>
              <a:buSzPts val="1800"/>
              <a:buChar char="●"/>
            </a:pPr>
            <a:r>
              <a:rPr lang="en"/>
              <a:t>Summarizes the process to deprecate Kubelet collecting Accelerator Metrics data.</a:t>
            </a:r>
            <a:endParaRPr sz="2400"/>
          </a:p>
        </p:txBody>
      </p:sp>
      <p:sp>
        <p:nvSpPr>
          <p:cNvPr id="458" name="Google Shape;458;p73"/>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459" name="Google Shape;459;p73"/>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4"/>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SCHEDULING</a:t>
            </a:r>
            <a:endParaRPr/>
          </a:p>
        </p:txBody>
      </p:sp>
      <p:sp>
        <p:nvSpPr>
          <p:cNvPr id="465" name="Google Shape;465;p74"/>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5"/>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Graduate the kube-scheduler ComponentConfig to v1beta1</a:t>
            </a:r>
            <a:endParaRPr/>
          </a:p>
        </p:txBody>
      </p:sp>
      <p:sp>
        <p:nvSpPr>
          <p:cNvPr id="471" name="Google Shape;471;p75"/>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Introduces the v1beta1 version of the scheduler ComponentConfig</a:t>
            </a:r>
            <a:endParaRPr/>
          </a:p>
          <a:p>
            <a:pPr indent="-342900" lvl="0" marL="457200" rtl="0" algn="l">
              <a:spcBef>
                <a:spcPts val="0"/>
              </a:spcBef>
              <a:spcAft>
                <a:spcPts val="0"/>
              </a:spcAft>
              <a:buSzPts val="1800"/>
              <a:buChar char="●"/>
            </a:pPr>
            <a:r>
              <a:rPr lang="en"/>
              <a:t>The ComponentConfig is slated for GA in v1.21 after soaking through v1.20</a:t>
            </a:r>
            <a:endParaRPr/>
          </a:p>
          <a:p>
            <a:pPr indent="0" lvl="0" marL="0" rtl="0" algn="l">
              <a:spcBef>
                <a:spcPts val="800"/>
              </a:spcBef>
              <a:spcAft>
                <a:spcPts val="0"/>
              </a:spcAft>
              <a:buNone/>
            </a:pPr>
            <a:r>
              <a:t/>
            </a:r>
            <a:endParaRPr sz="1000">
              <a:latin typeface="Courier New"/>
              <a:ea typeface="Courier New"/>
              <a:cs typeface="Courier New"/>
              <a:sym typeface="Courier New"/>
            </a:endParaRPr>
          </a:p>
          <a:p>
            <a:pPr indent="0" lvl="0" marL="0" rtl="0" algn="l">
              <a:spcBef>
                <a:spcPts val="800"/>
              </a:spcBef>
              <a:spcAft>
                <a:spcPts val="0"/>
              </a:spcAft>
              <a:buNone/>
            </a:pPr>
            <a:r>
              <a:rPr lang="en" sz="1000">
                <a:latin typeface="Courier New"/>
                <a:ea typeface="Courier New"/>
                <a:cs typeface="Courier New"/>
                <a:sym typeface="Courier New"/>
              </a:rPr>
              <a:t>apiVersion: kubescheduler.config.k8s.io/v1beta1</a:t>
            </a:r>
            <a:endParaRPr sz="1000">
              <a:latin typeface="Courier New"/>
              <a:ea typeface="Courier New"/>
              <a:cs typeface="Courier New"/>
              <a:sym typeface="Courier New"/>
            </a:endParaRPr>
          </a:p>
          <a:p>
            <a:pPr indent="0" lvl="0" marL="0" rtl="0" algn="l">
              <a:spcBef>
                <a:spcPts val="800"/>
              </a:spcBef>
              <a:spcAft>
                <a:spcPts val="0"/>
              </a:spcAft>
              <a:buNone/>
            </a:pPr>
            <a:r>
              <a:rPr lang="en" sz="1000">
                <a:latin typeface="Courier New"/>
                <a:ea typeface="Courier New"/>
                <a:cs typeface="Courier New"/>
                <a:sym typeface="Courier New"/>
              </a:rPr>
              <a:t>kind: KubeSchedulerConfiguration</a:t>
            </a:r>
            <a:endParaRPr sz="1000">
              <a:latin typeface="Courier New"/>
              <a:ea typeface="Courier New"/>
              <a:cs typeface="Courier New"/>
              <a:sym typeface="Courier New"/>
            </a:endParaRPr>
          </a:p>
          <a:p>
            <a:pPr indent="0" lvl="0" marL="0" rtl="0" algn="l">
              <a:spcBef>
                <a:spcPts val="800"/>
              </a:spcBef>
              <a:spcAft>
                <a:spcPts val="0"/>
              </a:spcAft>
              <a:buNone/>
            </a:pPr>
            <a:r>
              <a:rPr lang="en" sz="1000">
                <a:latin typeface="Courier New"/>
                <a:ea typeface="Courier New"/>
                <a:cs typeface="Courier New"/>
                <a:sym typeface="Courier New"/>
              </a:rPr>
              <a:t>clientConnection:</a:t>
            </a:r>
            <a:endParaRPr sz="1000">
              <a:latin typeface="Courier New"/>
              <a:ea typeface="Courier New"/>
              <a:cs typeface="Courier New"/>
              <a:sym typeface="Courier New"/>
            </a:endParaRPr>
          </a:p>
          <a:p>
            <a:pPr indent="0" lvl="0" marL="0" rtl="0" algn="l">
              <a:spcBef>
                <a:spcPts val="800"/>
              </a:spcBef>
              <a:spcAft>
                <a:spcPts val="0"/>
              </a:spcAft>
              <a:buNone/>
            </a:pPr>
            <a:r>
              <a:rPr lang="en" sz="1000">
                <a:latin typeface="Courier New"/>
                <a:ea typeface="Courier New"/>
                <a:cs typeface="Courier New"/>
                <a:sym typeface="Courier New"/>
              </a:rPr>
              <a:t>  kubeconfig: /etc/srv/kubernetes/kube-scheduler/kubeconfig</a:t>
            </a:r>
            <a:endParaRPr sz="1000">
              <a:latin typeface="Courier New"/>
              <a:ea typeface="Courier New"/>
              <a:cs typeface="Courier New"/>
              <a:sym typeface="Courier New"/>
            </a:endParaRPr>
          </a:p>
        </p:txBody>
      </p:sp>
      <p:sp>
        <p:nvSpPr>
          <p:cNvPr id="472" name="Google Shape;472;p75"/>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highlight>
                  <a:srgbClr val="FF0000"/>
                </a:highlight>
              </a:rPr>
            </a:br>
            <a:r>
              <a:rPr b="1" lang="en" sz="2000" u="sng">
                <a:solidFill>
                  <a:schemeClr val="hlink"/>
                </a:solidFill>
                <a:hlinkClick r:id="rId4"/>
              </a:rPr>
              <a:t>Enhancement Proposal</a:t>
            </a:r>
            <a:endParaRPr b="1" sz="2000"/>
          </a:p>
        </p:txBody>
      </p:sp>
      <p:sp>
        <p:nvSpPr>
          <p:cNvPr id="473" name="Google Shape;473;p75"/>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6"/>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Run multiple Scheduling Profiles</a:t>
            </a:r>
            <a:endParaRPr/>
          </a:p>
        </p:txBody>
      </p:sp>
      <p:sp>
        <p:nvSpPr>
          <p:cNvPr id="479" name="Google Shape;479;p76"/>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Caters to the scheduling needs of </a:t>
            </a:r>
            <a:r>
              <a:rPr lang="en" sz="2400"/>
              <a:t>heterogeneous</a:t>
            </a:r>
            <a:r>
              <a:rPr lang="en" sz="2400"/>
              <a:t> workloads </a:t>
            </a:r>
            <a:endParaRPr sz="2400"/>
          </a:p>
          <a:p>
            <a:pPr indent="-381000" lvl="0" marL="457200" rtl="0" algn="l">
              <a:spcBef>
                <a:spcPts val="0"/>
              </a:spcBef>
              <a:spcAft>
                <a:spcPts val="0"/>
              </a:spcAft>
              <a:buSzPts val="2400"/>
              <a:buChar char="●"/>
            </a:pPr>
            <a:r>
              <a:rPr lang="en" sz="2400"/>
              <a:t>Allows for the scheduler to run different logic on the same scheduler</a:t>
            </a:r>
            <a:endParaRPr sz="2400"/>
          </a:p>
          <a:p>
            <a:pPr indent="-381000" lvl="0" marL="457200" rtl="0" algn="l">
              <a:spcBef>
                <a:spcPts val="0"/>
              </a:spcBef>
              <a:spcAft>
                <a:spcPts val="0"/>
              </a:spcAft>
              <a:buSzPts val="2400"/>
              <a:buChar char="●"/>
            </a:pPr>
            <a:r>
              <a:rPr lang="en" sz="2400"/>
              <a:t>Removes the concern of race conditions in operating multiple schedulers</a:t>
            </a:r>
            <a:endParaRPr sz="2400"/>
          </a:p>
        </p:txBody>
      </p:sp>
      <p:sp>
        <p:nvSpPr>
          <p:cNvPr id="480" name="Google Shape;480;p76"/>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ighlight>
                  <a:srgbClr val="FF0000"/>
                </a:highlight>
                <a:hlinkClick r:id="rId4"/>
              </a:rPr>
            </a:br>
            <a:r>
              <a:rPr b="1" lang="en" sz="2000" u="sng">
                <a:solidFill>
                  <a:schemeClr val="hlink"/>
                </a:solidFill>
                <a:hlinkClick r:id="rId5"/>
              </a:rPr>
              <a:t>Enhancement Proposal</a:t>
            </a:r>
            <a:endParaRPr b="1" sz="2000"/>
          </a:p>
        </p:txBody>
      </p:sp>
      <p:sp>
        <p:nvSpPr>
          <p:cNvPr id="481" name="Google Shape;481;p76"/>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7"/>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Even Pod Spreading Across Failure Domains</a:t>
            </a:r>
            <a:endParaRPr/>
          </a:p>
        </p:txBody>
      </p:sp>
      <p:sp>
        <p:nvSpPr>
          <p:cNvPr id="487" name="Google Shape;487;p77"/>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lnSpc>
                <a:spcPct val="115000"/>
              </a:lnSpc>
              <a:spcBef>
                <a:spcPts val="1200"/>
              </a:spcBef>
              <a:spcAft>
                <a:spcPts val="0"/>
              </a:spcAft>
              <a:buSzPts val="1800"/>
              <a:buChar char="●"/>
            </a:pPr>
            <a:r>
              <a:rPr lang="en"/>
              <a:t>The </a:t>
            </a:r>
            <a:r>
              <a:rPr lang="en">
                <a:latin typeface="Courier New"/>
                <a:ea typeface="Courier New"/>
                <a:cs typeface="Courier New"/>
                <a:sym typeface="Courier New"/>
              </a:rPr>
              <a:t>PodTopologySpread</a:t>
            </a:r>
            <a:r>
              <a:rPr lang="en"/>
              <a:t> feature gives users more fine-grained control on distribution of pods scheduling, so as to achieve better high availability and resource utilization.</a:t>
            </a:r>
            <a:endParaRPr/>
          </a:p>
          <a:p>
            <a:pPr indent="-342900" lvl="0" marL="457200" rtl="0" algn="l">
              <a:spcBef>
                <a:spcPts val="0"/>
              </a:spcBef>
              <a:spcAft>
                <a:spcPts val="0"/>
              </a:spcAft>
              <a:buSzPts val="1800"/>
              <a:buChar char="●"/>
            </a:pPr>
            <a:r>
              <a:rPr lang="en"/>
              <a:t>Provides for switching between a predicate or a priority.</a:t>
            </a:r>
            <a:endParaRPr/>
          </a:p>
        </p:txBody>
      </p:sp>
      <p:sp>
        <p:nvSpPr>
          <p:cNvPr id="488" name="Google Shape;488;p77"/>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highlight>
                  <a:srgbClr val="FF0000"/>
                </a:highlight>
              </a:rPr>
            </a:br>
            <a:r>
              <a:rPr b="1" lang="en" sz="2000" u="sng">
                <a:solidFill>
                  <a:schemeClr val="hlink"/>
                </a:solidFill>
                <a:hlinkClick r:id="rId4"/>
              </a:rPr>
              <a:t>Enhancement Proposal</a:t>
            </a:r>
            <a:endParaRPr b="1" sz="2000"/>
          </a:p>
        </p:txBody>
      </p:sp>
      <p:sp>
        <p:nvSpPr>
          <p:cNvPr id="489" name="Google Shape;489;p77"/>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
        <p:nvSpPr>
          <p:cNvPr id="490" name="Google Shape;490;p77"/>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8"/>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Add a Configurable Default Constraint to PodTopologySpread</a:t>
            </a:r>
            <a:endParaRPr/>
          </a:p>
        </p:txBody>
      </p:sp>
      <p:sp>
        <p:nvSpPr>
          <p:cNvPr id="496" name="Google Shape;496;p78"/>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sz="2400"/>
              <a:t>Allows default spreading constraints for pods not specifying any </a:t>
            </a:r>
            <a:r>
              <a:rPr lang="en" sz="2400">
                <a:latin typeface="Courier New"/>
                <a:ea typeface="Courier New"/>
                <a:cs typeface="Courier New"/>
                <a:sym typeface="Courier New"/>
              </a:rPr>
              <a:t>.spec.topologySpreadConstraints</a:t>
            </a:r>
            <a:endParaRPr>
              <a:latin typeface="Courier New"/>
              <a:ea typeface="Courier New"/>
              <a:cs typeface="Courier New"/>
              <a:sym typeface="Courier New"/>
            </a:endParaRPr>
          </a:p>
        </p:txBody>
      </p:sp>
      <p:sp>
        <p:nvSpPr>
          <p:cNvPr id="497" name="Google Shape;497;p78"/>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498" name="Google Shape;498;p78"/>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highlight>
                  <a:srgbClr val="FF0000"/>
                </a:highlight>
              </a:rPr>
            </a:br>
            <a:r>
              <a:rPr b="1" lang="en" sz="2000" u="sng">
                <a:solidFill>
                  <a:schemeClr val="hlink"/>
                </a:solidFill>
                <a:hlinkClick r:id="rId4"/>
              </a:rPr>
              <a:t>Enhancement Proposal</a:t>
            </a:r>
            <a:endParaRPr b="1"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9"/>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marR="0" rtl="0" algn="l">
              <a:lnSpc>
                <a:spcPct val="115000"/>
              </a:lnSpc>
              <a:spcBef>
                <a:spcPts val="2400"/>
              </a:spcBef>
              <a:spcAft>
                <a:spcPts val="600"/>
              </a:spcAft>
              <a:buNone/>
            </a:pPr>
            <a:r>
              <a:rPr lang="en"/>
              <a:t>Add non-preempting Option to PriorityClasses</a:t>
            </a:r>
            <a:endParaRPr/>
          </a:p>
        </p:txBody>
      </p:sp>
      <p:sp>
        <p:nvSpPr>
          <p:cNvPr id="504" name="Google Shape;504;p79"/>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81000" lvl="0" marL="457200" rtl="0" algn="l">
              <a:spcBef>
                <a:spcPts val="800"/>
              </a:spcBef>
              <a:spcAft>
                <a:spcPts val="0"/>
              </a:spcAft>
              <a:buSzPts val="2400"/>
              <a:buChar char="•"/>
            </a:pPr>
            <a:r>
              <a:rPr lang="en" sz="2400"/>
              <a:t>Makes preempting behavior optional for a PriorityClass</a:t>
            </a:r>
            <a:endParaRPr sz="2400"/>
          </a:p>
          <a:p>
            <a:pPr indent="-381000" lvl="0" marL="457200" rtl="0" algn="l">
              <a:spcBef>
                <a:spcPts val="0"/>
              </a:spcBef>
              <a:spcAft>
                <a:spcPts val="0"/>
              </a:spcAft>
              <a:buSzPts val="2400"/>
              <a:buChar char="•"/>
            </a:pPr>
            <a:r>
              <a:rPr lang="en" sz="2400"/>
              <a:t>Pods waiting to be scheduled won’t trigger preemption if it doesn’t have preemption enabled in it’s spec.</a:t>
            </a:r>
            <a:endParaRPr sz="2400"/>
          </a:p>
        </p:txBody>
      </p:sp>
      <p:sp>
        <p:nvSpPr>
          <p:cNvPr id="505" name="Google Shape;505;p79"/>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506" name="Google Shape;506;p79"/>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0"/>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STORAGE</a:t>
            </a:r>
            <a:endParaRPr/>
          </a:p>
        </p:txBody>
      </p:sp>
      <p:sp>
        <p:nvSpPr>
          <p:cNvPr id="512" name="Google Shape;512;p80"/>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1"/>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Immutable Secrets and ConfigMaps</a:t>
            </a:r>
            <a:endParaRPr/>
          </a:p>
        </p:txBody>
      </p:sp>
      <p:sp>
        <p:nvSpPr>
          <p:cNvPr id="518" name="Google Shape;518;p81"/>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lang="en" sz="2400"/>
              <a:t>Immutable Secrets and ConfigMaps</a:t>
            </a:r>
            <a:endParaRPr sz="2400"/>
          </a:p>
          <a:p>
            <a:pPr indent="0" lvl="0" marL="0" rtl="0" algn="ctr">
              <a:spcBef>
                <a:spcPts val="800"/>
              </a:spcBef>
              <a:spcAft>
                <a:spcPts val="0"/>
              </a:spcAft>
              <a:buNone/>
            </a:pPr>
            <a:r>
              <a:t/>
            </a:r>
            <a:endParaRPr/>
          </a:p>
          <a:p>
            <a:pPr indent="-342900" lvl="0" marL="457200" rtl="0" algn="l">
              <a:spcBef>
                <a:spcPts val="800"/>
              </a:spcBef>
              <a:spcAft>
                <a:spcPts val="0"/>
              </a:spcAft>
              <a:buSzPts val="1800"/>
              <a:buChar char="●"/>
            </a:pPr>
            <a:r>
              <a:t/>
            </a:r>
            <a:endParaRPr/>
          </a:p>
        </p:txBody>
      </p:sp>
      <p:sp>
        <p:nvSpPr>
          <p:cNvPr id="519" name="Google Shape;519;p81"/>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br>
            <a:r>
              <a:rPr b="1" lang="en" sz="2000" u="sng">
                <a:solidFill>
                  <a:schemeClr val="hlink"/>
                </a:solidFill>
                <a:hlinkClick r:id="rId4"/>
              </a:rPr>
              <a:t>Enhancement Proposal</a:t>
            </a:r>
            <a:endParaRPr b="1" sz="2000"/>
          </a:p>
        </p:txBody>
      </p:sp>
      <p:sp>
        <p:nvSpPr>
          <p:cNvPr id="520" name="Google Shape;520;p81"/>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2"/>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Azure Disk in-tree to CSI Driver Migration</a:t>
            </a:r>
            <a:endParaRPr/>
          </a:p>
        </p:txBody>
      </p:sp>
      <p:sp>
        <p:nvSpPr>
          <p:cNvPr id="526" name="Google Shape;526;p82"/>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800"/>
              </a:spcBef>
              <a:spcAft>
                <a:spcPts val="0"/>
              </a:spcAft>
              <a:buNone/>
            </a:pPr>
            <a:r>
              <a:rPr lang="en" sz="2400"/>
              <a:t>If you have the Azure Disk CSI Driver, you can turn on the feature gate </a:t>
            </a:r>
            <a:r>
              <a:rPr lang="en" sz="2400">
                <a:latin typeface="Courier New"/>
                <a:ea typeface="Courier New"/>
                <a:cs typeface="Courier New"/>
                <a:sym typeface="Courier New"/>
              </a:rPr>
              <a:t>CSIMigrationAzureDisk</a:t>
            </a:r>
            <a:r>
              <a:rPr lang="en" sz="2400"/>
              <a:t> to enable the same</a:t>
            </a:r>
            <a:endParaRPr/>
          </a:p>
        </p:txBody>
      </p:sp>
      <p:sp>
        <p:nvSpPr>
          <p:cNvPr id="527" name="Google Shape;527;p82"/>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528" name="Google Shape;528;p82"/>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8"/>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Overview</a:t>
            </a:r>
            <a:endParaRPr/>
          </a:p>
        </p:txBody>
      </p:sp>
      <p:sp>
        <p:nvSpPr>
          <p:cNvPr id="195" name="Google Shape;195;p38"/>
          <p:cNvSpPr txBox="1"/>
          <p:nvPr/>
        </p:nvSpPr>
        <p:spPr>
          <a:xfrm>
            <a:off x="257175" y="821375"/>
            <a:ext cx="5370000" cy="18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8"/>
          <p:cNvSpPr txBox="1"/>
          <p:nvPr>
            <p:ph idx="1" type="body"/>
          </p:nvPr>
        </p:nvSpPr>
        <p:spPr>
          <a:xfrm>
            <a:off x="257175" y="1066800"/>
            <a:ext cx="8629500" cy="3614700"/>
          </a:xfrm>
          <a:prstGeom prst="rect">
            <a:avLst/>
          </a:prstGeom>
        </p:spPr>
        <p:txBody>
          <a:bodyPr anchorCtr="0" anchor="t" bIns="68575" lIns="68575" spcFirstLastPara="1" rIns="68575" wrap="square" tIns="68575">
            <a:noAutofit/>
          </a:bodyPr>
          <a:lstStyle/>
          <a:p>
            <a:pPr indent="-381000" lvl="0" marL="457200" marR="0" rtl="0" algn="l">
              <a:lnSpc>
                <a:spcPct val="90000"/>
              </a:lnSpc>
              <a:spcBef>
                <a:spcPts val="800"/>
              </a:spcBef>
              <a:spcAft>
                <a:spcPts val="0"/>
              </a:spcAft>
              <a:buClr>
                <a:schemeClr val="accent3"/>
              </a:buClr>
              <a:buSzPts val="2400"/>
              <a:buFont typeface="Arial"/>
              <a:buChar char="★"/>
            </a:pPr>
            <a:r>
              <a:rPr lang="en" sz="2400"/>
              <a:t>1.20 Release</a:t>
            </a:r>
            <a:br>
              <a:rPr lang="en" sz="2400"/>
            </a:br>
            <a:endParaRPr sz="2400"/>
          </a:p>
          <a:p>
            <a:pPr indent="-342900" lvl="1" marL="914400" marR="0" rtl="0" algn="l">
              <a:lnSpc>
                <a:spcPct val="90000"/>
              </a:lnSpc>
              <a:spcBef>
                <a:spcPts val="0"/>
              </a:spcBef>
              <a:spcAft>
                <a:spcPts val="0"/>
              </a:spcAft>
              <a:buClr>
                <a:schemeClr val="accent3"/>
              </a:buClr>
              <a:buSzPts val="1800"/>
              <a:buFont typeface="Arial"/>
              <a:buChar char="○"/>
            </a:pPr>
            <a:r>
              <a:rPr lang="en" sz="1800"/>
              <a:t>Start Date: 14th of September 2020</a:t>
            </a:r>
            <a:endParaRPr sz="1800"/>
          </a:p>
          <a:p>
            <a:pPr indent="0" lvl="0" marL="914400" marR="0" rtl="0" algn="l">
              <a:lnSpc>
                <a:spcPct val="90000"/>
              </a:lnSpc>
              <a:spcBef>
                <a:spcPts val="800"/>
              </a:spcBef>
              <a:spcAft>
                <a:spcPts val="0"/>
              </a:spcAft>
              <a:buNone/>
            </a:pPr>
            <a:r>
              <a:t/>
            </a:r>
            <a:endParaRPr sz="1800"/>
          </a:p>
          <a:p>
            <a:pPr indent="-342900" lvl="1" marL="914400" marR="0" rtl="0" algn="l">
              <a:lnSpc>
                <a:spcPct val="90000"/>
              </a:lnSpc>
              <a:spcBef>
                <a:spcPts val="800"/>
              </a:spcBef>
              <a:spcAft>
                <a:spcPts val="0"/>
              </a:spcAft>
              <a:buClr>
                <a:schemeClr val="accent3"/>
              </a:buClr>
              <a:buSzPts val="1800"/>
              <a:buFont typeface="Arial"/>
              <a:buChar char="○"/>
            </a:pPr>
            <a:r>
              <a:rPr lang="en" sz="1800"/>
              <a:t>Original Target:  8th of December 2020</a:t>
            </a:r>
            <a:br>
              <a:rPr lang="en" sz="1800"/>
            </a:br>
            <a:endParaRPr sz="1800"/>
          </a:p>
          <a:p>
            <a:pPr indent="0" lvl="0" marL="914400" marR="0" rtl="0" algn="l">
              <a:lnSpc>
                <a:spcPct val="90000"/>
              </a:lnSpc>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3"/>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vSphere in-tree to CSI driver migration</a:t>
            </a:r>
            <a:endParaRPr/>
          </a:p>
        </p:txBody>
      </p:sp>
      <p:sp>
        <p:nvSpPr>
          <p:cNvPr id="534" name="Google Shape;534;p83"/>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800"/>
              </a:spcBef>
              <a:spcAft>
                <a:spcPts val="0"/>
              </a:spcAft>
              <a:buNone/>
            </a:pPr>
            <a:r>
              <a:rPr lang="en"/>
              <a:t>When enabled via the </a:t>
            </a:r>
            <a:r>
              <a:rPr lang="en">
                <a:latin typeface="Courier New"/>
                <a:ea typeface="Courier New"/>
                <a:cs typeface="Courier New"/>
                <a:sym typeface="Courier New"/>
              </a:rPr>
              <a:t>CSIMigrationvSphere</a:t>
            </a:r>
            <a:r>
              <a:rPr lang="en"/>
              <a:t> feature gate, all plugin operations are </a:t>
            </a:r>
            <a:r>
              <a:rPr lang="en"/>
              <a:t>shimmed</a:t>
            </a:r>
            <a:r>
              <a:rPr lang="en"/>
              <a:t> to the CSI Driver instead of the in-tree plugin provided the vSphere CSI Driver is installed on the cluster.</a:t>
            </a:r>
            <a:endParaRPr/>
          </a:p>
        </p:txBody>
      </p:sp>
      <p:sp>
        <p:nvSpPr>
          <p:cNvPr id="535" name="Google Shape;535;p83"/>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
        <p:nvSpPr>
          <p:cNvPr id="536" name="Google Shape;536;p83"/>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4"/>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Storage Capacity Tracking</a:t>
            </a:r>
            <a:endParaRPr/>
          </a:p>
        </p:txBody>
      </p:sp>
      <p:sp>
        <p:nvSpPr>
          <p:cNvPr id="542" name="Google Shape;542;p84"/>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Kubernetes scheduler has no information about where a CSI driver might be able to create a volume</a:t>
            </a:r>
            <a:endParaRPr/>
          </a:p>
          <a:p>
            <a:pPr indent="-342900" lvl="0" marL="457200" rtl="0" algn="l">
              <a:spcBef>
                <a:spcPts val="0"/>
              </a:spcBef>
              <a:spcAft>
                <a:spcPts val="0"/>
              </a:spcAft>
              <a:buSzPts val="1800"/>
              <a:buChar char="●"/>
            </a:pPr>
            <a:r>
              <a:rPr lang="en">
                <a:uFill>
                  <a:noFill/>
                </a:uFill>
                <a:latin typeface="Courier New"/>
                <a:ea typeface="Courier New"/>
                <a:cs typeface="Courier New"/>
                <a:sym typeface="Courier New"/>
                <a:hlinkClick r:id="rId3"/>
              </a:rPr>
              <a:t>CSIStorageCapacity</a:t>
            </a:r>
            <a:r>
              <a:rPr lang="en">
                <a:uFill>
                  <a:noFill/>
                </a:uFill>
                <a:hlinkClick r:id="rId4"/>
              </a:rPr>
              <a:t> alpha API</a:t>
            </a:r>
            <a:r>
              <a:rPr lang="en"/>
              <a:t> allows storing the necessary information in etcd</a:t>
            </a:r>
            <a:endParaRPr/>
          </a:p>
          <a:p>
            <a:pPr indent="-342900" lvl="0" marL="457200" rtl="0" algn="l">
              <a:spcBef>
                <a:spcPts val="0"/>
              </a:spcBef>
              <a:spcAft>
                <a:spcPts val="0"/>
              </a:spcAft>
              <a:buSzPts val="1800"/>
              <a:buChar char="●"/>
            </a:pPr>
            <a:r>
              <a:rPr lang="en"/>
              <a:t>By setting the </a:t>
            </a:r>
            <a:r>
              <a:rPr lang="en">
                <a:uFill>
                  <a:noFill/>
                </a:uFill>
                <a:latin typeface="Courier New"/>
                <a:ea typeface="Courier New"/>
                <a:cs typeface="Courier New"/>
                <a:sym typeface="Courier New"/>
                <a:hlinkClick r:id="rId5"/>
              </a:rPr>
              <a:t>CSIDriver.storageCapacity</a:t>
            </a:r>
            <a:r>
              <a:rPr lang="en">
                <a:uFill>
                  <a:noFill/>
                </a:uFill>
                <a:hlinkClick r:id="rId6"/>
              </a:rPr>
              <a:t> flag</a:t>
            </a:r>
            <a:r>
              <a:rPr lang="en"/>
              <a:t>, the scheduler automatically filters out nodes that do not have access to enough storage capacity</a:t>
            </a:r>
            <a:endParaRPr/>
          </a:p>
        </p:txBody>
      </p:sp>
      <p:sp>
        <p:nvSpPr>
          <p:cNvPr id="543" name="Google Shape;543;p84"/>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544" name="Google Shape;544;p84"/>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7"/>
              </a:rPr>
              <a:t>Tracking Issue</a:t>
            </a:r>
            <a:endParaRPr b="1" sz="2000"/>
          </a:p>
          <a:p>
            <a:pPr indent="0" lvl="0" marL="0" rtl="0" algn="ctr">
              <a:spcBef>
                <a:spcPts val="800"/>
              </a:spcBef>
              <a:spcAft>
                <a:spcPts val="0"/>
              </a:spcAft>
              <a:buNone/>
            </a:pPr>
            <a:r>
              <a:t/>
            </a:r>
            <a:endParaRPr b="1" sz="2000"/>
          </a:p>
          <a:p>
            <a:pPr indent="0" lvl="0" marL="0" rtl="0" algn="ctr">
              <a:spcBef>
                <a:spcPts val="800"/>
              </a:spcBef>
              <a:spcAft>
                <a:spcPts val="0"/>
              </a:spcAft>
              <a:buNone/>
            </a:pPr>
            <a:r>
              <a:rPr b="1" lang="en" sz="2000"/>
              <a:t>Enhancement Proposal (</a:t>
            </a:r>
            <a:r>
              <a:rPr b="1" lang="en" sz="2000" u="sng">
                <a:solidFill>
                  <a:schemeClr val="hlink"/>
                </a:solidFill>
                <a:hlinkClick r:id="rId8"/>
              </a:rPr>
              <a:t>1</a:t>
            </a:r>
            <a:r>
              <a:rPr b="1" lang="en" sz="2000"/>
              <a:t> &amp; </a:t>
            </a:r>
            <a:r>
              <a:rPr b="1" lang="en" sz="2000" u="sng">
                <a:solidFill>
                  <a:schemeClr val="hlink"/>
                </a:solidFill>
                <a:hlinkClick r:id="rId9"/>
              </a:rPr>
              <a:t>2</a:t>
            </a:r>
            <a:r>
              <a:rPr b="1" lang="en" sz="2000"/>
              <a:t>)</a:t>
            </a:r>
            <a:endParaRPr b="1" sz="2000"/>
          </a:p>
        </p:txBody>
      </p:sp>
      <p:sp>
        <p:nvSpPr>
          <p:cNvPr id="545" name="Google Shape;545;p84"/>
          <p:cNvSpPr txBox="1"/>
          <p:nvPr>
            <p:ph idx="4" type="body"/>
          </p:nvPr>
        </p:nvSpPr>
        <p:spPr>
          <a:xfrm>
            <a:off x="2993175" y="4477550"/>
            <a:ext cx="3157500" cy="443100"/>
          </a:xfrm>
          <a:prstGeom prst="rect">
            <a:avLst/>
          </a:prstGeom>
          <a:noFill/>
          <a:ln>
            <a:noFill/>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10"/>
              </a:rPr>
              <a:t>Feature Blog</a:t>
            </a:r>
            <a:endParaRPr b="1" sz="2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5"/>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Generic Ephemeral Inline Volumes</a:t>
            </a:r>
            <a:endParaRPr/>
          </a:p>
        </p:txBody>
      </p:sp>
      <p:sp>
        <p:nvSpPr>
          <p:cNvPr id="551" name="Google Shape;551;p85"/>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extend Kubernetes with CSI drivers that provide light-weight, local volumes</a:t>
            </a:r>
            <a:endParaRPr/>
          </a:p>
          <a:p>
            <a:pPr indent="-342900" lvl="0" marL="457200" rtl="0" algn="l">
              <a:spcBef>
                <a:spcPts val="0"/>
              </a:spcBef>
              <a:spcAft>
                <a:spcPts val="0"/>
              </a:spcAft>
              <a:buSzPts val="1800"/>
              <a:buChar char="●"/>
            </a:pPr>
            <a:r>
              <a:rPr lang="en"/>
              <a:t>new volume source, the so-called</a:t>
            </a:r>
            <a:r>
              <a:rPr lang="en">
                <a:uFill>
                  <a:noFill/>
                </a:uFill>
                <a:hlinkClick r:id="rId3"/>
              </a:rPr>
              <a:t> </a:t>
            </a:r>
            <a:r>
              <a:rPr lang="en">
                <a:uFill>
                  <a:noFill/>
                </a:uFill>
                <a:latin typeface="Courier New"/>
                <a:ea typeface="Courier New"/>
                <a:cs typeface="Courier New"/>
                <a:sym typeface="Courier New"/>
                <a:hlinkClick r:id="rId4"/>
              </a:rPr>
              <a:t>EphemeralVolumeSource</a:t>
            </a:r>
            <a:r>
              <a:rPr lang="en"/>
              <a:t> contains all fields that are needed to created a volume claim</a:t>
            </a:r>
            <a:endParaRPr/>
          </a:p>
          <a:p>
            <a:pPr indent="-342900" lvl="0" marL="457200" rtl="0" algn="l">
              <a:spcBef>
                <a:spcPts val="0"/>
              </a:spcBef>
              <a:spcAft>
                <a:spcPts val="0"/>
              </a:spcAft>
              <a:buSzPts val="1800"/>
              <a:buChar char="●"/>
            </a:pPr>
            <a:r>
              <a:rPr lang="en"/>
              <a:t>the Pod is the owner of the volume claim, if the pod gets deleted the garbage collector deletes also the volume</a:t>
            </a:r>
            <a:endParaRPr/>
          </a:p>
        </p:txBody>
      </p:sp>
      <p:sp>
        <p:nvSpPr>
          <p:cNvPr id="552" name="Google Shape;552;p85"/>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553" name="Google Shape;553;p85"/>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5"/>
              </a:rPr>
              <a:t>Tracking Issue</a:t>
            </a:r>
            <a:endParaRPr b="1" sz="2000"/>
          </a:p>
          <a:p>
            <a:pPr indent="0" lvl="0" marL="0" rtl="0" algn="ctr">
              <a:spcBef>
                <a:spcPts val="800"/>
              </a:spcBef>
              <a:spcAft>
                <a:spcPts val="0"/>
              </a:spcAft>
              <a:buNone/>
            </a:pPr>
            <a:br>
              <a:rPr b="1" lang="en" sz="2000" u="sng">
                <a:solidFill>
                  <a:schemeClr val="hlink"/>
                </a:solidFill>
                <a:hlinkClick r:id="rId6"/>
              </a:rPr>
            </a:br>
            <a:r>
              <a:rPr b="1" lang="en" sz="2000" u="sng">
                <a:solidFill>
                  <a:schemeClr val="hlink"/>
                </a:solidFill>
                <a:hlinkClick r:id="rId7"/>
              </a:rPr>
              <a:t>Enhancement Proposal</a:t>
            </a:r>
            <a:endParaRPr b="1" sz="2000"/>
          </a:p>
        </p:txBody>
      </p:sp>
      <p:sp>
        <p:nvSpPr>
          <p:cNvPr id="554" name="Google Shape;554;p85"/>
          <p:cNvSpPr txBox="1"/>
          <p:nvPr>
            <p:ph idx="4" type="body"/>
          </p:nvPr>
        </p:nvSpPr>
        <p:spPr>
          <a:xfrm>
            <a:off x="2993175" y="4477550"/>
            <a:ext cx="3157500" cy="443100"/>
          </a:xfrm>
          <a:prstGeom prst="rect">
            <a:avLst/>
          </a:prstGeom>
          <a:noFill/>
          <a:ln>
            <a:noFill/>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8"/>
              </a:rPr>
              <a:t>Feature Blog</a:t>
            </a:r>
            <a:endParaRPr b="1" sz="2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6"/>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lnSpc>
                <a:spcPct val="115000"/>
              </a:lnSpc>
              <a:spcBef>
                <a:spcPts val="2400"/>
              </a:spcBef>
              <a:spcAft>
                <a:spcPts val="600"/>
              </a:spcAft>
              <a:buNone/>
            </a:pPr>
            <a:r>
              <a:rPr lang="en"/>
              <a:t>Allow CSI Drivers to opt-in to Volume Ownership Change</a:t>
            </a:r>
            <a:endParaRPr/>
          </a:p>
        </p:txBody>
      </p:sp>
      <p:sp>
        <p:nvSpPr>
          <p:cNvPr id="560" name="Google Shape;560;p86"/>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800"/>
              </a:spcBef>
              <a:spcAft>
                <a:spcPts val="0"/>
              </a:spcAft>
              <a:buNone/>
            </a:pPr>
            <a:r>
              <a:rPr lang="en" sz="1900"/>
              <a:t>Add </a:t>
            </a:r>
            <a:r>
              <a:rPr lang="en" sz="1900">
                <a:latin typeface="Courier New"/>
                <a:ea typeface="Courier New"/>
                <a:cs typeface="Courier New"/>
                <a:sym typeface="Courier New"/>
              </a:rPr>
              <a:t>CSIDriver.Spec.SupportsFSGroup </a:t>
            </a:r>
            <a:r>
              <a:rPr lang="en" sz="1900"/>
              <a:t>as a new field allowing the CSI driver to sprecify whether it supports volume ownership modifications via </a:t>
            </a:r>
            <a:r>
              <a:rPr lang="en" sz="1900">
                <a:latin typeface="Courier New"/>
                <a:ea typeface="Courier New"/>
                <a:cs typeface="Courier New"/>
                <a:sym typeface="Courier New"/>
              </a:rPr>
              <a:t>fsGroup</a:t>
            </a:r>
            <a:endParaRPr sz="1900">
              <a:latin typeface="Courier New"/>
              <a:ea typeface="Courier New"/>
              <a:cs typeface="Courier New"/>
              <a:sym typeface="Courier New"/>
            </a:endParaRPr>
          </a:p>
        </p:txBody>
      </p:sp>
      <p:sp>
        <p:nvSpPr>
          <p:cNvPr id="561" name="Google Shape;561;p86"/>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562" name="Google Shape;562;p86"/>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u="sng">
                <a:solidFill>
                  <a:schemeClr val="hlink"/>
                </a:solidFill>
                <a:hlinkClick r:id="rId4"/>
              </a:rPr>
            </a:br>
            <a:r>
              <a:rPr b="1" lang="en" sz="2000" u="sng">
                <a:solidFill>
                  <a:schemeClr val="hlink"/>
                </a:solidFill>
                <a:hlinkClick r:id="rId5"/>
              </a:rPr>
              <a:t>Enhancement Proposal</a:t>
            </a:r>
            <a:endParaRPr b="1" sz="2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7"/>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WINDOWS</a:t>
            </a:r>
            <a:endParaRPr/>
          </a:p>
        </p:txBody>
      </p:sp>
      <p:sp>
        <p:nvSpPr>
          <p:cNvPr id="568" name="Google Shape;568;p87"/>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8"/>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Support CRI-ContainerD on Windows</a:t>
            </a:r>
            <a:endParaRPr/>
          </a:p>
        </p:txBody>
      </p:sp>
      <p:sp>
        <p:nvSpPr>
          <p:cNvPr id="574" name="Google Shape;574;p88"/>
          <p:cNvSpPr txBox="1"/>
          <p:nvPr>
            <p:ph idx="2" type="body"/>
          </p:nvPr>
        </p:nvSpPr>
        <p:spPr>
          <a:xfrm>
            <a:off x="257175" y="1285675"/>
            <a:ext cx="5266200" cy="3013500"/>
          </a:xfrm>
          <a:prstGeom prst="rect">
            <a:avLst/>
          </a:prstGeom>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342900" lvl="0" marL="457200" rtl="0" algn="l">
              <a:spcBef>
                <a:spcPts val="800"/>
              </a:spcBef>
              <a:spcAft>
                <a:spcPts val="0"/>
              </a:spcAft>
              <a:buSzPts val="1800"/>
              <a:buChar char="●"/>
            </a:pPr>
            <a:r>
              <a:rPr lang="en"/>
              <a:t>Improve the matrix of Kubernetes features available on Windows</a:t>
            </a:r>
            <a:endParaRPr/>
          </a:p>
          <a:p>
            <a:pPr indent="-342900" lvl="0" marL="457200" rtl="0" algn="l">
              <a:spcBef>
                <a:spcPts val="0"/>
              </a:spcBef>
              <a:spcAft>
                <a:spcPts val="0"/>
              </a:spcAft>
              <a:buSzPts val="1800"/>
              <a:buChar char="●"/>
            </a:pPr>
            <a:r>
              <a:rPr lang="en"/>
              <a:t>U</a:t>
            </a:r>
            <a:r>
              <a:rPr lang="en"/>
              <a:t>sers could choose to run with only CRI-ContainerD instead of Docker EE</a:t>
            </a:r>
            <a:endParaRPr/>
          </a:p>
          <a:p>
            <a:pPr indent="0" lvl="0" marL="457200" rtl="0" algn="l">
              <a:spcBef>
                <a:spcPts val="800"/>
              </a:spcBef>
              <a:spcAft>
                <a:spcPts val="0"/>
              </a:spcAft>
              <a:buNone/>
            </a:pPr>
            <a:r>
              <a:t/>
            </a:r>
            <a:endParaRPr/>
          </a:p>
        </p:txBody>
      </p:sp>
      <p:sp>
        <p:nvSpPr>
          <p:cNvPr id="575" name="Google Shape;575;p88"/>
          <p:cNvSpPr txBox="1"/>
          <p:nvPr>
            <p:ph idx="3" type="body"/>
          </p:nvPr>
        </p:nvSpPr>
        <p:spPr>
          <a:xfrm>
            <a:off x="5729075" y="1285675"/>
            <a:ext cx="3157500" cy="1183200"/>
          </a:xfrm>
          <a:prstGeom prst="rect">
            <a:avLst/>
          </a:prstGeom>
          <a:solidFill>
            <a:srgbClr val="EA99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Alpha</a:t>
            </a:r>
            <a:endParaRPr sz="2400"/>
          </a:p>
        </p:txBody>
      </p:sp>
      <p:sp>
        <p:nvSpPr>
          <p:cNvPr id="576" name="Google Shape;576;p88"/>
          <p:cNvSpPr txBox="1"/>
          <p:nvPr>
            <p:ph idx="4" type="body"/>
          </p:nvPr>
        </p:nvSpPr>
        <p:spPr>
          <a:xfrm>
            <a:off x="5729075" y="2785400"/>
            <a:ext cx="3157500" cy="1513800"/>
          </a:xfrm>
          <a:prstGeom prst="rect">
            <a:avLst/>
          </a:prstGeom>
          <a:solidFill>
            <a:srgbClr val="D0E0E3"/>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Clr>
                <a:schemeClr val="dk1"/>
              </a:buClr>
              <a:buSzPts val="1100"/>
              <a:buFont typeface="Arial"/>
              <a:buNone/>
            </a:pPr>
            <a:r>
              <a:rPr b="1" lang="en" sz="2000" u="sng">
                <a:solidFill>
                  <a:schemeClr val="hlink"/>
                </a:solidFill>
                <a:hlinkClick r:id="rId3"/>
              </a:rPr>
              <a:t>Tracking Issue</a:t>
            </a:r>
            <a:endParaRPr b="1" sz="2000"/>
          </a:p>
          <a:p>
            <a:pPr indent="0" lvl="0" marL="0" rtl="0" algn="ctr">
              <a:spcBef>
                <a:spcPts val="800"/>
              </a:spcBef>
              <a:spcAft>
                <a:spcPts val="0"/>
              </a:spcAft>
              <a:buNone/>
            </a:pPr>
            <a:br>
              <a:rPr b="1" lang="en" sz="2000"/>
            </a:br>
            <a:r>
              <a:rPr b="1" lang="en" sz="2000" u="sng">
                <a:solidFill>
                  <a:schemeClr val="hlink"/>
                </a:solidFill>
                <a:hlinkClick r:id="rId4"/>
              </a:rPr>
              <a:t>Enhancement Proposal</a:t>
            </a:r>
            <a:endParaRPr b="1" sz="2000"/>
          </a:p>
        </p:txBody>
      </p:sp>
      <p:sp>
        <p:nvSpPr>
          <p:cNvPr id="577" name="Google Shape;577;p88"/>
          <p:cNvSpPr txBox="1"/>
          <p:nvPr>
            <p:ph idx="3" type="body"/>
          </p:nvPr>
        </p:nvSpPr>
        <p:spPr>
          <a:xfrm>
            <a:off x="5729075" y="1285675"/>
            <a:ext cx="3157500" cy="1183200"/>
          </a:xfrm>
          <a:prstGeom prst="rect">
            <a:avLst/>
          </a:prstGeom>
          <a:solidFill>
            <a:srgbClr val="FFE599"/>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Beta</a:t>
            </a:r>
            <a:endParaRPr sz="2400"/>
          </a:p>
        </p:txBody>
      </p:sp>
      <p:sp>
        <p:nvSpPr>
          <p:cNvPr id="578" name="Google Shape;578;p88"/>
          <p:cNvSpPr txBox="1"/>
          <p:nvPr>
            <p:ph idx="3" type="body"/>
          </p:nvPr>
        </p:nvSpPr>
        <p:spPr>
          <a:xfrm>
            <a:off x="5729075" y="1285675"/>
            <a:ext cx="3157500" cy="1183200"/>
          </a:xfrm>
          <a:prstGeom prst="rect">
            <a:avLst/>
          </a:prstGeom>
          <a:solidFill>
            <a:srgbClr val="B6D7A8"/>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800"/>
              </a:spcBef>
              <a:spcAft>
                <a:spcPts val="0"/>
              </a:spcAft>
              <a:buNone/>
            </a:pPr>
            <a:r>
              <a:rPr b="1" lang="en" sz="2400"/>
              <a:t>Status:</a:t>
            </a:r>
            <a:r>
              <a:rPr lang="en" sz="2400"/>
              <a:t> Stable</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9"/>
          <p:cNvSpPr txBox="1"/>
          <p:nvPr>
            <p:ph idx="1" type="body"/>
          </p:nvPr>
        </p:nvSpPr>
        <p:spPr>
          <a:xfrm>
            <a:off x="598000" y="1973725"/>
            <a:ext cx="80958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sz="4000"/>
              <a:t>Release Team Shadow Program</a:t>
            </a:r>
            <a:endParaRPr sz="4000"/>
          </a:p>
        </p:txBody>
      </p:sp>
      <p:sp>
        <p:nvSpPr>
          <p:cNvPr id="584" name="Google Shape;584;p89"/>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0"/>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Release Team Shadow Program </a:t>
            </a:r>
            <a:endParaRPr/>
          </a:p>
        </p:txBody>
      </p:sp>
      <p:sp>
        <p:nvSpPr>
          <p:cNvPr id="590" name="Google Shape;590;p90"/>
          <p:cNvSpPr txBox="1"/>
          <p:nvPr/>
        </p:nvSpPr>
        <p:spPr>
          <a:xfrm>
            <a:off x="257175" y="821375"/>
            <a:ext cx="5370000" cy="18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0"/>
          <p:cNvSpPr txBox="1"/>
          <p:nvPr>
            <p:ph idx="1" type="body"/>
          </p:nvPr>
        </p:nvSpPr>
        <p:spPr>
          <a:xfrm>
            <a:off x="257175" y="1066800"/>
            <a:ext cx="8629500" cy="3614700"/>
          </a:xfrm>
          <a:prstGeom prst="rect">
            <a:avLst/>
          </a:prstGeom>
        </p:spPr>
        <p:txBody>
          <a:bodyPr anchorCtr="0" anchor="t" bIns="68575" lIns="68575" spcFirstLastPara="1" rIns="68575" wrap="square" tIns="68575">
            <a:noAutofit/>
          </a:bodyPr>
          <a:lstStyle/>
          <a:p>
            <a:pPr indent="-355600" lvl="0" marL="457200" rtl="0" algn="l">
              <a:spcBef>
                <a:spcPts val="800"/>
              </a:spcBef>
              <a:spcAft>
                <a:spcPts val="0"/>
              </a:spcAft>
              <a:buSzPts val="2000"/>
              <a:buChar char="★"/>
            </a:pPr>
            <a:r>
              <a:rPr lang="en" sz="2000"/>
              <a:t>Release Team Roles</a:t>
            </a:r>
            <a:endParaRPr sz="2000"/>
          </a:p>
          <a:p>
            <a:pPr indent="-330200" lvl="1" marL="914400" marR="0" rtl="0" algn="l">
              <a:lnSpc>
                <a:spcPct val="90000"/>
              </a:lnSpc>
              <a:spcBef>
                <a:spcPts val="0"/>
              </a:spcBef>
              <a:spcAft>
                <a:spcPts val="0"/>
              </a:spcAft>
              <a:buSzPts val="1600"/>
              <a:buChar char="○"/>
            </a:pPr>
            <a:r>
              <a:rPr lang="en" sz="1600"/>
              <a:t>Release Team Lead </a:t>
            </a:r>
            <a:endParaRPr sz="1600"/>
          </a:p>
          <a:p>
            <a:pPr indent="-330200" lvl="1" marL="914400" marR="0" rtl="0" algn="l">
              <a:lnSpc>
                <a:spcPct val="90000"/>
              </a:lnSpc>
              <a:spcBef>
                <a:spcPts val="0"/>
              </a:spcBef>
              <a:spcAft>
                <a:spcPts val="0"/>
              </a:spcAft>
              <a:buSzPts val="1600"/>
              <a:buChar char="○"/>
            </a:pPr>
            <a:r>
              <a:rPr lang="en" sz="1600"/>
              <a:t>Enhancements </a:t>
            </a:r>
            <a:endParaRPr sz="1600"/>
          </a:p>
          <a:p>
            <a:pPr indent="-330200" lvl="1" marL="914400" marR="0" rtl="0" algn="l">
              <a:lnSpc>
                <a:spcPct val="90000"/>
              </a:lnSpc>
              <a:spcBef>
                <a:spcPts val="0"/>
              </a:spcBef>
              <a:spcAft>
                <a:spcPts val="0"/>
              </a:spcAft>
              <a:buSzPts val="1600"/>
              <a:buChar char="○"/>
            </a:pPr>
            <a:r>
              <a:rPr lang="en" sz="1600"/>
              <a:t>CI Signal </a:t>
            </a:r>
            <a:endParaRPr sz="1600"/>
          </a:p>
          <a:p>
            <a:pPr indent="-330200" lvl="1" marL="914400" marR="0" rtl="0" algn="l">
              <a:lnSpc>
                <a:spcPct val="90000"/>
              </a:lnSpc>
              <a:spcBef>
                <a:spcPts val="0"/>
              </a:spcBef>
              <a:spcAft>
                <a:spcPts val="0"/>
              </a:spcAft>
              <a:buSzPts val="1600"/>
              <a:buChar char="○"/>
            </a:pPr>
            <a:r>
              <a:rPr lang="en" sz="1600"/>
              <a:t>Bug Triage </a:t>
            </a:r>
            <a:endParaRPr sz="1600"/>
          </a:p>
          <a:p>
            <a:pPr indent="-330200" lvl="1" marL="914400" marR="0" rtl="0" algn="l">
              <a:lnSpc>
                <a:spcPct val="90000"/>
              </a:lnSpc>
              <a:spcBef>
                <a:spcPts val="0"/>
              </a:spcBef>
              <a:spcAft>
                <a:spcPts val="0"/>
              </a:spcAft>
              <a:buSzPts val="1600"/>
              <a:buChar char="○"/>
            </a:pPr>
            <a:r>
              <a:rPr lang="en" sz="1600"/>
              <a:t>Docs </a:t>
            </a:r>
            <a:endParaRPr sz="1600"/>
          </a:p>
          <a:p>
            <a:pPr indent="-330200" lvl="1" marL="914400" marR="0" rtl="0" algn="l">
              <a:lnSpc>
                <a:spcPct val="90000"/>
              </a:lnSpc>
              <a:spcBef>
                <a:spcPts val="0"/>
              </a:spcBef>
              <a:spcAft>
                <a:spcPts val="0"/>
              </a:spcAft>
              <a:buSzPts val="1600"/>
              <a:buChar char="○"/>
            </a:pPr>
            <a:r>
              <a:rPr lang="en" sz="1600"/>
              <a:t>Release Notes </a:t>
            </a:r>
            <a:endParaRPr sz="1600"/>
          </a:p>
          <a:p>
            <a:pPr indent="-330200" lvl="1" marL="914400" marR="0" rtl="0" algn="l">
              <a:lnSpc>
                <a:spcPct val="90000"/>
              </a:lnSpc>
              <a:spcBef>
                <a:spcPts val="0"/>
              </a:spcBef>
              <a:spcAft>
                <a:spcPts val="0"/>
              </a:spcAft>
              <a:buSzPts val="1600"/>
              <a:buChar char="○"/>
            </a:pPr>
            <a:r>
              <a:rPr lang="en" sz="1600"/>
              <a:t>Communications</a:t>
            </a:r>
            <a:br>
              <a:rPr lang="en" sz="1600"/>
            </a:br>
            <a:endParaRPr sz="2000"/>
          </a:p>
          <a:p>
            <a:pPr indent="-355600" lvl="0" marL="457200" marR="0" rtl="0" algn="l">
              <a:lnSpc>
                <a:spcPct val="90000"/>
              </a:lnSpc>
              <a:spcBef>
                <a:spcPts val="0"/>
              </a:spcBef>
              <a:spcAft>
                <a:spcPts val="0"/>
              </a:spcAft>
              <a:buSzPts val="2000"/>
              <a:buChar char="★"/>
            </a:pPr>
            <a:r>
              <a:rPr lang="en" sz="2000"/>
              <a:t>1 lead : 3 - 4 shadows</a:t>
            </a:r>
            <a:br>
              <a:rPr lang="en" sz="2000"/>
            </a:br>
            <a:endParaRPr sz="2000"/>
          </a:p>
          <a:p>
            <a:pPr indent="-355600" lvl="0" marL="457200" marR="0" rtl="0" algn="l">
              <a:lnSpc>
                <a:spcPct val="90000"/>
              </a:lnSpc>
              <a:spcBef>
                <a:spcPts val="0"/>
              </a:spcBef>
              <a:spcAft>
                <a:spcPts val="0"/>
              </a:spcAft>
              <a:buSzPts val="2000"/>
              <a:buChar char="★"/>
            </a:pPr>
            <a:r>
              <a:rPr lang="en" sz="2000"/>
              <a:t>~3 months // weekly workload varies depending on team</a:t>
            </a:r>
            <a:br>
              <a:rPr lang="en" sz="2000"/>
            </a:br>
            <a:endParaRPr sz="2000"/>
          </a:p>
          <a:p>
            <a:pPr indent="-355600" lvl="0" marL="457200" marR="0" rtl="0" algn="l">
              <a:lnSpc>
                <a:spcPct val="90000"/>
              </a:lnSpc>
              <a:spcBef>
                <a:spcPts val="0"/>
              </a:spcBef>
              <a:spcAft>
                <a:spcPts val="0"/>
              </a:spcAft>
              <a:buSzPts val="2000"/>
              <a:buChar char="★"/>
            </a:pPr>
            <a:r>
              <a:rPr lang="en" sz="2000" u="sng">
                <a:solidFill>
                  <a:schemeClr val="hlink"/>
                </a:solidFill>
                <a:hlinkClick r:id="rId3"/>
              </a:rPr>
              <a:t>Release Team Shadows Github repo</a:t>
            </a:r>
            <a:endParaRPr sz="26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91"/>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Questions?</a:t>
            </a:r>
            <a:endParaRPr/>
          </a:p>
        </p:txBody>
      </p:sp>
      <p:sp>
        <p:nvSpPr>
          <p:cNvPr id="597" name="Google Shape;597;p91"/>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92"/>
          <p:cNvSpPr txBox="1"/>
          <p:nvPr>
            <p:ph idx="1" type="body"/>
          </p:nvPr>
        </p:nvSpPr>
        <p:spPr>
          <a:xfrm>
            <a:off x="597992" y="1544782"/>
            <a:ext cx="5456400" cy="13920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Thank You</a:t>
            </a:r>
            <a:endParaRPr/>
          </a:p>
        </p:txBody>
      </p:sp>
      <p:sp>
        <p:nvSpPr>
          <p:cNvPr id="603" name="Google Shape;603;p92"/>
          <p:cNvSpPr txBox="1"/>
          <p:nvPr>
            <p:ph idx="2" type="body"/>
          </p:nvPr>
        </p:nvSpPr>
        <p:spPr>
          <a:xfrm>
            <a:off x="597992" y="2949217"/>
            <a:ext cx="54564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1.19 Enhancements</a:t>
            </a:r>
            <a:endParaRPr/>
          </a:p>
        </p:txBody>
      </p:sp>
      <p:sp>
        <p:nvSpPr>
          <p:cNvPr id="202" name="Google Shape;202;p39"/>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Overview</a:t>
            </a:r>
            <a:endParaRPr/>
          </a:p>
        </p:txBody>
      </p:sp>
      <p:sp>
        <p:nvSpPr>
          <p:cNvPr id="208" name="Google Shape;208;p40"/>
          <p:cNvSpPr txBox="1"/>
          <p:nvPr/>
        </p:nvSpPr>
        <p:spPr>
          <a:xfrm>
            <a:off x="257175" y="821375"/>
            <a:ext cx="5370000" cy="18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0"/>
          <p:cNvSpPr txBox="1"/>
          <p:nvPr>
            <p:ph idx="1" type="body"/>
          </p:nvPr>
        </p:nvSpPr>
        <p:spPr>
          <a:xfrm>
            <a:off x="257175" y="1066800"/>
            <a:ext cx="8629500" cy="3614700"/>
          </a:xfrm>
          <a:prstGeom prst="rect">
            <a:avLst/>
          </a:prstGeom>
        </p:spPr>
        <p:txBody>
          <a:bodyPr anchorCtr="0" anchor="t" bIns="68575" lIns="68575" spcFirstLastPara="1" rIns="68575" wrap="square" tIns="68575">
            <a:noAutofit/>
          </a:bodyPr>
          <a:lstStyle/>
          <a:p>
            <a:pPr indent="-381000" lvl="0" marL="457200" marR="0" rtl="0" algn="l">
              <a:lnSpc>
                <a:spcPct val="90000"/>
              </a:lnSpc>
              <a:spcBef>
                <a:spcPts val="800"/>
              </a:spcBef>
              <a:spcAft>
                <a:spcPts val="0"/>
              </a:spcAft>
              <a:buClr>
                <a:schemeClr val="accent3"/>
              </a:buClr>
              <a:buSzPts val="2400"/>
              <a:buFont typeface="Arial"/>
              <a:buChar char="★"/>
            </a:pPr>
            <a:r>
              <a:rPr lang="en" sz="2400"/>
              <a:t>34</a:t>
            </a:r>
            <a:r>
              <a:rPr lang="en" sz="2400"/>
              <a:t> total enhancements tracked in 1.19</a:t>
            </a:r>
            <a:br>
              <a:rPr lang="en" sz="2400"/>
            </a:br>
            <a:endParaRPr sz="2400"/>
          </a:p>
          <a:p>
            <a:pPr indent="-342900" lvl="1" marL="914400" marR="0" rtl="0" algn="l">
              <a:lnSpc>
                <a:spcPct val="90000"/>
              </a:lnSpc>
              <a:spcBef>
                <a:spcPts val="0"/>
              </a:spcBef>
              <a:spcAft>
                <a:spcPts val="0"/>
              </a:spcAft>
              <a:buClr>
                <a:schemeClr val="accent3"/>
              </a:buClr>
              <a:buSzPts val="1800"/>
              <a:buFont typeface="Arial"/>
              <a:buChar char="○"/>
            </a:pPr>
            <a:r>
              <a:rPr lang="en" sz="1800"/>
              <a:t>10</a:t>
            </a:r>
            <a:r>
              <a:rPr lang="en" sz="1800"/>
              <a:t> Stable Enhancements </a:t>
            </a:r>
            <a:br>
              <a:rPr lang="en" sz="1800"/>
            </a:br>
            <a:endParaRPr sz="1800"/>
          </a:p>
          <a:p>
            <a:pPr indent="-342900" lvl="1" marL="914400" marR="0" rtl="0" algn="l">
              <a:lnSpc>
                <a:spcPct val="90000"/>
              </a:lnSpc>
              <a:spcBef>
                <a:spcPts val="0"/>
              </a:spcBef>
              <a:spcAft>
                <a:spcPts val="0"/>
              </a:spcAft>
              <a:buSzPts val="1800"/>
              <a:buChar char="○"/>
            </a:pPr>
            <a:r>
              <a:rPr lang="en" sz="1800"/>
              <a:t>15 Graduating to Beta</a:t>
            </a:r>
            <a:br>
              <a:rPr lang="en" sz="1800"/>
            </a:br>
            <a:endParaRPr sz="1800"/>
          </a:p>
          <a:p>
            <a:pPr indent="-342900" lvl="1" marL="914400" marR="0" rtl="0" algn="l">
              <a:lnSpc>
                <a:spcPct val="90000"/>
              </a:lnSpc>
              <a:spcBef>
                <a:spcPts val="0"/>
              </a:spcBef>
              <a:spcAft>
                <a:spcPts val="0"/>
              </a:spcAft>
              <a:buSzPts val="1800"/>
              <a:buChar char="○"/>
            </a:pPr>
            <a:r>
              <a:rPr lang="en" sz="1800"/>
              <a:t>9 Introduced Alpha features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1"/>
          <p:cNvSpPr txBox="1"/>
          <p:nvPr>
            <p:ph idx="1" type="body"/>
          </p:nvPr>
        </p:nvSpPr>
        <p:spPr>
          <a:xfrm>
            <a:off x="597992" y="1973734"/>
            <a:ext cx="7948200" cy="9633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1.19 Highlights</a:t>
            </a:r>
            <a:endParaRPr/>
          </a:p>
        </p:txBody>
      </p:sp>
      <p:sp>
        <p:nvSpPr>
          <p:cNvPr id="215" name="Google Shape;215;p41"/>
          <p:cNvSpPr txBox="1"/>
          <p:nvPr>
            <p:ph idx="2" type="body"/>
          </p:nvPr>
        </p:nvSpPr>
        <p:spPr>
          <a:xfrm>
            <a:off x="597992" y="2949217"/>
            <a:ext cx="7948200" cy="486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257175" y="321389"/>
            <a:ext cx="8629500" cy="443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Kubernetes 1.19 - Accentuate The Paw-sitive</a:t>
            </a:r>
            <a:endParaRPr/>
          </a:p>
        </p:txBody>
      </p:sp>
      <p:sp>
        <p:nvSpPr>
          <p:cNvPr id="221" name="Google Shape;221;p42"/>
          <p:cNvSpPr txBox="1"/>
          <p:nvPr/>
        </p:nvSpPr>
        <p:spPr>
          <a:xfrm>
            <a:off x="2666925" y="4726900"/>
            <a:ext cx="59451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image credit: Hannabeth La</a:t>
            </a:r>
            <a:r>
              <a:rPr lang="en">
                <a:latin typeface="Century Gothic"/>
                <a:ea typeface="Century Gothic"/>
                <a:cs typeface="Century Gothic"/>
                <a:sym typeface="Century Gothic"/>
              </a:rPr>
              <a:t>gerlöf / </a:t>
            </a:r>
            <a:r>
              <a:rPr lang="en" u="sng">
                <a:solidFill>
                  <a:schemeClr val="hlink"/>
                </a:solidFill>
                <a:latin typeface="Century Gothic"/>
                <a:ea typeface="Century Gothic"/>
                <a:cs typeface="Century Gothic"/>
                <a:sym typeface="Century Gothic"/>
                <a:hlinkClick r:id="rId3"/>
              </a:rPr>
              <a:t>@emanate_design</a:t>
            </a:r>
            <a:endParaRPr>
              <a:latin typeface="Century Gothic"/>
              <a:ea typeface="Century Gothic"/>
              <a:cs typeface="Century Gothic"/>
              <a:sym typeface="Century Gothic"/>
            </a:endParaRPr>
          </a:p>
        </p:txBody>
      </p:sp>
      <p:pic>
        <p:nvPicPr>
          <p:cNvPr id="222" name="Google Shape;222;p42"/>
          <p:cNvPicPr preferRelativeResize="0"/>
          <p:nvPr/>
        </p:nvPicPr>
        <p:blipFill>
          <a:blip r:embed="rId4">
            <a:alphaModFix/>
          </a:blip>
          <a:stretch>
            <a:fillRect/>
          </a:stretch>
        </p:blipFill>
        <p:spPr>
          <a:xfrm>
            <a:off x="1402475" y="680681"/>
            <a:ext cx="6339047" cy="54786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NCF 2018">
  <a:themeElements>
    <a:clrScheme name="CNCF">
      <a:dk1>
        <a:srgbClr val="000000"/>
      </a:dk1>
      <a:lt1>
        <a:srgbClr val="FFFFFF"/>
      </a:lt1>
      <a:dk2>
        <a:srgbClr val="3F4749"/>
      </a:dk2>
      <a:lt2>
        <a:srgbClr val="CCD8DB"/>
      </a:lt2>
      <a:accent1>
        <a:srgbClr val="DF156C"/>
      </a:accent1>
      <a:accent2>
        <a:srgbClr val="252A60"/>
      </a:accent2>
      <a:accent3>
        <a:srgbClr val="515EA1"/>
      </a:accent3>
      <a:accent4>
        <a:srgbClr val="3EB8C1"/>
      </a:accent4>
      <a:accent5>
        <a:srgbClr val="9FABD7"/>
      </a:accent5>
      <a:accent6>
        <a:srgbClr val="283235"/>
      </a:accent6>
      <a:hlink>
        <a:srgbClr val="515EA1"/>
      </a:hlink>
      <a:folHlink>
        <a:srgbClr val="515E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