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5" r:id="rId5"/>
    <p:sldMasterId id="2147483706" r:id="rId6"/>
    <p:sldMasterId id="214748370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</p:sldIdLst>
  <p:sldSz cy="5143500" cx="9144000"/>
  <p:notesSz cx="6858000" cy="9144000"/>
  <p:embeddedFontLst>
    <p:embeddedFont>
      <p:font typeface="Roboto"/>
      <p:regular r:id="rId45"/>
      <p:bold r:id="rId46"/>
      <p:italic r:id="rId47"/>
      <p:boldItalic r:id="rId48"/>
    </p:embeddedFont>
    <p:embeddedFont>
      <p:font typeface="Helvetica Neue"/>
      <p:regular r:id="rId49"/>
      <p:bold r:id="rId50"/>
      <p:italic r:id="rId51"/>
      <p:boldItalic r:id="rId52"/>
    </p:embeddedFont>
    <p:embeddedFont>
      <p:font typeface="Helvetica Neue Light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CE24869-A148-4A9B-A277-30399FF03765}">
  <a:tblStyle styleId="{0CE24869-A148-4A9B-A277-30399FF0376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72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font" Target="fonts/Roboto-bold.fntdata"/><Relationship Id="rId45" Type="http://schemas.openxmlformats.org/officeDocument/2006/relationships/font" Target="fonts/Roboto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font" Target="fonts/Roboto-boldItalic.fntdata"/><Relationship Id="rId47" Type="http://schemas.openxmlformats.org/officeDocument/2006/relationships/font" Target="fonts/Roboto-italic.fntdata"/><Relationship Id="rId49" Type="http://schemas.openxmlformats.org/officeDocument/2006/relationships/font" Target="fonts/HelveticaNeue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font" Target="fonts/HelveticaNeue-italic.fntdata"/><Relationship Id="rId50" Type="http://schemas.openxmlformats.org/officeDocument/2006/relationships/font" Target="fonts/HelveticaNeue-bold.fntdata"/><Relationship Id="rId53" Type="http://schemas.openxmlformats.org/officeDocument/2006/relationships/font" Target="fonts/HelveticaNeueLight-regular.fntdata"/><Relationship Id="rId52" Type="http://schemas.openxmlformats.org/officeDocument/2006/relationships/font" Target="fonts/HelveticaNeue-boldItalic.fntdata"/><Relationship Id="rId11" Type="http://schemas.openxmlformats.org/officeDocument/2006/relationships/slide" Target="slides/slide3.xml"/><Relationship Id="rId55" Type="http://schemas.openxmlformats.org/officeDocument/2006/relationships/font" Target="fonts/HelveticaNeueLight-italic.fntdata"/><Relationship Id="rId10" Type="http://schemas.openxmlformats.org/officeDocument/2006/relationships/slide" Target="slides/slide2.xml"/><Relationship Id="rId54" Type="http://schemas.openxmlformats.org/officeDocument/2006/relationships/font" Target="fonts/HelveticaNeueLight-bold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56" Type="http://schemas.openxmlformats.org/officeDocument/2006/relationships/font" Target="fonts/HelveticaNeueLight-boldItalic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8ca8a61362_0_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8ca8a61362_0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8ca8a61362_0_825:notes"/>
          <p:cNvSpPr txBox="1"/>
          <p:nvPr>
            <p:ph idx="10" type="dt"/>
          </p:nvPr>
        </p:nvSpPr>
        <p:spPr>
          <a:xfrm>
            <a:off x="5704935" y="112712"/>
            <a:ext cx="1151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1/21/2020</a:t>
            </a:r>
            <a:endParaRPr/>
          </a:p>
        </p:txBody>
      </p:sp>
      <p:sp>
        <p:nvSpPr>
          <p:cNvPr id="354" name="Google Shape;354;g8ca8a61362_0_825:notes"/>
          <p:cNvSpPr txBox="1"/>
          <p:nvPr>
            <p:ph idx="11" type="ftr"/>
          </p:nvPr>
        </p:nvSpPr>
        <p:spPr>
          <a:xfrm>
            <a:off x="1654114" y="8627703"/>
            <a:ext cx="45180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5" name="Google Shape;355;g8ca8a61362_0_825:notes"/>
          <p:cNvSpPr txBox="1"/>
          <p:nvPr>
            <p:ph idx="12" type="sldNum"/>
          </p:nvPr>
        </p:nvSpPr>
        <p:spPr>
          <a:xfrm>
            <a:off x="6172200" y="8627703"/>
            <a:ext cx="6843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g8ca8a61362_0_825:notes"/>
          <p:cNvSpPr txBox="1"/>
          <p:nvPr>
            <p:ph idx="2" type="hdr"/>
          </p:nvPr>
        </p:nvSpPr>
        <p:spPr>
          <a:xfrm>
            <a:off x="575095" y="112712"/>
            <a:ext cx="51297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g8ca8a61362_0_825:notes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g8ca8a61362_0_8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8ca8a61362_0_8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8ca8a61362_0_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ptrace is an advanced system call that makes it possible for a process with the right privileges to pause, introspect, modify and control another process. This is the model used in a sidecar instrumentation model. The PTRACE_SYSCALL feature allows a process to stop another one upon the execution of a system call and capture the system call arguments.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ca8a61362_0_864:notes"/>
          <p:cNvSpPr txBox="1"/>
          <p:nvPr>
            <p:ph idx="10" type="dt"/>
          </p:nvPr>
        </p:nvSpPr>
        <p:spPr>
          <a:xfrm>
            <a:off x="5704935" y="112712"/>
            <a:ext cx="1151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1/21/2020</a:t>
            </a:r>
            <a:endParaRPr/>
          </a:p>
        </p:txBody>
      </p:sp>
      <p:sp>
        <p:nvSpPr>
          <p:cNvPr id="386" name="Google Shape;386;g8ca8a61362_0_864:notes"/>
          <p:cNvSpPr txBox="1"/>
          <p:nvPr>
            <p:ph idx="11" type="ftr"/>
          </p:nvPr>
        </p:nvSpPr>
        <p:spPr>
          <a:xfrm>
            <a:off x="1654114" y="8627703"/>
            <a:ext cx="45180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7" name="Google Shape;387;g8ca8a61362_0_864:notes"/>
          <p:cNvSpPr txBox="1"/>
          <p:nvPr>
            <p:ph idx="12" type="sldNum"/>
          </p:nvPr>
        </p:nvSpPr>
        <p:spPr>
          <a:xfrm>
            <a:off x="6172200" y="8627703"/>
            <a:ext cx="6843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8" name="Google Shape;388;g8ca8a61362_0_864:notes"/>
          <p:cNvSpPr txBox="1"/>
          <p:nvPr>
            <p:ph idx="2" type="hdr"/>
          </p:nvPr>
        </p:nvSpPr>
        <p:spPr>
          <a:xfrm>
            <a:off x="575095" y="112712"/>
            <a:ext cx="51297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g8ca8a61362_0_864:notes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g8ca8a61362_0_8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8ca8a61362_0_889:notes"/>
          <p:cNvSpPr txBox="1"/>
          <p:nvPr>
            <p:ph idx="10" type="dt"/>
          </p:nvPr>
        </p:nvSpPr>
        <p:spPr>
          <a:xfrm>
            <a:off x="5704935" y="112712"/>
            <a:ext cx="1151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1/21/2020</a:t>
            </a:r>
            <a:endParaRPr/>
          </a:p>
        </p:txBody>
      </p:sp>
      <p:sp>
        <p:nvSpPr>
          <p:cNvPr id="403" name="Google Shape;403;g8ca8a61362_0_889:notes"/>
          <p:cNvSpPr txBox="1"/>
          <p:nvPr>
            <p:ph idx="11" type="ftr"/>
          </p:nvPr>
        </p:nvSpPr>
        <p:spPr>
          <a:xfrm>
            <a:off x="1654114" y="8627703"/>
            <a:ext cx="45180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4" name="Google Shape;404;g8ca8a61362_0_889:notes"/>
          <p:cNvSpPr txBox="1"/>
          <p:nvPr>
            <p:ph idx="12" type="sldNum"/>
          </p:nvPr>
        </p:nvSpPr>
        <p:spPr>
          <a:xfrm>
            <a:off x="6172200" y="8627703"/>
            <a:ext cx="6843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5" name="Google Shape;405;g8ca8a61362_0_889:notes"/>
          <p:cNvSpPr txBox="1"/>
          <p:nvPr>
            <p:ph idx="2" type="hdr"/>
          </p:nvPr>
        </p:nvSpPr>
        <p:spPr>
          <a:xfrm>
            <a:off x="575095" y="112712"/>
            <a:ext cx="51297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6" name="Google Shape;406;g8ca8a61362_0_889:notes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g8ca8a61362_0_8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r>
              <a:t/>
            </a:r>
            <a:endParaRPr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8ca8a61362_0_925:notes"/>
          <p:cNvSpPr txBox="1"/>
          <p:nvPr>
            <p:ph idx="10" type="dt"/>
          </p:nvPr>
        </p:nvSpPr>
        <p:spPr>
          <a:xfrm>
            <a:off x="5704935" y="112712"/>
            <a:ext cx="1151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1/21/2020</a:t>
            </a:r>
            <a:endParaRPr/>
          </a:p>
        </p:txBody>
      </p:sp>
      <p:sp>
        <p:nvSpPr>
          <p:cNvPr id="440" name="Google Shape;440;g8ca8a61362_0_925:notes"/>
          <p:cNvSpPr txBox="1"/>
          <p:nvPr>
            <p:ph idx="11" type="ftr"/>
          </p:nvPr>
        </p:nvSpPr>
        <p:spPr>
          <a:xfrm>
            <a:off x="1654114" y="8627703"/>
            <a:ext cx="45180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1" name="Google Shape;441;g8ca8a61362_0_925:notes"/>
          <p:cNvSpPr txBox="1"/>
          <p:nvPr>
            <p:ph idx="12" type="sldNum"/>
          </p:nvPr>
        </p:nvSpPr>
        <p:spPr>
          <a:xfrm>
            <a:off x="6172200" y="8627703"/>
            <a:ext cx="6843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2" name="Google Shape;442;g8ca8a61362_0_925:notes"/>
          <p:cNvSpPr txBox="1"/>
          <p:nvPr>
            <p:ph idx="2" type="hdr"/>
          </p:nvPr>
        </p:nvSpPr>
        <p:spPr>
          <a:xfrm>
            <a:off x="575095" y="112712"/>
            <a:ext cx="51297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3" name="Google Shape;443;g8ca8a61362_0_925:notes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g8ca8a61362_0_9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8ca8a61362_0_9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g8ca8a61362_0_9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8ca8a61362_0_1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8ca8a61362_0_1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8d0ed208c8_3_10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8d0ed208c8_3_10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Falco created by Sysdig, donated to the CNCF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CNCF is part of the Linux foundation, and is responsible for Kubernetes development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8d0ed208c8_3_10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8d0ed208c8_3_10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8d0ed208c8_3_570:notes"/>
          <p:cNvSpPr txBox="1"/>
          <p:nvPr>
            <p:ph idx="12" type="sldNum"/>
          </p:nvPr>
        </p:nvSpPr>
        <p:spPr>
          <a:xfrm>
            <a:off x="6172200" y="8627703"/>
            <a:ext cx="6843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9" name="Google Shape;699;g8d0ed208c8_3_570:notes"/>
          <p:cNvSpPr txBox="1"/>
          <p:nvPr>
            <p:ph idx="10" type="dt"/>
          </p:nvPr>
        </p:nvSpPr>
        <p:spPr>
          <a:xfrm>
            <a:off x="5704935" y="112712"/>
            <a:ext cx="1151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11/14/2019</a:t>
            </a:r>
            <a:endParaRPr/>
          </a:p>
        </p:txBody>
      </p:sp>
      <p:sp>
        <p:nvSpPr>
          <p:cNvPr id="700" name="Google Shape;700;g8d0ed208c8_3_570:notes"/>
          <p:cNvSpPr txBox="1"/>
          <p:nvPr>
            <p:ph idx="11" type="ftr"/>
          </p:nvPr>
        </p:nvSpPr>
        <p:spPr>
          <a:xfrm>
            <a:off x="1654114" y="8627703"/>
            <a:ext cx="45180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g8d0ed208c8_3_570:notes"/>
          <p:cNvSpPr txBox="1"/>
          <p:nvPr>
            <p:ph idx="2" type="hdr"/>
          </p:nvPr>
        </p:nvSpPr>
        <p:spPr>
          <a:xfrm>
            <a:off x="575095" y="112712"/>
            <a:ext cx="51297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g8d0ed208c8_3_570:notes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3" name="Google Shape;703;g8d0ed208c8_3_5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ca8a61362_0_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8ca8a61362_0_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8d0ed208c8_3_5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8d0ed208c8_3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8d14a76a50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8d14a76a50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8d0ed208c8_3_10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8d0ed208c8_3_1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8ca8a61362_0_11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calls monitored directly using a probe, or using eBPF packets</a:t>
            </a:r>
            <a:endParaRPr/>
          </a:p>
        </p:txBody>
      </p:sp>
      <p:sp>
        <p:nvSpPr>
          <p:cNvPr id="798" name="Google Shape;798;g8ca8a61362_0_1172:notes"/>
          <p:cNvSpPr/>
          <p:nvPr>
            <p:ph idx="2" type="sldImg"/>
          </p:nvPr>
        </p:nvSpPr>
        <p:spPr>
          <a:xfrm>
            <a:off x="799351" y="685800"/>
            <a:ext cx="525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8ca8a61362_0_12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g8ca8a61362_0_1203:notes"/>
          <p:cNvSpPr/>
          <p:nvPr>
            <p:ph idx="2" type="sldImg"/>
          </p:nvPr>
        </p:nvSpPr>
        <p:spPr>
          <a:xfrm>
            <a:off x="799351" y="685800"/>
            <a:ext cx="525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8d0ed208c8_3_17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8d0ed208c8_3_17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8d0ed208c8_2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8d0ed208c8_2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8ca8a61362_0_1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8ca8a61362_0_1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8ca8a61362_0_1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8ca8a61362_0_1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8ca8a61362_0_1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8ca8a61362_0_1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ca8a61362_0_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8ca8a61362_0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8d0ed208c8_3_1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8d0ed208c8_3_1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8d0ed208c8_3_1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8d0ed208c8_3_1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8d0ed208c8_3_1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8d0ed208c8_3_1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8f3986b2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8f3986b2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8d0ed208c8_3_17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8d0ed208c8_3_17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8d0ed208c8_3_1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8d0ed208c8_3_1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8ca8a61362_0_1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8ca8a61362_0_1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ca8a61362_0_7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8ca8a61362_0_7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ca8a61362_0_7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ca8a61362_0_7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8ca8a61362_0_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8ca8a61362_0_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8ca8a61362_0_7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8ca8a61362_0_7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a8a61362_0_8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a8a61362_0_8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technique consists of using an environment variable, LD_PRELOAD, to tell the operating system to load a different version of the libc dynamic library (glibc).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8ca8a61362_0_8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8ca8a61362_0_8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technique consists of using an environment variable, LD_PRELOAD, to tell the operating system to load a different version of the libc dynamic library (glibc).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20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4.png"/><Relationship Id="rId3" Type="http://schemas.openxmlformats.org/officeDocument/2006/relationships/image" Target="../media/image40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Relationship Id="rId3" Type="http://schemas.openxmlformats.org/officeDocument/2006/relationships/image" Target="../media/image18.jp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_Title Page" showMasterSp="0">
  <p:cSld name="Title Pag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21490" l="15627" r="3151" t="22238"/>
          <a:stretch/>
        </p:blipFill>
        <p:spPr>
          <a:xfrm>
            <a:off x="0" y="0"/>
            <a:ext cx="914400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2427708" y="1488297"/>
            <a:ext cx="6106692" cy="14323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2427466" y="3786866"/>
            <a:ext cx="3554234" cy="2348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50"/>
              <a:buNone/>
              <a:defRPr b="1" sz="1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7457" y="425716"/>
            <a:ext cx="1227146" cy="441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Only">
  <p:cSld name="Title 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509565" y="120833"/>
            <a:ext cx="8329635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losing" showMasterSp="0">
  <p:cSld name="Closing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/>
        </p:nvSpPr>
        <p:spPr>
          <a:xfrm>
            <a:off x="3641879" y="3109359"/>
            <a:ext cx="1895475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Dig deeper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10645" y="1393967"/>
            <a:ext cx="196215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2 columns with Subtitles">
  <p:cSld name="2 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509565" y="120833"/>
            <a:ext cx="832421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509565" y="1308046"/>
            <a:ext cx="4000963" cy="3165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2" type="body"/>
          </p:nvPr>
        </p:nvSpPr>
        <p:spPr>
          <a:xfrm>
            <a:off x="4832815" y="1308046"/>
            <a:ext cx="4000963" cy="3165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">
  <p:cSld name="1 Colum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628650" y="-39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urier"/>
              <a:buNone/>
              <a:defRPr b="0" i="0" sz="33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628650" y="1369219"/>
            <a:ext cx="7886700" cy="27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ourier New"/>
              <a:buChar char="o"/>
              <a:defRPr b="0" i="0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1_Title 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509565" y="120833"/>
            <a:ext cx="80229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8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8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18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8" name="Google Shape;7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5688" y="4466276"/>
            <a:ext cx="1243399" cy="4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5688" y="4466276"/>
            <a:ext cx="1243399" cy="4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88" name="Google Shape;88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5688" y="4466276"/>
            <a:ext cx="1243399" cy="4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1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21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95" name="Google Shape;9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5688" y="4466276"/>
            <a:ext cx="1243399" cy="4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hapter/Thank You 1" showMasterSp="0">
  <p:cSld name="Chapter/Thank You 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8817" l="3704" r="5501" t="7034"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1949302" y="2228849"/>
            <a:ext cx="6477487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9026" y="3920212"/>
            <a:ext cx="730675" cy="592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2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3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3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05" name="Google Shape;10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5688" y="4466276"/>
            <a:ext cx="1243399" cy="4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08" name="Google Shape;108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5688" y="4466276"/>
            <a:ext cx="1243399" cy="4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5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4" name="Google Shape;114;p25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5" name="Google Shape;115;p2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6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6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121" name="Google Shape;121;p2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7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5688" y="4466276"/>
            <a:ext cx="1243399" cy="4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/>
          <p:nvPr>
            <p:ph type="title"/>
          </p:nvPr>
        </p:nvSpPr>
        <p:spPr>
          <a:xfrm>
            <a:off x="509565" y="120833"/>
            <a:ext cx="83295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2" name="Google Shape;13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5688" y="4466276"/>
            <a:ext cx="1243399" cy="4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Title and Conten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/>
          <p:nvPr>
            <p:ph type="title"/>
          </p:nvPr>
        </p:nvSpPr>
        <p:spPr>
          <a:xfrm>
            <a:off x="509565" y="120833"/>
            <a:ext cx="83295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1"/>
          <p:cNvSpPr txBox="1"/>
          <p:nvPr>
            <p:ph idx="1" type="body"/>
          </p:nvPr>
        </p:nvSpPr>
        <p:spPr>
          <a:xfrm>
            <a:off x="509565" y="1303964"/>
            <a:ext cx="8329500" cy="31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6" name="Google Shape;136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5688" y="4466276"/>
            <a:ext cx="1243399" cy="4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hapter/Thank You 3" showMasterSp="0">
  <p:cSld name="Chapter/Thank You 3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7602" l="3522" r="5219" t="16890"/>
          <a:stretch/>
        </p:blipFill>
        <p:spPr>
          <a:xfrm>
            <a:off x="1" y="-1"/>
            <a:ext cx="9144002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>
            <p:ph type="ctrTitle"/>
          </p:nvPr>
        </p:nvSpPr>
        <p:spPr>
          <a:xfrm>
            <a:off x="1947671" y="2228850"/>
            <a:ext cx="6106692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9026" y="3920212"/>
            <a:ext cx="730675" cy="592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 1">
  <p:cSld name="Title and Content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"/>
          <p:cNvSpPr txBox="1"/>
          <p:nvPr>
            <p:ph type="title"/>
          </p:nvPr>
        </p:nvSpPr>
        <p:spPr>
          <a:xfrm>
            <a:off x="509565" y="120833"/>
            <a:ext cx="83295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39" name="Google Shape;139;p32"/>
          <p:cNvSpPr txBox="1"/>
          <p:nvPr>
            <p:ph idx="1" type="body"/>
          </p:nvPr>
        </p:nvSpPr>
        <p:spPr>
          <a:xfrm>
            <a:off x="561770" y="1417398"/>
            <a:ext cx="8277300" cy="29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id="140" name="Google Shape;14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5688" y="4466276"/>
            <a:ext cx="1243399" cy="4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">
  <p:cSld name="1 Column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3"/>
          <p:cNvSpPr txBox="1"/>
          <p:nvPr>
            <p:ph type="title"/>
          </p:nvPr>
        </p:nvSpPr>
        <p:spPr>
          <a:xfrm>
            <a:off x="509565" y="120833"/>
            <a:ext cx="83295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3"/>
          <p:cNvSpPr txBox="1"/>
          <p:nvPr>
            <p:ph idx="1" type="body"/>
          </p:nvPr>
        </p:nvSpPr>
        <p:spPr>
          <a:xfrm>
            <a:off x="561770" y="1417398"/>
            <a:ext cx="8277300" cy="29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44" name="Google Shape;144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5688" y="4466276"/>
            <a:ext cx="1243399" cy="4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hapter/Thank You" showMasterSp="0">
  <p:cSld name="Chapter/Thank You">
    <p:bg>
      <p:bgPr>
        <a:solidFill>
          <a:srgbClr val="FFFFF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4"/>
          <p:cNvPicPr preferRelativeResize="0"/>
          <p:nvPr/>
        </p:nvPicPr>
        <p:blipFill rotWithShape="1">
          <a:blip r:embed="rId2">
            <a:alphaModFix/>
          </a:blip>
          <a:srcRect b="9077" l="4509" r="6021" t="7568"/>
          <a:stretch/>
        </p:blipFill>
        <p:spPr>
          <a:xfrm>
            <a:off x="0" y="-1"/>
            <a:ext cx="914400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4"/>
          <p:cNvSpPr txBox="1"/>
          <p:nvPr>
            <p:ph type="ctrTitle"/>
          </p:nvPr>
        </p:nvSpPr>
        <p:spPr>
          <a:xfrm>
            <a:off x="1947671" y="2228850"/>
            <a:ext cx="6106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8" name="Google Shape;14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9026" y="3920212"/>
            <a:ext cx="730675" cy="592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Only">
  <p:cSld name="Title Only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 txBox="1"/>
          <p:nvPr>
            <p:ph type="title"/>
          </p:nvPr>
        </p:nvSpPr>
        <p:spPr>
          <a:xfrm>
            <a:off x="509565" y="120833"/>
            <a:ext cx="83295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1" name="Google Shape;151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5688" y="4466276"/>
            <a:ext cx="1243399" cy="4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 1">
  <p:cSld name="1 Column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6"/>
          <p:cNvSpPr txBox="1"/>
          <p:nvPr>
            <p:ph type="title"/>
          </p:nvPr>
        </p:nvSpPr>
        <p:spPr>
          <a:xfrm>
            <a:off x="628650" y="-39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urier"/>
              <a:buNone/>
              <a:defRPr b="0" i="0" sz="3300" u="none" cap="none" strike="noStrik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9pPr>
          </a:lstStyle>
          <a:p/>
        </p:txBody>
      </p:sp>
      <p:sp>
        <p:nvSpPr>
          <p:cNvPr id="154" name="Google Shape;154;p36"/>
          <p:cNvSpPr txBox="1"/>
          <p:nvPr>
            <p:ph idx="1" type="body"/>
          </p:nvPr>
        </p:nvSpPr>
        <p:spPr>
          <a:xfrm>
            <a:off x="628650" y="1369219"/>
            <a:ext cx="7886700" cy="27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ourier New"/>
              <a:buChar char="o"/>
              <a:defRPr b="0" i="0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hapter/Thank You" showMasterSp="0">
  <p:cSld name="1_Chapter/Thank You">
    <p:bg>
      <p:bgPr>
        <a:solidFill>
          <a:srgbClr val="FFFFFF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7"/>
          <p:cNvPicPr preferRelativeResize="0"/>
          <p:nvPr/>
        </p:nvPicPr>
        <p:blipFill rotWithShape="1">
          <a:blip r:embed="rId2">
            <a:alphaModFix/>
          </a:blip>
          <a:srcRect b="8288" l="3659" r="5760" t="16771"/>
          <a:stretch/>
        </p:blipFill>
        <p:spPr>
          <a:xfrm>
            <a:off x="1" y="-1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/>
          <p:nvPr>
            <p:ph type="ctrTitle"/>
          </p:nvPr>
        </p:nvSpPr>
        <p:spPr>
          <a:xfrm>
            <a:off x="1947671" y="2017945"/>
            <a:ext cx="6106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8" name="Google Shape;15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9026" y="3920212"/>
            <a:ext cx="730675" cy="592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 with Subtitles">
  <p:cSld name="3 columns with Subtitles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8"/>
          <p:cNvSpPr txBox="1"/>
          <p:nvPr>
            <p:ph idx="1" type="body"/>
          </p:nvPr>
        </p:nvSpPr>
        <p:spPr>
          <a:xfrm>
            <a:off x="561638" y="1860195"/>
            <a:ext cx="2560200" cy="23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38"/>
          <p:cNvSpPr txBox="1"/>
          <p:nvPr>
            <p:ph idx="2" type="body"/>
          </p:nvPr>
        </p:nvSpPr>
        <p:spPr>
          <a:xfrm>
            <a:off x="561638" y="1430927"/>
            <a:ext cx="2560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25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38"/>
          <p:cNvSpPr txBox="1"/>
          <p:nvPr>
            <p:ph idx="3" type="body"/>
          </p:nvPr>
        </p:nvSpPr>
        <p:spPr>
          <a:xfrm>
            <a:off x="6022044" y="1860195"/>
            <a:ext cx="2560200" cy="23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38"/>
          <p:cNvSpPr txBox="1"/>
          <p:nvPr>
            <p:ph idx="4" type="body"/>
          </p:nvPr>
        </p:nvSpPr>
        <p:spPr>
          <a:xfrm>
            <a:off x="3291841" y="1860196"/>
            <a:ext cx="2560200" cy="23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38"/>
          <p:cNvSpPr txBox="1"/>
          <p:nvPr>
            <p:ph idx="5" type="body"/>
          </p:nvPr>
        </p:nvSpPr>
        <p:spPr>
          <a:xfrm>
            <a:off x="6022044" y="1430927"/>
            <a:ext cx="2560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25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38"/>
          <p:cNvSpPr txBox="1"/>
          <p:nvPr>
            <p:ph idx="6" type="body"/>
          </p:nvPr>
        </p:nvSpPr>
        <p:spPr>
          <a:xfrm>
            <a:off x="3291841" y="1430927"/>
            <a:ext cx="2560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25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38"/>
          <p:cNvSpPr txBox="1"/>
          <p:nvPr>
            <p:ph type="title"/>
          </p:nvPr>
        </p:nvSpPr>
        <p:spPr>
          <a:xfrm>
            <a:off x="509565" y="120833"/>
            <a:ext cx="83241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2 columns with Subtitles">
  <p:cSld name="2 columns with Subtitles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/>
          <p:nvPr>
            <p:ph idx="1" type="body"/>
          </p:nvPr>
        </p:nvSpPr>
        <p:spPr>
          <a:xfrm>
            <a:off x="561637" y="1437085"/>
            <a:ext cx="401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25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9" name="Google Shape;169;p39"/>
          <p:cNvSpPr txBox="1"/>
          <p:nvPr>
            <p:ph idx="2" type="body"/>
          </p:nvPr>
        </p:nvSpPr>
        <p:spPr>
          <a:xfrm>
            <a:off x="4803979" y="1437085"/>
            <a:ext cx="402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25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0" name="Google Shape;170;p39"/>
          <p:cNvSpPr txBox="1"/>
          <p:nvPr>
            <p:ph idx="3" type="body"/>
          </p:nvPr>
        </p:nvSpPr>
        <p:spPr>
          <a:xfrm>
            <a:off x="561637" y="1860197"/>
            <a:ext cx="4010400" cy="23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1" name="Google Shape;171;p39"/>
          <p:cNvSpPr txBox="1"/>
          <p:nvPr>
            <p:ph idx="4" type="body"/>
          </p:nvPr>
        </p:nvSpPr>
        <p:spPr>
          <a:xfrm>
            <a:off x="4810418" y="1860197"/>
            <a:ext cx="4023300" cy="23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2" name="Google Shape;172;p39"/>
          <p:cNvSpPr txBox="1"/>
          <p:nvPr>
            <p:ph type="title"/>
          </p:nvPr>
        </p:nvSpPr>
        <p:spPr>
          <a:xfrm>
            <a:off x="509565" y="120833"/>
            <a:ext cx="83241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hapter/Thank You 1" showMasterSp="0">
  <p:cSld name="2_Chapter/Thank You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40"/>
          <p:cNvPicPr preferRelativeResize="0"/>
          <p:nvPr/>
        </p:nvPicPr>
        <p:blipFill rotWithShape="1">
          <a:blip r:embed="rId2">
            <a:alphaModFix/>
          </a:blip>
          <a:srcRect b="9077" l="4509" r="6021" t="7568"/>
          <a:stretch/>
        </p:blipFill>
        <p:spPr>
          <a:xfrm>
            <a:off x="0" y="-1"/>
            <a:ext cx="9144002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0"/>
          <p:cNvSpPr txBox="1"/>
          <p:nvPr>
            <p:ph type="ctrTitle"/>
          </p:nvPr>
        </p:nvSpPr>
        <p:spPr>
          <a:xfrm>
            <a:off x="1947671" y="2017945"/>
            <a:ext cx="6106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_Title Page" showMasterSp="0">
  <p:cSld name="Title Page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2"/>
          <p:cNvPicPr preferRelativeResize="0"/>
          <p:nvPr/>
        </p:nvPicPr>
        <p:blipFill rotWithShape="1">
          <a:blip r:embed="rId2">
            <a:alphaModFix/>
          </a:blip>
          <a:srcRect b="21490" l="15627" r="3151" t="22238"/>
          <a:stretch/>
        </p:blipFill>
        <p:spPr>
          <a:xfrm>
            <a:off x="0" y="0"/>
            <a:ext cx="914400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2"/>
          <p:cNvSpPr txBox="1"/>
          <p:nvPr>
            <p:ph type="ctrTitle"/>
          </p:nvPr>
        </p:nvSpPr>
        <p:spPr>
          <a:xfrm>
            <a:off x="2427708" y="1452857"/>
            <a:ext cx="6106800" cy="143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2"/>
          <p:cNvSpPr txBox="1"/>
          <p:nvPr>
            <p:ph idx="1" type="body"/>
          </p:nvPr>
        </p:nvSpPr>
        <p:spPr>
          <a:xfrm>
            <a:off x="2427466" y="3786866"/>
            <a:ext cx="35541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50"/>
              <a:buNone/>
              <a:defRPr b="1" sz="1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hapter/Thank You" showMasterSp="0">
  <p:cSld name="Chapter/Thank You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9076" l="4509" r="6020" t="7567"/>
          <a:stretch/>
        </p:blipFill>
        <p:spPr>
          <a:xfrm>
            <a:off x="0" y="-1"/>
            <a:ext cx="9144002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>
            <p:ph type="ctrTitle"/>
          </p:nvPr>
        </p:nvSpPr>
        <p:spPr>
          <a:xfrm>
            <a:off x="1947671" y="2228850"/>
            <a:ext cx="6106692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9026" y="3920212"/>
            <a:ext cx="730675" cy="592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hapter/Thank You 1" showMasterSp="0">
  <p:cSld name="Chapter/Thank You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3"/>
          <p:cNvPicPr preferRelativeResize="0"/>
          <p:nvPr/>
        </p:nvPicPr>
        <p:blipFill rotWithShape="1">
          <a:blip r:embed="rId2">
            <a:alphaModFix/>
          </a:blip>
          <a:srcRect b="8818" l="3704" r="5502" t="7034"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3"/>
          <p:cNvSpPr txBox="1"/>
          <p:nvPr>
            <p:ph type="ctrTitle"/>
          </p:nvPr>
        </p:nvSpPr>
        <p:spPr>
          <a:xfrm>
            <a:off x="1947671" y="2017945"/>
            <a:ext cx="6106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hapter/Thank You 3" showMasterSp="0">
  <p:cSld name="1_Chapter/Thank You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rot="250624">
            <a:off x="-208935" y="-923913"/>
            <a:ext cx="9571962" cy="717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4"/>
          <p:cNvPicPr preferRelativeResize="0"/>
          <p:nvPr/>
        </p:nvPicPr>
        <p:blipFill rotWithShape="1">
          <a:blip r:embed="rId3">
            <a:alphaModFix/>
          </a:blip>
          <a:srcRect b="7603" l="3522" r="5219" t="16890"/>
          <a:stretch/>
        </p:blipFill>
        <p:spPr>
          <a:xfrm>
            <a:off x="1" y="-1"/>
            <a:ext cx="9144002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hapter/Thank You" showMasterSp="0">
  <p:cSld name="2_Chapter/Thank You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45"/>
          <p:cNvPicPr preferRelativeResize="0"/>
          <p:nvPr/>
        </p:nvPicPr>
        <p:blipFill rotWithShape="1">
          <a:blip r:embed="rId2">
            <a:alphaModFix/>
          </a:blip>
          <a:srcRect b="9077" l="4509" r="6021" t="7568"/>
          <a:stretch/>
        </p:blipFill>
        <p:spPr>
          <a:xfrm>
            <a:off x="0" y="-1"/>
            <a:ext cx="9144002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5"/>
          <p:cNvSpPr txBox="1"/>
          <p:nvPr>
            <p:ph type="ctrTitle"/>
          </p:nvPr>
        </p:nvSpPr>
        <p:spPr>
          <a:xfrm>
            <a:off x="1947671" y="2017945"/>
            <a:ext cx="6106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Title and Conten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 txBox="1"/>
          <p:nvPr>
            <p:ph type="title"/>
          </p:nvPr>
        </p:nvSpPr>
        <p:spPr>
          <a:xfrm>
            <a:off x="509565" y="120833"/>
            <a:ext cx="83295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6"/>
          <p:cNvSpPr txBox="1"/>
          <p:nvPr>
            <p:ph idx="1" type="body"/>
          </p:nvPr>
        </p:nvSpPr>
        <p:spPr>
          <a:xfrm>
            <a:off x="561770" y="1417398"/>
            <a:ext cx="8277300" cy="29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1 Column with Subtitle">
  <p:cSld name="1 Column with Subtitle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7"/>
          <p:cNvSpPr txBox="1"/>
          <p:nvPr>
            <p:ph type="title"/>
          </p:nvPr>
        </p:nvSpPr>
        <p:spPr>
          <a:xfrm>
            <a:off x="509565" y="120833"/>
            <a:ext cx="83241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7"/>
          <p:cNvSpPr txBox="1"/>
          <p:nvPr>
            <p:ph idx="1" type="body"/>
          </p:nvPr>
        </p:nvSpPr>
        <p:spPr>
          <a:xfrm>
            <a:off x="561637" y="1859247"/>
            <a:ext cx="8272200" cy="24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47"/>
          <p:cNvSpPr txBox="1"/>
          <p:nvPr>
            <p:ph idx="2" type="body"/>
          </p:nvPr>
        </p:nvSpPr>
        <p:spPr>
          <a:xfrm>
            <a:off x="561636" y="1437837"/>
            <a:ext cx="82722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25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2 Columns">
  <p:cSld name="2 Columns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8"/>
          <p:cNvSpPr txBox="1"/>
          <p:nvPr>
            <p:ph idx="1" type="body"/>
          </p:nvPr>
        </p:nvSpPr>
        <p:spPr>
          <a:xfrm>
            <a:off x="559580" y="1414898"/>
            <a:ext cx="4012500" cy="30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48"/>
          <p:cNvSpPr txBox="1"/>
          <p:nvPr>
            <p:ph idx="2" type="body"/>
          </p:nvPr>
        </p:nvSpPr>
        <p:spPr>
          <a:xfrm>
            <a:off x="4812633" y="1414898"/>
            <a:ext cx="4021200" cy="30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48"/>
          <p:cNvSpPr txBox="1"/>
          <p:nvPr>
            <p:ph type="title"/>
          </p:nvPr>
        </p:nvSpPr>
        <p:spPr>
          <a:xfrm>
            <a:off x="509565" y="120833"/>
            <a:ext cx="83241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2 columns with Subtitles">
  <p:cSld name="2 columns with Subtitles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9"/>
          <p:cNvSpPr txBox="1"/>
          <p:nvPr>
            <p:ph idx="1" type="body"/>
          </p:nvPr>
        </p:nvSpPr>
        <p:spPr>
          <a:xfrm>
            <a:off x="561637" y="1437085"/>
            <a:ext cx="401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25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49"/>
          <p:cNvSpPr txBox="1"/>
          <p:nvPr>
            <p:ph idx="2" type="body"/>
          </p:nvPr>
        </p:nvSpPr>
        <p:spPr>
          <a:xfrm>
            <a:off x="4803979" y="1437085"/>
            <a:ext cx="402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25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49"/>
          <p:cNvSpPr txBox="1"/>
          <p:nvPr>
            <p:ph idx="3" type="body"/>
          </p:nvPr>
        </p:nvSpPr>
        <p:spPr>
          <a:xfrm>
            <a:off x="561637" y="1860197"/>
            <a:ext cx="4010400" cy="23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49"/>
          <p:cNvSpPr txBox="1"/>
          <p:nvPr>
            <p:ph idx="4" type="body"/>
          </p:nvPr>
        </p:nvSpPr>
        <p:spPr>
          <a:xfrm>
            <a:off x="4810418" y="1860197"/>
            <a:ext cx="4023300" cy="23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49"/>
          <p:cNvSpPr txBox="1"/>
          <p:nvPr>
            <p:ph type="title"/>
          </p:nvPr>
        </p:nvSpPr>
        <p:spPr>
          <a:xfrm>
            <a:off x="509565" y="120833"/>
            <a:ext cx="83241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3 Columns">
  <p:cSld name="3 Columns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0"/>
          <p:cNvSpPr txBox="1"/>
          <p:nvPr>
            <p:ph idx="1" type="body"/>
          </p:nvPr>
        </p:nvSpPr>
        <p:spPr>
          <a:xfrm>
            <a:off x="561239" y="1414898"/>
            <a:ext cx="2560200" cy="29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p50"/>
          <p:cNvSpPr txBox="1"/>
          <p:nvPr>
            <p:ph idx="2" type="body"/>
          </p:nvPr>
        </p:nvSpPr>
        <p:spPr>
          <a:xfrm>
            <a:off x="6022441" y="1414898"/>
            <a:ext cx="2560200" cy="29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50"/>
          <p:cNvSpPr txBox="1"/>
          <p:nvPr>
            <p:ph idx="3" type="body"/>
          </p:nvPr>
        </p:nvSpPr>
        <p:spPr>
          <a:xfrm>
            <a:off x="3291840" y="1414898"/>
            <a:ext cx="2560200" cy="29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50"/>
          <p:cNvSpPr txBox="1"/>
          <p:nvPr>
            <p:ph type="title"/>
          </p:nvPr>
        </p:nvSpPr>
        <p:spPr>
          <a:xfrm>
            <a:off x="509565" y="120833"/>
            <a:ext cx="83241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3 columns with Subtitles">
  <p:cSld name="3 columns with Subtitles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1"/>
          <p:cNvSpPr txBox="1"/>
          <p:nvPr>
            <p:ph idx="1" type="body"/>
          </p:nvPr>
        </p:nvSpPr>
        <p:spPr>
          <a:xfrm>
            <a:off x="561638" y="1860195"/>
            <a:ext cx="2560200" cy="23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51"/>
          <p:cNvSpPr txBox="1"/>
          <p:nvPr>
            <p:ph idx="2" type="body"/>
          </p:nvPr>
        </p:nvSpPr>
        <p:spPr>
          <a:xfrm>
            <a:off x="561638" y="1430927"/>
            <a:ext cx="2560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25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p51"/>
          <p:cNvSpPr txBox="1"/>
          <p:nvPr>
            <p:ph idx="3" type="body"/>
          </p:nvPr>
        </p:nvSpPr>
        <p:spPr>
          <a:xfrm>
            <a:off x="6022044" y="1860195"/>
            <a:ext cx="2560200" cy="23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51"/>
          <p:cNvSpPr txBox="1"/>
          <p:nvPr>
            <p:ph idx="4" type="body"/>
          </p:nvPr>
        </p:nvSpPr>
        <p:spPr>
          <a:xfrm>
            <a:off x="3291841" y="1860196"/>
            <a:ext cx="2560200" cy="23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9" name="Google Shape;219;p51"/>
          <p:cNvSpPr txBox="1"/>
          <p:nvPr>
            <p:ph idx="5" type="body"/>
          </p:nvPr>
        </p:nvSpPr>
        <p:spPr>
          <a:xfrm>
            <a:off x="6022044" y="1430927"/>
            <a:ext cx="2560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25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0" name="Google Shape;220;p51"/>
          <p:cNvSpPr txBox="1"/>
          <p:nvPr>
            <p:ph idx="6" type="body"/>
          </p:nvPr>
        </p:nvSpPr>
        <p:spPr>
          <a:xfrm>
            <a:off x="3291841" y="1430927"/>
            <a:ext cx="2560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25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51"/>
          <p:cNvSpPr txBox="1"/>
          <p:nvPr>
            <p:ph type="title"/>
          </p:nvPr>
        </p:nvSpPr>
        <p:spPr>
          <a:xfrm>
            <a:off x="509565" y="120833"/>
            <a:ext cx="83241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4 Columns">
  <p:cSld name="4 Columns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2"/>
          <p:cNvSpPr txBox="1"/>
          <p:nvPr>
            <p:ph type="title"/>
          </p:nvPr>
        </p:nvSpPr>
        <p:spPr>
          <a:xfrm>
            <a:off x="508678" y="121595"/>
            <a:ext cx="83304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52"/>
          <p:cNvSpPr txBox="1"/>
          <p:nvPr>
            <p:ph idx="1" type="body"/>
          </p:nvPr>
        </p:nvSpPr>
        <p:spPr>
          <a:xfrm>
            <a:off x="560523" y="1414896"/>
            <a:ext cx="1920300" cy="30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52"/>
          <p:cNvSpPr txBox="1"/>
          <p:nvPr>
            <p:ph idx="2" type="body"/>
          </p:nvPr>
        </p:nvSpPr>
        <p:spPr>
          <a:xfrm>
            <a:off x="2578402" y="1414896"/>
            <a:ext cx="1920300" cy="30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52"/>
          <p:cNvSpPr txBox="1"/>
          <p:nvPr>
            <p:ph idx="3" type="body"/>
          </p:nvPr>
        </p:nvSpPr>
        <p:spPr>
          <a:xfrm>
            <a:off x="4596281" y="1414896"/>
            <a:ext cx="1920300" cy="30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52"/>
          <p:cNvSpPr txBox="1"/>
          <p:nvPr>
            <p:ph idx="4" type="body"/>
          </p:nvPr>
        </p:nvSpPr>
        <p:spPr>
          <a:xfrm>
            <a:off x="6614160" y="1414896"/>
            <a:ext cx="1920300" cy="30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509565" y="120833"/>
            <a:ext cx="8329635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509565" y="1303964"/>
            <a:ext cx="8329500" cy="31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4 columns with Subtitles">
  <p:cSld name="4 columns with Subtitles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3"/>
          <p:cNvSpPr txBox="1"/>
          <p:nvPr>
            <p:ph idx="1" type="body"/>
          </p:nvPr>
        </p:nvSpPr>
        <p:spPr>
          <a:xfrm>
            <a:off x="561192" y="1857241"/>
            <a:ext cx="1920300" cy="23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0" name="Google Shape;230;p53"/>
          <p:cNvSpPr txBox="1"/>
          <p:nvPr>
            <p:ph idx="2" type="body"/>
          </p:nvPr>
        </p:nvSpPr>
        <p:spPr>
          <a:xfrm>
            <a:off x="561192" y="1442802"/>
            <a:ext cx="19203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53"/>
          <p:cNvSpPr txBox="1"/>
          <p:nvPr>
            <p:ph idx="3" type="body"/>
          </p:nvPr>
        </p:nvSpPr>
        <p:spPr>
          <a:xfrm>
            <a:off x="2578848" y="1857241"/>
            <a:ext cx="1920300" cy="23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53"/>
          <p:cNvSpPr txBox="1"/>
          <p:nvPr>
            <p:ph idx="4" type="body"/>
          </p:nvPr>
        </p:nvSpPr>
        <p:spPr>
          <a:xfrm>
            <a:off x="2578848" y="1442802"/>
            <a:ext cx="19203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p53"/>
          <p:cNvSpPr txBox="1"/>
          <p:nvPr>
            <p:ph idx="5" type="body"/>
          </p:nvPr>
        </p:nvSpPr>
        <p:spPr>
          <a:xfrm>
            <a:off x="4596504" y="1857241"/>
            <a:ext cx="1920300" cy="23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53"/>
          <p:cNvSpPr txBox="1"/>
          <p:nvPr>
            <p:ph idx="6" type="body"/>
          </p:nvPr>
        </p:nvSpPr>
        <p:spPr>
          <a:xfrm>
            <a:off x="4596504" y="1442802"/>
            <a:ext cx="19203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53"/>
          <p:cNvSpPr txBox="1"/>
          <p:nvPr>
            <p:ph idx="7" type="body"/>
          </p:nvPr>
        </p:nvSpPr>
        <p:spPr>
          <a:xfrm>
            <a:off x="6614160" y="1857241"/>
            <a:ext cx="1920300" cy="23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p53"/>
          <p:cNvSpPr txBox="1"/>
          <p:nvPr>
            <p:ph idx="8" type="body"/>
          </p:nvPr>
        </p:nvSpPr>
        <p:spPr>
          <a:xfrm>
            <a:off x="6614160" y="1442802"/>
            <a:ext cx="19203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53"/>
          <p:cNvSpPr txBox="1"/>
          <p:nvPr>
            <p:ph type="title"/>
          </p:nvPr>
        </p:nvSpPr>
        <p:spPr>
          <a:xfrm>
            <a:off x="508036" y="122453"/>
            <a:ext cx="83313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Only">
  <p:cSld name="Title Only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4"/>
          <p:cNvSpPr txBox="1"/>
          <p:nvPr>
            <p:ph type="title"/>
          </p:nvPr>
        </p:nvSpPr>
        <p:spPr>
          <a:xfrm>
            <a:off x="509565" y="120833"/>
            <a:ext cx="83295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losing" showMasterSp="0">
  <p:cSld name="Closing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5"/>
          <p:cNvSpPr txBox="1"/>
          <p:nvPr/>
        </p:nvSpPr>
        <p:spPr>
          <a:xfrm>
            <a:off x="2394600" y="2986275"/>
            <a:ext cx="4354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Container Native Security</a:t>
            </a:r>
            <a:endParaRPr/>
          </a:p>
        </p:txBody>
      </p:sp>
      <p:pic>
        <p:nvPicPr>
          <p:cNvPr id="242" name="Google Shape;242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45177" y="1745238"/>
            <a:ext cx="2453649" cy="97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with Header">
  <p:cSld name="Title with Header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6"/>
          <p:cNvSpPr txBox="1"/>
          <p:nvPr>
            <p:ph type="title"/>
          </p:nvPr>
        </p:nvSpPr>
        <p:spPr>
          <a:xfrm>
            <a:off x="509565" y="120833"/>
            <a:ext cx="83295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56"/>
          <p:cNvSpPr txBox="1"/>
          <p:nvPr>
            <p:ph idx="1" type="body"/>
          </p:nvPr>
        </p:nvSpPr>
        <p:spPr>
          <a:xfrm>
            <a:off x="523036" y="120833"/>
            <a:ext cx="40623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75"/>
              <a:buNone/>
              <a:defRPr b="1" sz="1100"/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Blank">
  <p:cSld name="Blank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(or bullets) 1">
  <p:cSld name="Table of Contents (or bullets)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8"/>
          <p:cNvSpPr txBox="1"/>
          <p:nvPr>
            <p:ph idx="1" type="body"/>
          </p:nvPr>
        </p:nvSpPr>
        <p:spPr>
          <a:xfrm>
            <a:off x="2483185" y="2213900"/>
            <a:ext cx="5901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B6CE"/>
              </a:buClr>
              <a:buSzPts val="1200"/>
              <a:buFont typeface="Arial"/>
              <a:buNone/>
              <a:defRPr b="1" sz="1200">
                <a:solidFill>
                  <a:srgbClr val="1BB6C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30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indent="-2730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indent="-2730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indent="-2730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indent="-2730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indent="-2730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indent="-2730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indent="-2730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49" name="Google Shape;249;p58"/>
          <p:cNvSpPr txBox="1"/>
          <p:nvPr>
            <p:ph idx="2" type="body"/>
          </p:nvPr>
        </p:nvSpPr>
        <p:spPr>
          <a:xfrm>
            <a:off x="2483185" y="3050704"/>
            <a:ext cx="5901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B6CE"/>
              </a:buClr>
              <a:buSzPts val="1200"/>
              <a:buFont typeface="Arial"/>
              <a:buNone/>
              <a:defRPr b="1" sz="1200">
                <a:solidFill>
                  <a:srgbClr val="1BB6C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30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indent="-2730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indent="-2730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indent="-2730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indent="-2730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indent="-2730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indent="-2730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indent="-2730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50" name="Google Shape;250;p58"/>
          <p:cNvSpPr txBox="1"/>
          <p:nvPr>
            <p:ph idx="3" type="body"/>
          </p:nvPr>
        </p:nvSpPr>
        <p:spPr>
          <a:xfrm>
            <a:off x="2483185" y="3887508"/>
            <a:ext cx="5901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B6CE"/>
              </a:buClr>
              <a:buSzPts val="1200"/>
              <a:buFont typeface="Arial"/>
              <a:buNone/>
              <a:defRPr b="1" sz="1200">
                <a:solidFill>
                  <a:srgbClr val="1BB6C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30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indent="-2730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indent="-2730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indent="-2730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indent="-2730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indent="-2730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indent="-2730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indent="-2730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51" name="Google Shape;251;p58"/>
          <p:cNvSpPr txBox="1"/>
          <p:nvPr>
            <p:ph idx="4" type="body"/>
          </p:nvPr>
        </p:nvSpPr>
        <p:spPr>
          <a:xfrm>
            <a:off x="2483185" y="1377095"/>
            <a:ext cx="5901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B6CE"/>
              </a:buClr>
              <a:buSzPts val="1200"/>
              <a:buFont typeface="Arial"/>
              <a:buNone/>
              <a:defRPr b="1" sz="1200">
                <a:solidFill>
                  <a:srgbClr val="1BB6C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30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indent="-2730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indent="-2730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indent="-2730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indent="-2730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indent="-2730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indent="-2730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indent="-2730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descr="Image" id="252" name="Google Shape;252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81973" y="4619574"/>
            <a:ext cx="283639" cy="283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ttern_Trim.jpg" id="253" name="Google Shape;25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398" y="0"/>
            <a:ext cx="1906353" cy="514283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58"/>
          <p:cNvSpPr txBox="1"/>
          <p:nvPr>
            <p:ph idx="12" type="sldNum"/>
          </p:nvPr>
        </p:nvSpPr>
        <p:spPr>
          <a:xfrm>
            <a:off x="4482789" y="4902399"/>
            <a:ext cx="186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0" i="0" sz="800" u="none" cap="none" strike="noStrike">
              <a:solidFill>
                <a:srgbClr val="000000"/>
              </a:solidFill>
            </a:endParaRPr>
          </a:p>
        </p:txBody>
      </p:sp>
      <p:sp>
        <p:nvSpPr>
          <p:cNvPr id="255" name="Google Shape;255;p58"/>
          <p:cNvSpPr txBox="1"/>
          <p:nvPr>
            <p:ph idx="5" type="body"/>
          </p:nvPr>
        </p:nvSpPr>
        <p:spPr>
          <a:xfrm>
            <a:off x="2487322" y="497832"/>
            <a:ext cx="1454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8C95"/>
              </a:buClr>
              <a:buSzPts val="800"/>
              <a:buFont typeface="Arial"/>
              <a:buNone/>
              <a:defRPr sz="800" cap="none">
                <a:solidFill>
                  <a:srgbClr val="738C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30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indent="-2730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indent="-2730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indent="-2730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indent="-2730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indent="-2730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indent="-2730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indent="-2730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56" name="Google Shape;256;p58"/>
          <p:cNvSpPr txBox="1"/>
          <p:nvPr>
            <p:ph idx="6" type="body"/>
          </p:nvPr>
        </p:nvSpPr>
        <p:spPr>
          <a:xfrm>
            <a:off x="2483185" y="694616"/>
            <a:ext cx="3412500" cy="16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75" lIns="14275" spcFirstLastPara="1" rIns="14275" wrap="square" tIns="14275">
            <a:noAutofit/>
          </a:bodyPr>
          <a:lstStyle>
            <a:lvl1pPr indent="-228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DC6D5"/>
              </a:buClr>
              <a:buSzPts val="3700"/>
              <a:buFont typeface="Arial"/>
              <a:buNone/>
              <a:defRPr b="1" sz="3700">
                <a:solidFill>
                  <a:srgbClr val="5DC6D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30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indent="-2730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indent="-2730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indent="-2730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indent="-2730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indent="-2730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indent="-2730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indent="-2730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9" name="Google Shape;259;p5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0" name="Google Shape;260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>
  <p:cSld name="Solo el título">
    <p:bg>
      <p:bgPr>
        <a:solidFill>
          <a:srgbClr val="00223C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0"/>
          <p:cNvSpPr txBox="1"/>
          <p:nvPr>
            <p:ph type="title"/>
          </p:nvPr>
        </p:nvSpPr>
        <p:spPr>
          <a:xfrm>
            <a:off x="509566" y="120833"/>
            <a:ext cx="73590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1 Column with Subtitle">
  <p:cSld name="1 Column with Sub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509565" y="120833"/>
            <a:ext cx="832421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609599" y="1343283"/>
            <a:ext cx="7924801" cy="312393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0" spcFirstLastPara="1" rIns="38100" wrap="square" tIns="381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25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509565" y="1733790"/>
            <a:ext cx="8329500" cy="31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2 columns with Subtitles">
  <p:cSld name="2 columns with Subtitle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509565" y="120833"/>
            <a:ext cx="832421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609599" y="1343283"/>
            <a:ext cx="4050183" cy="312393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0" spcFirstLastPara="1" rIns="38100" wrap="square" tIns="381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250"/>
              <a:buFont typeface="Arial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2" type="body"/>
          </p:nvPr>
        </p:nvSpPr>
        <p:spPr>
          <a:xfrm>
            <a:off x="4827180" y="1343283"/>
            <a:ext cx="3707219" cy="312393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0" spcFirstLastPara="1" rIns="38100" wrap="square" tIns="381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250"/>
              <a:buFont typeface="Arial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3" type="body"/>
          </p:nvPr>
        </p:nvSpPr>
        <p:spPr>
          <a:xfrm>
            <a:off x="509565" y="1737814"/>
            <a:ext cx="4000963" cy="273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4" type="body"/>
          </p:nvPr>
        </p:nvSpPr>
        <p:spPr>
          <a:xfrm>
            <a:off x="4832815" y="1737814"/>
            <a:ext cx="4000963" cy="273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3 Columns">
  <p:cSld name="3 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title"/>
          </p:nvPr>
        </p:nvSpPr>
        <p:spPr>
          <a:xfrm>
            <a:off x="509565" y="120833"/>
            <a:ext cx="832421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" type="body"/>
          </p:nvPr>
        </p:nvSpPr>
        <p:spPr>
          <a:xfrm>
            <a:off x="509566" y="1155646"/>
            <a:ext cx="2612100" cy="31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2pPr>
            <a:lvl3pPr indent="-304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302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20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2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3293506" y="1155646"/>
            <a:ext cx="2612100" cy="31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2pPr>
            <a:lvl3pPr indent="-304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302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20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2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5" name="Google Shape;45;p9"/>
          <p:cNvSpPr txBox="1"/>
          <p:nvPr>
            <p:ph idx="3" type="body"/>
          </p:nvPr>
        </p:nvSpPr>
        <p:spPr>
          <a:xfrm>
            <a:off x="6221784" y="1172292"/>
            <a:ext cx="2612100" cy="31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2pPr>
            <a:lvl3pPr indent="-3048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302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20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2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3 columns with Subtitles">
  <p:cSld name="3 columns with Subtitle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509566" y="1574341"/>
            <a:ext cx="2612100" cy="27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1000"/>
            </a:lvl3pPr>
            <a:lvl4pPr indent="-2921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8" name="Google Shape;48;p10"/>
          <p:cNvSpPr txBox="1"/>
          <p:nvPr>
            <p:ph idx="2" type="body"/>
          </p:nvPr>
        </p:nvSpPr>
        <p:spPr>
          <a:xfrm>
            <a:off x="3293506" y="1574341"/>
            <a:ext cx="2612100" cy="27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1000"/>
            </a:lvl3pPr>
            <a:lvl4pPr indent="-2921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9" name="Google Shape;49;p10"/>
          <p:cNvSpPr txBox="1"/>
          <p:nvPr>
            <p:ph idx="3" type="body"/>
          </p:nvPr>
        </p:nvSpPr>
        <p:spPr>
          <a:xfrm>
            <a:off x="6221784" y="1590987"/>
            <a:ext cx="2612100" cy="27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 sz="1000"/>
            </a:lvl3pPr>
            <a:lvl4pPr indent="-29210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0" name="Google Shape;50;p10"/>
          <p:cNvSpPr txBox="1"/>
          <p:nvPr>
            <p:ph type="title"/>
          </p:nvPr>
        </p:nvSpPr>
        <p:spPr>
          <a:xfrm>
            <a:off x="509565" y="120833"/>
            <a:ext cx="832421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4" type="body"/>
          </p:nvPr>
        </p:nvSpPr>
        <p:spPr>
          <a:xfrm>
            <a:off x="609600" y="1320231"/>
            <a:ext cx="2511960" cy="312393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0" spcFirstLastPara="1" rIns="38100" wrap="square" tIns="381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25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200"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5" type="body"/>
          </p:nvPr>
        </p:nvSpPr>
        <p:spPr>
          <a:xfrm>
            <a:off x="3294524" y="1320231"/>
            <a:ext cx="2526687" cy="312393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0" spcFirstLastPara="1" rIns="38100" wrap="square" tIns="381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25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4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200"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6" type="body"/>
          </p:nvPr>
        </p:nvSpPr>
        <p:spPr>
          <a:xfrm>
            <a:off x="6221784" y="1320231"/>
            <a:ext cx="2540224" cy="312393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0" spcFirstLastPara="1" rIns="38100" wrap="square" tIns="381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25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4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200"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365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3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28.xml"/><Relationship Id="rId24" Type="http://schemas.openxmlformats.org/officeDocument/2006/relationships/theme" Target="../theme/theme4.xml"/><Relationship Id="rId12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34.xml"/><Relationship Id="rId6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7.xml"/><Relationship Id="rId6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09565" y="120833"/>
            <a:ext cx="832421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094694" y="4629828"/>
            <a:ext cx="739084" cy="2660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605771" y="4734808"/>
            <a:ext cx="1547860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 Sysdig Inc. Proprietary Information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326430" y="4737639"/>
            <a:ext cx="230587" cy="177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512435" y="1304024"/>
            <a:ext cx="7886700" cy="3172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3565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720">
          <p15:clr>
            <a:srgbClr val="F26B43"/>
          </p15:clr>
        </p15:guide>
        <p15:guide id="2" pos="5568">
          <p15:clr>
            <a:srgbClr val="F26B43"/>
          </p15:clr>
        </p15:guide>
        <p15:guide id="3" pos="192">
          <p15:clr>
            <a:srgbClr val="F26B43"/>
          </p15:clr>
        </p15:guide>
        <p15:guide id="4" pos="384">
          <p15:clr>
            <a:srgbClr val="F26B43"/>
          </p15:clr>
        </p15:guide>
        <p15:guide id="5" pos="2040">
          <p15:clr>
            <a:srgbClr val="F26B43"/>
          </p15:clr>
        </p15:guide>
        <p15:guide id="6" orient="horz" pos="3084">
          <p15:clr>
            <a:srgbClr val="F26B43"/>
          </p15:clr>
        </p15:guide>
        <p15:guide id="7" orient="horz" pos="156">
          <p15:clr>
            <a:srgbClr val="F26B43"/>
          </p15:clr>
        </p15:guide>
        <p15:guide id="8" orient="horz" pos="2820">
          <p15:clr>
            <a:srgbClr val="F26B43"/>
          </p15:clr>
        </p15:guide>
        <p15:guide id="9" orient="horz" pos="684">
          <p15:clr>
            <a:srgbClr val="F26B43"/>
          </p15:clr>
        </p15:guide>
        <p15:guide id="10" orient="horz" pos="1212">
          <p15:clr>
            <a:srgbClr val="F26B43"/>
          </p15:clr>
        </p15:guide>
        <p15:guide id="11" orient="horz" pos="1740">
          <p15:clr>
            <a:srgbClr val="F26B43"/>
          </p15:clr>
        </p15:guide>
        <p15:guide id="12" pos="5376">
          <p15:clr>
            <a:srgbClr val="F26B43"/>
          </p15:clr>
        </p15:guide>
        <p15:guide id="13" orient="horz" pos="229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"/>
          <p:cNvSpPr txBox="1"/>
          <p:nvPr>
            <p:ph idx="1" type="body"/>
          </p:nvPr>
        </p:nvSpPr>
        <p:spPr>
          <a:xfrm>
            <a:off x="509565" y="1407887"/>
            <a:ext cx="8324100" cy="30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Google Shape;178;p41"/>
          <p:cNvSpPr txBox="1"/>
          <p:nvPr>
            <p:ph type="title"/>
          </p:nvPr>
        </p:nvSpPr>
        <p:spPr>
          <a:xfrm>
            <a:off x="509565" y="120833"/>
            <a:ext cx="83241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720">
          <p15:clr>
            <a:srgbClr val="F26B43"/>
          </p15:clr>
        </p15:guide>
        <p15:guide id="2" pos="5568">
          <p15:clr>
            <a:srgbClr val="F26B43"/>
          </p15:clr>
        </p15:guide>
        <p15:guide id="3" pos="192">
          <p15:clr>
            <a:srgbClr val="F26B43"/>
          </p15:clr>
        </p15:guide>
        <p15:guide id="4" pos="384">
          <p15:clr>
            <a:srgbClr val="F26B43"/>
          </p15:clr>
        </p15:guide>
        <p15:guide id="5" pos="2040">
          <p15:clr>
            <a:srgbClr val="F26B43"/>
          </p15:clr>
        </p15:guide>
        <p15:guide id="6" orient="horz" pos="3084">
          <p15:clr>
            <a:srgbClr val="F26B43"/>
          </p15:clr>
        </p15:guide>
        <p15:guide id="7" orient="horz" pos="156">
          <p15:clr>
            <a:srgbClr val="F26B43"/>
          </p15:clr>
        </p15:guide>
        <p15:guide id="8" orient="horz" pos="2820">
          <p15:clr>
            <a:srgbClr val="F26B43"/>
          </p15:clr>
        </p15:guide>
        <p15:guide id="9" orient="horz" pos="684">
          <p15:clr>
            <a:srgbClr val="F26B43"/>
          </p15:clr>
        </p15:guide>
        <p15:guide id="10" orient="horz" pos="1212">
          <p15:clr>
            <a:srgbClr val="F26B43"/>
          </p15:clr>
        </p15:guide>
        <p15:guide id="11" orient="horz" pos="1740">
          <p15:clr>
            <a:srgbClr val="F26B43"/>
          </p15:clr>
        </p15:guide>
        <p15:guide id="12" pos="5376">
          <p15:clr>
            <a:srgbClr val="F26B43"/>
          </p15:clr>
        </p15:guide>
        <p15:guide id="13" orient="horz" pos="22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Relationship Id="rId5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16.png"/><Relationship Id="rId8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Relationship Id="rId5" Type="http://schemas.openxmlformats.org/officeDocument/2006/relationships/image" Target="../media/image8.png"/><Relationship Id="rId6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Relationship Id="rId4" Type="http://schemas.openxmlformats.org/officeDocument/2006/relationships/image" Target="../media/image30.png"/><Relationship Id="rId5" Type="http://schemas.openxmlformats.org/officeDocument/2006/relationships/image" Target="../media/image8.png"/><Relationship Id="rId6" Type="http://schemas.openxmlformats.org/officeDocument/2006/relationships/hyperlink" Target="https://medium.com/@SkyscannerEng/kubernetes-security-monitoring-at-scale-with-sysdig-falco-a60cfdb0f67a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Relationship Id="rId4" Type="http://schemas.openxmlformats.org/officeDocument/2006/relationships/image" Target="../media/image45.png"/><Relationship Id="rId5" Type="http://schemas.openxmlformats.org/officeDocument/2006/relationships/image" Target="../media/image31.png"/><Relationship Id="rId6" Type="http://schemas.openxmlformats.org/officeDocument/2006/relationships/image" Target="../media/image34.png"/><Relationship Id="rId7" Type="http://schemas.openxmlformats.org/officeDocument/2006/relationships/image" Target="../media/image39.png"/><Relationship Id="rId8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20" Type="http://schemas.openxmlformats.org/officeDocument/2006/relationships/hyperlink" Target="https://github.com/falcosecurity/falco/blob/9a5efd60735b7766165c7c242f7f4bb3258aeb07/rules/falco_rules.yaml#L884" TargetMode="External"/><Relationship Id="rId22" Type="http://schemas.openxmlformats.org/officeDocument/2006/relationships/hyperlink" Target="https://github.com/falcosecurity/falco/blob/9a5efd60735b7766165c7c242f7f4bb3258aeb07/rules/falco_rules.yaml#L1330" TargetMode="External"/><Relationship Id="rId21" Type="http://schemas.openxmlformats.org/officeDocument/2006/relationships/hyperlink" Target="https://github.com/falcosecurity/falco/blob/9a5efd60735b7766165c7c242f7f4bb3258aeb07/rules/falco_rules.yaml#L2175" TargetMode="External"/><Relationship Id="rId24" Type="http://schemas.openxmlformats.org/officeDocument/2006/relationships/hyperlink" Target="https://github.com/falcosecurity/falco/blob/9a5efd60735b7766165c7c242f7f4bb3258aeb07/rules/falco_rules.yaml#L1879" TargetMode="External"/><Relationship Id="rId23" Type="http://schemas.openxmlformats.org/officeDocument/2006/relationships/hyperlink" Target="https://github.com/falcosecurity/falco/blob/9a5efd60735b7766165c7c242f7f4bb3258aeb07/rules/falco_rules.yaml#L1724" TargetMode="External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github.com/falcosecurity/falco/blob/9a5efd60735b7766165c7c242f7f4bb3258aeb07/rules/falco_rules.yaml#L1391" TargetMode="External"/><Relationship Id="rId4" Type="http://schemas.openxmlformats.org/officeDocument/2006/relationships/hyperlink" Target="https://github.com/falcosecurity/falco/blob/9a5efd60735b7766165c7c242f7f4bb3258aeb07/rules/falco_rules.yaml#L428" TargetMode="External"/><Relationship Id="rId9" Type="http://schemas.openxmlformats.org/officeDocument/2006/relationships/hyperlink" Target="https://github.com/falcosecurity/falco/blob/9a5efd60735b7766165c7c242f7f4bb3258aeb07/rules/falco_rules.yaml#L1661" TargetMode="External"/><Relationship Id="rId26" Type="http://schemas.openxmlformats.org/officeDocument/2006/relationships/hyperlink" Target="https://github.com/falcosecurity/falco/blob/9a5efd60735b7766165c7c242f7f4bb3258aeb07/rules/falco_rules.yaml#L2072" TargetMode="External"/><Relationship Id="rId25" Type="http://schemas.openxmlformats.org/officeDocument/2006/relationships/hyperlink" Target="https://github.com/falcosecurity/falco/blob/9a5efd60735b7766165c7c242f7f4bb3258aeb07/rules/falco_rules.yaml#L2112" TargetMode="External"/><Relationship Id="rId28" Type="http://schemas.openxmlformats.org/officeDocument/2006/relationships/hyperlink" Target="https://github.com/falcosecurity/falco/blob/9a5efd60735b7766165c7c242f7f4bb3258aeb07/rules/falco_rules.yaml#L2125" TargetMode="External"/><Relationship Id="rId27" Type="http://schemas.openxmlformats.org/officeDocument/2006/relationships/hyperlink" Target="https://github.com/falcosecurity/falco/blob/9a5efd60735b7766165c7c242f7f4bb3258aeb07/rules/falco_rules.yaml#L1922" TargetMode="External"/><Relationship Id="rId5" Type="http://schemas.openxmlformats.org/officeDocument/2006/relationships/hyperlink" Target="https://github.com/falcosecurity/falco/blob/9a5efd60735b7766165c7c242f7f4bb3258aeb07/rules/falco_rules.yaml#L1661" TargetMode="External"/><Relationship Id="rId6" Type="http://schemas.openxmlformats.org/officeDocument/2006/relationships/hyperlink" Target="https://github.com/falcosecurity/falco/blob/9a5efd60735b7766165c7c242f7f4bb3258aeb07/rules/falco_rules.yaml#L2200" TargetMode="External"/><Relationship Id="rId29" Type="http://schemas.openxmlformats.org/officeDocument/2006/relationships/hyperlink" Target="https://github.com/falcosecurity/falco/blob/9a5efd60735b7766165c7c242f7f4bb3258aeb07/rules/falco_rules.yaml#L2125" TargetMode="External"/><Relationship Id="rId7" Type="http://schemas.openxmlformats.org/officeDocument/2006/relationships/hyperlink" Target="https://github.com/falcosecurity/falco/blob/9a5efd60735b7766165c7c242f7f4bb3258aeb07/rules/falco_rules.yaml#L1297" TargetMode="External"/><Relationship Id="rId8" Type="http://schemas.openxmlformats.org/officeDocument/2006/relationships/hyperlink" Target="https://github.com/falcosecurity/falco/blob/9a5efd60735b7766165c7c242f7f4bb3258aeb07/rules/falco_rules.yaml#L449" TargetMode="External"/><Relationship Id="rId31" Type="http://schemas.openxmlformats.org/officeDocument/2006/relationships/hyperlink" Target="https://github.com/falcosecurity/falco/blob/9a5efd60735b7766165c7c242f7f4bb3258aeb07/rules/falco_rules.yaml#L2141" TargetMode="External"/><Relationship Id="rId30" Type="http://schemas.openxmlformats.org/officeDocument/2006/relationships/hyperlink" Target="https://github.com/falcosecurity/falco/blob/9a5efd60735b7766165c7c242f7f4bb3258aeb07/rules/falco_rules.yaml#L2141" TargetMode="External"/><Relationship Id="rId11" Type="http://schemas.openxmlformats.org/officeDocument/2006/relationships/hyperlink" Target="https://github.com/falcosecurity/falco/blob/9a5efd60735b7766165c7c242f7f4bb3258aeb07/rules/falco_rules.yaml#L1559" TargetMode="External"/><Relationship Id="rId33" Type="http://schemas.openxmlformats.org/officeDocument/2006/relationships/hyperlink" Target="https://github.com/falcosecurity/falco/blob/9a5efd60735b7766165c7c242f7f4bb3258aeb07/rules/falco_rules.yaml#L2022" TargetMode="External"/><Relationship Id="rId10" Type="http://schemas.openxmlformats.org/officeDocument/2006/relationships/hyperlink" Target="https://github.com/falcosecurity/falco/blob/9a5efd60735b7766165c7c242f7f4bb3258aeb07/rules/falco_rules.yaml#L1817" TargetMode="External"/><Relationship Id="rId32" Type="http://schemas.openxmlformats.org/officeDocument/2006/relationships/hyperlink" Target="https://github.com/falcosecurity/falco/blob/9a5efd60735b7766165c7c242f7f4bb3258aeb07/rules/falco_rules.yaml#L1990" TargetMode="External"/><Relationship Id="rId13" Type="http://schemas.openxmlformats.org/officeDocument/2006/relationships/hyperlink" Target="https://github.com/falcosecurity/falco/blob/9a5efd60735b7766165c7c242f7f4bb3258aeb07/rules/falco_rules.yaml#L1970" TargetMode="External"/><Relationship Id="rId35" Type="http://schemas.openxmlformats.org/officeDocument/2006/relationships/hyperlink" Target="https://github.com/falcosecurity/falco/blob/9a5efd60735b7766165c7c242f7f4bb3258aeb07/rules/falco_rules.yaml#L2259" TargetMode="External"/><Relationship Id="rId12" Type="http://schemas.openxmlformats.org/officeDocument/2006/relationships/hyperlink" Target="https://github.com/falcosecurity/falco/blob/9a5efd60735b7766165c7c242f7f4bb3258aeb07/rules/falco_rules.yaml#L467" TargetMode="External"/><Relationship Id="rId34" Type="http://schemas.openxmlformats.org/officeDocument/2006/relationships/hyperlink" Target="https://github.com/falcosecurity/falco/blob/9a5efd60735b7766165c7c242f7f4bb3258aeb07/rules/falco_rules.yaml#L2102" TargetMode="External"/><Relationship Id="rId15" Type="http://schemas.openxmlformats.org/officeDocument/2006/relationships/hyperlink" Target="https://github.com/falcosecurity/falco/blob/9a5efd60735b7766165c7c242f7f4bb3258aeb07/rules/falco_rules.yaml#L1330" TargetMode="External"/><Relationship Id="rId37" Type="http://schemas.openxmlformats.org/officeDocument/2006/relationships/hyperlink" Target="https://sysdig.com/blog/mitre-attck-framework-for-container-runtime-security-with-sysdig-falco/" TargetMode="External"/><Relationship Id="rId14" Type="http://schemas.openxmlformats.org/officeDocument/2006/relationships/hyperlink" Target="https://github.com/falcosecurity/falco/blob/9a5efd60735b7766165c7c242f7f4bb3258aeb07/rules/falco_rules.yaml#L2225" TargetMode="External"/><Relationship Id="rId36" Type="http://schemas.openxmlformats.org/officeDocument/2006/relationships/hyperlink" Target="https://github.com/falcosecurity/falco/blob/9a5efd60735b7766165c7c242f7f4bb3258aeb07/rules/falco_rules.yaml#L2239" TargetMode="External"/><Relationship Id="rId17" Type="http://schemas.openxmlformats.org/officeDocument/2006/relationships/hyperlink" Target="https://github.com/falcosecurity/falco/blob/9a5efd60735b7766165c7c242f7f4bb3258aeb07/rules/falco_rules.yaml#L1699" TargetMode="External"/><Relationship Id="rId16" Type="http://schemas.openxmlformats.org/officeDocument/2006/relationships/hyperlink" Target="https://github.com/falcosecurity/falco/blob/9a5efd60735b7766165c7c242f7f4bb3258aeb07/rules/falco_rules.yaml#L972" TargetMode="External"/><Relationship Id="rId19" Type="http://schemas.openxmlformats.org/officeDocument/2006/relationships/hyperlink" Target="https://github.com/falcosecurity/falco/blob/9a5efd60735b7766165c7c242f7f4bb3258aeb07/rules/falco_rules.yaml#L1744" TargetMode="External"/><Relationship Id="rId18" Type="http://schemas.openxmlformats.org/officeDocument/2006/relationships/hyperlink" Target="https://github.com/falcosecurity/falco/blob/9a5efd60735b7766165c7c242f7f4bb3258aeb07/rules/falco_rules.yaml#L186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www.cncf.io/blog/2020/08/17/falco-update-whats-new-in-falco-0-25/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falco.org" TargetMode="External"/><Relationship Id="rId4" Type="http://schemas.openxmlformats.org/officeDocument/2006/relationships/hyperlink" Target="https://github.com/falcosecurity" TargetMode="External"/><Relationship Id="rId5" Type="http://schemas.openxmlformats.org/officeDocument/2006/relationships/hyperlink" Target="https://falco.org/docs/installation/" TargetMode="External"/><Relationship Id="rId6" Type="http://schemas.openxmlformats.org/officeDocument/2006/relationships/hyperlink" Target="https://github.com/falcosecurity/community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1"/>
          <p:cNvSpPr txBox="1"/>
          <p:nvPr>
            <p:ph type="ctrTitle"/>
          </p:nvPr>
        </p:nvSpPr>
        <p:spPr>
          <a:xfrm>
            <a:off x="1086175" y="1971675"/>
            <a:ext cx="70578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Getting</a:t>
            </a:r>
            <a:r>
              <a:rPr b="1" lang="en" sz="3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Started with</a:t>
            </a:r>
            <a:r>
              <a:rPr b="1" lang="en" sz="3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36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Runtime Security using Falco 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268" name="Google Shape;268;p61"/>
          <p:cNvSpPr txBox="1"/>
          <p:nvPr>
            <p:ph idx="1" type="subTitle"/>
          </p:nvPr>
        </p:nvSpPr>
        <p:spPr>
          <a:xfrm>
            <a:off x="1141475" y="2941525"/>
            <a:ext cx="73950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Loris Degioanni, CTO and founder, Sysdig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0"/>
          <p:cNvSpPr/>
          <p:nvPr/>
        </p:nvSpPr>
        <p:spPr>
          <a:xfrm>
            <a:off x="5021543" y="1450007"/>
            <a:ext cx="2510400" cy="59100"/>
          </a:xfrm>
          <a:prstGeom prst="roundRect">
            <a:avLst>
              <a:gd fmla="val 50000" name="adj"/>
            </a:avLst>
          </a:prstGeom>
          <a:solidFill>
            <a:srgbClr val="FF9E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</a:pPr>
            <a:r>
              <a:t/>
            </a:r>
            <a:endParaRPr b="0" i="0" sz="1328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70"/>
          <p:cNvSpPr/>
          <p:nvPr/>
        </p:nvSpPr>
        <p:spPr>
          <a:xfrm>
            <a:off x="1116901" y="1456953"/>
            <a:ext cx="2510400" cy="59100"/>
          </a:xfrm>
          <a:prstGeom prst="roundRect">
            <a:avLst>
              <a:gd fmla="val 50000" name="adj"/>
            </a:avLst>
          </a:prstGeom>
          <a:solidFill>
            <a:srgbClr val="FF9E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</a:pPr>
            <a:r>
              <a:t/>
            </a:r>
            <a:endParaRPr b="0" i="0" sz="1328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70"/>
          <p:cNvSpPr txBox="1"/>
          <p:nvPr/>
        </p:nvSpPr>
        <p:spPr>
          <a:xfrm>
            <a:off x="1022425" y="1823474"/>
            <a:ext cx="3087000" cy="18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9862" lvl="1" marL="169862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3565A"/>
              </a:buClr>
              <a:buSzPts val="1400"/>
              <a:buFont typeface="Arial"/>
              <a:buChar char="•"/>
            </a:pPr>
            <a:r>
              <a:rPr lang="en">
                <a:solidFill>
                  <a:srgbClr val="53565A"/>
                </a:solidFill>
              </a:rPr>
              <a:t>Can be applied to serverless and non-privileged environments</a:t>
            </a:r>
            <a:endParaRPr>
              <a:solidFill>
                <a:srgbClr val="53565A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70"/>
          <p:cNvSpPr txBox="1"/>
          <p:nvPr/>
        </p:nvSpPr>
        <p:spPr>
          <a:xfrm>
            <a:off x="5041950" y="1809575"/>
            <a:ext cx="32892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9862" lvl="1" marL="169862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3565A"/>
              </a:buClr>
              <a:buSzPts val="1400"/>
              <a:buFont typeface="Arial"/>
              <a:buChar char="•"/>
            </a:pPr>
            <a:r>
              <a:rPr lang="en">
                <a:solidFill>
                  <a:srgbClr val="53565A"/>
                </a:solidFill>
              </a:rPr>
              <a:t>Not accurate, as it is an out of kernel based instrumentation</a:t>
            </a:r>
            <a:endParaRPr>
              <a:solidFill>
                <a:srgbClr val="53565A"/>
              </a:solidFill>
            </a:endParaRPr>
          </a:p>
          <a:p>
            <a:pPr indent="-169862" lvl="1" marL="169862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3565A"/>
              </a:buClr>
              <a:buSzPts val="1400"/>
              <a:buFont typeface="Arial"/>
              <a:buChar char="•"/>
            </a:pPr>
            <a:r>
              <a:rPr lang="en">
                <a:solidFill>
                  <a:srgbClr val="53565A"/>
                </a:solidFill>
              </a:rPr>
              <a:t>Can crash the target process</a:t>
            </a:r>
            <a:endParaRPr>
              <a:solidFill>
                <a:srgbClr val="53565A"/>
              </a:solidFill>
            </a:endParaRPr>
          </a:p>
          <a:p>
            <a:pPr indent="-169862" lvl="1" marL="169862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3565A"/>
              </a:buClr>
              <a:buSzPts val="1400"/>
              <a:buFont typeface="Arial"/>
              <a:buChar char="•"/>
            </a:pPr>
            <a:r>
              <a:rPr lang="en">
                <a:solidFill>
                  <a:srgbClr val="53565A"/>
                </a:solidFill>
              </a:rPr>
              <a:t>Limited support (e.g. doesn’t work with Go)</a:t>
            </a:r>
            <a:endParaRPr>
              <a:solidFill>
                <a:srgbClr val="53565A"/>
              </a:solidFill>
            </a:endParaRPr>
          </a:p>
          <a:p>
            <a:pPr indent="-169862" lvl="1" marL="169862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3565A"/>
              </a:buClr>
              <a:buSzPts val="1400"/>
              <a:buChar char="•"/>
            </a:pPr>
            <a:r>
              <a:rPr lang="en">
                <a:solidFill>
                  <a:srgbClr val="53565A"/>
                </a:solidFill>
              </a:rPr>
              <a:t>Requires instrumenting every container</a:t>
            </a:r>
            <a:endParaRPr>
              <a:solidFill>
                <a:srgbClr val="53565A"/>
              </a:solidFill>
            </a:endParaRPr>
          </a:p>
        </p:txBody>
      </p:sp>
      <p:sp>
        <p:nvSpPr>
          <p:cNvPr id="364" name="Google Shape;364;p70"/>
          <p:cNvSpPr txBox="1"/>
          <p:nvPr/>
        </p:nvSpPr>
        <p:spPr>
          <a:xfrm>
            <a:off x="509565" y="120833"/>
            <a:ext cx="83295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AEC7"/>
                </a:solidFill>
              </a:rPr>
              <a:t>Pros vs Cons: LD_PRELOAD</a:t>
            </a:r>
            <a:endParaRPr b="1" sz="3000">
              <a:solidFill>
                <a:srgbClr val="00AEC7"/>
              </a:solidFill>
            </a:endParaRPr>
          </a:p>
        </p:txBody>
      </p:sp>
      <p:sp>
        <p:nvSpPr>
          <p:cNvPr id="365" name="Google Shape;365;p70"/>
          <p:cNvSpPr/>
          <p:nvPr/>
        </p:nvSpPr>
        <p:spPr>
          <a:xfrm>
            <a:off x="2136986" y="1200900"/>
            <a:ext cx="470400" cy="486000"/>
          </a:xfrm>
          <a:prstGeom prst="ellipse">
            <a:avLst/>
          </a:prstGeom>
          <a:solidFill>
            <a:srgbClr val="FFFFFF"/>
          </a:solidFill>
          <a:ln cap="rnd" cmpd="sng" w="28575">
            <a:solidFill>
              <a:srgbClr val="FF9E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</a:pPr>
            <a:r>
              <a:t/>
            </a:r>
            <a:endParaRPr b="0" i="0" sz="13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70"/>
          <p:cNvSpPr/>
          <p:nvPr/>
        </p:nvSpPr>
        <p:spPr>
          <a:xfrm>
            <a:off x="6041446" y="1193816"/>
            <a:ext cx="470400" cy="486300"/>
          </a:xfrm>
          <a:prstGeom prst="ellipse">
            <a:avLst/>
          </a:prstGeom>
          <a:solidFill>
            <a:srgbClr val="FFFFFF"/>
          </a:solidFill>
          <a:ln cap="rnd" cmpd="sng" w="28575">
            <a:solidFill>
              <a:srgbClr val="FF9E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</a:pPr>
            <a:r>
              <a:t/>
            </a:r>
            <a:endParaRPr b="0" i="0" sz="19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70"/>
          <p:cNvSpPr/>
          <p:nvPr/>
        </p:nvSpPr>
        <p:spPr>
          <a:xfrm>
            <a:off x="2261612" y="1357401"/>
            <a:ext cx="221200" cy="155975"/>
          </a:xfrm>
          <a:custGeom>
            <a:rect b="b" l="l" r="r" t="t"/>
            <a:pathLst>
              <a:path extrusionOk="0" h="82" w="99">
                <a:moveTo>
                  <a:pt x="84" y="0"/>
                </a:moveTo>
                <a:lnTo>
                  <a:pt x="37" y="50"/>
                </a:lnTo>
                <a:lnTo>
                  <a:pt x="15" y="29"/>
                </a:lnTo>
                <a:lnTo>
                  <a:pt x="0" y="44"/>
                </a:lnTo>
                <a:lnTo>
                  <a:pt x="37" y="82"/>
                </a:lnTo>
                <a:lnTo>
                  <a:pt x="99" y="16"/>
                </a:lnTo>
                <a:lnTo>
                  <a:pt x="84" y="0"/>
                </a:lnTo>
                <a:close/>
              </a:path>
            </a:pathLst>
          </a:custGeom>
          <a:solidFill>
            <a:srgbClr val="00AE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</a:pPr>
            <a:r>
              <a:t/>
            </a:r>
            <a:endParaRPr b="0" i="0" sz="13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70"/>
          <p:cNvSpPr/>
          <p:nvPr/>
        </p:nvSpPr>
        <p:spPr>
          <a:xfrm>
            <a:off x="6113725" y="1281125"/>
            <a:ext cx="321900" cy="3264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5356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71"/>
          <p:cNvSpPr txBox="1"/>
          <p:nvPr/>
        </p:nvSpPr>
        <p:spPr>
          <a:xfrm>
            <a:off x="661965" y="120833"/>
            <a:ext cx="83295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AEC7"/>
                </a:solidFill>
              </a:rPr>
              <a:t>ptrace</a:t>
            </a:r>
            <a:endParaRPr b="1" sz="3000">
              <a:solidFill>
                <a:srgbClr val="00AEC7"/>
              </a:solidFill>
            </a:endParaRPr>
          </a:p>
        </p:txBody>
      </p:sp>
      <p:sp>
        <p:nvSpPr>
          <p:cNvPr id="374" name="Google Shape;374;p71"/>
          <p:cNvSpPr/>
          <p:nvPr/>
        </p:nvSpPr>
        <p:spPr>
          <a:xfrm>
            <a:off x="1073275" y="1476025"/>
            <a:ext cx="5624700" cy="237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3565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71"/>
          <p:cNvSpPr/>
          <p:nvPr/>
        </p:nvSpPr>
        <p:spPr>
          <a:xfrm>
            <a:off x="2558425" y="1782700"/>
            <a:ext cx="2190600" cy="762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356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Application</a:t>
            </a:r>
            <a:endParaRPr sz="1900"/>
          </a:p>
        </p:txBody>
      </p:sp>
      <p:sp>
        <p:nvSpPr>
          <p:cNvPr id="376" name="Google Shape;376;p71"/>
          <p:cNvSpPr/>
          <p:nvPr/>
        </p:nvSpPr>
        <p:spPr>
          <a:xfrm>
            <a:off x="2558425" y="2686000"/>
            <a:ext cx="2190600" cy="762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356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libc</a:t>
            </a:r>
            <a:endParaRPr sz="1900"/>
          </a:p>
        </p:txBody>
      </p:sp>
      <p:cxnSp>
        <p:nvCxnSpPr>
          <p:cNvPr id="377" name="Google Shape;377;p71"/>
          <p:cNvCxnSpPr>
            <a:stCxn id="375" idx="2"/>
            <a:endCxn id="376" idx="0"/>
          </p:cNvCxnSpPr>
          <p:nvPr/>
        </p:nvCxnSpPr>
        <p:spPr>
          <a:xfrm>
            <a:off x="3653725" y="2545000"/>
            <a:ext cx="0" cy="141000"/>
          </a:xfrm>
          <a:prstGeom prst="straightConnector1">
            <a:avLst/>
          </a:prstGeom>
          <a:noFill/>
          <a:ln cap="flat" cmpd="sng" w="19050">
            <a:solidFill>
              <a:srgbClr val="53565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8" name="Google Shape;378;p71"/>
          <p:cNvCxnSpPr/>
          <p:nvPr/>
        </p:nvCxnSpPr>
        <p:spPr>
          <a:xfrm flipH="1">
            <a:off x="3644725" y="3448300"/>
            <a:ext cx="9000" cy="1166100"/>
          </a:xfrm>
          <a:prstGeom prst="straightConnector1">
            <a:avLst/>
          </a:prstGeom>
          <a:noFill/>
          <a:ln cap="flat" cmpd="sng" w="19050">
            <a:solidFill>
              <a:srgbClr val="5356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9" name="Google Shape;379;p71"/>
          <p:cNvSpPr/>
          <p:nvPr/>
        </p:nvSpPr>
        <p:spPr>
          <a:xfrm>
            <a:off x="5302802" y="1896850"/>
            <a:ext cx="925500" cy="534000"/>
          </a:xfrm>
          <a:prstGeom prst="roundRect">
            <a:avLst>
              <a:gd fmla="val 16667" name="adj"/>
            </a:avLst>
          </a:prstGeom>
          <a:solidFill>
            <a:srgbClr val="AF00DB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3F3F3"/>
                </a:solidFill>
              </a:rPr>
              <a:t>agent</a:t>
            </a:r>
            <a:endParaRPr b="1">
              <a:solidFill>
                <a:srgbClr val="F3F3F3"/>
              </a:solidFill>
            </a:endParaRPr>
          </a:p>
        </p:txBody>
      </p:sp>
      <p:sp>
        <p:nvSpPr>
          <p:cNvPr id="380" name="Google Shape;380;p71"/>
          <p:cNvSpPr txBox="1"/>
          <p:nvPr/>
        </p:nvSpPr>
        <p:spPr>
          <a:xfrm>
            <a:off x="1125075" y="1054650"/>
            <a:ext cx="11655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container</a:t>
            </a:r>
            <a:endParaRPr i="1"/>
          </a:p>
        </p:txBody>
      </p:sp>
      <p:sp>
        <p:nvSpPr>
          <p:cNvPr id="381" name="Google Shape;381;p71"/>
          <p:cNvSpPr/>
          <p:nvPr/>
        </p:nvSpPr>
        <p:spPr>
          <a:xfrm>
            <a:off x="3499396" y="3496667"/>
            <a:ext cx="294600" cy="294600"/>
          </a:xfrm>
          <a:prstGeom prst="ellipse">
            <a:avLst/>
          </a:prstGeom>
          <a:solidFill>
            <a:srgbClr val="00A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71"/>
          <p:cNvSpPr/>
          <p:nvPr/>
        </p:nvSpPr>
        <p:spPr>
          <a:xfrm flipH="1" rot="10800000">
            <a:off x="3814500" y="2430974"/>
            <a:ext cx="1952657" cy="1212202"/>
          </a:xfrm>
          <a:custGeom>
            <a:rect b="b" l="l" r="r" t="t"/>
            <a:pathLst>
              <a:path extrusionOk="0" h="263236" w="602672">
                <a:moveTo>
                  <a:pt x="0" y="0"/>
                </a:moveTo>
                <a:lnTo>
                  <a:pt x="602672" y="0"/>
                </a:lnTo>
                <a:lnTo>
                  <a:pt x="602672" y="263236"/>
                </a:lnTo>
              </a:path>
            </a:pathLst>
          </a:custGeom>
          <a:noFill/>
          <a:ln cap="rnd" cmpd="sng" w="19050">
            <a:solidFill>
              <a:srgbClr val="00AEC7"/>
            </a:solidFill>
            <a:prstDash val="dot"/>
            <a:miter lim="800000"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</a:pPr>
            <a:r>
              <a:t/>
            </a:r>
            <a:endParaRPr b="0" i="0" sz="13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71"/>
          <p:cNvSpPr/>
          <p:nvPr/>
        </p:nvSpPr>
        <p:spPr>
          <a:xfrm>
            <a:off x="1550377" y="4364826"/>
            <a:ext cx="4186800" cy="271500"/>
          </a:xfrm>
          <a:prstGeom prst="roundRect">
            <a:avLst>
              <a:gd fmla="val 50000" name="adj"/>
            </a:avLst>
          </a:prstGeom>
          <a:solidFill>
            <a:srgbClr val="00829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</a:pPr>
            <a:r>
              <a:rPr b="1" lang="en" sz="1528">
                <a:solidFill>
                  <a:srgbClr val="FFFFFF"/>
                </a:solidFill>
              </a:rPr>
              <a:t>Operating System</a:t>
            </a:r>
            <a:endParaRPr b="1" i="0" sz="1528" u="none" cap="none" strike="noStrike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2"/>
          <p:cNvSpPr/>
          <p:nvPr/>
        </p:nvSpPr>
        <p:spPr>
          <a:xfrm>
            <a:off x="5021543" y="1450007"/>
            <a:ext cx="2510400" cy="59100"/>
          </a:xfrm>
          <a:prstGeom prst="roundRect">
            <a:avLst>
              <a:gd fmla="val 50000" name="adj"/>
            </a:avLst>
          </a:prstGeom>
          <a:solidFill>
            <a:srgbClr val="FF9E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</a:pPr>
            <a:r>
              <a:t/>
            </a:r>
            <a:endParaRPr b="0" i="0" sz="1328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72"/>
          <p:cNvSpPr/>
          <p:nvPr/>
        </p:nvSpPr>
        <p:spPr>
          <a:xfrm>
            <a:off x="1116901" y="1456953"/>
            <a:ext cx="2510400" cy="59100"/>
          </a:xfrm>
          <a:prstGeom prst="roundRect">
            <a:avLst>
              <a:gd fmla="val 50000" name="adj"/>
            </a:avLst>
          </a:prstGeom>
          <a:solidFill>
            <a:srgbClr val="FF9E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</a:pPr>
            <a:r>
              <a:t/>
            </a:r>
            <a:endParaRPr b="0" i="0" sz="1328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72"/>
          <p:cNvSpPr txBox="1"/>
          <p:nvPr/>
        </p:nvSpPr>
        <p:spPr>
          <a:xfrm>
            <a:off x="1022425" y="1823474"/>
            <a:ext cx="3087000" cy="18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9862" lvl="1" marL="169862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3565A"/>
              </a:buClr>
              <a:buSzPts val="1400"/>
              <a:buFont typeface="Arial"/>
              <a:buChar char="•"/>
            </a:pPr>
            <a:r>
              <a:rPr lang="en">
                <a:solidFill>
                  <a:srgbClr val="53565A"/>
                </a:solidFill>
              </a:rPr>
              <a:t>Accurate </a:t>
            </a:r>
            <a:endParaRPr>
              <a:solidFill>
                <a:srgbClr val="53565A"/>
              </a:solidFill>
            </a:endParaRPr>
          </a:p>
          <a:p>
            <a:pPr indent="-169862" lvl="1" marL="169862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3565A"/>
              </a:buClr>
              <a:buSzPts val="1400"/>
              <a:buFont typeface="Arial"/>
              <a:buChar char="•"/>
            </a:pPr>
            <a:r>
              <a:rPr lang="en">
                <a:solidFill>
                  <a:srgbClr val="53565A"/>
                </a:solidFill>
              </a:rPr>
              <a:t>Language and stack independent</a:t>
            </a:r>
            <a:endParaRPr>
              <a:solidFill>
                <a:srgbClr val="53565A"/>
              </a:solidFill>
            </a:endParaRPr>
          </a:p>
          <a:p>
            <a:pPr indent="-169862" lvl="1" marL="169862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3565A"/>
              </a:buClr>
              <a:buSzPts val="1400"/>
              <a:buChar char="•"/>
            </a:pPr>
            <a:r>
              <a:rPr lang="en">
                <a:solidFill>
                  <a:srgbClr val="53565A"/>
                </a:solidFill>
              </a:rPr>
              <a:t>Safer than LD_PRELOAD b/c it leverages the Operating System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72"/>
          <p:cNvSpPr txBox="1"/>
          <p:nvPr/>
        </p:nvSpPr>
        <p:spPr>
          <a:xfrm>
            <a:off x="5041950" y="1809575"/>
            <a:ext cx="32892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9862" lvl="1" marL="169862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3565A"/>
              </a:buClr>
              <a:buSzPts val="1400"/>
              <a:buFont typeface="Arial"/>
              <a:buChar char="•"/>
            </a:pPr>
            <a:r>
              <a:rPr lang="en">
                <a:solidFill>
                  <a:srgbClr val="53565A"/>
                </a:solidFill>
              </a:rPr>
              <a:t>Inefficient </a:t>
            </a:r>
            <a:endParaRPr>
              <a:solidFill>
                <a:srgbClr val="53565A"/>
              </a:solidFill>
            </a:endParaRPr>
          </a:p>
          <a:p>
            <a:pPr indent="-169862" lvl="1" marL="169862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3565A"/>
              </a:buClr>
              <a:buSzPts val="1400"/>
              <a:buChar char="•"/>
            </a:pPr>
            <a:r>
              <a:rPr lang="en">
                <a:solidFill>
                  <a:srgbClr val="53565A"/>
                </a:solidFill>
              </a:rPr>
              <a:t>Requires instrumenting every container</a:t>
            </a:r>
            <a:endParaRPr>
              <a:solidFill>
                <a:srgbClr val="53565A"/>
              </a:solidFill>
            </a:endParaRPr>
          </a:p>
        </p:txBody>
      </p:sp>
      <p:sp>
        <p:nvSpPr>
          <p:cNvPr id="396" name="Google Shape;396;p72"/>
          <p:cNvSpPr txBox="1"/>
          <p:nvPr/>
        </p:nvSpPr>
        <p:spPr>
          <a:xfrm>
            <a:off x="509565" y="120833"/>
            <a:ext cx="83295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AEC7"/>
                </a:solidFill>
              </a:rPr>
              <a:t>Pros vs Cons: ptrace</a:t>
            </a:r>
            <a:endParaRPr b="1" sz="3000">
              <a:solidFill>
                <a:srgbClr val="00AEC7"/>
              </a:solidFill>
            </a:endParaRPr>
          </a:p>
        </p:txBody>
      </p:sp>
      <p:sp>
        <p:nvSpPr>
          <p:cNvPr id="397" name="Google Shape;397;p72"/>
          <p:cNvSpPr/>
          <p:nvPr/>
        </p:nvSpPr>
        <p:spPr>
          <a:xfrm>
            <a:off x="2136986" y="1200900"/>
            <a:ext cx="470400" cy="486000"/>
          </a:xfrm>
          <a:prstGeom prst="ellipse">
            <a:avLst/>
          </a:prstGeom>
          <a:solidFill>
            <a:srgbClr val="FFFFFF"/>
          </a:solidFill>
          <a:ln cap="rnd" cmpd="sng" w="28575">
            <a:solidFill>
              <a:srgbClr val="FF9E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</a:pPr>
            <a:r>
              <a:t/>
            </a:r>
            <a:endParaRPr b="0" i="0" sz="13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72"/>
          <p:cNvSpPr/>
          <p:nvPr/>
        </p:nvSpPr>
        <p:spPr>
          <a:xfrm>
            <a:off x="6041446" y="1193816"/>
            <a:ext cx="470400" cy="486300"/>
          </a:xfrm>
          <a:prstGeom prst="ellipse">
            <a:avLst/>
          </a:prstGeom>
          <a:solidFill>
            <a:srgbClr val="FFFFFF"/>
          </a:solidFill>
          <a:ln cap="rnd" cmpd="sng" w="28575">
            <a:solidFill>
              <a:srgbClr val="FF9E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</a:pPr>
            <a:r>
              <a:t/>
            </a:r>
            <a:endParaRPr b="0" i="0" sz="19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72"/>
          <p:cNvSpPr/>
          <p:nvPr/>
        </p:nvSpPr>
        <p:spPr>
          <a:xfrm>
            <a:off x="2261612" y="1357401"/>
            <a:ext cx="221200" cy="155975"/>
          </a:xfrm>
          <a:custGeom>
            <a:rect b="b" l="l" r="r" t="t"/>
            <a:pathLst>
              <a:path extrusionOk="0" h="82" w="99">
                <a:moveTo>
                  <a:pt x="84" y="0"/>
                </a:moveTo>
                <a:lnTo>
                  <a:pt x="37" y="50"/>
                </a:lnTo>
                <a:lnTo>
                  <a:pt x="15" y="29"/>
                </a:lnTo>
                <a:lnTo>
                  <a:pt x="0" y="44"/>
                </a:lnTo>
                <a:lnTo>
                  <a:pt x="37" y="82"/>
                </a:lnTo>
                <a:lnTo>
                  <a:pt x="99" y="16"/>
                </a:lnTo>
                <a:lnTo>
                  <a:pt x="84" y="0"/>
                </a:lnTo>
                <a:close/>
              </a:path>
            </a:pathLst>
          </a:custGeom>
          <a:solidFill>
            <a:srgbClr val="00AE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</a:pPr>
            <a:r>
              <a:t/>
            </a:r>
            <a:endParaRPr b="0" i="0" sz="13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72"/>
          <p:cNvSpPr/>
          <p:nvPr/>
        </p:nvSpPr>
        <p:spPr>
          <a:xfrm>
            <a:off x="6113725" y="1281125"/>
            <a:ext cx="321900" cy="3264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5356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3"/>
          <p:cNvSpPr/>
          <p:nvPr/>
        </p:nvSpPr>
        <p:spPr>
          <a:xfrm>
            <a:off x="666356" y="1105682"/>
            <a:ext cx="1113600" cy="754500"/>
          </a:xfrm>
          <a:prstGeom prst="rect">
            <a:avLst/>
          </a:prstGeom>
          <a:noFill/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73"/>
          <p:cNvSpPr/>
          <p:nvPr/>
        </p:nvSpPr>
        <p:spPr>
          <a:xfrm>
            <a:off x="2148559" y="1105682"/>
            <a:ext cx="1113600" cy="754500"/>
          </a:xfrm>
          <a:prstGeom prst="rect">
            <a:avLst/>
          </a:prstGeom>
          <a:noFill/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73"/>
          <p:cNvSpPr/>
          <p:nvPr/>
        </p:nvSpPr>
        <p:spPr>
          <a:xfrm>
            <a:off x="7341262" y="1105682"/>
            <a:ext cx="1113600" cy="754500"/>
          </a:xfrm>
          <a:prstGeom prst="rect">
            <a:avLst/>
          </a:prstGeom>
          <a:noFill/>
          <a:ln cap="flat" cmpd="sng" w="12700">
            <a:solidFill>
              <a:srgbClr val="00AEC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73"/>
          <p:cNvSpPr/>
          <p:nvPr/>
        </p:nvSpPr>
        <p:spPr>
          <a:xfrm>
            <a:off x="3653216" y="1105682"/>
            <a:ext cx="1113600" cy="754500"/>
          </a:xfrm>
          <a:prstGeom prst="rect">
            <a:avLst/>
          </a:prstGeom>
          <a:noFill/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73"/>
          <p:cNvSpPr txBox="1"/>
          <p:nvPr/>
        </p:nvSpPr>
        <p:spPr>
          <a:xfrm>
            <a:off x="509565" y="120833"/>
            <a:ext cx="83295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AEC7"/>
                </a:solidFill>
              </a:rPr>
              <a:t>Kernel based instrumentation</a:t>
            </a:r>
            <a:endParaRPr b="1" sz="3000">
              <a:solidFill>
                <a:srgbClr val="00AEC7"/>
              </a:solidFill>
            </a:endParaRPr>
          </a:p>
        </p:txBody>
      </p:sp>
      <p:grpSp>
        <p:nvGrpSpPr>
          <p:cNvPr id="414" name="Google Shape;414;p73"/>
          <p:cNvGrpSpPr/>
          <p:nvPr/>
        </p:nvGrpSpPr>
        <p:grpSpPr>
          <a:xfrm>
            <a:off x="655870" y="3774431"/>
            <a:ext cx="7857179" cy="363600"/>
            <a:chOff x="1854753" y="5377270"/>
            <a:chExt cx="2446500" cy="363600"/>
          </a:xfrm>
        </p:grpSpPr>
        <p:sp>
          <p:nvSpPr>
            <p:cNvPr id="415" name="Google Shape;415;p73"/>
            <p:cNvSpPr/>
            <p:nvPr/>
          </p:nvSpPr>
          <p:spPr>
            <a:xfrm>
              <a:off x="1854753" y="5377270"/>
              <a:ext cx="2446500" cy="363600"/>
            </a:xfrm>
            <a:prstGeom prst="roundRect">
              <a:avLst>
                <a:gd fmla="val 50000" name="adj"/>
              </a:avLst>
            </a:prstGeom>
            <a:solidFill>
              <a:srgbClr val="00829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28"/>
                <a:buFont typeface="Arial"/>
                <a:buNone/>
              </a:pPr>
              <a:r>
                <a:t/>
              </a:r>
              <a:endParaRPr b="0" i="0" sz="132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73"/>
            <p:cNvSpPr txBox="1"/>
            <p:nvPr/>
          </p:nvSpPr>
          <p:spPr>
            <a:xfrm>
              <a:off x="1986357" y="5425097"/>
              <a:ext cx="2183100" cy="28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25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50"/>
                <a:buFont typeface="Arial"/>
                <a:buNone/>
              </a:pPr>
              <a:r>
                <a:rPr b="1" lang="en">
                  <a:solidFill>
                    <a:srgbClr val="FFFFFF"/>
                  </a:solidFill>
                </a:rPr>
                <a:t>Kernel</a:t>
              </a:r>
              <a:endParaRPr b="0" i="0" sz="13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7" name="Google Shape;417;p73"/>
          <p:cNvGrpSpPr/>
          <p:nvPr/>
        </p:nvGrpSpPr>
        <p:grpSpPr>
          <a:xfrm>
            <a:off x="655870" y="3465862"/>
            <a:ext cx="7857179" cy="208125"/>
            <a:chOff x="1854753" y="4234110"/>
            <a:chExt cx="2446500" cy="363600"/>
          </a:xfrm>
        </p:grpSpPr>
        <p:sp>
          <p:nvSpPr>
            <p:cNvPr id="418" name="Google Shape;418;p73"/>
            <p:cNvSpPr/>
            <p:nvPr/>
          </p:nvSpPr>
          <p:spPr>
            <a:xfrm>
              <a:off x="1854753" y="4234110"/>
              <a:ext cx="2446500" cy="363600"/>
            </a:xfrm>
            <a:prstGeom prst="roundRect">
              <a:avLst>
                <a:gd fmla="val 50000" name="adj"/>
              </a:avLst>
            </a:prstGeom>
            <a:solidFill>
              <a:srgbClr val="C1F7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28"/>
                <a:buFont typeface="Arial"/>
                <a:buNone/>
              </a:pPr>
              <a:r>
                <a:t/>
              </a:r>
              <a:endParaRPr b="0" i="0" sz="132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73"/>
            <p:cNvSpPr txBox="1"/>
            <p:nvPr/>
          </p:nvSpPr>
          <p:spPr>
            <a:xfrm>
              <a:off x="2246373" y="4281937"/>
              <a:ext cx="1663200" cy="28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25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5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                                                               Host</a:t>
              </a:r>
              <a:endParaRPr b="0" i="0" sz="13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73"/>
            <p:cNvSpPr/>
            <p:nvPr/>
          </p:nvSpPr>
          <p:spPr>
            <a:xfrm>
              <a:off x="3201170" y="4234110"/>
              <a:ext cx="756000" cy="363600"/>
            </a:xfrm>
            <a:prstGeom prst="roundRect">
              <a:avLst>
                <a:gd fmla="val 50000" name="adj"/>
              </a:avLst>
            </a:prstGeom>
            <a:solidFill>
              <a:srgbClr val="00AE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eBPF Program</a:t>
              </a:r>
              <a:endParaRPr b="0" i="0" sz="132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1" name="Google Shape;421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6139" y="3230872"/>
            <a:ext cx="346147" cy="469981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73"/>
          <p:cNvSpPr txBox="1"/>
          <p:nvPr/>
        </p:nvSpPr>
        <p:spPr>
          <a:xfrm>
            <a:off x="618924" y="1211609"/>
            <a:ext cx="12084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328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71328"/>
                </a:solidFill>
                <a:latin typeface="Arial"/>
                <a:ea typeface="Arial"/>
                <a:cs typeface="Arial"/>
                <a:sym typeface="Arial"/>
              </a:rPr>
              <a:t>Container </a:t>
            </a:r>
            <a:br>
              <a:rPr b="1" i="0" lang="en" sz="1200" u="none" cap="none" strike="noStrike">
                <a:solidFill>
                  <a:srgbClr val="07132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1200" u="none" cap="none" strike="noStrike">
                <a:solidFill>
                  <a:srgbClr val="07132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3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328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71328"/>
                </a:solidFill>
                <a:latin typeface="Arial"/>
                <a:ea typeface="Arial"/>
                <a:cs typeface="Arial"/>
                <a:sym typeface="Arial"/>
              </a:rPr>
              <a:t>Docker</a:t>
            </a:r>
            <a:endParaRPr b="0" i="0" sz="1200" u="none" cap="none" strike="noStrike">
              <a:solidFill>
                <a:srgbClr val="0713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71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3" name="Google Shape;423;p73"/>
          <p:cNvCxnSpPr/>
          <p:nvPr/>
        </p:nvCxnSpPr>
        <p:spPr>
          <a:xfrm>
            <a:off x="1223081" y="1860331"/>
            <a:ext cx="0" cy="2058900"/>
          </a:xfrm>
          <a:prstGeom prst="straightConnector1">
            <a:avLst/>
          </a:prstGeom>
          <a:noFill/>
          <a:ln cap="flat" cmpd="sng" w="12700">
            <a:solidFill>
              <a:srgbClr val="A0BDBC"/>
            </a:solidFill>
            <a:prstDash val="solid"/>
            <a:miter lim="800000"/>
            <a:headEnd len="sm" w="sm" type="oval"/>
            <a:tailEnd len="med" w="med" type="triangle"/>
          </a:ln>
        </p:spPr>
      </p:cxnSp>
      <p:sp>
        <p:nvSpPr>
          <p:cNvPr id="424" name="Google Shape;424;p73"/>
          <p:cNvSpPr txBox="1"/>
          <p:nvPr/>
        </p:nvSpPr>
        <p:spPr>
          <a:xfrm>
            <a:off x="2112864" y="1211609"/>
            <a:ext cx="12084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328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71328"/>
                </a:solidFill>
                <a:latin typeface="Arial"/>
                <a:ea typeface="Arial"/>
                <a:cs typeface="Arial"/>
                <a:sym typeface="Arial"/>
              </a:rPr>
              <a:t>Container </a:t>
            </a:r>
            <a:br>
              <a:rPr b="1" i="0" lang="en" sz="1200" u="none" cap="none" strike="noStrike">
                <a:solidFill>
                  <a:srgbClr val="07132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1200" u="none" cap="none" strike="noStrike">
                <a:solidFill>
                  <a:srgbClr val="07132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3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328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71328"/>
                </a:solidFill>
                <a:latin typeface="Arial"/>
                <a:ea typeface="Arial"/>
                <a:cs typeface="Arial"/>
                <a:sym typeface="Arial"/>
              </a:rPr>
              <a:t>Containerd</a:t>
            </a:r>
            <a:endParaRPr b="0" i="0" sz="1200" u="none" cap="none" strike="noStrike">
              <a:solidFill>
                <a:srgbClr val="0713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71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5" name="Google Shape;425;p73"/>
          <p:cNvCxnSpPr/>
          <p:nvPr/>
        </p:nvCxnSpPr>
        <p:spPr>
          <a:xfrm>
            <a:off x="2717021" y="1860331"/>
            <a:ext cx="0" cy="2058900"/>
          </a:xfrm>
          <a:prstGeom prst="straightConnector1">
            <a:avLst/>
          </a:prstGeom>
          <a:noFill/>
          <a:ln cap="flat" cmpd="sng" w="12700">
            <a:solidFill>
              <a:srgbClr val="A0BDBC"/>
            </a:solidFill>
            <a:prstDash val="solid"/>
            <a:miter lim="800000"/>
            <a:headEnd len="sm" w="sm" type="oval"/>
            <a:tailEnd len="med" w="med" type="triangle"/>
          </a:ln>
        </p:spPr>
      </p:cxnSp>
      <p:sp>
        <p:nvSpPr>
          <p:cNvPr id="426" name="Google Shape;426;p73"/>
          <p:cNvSpPr txBox="1"/>
          <p:nvPr/>
        </p:nvSpPr>
        <p:spPr>
          <a:xfrm>
            <a:off x="3601783" y="1211609"/>
            <a:ext cx="12084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328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71328"/>
                </a:solidFill>
                <a:latin typeface="Arial"/>
                <a:ea typeface="Arial"/>
                <a:cs typeface="Arial"/>
                <a:sym typeface="Arial"/>
              </a:rPr>
              <a:t>Container </a:t>
            </a:r>
            <a:br>
              <a:rPr b="1" i="0" lang="en" sz="1200" u="none" cap="none" strike="noStrike">
                <a:solidFill>
                  <a:srgbClr val="07132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1200" u="none" cap="none" strike="noStrike">
                <a:solidFill>
                  <a:srgbClr val="07132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3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328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71328"/>
                </a:solidFill>
                <a:latin typeface="Arial"/>
                <a:ea typeface="Arial"/>
                <a:cs typeface="Arial"/>
                <a:sym typeface="Arial"/>
              </a:rPr>
              <a:t>CRI-O</a:t>
            </a:r>
            <a:endParaRPr b="0" i="0" sz="1200" u="none" cap="none" strike="noStrike">
              <a:solidFill>
                <a:srgbClr val="0713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71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7" name="Google Shape;427;p73"/>
          <p:cNvCxnSpPr/>
          <p:nvPr/>
        </p:nvCxnSpPr>
        <p:spPr>
          <a:xfrm>
            <a:off x="4205940" y="1860331"/>
            <a:ext cx="0" cy="2058900"/>
          </a:xfrm>
          <a:prstGeom prst="straightConnector1">
            <a:avLst/>
          </a:prstGeom>
          <a:noFill/>
          <a:ln cap="flat" cmpd="sng" w="12700">
            <a:solidFill>
              <a:srgbClr val="A0BDBC"/>
            </a:solidFill>
            <a:prstDash val="solid"/>
            <a:miter lim="800000"/>
            <a:headEnd len="sm" w="sm" type="oval"/>
            <a:tailEnd len="med" w="med" type="triangle"/>
          </a:ln>
        </p:spPr>
      </p:cxnSp>
      <p:sp>
        <p:nvSpPr>
          <p:cNvPr id="428" name="Google Shape;428;p73"/>
          <p:cNvSpPr txBox="1"/>
          <p:nvPr/>
        </p:nvSpPr>
        <p:spPr>
          <a:xfrm>
            <a:off x="7316761" y="1270388"/>
            <a:ext cx="12084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328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71328"/>
                </a:solidFill>
                <a:latin typeface="Arial"/>
                <a:ea typeface="Arial"/>
                <a:cs typeface="Arial"/>
                <a:sym typeface="Arial"/>
              </a:rPr>
              <a:t>Agent</a:t>
            </a:r>
            <a:endParaRPr b="0" i="0" sz="13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713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9" name="Google Shape;429;p73"/>
          <p:cNvCxnSpPr/>
          <p:nvPr/>
        </p:nvCxnSpPr>
        <p:spPr>
          <a:xfrm>
            <a:off x="7937930" y="1860330"/>
            <a:ext cx="0" cy="1353300"/>
          </a:xfrm>
          <a:prstGeom prst="straightConnector1">
            <a:avLst/>
          </a:prstGeom>
          <a:noFill/>
          <a:ln cap="flat" cmpd="sng" w="12700">
            <a:solidFill>
              <a:srgbClr val="9DAEC1"/>
            </a:solidFill>
            <a:prstDash val="solid"/>
            <a:miter lim="800000"/>
            <a:headEnd len="sm" w="sm" type="oval"/>
            <a:tailEnd len="med" w="med" type="triangle"/>
          </a:ln>
        </p:spPr>
      </p:cxnSp>
      <p:sp>
        <p:nvSpPr>
          <p:cNvPr id="430" name="Google Shape;430;p73"/>
          <p:cNvSpPr/>
          <p:nvPr/>
        </p:nvSpPr>
        <p:spPr>
          <a:xfrm>
            <a:off x="1075846" y="3026211"/>
            <a:ext cx="294600" cy="294600"/>
          </a:xfrm>
          <a:prstGeom prst="ellipse">
            <a:avLst/>
          </a:prstGeom>
          <a:solidFill>
            <a:srgbClr val="00A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73"/>
          <p:cNvSpPr/>
          <p:nvPr/>
        </p:nvSpPr>
        <p:spPr>
          <a:xfrm>
            <a:off x="1336964" y="3165764"/>
            <a:ext cx="602672" cy="263236"/>
          </a:xfrm>
          <a:custGeom>
            <a:rect b="b" l="l" r="r" t="t"/>
            <a:pathLst>
              <a:path extrusionOk="0" h="263236" w="602672">
                <a:moveTo>
                  <a:pt x="0" y="0"/>
                </a:moveTo>
                <a:lnTo>
                  <a:pt x="602672" y="0"/>
                </a:lnTo>
                <a:lnTo>
                  <a:pt x="602672" y="263236"/>
                </a:lnTo>
              </a:path>
            </a:pathLst>
          </a:custGeom>
          <a:noFill/>
          <a:ln cap="rnd" cmpd="sng" w="19050">
            <a:solidFill>
              <a:srgbClr val="00AEC7"/>
            </a:solidFill>
            <a:prstDash val="dot"/>
            <a:miter lim="800000"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</a:pPr>
            <a:r>
              <a:t/>
            </a:r>
            <a:endParaRPr b="0" i="0" sz="13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73"/>
          <p:cNvSpPr/>
          <p:nvPr/>
        </p:nvSpPr>
        <p:spPr>
          <a:xfrm>
            <a:off x="2569786" y="3026211"/>
            <a:ext cx="294600" cy="294600"/>
          </a:xfrm>
          <a:prstGeom prst="ellipse">
            <a:avLst/>
          </a:prstGeom>
          <a:solidFill>
            <a:srgbClr val="00A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73"/>
          <p:cNvSpPr/>
          <p:nvPr/>
        </p:nvSpPr>
        <p:spPr>
          <a:xfrm>
            <a:off x="2845548" y="3165764"/>
            <a:ext cx="602672" cy="263236"/>
          </a:xfrm>
          <a:custGeom>
            <a:rect b="b" l="l" r="r" t="t"/>
            <a:pathLst>
              <a:path extrusionOk="0" h="263236" w="602672">
                <a:moveTo>
                  <a:pt x="0" y="0"/>
                </a:moveTo>
                <a:lnTo>
                  <a:pt x="602672" y="0"/>
                </a:lnTo>
                <a:lnTo>
                  <a:pt x="602672" y="263236"/>
                </a:lnTo>
              </a:path>
            </a:pathLst>
          </a:custGeom>
          <a:noFill/>
          <a:ln cap="rnd" cmpd="sng" w="19050">
            <a:solidFill>
              <a:srgbClr val="00AEC7"/>
            </a:solidFill>
            <a:prstDash val="dot"/>
            <a:miter lim="800000"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</a:pPr>
            <a:r>
              <a:t/>
            </a:r>
            <a:endParaRPr b="0" i="0" sz="13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73"/>
          <p:cNvSpPr/>
          <p:nvPr/>
        </p:nvSpPr>
        <p:spPr>
          <a:xfrm>
            <a:off x="4058705" y="3026211"/>
            <a:ext cx="294600" cy="294600"/>
          </a:xfrm>
          <a:prstGeom prst="ellipse">
            <a:avLst/>
          </a:prstGeom>
          <a:solidFill>
            <a:srgbClr val="00A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73"/>
          <p:cNvSpPr/>
          <p:nvPr/>
        </p:nvSpPr>
        <p:spPr>
          <a:xfrm>
            <a:off x="4349610" y="3165764"/>
            <a:ext cx="709646" cy="263236"/>
          </a:xfrm>
          <a:custGeom>
            <a:rect b="b" l="l" r="r" t="t"/>
            <a:pathLst>
              <a:path extrusionOk="0" h="263236" w="602672">
                <a:moveTo>
                  <a:pt x="0" y="0"/>
                </a:moveTo>
                <a:lnTo>
                  <a:pt x="602672" y="0"/>
                </a:lnTo>
                <a:lnTo>
                  <a:pt x="602672" y="263236"/>
                </a:lnTo>
              </a:path>
            </a:pathLst>
          </a:custGeom>
          <a:noFill/>
          <a:ln cap="rnd" cmpd="sng" w="19050">
            <a:solidFill>
              <a:srgbClr val="00AEC7"/>
            </a:solidFill>
            <a:prstDash val="dot"/>
            <a:miter lim="800000"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</a:pPr>
            <a:r>
              <a:t/>
            </a:r>
            <a:endParaRPr b="0" i="0" sz="13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73"/>
          <p:cNvSpPr/>
          <p:nvPr/>
        </p:nvSpPr>
        <p:spPr>
          <a:xfrm rot="-5400000">
            <a:off x="5732101" y="1989254"/>
            <a:ext cx="2073192" cy="1145735"/>
          </a:xfrm>
          <a:custGeom>
            <a:rect b="b" l="l" r="r" t="t"/>
            <a:pathLst>
              <a:path extrusionOk="0" h="263236" w="602672">
                <a:moveTo>
                  <a:pt x="0" y="0"/>
                </a:moveTo>
                <a:lnTo>
                  <a:pt x="602672" y="0"/>
                </a:lnTo>
                <a:lnTo>
                  <a:pt x="602672" y="263236"/>
                </a:lnTo>
              </a:path>
            </a:pathLst>
          </a:custGeom>
          <a:noFill/>
          <a:ln cap="rnd" cmpd="sng" w="19050">
            <a:solidFill>
              <a:srgbClr val="00AEC7"/>
            </a:solidFill>
            <a:prstDash val="dot"/>
            <a:miter lim="800000"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</a:pPr>
            <a:r>
              <a:t/>
            </a:r>
            <a:endParaRPr b="0" i="0" sz="13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73"/>
          <p:cNvSpPr txBox="1"/>
          <p:nvPr/>
        </p:nvSpPr>
        <p:spPr>
          <a:xfrm>
            <a:off x="6193828" y="1105683"/>
            <a:ext cx="1208400" cy="2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C7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AEC7"/>
                </a:solidFill>
                <a:latin typeface="Arial"/>
                <a:ea typeface="Arial"/>
                <a:cs typeface="Arial"/>
                <a:sym typeface="Arial"/>
              </a:rPr>
              <a:t>Data </a:t>
            </a:r>
            <a:br>
              <a:rPr b="1" i="0" lang="en" sz="1200" u="none" cap="none" strike="noStrike">
                <a:solidFill>
                  <a:srgbClr val="00AEC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1200" u="none" cap="none" strike="noStrike">
                <a:solidFill>
                  <a:srgbClr val="00AEC7"/>
                </a:solidFill>
                <a:latin typeface="Arial"/>
                <a:ea typeface="Arial"/>
                <a:cs typeface="Arial"/>
                <a:sym typeface="Arial"/>
              </a:rPr>
              <a:t>Collection</a:t>
            </a:r>
            <a:endParaRPr b="0" i="0" sz="1200" u="none" cap="none" strike="noStrike">
              <a:solidFill>
                <a:srgbClr val="00AEC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4"/>
          <p:cNvSpPr/>
          <p:nvPr/>
        </p:nvSpPr>
        <p:spPr>
          <a:xfrm>
            <a:off x="5021543" y="1450007"/>
            <a:ext cx="2510400" cy="59100"/>
          </a:xfrm>
          <a:prstGeom prst="roundRect">
            <a:avLst>
              <a:gd fmla="val 50000" name="adj"/>
            </a:avLst>
          </a:prstGeom>
          <a:solidFill>
            <a:srgbClr val="FF9E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</a:pPr>
            <a:r>
              <a:t/>
            </a:r>
            <a:endParaRPr b="0" i="0" sz="1328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74"/>
          <p:cNvSpPr/>
          <p:nvPr/>
        </p:nvSpPr>
        <p:spPr>
          <a:xfrm>
            <a:off x="1116901" y="1456953"/>
            <a:ext cx="2510400" cy="59100"/>
          </a:xfrm>
          <a:prstGeom prst="roundRect">
            <a:avLst>
              <a:gd fmla="val 50000" name="adj"/>
            </a:avLst>
          </a:prstGeom>
          <a:solidFill>
            <a:srgbClr val="FF9E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</a:pPr>
            <a:r>
              <a:t/>
            </a:r>
            <a:endParaRPr b="0" i="0" sz="1328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74"/>
          <p:cNvSpPr txBox="1"/>
          <p:nvPr/>
        </p:nvSpPr>
        <p:spPr>
          <a:xfrm>
            <a:off x="1022425" y="1823474"/>
            <a:ext cx="3087000" cy="18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9862" lvl="1" marL="169862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3565A"/>
              </a:buClr>
              <a:buSzPts val="1400"/>
              <a:buChar char="•"/>
            </a:pPr>
            <a:r>
              <a:rPr lang="en">
                <a:solidFill>
                  <a:srgbClr val="53565A"/>
                </a:solidFill>
              </a:rPr>
              <a:t>Greater a</a:t>
            </a:r>
            <a:r>
              <a:rPr lang="en">
                <a:solidFill>
                  <a:srgbClr val="53565A"/>
                </a:solidFill>
              </a:rPr>
              <a:t>ccuracy </a:t>
            </a:r>
            <a:endParaRPr>
              <a:solidFill>
                <a:srgbClr val="53565A"/>
              </a:solidFill>
            </a:endParaRPr>
          </a:p>
          <a:p>
            <a:pPr indent="-169862" lvl="1" marL="169862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3565A"/>
              </a:buClr>
              <a:buSzPts val="1400"/>
              <a:buChar char="•"/>
            </a:pPr>
            <a:r>
              <a:rPr lang="en">
                <a:solidFill>
                  <a:srgbClr val="53565A"/>
                </a:solidFill>
              </a:rPr>
              <a:t>Performance without compromise</a:t>
            </a:r>
            <a:endParaRPr>
              <a:solidFill>
                <a:srgbClr val="53565A"/>
              </a:solidFill>
            </a:endParaRPr>
          </a:p>
          <a:p>
            <a:pPr indent="-169862" lvl="1" marL="169862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3565A"/>
              </a:buClr>
              <a:buSzPts val="1400"/>
              <a:buChar char="•"/>
            </a:pPr>
            <a:r>
              <a:rPr lang="en">
                <a:solidFill>
                  <a:srgbClr val="53565A"/>
                </a:solidFill>
              </a:rPr>
              <a:t>Highly scalable (doesn’t need to run in every container)</a:t>
            </a:r>
            <a:endParaRPr>
              <a:solidFill>
                <a:srgbClr val="53565A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74"/>
          <p:cNvSpPr txBox="1"/>
          <p:nvPr/>
        </p:nvSpPr>
        <p:spPr>
          <a:xfrm>
            <a:off x="5041950" y="1809575"/>
            <a:ext cx="32892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9862" lvl="1" marL="169862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3565A"/>
              </a:buClr>
              <a:buSzPts val="1400"/>
              <a:buChar char="•"/>
            </a:pPr>
            <a:r>
              <a:rPr lang="en">
                <a:solidFill>
                  <a:srgbClr val="53565A"/>
                </a:solidFill>
              </a:rPr>
              <a:t>Limited</a:t>
            </a:r>
            <a:r>
              <a:rPr lang="en">
                <a:solidFill>
                  <a:srgbClr val="53565A"/>
                </a:solidFill>
              </a:rPr>
              <a:t> ability to collect data in serverless environments (Fargate, Lambda)</a:t>
            </a:r>
            <a:endParaRPr>
              <a:solidFill>
                <a:srgbClr val="53565A"/>
              </a:solidFill>
            </a:endParaRPr>
          </a:p>
        </p:txBody>
      </p:sp>
      <p:sp>
        <p:nvSpPr>
          <p:cNvPr id="450" name="Google Shape;450;p74"/>
          <p:cNvSpPr txBox="1"/>
          <p:nvPr/>
        </p:nvSpPr>
        <p:spPr>
          <a:xfrm>
            <a:off x="509565" y="120833"/>
            <a:ext cx="83295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AEC7"/>
                </a:solidFill>
              </a:rPr>
              <a:t>Pros vs Cons: Kernel instrumentation</a:t>
            </a:r>
            <a:endParaRPr b="1" sz="3000">
              <a:solidFill>
                <a:srgbClr val="00AEC7"/>
              </a:solidFill>
            </a:endParaRPr>
          </a:p>
        </p:txBody>
      </p:sp>
      <p:sp>
        <p:nvSpPr>
          <p:cNvPr id="451" name="Google Shape;451;p74"/>
          <p:cNvSpPr/>
          <p:nvPr/>
        </p:nvSpPr>
        <p:spPr>
          <a:xfrm>
            <a:off x="2136986" y="1200900"/>
            <a:ext cx="470400" cy="486000"/>
          </a:xfrm>
          <a:prstGeom prst="ellipse">
            <a:avLst/>
          </a:prstGeom>
          <a:solidFill>
            <a:srgbClr val="FFFFFF"/>
          </a:solidFill>
          <a:ln cap="rnd" cmpd="sng" w="28575">
            <a:solidFill>
              <a:srgbClr val="FF9E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</a:pPr>
            <a:r>
              <a:t/>
            </a:r>
            <a:endParaRPr b="0" i="0" sz="13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74"/>
          <p:cNvSpPr/>
          <p:nvPr/>
        </p:nvSpPr>
        <p:spPr>
          <a:xfrm>
            <a:off x="6041446" y="1193816"/>
            <a:ext cx="470400" cy="486300"/>
          </a:xfrm>
          <a:prstGeom prst="ellipse">
            <a:avLst/>
          </a:prstGeom>
          <a:solidFill>
            <a:srgbClr val="FFFFFF"/>
          </a:solidFill>
          <a:ln cap="rnd" cmpd="sng" w="28575">
            <a:solidFill>
              <a:srgbClr val="FF9E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</a:pPr>
            <a:r>
              <a:t/>
            </a:r>
            <a:endParaRPr b="0" i="0" sz="19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74"/>
          <p:cNvSpPr/>
          <p:nvPr/>
        </p:nvSpPr>
        <p:spPr>
          <a:xfrm>
            <a:off x="2261612" y="1357401"/>
            <a:ext cx="221200" cy="155975"/>
          </a:xfrm>
          <a:custGeom>
            <a:rect b="b" l="l" r="r" t="t"/>
            <a:pathLst>
              <a:path extrusionOk="0" h="82" w="99">
                <a:moveTo>
                  <a:pt x="84" y="0"/>
                </a:moveTo>
                <a:lnTo>
                  <a:pt x="37" y="50"/>
                </a:lnTo>
                <a:lnTo>
                  <a:pt x="15" y="29"/>
                </a:lnTo>
                <a:lnTo>
                  <a:pt x="0" y="44"/>
                </a:lnTo>
                <a:lnTo>
                  <a:pt x="37" y="82"/>
                </a:lnTo>
                <a:lnTo>
                  <a:pt x="99" y="16"/>
                </a:lnTo>
                <a:lnTo>
                  <a:pt x="84" y="0"/>
                </a:lnTo>
                <a:close/>
              </a:path>
            </a:pathLst>
          </a:custGeom>
          <a:solidFill>
            <a:srgbClr val="00AEC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</a:pPr>
            <a:r>
              <a:t/>
            </a:r>
            <a:endParaRPr b="0" i="0" sz="13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74"/>
          <p:cNvSpPr/>
          <p:nvPr/>
        </p:nvSpPr>
        <p:spPr>
          <a:xfrm>
            <a:off x="6113725" y="1281125"/>
            <a:ext cx="321900" cy="3264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5356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5"/>
          <p:cNvSpPr/>
          <p:nvPr/>
        </p:nvSpPr>
        <p:spPr>
          <a:xfrm>
            <a:off x="3744458" y="1600316"/>
            <a:ext cx="1640400" cy="2364900"/>
          </a:xfrm>
          <a:prstGeom prst="rect">
            <a:avLst/>
          </a:prstGeom>
          <a:solidFill>
            <a:srgbClr val="0BC3D7">
              <a:alpha val="27450"/>
            </a:srgbClr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38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t/>
            </a:r>
            <a:endParaRPr b="1" baseline="30000"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t/>
            </a:r>
            <a:endParaRPr b="1" baseline="30000"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t/>
            </a:r>
            <a:endParaRPr b="1" baseline="30000"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t/>
            </a:r>
            <a:endParaRPr b="1" baseline="30000"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t/>
            </a:r>
            <a:endParaRPr b="1" baseline="30000"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t/>
            </a:r>
            <a:endParaRPr b="1" baseline="30000"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t/>
            </a:r>
            <a:endParaRPr b="1" baseline="30000"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8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</a:pPr>
            <a:r>
              <a:t/>
            </a:r>
            <a:endParaRPr b="1" baseline="30000"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0" name="Google Shape;460;p75"/>
          <p:cNvSpPr/>
          <p:nvPr/>
        </p:nvSpPr>
        <p:spPr>
          <a:xfrm>
            <a:off x="3813886" y="1600316"/>
            <a:ext cx="1640400" cy="23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</a:pPr>
            <a:r>
              <a:t/>
            </a:r>
            <a:endParaRPr b="1" i="0" sz="1100" u="none" cap="none" strike="noStrike">
              <a:solidFill>
                <a:srgbClr val="5356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1F"/>
              </a:buClr>
              <a:buSzPts val="800"/>
              <a:buFont typeface="Arial"/>
              <a:buNone/>
            </a:pPr>
            <a:r>
              <a:rPr b="0" i="0" lang="en" sz="12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" sz="1200">
                <a:solidFill>
                  <a:srgbClr val="53565A"/>
                </a:solidFill>
              </a:rPr>
              <a:t>ubernetes</a:t>
            </a:r>
            <a:endParaRPr sz="900">
              <a:solidFill>
                <a:srgbClr val="5356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1F"/>
              </a:buClr>
              <a:buSzPts val="800"/>
              <a:buFont typeface="Arial"/>
              <a:buNone/>
            </a:pPr>
            <a:r>
              <a:rPr b="0" i="0" lang="en" sz="12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200">
                <a:solidFill>
                  <a:srgbClr val="53565A"/>
                </a:solidFill>
              </a:rPr>
              <a:t>ocker</a:t>
            </a:r>
            <a:endParaRPr sz="900">
              <a:solidFill>
                <a:srgbClr val="5356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1F"/>
              </a:buClr>
              <a:buSzPts val="800"/>
              <a:buFont typeface="Arial"/>
              <a:buNone/>
            </a:pPr>
            <a:r>
              <a:rPr b="0" i="0" lang="en" sz="12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AWS</a:t>
            </a:r>
            <a:endParaRPr sz="900">
              <a:solidFill>
                <a:srgbClr val="5356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1F"/>
              </a:buClr>
              <a:buSzPts val="800"/>
              <a:buFont typeface="Arial"/>
              <a:buNone/>
            </a:pPr>
            <a:r>
              <a:rPr b="0" i="0" lang="en" sz="12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1200">
                <a:solidFill>
                  <a:srgbClr val="53565A"/>
                </a:solidFill>
              </a:rPr>
              <a:t>zure</a:t>
            </a:r>
            <a:endParaRPr sz="900">
              <a:solidFill>
                <a:srgbClr val="5356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1F"/>
              </a:buClr>
              <a:buSzPts val="800"/>
              <a:buFont typeface="Arial"/>
              <a:buNone/>
            </a:pPr>
            <a:r>
              <a:rPr b="0" i="0" lang="en" sz="12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GKE </a:t>
            </a:r>
            <a:br>
              <a:rPr b="0" i="0" lang="en" sz="12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2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AWS</a:t>
            </a:r>
            <a:endParaRPr sz="900">
              <a:solidFill>
                <a:srgbClr val="53565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1F"/>
              </a:buClr>
              <a:buSzPts val="800"/>
              <a:buFont typeface="Arial"/>
              <a:buNone/>
            </a:pPr>
            <a:r>
              <a:rPr b="0" i="0" lang="en" sz="12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1200">
                <a:solidFill>
                  <a:srgbClr val="53565A"/>
                </a:solidFill>
              </a:rPr>
              <a:t>pplications</a:t>
            </a:r>
            <a:endParaRPr b="0" i="0" sz="1200" u="none" cap="none" strike="noStrike">
              <a:solidFill>
                <a:srgbClr val="53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75"/>
          <p:cNvSpPr/>
          <p:nvPr/>
        </p:nvSpPr>
        <p:spPr>
          <a:xfrm>
            <a:off x="2436870" y="1603542"/>
            <a:ext cx="838500" cy="506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155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10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endParaRPr sz="1000">
              <a:solidFill>
                <a:srgbClr val="53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75"/>
          <p:cNvSpPr/>
          <p:nvPr/>
        </p:nvSpPr>
        <p:spPr>
          <a:xfrm rot="-5400000">
            <a:off x="3069833" y="1690930"/>
            <a:ext cx="111600" cy="111000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3" name="Google Shape;463;p75"/>
          <p:cNvSpPr/>
          <p:nvPr/>
        </p:nvSpPr>
        <p:spPr>
          <a:xfrm rot="-5400000">
            <a:off x="2887103" y="1690930"/>
            <a:ext cx="111600" cy="111000"/>
          </a:xfrm>
          <a:prstGeom prst="rect">
            <a:avLst/>
          </a:prstGeom>
          <a:solidFill>
            <a:srgbClr val="165C7D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4" name="Google Shape;464;p75"/>
          <p:cNvSpPr/>
          <p:nvPr/>
        </p:nvSpPr>
        <p:spPr>
          <a:xfrm rot="-5400000">
            <a:off x="2704373" y="1690930"/>
            <a:ext cx="111600" cy="111000"/>
          </a:xfrm>
          <a:prstGeom prst="rect">
            <a:avLst/>
          </a:prstGeom>
          <a:solidFill>
            <a:srgbClr val="FF5C39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5" name="Google Shape;465;p75"/>
          <p:cNvSpPr/>
          <p:nvPr/>
        </p:nvSpPr>
        <p:spPr>
          <a:xfrm rot="-5400000">
            <a:off x="2521643" y="1690930"/>
            <a:ext cx="111600" cy="111000"/>
          </a:xfrm>
          <a:prstGeom prst="rect">
            <a:avLst/>
          </a:prstGeom>
          <a:solidFill>
            <a:srgbClr val="53565A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6" name="Google Shape;466;p75"/>
          <p:cNvSpPr/>
          <p:nvPr/>
        </p:nvSpPr>
        <p:spPr>
          <a:xfrm>
            <a:off x="2436870" y="2221933"/>
            <a:ext cx="838500" cy="506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155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10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endParaRPr sz="1000">
              <a:solidFill>
                <a:srgbClr val="53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75"/>
          <p:cNvSpPr/>
          <p:nvPr/>
        </p:nvSpPr>
        <p:spPr>
          <a:xfrm rot="-5400000">
            <a:off x="3069833" y="2309321"/>
            <a:ext cx="111600" cy="111000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8" name="Google Shape;468;p75"/>
          <p:cNvSpPr/>
          <p:nvPr/>
        </p:nvSpPr>
        <p:spPr>
          <a:xfrm rot="-5400000">
            <a:off x="2887103" y="2309321"/>
            <a:ext cx="111600" cy="111000"/>
          </a:xfrm>
          <a:prstGeom prst="rect">
            <a:avLst/>
          </a:prstGeom>
          <a:solidFill>
            <a:srgbClr val="165C7D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9" name="Google Shape;469;p75"/>
          <p:cNvSpPr/>
          <p:nvPr/>
        </p:nvSpPr>
        <p:spPr>
          <a:xfrm rot="-5400000">
            <a:off x="2704373" y="2309321"/>
            <a:ext cx="111600" cy="111000"/>
          </a:xfrm>
          <a:prstGeom prst="rect">
            <a:avLst/>
          </a:prstGeom>
          <a:solidFill>
            <a:srgbClr val="FF5C39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0" name="Google Shape;470;p75"/>
          <p:cNvSpPr/>
          <p:nvPr/>
        </p:nvSpPr>
        <p:spPr>
          <a:xfrm rot="-5400000">
            <a:off x="2521643" y="2309321"/>
            <a:ext cx="111600" cy="111000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1" name="Google Shape;471;p75"/>
          <p:cNvSpPr/>
          <p:nvPr/>
        </p:nvSpPr>
        <p:spPr>
          <a:xfrm>
            <a:off x="2436870" y="2840325"/>
            <a:ext cx="838500" cy="506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155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10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endParaRPr sz="1000">
              <a:solidFill>
                <a:srgbClr val="53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75"/>
          <p:cNvSpPr/>
          <p:nvPr/>
        </p:nvSpPr>
        <p:spPr>
          <a:xfrm rot="-5400000">
            <a:off x="3069833" y="2927713"/>
            <a:ext cx="111600" cy="111000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3" name="Google Shape;473;p75"/>
          <p:cNvSpPr/>
          <p:nvPr/>
        </p:nvSpPr>
        <p:spPr>
          <a:xfrm rot="-5400000">
            <a:off x="2887103" y="2927713"/>
            <a:ext cx="111600" cy="111000"/>
          </a:xfrm>
          <a:prstGeom prst="rect">
            <a:avLst/>
          </a:prstGeom>
          <a:solidFill>
            <a:srgbClr val="165C7D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4" name="Google Shape;474;p75"/>
          <p:cNvSpPr/>
          <p:nvPr/>
        </p:nvSpPr>
        <p:spPr>
          <a:xfrm rot="-5400000">
            <a:off x="2704373" y="2927713"/>
            <a:ext cx="111600" cy="111000"/>
          </a:xfrm>
          <a:prstGeom prst="rect">
            <a:avLst/>
          </a:prstGeom>
          <a:solidFill>
            <a:srgbClr val="FF5C39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5" name="Google Shape;475;p75"/>
          <p:cNvSpPr/>
          <p:nvPr/>
        </p:nvSpPr>
        <p:spPr>
          <a:xfrm rot="-5400000">
            <a:off x="2521643" y="2927713"/>
            <a:ext cx="111600" cy="111000"/>
          </a:xfrm>
          <a:prstGeom prst="rect">
            <a:avLst/>
          </a:prstGeom>
          <a:solidFill>
            <a:srgbClr val="FF5C39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6" name="Google Shape;476;p75"/>
          <p:cNvSpPr/>
          <p:nvPr/>
        </p:nvSpPr>
        <p:spPr>
          <a:xfrm>
            <a:off x="2436870" y="3458717"/>
            <a:ext cx="838500" cy="506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155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10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endParaRPr sz="1000">
              <a:solidFill>
                <a:srgbClr val="53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75"/>
          <p:cNvSpPr/>
          <p:nvPr/>
        </p:nvSpPr>
        <p:spPr>
          <a:xfrm rot="-5400000">
            <a:off x="3069833" y="3546105"/>
            <a:ext cx="111600" cy="111000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8" name="Google Shape;478;p75"/>
          <p:cNvSpPr/>
          <p:nvPr/>
        </p:nvSpPr>
        <p:spPr>
          <a:xfrm rot="-5400000">
            <a:off x="2887103" y="3546105"/>
            <a:ext cx="111600" cy="111000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9" name="Google Shape;479;p75"/>
          <p:cNvSpPr/>
          <p:nvPr/>
        </p:nvSpPr>
        <p:spPr>
          <a:xfrm rot="-5400000">
            <a:off x="2704373" y="3546105"/>
            <a:ext cx="111600" cy="111000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0" name="Google Shape;480;p75"/>
          <p:cNvSpPr/>
          <p:nvPr/>
        </p:nvSpPr>
        <p:spPr>
          <a:xfrm rot="-5400000">
            <a:off x="2521643" y="3546105"/>
            <a:ext cx="111600" cy="111000"/>
          </a:xfrm>
          <a:prstGeom prst="rect">
            <a:avLst/>
          </a:prstGeom>
          <a:solidFill>
            <a:srgbClr val="53565A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1" name="Google Shape;481;p75"/>
          <p:cNvSpPr/>
          <p:nvPr/>
        </p:nvSpPr>
        <p:spPr>
          <a:xfrm>
            <a:off x="1483829" y="1603542"/>
            <a:ext cx="838500" cy="506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155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10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endParaRPr sz="1000">
              <a:solidFill>
                <a:srgbClr val="53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75"/>
          <p:cNvSpPr/>
          <p:nvPr/>
        </p:nvSpPr>
        <p:spPr>
          <a:xfrm rot="-5400000">
            <a:off x="2116791" y="1690930"/>
            <a:ext cx="111600" cy="111000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3" name="Google Shape;483;p75"/>
          <p:cNvSpPr/>
          <p:nvPr/>
        </p:nvSpPr>
        <p:spPr>
          <a:xfrm rot="-5400000">
            <a:off x="1934062" y="1690930"/>
            <a:ext cx="111600" cy="111000"/>
          </a:xfrm>
          <a:prstGeom prst="rect">
            <a:avLst/>
          </a:prstGeom>
          <a:solidFill>
            <a:srgbClr val="165C7D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4" name="Google Shape;484;p75"/>
          <p:cNvSpPr/>
          <p:nvPr/>
        </p:nvSpPr>
        <p:spPr>
          <a:xfrm rot="-5400000">
            <a:off x="1751332" y="1690930"/>
            <a:ext cx="111600" cy="111000"/>
          </a:xfrm>
          <a:prstGeom prst="rect">
            <a:avLst/>
          </a:prstGeom>
          <a:solidFill>
            <a:srgbClr val="FF5C39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5" name="Google Shape;485;p75"/>
          <p:cNvSpPr/>
          <p:nvPr/>
        </p:nvSpPr>
        <p:spPr>
          <a:xfrm rot="-5400000">
            <a:off x="1568602" y="1690930"/>
            <a:ext cx="111600" cy="111000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6" name="Google Shape;486;p75"/>
          <p:cNvSpPr/>
          <p:nvPr/>
        </p:nvSpPr>
        <p:spPr>
          <a:xfrm>
            <a:off x="1483829" y="2221933"/>
            <a:ext cx="838500" cy="506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155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10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endParaRPr sz="1000">
              <a:solidFill>
                <a:srgbClr val="53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75"/>
          <p:cNvSpPr/>
          <p:nvPr/>
        </p:nvSpPr>
        <p:spPr>
          <a:xfrm rot="-5400000">
            <a:off x="2116791" y="2309321"/>
            <a:ext cx="111600" cy="111000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8" name="Google Shape;488;p75"/>
          <p:cNvSpPr/>
          <p:nvPr/>
        </p:nvSpPr>
        <p:spPr>
          <a:xfrm rot="-5400000">
            <a:off x="1934062" y="2309321"/>
            <a:ext cx="111600" cy="111000"/>
          </a:xfrm>
          <a:prstGeom prst="rect">
            <a:avLst/>
          </a:prstGeom>
          <a:solidFill>
            <a:srgbClr val="165C7D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9" name="Google Shape;489;p75"/>
          <p:cNvSpPr/>
          <p:nvPr/>
        </p:nvSpPr>
        <p:spPr>
          <a:xfrm rot="-5400000">
            <a:off x="1751332" y="2309321"/>
            <a:ext cx="111600" cy="111000"/>
          </a:xfrm>
          <a:prstGeom prst="rect">
            <a:avLst/>
          </a:prstGeom>
          <a:solidFill>
            <a:srgbClr val="FF5C39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0" name="Google Shape;490;p75"/>
          <p:cNvSpPr/>
          <p:nvPr/>
        </p:nvSpPr>
        <p:spPr>
          <a:xfrm rot="-5400000">
            <a:off x="1568602" y="2309321"/>
            <a:ext cx="111600" cy="111000"/>
          </a:xfrm>
          <a:prstGeom prst="rect">
            <a:avLst/>
          </a:prstGeom>
          <a:solidFill>
            <a:srgbClr val="FF5C39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1" name="Google Shape;491;p75"/>
          <p:cNvSpPr/>
          <p:nvPr/>
        </p:nvSpPr>
        <p:spPr>
          <a:xfrm>
            <a:off x="1483829" y="2840325"/>
            <a:ext cx="838500" cy="506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155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10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endParaRPr sz="1000">
              <a:solidFill>
                <a:srgbClr val="53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75"/>
          <p:cNvSpPr/>
          <p:nvPr/>
        </p:nvSpPr>
        <p:spPr>
          <a:xfrm rot="-5400000">
            <a:off x="2116791" y="2927713"/>
            <a:ext cx="111600" cy="111000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3" name="Google Shape;493;p75"/>
          <p:cNvSpPr/>
          <p:nvPr/>
        </p:nvSpPr>
        <p:spPr>
          <a:xfrm rot="-5400000">
            <a:off x="1934062" y="2927713"/>
            <a:ext cx="111600" cy="111000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4" name="Google Shape;494;p75"/>
          <p:cNvSpPr/>
          <p:nvPr/>
        </p:nvSpPr>
        <p:spPr>
          <a:xfrm rot="-5400000">
            <a:off x="1751332" y="2927713"/>
            <a:ext cx="111600" cy="111000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5" name="Google Shape;495;p75"/>
          <p:cNvSpPr/>
          <p:nvPr/>
        </p:nvSpPr>
        <p:spPr>
          <a:xfrm rot="-5400000">
            <a:off x="1568602" y="2927713"/>
            <a:ext cx="111600" cy="111000"/>
          </a:xfrm>
          <a:prstGeom prst="rect">
            <a:avLst/>
          </a:prstGeom>
          <a:solidFill>
            <a:srgbClr val="53565A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6" name="Google Shape;496;p75"/>
          <p:cNvSpPr/>
          <p:nvPr/>
        </p:nvSpPr>
        <p:spPr>
          <a:xfrm>
            <a:off x="1483829" y="3458717"/>
            <a:ext cx="838500" cy="506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155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10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endParaRPr sz="1000">
              <a:solidFill>
                <a:srgbClr val="53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75"/>
          <p:cNvSpPr/>
          <p:nvPr/>
        </p:nvSpPr>
        <p:spPr>
          <a:xfrm rot="-5400000">
            <a:off x="2116791" y="3546105"/>
            <a:ext cx="111600" cy="111000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8" name="Google Shape;498;p75"/>
          <p:cNvSpPr/>
          <p:nvPr/>
        </p:nvSpPr>
        <p:spPr>
          <a:xfrm rot="-5400000">
            <a:off x="1934062" y="3546105"/>
            <a:ext cx="111600" cy="111000"/>
          </a:xfrm>
          <a:prstGeom prst="rect">
            <a:avLst/>
          </a:prstGeom>
          <a:solidFill>
            <a:srgbClr val="165C7D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9" name="Google Shape;499;p75"/>
          <p:cNvSpPr/>
          <p:nvPr/>
        </p:nvSpPr>
        <p:spPr>
          <a:xfrm rot="-5400000">
            <a:off x="1751332" y="3546105"/>
            <a:ext cx="111600" cy="111000"/>
          </a:xfrm>
          <a:prstGeom prst="rect">
            <a:avLst/>
          </a:prstGeom>
          <a:solidFill>
            <a:srgbClr val="53565A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0" name="Google Shape;500;p75"/>
          <p:cNvSpPr/>
          <p:nvPr/>
        </p:nvSpPr>
        <p:spPr>
          <a:xfrm rot="-5400000">
            <a:off x="1568602" y="3546105"/>
            <a:ext cx="111600" cy="111000"/>
          </a:xfrm>
          <a:prstGeom prst="rect">
            <a:avLst/>
          </a:prstGeom>
          <a:solidFill>
            <a:srgbClr val="53565A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1" name="Google Shape;501;p75"/>
          <p:cNvSpPr/>
          <p:nvPr/>
        </p:nvSpPr>
        <p:spPr>
          <a:xfrm>
            <a:off x="533754" y="1603542"/>
            <a:ext cx="838500" cy="506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155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10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endParaRPr sz="1000">
              <a:solidFill>
                <a:srgbClr val="53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75"/>
          <p:cNvSpPr/>
          <p:nvPr/>
        </p:nvSpPr>
        <p:spPr>
          <a:xfrm rot="-5400000">
            <a:off x="1166716" y="1690930"/>
            <a:ext cx="111600" cy="111000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3" name="Google Shape;503;p75"/>
          <p:cNvSpPr/>
          <p:nvPr/>
        </p:nvSpPr>
        <p:spPr>
          <a:xfrm rot="-5400000">
            <a:off x="983986" y="1690930"/>
            <a:ext cx="111600" cy="111000"/>
          </a:xfrm>
          <a:prstGeom prst="rect">
            <a:avLst/>
          </a:prstGeom>
          <a:solidFill>
            <a:srgbClr val="165C7D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4" name="Google Shape;504;p75"/>
          <p:cNvSpPr/>
          <p:nvPr/>
        </p:nvSpPr>
        <p:spPr>
          <a:xfrm rot="-5400000">
            <a:off x="801257" y="1690930"/>
            <a:ext cx="111600" cy="111000"/>
          </a:xfrm>
          <a:prstGeom prst="rect">
            <a:avLst/>
          </a:prstGeom>
          <a:solidFill>
            <a:srgbClr val="FF5C39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5" name="Google Shape;505;p75"/>
          <p:cNvSpPr/>
          <p:nvPr/>
        </p:nvSpPr>
        <p:spPr>
          <a:xfrm rot="-5400000">
            <a:off x="618527" y="1690930"/>
            <a:ext cx="111600" cy="111000"/>
          </a:xfrm>
          <a:prstGeom prst="rect">
            <a:avLst/>
          </a:prstGeom>
          <a:solidFill>
            <a:srgbClr val="53565A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6" name="Google Shape;506;p75"/>
          <p:cNvSpPr/>
          <p:nvPr/>
        </p:nvSpPr>
        <p:spPr>
          <a:xfrm>
            <a:off x="533754" y="2221933"/>
            <a:ext cx="838500" cy="506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155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10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endParaRPr sz="1000">
              <a:solidFill>
                <a:srgbClr val="53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75"/>
          <p:cNvSpPr/>
          <p:nvPr/>
        </p:nvSpPr>
        <p:spPr>
          <a:xfrm rot="-5400000">
            <a:off x="1166716" y="2309321"/>
            <a:ext cx="111600" cy="111000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8" name="Google Shape;508;p75"/>
          <p:cNvSpPr/>
          <p:nvPr/>
        </p:nvSpPr>
        <p:spPr>
          <a:xfrm rot="-5400000">
            <a:off x="983986" y="2309321"/>
            <a:ext cx="111600" cy="111000"/>
          </a:xfrm>
          <a:prstGeom prst="rect">
            <a:avLst/>
          </a:prstGeom>
          <a:solidFill>
            <a:srgbClr val="165C7D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9" name="Google Shape;509;p75"/>
          <p:cNvSpPr/>
          <p:nvPr/>
        </p:nvSpPr>
        <p:spPr>
          <a:xfrm rot="-5400000">
            <a:off x="801257" y="2309321"/>
            <a:ext cx="111600" cy="111000"/>
          </a:xfrm>
          <a:prstGeom prst="rect">
            <a:avLst/>
          </a:prstGeom>
          <a:solidFill>
            <a:srgbClr val="FF5C39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0" name="Google Shape;510;p75"/>
          <p:cNvSpPr/>
          <p:nvPr/>
        </p:nvSpPr>
        <p:spPr>
          <a:xfrm rot="-5400000">
            <a:off x="618527" y="2309321"/>
            <a:ext cx="111600" cy="111000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1" name="Google Shape;511;p75"/>
          <p:cNvSpPr/>
          <p:nvPr/>
        </p:nvSpPr>
        <p:spPr>
          <a:xfrm>
            <a:off x="533754" y="2840325"/>
            <a:ext cx="838500" cy="506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155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10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endParaRPr sz="1000">
              <a:solidFill>
                <a:srgbClr val="53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75"/>
          <p:cNvSpPr/>
          <p:nvPr/>
        </p:nvSpPr>
        <p:spPr>
          <a:xfrm rot="-5400000">
            <a:off x="1166716" y="2927713"/>
            <a:ext cx="111600" cy="111000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3" name="Google Shape;513;p75"/>
          <p:cNvSpPr/>
          <p:nvPr/>
        </p:nvSpPr>
        <p:spPr>
          <a:xfrm rot="-5400000">
            <a:off x="983986" y="2927713"/>
            <a:ext cx="111600" cy="111000"/>
          </a:xfrm>
          <a:prstGeom prst="rect">
            <a:avLst/>
          </a:prstGeom>
          <a:solidFill>
            <a:srgbClr val="165C7D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4" name="Google Shape;514;p75"/>
          <p:cNvSpPr/>
          <p:nvPr/>
        </p:nvSpPr>
        <p:spPr>
          <a:xfrm rot="-5400000">
            <a:off x="801257" y="2927713"/>
            <a:ext cx="111600" cy="111000"/>
          </a:xfrm>
          <a:prstGeom prst="rect">
            <a:avLst/>
          </a:prstGeom>
          <a:solidFill>
            <a:srgbClr val="FF5C39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5" name="Google Shape;515;p75"/>
          <p:cNvSpPr/>
          <p:nvPr/>
        </p:nvSpPr>
        <p:spPr>
          <a:xfrm rot="-5400000">
            <a:off x="618527" y="2927713"/>
            <a:ext cx="111600" cy="111000"/>
          </a:xfrm>
          <a:prstGeom prst="rect">
            <a:avLst/>
          </a:prstGeom>
          <a:solidFill>
            <a:srgbClr val="FF5C39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6" name="Google Shape;516;p75"/>
          <p:cNvSpPr/>
          <p:nvPr/>
        </p:nvSpPr>
        <p:spPr>
          <a:xfrm>
            <a:off x="533754" y="3458717"/>
            <a:ext cx="838500" cy="506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155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10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endParaRPr sz="1000">
              <a:solidFill>
                <a:srgbClr val="53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75"/>
          <p:cNvSpPr/>
          <p:nvPr/>
        </p:nvSpPr>
        <p:spPr>
          <a:xfrm rot="-5400000">
            <a:off x="1166716" y="3546105"/>
            <a:ext cx="111600" cy="111000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8" name="Google Shape;518;p75"/>
          <p:cNvSpPr/>
          <p:nvPr/>
        </p:nvSpPr>
        <p:spPr>
          <a:xfrm rot="-5400000">
            <a:off x="983986" y="3546105"/>
            <a:ext cx="111600" cy="111000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9" name="Google Shape;519;p75"/>
          <p:cNvSpPr/>
          <p:nvPr/>
        </p:nvSpPr>
        <p:spPr>
          <a:xfrm rot="-5400000">
            <a:off x="801257" y="3546105"/>
            <a:ext cx="111600" cy="111000"/>
          </a:xfrm>
          <a:prstGeom prst="rect">
            <a:avLst/>
          </a:prstGeom>
          <a:solidFill>
            <a:srgbClr val="FF9E1B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0" name="Google Shape;520;p75"/>
          <p:cNvSpPr/>
          <p:nvPr/>
        </p:nvSpPr>
        <p:spPr>
          <a:xfrm rot="-5400000">
            <a:off x="618527" y="3546105"/>
            <a:ext cx="111600" cy="111000"/>
          </a:xfrm>
          <a:prstGeom prst="rect">
            <a:avLst/>
          </a:prstGeom>
          <a:solidFill>
            <a:srgbClr val="53565A"/>
          </a:solidFill>
          <a:ln>
            <a:noFill/>
          </a:ln>
        </p:spPr>
        <p:txBody>
          <a:bodyPr anchorCtr="0" anchor="ctr" bIns="17150" lIns="0" spcFirstLastPara="1" rIns="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1" name="Google Shape;521;p75"/>
          <p:cNvSpPr/>
          <p:nvPr/>
        </p:nvSpPr>
        <p:spPr>
          <a:xfrm>
            <a:off x="5854033" y="1603542"/>
            <a:ext cx="655200" cy="2225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2" name="Google Shape;522;p75"/>
          <p:cNvSpPr/>
          <p:nvPr/>
        </p:nvSpPr>
        <p:spPr>
          <a:xfrm>
            <a:off x="5854033" y="3458724"/>
            <a:ext cx="655200" cy="506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10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SVC 1</a:t>
            </a:r>
            <a:endParaRPr sz="1000">
              <a:solidFill>
                <a:srgbClr val="53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3" name="Google Shape;523;p75"/>
          <p:cNvGrpSpPr/>
          <p:nvPr/>
        </p:nvGrpSpPr>
        <p:grpSpPr>
          <a:xfrm>
            <a:off x="5939261" y="1732826"/>
            <a:ext cx="476360" cy="1596233"/>
            <a:chOff x="8408185" y="1637617"/>
            <a:chExt cx="546410" cy="1830962"/>
          </a:xfrm>
        </p:grpSpPr>
        <p:grpSp>
          <p:nvGrpSpPr>
            <p:cNvPr id="524" name="Google Shape;524;p75"/>
            <p:cNvGrpSpPr/>
            <p:nvPr/>
          </p:nvGrpSpPr>
          <p:grpSpPr>
            <a:xfrm>
              <a:off x="8408185" y="3340479"/>
              <a:ext cx="546410" cy="128100"/>
              <a:chOff x="8408185" y="4070273"/>
              <a:chExt cx="546410" cy="128100"/>
            </a:xfrm>
          </p:grpSpPr>
          <p:sp>
            <p:nvSpPr>
              <p:cNvPr id="525" name="Google Shape;525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165C7D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26" name="Google Shape;526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165C7D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27" name="Google Shape;527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165C7D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528" name="Google Shape;528;p75"/>
            <p:cNvGrpSpPr/>
            <p:nvPr/>
          </p:nvGrpSpPr>
          <p:grpSpPr>
            <a:xfrm>
              <a:off x="8408185" y="3097213"/>
              <a:ext cx="546410" cy="128100"/>
              <a:chOff x="8408185" y="4070273"/>
              <a:chExt cx="546410" cy="128100"/>
            </a:xfrm>
          </p:grpSpPr>
          <p:sp>
            <p:nvSpPr>
              <p:cNvPr id="529" name="Google Shape;529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165C7D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30" name="Google Shape;530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165C7D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31" name="Google Shape;531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165C7D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532" name="Google Shape;532;p75"/>
            <p:cNvGrpSpPr/>
            <p:nvPr/>
          </p:nvGrpSpPr>
          <p:grpSpPr>
            <a:xfrm>
              <a:off x="8408185" y="2853947"/>
              <a:ext cx="546410" cy="128100"/>
              <a:chOff x="8408185" y="4070273"/>
              <a:chExt cx="546410" cy="128100"/>
            </a:xfrm>
          </p:grpSpPr>
          <p:sp>
            <p:nvSpPr>
              <p:cNvPr id="533" name="Google Shape;533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165C7D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34" name="Google Shape;534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165C7D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35" name="Google Shape;535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165C7D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536" name="Google Shape;536;p75"/>
            <p:cNvGrpSpPr/>
            <p:nvPr/>
          </p:nvGrpSpPr>
          <p:grpSpPr>
            <a:xfrm>
              <a:off x="8408185" y="2610681"/>
              <a:ext cx="546410" cy="128100"/>
              <a:chOff x="8408185" y="4070273"/>
              <a:chExt cx="546410" cy="128100"/>
            </a:xfrm>
          </p:grpSpPr>
          <p:sp>
            <p:nvSpPr>
              <p:cNvPr id="537" name="Google Shape;537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165C7D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38" name="Google Shape;538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165C7D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39" name="Google Shape;539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165C7D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540" name="Google Shape;540;p75"/>
            <p:cNvGrpSpPr/>
            <p:nvPr/>
          </p:nvGrpSpPr>
          <p:grpSpPr>
            <a:xfrm>
              <a:off x="8408185" y="2367415"/>
              <a:ext cx="546410" cy="128100"/>
              <a:chOff x="8408185" y="4070273"/>
              <a:chExt cx="546410" cy="128100"/>
            </a:xfrm>
          </p:grpSpPr>
          <p:sp>
            <p:nvSpPr>
              <p:cNvPr id="541" name="Google Shape;541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165C7D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42" name="Google Shape;542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165C7D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43" name="Google Shape;543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165C7D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544" name="Google Shape;544;p75"/>
            <p:cNvGrpSpPr/>
            <p:nvPr/>
          </p:nvGrpSpPr>
          <p:grpSpPr>
            <a:xfrm>
              <a:off x="8408185" y="2124149"/>
              <a:ext cx="546410" cy="128100"/>
              <a:chOff x="8408185" y="4070273"/>
              <a:chExt cx="546410" cy="128100"/>
            </a:xfrm>
          </p:grpSpPr>
          <p:sp>
            <p:nvSpPr>
              <p:cNvPr id="545" name="Google Shape;545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165C7D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46" name="Google Shape;546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165C7D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47" name="Google Shape;547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165C7D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548" name="Google Shape;548;p75"/>
            <p:cNvGrpSpPr/>
            <p:nvPr/>
          </p:nvGrpSpPr>
          <p:grpSpPr>
            <a:xfrm>
              <a:off x="8408185" y="1880883"/>
              <a:ext cx="546410" cy="128100"/>
              <a:chOff x="8408185" y="4070273"/>
              <a:chExt cx="546410" cy="128100"/>
            </a:xfrm>
          </p:grpSpPr>
          <p:sp>
            <p:nvSpPr>
              <p:cNvPr id="549" name="Google Shape;549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165C7D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50" name="Google Shape;550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165C7D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51" name="Google Shape;551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165C7D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552" name="Google Shape;552;p75"/>
            <p:cNvGrpSpPr/>
            <p:nvPr/>
          </p:nvGrpSpPr>
          <p:grpSpPr>
            <a:xfrm>
              <a:off x="8408185" y="1637617"/>
              <a:ext cx="546410" cy="128100"/>
              <a:chOff x="8408185" y="4070273"/>
              <a:chExt cx="546410" cy="128100"/>
            </a:xfrm>
          </p:grpSpPr>
          <p:sp>
            <p:nvSpPr>
              <p:cNvPr id="553" name="Google Shape;553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165C7D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54" name="Google Shape;554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165C7D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55" name="Google Shape;555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165C7D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sp>
        <p:nvSpPr>
          <p:cNvPr id="556" name="Google Shape;556;p75"/>
          <p:cNvSpPr/>
          <p:nvPr/>
        </p:nvSpPr>
        <p:spPr>
          <a:xfrm>
            <a:off x="6598848" y="1603541"/>
            <a:ext cx="655200" cy="2225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7" name="Google Shape;557;p75"/>
          <p:cNvSpPr/>
          <p:nvPr/>
        </p:nvSpPr>
        <p:spPr>
          <a:xfrm>
            <a:off x="6598848" y="3458722"/>
            <a:ext cx="655200" cy="506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10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SVC 2</a:t>
            </a:r>
            <a:endParaRPr sz="1000">
              <a:solidFill>
                <a:srgbClr val="53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8" name="Google Shape;558;p75"/>
          <p:cNvGrpSpPr/>
          <p:nvPr/>
        </p:nvGrpSpPr>
        <p:grpSpPr>
          <a:xfrm>
            <a:off x="6684076" y="1732825"/>
            <a:ext cx="476360" cy="1596233"/>
            <a:chOff x="8408185" y="1637617"/>
            <a:chExt cx="546410" cy="1830962"/>
          </a:xfrm>
        </p:grpSpPr>
        <p:grpSp>
          <p:nvGrpSpPr>
            <p:cNvPr id="559" name="Google Shape;559;p75"/>
            <p:cNvGrpSpPr/>
            <p:nvPr/>
          </p:nvGrpSpPr>
          <p:grpSpPr>
            <a:xfrm>
              <a:off x="8408185" y="3340479"/>
              <a:ext cx="546410" cy="128100"/>
              <a:chOff x="8408185" y="4070273"/>
              <a:chExt cx="546410" cy="128100"/>
            </a:xfrm>
          </p:grpSpPr>
          <p:sp>
            <p:nvSpPr>
              <p:cNvPr id="560" name="Google Shape;560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53565A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61" name="Google Shape;561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53565A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62" name="Google Shape;562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53565A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563" name="Google Shape;563;p75"/>
            <p:cNvGrpSpPr/>
            <p:nvPr/>
          </p:nvGrpSpPr>
          <p:grpSpPr>
            <a:xfrm>
              <a:off x="8408185" y="3097213"/>
              <a:ext cx="546410" cy="128100"/>
              <a:chOff x="8408185" y="4070273"/>
              <a:chExt cx="546410" cy="128100"/>
            </a:xfrm>
          </p:grpSpPr>
          <p:sp>
            <p:nvSpPr>
              <p:cNvPr id="564" name="Google Shape;564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53565A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65" name="Google Shape;565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53565A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66" name="Google Shape;566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53565A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567" name="Google Shape;567;p75"/>
            <p:cNvGrpSpPr/>
            <p:nvPr/>
          </p:nvGrpSpPr>
          <p:grpSpPr>
            <a:xfrm>
              <a:off x="8408185" y="2853947"/>
              <a:ext cx="546410" cy="128100"/>
              <a:chOff x="8408185" y="4070273"/>
              <a:chExt cx="546410" cy="128100"/>
            </a:xfrm>
          </p:grpSpPr>
          <p:sp>
            <p:nvSpPr>
              <p:cNvPr id="568" name="Google Shape;568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53565A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69" name="Google Shape;569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53565A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70" name="Google Shape;570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53565A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571" name="Google Shape;571;p75"/>
            <p:cNvGrpSpPr/>
            <p:nvPr/>
          </p:nvGrpSpPr>
          <p:grpSpPr>
            <a:xfrm>
              <a:off x="8408185" y="2610681"/>
              <a:ext cx="546410" cy="128100"/>
              <a:chOff x="8408185" y="4070273"/>
              <a:chExt cx="546410" cy="128100"/>
            </a:xfrm>
          </p:grpSpPr>
          <p:sp>
            <p:nvSpPr>
              <p:cNvPr id="572" name="Google Shape;572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53565A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73" name="Google Shape;573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53565A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74" name="Google Shape;574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53565A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575" name="Google Shape;575;p75"/>
            <p:cNvGrpSpPr/>
            <p:nvPr/>
          </p:nvGrpSpPr>
          <p:grpSpPr>
            <a:xfrm>
              <a:off x="8408185" y="2367415"/>
              <a:ext cx="546410" cy="128100"/>
              <a:chOff x="8408185" y="4070273"/>
              <a:chExt cx="546410" cy="128100"/>
            </a:xfrm>
          </p:grpSpPr>
          <p:sp>
            <p:nvSpPr>
              <p:cNvPr id="576" name="Google Shape;576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53565A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77" name="Google Shape;577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53565A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78" name="Google Shape;578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53565A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579" name="Google Shape;579;p75"/>
            <p:cNvGrpSpPr/>
            <p:nvPr/>
          </p:nvGrpSpPr>
          <p:grpSpPr>
            <a:xfrm>
              <a:off x="8408185" y="2124149"/>
              <a:ext cx="546410" cy="128100"/>
              <a:chOff x="8408185" y="4070273"/>
              <a:chExt cx="546410" cy="128100"/>
            </a:xfrm>
          </p:grpSpPr>
          <p:sp>
            <p:nvSpPr>
              <p:cNvPr id="580" name="Google Shape;580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53565A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81" name="Google Shape;581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53565A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82" name="Google Shape;582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53565A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583" name="Google Shape;583;p75"/>
            <p:cNvGrpSpPr/>
            <p:nvPr/>
          </p:nvGrpSpPr>
          <p:grpSpPr>
            <a:xfrm>
              <a:off x="8408185" y="1880883"/>
              <a:ext cx="546410" cy="128100"/>
              <a:chOff x="8408185" y="4070273"/>
              <a:chExt cx="546410" cy="128100"/>
            </a:xfrm>
          </p:grpSpPr>
          <p:sp>
            <p:nvSpPr>
              <p:cNvPr id="584" name="Google Shape;584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53565A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85" name="Google Shape;585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53565A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86" name="Google Shape;586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53565A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587" name="Google Shape;587;p75"/>
            <p:cNvGrpSpPr/>
            <p:nvPr/>
          </p:nvGrpSpPr>
          <p:grpSpPr>
            <a:xfrm>
              <a:off x="8408185" y="1637617"/>
              <a:ext cx="546410" cy="128100"/>
              <a:chOff x="8408185" y="4070273"/>
              <a:chExt cx="546410" cy="128100"/>
            </a:xfrm>
          </p:grpSpPr>
          <p:sp>
            <p:nvSpPr>
              <p:cNvPr id="588" name="Google Shape;588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53565A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89" name="Google Shape;589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53565A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90" name="Google Shape;590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53565A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sp>
        <p:nvSpPr>
          <p:cNvPr id="591" name="Google Shape;591;p75"/>
          <p:cNvSpPr/>
          <p:nvPr/>
        </p:nvSpPr>
        <p:spPr>
          <a:xfrm>
            <a:off x="7343671" y="1603541"/>
            <a:ext cx="655200" cy="2225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2" name="Google Shape;592;p75"/>
          <p:cNvSpPr/>
          <p:nvPr/>
        </p:nvSpPr>
        <p:spPr>
          <a:xfrm>
            <a:off x="7343671" y="3458722"/>
            <a:ext cx="655200" cy="506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10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SVC 3</a:t>
            </a:r>
            <a:endParaRPr sz="1000">
              <a:solidFill>
                <a:srgbClr val="53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3" name="Google Shape;593;p75"/>
          <p:cNvGrpSpPr/>
          <p:nvPr/>
        </p:nvGrpSpPr>
        <p:grpSpPr>
          <a:xfrm>
            <a:off x="7428899" y="1732825"/>
            <a:ext cx="476360" cy="1596233"/>
            <a:chOff x="8408185" y="1637617"/>
            <a:chExt cx="546410" cy="1830962"/>
          </a:xfrm>
        </p:grpSpPr>
        <p:grpSp>
          <p:nvGrpSpPr>
            <p:cNvPr id="594" name="Google Shape;594;p75"/>
            <p:cNvGrpSpPr/>
            <p:nvPr/>
          </p:nvGrpSpPr>
          <p:grpSpPr>
            <a:xfrm>
              <a:off x="8408185" y="3340479"/>
              <a:ext cx="546410" cy="128100"/>
              <a:chOff x="8408185" y="4070273"/>
              <a:chExt cx="546410" cy="128100"/>
            </a:xfrm>
          </p:grpSpPr>
          <p:sp>
            <p:nvSpPr>
              <p:cNvPr id="595" name="Google Shape;595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FF5C39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96" name="Google Shape;596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FF5C39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97" name="Google Shape;597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FF5C39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598" name="Google Shape;598;p75"/>
            <p:cNvGrpSpPr/>
            <p:nvPr/>
          </p:nvGrpSpPr>
          <p:grpSpPr>
            <a:xfrm>
              <a:off x="8408185" y="3097213"/>
              <a:ext cx="546410" cy="128100"/>
              <a:chOff x="8408185" y="4070273"/>
              <a:chExt cx="546410" cy="128100"/>
            </a:xfrm>
          </p:grpSpPr>
          <p:sp>
            <p:nvSpPr>
              <p:cNvPr id="599" name="Google Shape;599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FF5C39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00" name="Google Shape;600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FF5C39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01" name="Google Shape;601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FF5C39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602" name="Google Shape;602;p75"/>
            <p:cNvGrpSpPr/>
            <p:nvPr/>
          </p:nvGrpSpPr>
          <p:grpSpPr>
            <a:xfrm>
              <a:off x="8408185" y="2853947"/>
              <a:ext cx="546410" cy="128100"/>
              <a:chOff x="8408185" y="4070273"/>
              <a:chExt cx="546410" cy="128100"/>
            </a:xfrm>
          </p:grpSpPr>
          <p:sp>
            <p:nvSpPr>
              <p:cNvPr id="603" name="Google Shape;603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FF5C39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04" name="Google Shape;604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FF5C39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05" name="Google Shape;605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FF5C39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606" name="Google Shape;606;p75"/>
            <p:cNvGrpSpPr/>
            <p:nvPr/>
          </p:nvGrpSpPr>
          <p:grpSpPr>
            <a:xfrm>
              <a:off x="8408185" y="2610681"/>
              <a:ext cx="546410" cy="128100"/>
              <a:chOff x="8408185" y="4070273"/>
              <a:chExt cx="546410" cy="128100"/>
            </a:xfrm>
          </p:grpSpPr>
          <p:sp>
            <p:nvSpPr>
              <p:cNvPr id="607" name="Google Shape;607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FF5C39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08" name="Google Shape;608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FF5C39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09" name="Google Shape;609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FF5C39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610" name="Google Shape;610;p75"/>
            <p:cNvGrpSpPr/>
            <p:nvPr/>
          </p:nvGrpSpPr>
          <p:grpSpPr>
            <a:xfrm>
              <a:off x="8408185" y="2367415"/>
              <a:ext cx="546410" cy="128100"/>
              <a:chOff x="8408185" y="4070273"/>
              <a:chExt cx="546410" cy="128100"/>
            </a:xfrm>
          </p:grpSpPr>
          <p:sp>
            <p:nvSpPr>
              <p:cNvPr id="611" name="Google Shape;611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FF5C39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12" name="Google Shape;612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FF5C39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13" name="Google Shape;613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FF5C39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614" name="Google Shape;614;p75"/>
            <p:cNvGrpSpPr/>
            <p:nvPr/>
          </p:nvGrpSpPr>
          <p:grpSpPr>
            <a:xfrm>
              <a:off x="8408185" y="2124149"/>
              <a:ext cx="546410" cy="128100"/>
              <a:chOff x="8408185" y="4070273"/>
              <a:chExt cx="546410" cy="128100"/>
            </a:xfrm>
          </p:grpSpPr>
          <p:sp>
            <p:nvSpPr>
              <p:cNvPr id="615" name="Google Shape;615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FF5C39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16" name="Google Shape;616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FF5C39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17" name="Google Shape;617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FF5C39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618" name="Google Shape;618;p75"/>
            <p:cNvGrpSpPr/>
            <p:nvPr/>
          </p:nvGrpSpPr>
          <p:grpSpPr>
            <a:xfrm>
              <a:off x="8408185" y="1880883"/>
              <a:ext cx="546410" cy="128100"/>
              <a:chOff x="8408185" y="4070273"/>
              <a:chExt cx="546410" cy="128100"/>
            </a:xfrm>
          </p:grpSpPr>
          <p:sp>
            <p:nvSpPr>
              <p:cNvPr id="619" name="Google Shape;619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FF5C39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20" name="Google Shape;620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FF5C39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21" name="Google Shape;621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FF5C39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622" name="Google Shape;622;p75"/>
            <p:cNvGrpSpPr/>
            <p:nvPr/>
          </p:nvGrpSpPr>
          <p:grpSpPr>
            <a:xfrm>
              <a:off x="8408185" y="1637617"/>
              <a:ext cx="546410" cy="128100"/>
              <a:chOff x="8408185" y="4070273"/>
              <a:chExt cx="546410" cy="128100"/>
            </a:xfrm>
          </p:grpSpPr>
          <p:sp>
            <p:nvSpPr>
              <p:cNvPr id="623" name="Google Shape;623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FF5C39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24" name="Google Shape;624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FF5C39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25" name="Google Shape;625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FF5C39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sp>
        <p:nvSpPr>
          <p:cNvPr id="626" name="Google Shape;626;p75"/>
          <p:cNvSpPr/>
          <p:nvPr/>
        </p:nvSpPr>
        <p:spPr>
          <a:xfrm>
            <a:off x="8098556" y="1603542"/>
            <a:ext cx="655200" cy="212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7" name="Google Shape;627;p75"/>
          <p:cNvSpPr/>
          <p:nvPr/>
        </p:nvSpPr>
        <p:spPr>
          <a:xfrm>
            <a:off x="8098556" y="3458722"/>
            <a:ext cx="655200" cy="506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10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SVC 4</a:t>
            </a:r>
            <a:endParaRPr sz="1000">
              <a:solidFill>
                <a:srgbClr val="53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8" name="Google Shape;628;p75"/>
          <p:cNvGrpSpPr/>
          <p:nvPr/>
        </p:nvGrpSpPr>
        <p:grpSpPr>
          <a:xfrm>
            <a:off x="8183784" y="1732825"/>
            <a:ext cx="476360" cy="1596233"/>
            <a:chOff x="8408185" y="1637617"/>
            <a:chExt cx="546410" cy="1830962"/>
          </a:xfrm>
        </p:grpSpPr>
        <p:grpSp>
          <p:nvGrpSpPr>
            <p:cNvPr id="629" name="Google Shape;629;p75"/>
            <p:cNvGrpSpPr/>
            <p:nvPr/>
          </p:nvGrpSpPr>
          <p:grpSpPr>
            <a:xfrm>
              <a:off x="8408185" y="3340479"/>
              <a:ext cx="546410" cy="128100"/>
              <a:chOff x="8408185" y="4070273"/>
              <a:chExt cx="546410" cy="128100"/>
            </a:xfrm>
          </p:grpSpPr>
          <p:sp>
            <p:nvSpPr>
              <p:cNvPr id="630" name="Google Shape;630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FF9E1B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31" name="Google Shape;631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FF9E1B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32" name="Google Shape;632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FF9E1B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633" name="Google Shape;633;p75"/>
            <p:cNvGrpSpPr/>
            <p:nvPr/>
          </p:nvGrpSpPr>
          <p:grpSpPr>
            <a:xfrm>
              <a:off x="8408185" y="3097213"/>
              <a:ext cx="546410" cy="128100"/>
              <a:chOff x="8408185" y="4070273"/>
              <a:chExt cx="546410" cy="128100"/>
            </a:xfrm>
          </p:grpSpPr>
          <p:sp>
            <p:nvSpPr>
              <p:cNvPr id="634" name="Google Shape;634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FF9E1B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35" name="Google Shape;635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FF9E1B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36" name="Google Shape;636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FF9E1B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637" name="Google Shape;637;p75"/>
            <p:cNvGrpSpPr/>
            <p:nvPr/>
          </p:nvGrpSpPr>
          <p:grpSpPr>
            <a:xfrm>
              <a:off x="8408185" y="2853947"/>
              <a:ext cx="546410" cy="128100"/>
              <a:chOff x="8408185" y="4070273"/>
              <a:chExt cx="546410" cy="128100"/>
            </a:xfrm>
          </p:grpSpPr>
          <p:sp>
            <p:nvSpPr>
              <p:cNvPr id="638" name="Google Shape;638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FF9E1B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39" name="Google Shape;639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FF9E1B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40" name="Google Shape;640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FF9E1B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641" name="Google Shape;641;p75"/>
            <p:cNvGrpSpPr/>
            <p:nvPr/>
          </p:nvGrpSpPr>
          <p:grpSpPr>
            <a:xfrm>
              <a:off x="8408185" y="2610681"/>
              <a:ext cx="546410" cy="128100"/>
              <a:chOff x="8408185" y="4070273"/>
              <a:chExt cx="546410" cy="128100"/>
            </a:xfrm>
          </p:grpSpPr>
          <p:sp>
            <p:nvSpPr>
              <p:cNvPr id="642" name="Google Shape;642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FF9E1B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43" name="Google Shape;643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FF9E1B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44" name="Google Shape;644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FF9E1B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645" name="Google Shape;645;p75"/>
            <p:cNvGrpSpPr/>
            <p:nvPr/>
          </p:nvGrpSpPr>
          <p:grpSpPr>
            <a:xfrm>
              <a:off x="8408185" y="2367415"/>
              <a:ext cx="546410" cy="128100"/>
              <a:chOff x="8408185" y="4070273"/>
              <a:chExt cx="546410" cy="128100"/>
            </a:xfrm>
          </p:grpSpPr>
          <p:sp>
            <p:nvSpPr>
              <p:cNvPr id="646" name="Google Shape;646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FF9E1B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47" name="Google Shape;647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FF9E1B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48" name="Google Shape;648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FF9E1B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649" name="Google Shape;649;p75"/>
            <p:cNvGrpSpPr/>
            <p:nvPr/>
          </p:nvGrpSpPr>
          <p:grpSpPr>
            <a:xfrm>
              <a:off x="8408185" y="2124149"/>
              <a:ext cx="546410" cy="128100"/>
              <a:chOff x="8408185" y="4070273"/>
              <a:chExt cx="546410" cy="128100"/>
            </a:xfrm>
          </p:grpSpPr>
          <p:sp>
            <p:nvSpPr>
              <p:cNvPr id="650" name="Google Shape;650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FF9E1B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51" name="Google Shape;651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FF9E1B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52" name="Google Shape;652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FF9E1B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653" name="Google Shape;653;p75"/>
            <p:cNvGrpSpPr/>
            <p:nvPr/>
          </p:nvGrpSpPr>
          <p:grpSpPr>
            <a:xfrm>
              <a:off x="8408185" y="1880883"/>
              <a:ext cx="546410" cy="128100"/>
              <a:chOff x="8408185" y="4070273"/>
              <a:chExt cx="546410" cy="128100"/>
            </a:xfrm>
          </p:grpSpPr>
          <p:sp>
            <p:nvSpPr>
              <p:cNvPr id="654" name="Google Shape;654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FF9E1B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55" name="Google Shape;655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FF9E1B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56" name="Google Shape;656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FF9E1B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657" name="Google Shape;657;p75"/>
            <p:cNvGrpSpPr/>
            <p:nvPr/>
          </p:nvGrpSpPr>
          <p:grpSpPr>
            <a:xfrm>
              <a:off x="8408185" y="1637617"/>
              <a:ext cx="546410" cy="128100"/>
              <a:chOff x="8408185" y="4070273"/>
              <a:chExt cx="546410" cy="128100"/>
            </a:xfrm>
          </p:grpSpPr>
          <p:sp>
            <p:nvSpPr>
              <p:cNvPr id="658" name="Google Shape;658;p75"/>
              <p:cNvSpPr/>
              <p:nvPr/>
            </p:nvSpPr>
            <p:spPr>
              <a:xfrm rot="-5400000">
                <a:off x="8826945" y="4070723"/>
                <a:ext cx="128100" cy="127200"/>
              </a:xfrm>
              <a:prstGeom prst="rect">
                <a:avLst/>
              </a:prstGeom>
              <a:solidFill>
                <a:srgbClr val="FF9E1B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59" name="Google Shape;659;p75"/>
              <p:cNvSpPr/>
              <p:nvPr/>
            </p:nvSpPr>
            <p:spPr>
              <a:xfrm rot="-5400000">
                <a:off x="8617341" y="4070723"/>
                <a:ext cx="128100" cy="127200"/>
              </a:xfrm>
              <a:prstGeom prst="rect">
                <a:avLst/>
              </a:prstGeom>
              <a:solidFill>
                <a:srgbClr val="FF9E1B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60" name="Google Shape;660;p75"/>
              <p:cNvSpPr/>
              <p:nvPr/>
            </p:nvSpPr>
            <p:spPr>
              <a:xfrm rot="-5400000">
                <a:off x="8407735" y="4070723"/>
                <a:ext cx="128100" cy="127200"/>
              </a:xfrm>
              <a:prstGeom prst="rect">
                <a:avLst/>
              </a:prstGeom>
              <a:solidFill>
                <a:srgbClr val="FF9E1B"/>
              </a:solidFill>
              <a:ln>
                <a:noFill/>
              </a:ln>
            </p:spPr>
            <p:txBody>
              <a:bodyPr anchorCtr="0" anchor="ctr" bIns="17150" lIns="0" spcFirstLastPara="1" rIns="0" wrap="square" tIns="171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Helvetica Neue"/>
                  <a:buNone/>
                </a:pPr>
                <a:r>
                  <a:t/>
                </a:r>
                <a:endParaRPr b="1" i="0" sz="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cxnSp>
        <p:nvCxnSpPr>
          <p:cNvPr id="661" name="Google Shape;661;p75"/>
          <p:cNvCxnSpPr/>
          <p:nvPr/>
        </p:nvCxnSpPr>
        <p:spPr>
          <a:xfrm>
            <a:off x="3313242" y="2782764"/>
            <a:ext cx="3522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62" name="Google Shape;662;p75"/>
          <p:cNvCxnSpPr/>
          <p:nvPr/>
        </p:nvCxnSpPr>
        <p:spPr>
          <a:xfrm>
            <a:off x="5451487" y="2782764"/>
            <a:ext cx="3522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63" name="Google Shape;663;p75"/>
          <p:cNvSpPr txBox="1"/>
          <p:nvPr/>
        </p:nvSpPr>
        <p:spPr>
          <a:xfrm>
            <a:off x="509565" y="120833"/>
            <a:ext cx="83295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AEC7"/>
                </a:solidFill>
              </a:rPr>
              <a:t>Enriched Context via Cloud/K8s Metadata instrumentation</a:t>
            </a:r>
            <a:endParaRPr b="1" sz="3000">
              <a:solidFill>
                <a:srgbClr val="00AEC7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6"/>
          <p:cNvSpPr txBox="1"/>
          <p:nvPr>
            <p:ph type="title"/>
          </p:nvPr>
        </p:nvSpPr>
        <p:spPr>
          <a:xfrm>
            <a:off x="509565" y="120833"/>
            <a:ext cx="8329500" cy="102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76"/>
          <p:cNvSpPr txBox="1"/>
          <p:nvPr>
            <p:ph idx="4294967295" type="ctrTitle"/>
          </p:nvPr>
        </p:nvSpPr>
        <p:spPr>
          <a:xfrm>
            <a:off x="1947671" y="2228850"/>
            <a:ext cx="6106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AEC7"/>
                </a:solidFill>
                <a:latin typeface="Arial"/>
                <a:ea typeface="Arial"/>
                <a:cs typeface="Arial"/>
                <a:sym typeface="Arial"/>
              </a:rPr>
              <a:t>Falco</a:t>
            </a:r>
            <a:r>
              <a:rPr b="1" lang="en" sz="3600">
                <a:solidFill>
                  <a:srgbClr val="00AEC7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lang="en" sz="3600">
                <a:solidFill>
                  <a:srgbClr val="00AEC7"/>
                </a:solidFill>
                <a:latin typeface="Arial"/>
                <a:ea typeface="Arial"/>
                <a:cs typeface="Arial"/>
                <a:sym typeface="Arial"/>
              </a:rPr>
              <a:t> Open-source runtime security engine</a:t>
            </a:r>
            <a:endParaRPr sz="3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77"/>
          <p:cNvSpPr txBox="1"/>
          <p:nvPr>
            <p:ph type="title"/>
          </p:nvPr>
        </p:nvSpPr>
        <p:spPr>
          <a:xfrm>
            <a:off x="2152325" y="1756300"/>
            <a:ext cx="3428700" cy="80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Falco?</a:t>
            </a:r>
            <a:endParaRPr/>
          </a:p>
        </p:txBody>
      </p:sp>
      <p:sp>
        <p:nvSpPr>
          <p:cNvPr id="675" name="Google Shape;675;p77"/>
          <p:cNvSpPr txBox="1"/>
          <p:nvPr>
            <p:ph idx="4294967295" type="body"/>
          </p:nvPr>
        </p:nvSpPr>
        <p:spPr>
          <a:xfrm>
            <a:off x="1645200" y="1505700"/>
            <a:ext cx="5104500" cy="20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263843"/>
              </a:buClr>
              <a:buSzPts val="2400"/>
              <a:buChar char="○"/>
            </a:pPr>
            <a:r>
              <a:rPr lang="en" sz="2400">
                <a:solidFill>
                  <a:srgbClr val="263843"/>
                </a:solidFill>
              </a:rPr>
              <a:t>Runtime security engine</a:t>
            </a:r>
            <a:endParaRPr sz="2400">
              <a:solidFill>
                <a:srgbClr val="263843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263843"/>
              </a:buClr>
              <a:buSzPts val="2400"/>
              <a:buChar char="○"/>
            </a:pPr>
            <a:r>
              <a:rPr lang="en" sz="2400">
                <a:solidFill>
                  <a:srgbClr val="263843"/>
                </a:solidFill>
              </a:rPr>
              <a:t>Observability from the kernel</a:t>
            </a:r>
            <a:endParaRPr sz="2400">
              <a:solidFill>
                <a:srgbClr val="263843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263843"/>
              </a:buClr>
              <a:buSzPts val="2400"/>
              <a:buChar char="○"/>
            </a:pPr>
            <a:r>
              <a:rPr lang="en" sz="2400">
                <a:solidFill>
                  <a:srgbClr val="263843"/>
                </a:solidFill>
              </a:rPr>
              <a:t>Built on kmod/eBPF</a:t>
            </a:r>
            <a:endParaRPr sz="2400">
              <a:solidFill>
                <a:srgbClr val="263843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263843"/>
              </a:buClr>
              <a:buSzPts val="2400"/>
              <a:buChar char="○"/>
            </a:pPr>
            <a:r>
              <a:rPr lang="en" sz="2400">
                <a:solidFill>
                  <a:srgbClr val="263843"/>
                </a:solidFill>
              </a:rPr>
              <a:t>Consumable / Modular</a:t>
            </a:r>
            <a:endParaRPr sz="2400">
              <a:solidFill>
                <a:srgbClr val="263843"/>
              </a:solidFill>
            </a:endParaRPr>
          </a:p>
        </p:txBody>
      </p:sp>
      <p:sp>
        <p:nvSpPr>
          <p:cNvPr id="676" name="Google Shape;676;p77"/>
          <p:cNvSpPr txBox="1"/>
          <p:nvPr/>
        </p:nvSpPr>
        <p:spPr>
          <a:xfrm>
            <a:off x="2228525" y="689500"/>
            <a:ext cx="34287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AEC7"/>
                </a:solidFill>
              </a:rPr>
              <a:t>What is Falco?</a:t>
            </a:r>
            <a:endParaRPr b="1" sz="3000">
              <a:solidFill>
                <a:srgbClr val="00AEC7"/>
              </a:solidFill>
            </a:endParaRPr>
          </a:p>
        </p:txBody>
      </p:sp>
      <p:pic>
        <p:nvPicPr>
          <p:cNvPr id="677" name="Google Shape;677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4025" y="3818938"/>
            <a:ext cx="2792711" cy="53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9110" y="3726089"/>
            <a:ext cx="1580018" cy="718178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77"/>
          <p:cNvSpPr txBox="1"/>
          <p:nvPr/>
        </p:nvSpPr>
        <p:spPr>
          <a:xfrm>
            <a:off x="2549423" y="4609797"/>
            <a:ext cx="402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400"/>
              </a:spcBef>
              <a:spcAft>
                <a:spcPts val="200"/>
              </a:spcAft>
              <a:buNone/>
            </a:pPr>
            <a:r>
              <a:rPr lang="en">
                <a:solidFill>
                  <a:srgbClr val="738C95"/>
                </a:solidFill>
              </a:rPr>
              <a:t>github.com/falcosecurity</a:t>
            </a:r>
            <a:endParaRPr>
              <a:solidFill>
                <a:srgbClr val="738C95"/>
              </a:solidFill>
            </a:endParaRPr>
          </a:p>
        </p:txBody>
      </p:sp>
      <p:pic>
        <p:nvPicPr>
          <p:cNvPr id="680" name="Google Shape;680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1768" y="4660104"/>
            <a:ext cx="273900" cy="2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78"/>
          <p:cNvSpPr txBox="1"/>
          <p:nvPr/>
        </p:nvSpPr>
        <p:spPr>
          <a:xfrm>
            <a:off x="5045487" y="1418647"/>
            <a:ext cx="401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400"/>
              </a:spcBef>
              <a:spcAft>
                <a:spcPts val="20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CNCF Incubating Project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686" name="Google Shape;686;p78"/>
          <p:cNvSpPr txBox="1"/>
          <p:nvPr/>
        </p:nvSpPr>
        <p:spPr>
          <a:xfrm>
            <a:off x="5045487" y="1841760"/>
            <a:ext cx="4010400" cy="23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182562" lvl="1" marL="16986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b="1" lang="en">
                <a:solidFill>
                  <a:schemeClr val="dk2"/>
                </a:solidFill>
              </a:rPr>
              <a:t>Jan 2016</a:t>
            </a:r>
            <a:r>
              <a:rPr lang="en">
                <a:solidFill>
                  <a:schemeClr val="dk2"/>
                </a:solidFill>
              </a:rPr>
              <a:t> First Commit</a:t>
            </a:r>
            <a:endParaRPr>
              <a:solidFill>
                <a:schemeClr val="dk2"/>
              </a:solidFill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182562" lvl="1" marL="16986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b="1" lang="en">
                <a:solidFill>
                  <a:schemeClr val="dk2"/>
                </a:solidFill>
              </a:rPr>
              <a:t>Oct 2018</a:t>
            </a:r>
            <a:r>
              <a:rPr lang="en">
                <a:solidFill>
                  <a:schemeClr val="dk2"/>
                </a:solidFill>
              </a:rPr>
              <a:t> Donated CNCF </a:t>
            </a:r>
            <a:endParaRPr>
              <a:solidFill>
                <a:schemeClr val="dk2"/>
              </a:solidFill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182562" lvl="1" marL="16986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b="1" lang="en">
                <a:solidFill>
                  <a:schemeClr val="dk2"/>
                </a:solidFill>
              </a:rPr>
              <a:t>Dec 2019</a:t>
            </a:r>
            <a:r>
              <a:rPr lang="en">
                <a:solidFill>
                  <a:schemeClr val="dk2"/>
                </a:solidFill>
              </a:rPr>
              <a:t> Promoted to Incubation</a:t>
            </a:r>
            <a:endParaRPr>
              <a:solidFill>
                <a:schemeClr val="dk2"/>
              </a:solidFill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87" name="Google Shape;687;p78"/>
          <p:cNvSpPr txBox="1"/>
          <p:nvPr/>
        </p:nvSpPr>
        <p:spPr>
          <a:xfrm>
            <a:off x="685804" y="1418647"/>
            <a:ext cx="402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400"/>
              </a:spcBef>
              <a:spcAft>
                <a:spcPts val="20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Container-centric Runtime Security</a:t>
            </a:r>
            <a:endParaRPr b="1" sz="2000">
              <a:solidFill>
                <a:srgbClr val="000000"/>
              </a:solidFill>
            </a:endParaRPr>
          </a:p>
        </p:txBody>
      </p:sp>
      <p:sp>
        <p:nvSpPr>
          <p:cNvPr id="688" name="Google Shape;688;p78"/>
          <p:cNvSpPr txBox="1"/>
          <p:nvPr/>
        </p:nvSpPr>
        <p:spPr>
          <a:xfrm>
            <a:off x="692243" y="1841760"/>
            <a:ext cx="4023300" cy="23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182562" lvl="1" marL="16986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b="1" lang="en">
                <a:solidFill>
                  <a:schemeClr val="dk2"/>
                </a:solidFill>
              </a:rPr>
              <a:t>Kernel Events</a:t>
            </a:r>
            <a:r>
              <a:rPr lang="en">
                <a:solidFill>
                  <a:schemeClr val="dk2"/>
                </a:solidFill>
              </a:rPr>
              <a:t> as source of truth </a:t>
            </a:r>
            <a:endParaRPr>
              <a:solidFill>
                <a:schemeClr val="dk2"/>
              </a:solidFill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182562" lvl="1" marL="16986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b="1" lang="en">
                <a:solidFill>
                  <a:schemeClr val="dk2"/>
                </a:solidFill>
              </a:rPr>
              <a:t>Enriched </a:t>
            </a:r>
            <a:r>
              <a:rPr lang="en">
                <a:solidFill>
                  <a:schemeClr val="dk2"/>
                </a:solidFill>
              </a:rPr>
              <a:t>with metadata </a:t>
            </a:r>
            <a:endParaRPr>
              <a:solidFill>
                <a:schemeClr val="dk2"/>
              </a:solidFill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182562" lvl="1" marL="16986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b="1" lang="en">
                <a:solidFill>
                  <a:schemeClr val="dk2"/>
                </a:solidFill>
              </a:rPr>
              <a:t>Assert against rules</a:t>
            </a:r>
            <a:r>
              <a:rPr lang="en">
                <a:solidFill>
                  <a:schemeClr val="dk2"/>
                </a:solidFill>
              </a:rPr>
              <a:t> at runtime</a:t>
            </a:r>
            <a:endParaRPr>
              <a:solidFill>
                <a:schemeClr val="dk2"/>
              </a:solidFill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182562" lvl="1" marL="16986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b="1" lang="en">
                <a:solidFill>
                  <a:schemeClr val="dk2"/>
                </a:solidFill>
              </a:rPr>
              <a:t>Alert/Alarm</a:t>
            </a:r>
            <a:r>
              <a:rPr lang="en">
                <a:solidFill>
                  <a:schemeClr val="dk2"/>
                </a:solidFill>
              </a:rPr>
              <a:t> during violation events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689" name="Google Shape;689;p78"/>
          <p:cNvGrpSpPr/>
          <p:nvPr/>
        </p:nvGrpSpPr>
        <p:grpSpPr>
          <a:xfrm>
            <a:off x="7136980" y="229000"/>
            <a:ext cx="592519" cy="796540"/>
            <a:chOff x="2897" y="416"/>
            <a:chExt cx="373" cy="502"/>
          </a:xfrm>
        </p:grpSpPr>
        <p:sp>
          <p:nvSpPr>
            <p:cNvPr id="690" name="Google Shape;690;p78"/>
            <p:cNvSpPr/>
            <p:nvPr/>
          </p:nvSpPr>
          <p:spPr>
            <a:xfrm>
              <a:off x="2897" y="416"/>
              <a:ext cx="373" cy="502"/>
            </a:xfrm>
            <a:custGeom>
              <a:rect b="b" l="l" r="r" t="t"/>
              <a:pathLst>
                <a:path extrusionOk="0" h="449" w="344">
                  <a:moveTo>
                    <a:pt x="172" y="449"/>
                  </a:moveTo>
                  <a:cubicBezTo>
                    <a:pt x="171" y="449"/>
                    <a:pt x="170" y="449"/>
                    <a:pt x="170" y="449"/>
                  </a:cubicBezTo>
                  <a:cubicBezTo>
                    <a:pt x="143" y="441"/>
                    <a:pt x="118" y="427"/>
                    <a:pt x="95" y="409"/>
                  </a:cubicBezTo>
                  <a:cubicBezTo>
                    <a:pt x="36" y="363"/>
                    <a:pt x="0" y="288"/>
                    <a:pt x="0" y="209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3"/>
                    <a:pt x="4" y="60"/>
                    <a:pt x="8" y="60"/>
                  </a:cubicBezTo>
                  <a:cubicBezTo>
                    <a:pt x="100" y="58"/>
                    <a:pt x="149" y="19"/>
                    <a:pt x="166" y="3"/>
                  </a:cubicBezTo>
                  <a:cubicBezTo>
                    <a:pt x="170" y="0"/>
                    <a:pt x="174" y="0"/>
                    <a:pt x="178" y="3"/>
                  </a:cubicBezTo>
                  <a:cubicBezTo>
                    <a:pt x="195" y="19"/>
                    <a:pt x="244" y="58"/>
                    <a:pt x="336" y="60"/>
                  </a:cubicBezTo>
                  <a:cubicBezTo>
                    <a:pt x="340" y="60"/>
                    <a:pt x="344" y="63"/>
                    <a:pt x="344" y="68"/>
                  </a:cubicBezTo>
                  <a:cubicBezTo>
                    <a:pt x="344" y="209"/>
                    <a:pt x="344" y="209"/>
                    <a:pt x="344" y="209"/>
                  </a:cubicBezTo>
                  <a:cubicBezTo>
                    <a:pt x="344" y="288"/>
                    <a:pt x="308" y="363"/>
                    <a:pt x="249" y="409"/>
                  </a:cubicBezTo>
                  <a:cubicBezTo>
                    <a:pt x="225" y="427"/>
                    <a:pt x="200" y="441"/>
                    <a:pt x="174" y="449"/>
                  </a:cubicBezTo>
                  <a:cubicBezTo>
                    <a:pt x="174" y="449"/>
                    <a:pt x="173" y="449"/>
                    <a:pt x="172" y="449"/>
                  </a:cubicBezTo>
                  <a:close/>
                  <a:moveTo>
                    <a:pt x="16" y="75"/>
                  </a:moveTo>
                  <a:cubicBezTo>
                    <a:pt x="16" y="209"/>
                    <a:pt x="16" y="209"/>
                    <a:pt x="16" y="209"/>
                  </a:cubicBezTo>
                  <a:cubicBezTo>
                    <a:pt x="16" y="283"/>
                    <a:pt x="50" y="353"/>
                    <a:pt x="105" y="397"/>
                  </a:cubicBezTo>
                  <a:cubicBezTo>
                    <a:pt x="126" y="413"/>
                    <a:pt x="149" y="425"/>
                    <a:pt x="172" y="433"/>
                  </a:cubicBezTo>
                  <a:cubicBezTo>
                    <a:pt x="195" y="425"/>
                    <a:pt x="218" y="413"/>
                    <a:pt x="239" y="397"/>
                  </a:cubicBezTo>
                  <a:cubicBezTo>
                    <a:pt x="294" y="353"/>
                    <a:pt x="328" y="283"/>
                    <a:pt x="328" y="209"/>
                  </a:cubicBezTo>
                  <a:cubicBezTo>
                    <a:pt x="328" y="75"/>
                    <a:pt x="328" y="75"/>
                    <a:pt x="328" y="75"/>
                  </a:cubicBezTo>
                  <a:cubicBezTo>
                    <a:pt x="243" y="72"/>
                    <a:pt x="194" y="39"/>
                    <a:pt x="172" y="20"/>
                  </a:cubicBezTo>
                  <a:cubicBezTo>
                    <a:pt x="150" y="39"/>
                    <a:pt x="101" y="72"/>
                    <a:pt x="16" y="75"/>
                  </a:cubicBezTo>
                  <a:close/>
                </a:path>
              </a:pathLst>
            </a:custGeom>
            <a:solidFill>
              <a:srgbClr val="5556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78"/>
            <p:cNvSpPr/>
            <p:nvPr/>
          </p:nvSpPr>
          <p:spPr>
            <a:xfrm>
              <a:off x="2960" y="562"/>
              <a:ext cx="256" cy="211"/>
            </a:xfrm>
            <a:custGeom>
              <a:rect b="b" l="l" r="r" t="t"/>
              <a:pathLst>
                <a:path extrusionOk="0" h="211" w="256">
                  <a:moveTo>
                    <a:pt x="217" y="0"/>
                  </a:moveTo>
                  <a:lnTo>
                    <a:pt x="95" y="128"/>
                  </a:lnTo>
                  <a:lnTo>
                    <a:pt x="39" y="73"/>
                  </a:lnTo>
                  <a:lnTo>
                    <a:pt x="0" y="114"/>
                  </a:lnTo>
                  <a:lnTo>
                    <a:pt x="95" y="211"/>
                  </a:lnTo>
                  <a:lnTo>
                    <a:pt x="256" y="42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78"/>
            <p:cNvSpPr/>
            <p:nvPr/>
          </p:nvSpPr>
          <p:spPr>
            <a:xfrm>
              <a:off x="2951" y="553"/>
              <a:ext cx="275" cy="229"/>
            </a:xfrm>
            <a:custGeom>
              <a:rect b="b" l="l" r="r" t="t"/>
              <a:pathLst>
                <a:path extrusionOk="0" h="204" w="253">
                  <a:moveTo>
                    <a:pt x="96" y="204"/>
                  </a:moveTo>
                  <a:cubicBezTo>
                    <a:pt x="94" y="204"/>
                    <a:pt x="92" y="203"/>
                    <a:pt x="91" y="202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0" y="114"/>
                    <a:pt x="0" y="112"/>
                    <a:pt x="0" y="110"/>
                  </a:cubicBezTo>
                  <a:cubicBezTo>
                    <a:pt x="0" y="108"/>
                    <a:pt x="0" y="106"/>
                    <a:pt x="2" y="104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2" y="64"/>
                    <a:pt x="47" y="64"/>
                    <a:pt x="50" y="67"/>
                  </a:cubicBezTo>
                  <a:cubicBezTo>
                    <a:pt x="96" y="111"/>
                    <a:pt x="96" y="111"/>
                    <a:pt x="96" y="111"/>
                  </a:cubicBezTo>
                  <a:cubicBezTo>
                    <a:pt x="202" y="3"/>
                    <a:pt x="202" y="3"/>
                    <a:pt x="202" y="3"/>
                  </a:cubicBezTo>
                  <a:cubicBezTo>
                    <a:pt x="204" y="1"/>
                    <a:pt x="206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0" y="0"/>
                    <a:pt x="212" y="1"/>
                    <a:pt x="213" y="3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3" y="42"/>
                    <a:pt x="253" y="47"/>
                    <a:pt x="250" y="51"/>
                  </a:cubicBezTo>
                  <a:cubicBezTo>
                    <a:pt x="102" y="201"/>
                    <a:pt x="102" y="201"/>
                    <a:pt x="102" y="201"/>
                  </a:cubicBezTo>
                  <a:cubicBezTo>
                    <a:pt x="101" y="203"/>
                    <a:pt x="98" y="204"/>
                    <a:pt x="96" y="204"/>
                  </a:cubicBezTo>
                  <a:close/>
                  <a:moveTo>
                    <a:pt x="19" y="110"/>
                  </a:moveTo>
                  <a:cubicBezTo>
                    <a:pt x="96" y="185"/>
                    <a:pt x="96" y="185"/>
                    <a:pt x="96" y="185"/>
                  </a:cubicBezTo>
                  <a:cubicBezTo>
                    <a:pt x="233" y="45"/>
                    <a:pt x="233" y="45"/>
                    <a:pt x="233" y="45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102" y="128"/>
                    <a:pt x="102" y="128"/>
                    <a:pt x="102" y="128"/>
                  </a:cubicBezTo>
                  <a:cubicBezTo>
                    <a:pt x="99" y="131"/>
                    <a:pt x="94" y="131"/>
                    <a:pt x="91" y="128"/>
                  </a:cubicBezTo>
                  <a:cubicBezTo>
                    <a:pt x="44" y="84"/>
                    <a:pt x="44" y="84"/>
                    <a:pt x="44" y="84"/>
                  </a:cubicBezTo>
                  <a:lnTo>
                    <a:pt x="19" y="110"/>
                  </a:lnTo>
                  <a:close/>
                </a:path>
              </a:pathLst>
            </a:custGeom>
            <a:solidFill>
              <a:srgbClr val="00AB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93" name="Google Shape;693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241" y="4624198"/>
            <a:ext cx="1859766" cy="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78"/>
          <p:cNvSpPr txBox="1"/>
          <p:nvPr/>
        </p:nvSpPr>
        <p:spPr>
          <a:xfrm>
            <a:off x="629175" y="105475"/>
            <a:ext cx="63165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AEC7"/>
                </a:solidFill>
              </a:rPr>
              <a:t>Cloud Native Runtime Security</a:t>
            </a:r>
            <a:endParaRPr b="1" sz="3000">
              <a:solidFill>
                <a:srgbClr val="00AEC7"/>
              </a:solidFill>
            </a:endParaRPr>
          </a:p>
        </p:txBody>
      </p:sp>
      <p:sp>
        <p:nvSpPr>
          <p:cNvPr id="695" name="Google Shape;695;p78"/>
          <p:cNvSpPr txBox="1"/>
          <p:nvPr/>
        </p:nvSpPr>
        <p:spPr>
          <a:xfrm>
            <a:off x="2930423" y="4609797"/>
            <a:ext cx="402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400"/>
              </a:spcBef>
              <a:spcAft>
                <a:spcPts val="200"/>
              </a:spcAft>
              <a:buNone/>
            </a:pPr>
            <a:r>
              <a:rPr lang="en">
                <a:solidFill>
                  <a:srgbClr val="738C95"/>
                </a:solidFill>
              </a:rPr>
              <a:t>github.com/falcosecurity</a:t>
            </a:r>
            <a:endParaRPr>
              <a:solidFill>
                <a:srgbClr val="738C95"/>
              </a:solidFill>
            </a:endParaRPr>
          </a:p>
        </p:txBody>
      </p:sp>
      <p:pic>
        <p:nvPicPr>
          <p:cNvPr id="696" name="Google Shape;696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2768" y="4660104"/>
            <a:ext cx="273900" cy="2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79"/>
          <p:cNvSpPr txBox="1"/>
          <p:nvPr>
            <p:ph type="title"/>
          </p:nvPr>
        </p:nvSpPr>
        <p:spPr>
          <a:xfrm>
            <a:off x="509565" y="120833"/>
            <a:ext cx="83295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lang="en"/>
              <a:t>Falco Open Source Ecosystem</a:t>
            </a:r>
            <a:endParaRPr/>
          </a:p>
        </p:txBody>
      </p:sp>
      <p:sp>
        <p:nvSpPr>
          <p:cNvPr id="706" name="Google Shape;706;p79"/>
          <p:cNvSpPr txBox="1"/>
          <p:nvPr/>
        </p:nvSpPr>
        <p:spPr>
          <a:xfrm>
            <a:off x="770925" y="2511900"/>
            <a:ext cx="2456700" cy="13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1" marL="16986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">
                <a:solidFill>
                  <a:schemeClr val="dk2"/>
                </a:solidFill>
              </a:rPr>
              <a:t>Deeply integrated with Kubernetes and CNCF communities</a:t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1" marL="16986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">
                <a:solidFill>
                  <a:schemeClr val="dk2"/>
                </a:solidFill>
              </a:rPr>
              <a:t>Decision making in the open</a:t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1" marL="16986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">
                <a:solidFill>
                  <a:schemeClr val="dk2"/>
                </a:solidFill>
              </a:rPr>
              <a:t>Integrations built and supported by the community</a:t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79"/>
          <p:cNvSpPr txBox="1"/>
          <p:nvPr/>
        </p:nvSpPr>
        <p:spPr>
          <a:xfrm>
            <a:off x="5971019" y="2511892"/>
            <a:ext cx="2515500" cy="13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4150" lvl="0" marL="17147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">
                <a:solidFill>
                  <a:schemeClr val="dk2"/>
                </a:solidFill>
              </a:rPr>
              <a:t>Sysdig Secure (scale)</a:t>
            </a:r>
            <a:endParaRPr>
              <a:solidFill>
                <a:schemeClr val="dk2"/>
              </a:solidFill>
            </a:endParaRPr>
          </a:p>
          <a:p>
            <a:pPr indent="-184150" lvl="0" marL="17147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">
                <a:solidFill>
                  <a:schemeClr val="dk2"/>
                </a:solidFill>
              </a:rPr>
              <a:t>SumoLogic</a:t>
            </a:r>
            <a:endParaRPr>
              <a:solidFill>
                <a:schemeClr val="dk2"/>
              </a:solidFill>
            </a:endParaRPr>
          </a:p>
          <a:p>
            <a:pPr indent="-184150" lvl="0" marL="17147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">
                <a:solidFill>
                  <a:schemeClr val="dk2"/>
                </a:solidFill>
              </a:rPr>
              <a:t>SkyScanner (scale)</a:t>
            </a:r>
            <a:endParaRPr>
              <a:solidFill>
                <a:schemeClr val="dk2"/>
              </a:solidFill>
            </a:endParaRPr>
          </a:p>
          <a:p>
            <a:pPr indent="-184150" lvl="0" marL="17147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">
                <a:solidFill>
                  <a:schemeClr val="dk2"/>
                </a:solidFill>
              </a:rPr>
              <a:t>PCI Compliance, HIPAA </a:t>
            </a:r>
            <a:endParaRPr>
              <a:solidFill>
                <a:schemeClr val="dk2"/>
              </a:solidFill>
            </a:endParaRPr>
          </a:p>
          <a:p>
            <a:pPr indent="-184150" lvl="0" marL="17147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">
                <a:solidFill>
                  <a:schemeClr val="dk2"/>
                </a:solidFill>
              </a:rPr>
              <a:t>Kubernetes Audit</a:t>
            </a:r>
            <a:endParaRPr>
              <a:solidFill>
                <a:schemeClr val="dk2"/>
              </a:solidFill>
            </a:endParaRPr>
          </a:p>
          <a:p>
            <a:pPr indent="-184150" lvl="0" marL="17147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">
                <a:solidFill>
                  <a:schemeClr val="dk2"/>
                </a:solidFill>
              </a:rPr>
              <a:t>Application Integration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08" name="Google Shape;708;p79"/>
          <p:cNvSpPr txBox="1"/>
          <p:nvPr/>
        </p:nvSpPr>
        <p:spPr>
          <a:xfrm>
            <a:off x="3276201" y="2511900"/>
            <a:ext cx="2373900" cy="13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1" marL="16986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">
                <a:solidFill>
                  <a:schemeClr val="dk2"/>
                </a:solidFill>
              </a:rPr>
              <a:t>Consumers of Falco and the Falco ecosystem</a:t>
            </a:r>
            <a:endParaRPr>
              <a:solidFill>
                <a:schemeClr val="dk2"/>
              </a:solidFill>
            </a:endParaRPr>
          </a:p>
          <a:p>
            <a:pPr indent="-182562" lvl="1" marL="16986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">
                <a:solidFill>
                  <a:schemeClr val="dk2"/>
                </a:solidFill>
              </a:rPr>
              <a:t>Contributors to the Falco ecosystem</a:t>
            </a:r>
            <a:endParaRPr>
              <a:solidFill>
                <a:schemeClr val="dk2"/>
              </a:solidFill>
            </a:endParaRPr>
          </a:p>
          <a:p>
            <a:pPr indent="-182562" lvl="1" marL="16986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">
                <a:solidFill>
                  <a:schemeClr val="dk2"/>
                </a:solidFill>
              </a:rPr>
              <a:t>PCI Compliance, SOC2, HIPAA</a:t>
            </a:r>
            <a:endParaRPr>
              <a:solidFill>
                <a:schemeClr val="dk2"/>
              </a:solidFill>
            </a:endParaRPr>
          </a:p>
          <a:p>
            <a:pPr indent="-182562" lvl="1" marL="16986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">
                <a:solidFill>
                  <a:schemeClr val="dk2"/>
                </a:solidFill>
              </a:rPr>
              <a:t>Observability, CVEs, Exploits, 0Day events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09" name="Google Shape;709;p79"/>
          <p:cNvSpPr txBox="1"/>
          <p:nvPr/>
        </p:nvSpPr>
        <p:spPr>
          <a:xfrm>
            <a:off x="637838" y="2069702"/>
            <a:ext cx="2560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</a:rPr>
              <a:t>Community Driven</a:t>
            </a:r>
            <a:endParaRPr sz="152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79"/>
          <p:cNvSpPr txBox="1"/>
          <p:nvPr/>
        </p:nvSpPr>
        <p:spPr>
          <a:xfrm>
            <a:off x="5818619" y="2069702"/>
            <a:ext cx="2560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</a:rPr>
              <a:t>Vendors</a:t>
            </a:r>
            <a:endParaRPr sz="152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79"/>
          <p:cNvSpPr txBox="1"/>
          <p:nvPr/>
        </p:nvSpPr>
        <p:spPr>
          <a:xfrm>
            <a:off x="3268425" y="2069702"/>
            <a:ext cx="26511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</a:rPr>
              <a:t>End-Users</a:t>
            </a:r>
            <a:endParaRPr sz="152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2" name="Google Shape;712;p79"/>
          <p:cNvGrpSpPr/>
          <p:nvPr/>
        </p:nvGrpSpPr>
        <p:grpSpPr>
          <a:xfrm>
            <a:off x="3171546" y="2543114"/>
            <a:ext cx="2672190" cy="1864651"/>
            <a:chOff x="3192351" y="1790027"/>
            <a:chExt cx="2798105" cy="2395800"/>
          </a:xfrm>
        </p:grpSpPr>
        <p:cxnSp>
          <p:nvCxnSpPr>
            <p:cNvPr id="713" name="Google Shape;713;p79"/>
            <p:cNvCxnSpPr/>
            <p:nvPr/>
          </p:nvCxnSpPr>
          <p:spPr>
            <a:xfrm>
              <a:off x="5990456" y="1790027"/>
              <a:ext cx="0" cy="2394900"/>
            </a:xfrm>
            <a:prstGeom prst="straightConnector1">
              <a:avLst/>
            </a:prstGeom>
            <a:noFill/>
            <a:ln cap="rnd" cmpd="sng" w="12700">
              <a:solidFill>
                <a:srgbClr val="DBDD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4" name="Google Shape;714;p79"/>
            <p:cNvCxnSpPr/>
            <p:nvPr/>
          </p:nvCxnSpPr>
          <p:spPr>
            <a:xfrm>
              <a:off x="3192351" y="1790027"/>
              <a:ext cx="0" cy="2395800"/>
            </a:xfrm>
            <a:prstGeom prst="straightConnector1">
              <a:avLst/>
            </a:prstGeom>
            <a:noFill/>
            <a:ln cap="rnd" cmpd="sng" w="12700">
              <a:solidFill>
                <a:srgbClr val="DBDD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715" name="Google Shape;715;p79"/>
          <p:cNvGrpSpPr/>
          <p:nvPr/>
        </p:nvGrpSpPr>
        <p:grpSpPr>
          <a:xfrm>
            <a:off x="1478446" y="1191645"/>
            <a:ext cx="720312" cy="732408"/>
            <a:chOff x="2654" y="524"/>
            <a:chExt cx="454" cy="461"/>
          </a:xfrm>
        </p:grpSpPr>
        <p:sp>
          <p:nvSpPr>
            <p:cNvPr id="716" name="Google Shape;716;p79"/>
            <p:cNvSpPr/>
            <p:nvPr/>
          </p:nvSpPr>
          <p:spPr>
            <a:xfrm>
              <a:off x="2731" y="658"/>
              <a:ext cx="236" cy="243"/>
            </a:xfrm>
            <a:custGeom>
              <a:rect b="b" l="l" r="r" t="t"/>
              <a:pathLst>
                <a:path extrusionOk="0" h="217" w="218">
                  <a:moveTo>
                    <a:pt x="47" y="217"/>
                  </a:moveTo>
                  <a:cubicBezTo>
                    <a:pt x="45" y="217"/>
                    <a:pt x="43" y="216"/>
                    <a:pt x="42" y="215"/>
                  </a:cubicBezTo>
                  <a:cubicBezTo>
                    <a:pt x="3" y="176"/>
                    <a:pt x="3" y="176"/>
                    <a:pt x="3" y="176"/>
                  </a:cubicBezTo>
                  <a:cubicBezTo>
                    <a:pt x="0" y="173"/>
                    <a:pt x="0" y="168"/>
                    <a:pt x="3" y="165"/>
                  </a:cubicBezTo>
                  <a:cubicBezTo>
                    <a:pt x="165" y="3"/>
                    <a:pt x="165" y="3"/>
                    <a:pt x="165" y="3"/>
                  </a:cubicBezTo>
                  <a:cubicBezTo>
                    <a:pt x="168" y="0"/>
                    <a:pt x="173" y="0"/>
                    <a:pt x="176" y="3"/>
                  </a:cubicBezTo>
                  <a:cubicBezTo>
                    <a:pt x="215" y="42"/>
                    <a:pt x="215" y="42"/>
                    <a:pt x="215" y="42"/>
                  </a:cubicBezTo>
                  <a:cubicBezTo>
                    <a:pt x="217" y="43"/>
                    <a:pt x="218" y="45"/>
                    <a:pt x="218" y="47"/>
                  </a:cubicBezTo>
                  <a:cubicBezTo>
                    <a:pt x="218" y="49"/>
                    <a:pt x="217" y="51"/>
                    <a:pt x="215" y="53"/>
                  </a:cubicBezTo>
                  <a:cubicBezTo>
                    <a:pt x="53" y="215"/>
                    <a:pt x="53" y="215"/>
                    <a:pt x="53" y="215"/>
                  </a:cubicBezTo>
                  <a:cubicBezTo>
                    <a:pt x="52" y="216"/>
                    <a:pt x="50" y="217"/>
                    <a:pt x="47" y="217"/>
                  </a:cubicBezTo>
                  <a:close/>
                  <a:moveTo>
                    <a:pt x="20" y="170"/>
                  </a:moveTo>
                  <a:cubicBezTo>
                    <a:pt x="47" y="198"/>
                    <a:pt x="47" y="198"/>
                    <a:pt x="47" y="198"/>
                  </a:cubicBezTo>
                  <a:cubicBezTo>
                    <a:pt x="198" y="47"/>
                    <a:pt x="198" y="47"/>
                    <a:pt x="198" y="47"/>
                  </a:cubicBezTo>
                  <a:cubicBezTo>
                    <a:pt x="171" y="20"/>
                    <a:pt x="171" y="20"/>
                    <a:pt x="171" y="20"/>
                  </a:cubicBezTo>
                  <a:lnTo>
                    <a:pt x="20" y="170"/>
                  </a:lnTo>
                  <a:close/>
                </a:path>
              </a:pathLst>
            </a:custGeom>
            <a:solidFill>
              <a:srgbClr val="5556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79"/>
            <p:cNvSpPr/>
            <p:nvPr/>
          </p:nvSpPr>
          <p:spPr>
            <a:xfrm>
              <a:off x="2773" y="796"/>
              <a:ext cx="40" cy="40"/>
            </a:xfrm>
            <a:custGeom>
              <a:rect b="b" l="l" r="r" t="t"/>
              <a:pathLst>
                <a:path extrusionOk="0" h="36" w="37">
                  <a:moveTo>
                    <a:pt x="28" y="36"/>
                  </a:moveTo>
                  <a:cubicBezTo>
                    <a:pt x="26" y="36"/>
                    <a:pt x="24" y="35"/>
                    <a:pt x="22" y="3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7" y="25"/>
                    <a:pt x="37" y="30"/>
                    <a:pt x="34" y="34"/>
                  </a:cubicBezTo>
                  <a:cubicBezTo>
                    <a:pt x="32" y="35"/>
                    <a:pt x="30" y="36"/>
                    <a:pt x="28" y="36"/>
                  </a:cubicBezTo>
                  <a:close/>
                </a:path>
              </a:pathLst>
            </a:custGeom>
            <a:solidFill>
              <a:srgbClr val="5556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79"/>
            <p:cNvSpPr/>
            <p:nvPr/>
          </p:nvSpPr>
          <p:spPr>
            <a:xfrm>
              <a:off x="2875" y="524"/>
              <a:ext cx="233" cy="230"/>
            </a:xfrm>
            <a:custGeom>
              <a:rect b="b" l="l" r="r" t="t"/>
              <a:pathLst>
                <a:path extrusionOk="0" h="206" w="216">
                  <a:moveTo>
                    <a:pt x="169" y="206"/>
                  </a:moveTo>
                  <a:cubicBezTo>
                    <a:pt x="167" y="206"/>
                    <a:pt x="165" y="206"/>
                    <a:pt x="163" y="204"/>
                  </a:cubicBezTo>
                  <a:cubicBezTo>
                    <a:pt x="140" y="181"/>
                    <a:pt x="140" y="181"/>
                    <a:pt x="140" y="181"/>
                  </a:cubicBezTo>
                  <a:cubicBezTo>
                    <a:pt x="138" y="179"/>
                    <a:pt x="137" y="177"/>
                    <a:pt x="137" y="174"/>
                  </a:cubicBezTo>
                  <a:cubicBezTo>
                    <a:pt x="138" y="166"/>
                    <a:pt x="136" y="158"/>
                    <a:pt x="130" y="152"/>
                  </a:cubicBezTo>
                  <a:cubicBezTo>
                    <a:pt x="121" y="143"/>
                    <a:pt x="105" y="141"/>
                    <a:pt x="92" y="153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4" y="171"/>
                    <a:pt x="69" y="171"/>
                    <a:pt x="66" y="168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5" y="137"/>
                    <a:pt x="34" y="135"/>
                    <a:pt x="34" y="133"/>
                  </a:cubicBezTo>
                  <a:cubicBezTo>
                    <a:pt x="34" y="131"/>
                    <a:pt x="35" y="129"/>
                    <a:pt x="37" y="127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63" y="102"/>
                    <a:pt x="63" y="85"/>
                    <a:pt x="52" y="75"/>
                  </a:cubicBezTo>
                  <a:cubicBezTo>
                    <a:pt x="39" y="62"/>
                    <a:pt x="21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5" y="52"/>
                    <a:pt x="2" y="50"/>
                    <a:pt x="1" y="46"/>
                  </a:cubicBezTo>
                  <a:cubicBezTo>
                    <a:pt x="0" y="43"/>
                    <a:pt x="1" y="39"/>
                    <a:pt x="4" y="37"/>
                  </a:cubicBezTo>
                  <a:cubicBezTo>
                    <a:pt x="7" y="36"/>
                    <a:pt x="59" y="0"/>
                    <a:pt x="128" y="68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3" y="94"/>
                    <a:pt x="154" y="96"/>
                    <a:pt x="153" y="99"/>
                  </a:cubicBezTo>
                  <a:cubicBezTo>
                    <a:pt x="152" y="107"/>
                    <a:pt x="154" y="116"/>
                    <a:pt x="160" y="122"/>
                  </a:cubicBezTo>
                  <a:cubicBezTo>
                    <a:pt x="167" y="128"/>
                    <a:pt x="175" y="131"/>
                    <a:pt x="184" y="130"/>
                  </a:cubicBezTo>
                  <a:cubicBezTo>
                    <a:pt x="186" y="129"/>
                    <a:pt x="189" y="130"/>
                    <a:pt x="191" y="132"/>
                  </a:cubicBezTo>
                  <a:cubicBezTo>
                    <a:pt x="213" y="154"/>
                    <a:pt x="213" y="154"/>
                    <a:pt x="213" y="154"/>
                  </a:cubicBezTo>
                  <a:cubicBezTo>
                    <a:pt x="216" y="157"/>
                    <a:pt x="216" y="162"/>
                    <a:pt x="213" y="165"/>
                  </a:cubicBezTo>
                  <a:cubicBezTo>
                    <a:pt x="174" y="204"/>
                    <a:pt x="174" y="204"/>
                    <a:pt x="174" y="204"/>
                  </a:cubicBezTo>
                  <a:cubicBezTo>
                    <a:pt x="173" y="206"/>
                    <a:pt x="171" y="206"/>
                    <a:pt x="169" y="206"/>
                  </a:cubicBezTo>
                  <a:close/>
                  <a:moveTo>
                    <a:pt x="154" y="172"/>
                  </a:moveTo>
                  <a:cubicBezTo>
                    <a:pt x="169" y="187"/>
                    <a:pt x="169" y="187"/>
                    <a:pt x="169" y="187"/>
                  </a:cubicBezTo>
                  <a:cubicBezTo>
                    <a:pt x="196" y="160"/>
                    <a:pt x="196" y="160"/>
                    <a:pt x="196" y="160"/>
                  </a:cubicBezTo>
                  <a:cubicBezTo>
                    <a:pt x="182" y="146"/>
                    <a:pt x="182" y="146"/>
                    <a:pt x="182" y="146"/>
                  </a:cubicBezTo>
                  <a:cubicBezTo>
                    <a:pt x="170" y="147"/>
                    <a:pt x="158" y="142"/>
                    <a:pt x="149" y="134"/>
                  </a:cubicBezTo>
                  <a:cubicBezTo>
                    <a:pt x="140" y="125"/>
                    <a:pt x="136" y="113"/>
                    <a:pt x="137" y="10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82" y="46"/>
                    <a:pt x="54" y="41"/>
                    <a:pt x="35" y="43"/>
                  </a:cubicBezTo>
                  <a:cubicBezTo>
                    <a:pt x="46" y="48"/>
                    <a:pt x="56" y="56"/>
                    <a:pt x="64" y="63"/>
                  </a:cubicBezTo>
                  <a:cubicBezTo>
                    <a:pt x="80" y="80"/>
                    <a:pt x="80" y="107"/>
                    <a:pt x="64" y="12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100" y="123"/>
                    <a:pt x="127" y="126"/>
                    <a:pt x="141" y="141"/>
                  </a:cubicBezTo>
                  <a:cubicBezTo>
                    <a:pt x="149" y="149"/>
                    <a:pt x="154" y="160"/>
                    <a:pt x="154" y="172"/>
                  </a:cubicBezTo>
                  <a:close/>
                </a:path>
              </a:pathLst>
            </a:custGeom>
            <a:solidFill>
              <a:srgbClr val="5556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79"/>
            <p:cNvSpPr/>
            <p:nvPr/>
          </p:nvSpPr>
          <p:spPr>
            <a:xfrm>
              <a:off x="2654" y="562"/>
              <a:ext cx="410" cy="423"/>
            </a:xfrm>
            <a:custGeom>
              <a:rect b="b" l="l" r="r" t="t"/>
              <a:pathLst>
                <a:path extrusionOk="0" h="378" w="379">
                  <a:moveTo>
                    <a:pt x="190" y="378"/>
                  </a:moveTo>
                  <a:cubicBezTo>
                    <a:pt x="85" y="378"/>
                    <a:pt x="0" y="293"/>
                    <a:pt x="0" y="189"/>
                  </a:cubicBezTo>
                  <a:cubicBezTo>
                    <a:pt x="0" y="84"/>
                    <a:pt x="85" y="0"/>
                    <a:pt x="190" y="0"/>
                  </a:cubicBezTo>
                  <a:cubicBezTo>
                    <a:pt x="194" y="0"/>
                    <a:pt x="198" y="3"/>
                    <a:pt x="198" y="8"/>
                  </a:cubicBezTo>
                  <a:cubicBezTo>
                    <a:pt x="198" y="12"/>
                    <a:pt x="194" y="16"/>
                    <a:pt x="190" y="16"/>
                  </a:cubicBezTo>
                  <a:cubicBezTo>
                    <a:pt x="94" y="16"/>
                    <a:pt x="16" y="93"/>
                    <a:pt x="16" y="189"/>
                  </a:cubicBezTo>
                  <a:cubicBezTo>
                    <a:pt x="16" y="284"/>
                    <a:pt x="94" y="362"/>
                    <a:pt x="190" y="362"/>
                  </a:cubicBezTo>
                  <a:cubicBezTo>
                    <a:pt x="285" y="362"/>
                    <a:pt x="363" y="284"/>
                    <a:pt x="363" y="189"/>
                  </a:cubicBezTo>
                  <a:cubicBezTo>
                    <a:pt x="363" y="184"/>
                    <a:pt x="366" y="181"/>
                    <a:pt x="371" y="181"/>
                  </a:cubicBezTo>
                  <a:cubicBezTo>
                    <a:pt x="375" y="181"/>
                    <a:pt x="379" y="184"/>
                    <a:pt x="379" y="189"/>
                  </a:cubicBezTo>
                  <a:cubicBezTo>
                    <a:pt x="379" y="293"/>
                    <a:pt x="294" y="378"/>
                    <a:pt x="190" y="378"/>
                  </a:cubicBezTo>
                  <a:close/>
                </a:path>
              </a:pathLst>
            </a:custGeom>
            <a:solidFill>
              <a:srgbClr val="5556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79"/>
            <p:cNvSpPr/>
            <p:nvPr/>
          </p:nvSpPr>
          <p:spPr>
            <a:xfrm>
              <a:off x="2703" y="611"/>
              <a:ext cx="165" cy="171"/>
            </a:xfrm>
            <a:custGeom>
              <a:rect b="b" l="l" r="r" t="t"/>
              <a:pathLst>
                <a:path extrusionOk="0" h="153" w="153">
                  <a:moveTo>
                    <a:pt x="8" y="153"/>
                  </a:moveTo>
                  <a:cubicBezTo>
                    <a:pt x="4" y="153"/>
                    <a:pt x="0" y="149"/>
                    <a:pt x="0" y="145"/>
                  </a:cubicBezTo>
                  <a:cubicBezTo>
                    <a:pt x="0" y="65"/>
                    <a:pt x="65" y="0"/>
                    <a:pt x="145" y="0"/>
                  </a:cubicBezTo>
                  <a:cubicBezTo>
                    <a:pt x="149" y="0"/>
                    <a:pt x="153" y="4"/>
                    <a:pt x="153" y="8"/>
                  </a:cubicBezTo>
                  <a:cubicBezTo>
                    <a:pt x="153" y="13"/>
                    <a:pt x="149" y="16"/>
                    <a:pt x="145" y="16"/>
                  </a:cubicBezTo>
                  <a:cubicBezTo>
                    <a:pt x="74" y="16"/>
                    <a:pt x="16" y="74"/>
                    <a:pt x="16" y="145"/>
                  </a:cubicBezTo>
                  <a:cubicBezTo>
                    <a:pt x="16" y="149"/>
                    <a:pt x="12" y="153"/>
                    <a:pt x="8" y="153"/>
                  </a:cubicBezTo>
                  <a:close/>
                </a:path>
              </a:pathLst>
            </a:custGeom>
            <a:solidFill>
              <a:srgbClr val="00AB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79"/>
            <p:cNvSpPr/>
            <p:nvPr/>
          </p:nvSpPr>
          <p:spPr>
            <a:xfrm>
              <a:off x="2765" y="664"/>
              <a:ext cx="103" cy="68"/>
            </a:xfrm>
            <a:custGeom>
              <a:rect b="b" l="l" r="r" t="t"/>
              <a:pathLst>
                <a:path extrusionOk="0" h="61" w="95">
                  <a:moveTo>
                    <a:pt x="9" y="61"/>
                  </a:moveTo>
                  <a:cubicBezTo>
                    <a:pt x="8" y="61"/>
                    <a:pt x="6" y="61"/>
                    <a:pt x="5" y="60"/>
                  </a:cubicBezTo>
                  <a:cubicBezTo>
                    <a:pt x="1" y="58"/>
                    <a:pt x="0" y="53"/>
                    <a:pt x="2" y="49"/>
                  </a:cubicBezTo>
                  <a:cubicBezTo>
                    <a:pt x="19" y="19"/>
                    <a:pt x="52" y="0"/>
                    <a:pt x="87" y="0"/>
                  </a:cubicBezTo>
                  <a:cubicBezTo>
                    <a:pt x="91" y="0"/>
                    <a:pt x="95" y="4"/>
                    <a:pt x="95" y="8"/>
                  </a:cubicBezTo>
                  <a:cubicBezTo>
                    <a:pt x="95" y="12"/>
                    <a:pt x="91" y="16"/>
                    <a:pt x="87" y="16"/>
                  </a:cubicBezTo>
                  <a:cubicBezTo>
                    <a:pt x="58" y="16"/>
                    <a:pt x="30" y="32"/>
                    <a:pt x="16" y="57"/>
                  </a:cubicBezTo>
                  <a:cubicBezTo>
                    <a:pt x="14" y="59"/>
                    <a:pt x="12" y="61"/>
                    <a:pt x="9" y="61"/>
                  </a:cubicBezTo>
                  <a:close/>
                </a:path>
              </a:pathLst>
            </a:custGeom>
            <a:solidFill>
              <a:srgbClr val="00AB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2" name="Google Shape;722;p79"/>
          <p:cNvGrpSpPr/>
          <p:nvPr/>
        </p:nvGrpSpPr>
        <p:grpSpPr>
          <a:xfrm>
            <a:off x="4276729" y="1148497"/>
            <a:ext cx="590550" cy="796924"/>
            <a:chOff x="1838154" y="3426822"/>
            <a:chExt cx="590550" cy="796924"/>
          </a:xfrm>
        </p:grpSpPr>
        <p:sp>
          <p:nvSpPr>
            <p:cNvPr id="723" name="Google Shape;723;p79"/>
            <p:cNvSpPr/>
            <p:nvPr/>
          </p:nvSpPr>
          <p:spPr>
            <a:xfrm>
              <a:off x="1838154" y="3426822"/>
              <a:ext cx="590550" cy="796924"/>
            </a:xfrm>
            <a:custGeom>
              <a:rect b="b" l="l" r="r" t="t"/>
              <a:pathLst>
                <a:path extrusionOk="0" h="449" w="344">
                  <a:moveTo>
                    <a:pt x="172" y="449"/>
                  </a:moveTo>
                  <a:cubicBezTo>
                    <a:pt x="171" y="449"/>
                    <a:pt x="170" y="449"/>
                    <a:pt x="170" y="449"/>
                  </a:cubicBezTo>
                  <a:cubicBezTo>
                    <a:pt x="143" y="441"/>
                    <a:pt x="118" y="428"/>
                    <a:pt x="95" y="409"/>
                  </a:cubicBezTo>
                  <a:cubicBezTo>
                    <a:pt x="36" y="363"/>
                    <a:pt x="0" y="288"/>
                    <a:pt x="0" y="209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4"/>
                    <a:pt x="4" y="60"/>
                    <a:pt x="8" y="60"/>
                  </a:cubicBezTo>
                  <a:cubicBezTo>
                    <a:pt x="100" y="58"/>
                    <a:pt x="149" y="20"/>
                    <a:pt x="166" y="3"/>
                  </a:cubicBezTo>
                  <a:cubicBezTo>
                    <a:pt x="170" y="0"/>
                    <a:pt x="174" y="0"/>
                    <a:pt x="178" y="3"/>
                  </a:cubicBezTo>
                  <a:cubicBezTo>
                    <a:pt x="195" y="20"/>
                    <a:pt x="244" y="58"/>
                    <a:pt x="336" y="60"/>
                  </a:cubicBezTo>
                  <a:cubicBezTo>
                    <a:pt x="340" y="60"/>
                    <a:pt x="344" y="64"/>
                    <a:pt x="344" y="68"/>
                  </a:cubicBezTo>
                  <a:cubicBezTo>
                    <a:pt x="344" y="209"/>
                    <a:pt x="344" y="209"/>
                    <a:pt x="344" y="209"/>
                  </a:cubicBezTo>
                  <a:cubicBezTo>
                    <a:pt x="344" y="288"/>
                    <a:pt x="308" y="363"/>
                    <a:pt x="249" y="409"/>
                  </a:cubicBezTo>
                  <a:cubicBezTo>
                    <a:pt x="225" y="428"/>
                    <a:pt x="200" y="441"/>
                    <a:pt x="174" y="449"/>
                  </a:cubicBezTo>
                  <a:cubicBezTo>
                    <a:pt x="174" y="449"/>
                    <a:pt x="173" y="449"/>
                    <a:pt x="172" y="449"/>
                  </a:cubicBezTo>
                  <a:close/>
                  <a:moveTo>
                    <a:pt x="16" y="76"/>
                  </a:moveTo>
                  <a:cubicBezTo>
                    <a:pt x="16" y="209"/>
                    <a:pt x="16" y="209"/>
                    <a:pt x="16" y="209"/>
                  </a:cubicBezTo>
                  <a:cubicBezTo>
                    <a:pt x="16" y="283"/>
                    <a:pt x="50" y="353"/>
                    <a:pt x="105" y="397"/>
                  </a:cubicBezTo>
                  <a:cubicBezTo>
                    <a:pt x="126" y="413"/>
                    <a:pt x="149" y="425"/>
                    <a:pt x="172" y="433"/>
                  </a:cubicBezTo>
                  <a:cubicBezTo>
                    <a:pt x="195" y="425"/>
                    <a:pt x="218" y="413"/>
                    <a:pt x="239" y="397"/>
                  </a:cubicBezTo>
                  <a:cubicBezTo>
                    <a:pt x="294" y="353"/>
                    <a:pt x="328" y="283"/>
                    <a:pt x="328" y="209"/>
                  </a:cubicBezTo>
                  <a:cubicBezTo>
                    <a:pt x="328" y="76"/>
                    <a:pt x="328" y="76"/>
                    <a:pt x="328" y="76"/>
                  </a:cubicBezTo>
                  <a:cubicBezTo>
                    <a:pt x="243" y="72"/>
                    <a:pt x="194" y="39"/>
                    <a:pt x="172" y="20"/>
                  </a:cubicBezTo>
                  <a:cubicBezTo>
                    <a:pt x="150" y="39"/>
                    <a:pt x="101" y="72"/>
                    <a:pt x="16" y="76"/>
                  </a:cubicBezTo>
                  <a:close/>
                </a:path>
              </a:pathLst>
            </a:custGeom>
            <a:solidFill>
              <a:srgbClr val="5556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79"/>
            <p:cNvSpPr/>
            <p:nvPr/>
          </p:nvSpPr>
          <p:spPr>
            <a:xfrm>
              <a:off x="1966741" y="3647485"/>
              <a:ext cx="333300" cy="342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79"/>
            <p:cNvSpPr/>
            <p:nvPr/>
          </p:nvSpPr>
          <p:spPr>
            <a:xfrm>
              <a:off x="1952454" y="3633197"/>
              <a:ext cx="361950" cy="371475"/>
            </a:xfrm>
            <a:custGeom>
              <a:rect b="b" l="l" r="r" t="t"/>
              <a:pathLst>
                <a:path extrusionOk="0" h="210" w="210">
                  <a:moveTo>
                    <a:pt x="105" y="210"/>
                  </a:moveTo>
                  <a:cubicBezTo>
                    <a:pt x="47" y="210"/>
                    <a:pt x="0" y="163"/>
                    <a:pt x="0" y="105"/>
                  </a:cubicBezTo>
                  <a:cubicBezTo>
                    <a:pt x="0" y="47"/>
                    <a:pt x="47" y="0"/>
                    <a:pt x="105" y="0"/>
                  </a:cubicBezTo>
                  <a:cubicBezTo>
                    <a:pt x="163" y="0"/>
                    <a:pt x="210" y="47"/>
                    <a:pt x="210" y="105"/>
                  </a:cubicBezTo>
                  <a:cubicBezTo>
                    <a:pt x="210" y="163"/>
                    <a:pt x="163" y="210"/>
                    <a:pt x="105" y="210"/>
                  </a:cubicBezTo>
                  <a:close/>
                  <a:moveTo>
                    <a:pt x="105" y="16"/>
                  </a:moveTo>
                  <a:cubicBezTo>
                    <a:pt x="56" y="16"/>
                    <a:pt x="16" y="56"/>
                    <a:pt x="16" y="105"/>
                  </a:cubicBezTo>
                  <a:cubicBezTo>
                    <a:pt x="16" y="154"/>
                    <a:pt x="56" y="194"/>
                    <a:pt x="105" y="194"/>
                  </a:cubicBezTo>
                  <a:cubicBezTo>
                    <a:pt x="154" y="194"/>
                    <a:pt x="194" y="154"/>
                    <a:pt x="194" y="105"/>
                  </a:cubicBezTo>
                  <a:cubicBezTo>
                    <a:pt x="194" y="56"/>
                    <a:pt x="154" y="16"/>
                    <a:pt x="105" y="16"/>
                  </a:cubicBezTo>
                  <a:close/>
                </a:path>
              </a:pathLst>
            </a:custGeom>
            <a:solidFill>
              <a:srgbClr val="00AB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79"/>
            <p:cNvSpPr/>
            <p:nvPr/>
          </p:nvSpPr>
          <p:spPr>
            <a:xfrm>
              <a:off x="2020716" y="3731622"/>
              <a:ext cx="217488" cy="177800"/>
            </a:xfrm>
            <a:custGeom>
              <a:rect b="b" l="l" r="r" t="t"/>
              <a:pathLst>
                <a:path extrusionOk="0" h="112" w="137">
                  <a:moveTo>
                    <a:pt x="115" y="0"/>
                  </a:moveTo>
                  <a:lnTo>
                    <a:pt x="52" y="68"/>
                  </a:lnTo>
                  <a:lnTo>
                    <a:pt x="21" y="38"/>
                  </a:lnTo>
                  <a:lnTo>
                    <a:pt x="0" y="61"/>
                  </a:lnTo>
                  <a:lnTo>
                    <a:pt x="52" y="112"/>
                  </a:lnTo>
                  <a:lnTo>
                    <a:pt x="137" y="22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ABC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7" name="Google Shape;727;p79"/>
          <p:cNvGrpSpPr/>
          <p:nvPr/>
        </p:nvGrpSpPr>
        <p:grpSpPr>
          <a:xfrm>
            <a:off x="6694038" y="1258915"/>
            <a:ext cx="764667" cy="597849"/>
            <a:chOff x="3887" y="581"/>
            <a:chExt cx="482" cy="377"/>
          </a:xfrm>
        </p:grpSpPr>
        <p:sp>
          <p:nvSpPr>
            <p:cNvPr id="728" name="Google Shape;728;p79"/>
            <p:cNvSpPr/>
            <p:nvPr/>
          </p:nvSpPr>
          <p:spPr>
            <a:xfrm>
              <a:off x="3887" y="581"/>
              <a:ext cx="482" cy="377"/>
            </a:xfrm>
            <a:custGeom>
              <a:rect b="b" l="l" r="r" t="t"/>
              <a:pathLst>
                <a:path extrusionOk="0" h="337" w="446">
                  <a:moveTo>
                    <a:pt x="428" y="337"/>
                  </a:moveTo>
                  <a:cubicBezTo>
                    <a:pt x="18" y="337"/>
                    <a:pt x="18" y="337"/>
                    <a:pt x="18" y="337"/>
                  </a:cubicBezTo>
                  <a:cubicBezTo>
                    <a:pt x="8" y="337"/>
                    <a:pt x="0" y="329"/>
                    <a:pt x="0" y="3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438" y="0"/>
                    <a:pt x="446" y="9"/>
                    <a:pt x="446" y="19"/>
                  </a:cubicBezTo>
                  <a:cubicBezTo>
                    <a:pt x="446" y="319"/>
                    <a:pt x="446" y="319"/>
                    <a:pt x="446" y="319"/>
                  </a:cubicBezTo>
                  <a:cubicBezTo>
                    <a:pt x="446" y="329"/>
                    <a:pt x="438" y="337"/>
                    <a:pt x="428" y="337"/>
                  </a:cubicBezTo>
                  <a:close/>
                  <a:moveTo>
                    <a:pt x="18" y="16"/>
                  </a:moveTo>
                  <a:cubicBezTo>
                    <a:pt x="17" y="16"/>
                    <a:pt x="16" y="17"/>
                    <a:pt x="16" y="19"/>
                  </a:cubicBezTo>
                  <a:cubicBezTo>
                    <a:pt x="16" y="319"/>
                    <a:pt x="16" y="319"/>
                    <a:pt x="16" y="319"/>
                  </a:cubicBezTo>
                  <a:cubicBezTo>
                    <a:pt x="16" y="320"/>
                    <a:pt x="17" y="321"/>
                    <a:pt x="18" y="321"/>
                  </a:cubicBezTo>
                  <a:cubicBezTo>
                    <a:pt x="428" y="321"/>
                    <a:pt x="428" y="321"/>
                    <a:pt x="428" y="321"/>
                  </a:cubicBezTo>
                  <a:cubicBezTo>
                    <a:pt x="429" y="321"/>
                    <a:pt x="430" y="320"/>
                    <a:pt x="430" y="319"/>
                  </a:cubicBezTo>
                  <a:cubicBezTo>
                    <a:pt x="430" y="19"/>
                    <a:pt x="430" y="19"/>
                    <a:pt x="430" y="19"/>
                  </a:cubicBezTo>
                  <a:cubicBezTo>
                    <a:pt x="430" y="17"/>
                    <a:pt x="429" y="16"/>
                    <a:pt x="428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rgbClr val="5556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79"/>
            <p:cNvSpPr/>
            <p:nvPr/>
          </p:nvSpPr>
          <p:spPr>
            <a:xfrm>
              <a:off x="3932" y="632"/>
              <a:ext cx="208" cy="215"/>
            </a:xfrm>
            <a:custGeom>
              <a:rect b="b" l="l" r="r" t="t"/>
              <a:pathLst>
                <a:path extrusionOk="0" h="192" w="192">
                  <a:moveTo>
                    <a:pt x="96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149" y="192"/>
                    <a:pt x="96" y="192"/>
                  </a:cubicBezTo>
                  <a:close/>
                  <a:moveTo>
                    <a:pt x="96" y="16"/>
                  </a:moveTo>
                  <a:cubicBezTo>
                    <a:pt x="52" y="16"/>
                    <a:pt x="16" y="52"/>
                    <a:pt x="16" y="96"/>
                  </a:cubicBezTo>
                  <a:cubicBezTo>
                    <a:pt x="16" y="140"/>
                    <a:pt x="52" y="176"/>
                    <a:pt x="96" y="176"/>
                  </a:cubicBezTo>
                  <a:cubicBezTo>
                    <a:pt x="140" y="176"/>
                    <a:pt x="176" y="140"/>
                    <a:pt x="176" y="96"/>
                  </a:cubicBezTo>
                  <a:cubicBezTo>
                    <a:pt x="176" y="52"/>
                    <a:pt x="140" y="16"/>
                    <a:pt x="96" y="16"/>
                  </a:cubicBezTo>
                  <a:close/>
                </a:path>
              </a:pathLst>
            </a:custGeom>
            <a:solidFill>
              <a:srgbClr val="5556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79"/>
            <p:cNvSpPr/>
            <p:nvPr/>
          </p:nvSpPr>
          <p:spPr>
            <a:xfrm>
              <a:off x="3941" y="641"/>
              <a:ext cx="95" cy="186"/>
            </a:xfrm>
            <a:custGeom>
              <a:rect b="b" l="l" r="r" t="t"/>
              <a:pathLst>
                <a:path extrusionOk="0" h="166" w="88">
                  <a:moveTo>
                    <a:pt x="88" y="88"/>
                  </a:moveTo>
                  <a:cubicBezTo>
                    <a:pt x="48" y="166"/>
                    <a:pt x="48" y="166"/>
                    <a:pt x="48" y="166"/>
                  </a:cubicBezTo>
                  <a:cubicBezTo>
                    <a:pt x="20" y="151"/>
                    <a:pt x="0" y="122"/>
                    <a:pt x="0" y="88"/>
                  </a:cubicBezTo>
                  <a:cubicBezTo>
                    <a:pt x="0" y="39"/>
                    <a:pt x="40" y="0"/>
                    <a:pt x="88" y="0"/>
                  </a:cubicBezTo>
                  <a:lnTo>
                    <a:pt x="88" y="88"/>
                  </a:lnTo>
                  <a:close/>
                </a:path>
              </a:pathLst>
            </a:custGeom>
            <a:solidFill>
              <a:srgbClr val="00ABC8"/>
            </a:solidFill>
            <a:ln cap="rnd" cmpd="sng" w="26975">
              <a:solidFill>
                <a:srgbClr val="00ABC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79"/>
            <p:cNvSpPr/>
            <p:nvPr/>
          </p:nvSpPr>
          <p:spPr>
            <a:xfrm>
              <a:off x="4167" y="632"/>
              <a:ext cx="148" cy="56"/>
            </a:xfrm>
            <a:custGeom>
              <a:rect b="b" l="l" r="r" t="t"/>
              <a:pathLst>
                <a:path extrusionOk="0" h="50" w="137">
                  <a:moveTo>
                    <a:pt x="129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4" y="50"/>
                    <a:pt x="0" y="47"/>
                    <a:pt x="0" y="4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4" y="0"/>
                    <a:pt x="137" y="4"/>
                    <a:pt x="137" y="8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7"/>
                    <a:pt x="134" y="50"/>
                    <a:pt x="129" y="50"/>
                  </a:cubicBezTo>
                  <a:close/>
                  <a:moveTo>
                    <a:pt x="16" y="34"/>
                  </a:moveTo>
                  <a:cubicBezTo>
                    <a:pt x="121" y="34"/>
                    <a:pt x="121" y="34"/>
                    <a:pt x="121" y="34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34"/>
                  </a:lnTo>
                  <a:close/>
                </a:path>
              </a:pathLst>
            </a:custGeom>
            <a:solidFill>
              <a:srgbClr val="5556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79"/>
            <p:cNvSpPr/>
            <p:nvPr/>
          </p:nvSpPr>
          <p:spPr>
            <a:xfrm>
              <a:off x="4167" y="711"/>
              <a:ext cx="148" cy="56"/>
            </a:xfrm>
            <a:custGeom>
              <a:rect b="b" l="l" r="r" t="t"/>
              <a:pathLst>
                <a:path extrusionOk="0" h="50" w="137">
                  <a:moveTo>
                    <a:pt x="129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4" y="50"/>
                    <a:pt x="0" y="46"/>
                    <a:pt x="0" y="4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4" y="0"/>
                    <a:pt x="137" y="4"/>
                    <a:pt x="137" y="8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6"/>
                    <a:pt x="134" y="50"/>
                    <a:pt x="129" y="50"/>
                  </a:cubicBezTo>
                  <a:close/>
                  <a:moveTo>
                    <a:pt x="16" y="34"/>
                  </a:moveTo>
                  <a:cubicBezTo>
                    <a:pt x="121" y="34"/>
                    <a:pt x="121" y="34"/>
                    <a:pt x="121" y="34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34"/>
                  </a:lnTo>
                  <a:close/>
                </a:path>
              </a:pathLst>
            </a:custGeom>
            <a:solidFill>
              <a:srgbClr val="5556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79"/>
            <p:cNvSpPr/>
            <p:nvPr/>
          </p:nvSpPr>
          <p:spPr>
            <a:xfrm>
              <a:off x="4167" y="789"/>
              <a:ext cx="148" cy="56"/>
            </a:xfrm>
            <a:custGeom>
              <a:rect b="b" l="l" r="r" t="t"/>
              <a:pathLst>
                <a:path extrusionOk="0" h="50" w="137">
                  <a:moveTo>
                    <a:pt x="129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4" y="50"/>
                    <a:pt x="0" y="46"/>
                    <a:pt x="0" y="4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4" y="0"/>
                    <a:pt x="137" y="4"/>
                    <a:pt x="137" y="8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6"/>
                    <a:pt x="134" y="50"/>
                    <a:pt x="129" y="50"/>
                  </a:cubicBezTo>
                  <a:close/>
                  <a:moveTo>
                    <a:pt x="16" y="34"/>
                  </a:moveTo>
                  <a:cubicBezTo>
                    <a:pt x="121" y="34"/>
                    <a:pt x="121" y="34"/>
                    <a:pt x="121" y="34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34"/>
                  </a:lnTo>
                  <a:close/>
                </a:path>
              </a:pathLst>
            </a:custGeom>
            <a:solidFill>
              <a:srgbClr val="5556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79"/>
            <p:cNvSpPr/>
            <p:nvPr/>
          </p:nvSpPr>
          <p:spPr>
            <a:xfrm>
              <a:off x="3938" y="882"/>
              <a:ext cx="377" cy="18"/>
            </a:xfrm>
            <a:custGeom>
              <a:rect b="b" l="l" r="r" t="t"/>
              <a:pathLst>
                <a:path extrusionOk="0" h="16" w="349">
                  <a:moveTo>
                    <a:pt x="341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0" y="13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6" y="0"/>
                    <a:pt x="349" y="4"/>
                    <a:pt x="349" y="8"/>
                  </a:cubicBezTo>
                  <a:cubicBezTo>
                    <a:pt x="349" y="13"/>
                    <a:pt x="346" y="16"/>
                    <a:pt x="341" y="16"/>
                  </a:cubicBezTo>
                  <a:close/>
                </a:path>
              </a:pathLst>
            </a:custGeom>
            <a:solidFill>
              <a:srgbClr val="5556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5" name="Google Shape;735;p79"/>
          <p:cNvSpPr txBox="1"/>
          <p:nvPr/>
        </p:nvSpPr>
        <p:spPr>
          <a:xfrm>
            <a:off x="629175" y="105475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AEC7"/>
                </a:solidFill>
              </a:rPr>
              <a:t>Core Principles</a:t>
            </a:r>
            <a:endParaRPr b="1" sz="3000">
              <a:solidFill>
                <a:srgbClr val="00AEC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6275" y="2424925"/>
            <a:ext cx="3059625" cy="113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9200" y="910675"/>
            <a:ext cx="3053726" cy="13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3400" y="3731300"/>
            <a:ext cx="3065325" cy="103714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62"/>
          <p:cNvSpPr txBox="1"/>
          <p:nvPr/>
        </p:nvSpPr>
        <p:spPr>
          <a:xfrm>
            <a:off x="1683825" y="3181350"/>
            <a:ext cx="1912800" cy="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34343"/>
                </a:solidFill>
              </a:rPr>
              <a:t>Loris Degioanni</a:t>
            </a:r>
            <a:br>
              <a:rPr lang="en" sz="1300">
                <a:solidFill>
                  <a:srgbClr val="434343"/>
                </a:solidFill>
              </a:rPr>
            </a:br>
            <a:r>
              <a:rPr lang="en" sz="1300">
                <a:solidFill>
                  <a:srgbClr val="434343"/>
                </a:solidFill>
              </a:rPr>
              <a:t>CTO, Founder</a:t>
            </a:r>
            <a:br>
              <a:rPr lang="en" sz="1300">
                <a:solidFill>
                  <a:srgbClr val="434343"/>
                </a:solidFill>
              </a:rPr>
            </a:br>
            <a:r>
              <a:rPr lang="en" sz="1300">
                <a:solidFill>
                  <a:srgbClr val="434343"/>
                </a:solidFill>
              </a:rPr>
              <a:t>Sysdig</a:t>
            </a:r>
            <a:endParaRPr sz="13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</a:endParaRPr>
          </a:p>
        </p:txBody>
      </p:sp>
      <p:pic>
        <p:nvPicPr>
          <p:cNvPr id="277" name="Google Shape;277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5463" y="1005687"/>
            <a:ext cx="2995901" cy="199727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62"/>
          <p:cNvSpPr txBox="1"/>
          <p:nvPr/>
        </p:nvSpPr>
        <p:spPr>
          <a:xfrm>
            <a:off x="4417125" y="1191282"/>
            <a:ext cx="2776200" cy="13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7158" lvl="1" marL="16985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3565A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Founded by Wireshark co-creator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7158" lvl="1" marL="16985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3565A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Contributed Falco to CNCF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7158" lvl="1" marL="16985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3565A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Supported open-source sysdig (10M+ downloads)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62"/>
          <p:cNvSpPr txBox="1"/>
          <p:nvPr/>
        </p:nvSpPr>
        <p:spPr>
          <a:xfrm>
            <a:off x="4425557" y="3954528"/>
            <a:ext cx="2810400" cy="13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7158" lvl="1" marL="16985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3565A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Customer expansion mirrors cloud-native adoption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7158" lvl="1" marL="16985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3565A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Trusted by the largest enterprises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0961" lvl="1" marL="16985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3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62"/>
          <p:cNvSpPr txBox="1"/>
          <p:nvPr/>
        </p:nvSpPr>
        <p:spPr>
          <a:xfrm>
            <a:off x="4425568" y="2752893"/>
            <a:ext cx="2858700" cy="13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7158" lvl="1" marL="16985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3565A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Cloud-native security and monitoring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7158" lvl="1" marL="16985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3565A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Provides visibility and control for secure operations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62"/>
          <p:cNvSpPr txBox="1"/>
          <p:nvPr/>
        </p:nvSpPr>
        <p:spPr>
          <a:xfrm>
            <a:off x="4417125" y="956100"/>
            <a:ext cx="2776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Open by design</a:t>
            </a:r>
            <a:endParaRPr b="0" i="0" sz="11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62"/>
          <p:cNvSpPr txBox="1"/>
          <p:nvPr/>
        </p:nvSpPr>
        <p:spPr>
          <a:xfrm>
            <a:off x="4577302" y="3795556"/>
            <a:ext cx="2560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Strong momentum</a:t>
            </a:r>
            <a:endParaRPr b="0" i="0" sz="11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62"/>
          <p:cNvSpPr txBox="1"/>
          <p:nvPr/>
        </p:nvSpPr>
        <p:spPr>
          <a:xfrm>
            <a:off x="4417128" y="2517722"/>
            <a:ext cx="28746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u="none" cap="none" strike="noStrike">
                <a:solidFill>
                  <a:srgbClr val="53565A"/>
                </a:solidFill>
                <a:latin typeface="Arial"/>
                <a:ea typeface="Arial"/>
                <a:cs typeface="Arial"/>
                <a:sym typeface="Arial"/>
              </a:rPr>
              <a:t>Ecosystem integration</a:t>
            </a:r>
            <a:endParaRPr b="0" i="0" sz="112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9125" y="3918375"/>
            <a:ext cx="286425" cy="24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62"/>
          <p:cNvSpPr txBox="1"/>
          <p:nvPr/>
        </p:nvSpPr>
        <p:spPr>
          <a:xfrm>
            <a:off x="2186674" y="3821648"/>
            <a:ext cx="15480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@lorisdegio</a:t>
            </a:r>
            <a:endParaRPr sz="1300"/>
          </a:p>
        </p:txBody>
      </p:sp>
      <p:pic>
        <p:nvPicPr>
          <p:cNvPr id="286" name="Google Shape;286;p62"/>
          <p:cNvPicPr preferRelativeResize="0"/>
          <p:nvPr/>
        </p:nvPicPr>
        <p:blipFill rotWithShape="1">
          <a:blip r:embed="rId8">
            <a:alphaModFix/>
          </a:blip>
          <a:srcRect b="10822" l="0" r="0" t="11204"/>
          <a:stretch/>
        </p:blipFill>
        <p:spPr>
          <a:xfrm>
            <a:off x="4259050" y="387923"/>
            <a:ext cx="1085850" cy="4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80"/>
          <p:cNvSpPr txBox="1"/>
          <p:nvPr>
            <p:ph type="title"/>
          </p:nvPr>
        </p:nvSpPr>
        <p:spPr>
          <a:xfrm>
            <a:off x="509565" y="120833"/>
            <a:ext cx="8324100" cy="102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 with </a:t>
            </a:r>
            <a:endParaRPr/>
          </a:p>
        </p:txBody>
      </p:sp>
      <p:sp>
        <p:nvSpPr>
          <p:cNvPr id="741" name="Google Shape;741;p80"/>
          <p:cNvSpPr txBox="1"/>
          <p:nvPr>
            <p:ph idx="1" type="body"/>
          </p:nvPr>
        </p:nvSpPr>
        <p:spPr>
          <a:xfrm>
            <a:off x="714037" y="1208485"/>
            <a:ext cx="4010400" cy="2739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200"/>
              </a:spcAft>
              <a:buNone/>
            </a:pPr>
            <a:r>
              <a:rPr lang="en">
                <a:solidFill>
                  <a:schemeClr val="dk2"/>
                </a:solidFill>
              </a:rPr>
              <a:t>Production Environment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42" name="Google Shape;742;p80"/>
          <p:cNvSpPr txBox="1"/>
          <p:nvPr>
            <p:ph idx="2" type="body"/>
          </p:nvPr>
        </p:nvSpPr>
        <p:spPr>
          <a:xfrm>
            <a:off x="4803979" y="1208485"/>
            <a:ext cx="4023300" cy="2739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400"/>
              </a:spcBef>
              <a:spcAft>
                <a:spcPts val="200"/>
              </a:spcAft>
              <a:buNone/>
            </a:pPr>
            <a:r>
              <a:rPr lang="en">
                <a:solidFill>
                  <a:schemeClr val="dk2"/>
                </a:solidFill>
              </a:rPr>
              <a:t>Involvement with Open Source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43" name="Google Shape;743;p80"/>
          <p:cNvSpPr txBox="1"/>
          <p:nvPr>
            <p:ph idx="3" type="body"/>
          </p:nvPr>
        </p:nvSpPr>
        <p:spPr>
          <a:xfrm>
            <a:off x="714025" y="1631600"/>
            <a:ext cx="3564300" cy="23403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182562" lvl="1" marL="169862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Running Falco in PCI-compliant environment on AWS EC2 / EKS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182562" lvl="1" marL="169862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Every day, Falco </a:t>
            </a:r>
            <a:r>
              <a:rPr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protects </a:t>
            </a:r>
            <a:r>
              <a:rPr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$100-150M in Shopify transactions 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182562" lvl="1" marL="169862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Falco enabled PCI-compliant lift and shift to AWS from data center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80"/>
          <p:cNvSpPr txBox="1"/>
          <p:nvPr>
            <p:ph idx="4" type="body"/>
          </p:nvPr>
        </p:nvSpPr>
        <p:spPr>
          <a:xfrm>
            <a:off x="4810425" y="1631600"/>
            <a:ext cx="3849900" cy="23403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182562" lvl="1" marL="169862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Integrated with Falco community and maintainers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182562" lvl="1" marL="169862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Deploys Falco artifacts regularly as released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1" marL="169862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Presented production use case at KubeCon Europe Virtual keynote (see the replay on CNCF’s YouTube channel)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5" name="Google Shape;745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912" y="228252"/>
            <a:ext cx="3719582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80"/>
          <p:cNvSpPr txBox="1"/>
          <p:nvPr/>
        </p:nvSpPr>
        <p:spPr>
          <a:xfrm>
            <a:off x="629180" y="105475"/>
            <a:ext cx="4342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AEC7"/>
                </a:solidFill>
              </a:rPr>
              <a:t>Falco in Production at</a:t>
            </a:r>
            <a:endParaRPr b="1" sz="3200">
              <a:solidFill>
                <a:srgbClr val="0BC2D7"/>
              </a:solidFill>
            </a:endParaRPr>
          </a:p>
        </p:txBody>
      </p:sp>
      <p:pic>
        <p:nvPicPr>
          <p:cNvPr id="747" name="Google Shape;747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241" y="4624198"/>
            <a:ext cx="1859766" cy="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5688" y="4466276"/>
            <a:ext cx="1243399" cy="4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80"/>
          <p:cNvSpPr txBox="1"/>
          <p:nvPr/>
        </p:nvSpPr>
        <p:spPr>
          <a:xfrm>
            <a:off x="2930423" y="4609797"/>
            <a:ext cx="402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400"/>
              </a:spcBef>
              <a:spcAft>
                <a:spcPts val="200"/>
              </a:spcAft>
              <a:buNone/>
            </a:pPr>
            <a:r>
              <a:rPr lang="en">
                <a:solidFill>
                  <a:srgbClr val="738C95"/>
                </a:solidFill>
              </a:rPr>
              <a:t>github.com/falcosecurity</a:t>
            </a:r>
            <a:endParaRPr>
              <a:solidFill>
                <a:srgbClr val="738C95"/>
              </a:solidFill>
            </a:endParaRPr>
          </a:p>
        </p:txBody>
      </p:sp>
      <p:pic>
        <p:nvPicPr>
          <p:cNvPr id="750" name="Google Shape;750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2768" y="4660104"/>
            <a:ext cx="273900" cy="2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81"/>
          <p:cNvSpPr txBox="1"/>
          <p:nvPr>
            <p:ph type="title"/>
          </p:nvPr>
        </p:nvSpPr>
        <p:spPr>
          <a:xfrm>
            <a:off x="509565" y="120833"/>
            <a:ext cx="8324100" cy="102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6" name="Google Shape;756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314297"/>
            <a:ext cx="2487541" cy="638203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81"/>
          <p:cNvSpPr txBox="1"/>
          <p:nvPr/>
        </p:nvSpPr>
        <p:spPr>
          <a:xfrm>
            <a:off x="629180" y="105475"/>
            <a:ext cx="4342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AEC7"/>
                </a:solidFill>
              </a:rPr>
              <a:t>Falco in Production at</a:t>
            </a:r>
            <a:endParaRPr b="1" sz="3200">
              <a:solidFill>
                <a:srgbClr val="0BC2D7"/>
              </a:solidFill>
            </a:endParaRPr>
          </a:p>
        </p:txBody>
      </p:sp>
      <p:sp>
        <p:nvSpPr>
          <p:cNvPr id="758" name="Google Shape;758;p81"/>
          <p:cNvSpPr txBox="1"/>
          <p:nvPr>
            <p:ph idx="1" type="body"/>
          </p:nvPr>
        </p:nvSpPr>
        <p:spPr>
          <a:xfrm>
            <a:off x="714037" y="1208485"/>
            <a:ext cx="4010400" cy="2739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200"/>
              </a:spcAft>
              <a:buNone/>
            </a:pPr>
            <a:r>
              <a:rPr lang="en">
                <a:solidFill>
                  <a:schemeClr val="dk2"/>
                </a:solidFill>
              </a:rPr>
              <a:t>Production Environment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59" name="Google Shape;759;p81"/>
          <p:cNvSpPr txBox="1"/>
          <p:nvPr>
            <p:ph idx="3" type="body"/>
          </p:nvPr>
        </p:nvSpPr>
        <p:spPr>
          <a:xfrm>
            <a:off x="714025" y="1631600"/>
            <a:ext cx="3476100" cy="23403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182562" lvl="1" marL="169862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Running Falco with 2,000+ nodes across 30 clusters powering 160+ services on AWS Lambda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1" marL="169862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Core requirements: detect malicious activity at scale without hindering performance, integrate with service mapping tools 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0" name="Google Shape;760;p81"/>
          <p:cNvPicPr preferRelativeResize="0"/>
          <p:nvPr/>
        </p:nvPicPr>
        <p:blipFill rotWithShape="1">
          <a:blip r:embed="rId4">
            <a:alphaModFix/>
          </a:blip>
          <a:srcRect b="0" l="0" r="0" t="12579"/>
          <a:stretch/>
        </p:blipFill>
        <p:spPr>
          <a:xfrm>
            <a:off x="5247200" y="1555400"/>
            <a:ext cx="2889239" cy="3511902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81"/>
          <p:cNvSpPr txBox="1"/>
          <p:nvPr>
            <p:ph idx="1" type="body"/>
          </p:nvPr>
        </p:nvSpPr>
        <p:spPr>
          <a:xfrm>
            <a:off x="5133637" y="1208485"/>
            <a:ext cx="4010400" cy="2739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200"/>
              </a:spcAft>
              <a:buNone/>
            </a:pPr>
            <a:r>
              <a:rPr lang="en">
                <a:solidFill>
                  <a:schemeClr val="dk2"/>
                </a:solidFill>
              </a:rPr>
              <a:t>High Level Architecture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62" name="Google Shape;762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5688" y="4466276"/>
            <a:ext cx="1243399" cy="4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81"/>
          <p:cNvSpPr txBox="1"/>
          <p:nvPr/>
        </p:nvSpPr>
        <p:spPr>
          <a:xfrm>
            <a:off x="659125" y="4038600"/>
            <a:ext cx="4125300" cy="19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2562" lvl="1" marL="169862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">
                <a:solidFill>
                  <a:schemeClr val="dk2"/>
                </a:solidFill>
              </a:rPr>
              <a:t>Read their use case - Medium, 1/29/20 </a:t>
            </a:r>
            <a:r>
              <a:rPr lang="en" sz="11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https://medium.com/@SkyscannerEng/kubernetes-security- monitoring-at-scale-with-sysdig-falco-a60cfdb0f67a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82"/>
          <p:cNvSpPr/>
          <p:nvPr/>
        </p:nvSpPr>
        <p:spPr>
          <a:xfrm>
            <a:off x="2940020" y="1327225"/>
            <a:ext cx="2351100" cy="3445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00AEC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69" name="Google Shape;769;p82"/>
          <p:cNvCxnSpPr/>
          <p:nvPr/>
        </p:nvCxnSpPr>
        <p:spPr>
          <a:xfrm>
            <a:off x="4112725" y="1218425"/>
            <a:ext cx="0" cy="422700"/>
          </a:xfrm>
          <a:prstGeom prst="straightConnector1">
            <a:avLst/>
          </a:prstGeom>
          <a:noFill/>
          <a:ln cap="flat" cmpd="sng" w="19050">
            <a:solidFill>
              <a:srgbClr val="FF9E1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0" name="Google Shape;770;p82"/>
          <p:cNvCxnSpPr/>
          <p:nvPr/>
        </p:nvCxnSpPr>
        <p:spPr>
          <a:xfrm rot="10800000">
            <a:off x="4112725" y="1218425"/>
            <a:ext cx="2082300" cy="0"/>
          </a:xfrm>
          <a:prstGeom prst="straightConnector1">
            <a:avLst/>
          </a:prstGeom>
          <a:noFill/>
          <a:ln cap="flat" cmpd="sng" w="19050">
            <a:solidFill>
              <a:srgbClr val="FF9E1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1" name="Google Shape;771;p82"/>
          <p:cNvSpPr txBox="1"/>
          <p:nvPr/>
        </p:nvSpPr>
        <p:spPr>
          <a:xfrm>
            <a:off x="5056525" y="941650"/>
            <a:ext cx="22566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Optimized Performance</a:t>
            </a:r>
            <a:endParaRPr sz="1200"/>
          </a:p>
        </p:txBody>
      </p:sp>
      <p:pic>
        <p:nvPicPr>
          <p:cNvPr id="772" name="Google Shape;772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3625" y="2795730"/>
            <a:ext cx="678200" cy="6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0800000">
            <a:off x="3783613" y="3621150"/>
            <a:ext cx="658225" cy="658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4" name="Google Shape;774;p82"/>
          <p:cNvCxnSpPr/>
          <p:nvPr/>
        </p:nvCxnSpPr>
        <p:spPr>
          <a:xfrm>
            <a:off x="4025225" y="4322800"/>
            <a:ext cx="0" cy="768900"/>
          </a:xfrm>
          <a:prstGeom prst="straightConnector1">
            <a:avLst/>
          </a:prstGeom>
          <a:noFill/>
          <a:ln cap="flat" cmpd="sng" w="19050">
            <a:solidFill>
              <a:srgbClr val="FF9E1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5" name="Google Shape;775;p82"/>
          <p:cNvCxnSpPr/>
          <p:nvPr/>
        </p:nvCxnSpPr>
        <p:spPr>
          <a:xfrm rot="10800000">
            <a:off x="4032355" y="5088470"/>
            <a:ext cx="2082300" cy="0"/>
          </a:xfrm>
          <a:prstGeom prst="straightConnector1">
            <a:avLst/>
          </a:prstGeom>
          <a:noFill/>
          <a:ln cap="flat" cmpd="sng" w="19050">
            <a:solidFill>
              <a:srgbClr val="FF9E1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6" name="Google Shape;776;p82"/>
          <p:cNvSpPr txBox="1"/>
          <p:nvPr/>
        </p:nvSpPr>
        <p:spPr>
          <a:xfrm>
            <a:off x="4823755" y="4811694"/>
            <a:ext cx="13275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Dynamic Rules</a:t>
            </a:r>
            <a:endParaRPr sz="1200"/>
          </a:p>
        </p:txBody>
      </p:sp>
      <p:pic>
        <p:nvPicPr>
          <p:cNvPr id="777" name="Google Shape;777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9548" y="2411450"/>
            <a:ext cx="678200" cy="6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82"/>
          <p:cNvSpPr txBox="1"/>
          <p:nvPr/>
        </p:nvSpPr>
        <p:spPr>
          <a:xfrm>
            <a:off x="1570623" y="2942975"/>
            <a:ext cx="1327500" cy="12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Kernel Events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Container Meta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Kubernetes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Kubernetes Audit</a:t>
            </a:r>
            <a:endParaRPr sz="1200"/>
          </a:p>
        </p:txBody>
      </p:sp>
      <p:pic>
        <p:nvPicPr>
          <p:cNvPr id="779" name="Google Shape;779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0325" y="2333028"/>
            <a:ext cx="678212" cy="6782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0" name="Google Shape;780;p82"/>
          <p:cNvCxnSpPr/>
          <p:nvPr/>
        </p:nvCxnSpPr>
        <p:spPr>
          <a:xfrm>
            <a:off x="3488071" y="2202475"/>
            <a:ext cx="1251300" cy="0"/>
          </a:xfrm>
          <a:prstGeom prst="straightConnector1">
            <a:avLst/>
          </a:prstGeom>
          <a:noFill/>
          <a:ln cap="flat" cmpd="sng" w="28575">
            <a:solidFill>
              <a:srgbClr val="53565A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781" name="Google Shape;781;p82"/>
          <p:cNvSpPr txBox="1"/>
          <p:nvPr/>
        </p:nvSpPr>
        <p:spPr>
          <a:xfrm>
            <a:off x="5295675" y="2891314"/>
            <a:ext cx="1327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gRPC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Webhook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Syslog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SDKs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782" name="Google Shape;782;p82"/>
          <p:cNvCxnSpPr/>
          <p:nvPr/>
        </p:nvCxnSpPr>
        <p:spPr>
          <a:xfrm>
            <a:off x="3494326" y="3247849"/>
            <a:ext cx="298500" cy="0"/>
          </a:xfrm>
          <a:prstGeom prst="straightConnector1">
            <a:avLst/>
          </a:prstGeom>
          <a:noFill/>
          <a:ln cap="flat" cmpd="sng" w="28575">
            <a:solidFill>
              <a:srgbClr val="53565A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83" name="Google Shape;783;p82"/>
          <p:cNvCxnSpPr/>
          <p:nvPr/>
        </p:nvCxnSpPr>
        <p:spPr>
          <a:xfrm>
            <a:off x="4441826" y="3028450"/>
            <a:ext cx="298500" cy="0"/>
          </a:xfrm>
          <a:prstGeom prst="straightConnector1">
            <a:avLst/>
          </a:prstGeom>
          <a:noFill/>
          <a:ln cap="flat" cmpd="sng" w="28575">
            <a:solidFill>
              <a:srgbClr val="53565A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784" name="Google Shape;784;p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01374" y="1703709"/>
            <a:ext cx="422700" cy="422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5" name="Google Shape;785;p82"/>
          <p:cNvGrpSpPr/>
          <p:nvPr/>
        </p:nvGrpSpPr>
        <p:grpSpPr>
          <a:xfrm>
            <a:off x="5297675" y="1887125"/>
            <a:ext cx="1327500" cy="559254"/>
            <a:chOff x="1286800" y="1679325"/>
            <a:chExt cx="1327500" cy="559254"/>
          </a:xfrm>
        </p:grpSpPr>
        <p:sp>
          <p:nvSpPr>
            <p:cNvPr id="786" name="Google Shape;786;p82"/>
            <p:cNvSpPr txBox="1"/>
            <p:nvPr/>
          </p:nvSpPr>
          <p:spPr>
            <a:xfrm>
              <a:off x="1286800" y="1906779"/>
              <a:ext cx="1327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mTLS</a:t>
              </a:r>
              <a:endParaRPr sz="1200"/>
            </a:p>
          </p:txBody>
        </p:sp>
        <p:pic>
          <p:nvPicPr>
            <p:cNvPr id="787" name="Google Shape;787;p8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798150" y="167932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8" name="Google Shape;788;p82"/>
          <p:cNvSpPr/>
          <p:nvPr/>
        </p:nvSpPr>
        <p:spPr>
          <a:xfrm>
            <a:off x="3028675" y="1678750"/>
            <a:ext cx="360000" cy="2013600"/>
          </a:xfrm>
          <a:prstGeom prst="roundRect">
            <a:avLst>
              <a:gd fmla="val 16667" name="adj"/>
            </a:avLst>
          </a:prstGeom>
          <a:solidFill>
            <a:srgbClr val="83EFFF"/>
          </a:solidFill>
          <a:ln cap="flat" cmpd="sng" w="1905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82"/>
          <p:cNvSpPr/>
          <p:nvPr/>
        </p:nvSpPr>
        <p:spPr>
          <a:xfrm>
            <a:off x="4836775" y="1678750"/>
            <a:ext cx="360000" cy="2013600"/>
          </a:xfrm>
          <a:prstGeom prst="roundRect">
            <a:avLst>
              <a:gd fmla="val 16667" name="adj"/>
            </a:avLst>
          </a:prstGeom>
          <a:solidFill>
            <a:srgbClr val="83EFFF"/>
          </a:solidFill>
          <a:ln cap="flat" cmpd="sng" w="1905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82"/>
          <p:cNvSpPr txBox="1"/>
          <p:nvPr/>
        </p:nvSpPr>
        <p:spPr>
          <a:xfrm>
            <a:off x="1564900" y="1368948"/>
            <a:ext cx="13275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Input</a:t>
            </a:r>
            <a:endParaRPr b="1" sz="1200"/>
          </a:p>
        </p:txBody>
      </p:sp>
      <p:sp>
        <p:nvSpPr>
          <p:cNvPr id="791" name="Google Shape;791;p82"/>
          <p:cNvSpPr txBox="1"/>
          <p:nvPr/>
        </p:nvSpPr>
        <p:spPr>
          <a:xfrm>
            <a:off x="5295675" y="1368948"/>
            <a:ext cx="13275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Output</a:t>
            </a:r>
            <a:endParaRPr b="1" sz="1200"/>
          </a:p>
        </p:txBody>
      </p:sp>
      <p:sp>
        <p:nvSpPr>
          <p:cNvPr id="792" name="Google Shape;792;p82"/>
          <p:cNvSpPr/>
          <p:nvPr/>
        </p:nvSpPr>
        <p:spPr>
          <a:xfrm>
            <a:off x="7658750" y="373650"/>
            <a:ext cx="1251300" cy="331800"/>
          </a:xfrm>
          <a:prstGeom prst="roundRect">
            <a:avLst>
              <a:gd fmla="val 16667" name="adj"/>
            </a:avLst>
          </a:prstGeom>
          <a:solidFill>
            <a:srgbClr val="83EFFF"/>
          </a:solidFill>
          <a:ln cap="flat" cmpd="sng" w="1905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 Layers</a:t>
            </a:r>
            <a:endParaRPr/>
          </a:p>
        </p:txBody>
      </p:sp>
      <p:pic>
        <p:nvPicPr>
          <p:cNvPr id="793" name="Google Shape;793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9573" y="706125"/>
            <a:ext cx="678200" cy="6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82"/>
          <p:cNvSpPr txBox="1"/>
          <p:nvPr/>
        </p:nvSpPr>
        <p:spPr>
          <a:xfrm>
            <a:off x="7620648" y="1237650"/>
            <a:ext cx="1327500" cy="12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Integration Hooks</a:t>
            </a:r>
            <a:endParaRPr sz="1200"/>
          </a:p>
        </p:txBody>
      </p:sp>
      <p:sp>
        <p:nvSpPr>
          <p:cNvPr id="795" name="Google Shape;795;p82"/>
          <p:cNvSpPr txBox="1"/>
          <p:nvPr/>
        </p:nvSpPr>
        <p:spPr>
          <a:xfrm>
            <a:off x="629180" y="105475"/>
            <a:ext cx="4342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AEC7"/>
                </a:solidFill>
              </a:rPr>
              <a:t>Falco Architecture</a:t>
            </a:r>
            <a:endParaRPr b="1" sz="3200">
              <a:solidFill>
                <a:srgbClr val="0BC2D7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83"/>
          <p:cNvSpPr/>
          <p:nvPr/>
        </p:nvSpPr>
        <p:spPr>
          <a:xfrm>
            <a:off x="1607400" y="4112800"/>
            <a:ext cx="7005600" cy="447000"/>
          </a:xfrm>
          <a:prstGeom prst="roundRect">
            <a:avLst>
              <a:gd fmla="val 16667" name="adj"/>
            </a:avLst>
          </a:prstGeom>
          <a:solidFill>
            <a:srgbClr val="83EFFF"/>
          </a:solidFill>
          <a:ln cap="flat" cmpd="sng" w="381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Kernel</a:t>
            </a:r>
            <a:endParaRPr b="1"/>
          </a:p>
        </p:txBody>
      </p:sp>
      <p:sp>
        <p:nvSpPr>
          <p:cNvPr id="801" name="Google Shape;801;p83"/>
          <p:cNvSpPr/>
          <p:nvPr/>
        </p:nvSpPr>
        <p:spPr>
          <a:xfrm>
            <a:off x="1607325" y="3718400"/>
            <a:ext cx="7005600" cy="366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00AEC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Calls</a:t>
            </a:r>
            <a:endParaRPr/>
          </a:p>
        </p:txBody>
      </p:sp>
      <p:sp>
        <p:nvSpPr>
          <p:cNvPr id="802" name="Google Shape;802;p83"/>
          <p:cNvSpPr/>
          <p:nvPr/>
        </p:nvSpPr>
        <p:spPr>
          <a:xfrm>
            <a:off x="976050" y="2762250"/>
            <a:ext cx="1817700" cy="72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803" name="Google Shape;803;p83"/>
          <p:cNvSpPr/>
          <p:nvPr/>
        </p:nvSpPr>
        <p:spPr>
          <a:xfrm>
            <a:off x="2050825" y="674900"/>
            <a:ext cx="3209400" cy="1826700"/>
          </a:xfrm>
          <a:prstGeom prst="roundRect">
            <a:avLst>
              <a:gd fmla="val 6584" name="adj"/>
            </a:avLst>
          </a:prstGeom>
          <a:solidFill>
            <a:srgbClr val="FFF2CC"/>
          </a:solidFill>
          <a:ln cap="flat" cmpd="sng" w="28575">
            <a:solidFill>
              <a:srgbClr val="00AEC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83"/>
          <p:cNvSpPr/>
          <p:nvPr/>
        </p:nvSpPr>
        <p:spPr>
          <a:xfrm>
            <a:off x="2206550" y="1001225"/>
            <a:ext cx="2887800" cy="4470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3F7FE"/>
              </a:gs>
              <a:gs pos="100000">
                <a:srgbClr val="99BCF7"/>
              </a:gs>
            </a:gsLst>
            <a:lin ang="5400012" scaled="0"/>
          </a:gra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</a:rPr>
              <a:t>Application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805" name="Google Shape;805;p83"/>
          <p:cNvSpPr/>
          <p:nvPr/>
        </p:nvSpPr>
        <p:spPr>
          <a:xfrm>
            <a:off x="2206550" y="1448225"/>
            <a:ext cx="1443900" cy="4470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3F7FE"/>
              </a:gs>
              <a:gs pos="100000">
                <a:srgbClr val="99BCF7"/>
              </a:gs>
            </a:gsLst>
            <a:lin ang="5400012" scaled="0"/>
          </a:gra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</a:rPr>
              <a:t>Application binaries</a:t>
            </a:r>
            <a:endParaRPr b="1" sz="1000">
              <a:solidFill>
                <a:srgbClr val="434343"/>
              </a:solidFill>
            </a:endParaRPr>
          </a:p>
        </p:txBody>
      </p:sp>
      <p:sp>
        <p:nvSpPr>
          <p:cNvPr id="806" name="Google Shape;806;p83"/>
          <p:cNvSpPr/>
          <p:nvPr/>
        </p:nvSpPr>
        <p:spPr>
          <a:xfrm>
            <a:off x="3650450" y="1448225"/>
            <a:ext cx="1443900" cy="4470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3F7FE"/>
              </a:gs>
              <a:gs pos="100000">
                <a:srgbClr val="99BCF7"/>
              </a:gs>
            </a:gsLst>
            <a:lin ang="5400012" scaled="0"/>
          </a:gra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</a:rPr>
              <a:t>Application libraries</a:t>
            </a:r>
            <a:endParaRPr b="1" sz="1000">
              <a:solidFill>
                <a:srgbClr val="434343"/>
              </a:solidFill>
            </a:endParaRPr>
          </a:p>
        </p:txBody>
      </p:sp>
      <p:sp>
        <p:nvSpPr>
          <p:cNvPr id="807" name="Google Shape;807;p83"/>
          <p:cNvSpPr/>
          <p:nvPr/>
        </p:nvSpPr>
        <p:spPr>
          <a:xfrm>
            <a:off x="2206550" y="1887400"/>
            <a:ext cx="2887800" cy="4470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3F7FE"/>
              </a:gs>
              <a:gs pos="100000">
                <a:srgbClr val="99BCF7"/>
              </a:gs>
            </a:gsLst>
            <a:lin ang="5400012" scaled="0"/>
          </a:gra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</a:rPr>
              <a:t>Docker</a:t>
            </a:r>
            <a:endParaRPr b="1" sz="1200">
              <a:solidFill>
                <a:srgbClr val="434343"/>
              </a:solidFill>
            </a:endParaRPr>
          </a:p>
        </p:txBody>
      </p:sp>
      <p:sp>
        <p:nvSpPr>
          <p:cNvPr id="808" name="Google Shape;808;p83"/>
          <p:cNvSpPr txBox="1"/>
          <p:nvPr/>
        </p:nvSpPr>
        <p:spPr>
          <a:xfrm>
            <a:off x="2816150" y="674900"/>
            <a:ext cx="16686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 Isolation</a:t>
            </a:r>
            <a:endParaRPr/>
          </a:p>
        </p:txBody>
      </p:sp>
      <p:sp>
        <p:nvSpPr>
          <p:cNvPr id="809" name="Google Shape;809;p83"/>
          <p:cNvSpPr/>
          <p:nvPr/>
        </p:nvSpPr>
        <p:spPr>
          <a:xfrm>
            <a:off x="3508400" y="2386400"/>
            <a:ext cx="284100" cy="19227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28575">
            <a:solidFill>
              <a:srgbClr val="858E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83"/>
          <p:cNvSpPr/>
          <p:nvPr/>
        </p:nvSpPr>
        <p:spPr>
          <a:xfrm>
            <a:off x="5403625" y="674900"/>
            <a:ext cx="3209400" cy="1826700"/>
          </a:xfrm>
          <a:prstGeom prst="roundRect">
            <a:avLst>
              <a:gd fmla="val 6584" name="adj"/>
            </a:avLst>
          </a:prstGeom>
          <a:solidFill>
            <a:srgbClr val="FFF2CC"/>
          </a:solidFill>
          <a:ln cap="flat" cmpd="sng" w="28575">
            <a:solidFill>
              <a:srgbClr val="00AEC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83"/>
          <p:cNvSpPr/>
          <p:nvPr/>
        </p:nvSpPr>
        <p:spPr>
          <a:xfrm>
            <a:off x="5559350" y="1001225"/>
            <a:ext cx="2887800" cy="4470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3F7FE"/>
              </a:gs>
              <a:gs pos="100000">
                <a:srgbClr val="99BCF7"/>
              </a:gs>
            </a:gsLst>
            <a:lin ang="5400012" scaled="0"/>
          </a:gra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</a:rPr>
              <a:t>Application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812" name="Google Shape;812;p83"/>
          <p:cNvSpPr/>
          <p:nvPr/>
        </p:nvSpPr>
        <p:spPr>
          <a:xfrm>
            <a:off x="5559350" y="1448225"/>
            <a:ext cx="1443900" cy="4470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3F7FE"/>
              </a:gs>
              <a:gs pos="100000">
                <a:srgbClr val="99BCF7"/>
              </a:gs>
            </a:gsLst>
            <a:lin ang="5400012" scaled="0"/>
          </a:gra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</a:rPr>
              <a:t>Application binaries</a:t>
            </a:r>
            <a:endParaRPr b="1" sz="1000">
              <a:solidFill>
                <a:srgbClr val="434343"/>
              </a:solidFill>
            </a:endParaRPr>
          </a:p>
        </p:txBody>
      </p:sp>
      <p:sp>
        <p:nvSpPr>
          <p:cNvPr id="813" name="Google Shape;813;p83"/>
          <p:cNvSpPr/>
          <p:nvPr/>
        </p:nvSpPr>
        <p:spPr>
          <a:xfrm>
            <a:off x="7003250" y="1448225"/>
            <a:ext cx="1443900" cy="4470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3F7FE"/>
              </a:gs>
              <a:gs pos="100000">
                <a:srgbClr val="99BCF7"/>
              </a:gs>
            </a:gsLst>
            <a:lin ang="5400012" scaled="0"/>
          </a:gra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</a:rPr>
              <a:t>Application libraries</a:t>
            </a:r>
            <a:endParaRPr b="1" sz="1000">
              <a:solidFill>
                <a:srgbClr val="434343"/>
              </a:solidFill>
            </a:endParaRPr>
          </a:p>
        </p:txBody>
      </p:sp>
      <p:sp>
        <p:nvSpPr>
          <p:cNvPr id="814" name="Google Shape;814;p83"/>
          <p:cNvSpPr/>
          <p:nvPr/>
        </p:nvSpPr>
        <p:spPr>
          <a:xfrm>
            <a:off x="5559350" y="1887400"/>
            <a:ext cx="2887800" cy="4470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3F7FE"/>
              </a:gs>
              <a:gs pos="100000">
                <a:srgbClr val="99BCF7"/>
              </a:gs>
            </a:gsLst>
            <a:lin ang="5400012" scaled="0"/>
          </a:gra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</a:rPr>
              <a:t>Docker</a:t>
            </a:r>
            <a:endParaRPr b="1" sz="1200">
              <a:solidFill>
                <a:srgbClr val="434343"/>
              </a:solidFill>
            </a:endParaRPr>
          </a:p>
        </p:txBody>
      </p:sp>
      <p:sp>
        <p:nvSpPr>
          <p:cNvPr id="815" name="Google Shape;815;p83"/>
          <p:cNvSpPr txBox="1"/>
          <p:nvPr/>
        </p:nvSpPr>
        <p:spPr>
          <a:xfrm>
            <a:off x="6168950" y="674900"/>
            <a:ext cx="16686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 Isolation</a:t>
            </a:r>
            <a:endParaRPr/>
          </a:p>
        </p:txBody>
      </p:sp>
      <p:sp>
        <p:nvSpPr>
          <p:cNvPr id="816" name="Google Shape;816;p83"/>
          <p:cNvSpPr/>
          <p:nvPr/>
        </p:nvSpPr>
        <p:spPr>
          <a:xfrm>
            <a:off x="6861200" y="2386400"/>
            <a:ext cx="284100" cy="19227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28575">
            <a:solidFill>
              <a:srgbClr val="858E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83"/>
          <p:cNvSpPr/>
          <p:nvPr/>
        </p:nvSpPr>
        <p:spPr>
          <a:xfrm>
            <a:off x="1821650" y="3347375"/>
            <a:ext cx="284100" cy="961800"/>
          </a:xfrm>
          <a:prstGeom prst="upArrow">
            <a:avLst>
              <a:gd fmla="val 50000" name="adj1"/>
              <a:gd fmla="val 54865" name="adj2"/>
            </a:avLst>
          </a:prstGeom>
          <a:solidFill>
            <a:srgbClr val="FFFFFF"/>
          </a:solidFill>
          <a:ln cap="flat" cmpd="sng" w="28575">
            <a:solidFill>
              <a:srgbClr val="858E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8" name="Google Shape;818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1105559" y="2949925"/>
            <a:ext cx="407003" cy="407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9" name="Google Shape;819;p83"/>
          <p:cNvGrpSpPr/>
          <p:nvPr/>
        </p:nvGrpSpPr>
        <p:grpSpPr>
          <a:xfrm>
            <a:off x="1689512" y="2842799"/>
            <a:ext cx="968315" cy="425799"/>
            <a:chOff x="3546075" y="1468769"/>
            <a:chExt cx="2390901" cy="1051355"/>
          </a:xfrm>
        </p:grpSpPr>
        <p:pic>
          <p:nvPicPr>
            <p:cNvPr id="820" name="Google Shape;820;p83"/>
            <p:cNvPicPr preferRelativeResize="0"/>
            <p:nvPr/>
          </p:nvPicPr>
          <p:blipFill rotWithShape="1">
            <a:blip r:embed="rId4">
              <a:alphaModFix/>
            </a:blip>
            <a:srcRect b="0" l="0" r="68151" t="0"/>
            <a:stretch/>
          </p:blipFill>
          <p:spPr>
            <a:xfrm>
              <a:off x="3546075" y="1671550"/>
              <a:ext cx="678200" cy="848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1" name="Google Shape;821;p83"/>
            <p:cNvPicPr preferRelativeResize="0"/>
            <p:nvPr/>
          </p:nvPicPr>
          <p:blipFill rotWithShape="1">
            <a:blip r:embed="rId4">
              <a:alphaModFix/>
            </a:blip>
            <a:srcRect b="0" l="35086" r="0" t="0"/>
            <a:stretch/>
          </p:blipFill>
          <p:spPr>
            <a:xfrm>
              <a:off x="4224275" y="1468769"/>
              <a:ext cx="1712701" cy="105135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22" name="Google Shape;822;p83"/>
          <p:cNvCxnSpPr>
            <a:stCxn id="818" idx="0"/>
          </p:cNvCxnSpPr>
          <p:nvPr/>
        </p:nvCxnSpPr>
        <p:spPr>
          <a:xfrm>
            <a:off x="1309060" y="3356950"/>
            <a:ext cx="0" cy="425700"/>
          </a:xfrm>
          <a:prstGeom prst="straightConnector1">
            <a:avLst/>
          </a:prstGeom>
          <a:noFill/>
          <a:ln cap="flat" cmpd="sng" w="19050">
            <a:solidFill>
              <a:srgbClr val="FF9E1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3" name="Google Shape;823;p83"/>
          <p:cNvCxnSpPr/>
          <p:nvPr/>
        </p:nvCxnSpPr>
        <p:spPr>
          <a:xfrm rot="10800000">
            <a:off x="312050" y="3778025"/>
            <a:ext cx="1028400" cy="5700"/>
          </a:xfrm>
          <a:prstGeom prst="straightConnector1">
            <a:avLst/>
          </a:prstGeom>
          <a:noFill/>
          <a:ln cap="flat" cmpd="sng" w="19050">
            <a:solidFill>
              <a:srgbClr val="FF9E1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4" name="Google Shape;824;p83"/>
          <p:cNvSpPr txBox="1"/>
          <p:nvPr/>
        </p:nvSpPr>
        <p:spPr>
          <a:xfrm>
            <a:off x="228605" y="3486494"/>
            <a:ext cx="13275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Security Rules</a:t>
            </a:r>
            <a:endParaRPr sz="1200"/>
          </a:p>
        </p:txBody>
      </p:sp>
      <p:sp>
        <p:nvSpPr>
          <p:cNvPr id="825" name="Google Shape;825;p83"/>
          <p:cNvSpPr/>
          <p:nvPr/>
        </p:nvSpPr>
        <p:spPr>
          <a:xfrm>
            <a:off x="1252500" y="2284200"/>
            <a:ext cx="118200" cy="575100"/>
          </a:xfrm>
          <a:prstGeom prst="upArrow">
            <a:avLst>
              <a:gd fmla="val 50000" name="adj1"/>
              <a:gd fmla="val 220494" name="adj2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83"/>
          <p:cNvSpPr txBox="1"/>
          <p:nvPr/>
        </p:nvSpPr>
        <p:spPr>
          <a:xfrm>
            <a:off x="976050" y="1937875"/>
            <a:ext cx="6711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Output</a:t>
            </a:r>
            <a:endParaRPr sz="1200"/>
          </a:p>
        </p:txBody>
      </p:sp>
      <p:sp>
        <p:nvSpPr>
          <p:cNvPr id="827" name="Google Shape;827;p83"/>
          <p:cNvSpPr txBox="1"/>
          <p:nvPr/>
        </p:nvSpPr>
        <p:spPr>
          <a:xfrm>
            <a:off x="1986570" y="3752503"/>
            <a:ext cx="13275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syscalls / eBPF</a:t>
            </a:r>
            <a:endParaRPr sz="1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84"/>
          <p:cNvSpPr/>
          <p:nvPr/>
        </p:nvSpPr>
        <p:spPr>
          <a:xfrm>
            <a:off x="2050825" y="674900"/>
            <a:ext cx="3209400" cy="1961700"/>
          </a:xfrm>
          <a:prstGeom prst="roundRect">
            <a:avLst>
              <a:gd fmla="val 6584" name="adj"/>
            </a:avLst>
          </a:prstGeom>
          <a:solidFill>
            <a:srgbClr val="FFF2CC"/>
          </a:solidFill>
          <a:ln cap="flat" cmpd="sng" w="28575">
            <a:solidFill>
              <a:srgbClr val="00AE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84"/>
          <p:cNvSpPr/>
          <p:nvPr/>
        </p:nvSpPr>
        <p:spPr>
          <a:xfrm>
            <a:off x="2182100" y="2168800"/>
            <a:ext cx="2949600" cy="366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00AE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Kubelet</a:t>
            </a:r>
            <a:endParaRPr/>
          </a:p>
        </p:txBody>
      </p:sp>
      <p:sp>
        <p:nvSpPr>
          <p:cNvPr id="834" name="Google Shape;834;p84"/>
          <p:cNvSpPr/>
          <p:nvPr/>
        </p:nvSpPr>
        <p:spPr>
          <a:xfrm>
            <a:off x="1607400" y="4112800"/>
            <a:ext cx="7005600" cy="447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Kubernetes Master</a:t>
            </a:r>
            <a:endParaRPr b="1"/>
          </a:p>
        </p:txBody>
      </p:sp>
      <p:sp>
        <p:nvSpPr>
          <p:cNvPr id="835" name="Google Shape;835;p84"/>
          <p:cNvSpPr/>
          <p:nvPr/>
        </p:nvSpPr>
        <p:spPr>
          <a:xfrm>
            <a:off x="976050" y="2762250"/>
            <a:ext cx="1817700" cy="72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836" name="Google Shape;836;p84"/>
          <p:cNvSpPr txBox="1"/>
          <p:nvPr/>
        </p:nvSpPr>
        <p:spPr>
          <a:xfrm>
            <a:off x="2816150" y="674900"/>
            <a:ext cx="16686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Node</a:t>
            </a:r>
            <a:endParaRPr b="1"/>
          </a:p>
        </p:txBody>
      </p:sp>
      <p:sp>
        <p:nvSpPr>
          <p:cNvPr id="837" name="Google Shape;837;p84"/>
          <p:cNvSpPr/>
          <p:nvPr/>
        </p:nvSpPr>
        <p:spPr>
          <a:xfrm>
            <a:off x="3508400" y="2482400"/>
            <a:ext cx="284100" cy="18267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28575">
            <a:solidFill>
              <a:srgbClr val="858E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84"/>
          <p:cNvSpPr/>
          <p:nvPr/>
        </p:nvSpPr>
        <p:spPr>
          <a:xfrm>
            <a:off x="1821650" y="3347375"/>
            <a:ext cx="284100" cy="961800"/>
          </a:xfrm>
          <a:prstGeom prst="upArrow">
            <a:avLst>
              <a:gd fmla="val 50000" name="adj1"/>
              <a:gd fmla="val 54865" name="adj2"/>
            </a:avLst>
          </a:prstGeom>
          <a:solidFill>
            <a:srgbClr val="FFFFFF"/>
          </a:solidFill>
          <a:ln cap="flat" cmpd="sng" w="28575">
            <a:solidFill>
              <a:srgbClr val="858E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9" name="Google Shape;839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1105559" y="2949925"/>
            <a:ext cx="407003" cy="407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0" name="Google Shape;840;p84"/>
          <p:cNvGrpSpPr/>
          <p:nvPr/>
        </p:nvGrpSpPr>
        <p:grpSpPr>
          <a:xfrm>
            <a:off x="1689512" y="2842799"/>
            <a:ext cx="968315" cy="425799"/>
            <a:chOff x="3546075" y="1468769"/>
            <a:chExt cx="2390901" cy="1051355"/>
          </a:xfrm>
        </p:grpSpPr>
        <p:pic>
          <p:nvPicPr>
            <p:cNvPr id="841" name="Google Shape;841;p84"/>
            <p:cNvPicPr preferRelativeResize="0"/>
            <p:nvPr/>
          </p:nvPicPr>
          <p:blipFill rotWithShape="1">
            <a:blip r:embed="rId4">
              <a:alphaModFix/>
            </a:blip>
            <a:srcRect b="0" l="0" r="68151" t="0"/>
            <a:stretch/>
          </p:blipFill>
          <p:spPr>
            <a:xfrm>
              <a:off x="3546075" y="1671550"/>
              <a:ext cx="678200" cy="848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2" name="Google Shape;842;p84"/>
            <p:cNvPicPr preferRelativeResize="0"/>
            <p:nvPr/>
          </p:nvPicPr>
          <p:blipFill rotWithShape="1">
            <a:blip r:embed="rId4">
              <a:alphaModFix/>
            </a:blip>
            <a:srcRect b="0" l="35086" r="0" t="0"/>
            <a:stretch/>
          </p:blipFill>
          <p:spPr>
            <a:xfrm>
              <a:off x="4224275" y="1468769"/>
              <a:ext cx="1712701" cy="105135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43" name="Google Shape;843;p84"/>
          <p:cNvCxnSpPr>
            <a:stCxn id="839" idx="0"/>
          </p:cNvCxnSpPr>
          <p:nvPr/>
        </p:nvCxnSpPr>
        <p:spPr>
          <a:xfrm>
            <a:off x="1309060" y="3356950"/>
            <a:ext cx="0" cy="425700"/>
          </a:xfrm>
          <a:prstGeom prst="straightConnector1">
            <a:avLst/>
          </a:prstGeom>
          <a:noFill/>
          <a:ln cap="flat" cmpd="sng" w="19050">
            <a:solidFill>
              <a:srgbClr val="FF9E1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4" name="Google Shape;844;p84"/>
          <p:cNvCxnSpPr/>
          <p:nvPr/>
        </p:nvCxnSpPr>
        <p:spPr>
          <a:xfrm rot="10800000">
            <a:off x="312050" y="3778025"/>
            <a:ext cx="1028400" cy="5700"/>
          </a:xfrm>
          <a:prstGeom prst="straightConnector1">
            <a:avLst/>
          </a:prstGeom>
          <a:noFill/>
          <a:ln cap="flat" cmpd="sng" w="19050">
            <a:solidFill>
              <a:srgbClr val="FF9E1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5" name="Google Shape;845;p84"/>
          <p:cNvSpPr txBox="1"/>
          <p:nvPr/>
        </p:nvSpPr>
        <p:spPr>
          <a:xfrm>
            <a:off x="228605" y="3486494"/>
            <a:ext cx="13275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Security Rules</a:t>
            </a:r>
            <a:endParaRPr sz="1200"/>
          </a:p>
        </p:txBody>
      </p:sp>
      <p:sp>
        <p:nvSpPr>
          <p:cNvPr id="846" name="Google Shape;846;p84"/>
          <p:cNvSpPr/>
          <p:nvPr/>
        </p:nvSpPr>
        <p:spPr>
          <a:xfrm>
            <a:off x="1252500" y="2284200"/>
            <a:ext cx="118200" cy="575100"/>
          </a:xfrm>
          <a:prstGeom prst="upArrow">
            <a:avLst>
              <a:gd fmla="val 50000" name="adj1"/>
              <a:gd fmla="val 220494" name="adj2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84"/>
          <p:cNvSpPr txBox="1"/>
          <p:nvPr/>
        </p:nvSpPr>
        <p:spPr>
          <a:xfrm>
            <a:off x="976050" y="1937875"/>
            <a:ext cx="6711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Output</a:t>
            </a:r>
            <a:endParaRPr sz="1200"/>
          </a:p>
        </p:txBody>
      </p:sp>
      <p:sp>
        <p:nvSpPr>
          <p:cNvPr id="848" name="Google Shape;848;p84"/>
          <p:cNvSpPr/>
          <p:nvPr/>
        </p:nvSpPr>
        <p:spPr>
          <a:xfrm>
            <a:off x="2289275" y="1085850"/>
            <a:ext cx="2735100" cy="4470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</a:rPr>
              <a:t>  Pod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849" name="Google Shape;849;p84"/>
          <p:cNvSpPr txBox="1"/>
          <p:nvPr/>
        </p:nvSpPr>
        <p:spPr>
          <a:xfrm>
            <a:off x="2069076" y="3563081"/>
            <a:ext cx="13275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Kubernetes</a:t>
            </a:r>
            <a:br>
              <a:rPr lang="en" sz="1200"/>
            </a:br>
            <a:r>
              <a:rPr lang="en" sz="1200"/>
              <a:t>Audit Webhook</a:t>
            </a:r>
            <a:endParaRPr sz="1200"/>
          </a:p>
        </p:txBody>
      </p:sp>
      <p:sp>
        <p:nvSpPr>
          <p:cNvPr id="850" name="Google Shape;850;p84"/>
          <p:cNvSpPr/>
          <p:nvPr/>
        </p:nvSpPr>
        <p:spPr>
          <a:xfrm>
            <a:off x="2289275" y="1627325"/>
            <a:ext cx="2735100" cy="4470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</a:rPr>
              <a:t>  Pod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851" name="Google Shape;851;p84"/>
          <p:cNvSpPr/>
          <p:nvPr/>
        </p:nvSpPr>
        <p:spPr>
          <a:xfrm>
            <a:off x="2964200" y="1169449"/>
            <a:ext cx="828300" cy="2919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3F7FE"/>
              </a:gs>
              <a:gs pos="100000">
                <a:srgbClr val="99BCF7"/>
              </a:gs>
            </a:gsLst>
            <a:lin ang="5400012" scaled="0"/>
          </a:gra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</a:rPr>
              <a:t>container</a:t>
            </a:r>
            <a:endParaRPr b="1" sz="1000">
              <a:solidFill>
                <a:srgbClr val="434343"/>
              </a:solidFill>
            </a:endParaRPr>
          </a:p>
        </p:txBody>
      </p:sp>
      <p:sp>
        <p:nvSpPr>
          <p:cNvPr id="852" name="Google Shape;852;p84"/>
          <p:cNvSpPr/>
          <p:nvPr/>
        </p:nvSpPr>
        <p:spPr>
          <a:xfrm>
            <a:off x="3987600" y="1169449"/>
            <a:ext cx="828300" cy="2919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3F7FE"/>
              </a:gs>
              <a:gs pos="100000">
                <a:srgbClr val="99BCF7"/>
              </a:gs>
            </a:gsLst>
            <a:lin ang="5400012" scaled="0"/>
          </a:gra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</a:rPr>
              <a:t>container</a:t>
            </a:r>
            <a:endParaRPr b="1" sz="1000">
              <a:solidFill>
                <a:srgbClr val="434343"/>
              </a:solidFill>
            </a:endParaRPr>
          </a:p>
        </p:txBody>
      </p:sp>
      <p:sp>
        <p:nvSpPr>
          <p:cNvPr id="853" name="Google Shape;853;p84"/>
          <p:cNvSpPr/>
          <p:nvPr/>
        </p:nvSpPr>
        <p:spPr>
          <a:xfrm>
            <a:off x="2964200" y="1702849"/>
            <a:ext cx="828300" cy="2919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3F7FE"/>
              </a:gs>
              <a:gs pos="100000">
                <a:srgbClr val="99BCF7"/>
              </a:gs>
            </a:gsLst>
            <a:lin ang="5400012" scaled="0"/>
          </a:gra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</a:rPr>
              <a:t>container</a:t>
            </a:r>
            <a:endParaRPr b="1" sz="1000">
              <a:solidFill>
                <a:srgbClr val="434343"/>
              </a:solidFill>
            </a:endParaRPr>
          </a:p>
        </p:txBody>
      </p:sp>
      <p:sp>
        <p:nvSpPr>
          <p:cNvPr id="854" name="Google Shape;854;p84"/>
          <p:cNvSpPr/>
          <p:nvPr/>
        </p:nvSpPr>
        <p:spPr>
          <a:xfrm>
            <a:off x="3987600" y="1702849"/>
            <a:ext cx="828300" cy="2919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3F7FE"/>
              </a:gs>
              <a:gs pos="100000">
                <a:srgbClr val="99BCF7"/>
              </a:gs>
            </a:gsLst>
            <a:lin ang="5400012" scaled="0"/>
          </a:gra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</a:rPr>
              <a:t>container</a:t>
            </a:r>
            <a:endParaRPr b="1" sz="1000">
              <a:solidFill>
                <a:srgbClr val="434343"/>
              </a:solidFill>
            </a:endParaRPr>
          </a:p>
        </p:txBody>
      </p:sp>
      <p:sp>
        <p:nvSpPr>
          <p:cNvPr id="855" name="Google Shape;855;p84"/>
          <p:cNvSpPr/>
          <p:nvPr/>
        </p:nvSpPr>
        <p:spPr>
          <a:xfrm>
            <a:off x="5476350" y="674900"/>
            <a:ext cx="3209400" cy="1961700"/>
          </a:xfrm>
          <a:prstGeom prst="roundRect">
            <a:avLst>
              <a:gd fmla="val 6584" name="adj"/>
            </a:avLst>
          </a:prstGeom>
          <a:solidFill>
            <a:srgbClr val="FFF2CC"/>
          </a:solidFill>
          <a:ln cap="flat" cmpd="sng" w="28575">
            <a:solidFill>
              <a:srgbClr val="00AE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84"/>
          <p:cNvSpPr/>
          <p:nvPr/>
        </p:nvSpPr>
        <p:spPr>
          <a:xfrm>
            <a:off x="5607625" y="2168800"/>
            <a:ext cx="2949600" cy="366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00AE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Kubelet</a:t>
            </a:r>
            <a:endParaRPr/>
          </a:p>
        </p:txBody>
      </p:sp>
      <p:sp>
        <p:nvSpPr>
          <p:cNvPr id="857" name="Google Shape;857;p84"/>
          <p:cNvSpPr txBox="1"/>
          <p:nvPr/>
        </p:nvSpPr>
        <p:spPr>
          <a:xfrm>
            <a:off x="6241675" y="674900"/>
            <a:ext cx="16686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Node</a:t>
            </a:r>
            <a:endParaRPr b="1"/>
          </a:p>
        </p:txBody>
      </p:sp>
      <p:sp>
        <p:nvSpPr>
          <p:cNvPr id="858" name="Google Shape;858;p84"/>
          <p:cNvSpPr/>
          <p:nvPr/>
        </p:nvSpPr>
        <p:spPr>
          <a:xfrm>
            <a:off x="5714800" y="1085850"/>
            <a:ext cx="2735100" cy="4470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</a:rPr>
              <a:t>  Pod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859" name="Google Shape;859;p84"/>
          <p:cNvSpPr/>
          <p:nvPr/>
        </p:nvSpPr>
        <p:spPr>
          <a:xfrm>
            <a:off x="5714800" y="1627325"/>
            <a:ext cx="2735100" cy="4470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</a:rPr>
              <a:t>  Pod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860" name="Google Shape;860;p84"/>
          <p:cNvSpPr/>
          <p:nvPr/>
        </p:nvSpPr>
        <p:spPr>
          <a:xfrm>
            <a:off x="6389725" y="1169449"/>
            <a:ext cx="828300" cy="2919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3F7FE"/>
              </a:gs>
              <a:gs pos="100000">
                <a:srgbClr val="99BCF7"/>
              </a:gs>
            </a:gsLst>
            <a:lin ang="5400012" scaled="0"/>
          </a:gra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</a:rPr>
              <a:t>container</a:t>
            </a:r>
            <a:endParaRPr b="1" sz="1000">
              <a:solidFill>
                <a:srgbClr val="434343"/>
              </a:solidFill>
            </a:endParaRPr>
          </a:p>
        </p:txBody>
      </p:sp>
      <p:sp>
        <p:nvSpPr>
          <p:cNvPr id="861" name="Google Shape;861;p84"/>
          <p:cNvSpPr/>
          <p:nvPr/>
        </p:nvSpPr>
        <p:spPr>
          <a:xfrm>
            <a:off x="7413125" y="1169449"/>
            <a:ext cx="828300" cy="2919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3F7FE"/>
              </a:gs>
              <a:gs pos="100000">
                <a:srgbClr val="99BCF7"/>
              </a:gs>
            </a:gsLst>
            <a:lin ang="5400012" scaled="0"/>
          </a:gra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</a:rPr>
              <a:t>container</a:t>
            </a:r>
            <a:endParaRPr b="1" sz="1000">
              <a:solidFill>
                <a:srgbClr val="434343"/>
              </a:solidFill>
            </a:endParaRPr>
          </a:p>
        </p:txBody>
      </p:sp>
      <p:sp>
        <p:nvSpPr>
          <p:cNvPr id="862" name="Google Shape;862;p84"/>
          <p:cNvSpPr/>
          <p:nvPr/>
        </p:nvSpPr>
        <p:spPr>
          <a:xfrm>
            <a:off x="6389725" y="1702849"/>
            <a:ext cx="828300" cy="2919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3F7FE"/>
              </a:gs>
              <a:gs pos="100000">
                <a:srgbClr val="99BCF7"/>
              </a:gs>
            </a:gsLst>
            <a:lin ang="5400012" scaled="0"/>
          </a:gra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</a:rPr>
              <a:t>container</a:t>
            </a:r>
            <a:endParaRPr b="1" sz="1000">
              <a:solidFill>
                <a:srgbClr val="434343"/>
              </a:solidFill>
            </a:endParaRPr>
          </a:p>
        </p:txBody>
      </p:sp>
      <p:sp>
        <p:nvSpPr>
          <p:cNvPr id="863" name="Google Shape;863;p84"/>
          <p:cNvSpPr/>
          <p:nvPr/>
        </p:nvSpPr>
        <p:spPr>
          <a:xfrm>
            <a:off x="7413125" y="1702849"/>
            <a:ext cx="828300" cy="29190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3F7FE"/>
              </a:gs>
              <a:gs pos="100000">
                <a:srgbClr val="99BCF7"/>
              </a:gs>
            </a:gsLst>
            <a:lin ang="5400012" scaled="0"/>
          </a:gra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</a:rPr>
              <a:t>container</a:t>
            </a:r>
            <a:endParaRPr b="1" sz="1000">
              <a:solidFill>
                <a:srgbClr val="434343"/>
              </a:solidFill>
            </a:endParaRPr>
          </a:p>
        </p:txBody>
      </p:sp>
      <p:sp>
        <p:nvSpPr>
          <p:cNvPr id="864" name="Google Shape;864;p84"/>
          <p:cNvSpPr/>
          <p:nvPr/>
        </p:nvSpPr>
        <p:spPr>
          <a:xfrm>
            <a:off x="6937400" y="2482400"/>
            <a:ext cx="284100" cy="18267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28575">
            <a:solidFill>
              <a:srgbClr val="858E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85"/>
          <p:cNvSpPr txBox="1"/>
          <p:nvPr>
            <p:ph type="title"/>
          </p:nvPr>
        </p:nvSpPr>
        <p:spPr>
          <a:xfrm>
            <a:off x="509565" y="120833"/>
            <a:ext cx="8329500" cy="102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85"/>
          <p:cNvSpPr txBox="1"/>
          <p:nvPr>
            <p:ph idx="4294967295" type="ctrTitle"/>
          </p:nvPr>
        </p:nvSpPr>
        <p:spPr>
          <a:xfrm>
            <a:off x="1947671" y="2228850"/>
            <a:ext cx="6106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AEC7"/>
                </a:solidFill>
                <a:latin typeface="Arial"/>
                <a:ea typeface="Arial"/>
                <a:cs typeface="Arial"/>
                <a:sym typeface="Arial"/>
              </a:rPr>
              <a:t>Falco </a:t>
            </a:r>
            <a:r>
              <a:rPr b="1" lang="en" sz="3600">
                <a:solidFill>
                  <a:srgbClr val="00AEC7"/>
                </a:solidFill>
                <a:latin typeface="Arial"/>
                <a:ea typeface="Arial"/>
                <a:cs typeface="Arial"/>
                <a:sym typeface="Arial"/>
              </a:rPr>
              <a:t>Rules</a:t>
            </a:r>
            <a:endParaRPr sz="3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86"/>
          <p:cNvSpPr txBox="1"/>
          <p:nvPr/>
        </p:nvSpPr>
        <p:spPr>
          <a:xfrm>
            <a:off x="629180" y="105475"/>
            <a:ext cx="4342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AEC7"/>
                </a:solidFill>
              </a:rPr>
              <a:t>Rule Examples</a:t>
            </a:r>
            <a:endParaRPr b="1" sz="3200">
              <a:solidFill>
                <a:srgbClr val="0BC2D7"/>
              </a:solidFill>
            </a:endParaRPr>
          </a:p>
        </p:txBody>
      </p:sp>
      <p:sp>
        <p:nvSpPr>
          <p:cNvPr id="876" name="Google Shape;876;p86"/>
          <p:cNvSpPr/>
          <p:nvPr/>
        </p:nvSpPr>
        <p:spPr>
          <a:xfrm>
            <a:off x="3397398" y="2548044"/>
            <a:ext cx="4128000" cy="592800"/>
          </a:xfrm>
          <a:prstGeom prst="rect">
            <a:avLst/>
          </a:prstGeom>
          <a:solidFill>
            <a:srgbClr val="0BC2D7"/>
          </a:solidFill>
          <a:ln>
            <a:noFill/>
          </a:ln>
        </p:spPr>
        <p:txBody>
          <a:bodyPr anchorCtr="0" anchor="ctr" bIns="85725" lIns="582875" spcFirstLastPara="1" rIns="85725" wrap="square" tIns="8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1100">
                <a:solidFill>
                  <a:srgbClr val="FFFFFF"/>
                </a:solidFill>
              </a:rPr>
              <a:t>evt.type = setns and not proc.name in (docker, sysdig)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877" name="Google Shape;877;p86"/>
          <p:cNvSpPr/>
          <p:nvPr/>
        </p:nvSpPr>
        <p:spPr>
          <a:xfrm>
            <a:off x="3397398" y="1864620"/>
            <a:ext cx="4128000" cy="592800"/>
          </a:xfrm>
          <a:prstGeom prst="rect">
            <a:avLst/>
          </a:prstGeom>
          <a:solidFill>
            <a:srgbClr val="0BC2D7"/>
          </a:solidFill>
          <a:ln>
            <a:noFill/>
          </a:ln>
        </p:spPr>
        <p:txBody>
          <a:bodyPr anchorCtr="0" anchor="ctr" bIns="85725" lIns="582875" spcFirstLastPara="1" rIns="85725" wrap="square" tIns="8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1100">
                <a:solidFill>
                  <a:srgbClr val="FFFFFF"/>
                </a:solidFill>
              </a:rPr>
              <a:t>fd.directory in (/bin, /sbin, /usr/bin, /usr/sbin) and write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878" name="Google Shape;878;p86"/>
          <p:cNvSpPr/>
          <p:nvPr/>
        </p:nvSpPr>
        <p:spPr>
          <a:xfrm>
            <a:off x="3397398" y="1181184"/>
            <a:ext cx="4128000" cy="592800"/>
          </a:xfrm>
          <a:prstGeom prst="rect">
            <a:avLst/>
          </a:prstGeom>
          <a:solidFill>
            <a:srgbClr val="0BC2D7"/>
          </a:solidFill>
          <a:ln>
            <a:noFill/>
          </a:ln>
        </p:spPr>
        <p:txBody>
          <a:bodyPr anchorCtr="0" anchor="ctr" bIns="85725" lIns="582875" spcFirstLastPara="1" rIns="85725" wrap="square" tIns="8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1100">
                <a:solidFill>
                  <a:srgbClr val="FFFFFF"/>
                </a:solidFill>
              </a:rPr>
              <a:t>container.id != host and proc.name = bash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879" name="Google Shape;879;p86"/>
          <p:cNvSpPr/>
          <p:nvPr/>
        </p:nvSpPr>
        <p:spPr>
          <a:xfrm>
            <a:off x="3397398" y="3914897"/>
            <a:ext cx="4128000" cy="592800"/>
          </a:xfrm>
          <a:prstGeom prst="rect">
            <a:avLst/>
          </a:prstGeom>
          <a:solidFill>
            <a:srgbClr val="0BC2D7"/>
          </a:solidFill>
          <a:ln>
            <a:noFill/>
          </a:ln>
        </p:spPr>
        <p:txBody>
          <a:bodyPr anchorCtr="0" anchor="ctr" bIns="85725" lIns="582875" spcFirstLastPara="1" rIns="85725" wrap="square" tIns="8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1100">
                <a:solidFill>
                  <a:srgbClr val="FFFFFF"/>
                </a:solidFill>
              </a:rPr>
              <a:t>evt.type = open and fd.name = /dev/video0 and not proc.name in (skype, webex)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880" name="Google Shape;880;p86"/>
          <p:cNvSpPr/>
          <p:nvPr/>
        </p:nvSpPr>
        <p:spPr>
          <a:xfrm>
            <a:off x="3397398" y="3231238"/>
            <a:ext cx="4128000" cy="592800"/>
          </a:xfrm>
          <a:prstGeom prst="rect">
            <a:avLst/>
          </a:prstGeom>
          <a:solidFill>
            <a:srgbClr val="0BC2D7"/>
          </a:solidFill>
          <a:ln>
            <a:noFill/>
          </a:ln>
        </p:spPr>
        <p:txBody>
          <a:bodyPr anchorCtr="0" anchor="ctr" bIns="85725" lIns="582875" spcFirstLastPara="1" rIns="85725" wrap="square" tIns="8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1100">
                <a:solidFill>
                  <a:srgbClr val="FFFFFF"/>
                </a:solidFill>
              </a:rPr>
              <a:t>(evt.type = create or evt.arg.flags contains O_CREAT) and proc.name != blkid and fd.directory = /dev and fd.name != /dev/null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881" name="Google Shape;881;p86"/>
          <p:cNvSpPr/>
          <p:nvPr/>
        </p:nvSpPr>
        <p:spPr>
          <a:xfrm>
            <a:off x="1086359" y="1180957"/>
            <a:ext cx="2761200" cy="593100"/>
          </a:xfrm>
          <a:custGeom>
            <a:rect b="b" l="l" r="r" t="t"/>
            <a:pathLst>
              <a:path extrusionOk="0" h="120000" w="120000">
                <a:moveTo>
                  <a:pt x="133" y="522"/>
                </a:moveTo>
                <a:lnTo>
                  <a:pt x="0" y="120000"/>
                </a:lnTo>
                <a:lnTo>
                  <a:pt x="108205" y="119938"/>
                </a:lnTo>
                <a:lnTo>
                  <a:pt x="120000" y="55305"/>
                </a:lnTo>
                <a:lnTo>
                  <a:pt x="107911" y="0"/>
                </a:lnTo>
                <a:lnTo>
                  <a:pt x="133" y="522"/>
                </a:lnTo>
                <a:close/>
              </a:path>
            </a:pathLst>
          </a:custGeom>
          <a:solidFill>
            <a:srgbClr val="EDF2F2"/>
          </a:solidFill>
          <a:ln>
            <a:noFill/>
          </a:ln>
        </p:spPr>
        <p:txBody>
          <a:bodyPr anchorCtr="0" anchor="ctr" bIns="85725" lIns="257150" spcFirstLastPara="1" rIns="85725" wrap="square" tIns="8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A7A7A"/>
              </a:buClr>
              <a:buSzPts val="600"/>
              <a:buFont typeface="Arial"/>
              <a:buNone/>
            </a:pPr>
            <a:r>
              <a:rPr lang="en" sz="1100"/>
              <a:t>A shell is run in a container</a:t>
            </a:r>
            <a:endParaRPr sz="1100"/>
          </a:p>
        </p:txBody>
      </p:sp>
      <p:sp>
        <p:nvSpPr>
          <p:cNvPr id="882" name="Google Shape;882;p86"/>
          <p:cNvSpPr/>
          <p:nvPr/>
        </p:nvSpPr>
        <p:spPr>
          <a:xfrm>
            <a:off x="1086359" y="1864392"/>
            <a:ext cx="2761200" cy="593100"/>
          </a:xfrm>
          <a:custGeom>
            <a:rect b="b" l="l" r="r" t="t"/>
            <a:pathLst>
              <a:path extrusionOk="0" h="120000" w="120000">
                <a:moveTo>
                  <a:pt x="133" y="522"/>
                </a:moveTo>
                <a:lnTo>
                  <a:pt x="0" y="120000"/>
                </a:lnTo>
                <a:lnTo>
                  <a:pt x="108205" y="119938"/>
                </a:lnTo>
                <a:lnTo>
                  <a:pt x="120000" y="55305"/>
                </a:lnTo>
                <a:lnTo>
                  <a:pt x="107911" y="0"/>
                </a:lnTo>
                <a:lnTo>
                  <a:pt x="133" y="522"/>
                </a:lnTo>
                <a:close/>
              </a:path>
            </a:pathLst>
          </a:custGeom>
          <a:solidFill>
            <a:srgbClr val="EDF2F2"/>
          </a:solidFill>
          <a:ln>
            <a:noFill/>
          </a:ln>
        </p:spPr>
        <p:txBody>
          <a:bodyPr anchorCtr="0" anchor="ctr" bIns="85725" lIns="257150" spcFirstLastPara="1" rIns="85725" wrap="square" tIns="8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A7A7A"/>
              </a:buClr>
              <a:buSzPts val="600"/>
              <a:buFont typeface="Arial"/>
              <a:buNone/>
            </a:pPr>
            <a:r>
              <a:rPr lang="en" sz="1100"/>
              <a:t>Overwrite system binaries</a:t>
            </a:r>
            <a:endParaRPr sz="1100"/>
          </a:p>
        </p:txBody>
      </p:sp>
      <p:sp>
        <p:nvSpPr>
          <p:cNvPr id="883" name="Google Shape;883;p86"/>
          <p:cNvSpPr/>
          <p:nvPr/>
        </p:nvSpPr>
        <p:spPr>
          <a:xfrm>
            <a:off x="1086359" y="2547816"/>
            <a:ext cx="2761200" cy="593100"/>
          </a:xfrm>
          <a:custGeom>
            <a:rect b="b" l="l" r="r" t="t"/>
            <a:pathLst>
              <a:path extrusionOk="0" h="120000" w="120000">
                <a:moveTo>
                  <a:pt x="133" y="522"/>
                </a:moveTo>
                <a:lnTo>
                  <a:pt x="0" y="120000"/>
                </a:lnTo>
                <a:lnTo>
                  <a:pt x="108205" y="119938"/>
                </a:lnTo>
                <a:lnTo>
                  <a:pt x="120000" y="55305"/>
                </a:lnTo>
                <a:lnTo>
                  <a:pt x="107911" y="0"/>
                </a:lnTo>
                <a:lnTo>
                  <a:pt x="133" y="522"/>
                </a:lnTo>
                <a:close/>
              </a:path>
            </a:pathLst>
          </a:custGeom>
          <a:solidFill>
            <a:srgbClr val="EDF2F2"/>
          </a:solidFill>
          <a:ln>
            <a:noFill/>
          </a:ln>
        </p:spPr>
        <p:txBody>
          <a:bodyPr anchorCtr="0" anchor="ctr" bIns="85725" lIns="257150" spcFirstLastPara="1" rIns="85725" wrap="square" tIns="8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A7A7A"/>
              </a:buClr>
              <a:buSzPts val="600"/>
              <a:buFont typeface="Arial"/>
              <a:buNone/>
            </a:pPr>
            <a:r>
              <a:rPr lang="en" sz="1100"/>
              <a:t>Container namespace change</a:t>
            </a:r>
            <a:endParaRPr sz="1100">
              <a:solidFill>
                <a:srgbClr val="7A7A7A"/>
              </a:solidFill>
            </a:endParaRPr>
          </a:p>
        </p:txBody>
      </p:sp>
      <p:sp>
        <p:nvSpPr>
          <p:cNvPr id="884" name="Google Shape;884;p86"/>
          <p:cNvSpPr/>
          <p:nvPr/>
        </p:nvSpPr>
        <p:spPr>
          <a:xfrm>
            <a:off x="1086359" y="3231239"/>
            <a:ext cx="2761200" cy="593100"/>
          </a:xfrm>
          <a:custGeom>
            <a:rect b="b" l="l" r="r" t="t"/>
            <a:pathLst>
              <a:path extrusionOk="0" h="120000" w="120000">
                <a:moveTo>
                  <a:pt x="133" y="522"/>
                </a:moveTo>
                <a:lnTo>
                  <a:pt x="0" y="120000"/>
                </a:lnTo>
                <a:lnTo>
                  <a:pt x="108205" y="119938"/>
                </a:lnTo>
                <a:lnTo>
                  <a:pt x="120000" y="55305"/>
                </a:lnTo>
                <a:lnTo>
                  <a:pt x="107911" y="0"/>
                </a:lnTo>
                <a:lnTo>
                  <a:pt x="133" y="522"/>
                </a:lnTo>
                <a:close/>
              </a:path>
            </a:pathLst>
          </a:custGeom>
          <a:solidFill>
            <a:srgbClr val="EDF2F2"/>
          </a:solidFill>
          <a:ln>
            <a:noFill/>
          </a:ln>
        </p:spPr>
        <p:txBody>
          <a:bodyPr anchorCtr="0" anchor="ctr" bIns="85725" lIns="257150" spcFirstLastPara="1" rIns="85725" wrap="square" tIns="8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A7A7A"/>
              </a:buClr>
              <a:buSzPts val="600"/>
              <a:buFont typeface="Arial"/>
              <a:buNone/>
            </a:pPr>
            <a:r>
              <a:rPr lang="en" sz="1100"/>
              <a:t>Non-device files written in /dev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885" name="Google Shape;885;p86"/>
          <p:cNvSpPr/>
          <p:nvPr/>
        </p:nvSpPr>
        <p:spPr>
          <a:xfrm>
            <a:off x="1086359" y="3914662"/>
            <a:ext cx="2761200" cy="593100"/>
          </a:xfrm>
          <a:custGeom>
            <a:rect b="b" l="l" r="r" t="t"/>
            <a:pathLst>
              <a:path extrusionOk="0" h="120000" w="120000">
                <a:moveTo>
                  <a:pt x="133" y="522"/>
                </a:moveTo>
                <a:lnTo>
                  <a:pt x="0" y="120000"/>
                </a:lnTo>
                <a:lnTo>
                  <a:pt x="108205" y="119938"/>
                </a:lnTo>
                <a:lnTo>
                  <a:pt x="120000" y="55305"/>
                </a:lnTo>
                <a:lnTo>
                  <a:pt x="107911" y="0"/>
                </a:lnTo>
                <a:lnTo>
                  <a:pt x="133" y="522"/>
                </a:lnTo>
                <a:close/>
              </a:path>
            </a:pathLst>
          </a:custGeom>
          <a:solidFill>
            <a:srgbClr val="EDF2F2"/>
          </a:solidFill>
          <a:ln>
            <a:noFill/>
          </a:ln>
        </p:spPr>
        <p:txBody>
          <a:bodyPr anchorCtr="0" anchor="ctr" bIns="85725" lIns="257150" spcFirstLastPara="1" rIns="85725" wrap="square" tIns="8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A7A7A"/>
              </a:buClr>
              <a:buSzPts val="600"/>
              <a:buFont typeface="Arial"/>
              <a:buNone/>
            </a:pPr>
            <a:r>
              <a:rPr lang="en" sz="1100"/>
              <a:t>Process tries to access camera</a:t>
            </a:r>
            <a:endParaRPr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87"/>
          <p:cNvSpPr txBox="1"/>
          <p:nvPr>
            <p:ph type="title"/>
          </p:nvPr>
        </p:nvSpPr>
        <p:spPr>
          <a:xfrm>
            <a:off x="509565" y="120833"/>
            <a:ext cx="8329500" cy="102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AEC7"/>
                </a:solidFill>
                <a:latin typeface="Arial"/>
                <a:ea typeface="Arial"/>
                <a:cs typeface="Arial"/>
                <a:sym typeface="Arial"/>
              </a:rPr>
              <a:t>Sample Rule: DB spawns a shell</a:t>
            </a:r>
            <a:endParaRPr b="1" sz="3000">
              <a:solidFill>
                <a:srgbClr val="00AE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87"/>
          <p:cNvSpPr txBox="1"/>
          <p:nvPr>
            <p:ph idx="1" type="body"/>
          </p:nvPr>
        </p:nvSpPr>
        <p:spPr>
          <a:xfrm>
            <a:off x="1035750" y="1039525"/>
            <a:ext cx="7803300" cy="312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- </a:t>
            </a:r>
            <a:r>
              <a:rPr lang="en" sz="1200">
                <a:solidFill>
                  <a:srgbClr val="8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rule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2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Database spawns a shell</a:t>
            </a:r>
            <a:endParaRPr sz="12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>
                <a:solidFill>
                  <a:srgbClr val="8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condition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200">
                <a:solidFill>
                  <a:srgbClr val="AF00D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200">
              <a:solidFill>
                <a:srgbClr val="AF00DB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proc.pname in (db_server_binaries) and spawned_process</a:t>
            </a:r>
            <a:endParaRPr sz="12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and not proc.name in (db_server_binaries)</a:t>
            </a:r>
            <a:endParaRPr sz="12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and not postgres_running_wal_e</a:t>
            </a:r>
            <a:endParaRPr sz="12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>
                <a:solidFill>
                  <a:srgbClr val="8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output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200">
                <a:solidFill>
                  <a:srgbClr val="AF00DB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200">
              <a:solidFill>
                <a:srgbClr val="AF00DB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Database-related program spawned process other than itself</a:t>
            </a:r>
            <a:endParaRPr sz="12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(user=%user.name program=%proc.cmdline parent=%proc.pname)</a:t>
            </a:r>
            <a:endParaRPr sz="12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>
                <a:solidFill>
                  <a:srgbClr val="8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source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2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syscall</a:t>
            </a:r>
            <a:endParaRPr sz="12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>
                <a:solidFill>
                  <a:srgbClr val="8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desc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&gt;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Database-server program spawned a new process other than itself.</a:t>
            </a:r>
            <a:endParaRPr sz="12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This shouldn't occur and is a follow on from some SQL injection attacks.</a:t>
            </a:r>
            <a:endParaRPr sz="12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>
                <a:solidFill>
                  <a:srgbClr val="8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priority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2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WARNING</a:t>
            </a:r>
            <a:endParaRPr sz="12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>
                <a:solidFill>
                  <a:srgbClr val="8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tags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[</a:t>
            </a:r>
            <a:r>
              <a:rPr lang="en" sz="12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process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2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database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88"/>
          <p:cNvSpPr txBox="1"/>
          <p:nvPr>
            <p:ph type="title"/>
          </p:nvPr>
        </p:nvSpPr>
        <p:spPr>
          <a:xfrm>
            <a:off x="509565" y="120833"/>
            <a:ext cx="8329500" cy="102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AEC7"/>
                </a:solidFill>
                <a:latin typeface="Arial"/>
                <a:ea typeface="Arial"/>
                <a:cs typeface="Arial"/>
                <a:sym typeface="Arial"/>
              </a:rPr>
              <a:t>Lists and Macros</a:t>
            </a:r>
            <a:endParaRPr b="1" sz="3000">
              <a:solidFill>
                <a:srgbClr val="00AE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88"/>
          <p:cNvSpPr txBox="1"/>
          <p:nvPr>
            <p:ph idx="1" type="body"/>
          </p:nvPr>
        </p:nvSpPr>
        <p:spPr>
          <a:xfrm>
            <a:off x="1035750" y="1303975"/>
            <a:ext cx="5826300" cy="316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- </a:t>
            </a:r>
            <a:r>
              <a:rPr lang="en" sz="1400">
                <a:solidFill>
                  <a:srgbClr val="8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sensitive_file_names</a:t>
            </a:r>
            <a:endParaRPr sz="14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items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: [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/etc/shadow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/etc/sudoers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/etc/pam.conf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/etc/security/pwquality.conf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- </a:t>
            </a:r>
            <a:r>
              <a:rPr lang="en" sz="1400">
                <a:solidFill>
                  <a:srgbClr val="800000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macro</a:t>
            </a: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400">
                <a:solidFill>
                  <a:srgbClr val="0000FF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sensitive_files</a:t>
            </a:r>
            <a:endParaRPr sz="1400">
              <a:solidFill>
                <a:srgbClr val="0000FF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>
                <a:solidFill>
                  <a:srgbClr val="800000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condition</a:t>
            </a: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400">
                <a:solidFill>
                  <a:srgbClr val="AF00DB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400">
              <a:solidFill>
                <a:srgbClr val="AF00DB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FF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   fd.name startswith /etc and</a:t>
            </a:r>
            <a:endParaRPr sz="1400">
              <a:solidFill>
                <a:srgbClr val="0000FF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FF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   (fd.name in (sensitive_file_names)</a:t>
            </a:r>
            <a:endParaRPr sz="1400">
              <a:solidFill>
                <a:srgbClr val="0000FF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FF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    or fd.directory in (/etc/sudoers.d, /etc/pam.d))</a:t>
            </a:r>
            <a:endParaRPr sz="14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FF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2" name="Google Shape;902;p89"/>
          <p:cNvGraphicFramePr/>
          <p:nvPr/>
        </p:nvGraphicFramePr>
        <p:xfrm>
          <a:off x="600075" y="9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{0CE24869-A148-4A9B-A277-30399FF03765}</a:tableStyleId>
              </a:tblPr>
              <a:tblGrid>
                <a:gridCol w="952500"/>
                <a:gridCol w="1314450"/>
                <a:gridCol w="665750"/>
                <a:gridCol w="650225"/>
                <a:gridCol w="996100"/>
                <a:gridCol w="1126950"/>
                <a:gridCol w="1075825"/>
                <a:gridCol w="1162050"/>
              </a:tblGrid>
              <a:tr h="175125">
                <a:tc gridSpan="8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</a:rPr>
                        <a:t>Falco MITRE Rule Matrix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269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101820"/>
                          </a:solidFill>
                        </a:rPr>
                        <a:t>Execution</a:t>
                      </a:r>
                      <a:endParaRPr b="1" sz="900">
                        <a:solidFill>
                          <a:srgbClr val="101820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101820"/>
                          </a:solidFill>
                        </a:rPr>
                        <a:t>Persistence</a:t>
                      </a:r>
                      <a:endParaRPr b="1" sz="900">
                        <a:solidFill>
                          <a:srgbClr val="101820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101820"/>
                          </a:solidFill>
                        </a:rPr>
                        <a:t>Privilege Escalation</a:t>
                      </a:r>
                      <a:endParaRPr b="1" sz="900">
                        <a:solidFill>
                          <a:srgbClr val="101820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101820"/>
                          </a:solidFill>
                        </a:rPr>
                        <a:t>Defense Evasion</a:t>
                      </a:r>
                      <a:endParaRPr b="1" sz="900">
                        <a:solidFill>
                          <a:srgbClr val="101820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101820"/>
                          </a:solidFill>
                        </a:rPr>
                        <a:t>Credential Access</a:t>
                      </a:r>
                      <a:endParaRPr b="1" sz="900">
                        <a:solidFill>
                          <a:srgbClr val="101820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101820"/>
                          </a:solidFill>
                        </a:rPr>
                        <a:t>Discovery</a:t>
                      </a:r>
                      <a:endParaRPr b="1" sz="900">
                        <a:solidFill>
                          <a:srgbClr val="101820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101820"/>
                          </a:solidFill>
                        </a:rPr>
                        <a:t>Lateral Movement</a:t>
                      </a:r>
                      <a:endParaRPr b="1" sz="900">
                        <a:solidFill>
                          <a:srgbClr val="101820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101820"/>
                          </a:solidFill>
                        </a:rPr>
                        <a:t>Exfiltration</a:t>
                      </a:r>
                      <a:endParaRPr b="1" sz="900">
                        <a:solidFill>
                          <a:srgbClr val="101820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90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DB program spawned process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Modify Shell Configuration File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Launch Privileged Container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Clear Log Activities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Read sensitive file trusted after startup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Read Shell Configuration File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Launch Privileged Container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System procs network activity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0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Run shell untrusted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Schedule Cron Jobs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Non sudo setuid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Delete Bash History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Read sensitive file untrusted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Read ssh information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Launch Sensitive Mount Container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Interpreted procs inbound network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2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1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Terminal shell in container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2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Update Package Repository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2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Search Private Keys or Passwords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2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Read sensitive file untrusted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2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Launch Disallowed Container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2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Interpreted procs outbound network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2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Netcat Remote Code Execution in Container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00B4C8"/>
                          </a:solidFill>
                        </a:rPr>
                        <a:t>Write below binary dir</a:t>
                      </a:r>
                      <a:endParaRPr b="1" sz="800">
                        <a:solidFill>
                          <a:srgbClr val="00B4C8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00B4C8"/>
                          </a:solidFill>
                        </a:rPr>
                        <a:t>Write below monitored dir</a:t>
                      </a:r>
                      <a:endParaRPr b="1" sz="800">
                        <a:solidFill>
                          <a:srgbClr val="00B4C8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2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Contact K8S API Server From Container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2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Unexpected UDP Traffic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1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00B4C8"/>
                          </a:solidFill>
                        </a:rPr>
                        <a:t>Write below etc</a:t>
                      </a:r>
                      <a:endParaRPr b="1" sz="800">
                        <a:solidFill>
                          <a:srgbClr val="00B4C8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00B4C8"/>
                          </a:solidFill>
                        </a:rPr>
                        <a:t>Write below root</a:t>
                      </a:r>
                      <a:endParaRPr b="1" sz="800">
                        <a:solidFill>
                          <a:srgbClr val="00B4C8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00B4C8"/>
                          </a:solidFill>
                        </a:rPr>
                        <a:t>Write below rpm database</a:t>
                      </a:r>
                      <a:endParaRPr b="1" sz="800">
                        <a:solidFill>
                          <a:srgbClr val="00B4C8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2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Launch Suspicious Network Tool in Container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2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Launch Suspicious Network Tool in Container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9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00B4C8"/>
                          </a:solidFill>
                        </a:rPr>
                        <a:t>Modify binary dirs</a:t>
                      </a:r>
                      <a:endParaRPr b="1" sz="800">
                        <a:solidFill>
                          <a:srgbClr val="00B4C8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00B4C8"/>
                          </a:solidFill>
                        </a:rPr>
                        <a:t>Mkdir binary dirs</a:t>
                      </a:r>
                      <a:endParaRPr b="1" sz="800">
                        <a:solidFill>
                          <a:srgbClr val="00B4C8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3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Launch Suspicious Network Tool on Host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3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Launch Suspicious Network Tool on Host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3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User mgmt binaries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3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Create files below dev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1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3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Launch Package Management Process in Container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rgbClr val="00B4C8"/>
                          </a:solidFill>
                        </a:rPr>
                        <a:t>Remove Bulk Data from Disk Set</a:t>
                      </a:r>
                      <a:endParaRPr b="1" sz="800">
                        <a:solidFill>
                          <a:srgbClr val="00B4C8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3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Create Hidden Files or Directories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77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 u="sng">
                          <a:solidFill>
                            <a:srgbClr val="00AEC7"/>
                          </a:solidFill>
                          <a:hlinkClick r:id="rId3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Setuid or Setgid bit</a:t>
                      </a:r>
                      <a:endParaRPr b="1" sz="800" u="sng">
                        <a:solidFill>
                          <a:srgbClr val="00AEC7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03" name="Google Shape;903;p89"/>
          <p:cNvSpPr txBox="1"/>
          <p:nvPr/>
        </p:nvSpPr>
        <p:spPr>
          <a:xfrm>
            <a:off x="3099950" y="4481675"/>
            <a:ext cx="5945100" cy="4818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165C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More info at:</a:t>
            </a:r>
            <a:br>
              <a:rPr lang="en"/>
            </a:br>
            <a:r>
              <a:rPr lang="en" sz="1100" u="sng">
                <a:solidFill>
                  <a:srgbClr val="00AEC7"/>
                </a:solidFill>
                <a:hlinkClick r:id="rId3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https://sysdig.com/blog/mitre-attck-framework-for-container-runtime-security-with-sysdig-falco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3"/>
          <p:cNvSpPr txBox="1"/>
          <p:nvPr>
            <p:ph type="title"/>
          </p:nvPr>
        </p:nvSpPr>
        <p:spPr>
          <a:xfrm>
            <a:off x="509565" y="120833"/>
            <a:ext cx="8329500" cy="102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AEC7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b="1" sz="3000">
              <a:solidFill>
                <a:srgbClr val="00AE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63"/>
          <p:cNvSpPr txBox="1"/>
          <p:nvPr>
            <p:ph idx="1" type="body"/>
          </p:nvPr>
        </p:nvSpPr>
        <p:spPr>
          <a:xfrm>
            <a:off x="509565" y="1303964"/>
            <a:ext cx="8329500" cy="316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Runtime security overview</a:t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Comparing runtime security technologies</a:t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Falco overview and rules</a:t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Demo</a:t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History and roadmap</a:t>
            </a:r>
            <a:endParaRPr sz="17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90"/>
          <p:cNvSpPr txBox="1"/>
          <p:nvPr>
            <p:ph type="title"/>
          </p:nvPr>
        </p:nvSpPr>
        <p:spPr>
          <a:xfrm>
            <a:off x="509565" y="120833"/>
            <a:ext cx="8329500" cy="102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90"/>
          <p:cNvSpPr txBox="1"/>
          <p:nvPr>
            <p:ph idx="4294967295" type="ctrTitle"/>
          </p:nvPr>
        </p:nvSpPr>
        <p:spPr>
          <a:xfrm>
            <a:off x="1947671" y="2228850"/>
            <a:ext cx="6106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AEC7"/>
                </a:solidFill>
                <a:latin typeface="Arial"/>
                <a:ea typeface="Arial"/>
                <a:cs typeface="Arial"/>
                <a:sym typeface="Arial"/>
              </a:rPr>
              <a:t>Demo</a:t>
            </a:r>
            <a:endParaRPr b="1" sz="3600">
              <a:solidFill>
                <a:srgbClr val="00AEC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91"/>
          <p:cNvSpPr txBox="1"/>
          <p:nvPr>
            <p:ph type="title"/>
          </p:nvPr>
        </p:nvSpPr>
        <p:spPr>
          <a:xfrm>
            <a:off x="509565" y="120833"/>
            <a:ext cx="8329500" cy="102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91"/>
          <p:cNvSpPr txBox="1"/>
          <p:nvPr>
            <p:ph idx="4294967295" type="ctrTitle"/>
          </p:nvPr>
        </p:nvSpPr>
        <p:spPr>
          <a:xfrm>
            <a:off x="1947675" y="2228850"/>
            <a:ext cx="6530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AEC7"/>
                </a:solidFill>
                <a:latin typeface="Arial"/>
                <a:ea typeface="Arial"/>
                <a:cs typeface="Arial"/>
                <a:sym typeface="Arial"/>
              </a:rPr>
              <a:t>Falco Releases and Roadmap</a:t>
            </a:r>
            <a:endParaRPr b="1" sz="3600">
              <a:solidFill>
                <a:srgbClr val="00AEC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0" name="Google Shape;920;p92"/>
          <p:cNvCxnSpPr/>
          <p:nvPr/>
        </p:nvCxnSpPr>
        <p:spPr>
          <a:xfrm flipH="1" rot="10800000">
            <a:off x="93984" y="3035946"/>
            <a:ext cx="8957700" cy="16200"/>
          </a:xfrm>
          <a:prstGeom prst="straightConnector1">
            <a:avLst/>
          </a:prstGeom>
          <a:noFill/>
          <a:ln cap="flat" cmpd="sng" w="25400">
            <a:solidFill>
              <a:srgbClr val="0BC2D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1" name="Google Shape;921;p92"/>
          <p:cNvSpPr txBox="1"/>
          <p:nvPr>
            <p:ph type="title"/>
          </p:nvPr>
        </p:nvSpPr>
        <p:spPr>
          <a:xfrm>
            <a:off x="509565" y="120833"/>
            <a:ext cx="8329500" cy="102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BB6CE"/>
                </a:solidFill>
                <a:latin typeface="Arial"/>
                <a:ea typeface="Arial"/>
                <a:cs typeface="Arial"/>
                <a:sym typeface="Arial"/>
              </a:rPr>
              <a:t>Falco’s History</a:t>
            </a:r>
            <a:endParaRPr b="1" sz="3000">
              <a:solidFill>
                <a:srgbClr val="1BB6C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2" name="Google Shape;922;p92"/>
          <p:cNvCxnSpPr/>
          <p:nvPr/>
        </p:nvCxnSpPr>
        <p:spPr>
          <a:xfrm>
            <a:off x="4509282" y="1894611"/>
            <a:ext cx="0" cy="1237800"/>
          </a:xfrm>
          <a:prstGeom prst="straightConnector1">
            <a:avLst/>
          </a:prstGeom>
          <a:noFill/>
          <a:ln cap="flat" cmpd="sng" w="38100">
            <a:solidFill>
              <a:srgbClr val="7B959E"/>
            </a:solidFill>
            <a:prstDash val="dash"/>
            <a:round/>
            <a:headEnd len="sm" w="sm" type="none"/>
            <a:tailEnd len="med" w="med" type="oval"/>
          </a:ln>
        </p:spPr>
      </p:cxnSp>
      <p:sp>
        <p:nvSpPr>
          <p:cNvPr id="923" name="Google Shape;923;p92"/>
          <p:cNvSpPr txBox="1"/>
          <p:nvPr/>
        </p:nvSpPr>
        <p:spPr>
          <a:xfrm>
            <a:off x="8120158" y="3182903"/>
            <a:ext cx="5052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25" u="none" cap="none" strike="noStrike">
                <a:solidFill>
                  <a:srgbClr val="0BC2D7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/>
          </a:p>
        </p:txBody>
      </p:sp>
      <p:sp>
        <p:nvSpPr>
          <p:cNvPr id="924" name="Google Shape;924;p92"/>
          <p:cNvSpPr txBox="1"/>
          <p:nvPr/>
        </p:nvSpPr>
        <p:spPr>
          <a:xfrm>
            <a:off x="7748" y="3182903"/>
            <a:ext cx="5052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25" u="none" cap="none" strike="noStrike">
                <a:solidFill>
                  <a:srgbClr val="0BC2D7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/>
          </a:p>
        </p:txBody>
      </p:sp>
      <p:sp>
        <p:nvSpPr>
          <p:cNvPr id="925" name="Google Shape;925;p92"/>
          <p:cNvSpPr txBox="1"/>
          <p:nvPr/>
        </p:nvSpPr>
        <p:spPr>
          <a:xfrm>
            <a:off x="1632811" y="3182903"/>
            <a:ext cx="5052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25" u="none" cap="none" strike="noStrike">
                <a:solidFill>
                  <a:srgbClr val="0BC2D7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/>
          </a:p>
        </p:txBody>
      </p:sp>
      <p:sp>
        <p:nvSpPr>
          <p:cNvPr id="926" name="Google Shape;926;p92"/>
          <p:cNvSpPr txBox="1"/>
          <p:nvPr/>
        </p:nvSpPr>
        <p:spPr>
          <a:xfrm>
            <a:off x="4894556" y="3182903"/>
            <a:ext cx="5052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25" u="none" cap="none" strike="noStrike">
                <a:solidFill>
                  <a:srgbClr val="0BC2D7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/>
          </a:p>
        </p:txBody>
      </p:sp>
      <p:grpSp>
        <p:nvGrpSpPr>
          <p:cNvPr id="927" name="Google Shape;927;p92"/>
          <p:cNvGrpSpPr/>
          <p:nvPr/>
        </p:nvGrpSpPr>
        <p:grpSpPr>
          <a:xfrm>
            <a:off x="252065" y="3054337"/>
            <a:ext cx="6514513" cy="107546"/>
            <a:chOff x="3591467" y="8005596"/>
            <a:chExt cx="17372036" cy="561600"/>
          </a:xfrm>
        </p:grpSpPr>
        <p:cxnSp>
          <p:nvCxnSpPr>
            <p:cNvPr id="928" name="Google Shape;928;p92"/>
            <p:cNvCxnSpPr/>
            <p:nvPr/>
          </p:nvCxnSpPr>
          <p:spPr>
            <a:xfrm rot="5400000">
              <a:off x="3312317" y="8284746"/>
              <a:ext cx="561600" cy="3300"/>
            </a:xfrm>
            <a:prstGeom prst="straightConnector1">
              <a:avLst/>
            </a:prstGeom>
            <a:noFill/>
            <a:ln cap="flat" cmpd="sng" w="25400">
              <a:solidFill>
                <a:srgbClr val="0BC2D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9" name="Google Shape;929;p92"/>
            <p:cNvCxnSpPr/>
            <p:nvPr/>
          </p:nvCxnSpPr>
          <p:spPr>
            <a:xfrm rot="5400000">
              <a:off x="7654501" y="8284746"/>
              <a:ext cx="561600" cy="3300"/>
            </a:xfrm>
            <a:prstGeom prst="straightConnector1">
              <a:avLst/>
            </a:prstGeom>
            <a:noFill/>
            <a:ln cap="flat" cmpd="sng" w="25400">
              <a:solidFill>
                <a:srgbClr val="0BC2D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0" name="Google Shape;930;p92"/>
            <p:cNvCxnSpPr/>
            <p:nvPr/>
          </p:nvCxnSpPr>
          <p:spPr>
            <a:xfrm rot="5400000">
              <a:off x="16338869" y="8284746"/>
              <a:ext cx="561600" cy="3300"/>
            </a:xfrm>
            <a:prstGeom prst="straightConnector1">
              <a:avLst/>
            </a:prstGeom>
            <a:noFill/>
            <a:ln cap="flat" cmpd="sng" w="25400">
              <a:solidFill>
                <a:srgbClr val="0BC2D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1" name="Google Shape;931;p92"/>
            <p:cNvCxnSpPr/>
            <p:nvPr/>
          </p:nvCxnSpPr>
          <p:spPr>
            <a:xfrm rot="5400000">
              <a:off x="20681053" y="8284746"/>
              <a:ext cx="561600" cy="3300"/>
            </a:xfrm>
            <a:prstGeom prst="straightConnector1">
              <a:avLst/>
            </a:prstGeom>
            <a:noFill/>
            <a:ln cap="flat" cmpd="sng" w="25400">
              <a:solidFill>
                <a:srgbClr val="0BC2D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2" name="Google Shape;932;p92"/>
            <p:cNvCxnSpPr/>
            <p:nvPr/>
          </p:nvCxnSpPr>
          <p:spPr>
            <a:xfrm rot="5400000">
              <a:off x="11996685" y="8284746"/>
              <a:ext cx="561600" cy="3300"/>
            </a:xfrm>
            <a:prstGeom prst="straightConnector1">
              <a:avLst/>
            </a:prstGeom>
            <a:noFill/>
            <a:ln cap="flat" cmpd="sng" w="25400">
              <a:solidFill>
                <a:srgbClr val="0BC2D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33" name="Google Shape;933;p92"/>
          <p:cNvSpPr txBox="1"/>
          <p:nvPr/>
        </p:nvSpPr>
        <p:spPr>
          <a:xfrm>
            <a:off x="3268287" y="3182903"/>
            <a:ext cx="5052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25" u="none" cap="none" strike="noStrike">
                <a:solidFill>
                  <a:srgbClr val="0BC2D7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/>
          </a:p>
        </p:txBody>
      </p:sp>
      <p:cxnSp>
        <p:nvCxnSpPr>
          <p:cNvPr id="934" name="Google Shape;934;p92"/>
          <p:cNvCxnSpPr/>
          <p:nvPr/>
        </p:nvCxnSpPr>
        <p:spPr>
          <a:xfrm rot="10800000">
            <a:off x="990260" y="2968986"/>
            <a:ext cx="0" cy="1089000"/>
          </a:xfrm>
          <a:prstGeom prst="straightConnector1">
            <a:avLst/>
          </a:prstGeom>
          <a:noFill/>
          <a:ln cap="flat" cmpd="sng" w="38100">
            <a:solidFill>
              <a:srgbClr val="7B959E"/>
            </a:solidFill>
            <a:prstDash val="dash"/>
            <a:round/>
            <a:headEnd len="sm" w="sm" type="none"/>
            <a:tailEnd len="med" w="med" type="oval"/>
          </a:ln>
        </p:spPr>
      </p:cxnSp>
      <p:sp>
        <p:nvSpPr>
          <p:cNvPr id="935" name="Google Shape;935;p92"/>
          <p:cNvSpPr txBox="1"/>
          <p:nvPr/>
        </p:nvSpPr>
        <p:spPr>
          <a:xfrm>
            <a:off x="561300" y="4206667"/>
            <a:ext cx="85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71328"/>
                </a:solidFill>
                <a:latin typeface="Arial"/>
                <a:ea typeface="Arial"/>
                <a:cs typeface="Arial"/>
                <a:sym typeface="Arial"/>
              </a:rPr>
              <a:t>Falco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71328"/>
                </a:solidFill>
                <a:latin typeface="Arial"/>
                <a:ea typeface="Arial"/>
                <a:cs typeface="Arial"/>
                <a:sym typeface="Arial"/>
              </a:rPr>
              <a:t>Released</a:t>
            </a:r>
            <a:endParaRPr/>
          </a:p>
        </p:txBody>
      </p:sp>
      <p:cxnSp>
        <p:nvCxnSpPr>
          <p:cNvPr id="936" name="Google Shape;936;p92"/>
          <p:cNvCxnSpPr/>
          <p:nvPr/>
        </p:nvCxnSpPr>
        <p:spPr>
          <a:xfrm flipH="1">
            <a:off x="5438875" y="2430519"/>
            <a:ext cx="1800" cy="701700"/>
          </a:xfrm>
          <a:prstGeom prst="straightConnector1">
            <a:avLst/>
          </a:prstGeom>
          <a:noFill/>
          <a:ln cap="flat" cmpd="sng" w="38100">
            <a:solidFill>
              <a:srgbClr val="7B959E"/>
            </a:solidFill>
            <a:prstDash val="dash"/>
            <a:round/>
            <a:headEnd len="sm" w="sm" type="none"/>
            <a:tailEnd len="med" w="med" type="oval"/>
          </a:ln>
        </p:spPr>
      </p:cxnSp>
      <p:sp>
        <p:nvSpPr>
          <p:cNvPr id="937" name="Google Shape;937;p92"/>
          <p:cNvSpPr txBox="1"/>
          <p:nvPr/>
        </p:nvSpPr>
        <p:spPr>
          <a:xfrm>
            <a:off x="4745569" y="1980375"/>
            <a:ext cx="139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71328"/>
                </a:solidFill>
              </a:rPr>
              <a:t>Poiana project automation</a:t>
            </a:r>
            <a:endParaRPr b="1" sz="1200">
              <a:solidFill>
                <a:srgbClr val="071328"/>
              </a:solidFill>
            </a:endParaRPr>
          </a:p>
        </p:txBody>
      </p:sp>
      <p:cxnSp>
        <p:nvCxnSpPr>
          <p:cNvPr id="938" name="Google Shape;938;p92"/>
          <p:cNvCxnSpPr/>
          <p:nvPr/>
        </p:nvCxnSpPr>
        <p:spPr>
          <a:xfrm rot="10800000">
            <a:off x="6459615" y="2976520"/>
            <a:ext cx="0" cy="811500"/>
          </a:xfrm>
          <a:prstGeom prst="straightConnector1">
            <a:avLst/>
          </a:prstGeom>
          <a:noFill/>
          <a:ln cap="flat" cmpd="sng" w="38100">
            <a:solidFill>
              <a:srgbClr val="7B959E"/>
            </a:solidFill>
            <a:prstDash val="dash"/>
            <a:round/>
            <a:headEnd len="sm" w="sm" type="none"/>
            <a:tailEnd len="med" w="med" type="oval"/>
          </a:ln>
        </p:spPr>
      </p:cxnSp>
      <p:sp>
        <p:nvSpPr>
          <p:cNvPr id="939" name="Google Shape;939;p92"/>
          <p:cNvSpPr txBox="1"/>
          <p:nvPr/>
        </p:nvSpPr>
        <p:spPr>
          <a:xfrm>
            <a:off x="5976953" y="3905553"/>
            <a:ext cx="96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71328"/>
                </a:solidFill>
                <a:latin typeface="Arial"/>
                <a:ea typeface="Arial"/>
                <a:cs typeface="Arial"/>
                <a:sym typeface="Arial"/>
              </a:rPr>
              <a:t>CNCF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71328"/>
                </a:solidFill>
                <a:latin typeface="Arial"/>
                <a:ea typeface="Arial"/>
                <a:cs typeface="Arial"/>
                <a:sym typeface="Arial"/>
              </a:rPr>
              <a:t>incubation</a:t>
            </a:r>
            <a:endParaRPr/>
          </a:p>
        </p:txBody>
      </p:sp>
      <p:sp>
        <p:nvSpPr>
          <p:cNvPr id="940" name="Google Shape;940;p92"/>
          <p:cNvSpPr txBox="1"/>
          <p:nvPr/>
        </p:nvSpPr>
        <p:spPr>
          <a:xfrm>
            <a:off x="4100379" y="1425293"/>
            <a:ext cx="81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71328"/>
                </a:solidFill>
                <a:latin typeface="Arial"/>
                <a:ea typeface="Arial"/>
                <a:cs typeface="Arial"/>
                <a:sym typeface="Arial"/>
              </a:rPr>
              <a:t>CNCF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71328"/>
                </a:solidFill>
                <a:latin typeface="Arial"/>
                <a:ea typeface="Arial"/>
                <a:cs typeface="Arial"/>
                <a:sym typeface="Arial"/>
              </a:rPr>
              <a:t>sandbox</a:t>
            </a:r>
            <a:endParaRPr/>
          </a:p>
        </p:txBody>
      </p:sp>
      <p:sp>
        <p:nvSpPr>
          <p:cNvPr id="941" name="Google Shape;941;p92"/>
          <p:cNvSpPr/>
          <p:nvPr/>
        </p:nvSpPr>
        <p:spPr>
          <a:xfrm>
            <a:off x="946226" y="3008331"/>
            <a:ext cx="87600" cy="87600"/>
          </a:xfrm>
          <a:prstGeom prst="ellipse">
            <a:avLst/>
          </a:prstGeom>
          <a:solidFill>
            <a:srgbClr val="0713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92"/>
          <p:cNvSpPr/>
          <p:nvPr/>
        </p:nvSpPr>
        <p:spPr>
          <a:xfrm>
            <a:off x="5400292" y="3008331"/>
            <a:ext cx="87600" cy="87600"/>
          </a:xfrm>
          <a:prstGeom prst="ellipse">
            <a:avLst/>
          </a:prstGeom>
          <a:solidFill>
            <a:srgbClr val="0713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92"/>
          <p:cNvSpPr/>
          <p:nvPr/>
        </p:nvSpPr>
        <p:spPr>
          <a:xfrm>
            <a:off x="6414774" y="3008331"/>
            <a:ext cx="87600" cy="87600"/>
          </a:xfrm>
          <a:prstGeom prst="ellipse">
            <a:avLst/>
          </a:prstGeom>
          <a:solidFill>
            <a:srgbClr val="0713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92"/>
          <p:cNvSpPr/>
          <p:nvPr/>
        </p:nvSpPr>
        <p:spPr>
          <a:xfrm>
            <a:off x="4464972" y="3008331"/>
            <a:ext cx="87600" cy="87600"/>
          </a:xfrm>
          <a:prstGeom prst="ellipse">
            <a:avLst/>
          </a:prstGeom>
          <a:solidFill>
            <a:srgbClr val="0713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5" name="Google Shape;945;p92"/>
          <p:cNvGrpSpPr/>
          <p:nvPr/>
        </p:nvGrpSpPr>
        <p:grpSpPr>
          <a:xfrm>
            <a:off x="1879790" y="3055656"/>
            <a:ext cx="6514513" cy="107546"/>
            <a:chOff x="3591467" y="8005596"/>
            <a:chExt cx="17372036" cy="561600"/>
          </a:xfrm>
        </p:grpSpPr>
        <p:cxnSp>
          <p:nvCxnSpPr>
            <p:cNvPr id="946" name="Google Shape;946;p92"/>
            <p:cNvCxnSpPr/>
            <p:nvPr/>
          </p:nvCxnSpPr>
          <p:spPr>
            <a:xfrm rot="5400000">
              <a:off x="3312317" y="8284746"/>
              <a:ext cx="561600" cy="3300"/>
            </a:xfrm>
            <a:prstGeom prst="straightConnector1">
              <a:avLst/>
            </a:prstGeom>
            <a:noFill/>
            <a:ln cap="flat" cmpd="sng" w="25400">
              <a:solidFill>
                <a:srgbClr val="0BC2D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7" name="Google Shape;947;p92"/>
            <p:cNvCxnSpPr/>
            <p:nvPr/>
          </p:nvCxnSpPr>
          <p:spPr>
            <a:xfrm rot="5400000">
              <a:off x="7654501" y="8284746"/>
              <a:ext cx="561600" cy="3300"/>
            </a:xfrm>
            <a:prstGeom prst="straightConnector1">
              <a:avLst/>
            </a:prstGeom>
            <a:noFill/>
            <a:ln cap="flat" cmpd="sng" w="25400">
              <a:solidFill>
                <a:srgbClr val="0BC2D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8" name="Google Shape;948;p92"/>
            <p:cNvCxnSpPr/>
            <p:nvPr/>
          </p:nvCxnSpPr>
          <p:spPr>
            <a:xfrm rot="5400000">
              <a:off x="16338869" y="8284746"/>
              <a:ext cx="561600" cy="3300"/>
            </a:xfrm>
            <a:prstGeom prst="straightConnector1">
              <a:avLst/>
            </a:prstGeom>
            <a:noFill/>
            <a:ln cap="flat" cmpd="sng" w="25400">
              <a:solidFill>
                <a:srgbClr val="0BC2D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9" name="Google Shape;949;p92"/>
            <p:cNvCxnSpPr/>
            <p:nvPr/>
          </p:nvCxnSpPr>
          <p:spPr>
            <a:xfrm rot="5400000">
              <a:off x="20681053" y="8284746"/>
              <a:ext cx="561600" cy="3300"/>
            </a:xfrm>
            <a:prstGeom prst="straightConnector1">
              <a:avLst/>
            </a:prstGeom>
            <a:noFill/>
            <a:ln cap="flat" cmpd="sng" w="25400">
              <a:solidFill>
                <a:srgbClr val="0BC2D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0" name="Google Shape;950;p92"/>
            <p:cNvCxnSpPr/>
            <p:nvPr/>
          </p:nvCxnSpPr>
          <p:spPr>
            <a:xfrm rot="5400000">
              <a:off x="11996685" y="8284746"/>
              <a:ext cx="561600" cy="3300"/>
            </a:xfrm>
            <a:prstGeom prst="straightConnector1">
              <a:avLst/>
            </a:prstGeom>
            <a:noFill/>
            <a:ln cap="flat" cmpd="sng" w="25400">
              <a:solidFill>
                <a:srgbClr val="0BC2D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51" name="Google Shape;951;p92"/>
          <p:cNvSpPr txBox="1"/>
          <p:nvPr/>
        </p:nvSpPr>
        <p:spPr>
          <a:xfrm>
            <a:off x="6521660" y="3182903"/>
            <a:ext cx="5052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25" u="none" cap="none" strike="noStrike">
                <a:solidFill>
                  <a:srgbClr val="0BC2D7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/>
          </a:p>
        </p:txBody>
      </p:sp>
      <p:cxnSp>
        <p:nvCxnSpPr>
          <p:cNvPr id="952" name="Google Shape;952;p92"/>
          <p:cNvCxnSpPr/>
          <p:nvPr/>
        </p:nvCxnSpPr>
        <p:spPr>
          <a:xfrm>
            <a:off x="6936403" y="1873741"/>
            <a:ext cx="0" cy="1237800"/>
          </a:xfrm>
          <a:prstGeom prst="straightConnector1">
            <a:avLst/>
          </a:prstGeom>
          <a:noFill/>
          <a:ln cap="flat" cmpd="sng" w="38100">
            <a:solidFill>
              <a:srgbClr val="7B959E"/>
            </a:solidFill>
            <a:prstDash val="dash"/>
            <a:round/>
            <a:headEnd len="sm" w="sm" type="none"/>
            <a:tailEnd len="med" w="med" type="oval"/>
          </a:ln>
        </p:spPr>
      </p:cxnSp>
      <p:sp>
        <p:nvSpPr>
          <p:cNvPr id="953" name="Google Shape;953;p92"/>
          <p:cNvSpPr txBox="1"/>
          <p:nvPr/>
        </p:nvSpPr>
        <p:spPr>
          <a:xfrm>
            <a:off x="6380764" y="1404350"/>
            <a:ext cx="112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71328"/>
                </a:solidFill>
              </a:rPr>
              <a:t>GRPC interface</a:t>
            </a:r>
            <a:endParaRPr/>
          </a:p>
        </p:txBody>
      </p:sp>
      <p:sp>
        <p:nvSpPr>
          <p:cNvPr id="954" name="Google Shape;954;p92"/>
          <p:cNvSpPr/>
          <p:nvPr/>
        </p:nvSpPr>
        <p:spPr>
          <a:xfrm>
            <a:off x="6896754" y="2990887"/>
            <a:ext cx="87600" cy="87600"/>
          </a:xfrm>
          <a:prstGeom prst="ellipse">
            <a:avLst/>
          </a:prstGeom>
          <a:solidFill>
            <a:srgbClr val="0713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5" name="Google Shape;955;p92"/>
          <p:cNvCxnSpPr/>
          <p:nvPr/>
        </p:nvCxnSpPr>
        <p:spPr>
          <a:xfrm>
            <a:off x="8620724" y="1862486"/>
            <a:ext cx="0" cy="1237800"/>
          </a:xfrm>
          <a:prstGeom prst="straightConnector1">
            <a:avLst/>
          </a:prstGeom>
          <a:noFill/>
          <a:ln cap="flat" cmpd="sng" w="38100">
            <a:solidFill>
              <a:srgbClr val="7B959E"/>
            </a:solidFill>
            <a:prstDash val="dash"/>
            <a:round/>
            <a:headEnd len="sm" w="sm" type="none"/>
            <a:tailEnd len="med" w="med" type="oval"/>
          </a:ln>
        </p:spPr>
      </p:cxnSp>
      <p:sp>
        <p:nvSpPr>
          <p:cNvPr id="956" name="Google Shape;956;p92"/>
          <p:cNvSpPr txBox="1"/>
          <p:nvPr/>
        </p:nvSpPr>
        <p:spPr>
          <a:xfrm>
            <a:off x="8117893" y="1133239"/>
            <a:ext cx="1007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B2C1C6"/>
                </a:solidFill>
                <a:latin typeface="Arial"/>
                <a:ea typeface="Arial"/>
                <a:cs typeface="Arial"/>
                <a:sym typeface="Arial"/>
              </a:rPr>
              <a:t>CNCF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B2C1C6"/>
                </a:solidFill>
                <a:latin typeface="Arial"/>
                <a:ea typeface="Arial"/>
                <a:cs typeface="Arial"/>
                <a:sym typeface="Arial"/>
              </a:rPr>
              <a:t>Graduation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B2C1C6"/>
                </a:solidFill>
                <a:latin typeface="Arial"/>
                <a:ea typeface="Arial"/>
                <a:cs typeface="Arial"/>
                <a:sym typeface="Arial"/>
              </a:rPr>
              <a:t>(target)</a:t>
            </a:r>
            <a:endParaRPr/>
          </a:p>
        </p:txBody>
      </p:sp>
      <p:sp>
        <p:nvSpPr>
          <p:cNvPr id="957" name="Google Shape;957;p92"/>
          <p:cNvSpPr/>
          <p:nvPr/>
        </p:nvSpPr>
        <p:spPr>
          <a:xfrm>
            <a:off x="8573706" y="2979632"/>
            <a:ext cx="87600" cy="87600"/>
          </a:xfrm>
          <a:prstGeom prst="ellipse">
            <a:avLst/>
          </a:prstGeom>
          <a:solidFill>
            <a:srgbClr val="0713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8" name="Google Shape;958;p92"/>
          <p:cNvCxnSpPr/>
          <p:nvPr/>
        </p:nvCxnSpPr>
        <p:spPr>
          <a:xfrm rot="10800000">
            <a:off x="3733460" y="2968986"/>
            <a:ext cx="0" cy="1089000"/>
          </a:xfrm>
          <a:prstGeom prst="straightConnector1">
            <a:avLst/>
          </a:prstGeom>
          <a:noFill/>
          <a:ln cap="flat" cmpd="sng" w="38100">
            <a:solidFill>
              <a:srgbClr val="7B959E"/>
            </a:solidFill>
            <a:prstDash val="dash"/>
            <a:round/>
            <a:headEnd len="sm" w="sm" type="none"/>
            <a:tailEnd len="med" w="med" type="oval"/>
          </a:ln>
        </p:spPr>
      </p:cxnSp>
      <p:sp>
        <p:nvSpPr>
          <p:cNvPr id="959" name="Google Shape;959;p92"/>
          <p:cNvSpPr txBox="1"/>
          <p:nvPr/>
        </p:nvSpPr>
        <p:spPr>
          <a:xfrm>
            <a:off x="3166980" y="4206675"/>
            <a:ext cx="112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71328"/>
                </a:solidFill>
              </a:rPr>
              <a:t>K8s audit logs support</a:t>
            </a:r>
            <a:endParaRPr b="1" sz="1200">
              <a:solidFill>
                <a:srgbClr val="071328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71328"/>
              </a:solidFill>
            </a:endParaRPr>
          </a:p>
        </p:txBody>
      </p:sp>
      <p:sp>
        <p:nvSpPr>
          <p:cNvPr id="960" name="Google Shape;960;p92"/>
          <p:cNvSpPr/>
          <p:nvPr/>
        </p:nvSpPr>
        <p:spPr>
          <a:xfrm>
            <a:off x="3689426" y="3008331"/>
            <a:ext cx="87600" cy="87600"/>
          </a:xfrm>
          <a:prstGeom prst="ellipse">
            <a:avLst/>
          </a:prstGeom>
          <a:solidFill>
            <a:srgbClr val="0713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1" name="Google Shape;961;p92"/>
          <p:cNvCxnSpPr/>
          <p:nvPr/>
        </p:nvCxnSpPr>
        <p:spPr>
          <a:xfrm rot="10800000">
            <a:off x="7450215" y="2968496"/>
            <a:ext cx="0" cy="811500"/>
          </a:xfrm>
          <a:prstGeom prst="straightConnector1">
            <a:avLst/>
          </a:prstGeom>
          <a:noFill/>
          <a:ln cap="flat" cmpd="sng" w="38100">
            <a:solidFill>
              <a:srgbClr val="7B959E"/>
            </a:solidFill>
            <a:prstDash val="dash"/>
            <a:round/>
            <a:headEnd len="sm" w="sm" type="none"/>
            <a:tailEnd len="med" w="med" type="oval"/>
          </a:ln>
        </p:spPr>
      </p:cxnSp>
      <p:sp>
        <p:nvSpPr>
          <p:cNvPr id="962" name="Google Shape;962;p92"/>
          <p:cNvSpPr txBox="1"/>
          <p:nvPr/>
        </p:nvSpPr>
        <p:spPr>
          <a:xfrm>
            <a:off x="6876846" y="3897525"/>
            <a:ext cx="116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71328"/>
                </a:solidFill>
              </a:rPr>
              <a:t>Prometheus</a:t>
            </a:r>
            <a:endParaRPr b="1" sz="1200">
              <a:solidFill>
                <a:srgbClr val="071328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71328"/>
                </a:solidFill>
              </a:rPr>
              <a:t>integration</a:t>
            </a:r>
            <a:endParaRPr b="1" sz="1200">
              <a:solidFill>
                <a:srgbClr val="071328"/>
              </a:solidFill>
            </a:endParaRPr>
          </a:p>
        </p:txBody>
      </p:sp>
      <p:sp>
        <p:nvSpPr>
          <p:cNvPr id="963" name="Google Shape;963;p92"/>
          <p:cNvSpPr/>
          <p:nvPr/>
        </p:nvSpPr>
        <p:spPr>
          <a:xfrm>
            <a:off x="7405374" y="3000307"/>
            <a:ext cx="87600" cy="87600"/>
          </a:xfrm>
          <a:prstGeom prst="ellipse">
            <a:avLst/>
          </a:prstGeom>
          <a:solidFill>
            <a:srgbClr val="0713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4" name="Google Shape;964;p92"/>
          <p:cNvCxnSpPr/>
          <p:nvPr/>
        </p:nvCxnSpPr>
        <p:spPr>
          <a:xfrm>
            <a:off x="3137682" y="1894611"/>
            <a:ext cx="0" cy="1237800"/>
          </a:xfrm>
          <a:prstGeom prst="straightConnector1">
            <a:avLst/>
          </a:prstGeom>
          <a:noFill/>
          <a:ln cap="flat" cmpd="sng" w="38100">
            <a:solidFill>
              <a:srgbClr val="7B959E"/>
            </a:solidFill>
            <a:prstDash val="dash"/>
            <a:round/>
            <a:headEnd len="sm" w="sm" type="none"/>
            <a:tailEnd len="med" w="med" type="oval"/>
          </a:ln>
        </p:spPr>
      </p:cxnSp>
      <p:sp>
        <p:nvSpPr>
          <p:cNvPr id="965" name="Google Shape;965;p92"/>
          <p:cNvSpPr txBox="1"/>
          <p:nvPr/>
        </p:nvSpPr>
        <p:spPr>
          <a:xfrm>
            <a:off x="2728779" y="1425293"/>
            <a:ext cx="81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71328"/>
                </a:solidFill>
              </a:rPr>
              <a:t>eBPF</a:t>
            </a:r>
            <a:endParaRPr b="1" sz="1200">
              <a:solidFill>
                <a:srgbClr val="071328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71328"/>
                </a:solidFill>
              </a:rPr>
              <a:t>support</a:t>
            </a:r>
            <a:endParaRPr b="1" sz="1200">
              <a:solidFill>
                <a:srgbClr val="071328"/>
              </a:solidFill>
            </a:endParaRPr>
          </a:p>
        </p:txBody>
      </p:sp>
      <p:sp>
        <p:nvSpPr>
          <p:cNvPr id="966" name="Google Shape;966;p92"/>
          <p:cNvSpPr/>
          <p:nvPr/>
        </p:nvSpPr>
        <p:spPr>
          <a:xfrm>
            <a:off x="3093372" y="3008331"/>
            <a:ext cx="87600" cy="87600"/>
          </a:xfrm>
          <a:prstGeom prst="ellipse">
            <a:avLst/>
          </a:prstGeom>
          <a:solidFill>
            <a:srgbClr val="0713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7" name="Google Shape;967;p92"/>
          <p:cNvCxnSpPr/>
          <p:nvPr/>
        </p:nvCxnSpPr>
        <p:spPr>
          <a:xfrm flipH="1">
            <a:off x="7934675" y="2382525"/>
            <a:ext cx="4200" cy="713400"/>
          </a:xfrm>
          <a:prstGeom prst="straightConnector1">
            <a:avLst/>
          </a:prstGeom>
          <a:noFill/>
          <a:ln cap="flat" cmpd="sng" w="38100">
            <a:solidFill>
              <a:srgbClr val="7B959E"/>
            </a:solidFill>
            <a:prstDash val="dash"/>
            <a:round/>
            <a:headEnd len="sm" w="sm" type="none"/>
            <a:tailEnd len="med" w="med" type="oval"/>
          </a:ln>
        </p:spPr>
      </p:cxnSp>
      <p:sp>
        <p:nvSpPr>
          <p:cNvPr id="968" name="Google Shape;968;p92"/>
          <p:cNvSpPr txBox="1"/>
          <p:nvPr/>
        </p:nvSpPr>
        <p:spPr>
          <a:xfrm>
            <a:off x="7379118" y="1939415"/>
            <a:ext cx="112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71328"/>
                </a:solidFill>
              </a:rPr>
              <a:t>User Level</a:t>
            </a:r>
            <a:endParaRPr b="1" sz="1200">
              <a:solidFill>
                <a:srgbClr val="071328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71328"/>
                </a:solidFill>
              </a:rPr>
              <a:t>Capture</a:t>
            </a:r>
            <a:endParaRPr b="1" sz="1200">
              <a:solidFill>
                <a:srgbClr val="071328"/>
              </a:solidFill>
            </a:endParaRPr>
          </a:p>
        </p:txBody>
      </p:sp>
      <p:sp>
        <p:nvSpPr>
          <p:cNvPr id="969" name="Google Shape;969;p92"/>
          <p:cNvSpPr/>
          <p:nvPr/>
        </p:nvSpPr>
        <p:spPr>
          <a:xfrm>
            <a:off x="7895107" y="2975349"/>
            <a:ext cx="87600" cy="87600"/>
          </a:xfrm>
          <a:prstGeom prst="ellipse">
            <a:avLst/>
          </a:prstGeom>
          <a:solidFill>
            <a:srgbClr val="0713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93"/>
          <p:cNvSpPr txBox="1"/>
          <p:nvPr>
            <p:ph type="title"/>
          </p:nvPr>
        </p:nvSpPr>
        <p:spPr>
          <a:xfrm>
            <a:off x="509565" y="120833"/>
            <a:ext cx="8329500" cy="102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93"/>
          <p:cNvSpPr txBox="1"/>
          <p:nvPr>
            <p:ph idx="1" type="body"/>
          </p:nvPr>
        </p:nvSpPr>
        <p:spPr>
          <a:xfrm>
            <a:off x="509575" y="999173"/>
            <a:ext cx="8329500" cy="260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Rules Improvements</a:t>
            </a:r>
            <a:endParaRPr sz="1700"/>
          </a:p>
          <a:p>
            <a:pPr indent="-336550" lvl="1" marL="9144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PSPs, MITRE framework, cryptoming</a:t>
            </a:r>
            <a:endParaRPr sz="1700"/>
          </a:p>
          <a:p>
            <a:pPr indent="-336550" lvl="0" marL="4572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gRPC input/output interface</a:t>
            </a:r>
            <a:endParaRPr/>
          </a:p>
          <a:p>
            <a:pPr indent="-336550" lvl="0" marL="4572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Integrations</a:t>
            </a:r>
            <a:endParaRPr/>
          </a:p>
          <a:p>
            <a:pPr indent="-336550" lvl="1" marL="9144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Prometheus, Slack, ElasticSearch, AWS Lambda</a:t>
            </a:r>
            <a:endParaRPr sz="1700"/>
          </a:p>
          <a:p>
            <a:pPr indent="-336550" lvl="0" marL="4572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Helm Chart</a:t>
            </a:r>
            <a:endParaRPr sz="1700"/>
          </a:p>
          <a:p>
            <a:pPr indent="-336550" lvl="0" marL="4572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ptrace instrumentation</a:t>
            </a:r>
            <a:endParaRPr sz="1700"/>
          </a:p>
        </p:txBody>
      </p:sp>
      <p:sp>
        <p:nvSpPr>
          <p:cNvPr id="976" name="Google Shape;976;p93"/>
          <p:cNvSpPr txBox="1"/>
          <p:nvPr>
            <p:ph type="title"/>
          </p:nvPr>
        </p:nvSpPr>
        <p:spPr>
          <a:xfrm>
            <a:off x="509565" y="120833"/>
            <a:ext cx="8329500" cy="102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BB6CE"/>
                </a:solidFill>
                <a:latin typeface="Arial"/>
                <a:ea typeface="Arial"/>
                <a:cs typeface="Arial"/>
                <a:sym typeface="Arial"/>
              </a:rPr>
              <a:t>Recently Added Features</a:t>
            </a:r>
            <a:endParaRPr b="1" sz="3000">
              <a:solidFill>
                <a:srgbClr val="1BB6C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93"/>
          <p:cNvSpPr txBox="1"/>
          <p:nvPr/>
        </p:nvSpPr>
        <p:spPr>
          <a:xfrm>
            <a:off x="579200" y="4318575"/>
            <a:ext cx="70977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1BB6CE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https://www.cncf.io/blog/2020/08/17/falco-update-whats-new-in-falco-0-25/</a:t>
            </a:r>
            <a:endParaRPr sz="1900">
              <a:solidFill>
                <a:srgbClr val="1BB6CE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94"/>
          <p:cNvSpPr txBox="1"/>
          <p:nvPr>
            <p:ph type="title"/>
          </p:nvPr>
        </p:nvSpPr>
        <p:spPr>
          <a:xfrm>
            <a:off x="509565" y="120833"/>
            <a:ext cx="8329500" cy="102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BB6CE"/>
                </a:solidFill>
                <a:latin typeface="Arial"/>
                <a:ea typeface="Arial"/>
                <a:cs typeface="Arial"/>
                <a:sym typeface="Arial"/>
              </a:rPr>
              <a:t>Roadmap</a:t>
            </a:r>
            <a:endParaRPr b="1" sz="3000">
              <a:solidFill>
                <a:srgbClr val="00AE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94"/>
          <p:cNvSpPr txBox="1"/>
          <p:nvPr>
            <p:ph idx="1" type="body"/>
          </p:nvPr>
        </p:nvSpPr>
        <p:spPr>
          <a:xfrm>
            <a:off x="509565" y="1303964"/>
            <a:ext cx="8329500" cy="316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Expand our community by delighting our users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Lowering the barrier</a:t>
            </a:r>
            <a:endParaRPr/>
          </a:p>
          <a:p>
            <a:pPr indent="-330200" lvl="1" marL="914400" rtl="0" algn="l">
              <a:spcBef>
                <a:spcPts val="5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Stability </a:t>
            </a:r>
            <a:endParaRPr/>
          </a:p>
          <a:p>
            <a:pPr indent="-330200" lvl="1" marL="914400" rtl="0" algn="l">
              <a:spcBef>
                <a:spcPts val="5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Ease of deployment</a:t>
            </a:r>
            <a:endParaRPr/>
          </a:p>
          <a:p>
            <a:pPr indent="-330200" lvl="1" marL="914400" rtl="0" algn="l">
              <a:spcBef>
                <a:spcPts val="5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Performance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Integrations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Platform coverage</a:t>
            </a:r>
            <a:endParaRPr/>
          </a:p>
          <a:p>
            <a:pPr indent="-330200" lvl="1" marL="914400" rtl="0" algn="l">
              <a:spcBef>
                <a:spcPts val="5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AWS Fargate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95"/>
          <p:cNvSpPr txBox="1"/>
          <p:nvPr>
            <p:ph type="title"/>
          </p:nvPr>
        </p:nvSpPr>
        <p:spPr>
          <a:xfrm>
            <a:off x="509565" y="120833"/>
            <a:ext cx="8329500" cy="102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BB6CE"/>
                </a:solidFill>
              </a:rPr>
              <a:t>Resources</a:t>
            </a:r>
            <a:r>
              <a:rPr lang="en"/>
              <a:t> </a:t>
            </a:r>
            <a:endParaRPr/>
          </a:p>
        </p:txBody>
      </p:sp>
      <p:sp>
        <p:nvSpPr>
          <p:cNvPr id="989" name="Google Shape;989;p95"/>
          <p:cNvSpPr txBox="1"/>
          <p:nvPr>
            <p:ph idx="1" type="body"/>
          </p:nvPr>
        </p:nvSpPr>
        <p:spPr>
          <a:xfrm>
            <a:off x="561775" y="1026275"/>
            <a:ext cx="8277300" cy="32154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/>
              <a:t>The Falco project</a:t>
            </a:r>
            <a:endParaRPr b="1"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falco.org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github.com/falcosecurity/falco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Try it yourself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https://falco.org/docs/installation/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Join the community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https://github.com/falcosecurity/community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96"/>
          <p:cNvSpPr txBox="1"/>
          <p:nvPr>
            <p:ph type="title"/>
          </p:nvPr>
        </p:nvSpPr>
        <p:spPr>
          <a:xfrm>
            <a:off x="509565" y="120833"/>
            <a:ext cx="8329500" cy="102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96"/>
          <p:cNvSpPr txBox="1"/>
          <p:nvPr>
            <p:ph idx="4294967295" type="ctrTitle"/>
          </p:nvPr>
        </p:nvSpPr>
        <p:spPr>
          <a:xfrm>
            <a:off x="1947671" y="2228850"/>
            <a:ext cx="6106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600">
                <a:solidFill>
                  <a:srgbClr val="00AEC7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3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4"/>
          <p:cNvSpPr txBox="1"/>
          <p:nvPr>
            <p:ph type="title"/>
          </p:nvPr>
        </p:nvSpPr>
        <p:spPr>
          <a:xfrm>
            <a:off x="509565" y="120833"/>
            <a:ext cx="8329500" cy="102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64"/>
          <p:cNvSpPr txBox="1"/>
          <p:nvPr>
            <p:ph idx="4294967295" type="ctrTitle"/>
          </p:nvPr>
        </p:nvSpPr>
        <p:spPr>
          <a:xfrm>
            <a:off x="1373550" y="2228850"/>
            <a:ext cx="6680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AEC7"/>
                </a:solidFill>
                <a:latin typeface="Arial"/>
                <a:ea typeface="Arial"/>
                <a:cs typeface="Arial"/>
                <a:sym typeface="Arial"/>
              </a:rPr>
              <a:t>Runtime Security Overview</a:t>
            </a:r>
            <a:endParaRPr b="1" sz="3600">
              <a:solidFill>
                <a:srgbClr val="00AEC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5"/>
          <p:cNvSpPr txBox="1"/>
          <p:nvPr>
            <p:ph type="title"/>
          </p:nvPr>
        </p:nvSpPr>
        <p:spPr>
          <a:xfrm>
            <a:off x="509565" y="44633"/>
            <a:ext cx="8329500" cy="102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AEC7"/>
                </a:solidFill>
                <a:latin typeface="Arial"/>
                <a:ea typeface="Arial"/>
                <a:cs typeface="Arial"/>
                <a:sym typeface="Arial"/>
              </a:rPr>
              <a:t>Why runtime security?</a:t>
            </a:r>
            <a:endParaRPr b="1" sz="3000">
              <a:solidFill>
                <a:srgbClr val="00AE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65"/>
          <p:cNvSpPr/>
          <p:nvPr/>
        </p:nvSpPr>
        <p:spPr>
          <a:xfrm>
            <a:off x="487075" y="1073325"/>
            <a:ext cx="8095200" cy="33699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38100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65"/>
          <p:cNvSpPr/>
          <p:nvPr/>
        </p:nvSpPr>
        <p:spPr>
          <a:xfrm>
            <a:off x="487173" y="1073325"/>
            <a:ext cx="8095200" cy="2996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65"/>
          <p:cNvSpPr/>
          <p:nvPr/>
        </p:nvSpPr>
        <p:spPr>
          <a:xfrm>
            <a:off x="5068550" y="2712288"/>
            <a:ext cx="3297300" cy="1210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65"/>
          <p:cNvSpPr/>
          <p:nvPr/>
        </p:nvSpPr>
        <p:spPr>
          <a:xfrm>
            <a:off x="5068550" y="1220411"/>
            <a:ext cx="3297300" cy="1341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65"/>
          <p:cNvSpPr txBox="1"/>
          <p:nvPr>
            <p:ph idx="1" type="body"/>
          </p:nvPr>
        </p:nvSpPr>
        <p:spPr>
          <a:xfrm>
            <a:off x="609600" y="4008150"/>
            <a:ext cx="7726500" cy="4350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2000"/>
              <a:t>Compliance with security frameworks from PCI, NIST, SOC</a:t>
            </a:r>
            <a:endParaRPr b="1" sz="2000"/>
          </a:p>
          <a:p>
            <a:pPr indent="0" lvl="0" marL="0" rtl="0"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65"/>
          <p:cNvSpPr/>
          <p:nvPr/>
        </p:nvSpPr>
        <p:spPr>
          <a:xfrm>
            <a:off x="609600" y="1490738"/>
            <a:ext cx="4229700" cy="2023800"/>
          </a:xfrm>
          <a:prstGeom prst="roundRect">
            <a:avLst>
              <a:gd fmla="val 10407" name="adj"/>
            </a:avLst>
          </a:prstGeom>
          <a:solidFill>
            <a:srgbClr val="FFFFFF"/>
          </a:solidFill>
          <a:ln cap="flat" cmpd="sng" w="38100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65"/>
          <p:cNvSpPr txBox="1"/>
          <p:nvPr>
            <p:ph idx="1" type="body"/>
          </p:nvPr>
        </p:nvSpPr>
        <p:spPr>
          <a:xfrm>
            <a:off x="5250500" y="1305600"/>
            <a:ext cx="2933400" cy="13413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2000"/>
              <a:t>Incident response</a:t>
            </a:r>
            <a:endParaRPr b="1" sz="2000"/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"/>
              <a:t>Alert on detections right when they happen</a:t>
            </a:r>
            <a:endParaRPr/>
          </a:p>
        </p:txBody>
      </p:sp>
      <p:sp>
        <p:nvSpPr>
          <p:cNvPr id="311" name="Google Shape;311;p65"/>
          <p:cNvSpPr txBox="1"/>
          <p:nvPr>
            <p:ph idx="1" type="body"/>
          </p:nvPr>
        </p:nvSpPr>
        <p:spPr>
          <a:xfrm>
            <a:off x="5229350" y="2712288"/>
            <a:ext cx="2975700" cy="11763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2000"/>
              <a:t>Forensics</a:t>
            </a:r>
            <a:endParaRPr b="1" sz="2000"/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"/>
              <a:t>Audit activity and gain knowledge of extent</a:t>
            </a:r>
            <a:endParaRPr/>
          </a:p>
        </p:txBody>
      </p:sp>
      <p:sp>
        <p:nvSpPr>
          <p:cNvPr id="312" name="Google Shape;312;p65"/>
          <p:cNvSpPr txBox="1"/>
          <p:nvPr>
            <p:ph idx="1" type="body"/>
          </p:nvPr>
        </p:nvSpPr>
        <p:spPr>
          <a:xfrm>
            <a:off x="1237600" y="1644950"/>
            <a:ext cx="3383100" cy="17847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2000"/>
              <a:t>Detect malicious behavior</a:t>
            </a:r>
            <a:endParaRPr b="1" sz="2000"/>
          </a:p>
          <a:p>
            <a:pPr indent="-342900" lvl="0" marL="4572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Drift from image scanned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Only present in runtime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Unknown/0-day threats</a:t>
            </a:r>
            <a:endParaRPr/>
          </a:p>
        </p:txBody>
      </p:sp>
      <p:pic>
        <p:nvPicPr>
          <p:cNvPr id="313" name="Google Shape;313;p65"/>
          <p:cNvPicPr preferRelativeResize="0"/>
          <p:nvPr/>
        </p:nvPicPr>
        <p:blipFill rotWithShape="1">
          <a:blip r:embed="rId3">
            <a:alphaModFix/>
          </a:blip>
          <a:srcRect b="17027" l="44712" r="44466" t="18572"/>
          <a:stretch/>
        </p:blipFill>
        <p:spPr>
          <a:xfrm>
            <a:off x="5138250" y="1305613"/>
            <a:ext cx="483101" cy="43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65"/>
          <p:cNvPicPr preferRelativeResize="0"/>
          <p:nvPr/>
        </p:nvPicPr>
        <p:blipFill rotWithShape="1">
          <a:blip r:embed="rId3">
            <a:alphaModFix/>
          </a:blip>
          <a:srcRect b="8080" l="2460" r="87319" t="10293"/>
          <a:stretch/>
        </p:blipFill>
        <p:spPr>
          <a:xfrm>
            <a:off x="691450" y="1559750"/>
            <a:ext cx="456249" cy="5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65"/>
          <p:cNvPicPr preferRelativeResize="0"/>
          <p:nvPr/>
        </p:nvPicPr>
        <p:blipFill rotWithShape="1">
          <a:blip r:embed="rId3">
            <a:alphaModFix/>
          </a:blip>
          <a:srcRect b="9805" l="86321" r="1961" t="15966"/>
          <a:stretch/>
        </p:blipFill>
        <p:spPr>
          <a:xfrm>
            <a:off x="5151675" y="2790813"/>
            <a:ext cx="456249" cy="4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66"/>
          <p:cNvPicPr preferRelativeResize="0"/>
          <p:nvPr/>
        </p:nvPicPr>
        <p:blipFill rotWithShape="1">
          <a:blip r:embed="rId3">
            <a:alphaModFix/>
          </a:blip>
          <a:srcRect b="0" l="768" r="1993" t="13674"/>
          <a:stretch/>
        </p:blipFill>
        <p:spPr>
          <a:xfrm>
            <a:off x="508450" y="826876"/>
            <a:ext cx="7338799" cy="425815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66"/>
          <p:cNvSpPr txBox="1"/>
          <p:nvPr>
            <p:ph type="title"/>
          </p:nvPr>
        </p:nvSpPr>
        <p:spPr>
          <a:xfrm>
            <a:off x="509565" y="120833"/>
            <a:ext cx="8329500" cy="102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AEC7"/>
                </a:solidFill>
                <a:latin typeface="Arial"/>
                <a:ea typeface="Arial"/>
                <a:cs typeface="Arial"/>
                <a:sym typeface="Arial"/>
              </a:rPr>
              <a:t>How runtime security fits into the workflow</a:t>
            </a:r>
            <a:endParaRPr b="1" sz="3000">
              <a:solidFill>
                <a:srgbClr val="00AEC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7"/>
          <p:cNvSpPr txBox="1"/>
          <p:nvPr>
            <p:ph type="title"/>
          </p:nvPr>
        </p:nvSpPr>
        <p:spPr>
          <a:xfrm>
            <a:off x="509565" y="120833"/>
            <a:ext cx="8329500" cy="102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67"/>
          <p:cNvSpPr txBox="1"/>
          <p:nvPr>
            <p:ph idx="4294967295" type="ctrTitle"/>
          </p:nvPr>
        </p:nvSpPr>
        <p:spPr>
          <a:xfrm>
            <a:off x="1368675" y="2228850"/>
            <a:ext cx="6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AEC7"/>
                </a:solidFill>
                <a:latin typeface="Arial"/>
                <a:ea typeface="Arial"/>
                <a:cs typeface="Arial"/>
                <a:sym typeface="Arial"/>
              </a:rPr>
              <a:t>Comparing Runtime S</a:t>
            </a:r>
            <a:r>
              <a:rPr b="1" lang="en" sz="3600">
                <a:solidFill>
                  <a:srgbClr val="00AEC7"/>
                </a:solidFill>
                <a:latin typeface="Arial"/>
                <a:ea typeface="Arial"/>
                <a:cs typeface="Arial"/>
                <a:sym typeface="Arial"/>
              </a:rPr>
              <a:t>ecurity</a:t>
            </a:r>
            <a:r>
              <a:rPr b="1" lang="en" sz="3600">
                <a:solidFill>
                  <a:srgbClr val="00AEC7"/>
                </a:solidFill>
                <a:latin typeface="Arial"/>
                <a:ea typeface="Arial"/>
                <a:cs typeface="Arial"/>
                <a:sym typeface="Arial"/>
              </a:rPr>
              <a:t> Collection Technologies</a:t>
            </a:r>
            <a:endParaRPr sz="3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8"/>
          <p:cNvSpPr/>
          <p:nvPr/>
        </p:nvSpPr>
        <p:spPr>
          <a:xfrm>
            <a:off x="692275" y="1399825"/>
            <a:ext cx="5160900" cy="237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3565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68"/>
          <p:cNvSpPr/>
          <p:nvPr/>
        </p:nvSpPr>
        <p:spPr>
          <a:xfrm>
            <a:off x="2177425" y="1706500"/>
            <a:ext cx="2190600" cy="762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356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Application</a:t>
            </a:r>
            <a:endParaRPr sz="1900"/>
          </a:p>
        </p:txBody>
      </p:sp>
      <p:sp>
        <p:nvSpPr>
          <p:cNvPr id="334" name="Google Shape;334;p68"/>
          <p:cNvSpPr txBox="1"/>
          <p:nvPr/>
        </p:nvSpPr>
        <p:spPr>
          <a:xfrm>
            <a:off x="972675" y="1054650"/>
            <a:ext cx="11655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container</a:t>
            </a:r>
            <a:endParaRPr i="1"/>
          </a:p>
        </p:txBody>
      </p:sp>
      <p:cxnSp>
        <p:nvCxnSpPr>
          <p:cNvPr id="335" name="Google Shape;335;p68"/>
          <p:cNvCxnSpPr>
            <a:stCxn id="333" idx="2"/>
          </p:cNvCxnSpPr>
          <p:nvPr/>
        </p:nvCxnSpPr>
        <p:spPr>
          <a:xfrm>
            <a:off x="3272725" y="2468800"/>
            <a:ext cx="0" cy="1980300"/>
          </a:xfrm>
          <a:prstGeom prst="straightConnector1">
            <a:avLst/>
          </a:prstGeom>
          <a:noFill/>
          <a:ln cap="flat" cmpd="sng" w="19050">
            <a:solidFill>
              <a:srgbClr val="5356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6" name="Google Shape;336;p68"/>
          <p:cNvSpPr/>
          <p:nvPr/>
        </p:nvSpPr>
        <p:spPr>
          <a:xfrm>
            <a:off x="1154205" y="4364826"/>
            <a:ext cx="4186800" cy="271500"/>
          </a:xfrm>
          <a:prstGeom prst="roundRect">
            <a:avLst>
              <a:gd fmla="val 50000" name="adj"/>
            </a:avLst>
          </a:prstGeom>
          <a:solidFill>
            <a:srgbClr val="00829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</a:pPr>
            <a:r>
              <a:rPr b="1" lang="en" sz="1528">
                <a:solidFill>
                  <a:srgbClr val="FFFFFF"/>
                </a:solidFill>
              </a:rPr>
              <a:t>Operating System</a:t>
            </a:r>
            <a:endParaRPr b="1" i="0" sz="1528" u="none" cap="none" strike="noStrike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9"/>
          <p:cNvSpPr txBox="1"/>
          <p:nvPr/>
        </p:nvSpPr>
        <p:spPr>
          <a:xfrm>
            <a:off x="509565" y="120833"/>
            <a:ext cx="83295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AEC7"/>
                </a:solidFill>
              </a:rPr>
              <a:t>LD_PRELOAD</a:t>
            </a:r>
            <a:endParaRPr b="1" sz="3000">
              <a:solidFill>
                <a:srgbClr val="00AEC7"/>
              </a:solidFill>
            </a:endParaRPr>
          </a:p>
        </p:txBody>
      </p:sp>
      <p:sp>
        <p:nvSpPr>
          <p:cNvPr id="342" name="Google Shape;342;p69"/>
          <p:cNvSpPr/>
          <p:nvPr/>
        </p:nvSpPr>
        <p:spPr>
          <a:xfrm>
            <a:off x="692275" y="1399825"/>
            <a:ext cx="5160900" cy="237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3565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69"/>
          <p:cNvSpPr/>
          <p:nvPr/>
        </p:nvSpPr>
        <p:spPr>
          <a:xfrm>
            <a:off x="2177425" y="1706500"/>
            <a:ext cx="2190600" cy="762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356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Application</a:t>
            </a:r>
            <a:endParaRPr sz="1900"/>
          </a:p>
        </p:txBody>
      </p:sp>
      <p:sp>
        <p:nvSpPr>
          <p:cNvPr id="344" name="Google Shape;344;p69"/>
          <p:cNvSpPr/>
          <p:nvPr/>
        </p:nvSpPr>
        <p:spPr>
          <a:xfrm>
            <a:off x="2177425" y="2838400"/>
            <a:ext cx="2190600" cy="762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356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libc</a:t>
            </a:r>
            <a:endParaRPr sz="1900"/>
          </a:p>
        </p:txBody>
      </p:sp>
      <p:cxnSp>
        <p:nvCxnSpPr>
          <p:cNvPr id="345" name="Google Shape;345;p69"/>
          <p:cNvCxnSpPr>
            <a:stCxn id="343" idx="2"/>
            <a:endCxn id="344" idx="0"/>
          </p:cNvCxnSpPr>
          <p:nvPr/>
        </p:nvCxnSpPr>
        <p:spPr>
          <a:xfrm>
            <a:off x="3272725" y="2468800"/>
            <a:ext cx="0" cy="369600"/>
          </a:xfrm>
          <a:prstGeom prst="straightConnector1">
            <a:avLst/>
          </a:prstGeom>
          <a:noFill/>
          <a:ln cap="flat" cmpd="sng" w="19050">
            <a:solidFill>
              <a:srgbClr val="5356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6" name="Google Shape;346;p69"/>
          <p:cNvSpPr/>
          <p:nvPr/>
        </p:nvSpPr>
        <p:spPr>
          <a:xfrm>
            <a:off x="6338850" y="1466150"/>
            <a:ext cx="1801200" cy="7623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9525">
            <a:solidFill>
              <a:srgbClr val="53565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libc</a:t>
            </a:r>
            <a:endParaRPr b="1" sz="1900"/>
          </a:p>
        </p:txBody>
      </p:sp>
      <p:cxnSp>
        <p:nvCxnSpPr>
          <p:cNvPr id="347" name="Google Shape;347;p69"/>
          <p:cNvCxnSpPr>
            <a:stCxn id="346" idx="2"/>
            <a:endCxn id="344" idx="3"/>
          </p:cNvCxnSpPr>
          <p:nvPr/>
        </p:nvCxnSpPr>
        <p:spPr>
          <a:xfrm rot="5400000">
            <a:off x="5308200" y="1288400"/>
            <a:ext cx="991200" cy="2871300"/>
          </a:xfrm>
          <a:prstGeom prst="bentConnector2">
            <a:avLst/>
          </a:prstGeom>
          <a:noFill/>
          <a:ln cap="flat" cmpd="sng" w="19050">
            <a:solidFill>
              <a:srgbClr val="53565A"/>
            </a:solidFill>
            <a:prstDash val="dot"/>
            <a:round/>
            <a:headEnd len="med" w="med" type="none"/>
            <a:tailEnd len="med" w="med" type="stealth"/>
          </a:ln>
        </p:spPr>
      </p:cxnSp>
      <p:sp>
        <p:nvSpPr>
          <p:cNvPr id="348" name="Google Shape;348;p69"/>
          <p:cNvSpPr/>
          <p:nvPr/>
        </p:nvSpPr>
        <p:spPr>
          <a:xfrm>
            <a:off x="2574650" y="3000550"/>
            <a:ext cx="368100" cy="4380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5356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69"/>
          <p:cNvSpPr txBox="1"/>
          <p:nvPr/>
        </p:nvSpPr>
        <p:spPr>
          <a:xfrm>
            <a:off x="972675" y="1054650"/>
            <a:ext cx="11655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container</a:t>
            </a:r>
            <a:endParaRPr i="1"/>
          </a:p>
        </p:txBody>
      </p:sp>
      <p:cxnSp>
        <p:nvCxnSpPr>
          <p:cNvPr id="350" name="Google Shape;350;p69"/>
          <p:cNvCxnSpPr>
            <a:stCxn id="344" idx="2"/>
          </p:cNvCxnSpPr>
          <p:nvPr/>
        </p:nvCxnSpPr>
        <p:spPr>
          <a:xfrm>
            <a:off x="3272725" y="3600700"/>
            <a:ext cx="0" cy="848400"/>
          </a:xfrm>
          <a:prstGeom prst="straightConnector1">
            <a:avLst/>
          </a:prstGeom>
          <a:noFill/>
          <a:ln cap="flat" cmpd="sng" w="19050">
            <a:solidFill>
              <a:srgbClr val="5356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1" name="Google Shape;351;p69"/>
          <p:cNvSpPr/>
          <p:nvPr/>
        </p:nvSpPr>
        <p:spPr>
          <a:xfrm>
            <a:off x="1154205" y="4364826"/>
            <a:ext cx="4186800" cy="271500"/>
          </a:xfrm>
          <a:prstGeom prst="roundRect">
            <a:avLst>
              <a:gd fmla="val 50000" name="adj"/>
            </a:avLst>
          </a:prstGeom>
          <a:solidFill>
            <a:srgbClr val="00829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</a:pPr>
            <a:r>
              <a:rPr b="1" lang="en" sz="1528">
                <a:solidFill>
                  <a:srgbClr val="FFFFFF"/>
                </a:solidFill>
              </a:rPr>
              <a:t>Operating System</a:t>
            </a:r>
            <a:endParaRPr b="1" i="0" sz="1528" u="none" cap="none" strike="noStrike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ysdig Slides Template">
  <a:themeElements>
    <a:clrScheme name="Sysdig PPT Colors">
      <a:dk1>
        <a:srgbClr val="000000"/>
      </a:dk1>
      <a:lt1>
        <a:srgbClr val="FFFFFF"/>
      </a:lt1>
      <a:dk2>
        <a:srgbClr val="53565A"/>
      </a:dk2>
      <a:lt2>
        <a:srgbClr val="FFFFFF"/>
      </a:lt2>
      <a:accent1>
        <a:srgbClr val="00AEC7"/>
      </a:accent1>
      <a:accent2>
        <a:srgbClr val="165C7D"/>
      </a:accent2>
      <a:accent3>
        <a:srgbClr val="FF9E1B"/>
      </a:accent3>
      <a:accent4>
        <a:srgbClr val="FF5C39"/>
      </a:accent4>
      <a:accent5>
        <a:srgbClr val="009B77"/>
      </a:accent5>
      <a:accent6>
        <a:srgbClr val="6CC24A"/>
      </a:accent6>
      <a:hlink>
        <a:srgbClr val="00AEC7"/>
      </a:hlink>
      <a:folHlink>
        <a:srgbClr val="53565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ysdig Slides Template">
  <a:themeElements>
    <a:clrScheme name="Sysdig PPT Colors">
      <a:dk1>
        <a:srgbClr val="000000"/>
      </a:dk1>
      <a:lt1>
        <a:srgbClr val="FFFFFF"/>
      </a:lt1>
      <a:dk2>
        <a:srgbClr val="53565A"/>
      </a:dk2>
      <a:lt2>
        <a:srgbClr val="FFFFFF"/>
      </a:lt2>
      <a:accent1>
        <a:srgbClr val="00AEC7"/>
      </a:accent1>
      <a:accent2>
        <a:srgbClr val="165C7D"/>
      </a:accent2>
      <a:accent3>
        <a:srgbClr val="FF9E1B"/>
      </a:accent3>
      <a:accent4>
        <a:srgbClr val="FF5C39"/>
      </a:accent4>
      <a:accent5>
        <a:srgbClr val="009B77"/>
      </a:accent5>
      <a:accent6>
        <a:srgbClr val="6CC24A"/>
      </a:accent6>
      <a:hlink>
        <a:srgbClr val="00AEC7"/>
      </a:hlink>
      <a:folHlink>
        <a:srgbClr val="53565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